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chemprop/chemprop/issues/63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hemprop/chemprop/blob/0c4e4f36e39c647b0edf15ce15a25a0a4f4f145a/chemprop/cli/train.py#L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ensorboard" TargetMode="External"/><Relationship Id="rId5" Type="http://schemas.openxmlformats.org/officeDocument/2006/relationships/hyperlink" Target="https://chemprop.readthedocs.io/en/latest/tutorial/cli/train.html" TargetMode="External"/><Relationship Id="rId4" Type="http://schemas.openxmlformats.org/officeDocument/2006/relationships/hyperlink" Target="https://machinelearningmastery.com/avoid-overfitting-by-early-stopping-with-xgboost-in-pyth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8-21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50k result is good, test set split is not</a:t>
            </a:r>
          </a:p>
          <a:p>
            <a:pPr lvl="1"/>
            <a:r>
              <a:rPr lang="en-US" sz="4800" dirty="0"/>
              <a:t>Redo train-test-</a:t>
            </a:r>
            <a:r>
              <a:rPr lang="en-US" sz="4800" dirty="0" err="1"/>
              <a:t>val</a:t>
            </a:r>
            <a:r>
              <a:rPr lang="en-US" sz="4800" dirty="0"/>
              <a:t> split, figure out a way to align </a:t>
            </a:r>
            <a:r>
              <a:rPr lang="en-US" sz="4800" dirty="0" err="1"/>
              <a:t>xgboost</a:t>
            </a:r>
            <a:r>
              <a:rPr lang="en-US" sz="4800" dirty="0"/>
              <a:t> with </a:t>
            </a:r>
            <a:r>
              <a:rPr lang="en-US" sz="4800" dirty="0" err="1"/>
              <a:t>chemprop</a:t>
            </a:r>
            <a:r>
              <a:rPr lang="en-US" sz="4800" dirty="0"/>
              <a:t>.</a:t>
            </a:r>
          </a:p>
          <a:p>
            <a:pPr lvl="1"/>
            <a:r>
              <a:rPr lang="en-US" sz="4800" dirty="0" err="1"/>
              <a:t>Chemprop</a:t>
            </a:r>
            <a:r>
              <a:rPr lang="en-US" sz="4800" dirty="0"/>
              <a:t> does the auto-split magic that reduces number of molecules to be used for training, try to avoid that</a:t>
            </a:r>
          </a:p>
          <a:p>
            <a:pPr lvl="2"/>
            <a:r>
              <a:rPr lang="en-US" sz="4800" dirty="0"/>
              <a:t>Useful links:</a:t>
            </a:r>
          </a:p>
          <a:p>
            <a:pPr lvl="3"/>
            <a:r>
              <a:rPr lang="en-US" sz="4800" dirty="0">
                <a:hlinkClick r:id="rId2"/>
              </a:rPr>
              <a:t>https://github.com/chemprop/chemprop/blob/0c4e4f36e39c647b0edf15ce15a25a0a4f4f145a/chemprop/cli/train.py#L425</a:t>
            </a:r>
            <a:endParaRPr lang="en-US" sz="4800" dirty="0"/>
          </a:p>
          <a:p>
            <a:pPr lvl="3"/>
            <a:r>
              <a:rPr lang="en-US" sz="4800" dirty="0">
                <a:hlinkClick r:id="rId3"/>
              </a:rPr>
              <a:t>https://github.com/chemprop/chemprop/issues/639</a:t>
            </a:r>
            <a:endParaRPr lang="en-US" sz="4800" dirty="0"/>
          </a:p>
          <a:p>
            <a:pPr lvl="3"/>
            <a:r>
              <a:rPr lang="en-US" sz="4800" dirty="0">
                <a:hlinkClick r:id="rId4"/>
              </a:rPr>
              <a:t>https://machinelearningmastery.com/avoid-overfitting-by-early-stopping-with-xgboost-in-python/</a:t>
            </a:r>
            <a:endParaRPr lang="en-US" sz="4800" dirty="0"/>
          </a:p>
          <a:p>
            <a:pPr lvl="3"/>
            <a:r>
              <a:rPr lang="en-US" sz="4800" dirty="0">
                <a:hlinkClick r:id="rId5"/>
              </a:rPr>
              <a:t>https://chemprop.readthedocs.io/en/latest/tutorial/cli/train.html</a:t>
            </a:r>
            <a:endParaRPr lang="en-US" sz="4800" dirty="0"/>
          </a:p>
          <a:p>
            <a:pPr lvl="3"/>
            <a:r>
              <a:rPr lang="en-US" sz="4800" dirty="0">
                <a:hlinkClick r:id="rId6"/>
              </a:rPr>
              <a:t>https://www.tensorflow.org/tensorboard</a:t>
            </a:r>
            <a:endParaRPr lang="en-US" sz="4800" dirty="0"/>
          </a:p>
          <a:p>
            <a:r>
              <a:rPr lang="en-US" sz="4800" dirty="0"/>
              <a:t>200k ultimate validation for all models and all experiment modes</a:t>
            </a:r>
            <a:endParaRPr lang="en-US" sz="4400" dirty="0"/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Writeup – always content first, aka graphs, cites </a:t>
            </a:r>
            <a:r>
              <a:rPr lang="en-US" sz="4800" dirty="0" err="1"/>
              <a:t>etc</a:t>
            </a:r>
            <a:r>
              <a:rPr lang="en-US" sz="4800" dirty="0"/>
              <a:t>, then text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data generation – Alan’s paper explains that</a:t>
            </a:r>
          </a:p>
          <a:p>
            <a:pPr lvl="1"/>
            <a:r>
              <a:rPr lang="en-US" sz="4800" dirty="0"/>
              <a:t>Argument about task formulation – classification &gt;&gt; regression </a:t>
            </a:r>
          </a:p>
          <a:p>
            <a:pPr lvl="2"/>
            <a:r>
              <a:rPr lang="en-US" sz="4800" dirty="0"/>
              <a:t>Methodology – why trying both?</a:t>
            </a:r>
          </a:p>
          <a:p>
            <a:pPr lvl="3"/>
            <a:r>
              <a:rPr lang="en-US" sz="4800" dirty="0"/>
              <a:t>Regression matches the chemistry intuition of how molecules grow, aka 1.7 is closer to 2 than to 1, but if using multiclass that distance can’t be told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10k extraction from 50k – just take the top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Graphs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Graph format – no title, no additional metrics on graph itself (maybe only F1 for classification?)</a:t>
            </a:r>
          </a:p>
          <a:p>
            <a:pPr marL="688975" lvl="3" indent="-231775"/>
            <a:r>
              <a:rPr lang="en-US" sz="4800" dirty="0"/>
              <a:t>Loss graph –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2"/>
            <a:r>
              <a:rPr lang="en-US" sz="4800" dirty="0" err="1"/>
              <a:t>tensorboard</a:t>
            </a:r>
            <a:r>
              <a:rPr lang="en-US" sz="4800" dirty="0"/>
              <a:t> --</a:t>
            </a:r>
            <a:r>
              <a:rPr lang="en-US" sz="4800" dirty="0" err="1"/>
              <a:t>logdir</a:t>
            </a:r>
            <a:r>
              <a:rPr lang="en-US" sz="4800" dirty="0"/>
              <a:t> ./model_0/ </a:t>
            </a:r>
          </a:p>
          <a:p>
            <a:pPr lvl="3"/>
            <a:r>
              <a:rPr lang="en-US" sz="4800" dirty="0"/>
              <a:t>Go to the model folder of </a:t>
            </a:r>
            <a:r>
              <a:rPr lang="en-US" sz="4800" dirty="0" err="1"/>
              <a:t>gnn</a:t>
            </a:r>
            <a:r>
              <a:rPr lang="en-US" sz="4800" dirty="0"/>
              <a:t>, activate </a:t>
            </a:r>
            <a:r>
              <a:rPr lang="en-US" sz="4800" dirty="0" err="1"/>
              <a:t>aizynth</a:t>
            </a:r>
            <a:r>
              <a:rPr lang="en-US" sz="4800" dirty="0"/>
              <a:t>-dev, then we cans see all the loss graphs from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1"/>
            <a:r>
              <a:rPr lang="en-US" sz="4800" dirty="0"/>
              <a:t>Classification table and Regression table that include all experiments in one graph</a:t>
            </a:r>
          </a:p>
          <a:p>
            <a:pPr marL="465137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4740-9A00-6760-90B8-C28CC9BC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65" y="128253"/>
            <a:ext cx="5029874" cy="152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0944F-6CD0-81A5-A973-1BDA8DB1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68" y="3064571"/>
            <a:ext cx="3913173" cy="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10-09 catch up: 1</a:t>
            </a:r>
            <a:r>
              <a:rPr lang="en-US" sz="1400" baseline="30000" dirty="0">
                <a:highlight>
                  <a:srgbClr val="FFFF00"/>
                </a:highlight>
              </a:rPr>
              <a:t>st</a:t>
            </a:r>
            <a:r>
              <a:rPr lang="en-US" sz="1400" dirty="0">
                <a:highlight>
                  <a:srgbClr val="FFFF00"/>
                </a:highlight>
              </a:rPr>
              <a:t> draft in 3 weeks (10-30)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Writing progress is slower than expected, but chapters such as  </a:t>
            </a:r>
            <a:r>
              <a:rPr lang="en-US" sz="1400" dirty="0">
                <a:highlight>
                  <a:srgbClr val="00FF00"/>
                </a:highlight>
              </a:rPr>
              <a:t>Research Question, Methodology, and Results</a:t>
            </a:r>
            <a:r>
              <a:rPr lang="en-US" sz="1400" dirty="0"/>
              <a:t> are finished 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Turned out to be a full GNN HPO setup (XGBoost HPO is going to be more complicated, so not considered for the time being)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50 evaluations, 5 sets of 5 parameters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other manual tuning way is easy to implement but hard to explain/interpret+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1k optimal parameters are out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6 hours in total</a:t>
            </a: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10k and 50k HPO running on </a:t>
            </a:r>
            <a:r>
              <a:rPr lang="en-US" sz="1400" dirty="0" err="1">
                <a:highlight>
                  <a:srgbClr val="FFFF00"/>
                </a:highlight>
              </a:rPr>
              <a:t>gpu</a:t>
            </a:r>
            <a:r>
              <a:rPr lang="en-US" sz="1400" dirty="0">
                <a:highlight>
                  <a:srgbClr val="FFFF00"/>
                </a:highlight>
              </a:rPr>
              <a:t>-long in ALICE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takes very long and </a:t>
            </a:r>
            <a:r>
              <a:rPr lang="en-US" sz="1400" b="1" dirty="0"/>
              <a:t>not sure </a:t>
            </a:r>
            <a:r>
              <a:rPr lang="en-US" sz="1400" dirty="0"/>
              <a:t>if they will finish in 7 days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All GNN models were retrained and re-evaluated with the optimal params from 1k HPO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Significant performance increase – shown in the other slide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330-FF22-4B4A-17FE-966C341A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25" y="3606926"/>
            <a:ext cx="4411462" cy="11202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45C72B-229F-DA4C-6F12-6AA8F2AF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8629"/>
              </p:ext>
            </p:extLst>
          </p:nvPr>
        </p:nvGraphicFramePr>
        <p:xfrm>
          <a:off x="1184984" y="3618396"/>
          <a:ext cx="5953957" cy="128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71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722674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854068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1288348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1208158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</a:tblGrid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– used 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Research Question</a:t>
            </a:r>
            <a:r>
              <a:rPr lang="en-US" sz="1400" dirty="0"/>
              <a:t>,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r>
              <a:rPr lang="en-US" sz="1400" dirty="0"/>
              <a:t>(top-priority as improvements can be made before 2</a:t>
            </a:r>
            <a:r>
              <a:rPr lang="en-US" sz="1400" baseline="30000" dirty="0"/>
              <a:t>nd</a:t>
            </a:r>
            <a:r>
              <a:rPr lang="en-US" sz="1400" dirty="0"/>
              <a:t> draft)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2nd (full) draft is planned to be completed by around </a:t>
            </a:r>
            <a:r>
              <a:rPr lang="en-US" sz="1400" dirty="0" err="1"/>
              <a:t>nov</a:t>
            </a:r>
            <a:r>
              <a:rPr lang="en-US" sz="1400" dirty="0"/>
              <a:t> 12 1pm  (no Thursdays)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What/how/where should the current HPO results be interpreted/presented? (note 10k and 50k HPO results are not guaranteed)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Tables for all optimal vs chosen parameters side by side?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Plan B in case we do not have 10k and 50k HPO results – what to present?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part of discussion – performance improvement on classification, to some extent makes it useful. Regression is not. Admit the limitation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– not everything has to be there, some can be moved to appendix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Keep an eye on 10k and 50k HPO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Retrain all 10k and 50k with their optimal params? (this will take </a:t>
            </a:r>
            <a:r>
              <a:rPr lang="en-US" sz="1400" b="1" dirty="0"/>
              <a:t>VERY</a:t>
            </a:r>
            <a:r>
              <a:rPr lang="en-US" sz="1400" dirty="0"/>
              <a:t> long)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text size and captions;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scaling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For the regression figures, add a line from 0,0 to 10,10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For the unsolved column, either remove or add extra caption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– random search uniform sampling around the mean starting from 1k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Scale down </a:t>
            </a:r>
            <a:r>
              <a:rPr lang="en-US" sz="1400" dirty="0" err="1"/>
              <a:t>num_evals</a:t>
            </a:r>
            <a:endParaRPr lang="en-US" sz="1400" dirty="0"/>
          </a:p>
          <a:p>
            <a:pPr marL="685800" lvl="3">
              <a:spcBef>
                <a:spcPts val="1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49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850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10-30 catch up: Full draft – still work in progress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Lesson learned: never underestimate the amount of detail and research needed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Improved structure, removed redundancy, and clear outlines for all remaining chapters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Finished chapters: Backgrounds and related work, Methodology, Results (almost, waiting for HPO 50k)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 err="1"/>
              <a:t>Todo</a:t>
            </a:r>
            <a:r>
              <a:rPr lang="en-US" sz="1400" dirty="0"/>
              <a:t>: Abstract, Intro, Discussion, Conclusion, and maybe reorganizing results 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Q1: training loss curve?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Q2: how many articles do I need for related work? (do I have enough already?)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Q3: Argument regarding HPO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Estimated date of completion: Nov 18</a:t>
            </a:r>
            <a:r>
              <a:rPr lang="en-US" sz="1400" baseline="30000" dirty="0"/>
              <a:t>th</a:t>
            </a:r>
            <a:r>
              <a:rPr lang="en-US" sz="1400" dirty="0"/>
              <a:t> (next Monday)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Graphs scaling/tick name/font issues have been fixed with some visual improvements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New HPO framework implemented to allow grid search and random search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10k optimal parameters from grid search are out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random search, </a:t>
            </a:r>
            <a:r>
              <a:rPr lang="en-US" sz="1400" dirty="0" err="1"/>
              <a:t>num_evals</a:t>
            </a:r>
            <a:r>
              <a:rPr lang="en-US" sz="1400" dirty="0"/>
              <a:t> = 35, 50 on the way.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n=35 run is expected to finish in ~1 day based on a rough calculation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reduced grid search, n=25, 35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regression with n=25 and n=35 finished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Multiclass still running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1140811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Experiment continued – HPO status</a:t>
            </a:r>
          </a:p>
          <a:p>
            <a:pPr marL="228600" lvl="2">
              <a:spcBef>
                <a:spcPts val="1000"/>
              </a:spcBef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C06AF817-7A6E-822B-FAA5-CEADD3C2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93109"/>
              </p:ext>
            </p:extLst>
          </p:nvPr>
        </p:nvGraphicFramePr>
        <p:xfrm>
          <a:off x="377222" y="3255586"/>
          <a:ext cx="7149950" cy="303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23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124639587"/>
                    </a:ext>
                  </a:extLst>
                </a:gridCol>
                <a:gridCol w="423732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422166">
                  <a:extLst>
                    <a:ext uri="{9D8B030D-6E8A-4147-A177-3AD203B41FA5}">
                      <a16:colId xmlns:a16="http://schemas.microsoft.com/office/drawing/2014/main" val="903498668"/>
                    </a:ext>
                  </a:extLst>
                </a:gridCol>
                <a:gridCol w="612535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39686973"/>
                    </a:ext>
                  </a:extLst>
                </a:gridCol>
                <a:gridCol w="683973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142610322"/>
                    </a:ext>
                  </a:extLst>
                </a:gridCol>
                <a:gridCol w="472145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  <a:gridCol w="322023">
                  <a:extLst>
                    <a:ext uri="{9D8B030D-6E8A-4147-A177-3AD203B41FA5}">
                      <a16:colId xmlns:a16="http://schemas.microsoft.com/office/drawing/2014/main" val="2635491746"/>
                    </a:ext>
                  </a:extLst>
                </a:gridCol>
                <a:gridCol w="1152285">
                  <a:extLst>
                    <a:ext uri="{9D8B030D-6E8A-4147-A177-3AD203B41FA5}">
                      <a16:colId xmlns:a16="http://schemas.microsoft.com/office/drawing/2014/main" val="3448924951"/>
                    </a:ext>
                  </a:extLst>
                </a:gridCol>
              </a:tblGrid>
              <a:tr h="5538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vs. chosen </a:t>
                      </a:r>
                    </a:p>
                  </a:txBody>
                  <a:tcPr marL="73699" marR="73699" marT="36849" marB="3684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Time taken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375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 hours 57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hours 22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32079"/>
                  </a:ext>
                </a:extLst>
              </a:tr>
              <a:tr h="370198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hours 49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81260"/>
                  </a:ext>
                </a:extLst>
              </a:tr>
              <a:tr h="3651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49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hours 04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80638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regression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61817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50k regression (reduced, n=25)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hours 50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0453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50k regression (reduced, n=35)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hours 38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7804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BFA5284-7FCA-17D9-5190-3006B491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974" y="5501645"/>
            <a:ext cx="4559300" cy="812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2B87A-DB7B-31BA-A801-E5461E11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423" y="3255586"/>
            <a:ext cx="3850355" cy="200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Backgrounds and related work,</a:t>
            </a:r>
            <a:r>
              <a:rPr lang="en-US" sz="1400" dirty="0"/>
              <a:t>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</a:p>
          <a:p>
            <a:pPr marL="685800" lvl="3">
              <a:spcBef>
                <a:spcPts val="1000"/>
              </a:spcBef>
            </a:pPr>
            <a:r>
              <a:rPr lang="en-US" sz="1400" b="1" dirty="0"/>
              <a:t>…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Keep an eye on 50k HPO random &amp; grid search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3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8-21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strike="sngStrike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</TotalTime>
  <Words>1748</Words>
  <Application>Microsoft Macintosh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8-21</vt:lpstr>
      <vt:lpstr>8-21 meeting notes</vt:lpstr>
      <vt:lpstr>10-30 meeting notes (with Mike) - Progress</vt:lpstr>
      <vt:lpstr>10-30 meeting notes (with Mike) - Next</vt:lpstr>
      <vt:lpstr>11-12 meeting notes (with Mike) - Progress</vt:lpstr>
      <vt:lpstr>11-12 meeting notes (with Mike) - Progress</vt:lpstr>
      <vt:lpstr>11-12 meeting notes (with Mike) -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17</cp:revision>
  <dcterms:created xsi:type="dcterms:W3CDTF">2024-01-25T19:48:54Z</dcterms:created>
  <dcterms:modified xsi:type="dcterms:W3CDTF">2024-11-12T02:10:01Z</dcterms:modified>
</cp:coreProperties>
</file>