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2"/>
    <p:restoredTop sz="94698"/>
  </p:normalViewPr>
  <p:slideViewPr>
    <p:cSldViewPr snapToGrid="0" snapToObjects="1">
      <p:cViewPr varScale="1">
        <p:scale>
          <a:sx n="130" d="100"/>
          <a:sy n="130" d="100"/>
        </p:scale>
        <p:origin x="1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94CC-8549-6F60-851C-0F67FDC5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F1FD5-D737-8552-082A-BB4E66FEB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4C03-1395-9462-D24E-77CAA785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AE61-1227-FD5F-E6D7-D4085C12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6232-47FB-C8FA-C6E5-ED52CC22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42FA-714A-640E-CBC7-86D37AC8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E63CC-BAF6-DAB3-424D-C09EA5DF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44C2-3BE6-F901-204A-69CDA8DD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2B30-156D-7874-03A0-E82FCFCB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8A23-D01E-BD04-7B37-6EF32E0E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9938A-B5AD-5BE5-4A49-041651F06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7DA1D-FEEA-F2D6-D2BF-455CE7E3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F268-229B-5014-742D-207D66C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69CE-435D-BE61-20F9-B75937DB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4E81-471A-49A3-4C64-5CE2CFD7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80DF-3C5E-05C6-0136-7929C6B6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FA8C-56C3-1150-D6D0-356D9BD0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38855-0FF7-419C-A0D6-71ACDF9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ECCE-84F4-CCB7-C763-A80C8596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1E9B-1AB9-7FB1-2A51-B6F7E2F3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0D06-364F-990A-A14F-8A05530D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8DB0D-39F5-BAB3-98B0-7A21D27F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E3AF-52DE-BA44-7241-A4317D1B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15C2-DFCE-8DA4-8A1F-9F225B6D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4E00-1480-CB75-10A1-4511A2D2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B562-483F-5367-F5BA-09DFF17D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23D5-1657-4C0D-7759-2C797CEB3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BDA57-06E4-ECC6-A62E-78FD84AD4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3663-57C1-BC3B-A9BB-8950EF77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A61D3-341A-54B5-4DCC-7469EE45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63C31-F537-BD9F-B8DF-784D8FCA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396-33C3-0C35-26A4-939E8FF6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3E1C-731E-5B5A-CAB0-839CC9E43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F323-FFA1-6814-26E2-013C47DA8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ED91C-9D96-F0B4-92D9-34D6FD188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599E8-8D69-CCCE-9D23-03523F1F1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E13FC-E133-EAE1-FE9D-005E05FC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F55B8-F254-68CE-BE64-3FC63070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3EC6B-655A-6A98-79A1-5109843E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2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44D2-0F96-14DE-EE6F-EA844D5D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2E8AB-B6C8-CC31-25B4-2954D63C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63923-621E-3BCB-3733-D536870F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9347F-AAD5-5A0A-0990-15F429A4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F7825-0A36-5181-C16D-0B133E52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B84DD-4AA5-DF05-159E-991A04B5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2AAE-F02F-91BB-7D30-8BCB269D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DD09-0FC2-7D3A-124C-4D2405E3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3E1B-162C-A320-F04D-C125480D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EC982-29F6-4E31-460F-A3780AC0A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91C42-0F4A-08A7-39FF-BABE26FF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DAC51-727E-92E3-C7AF-BD1A66AA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F7D2-6AD3-FC92-12A2-1FFA86C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3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6C00-4D1E-49D4-3417-6A414F32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CA197-93AF-7E54-CC92-7C32220E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8BEEE-8E52-851E-2A7C-2624D3849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9B1C-FC82-AC3D-3F44-4080D783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D1AF5-8A01-AC9B-98D1-EFCC72C0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3125C-5AC6-CFFE-3F7C-56E4E7CD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DCC5C-4816-421E-FCC2-563D9A70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059B-0D74-4CE6-B1E5-83F258DAB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3A62-8727-FB4A-1A51-D03D402B7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A426-E705-2549-B78D-1219DDA9CF5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4284-AEED-BE0A-2126-089FAA888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5F54-BBA7-BAC2-886C-1FD1B8639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7265-35DB-3D88-7E3E-C4C0D0929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Erik’s thesis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CF180-F5C6-6CCF-F1AC-4841567E4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25, 2024</a:t>
            </a:r>
          </a:p>
        </p:txBody>
      </p:sp>
    </p:spTree>
    <p:extLst>
      <p:ext uri="{BB962C8B-B14F-4D97-AF65-F5344CB8AC3E}">
        <p14:creationId xmlns:p14="http://schemas.microsoft.com/office/powerpoint/2010/main" val="196279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Experiment almost done </a:t>
            </a:r>
          </a:p>
          <a:p>
            <a:pPr lvl="2"/>
            <a:r>
              <a:rPr lang="en-US" dirty="0"/>
              <a:t>Ran AIZ with 50k </a:t>
            </a:r>
            <a:r>
              <a:rPr lang="en-US" dirty="0" err="1"/>
              <a:t>chemBL</a:t>
            </a:r>
            <a:r>
              <a:rPr lang="en-US" dirty="0"/>
              <a:t> molecules on ALICE using </a:t>
            </a:r>
            <a:r>
              <a:rPr lang="en-US" dirty="0" err="1"/>
              <a:t>slurm</a:t>
            </a:r>
            <a:endParaRPr lang="en-US" dirty="0"/>
          </a:p>
          <a:p>
            <a:pPr lvl="2"/>
            <a:r>
              <a:rPr lang="en-US" dirty="0" err="1"/>
              <a:t>Xgboost</a:t>
            </a:r>
            <a:r>
              <a:rPr lang="en-US" dirty="0"/>
              <a:t> classification – OK results, more affected by data distribution, had to lower the number of classes</a:t>
            </a:r>
          </a:p>
          <a:p>
            <a:pPr lvl="2"/>
            <a:r>
              <a:rPr lang="en-US" dirty="0"/>
              <a:t>GNN classification/regression with </a:t>
            </a:r>
            <a:r>
              <a:rPr lang="en-US" dirty="0" err="1"/>
              <a:t>chemprop</a:t>
            </a:r>
            <a:r>
              <a:rPr lang="en-US" dirty="0"/>
              <a:t> – more precise and promising results</a:t>
            </a:r>
          </a:p>
          <a:p>
            <a:pPr lvl="2"/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Thesis outline work in progress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TBD: </a:t>
            </a:r>
          </a:p>
          <a:p>
            <a:pPr lvl="2"/>
            <a:r>
              <a:rPr lang="en-US" dirty="0"/>
              <a:t>Error visualization</a:t>
            </a:r>
          </a:p>
          <a:p>
            <a:pPr lvl="2"/>
            <a:r>
              <a:rPr lang="en-US" dirty="0"/>
              <a:t>More models?</a:t>
            </a:r>
          </a:p>
          <a:p>
            <a:pPr lvl="2"/>
            <a:r>
              <a:rPr lang="en-US" dirty="0"/>
              <a:t>More data? New dataset?</a:t>
            </a:r>
          </a:p>
          <a:p>
            <a:pPr lvl="2"/>
            <a:r>
              <a:rPr lang="en-US" dirty="0"/>
              <a:t>Plan a meeting with Mike</a:t>
            </a:r>
          </a:p>
        </p:txBody>
      </p:sp>
    </p:spTree>
    <p:extLst>
      <p:ext uri="{BB962C8B-B14F-4D97-AF65-F5344CB8AC3E}">
        <p14:creationId xmlns:p14="http://schemas.microsoft.com/office/powerpoint/2010/main" val="420608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1F14-9F48-9140-68DC-8539A6D7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BF26-ED63-BEB0-FA3D-76645794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saved train/test to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Calculate RMSE for the result vs. test / RMSE result per class vs test per class for regression (GNN)</a:t>
            </a:r>
          </a:p>
          <a:p>
            <a:r>
              <a:rPr lang="en-US" dirty="0"/>
              <a:t>Training/reading model shell script with </a:t>
            </a:r>
            <a:r>
              <a:rPr lang="en-US" dirty="0" err="1"/>
              <a:t>chemprop</a:t>
            </a:r>
            <a:r>
              <a:rPr lang="en-US" dirty="0"/>
              <a:t> </a:t>
            </a:r>
            <a:r>
              <a:rPr lang="en-US" dirty="0" err="1"/>
              <a:t>commandline</a:t>
            </a:r>
            <a:endParaRPr lang="en-US" dirty="0"/>
          </a:p>
          <a:p>
            <a:r>
              <a:rPr lang="en-US" dirty="0"/>
              <a:t>Confusion matrix / F-1 score for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68893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6EAA-8C58-9BA5-03A9-3D0962AF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52DD-ABB9-9EA8-85F2-1C63359C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did you create/split data set</a:t>
            </a:r>
          </a:p>
          <a:p>
            <a:r>
              <a:rPr lang="en-US" dirty="0"/>
              <a:t>What was the </a:t>
            </a:r>
            <a:r>
              <a:rPr lang="en-US" dirty="0" err="1"/>
              <a:t>leanring</a:t>
            </a:r>
            <a:r>
              <a:rPr lang="en-US" dirty="0"/>
              <a:t> task. -regression/classification</a:t>
            </a:r>
          </a:p>
          <a:p>
            <a:r>
              <a:rPr lang="en-US" dirty="0"/>
              <a:t>What are the </a:t>
            </a:r>
            <a:r>
              <a:rPr lang="en-US" dirty="0" err="1"/>
              <a:t>Xs</a:t>
            </a:r>
            <a:r>
              <a:rPr lang="en-US" dirty="0"/>
              <a:t> and Ys (f(x) = y, x= smiles, y = route length, f ~ GNN)</a:t>
            </a:r>
          </a:p>
          <a:p>
            <a:pPr marL="0" indent="0">
              <a:buNone/>
            </a:pPr>
            <a:r>
              <a:rPr lang="en-US" dirty="0"/>
              <a:t>Describe GNN architecture in </a:t>
            </a:r>
            <a:r>
              <a:rPr lang="en-US" dirty="0" err="1"/>
              <a:t>chemprop</a:t>
            </a:r>
            <a:endParaRPr lang="en-US" dirty="0"/>
          </a:p>
          <a:p>
            <a:r>
              <a:rPr lang="en-US" dirty="0"/>
              <a:t>What are the models</a:t>
            </a:r>
          </a:p>
          <a:p>
            <a:r>
              <a:rPr lang="en-US" dirty="0"/>
              <a:t>How do you evaluate?</a:t>
            </a:r>
          </a:p>
          <a:p>
            <a:r>
              <a:rPr lang="en-US" dirty="0"/>
              <a:t>HPO  (built-in in </a:t>
            </a:r>
            <a:r>
              <a:rPr lang="en-US" dirty="0" err="1"/>
              <a:t>chemprop</a:t>
            </a:r>
            <a:r>
              <a:rPr lang="en-US" dirty="0"/>
              <a:t>)</a:t>
            </a:r>
          </a:p>
          <a:p>
            <a:pPr rtl="0"/>
            <a:r>
              <a:rPr lang="en-US" dirty="0"/>
              <a:t>Generalizable? </a:t>
            </a:r>
          </a:p>
          <a:p>
            <a:pPr lvl="1"/>
            <a:r>
              <a:rPr lang="en-US" dirty="0"/>
              <a:t>0) remove already sampled entries</a:t>
            </a:r>
          </a:p>
          <a:p>
            <a:pPr lvl="1"/>
            <a:r>
              <a:rPr lang="en-US" dirty="0"/>
              <a:t>1) Sample 5k from </a:t>
            </a:r>
            <a:r>
              <a:rPr lang="en-US" dirty="0" err="1"/>
              <a:t>Chembl</a:t>
            </a:r>
            <a:endParaRPr lang="en-US" dirty="0"/>
          </a:p>
          <a:p>
            <a:pPr lvl="1"/>
            <a:r>
              <a:rPr lang="en-US" dirty="0"/>
              <a:t>2) </a:t>
            </a:r>
            <a:r>
              <a:rPr lang="en-US" dirty="0" err="1"/>
              <a:t>Inchi</a:t>
            </a:r>
            <a:r>
              <a:rPr lang="en-US" dirty="0"/>
              <a:t> compare with CASPYRUS50k</a:t>
            </a:r>
          </a:p>
          <a:p>
            <a:pPr lvl="1"/>
            <a:r>
              <a:rPr lang="en-US" dirty="0"/>
              <a:t>Test size ~ 1k ~5k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4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2B63-B284-6071-979B-AB3D84CA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F448-5CF7-4E97-6F7D-89D0C93F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Universal train/test set 50k for </a:t>
            </a:r>
            <a:r>
              <a:rPr lang="en-US" dirty="0" err="1"/>
              <a:t>xgB</a:t>
            </a:r>
            <a:r>
              <a:rPr lang="en-US" dirty="0"/>
              <a:t> and </a:t>
            </a:r>
            <a:r>
              <a:rPr lang="en-US" dirty="0" err="1"/>
              <a:t>gnn</a:t>
            </a:r>
            <a:endParaRPr lang="en-US" dirty="0"/>
          </a:p>
          <a:p>
            <a:r>
              <a:rPr lang="en-US" dirty="0"/>
              <a:t>Inference on 200k using 50k GNN model for both classification and regression (exclude duplicate from 50k training sets )</a:t>
            </a:r>
          </a:p>
          <a:p>
            <a:r>
              <a:rPr lang="en-US" dirty="0">
                <a:highlight>
                  <a:srgbClr val="FFFF00"/>
                </a:highlight>
              </a:rPr>
              <a:t>Training graph with losses</a:t>
            </a:r>
          </a:p>
          <a:p>
            <a:r>
              <a:rPr lang="en-US" dirty="0"/>
              <a:t>How to represent results for both </a:t>
            </a:r>
            <a:r>
              <a:rPr lang="en-US" dirty="0" err="1"/>
              <a:t>algs</a:t>
            </a:r>
            <a:r>
              <a:rPr lang="en-US" dirty="0"/>
              <a:t> under both test sets (80-20 50k and </a:t>
            </a:r>
            <a:r>
              <a:rPr lang="en-US" dirty="0" err="1"/>
              <a:t>chemBL</a:t>
            </a:r>
            <a:r>
              <a:rPr lang="en-US" dirty="0"/>
              <a:t> 200k)</a:t>
            </a:r>
          </a:p>
          <a:p>
            <a:pPr lvl="1"/>
            <a:r>
              <a:rPr lang="en-US" dirty="0"/>
              <a:t>Classification Table – [accuracy, F1, MCC, precision, recall] in 1 table</a:t>
            </a:r>
          </a:p>
          <a:p>
            <a:pPr lvl="1"/>
            <a:r>
              <a:rPr lang="en-US" dirty="0"/>
              <a:t>Classification plots - adjust the font size (side improvement – split the classes: 0,1,2,3,4,5+, argue about class boundary)</a:t>
            </a:r>
          </a:p>
          <a:p>
            <a:pPr lvl="1"/>
            <a:r>
              <a:rPr lang="en-US" dirty="0"/>
              <a:t>Regression table – [RMSE, MAE]</a:t>
            </a:r>
          </a:p>
          <a:p>
            <a:pPr lvl="1"/>
            <a:r>
              <a:rPr lang="en-US" dirty="0"/>
              <a:t>Regression plot – change scatter to box plot to show the distribution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Presentation for Mike (to Alan first)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Thesis structure outline first – text later</a:t>
            </a:r>
          </a:p>
        </p:txBody>
      </p:sp>
    </p:spTree>
    <p:extLst>
      <p:ext uri="{BB962C8B-B14F-4D97-AF65-F5344CB8AC3E}">
        <p14:creationId xmlns:p14="http://schemas.microsoft.com/office/powerpoint/2010/main" val="378915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141B-E6FA-7E5A-BC71-6E5AE1C6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B19-1171-518E-DAD4-1356CDDB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GNN(smiles) ~ different y’s (make it plug-in and play) 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6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6-11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Experiment </a:t>
            </a:r>
          </a:p>
          <a:p>
            <a:pPr lvl="2"/>
            <a:r>
              <a:rPr lang="en-US" dirty="0"/>
              <a:t>Universal train/test (80-20)</a:t>
            </a:r>
          </a:p>
          <a:p>
            <a:pPr lvl="2"/>
            <a:r>
              <a:rPr lang="en-US" dirty="0"/>
              <a:t>Model save/load for both </a:t>
            </a:r>
            <a:r>
              <a:rPr lang="en-US" dirty="0" err="1"/>
              <a:t>xgB</a:t>
            </a:r>
            <a:r>
              <a:rPr lang="en-US" dirty="0"/>
              <a:t> and GNN</a:t>
            </a:r>
          </a:p>
          <a:p>
            <a:pPr lvl="2"/>
            <a:r>
              <a:rPr lang="en-US" dirty="0"/>
              <a:t>1-click, 4 experiments with full auto graph plotting(</a:t>
            </a:r>
            <a:r>
              <a:rPr lang="en-US" dirty="0" err="1"/>
              <a:t>xgB</a:t>
            </a:r>
            <a:r>
              <a:rPr lang="en-US" dirty="0"/>
              <a:t> and GNN for both 1k and 50k)</a:t>
            </a:r>
          </a:p>
          <a:p>
            <a:pPr lvl="2"/>
            <a:r>
              <a:rPr lang="en-US" dirty="0"/>
              <a:t>200k inference running on ALICE </a:t>
            </a:r>
            <a:r>
              <a:rPr lang="en-US" dirty="0">
                <a:highlight>
                  <a:srgbClr val="FFFF00"/>
                </a:highlight>
              </a:rPr>
              <a:t>ongoing</a:t>
            </a:r>
          </a:p>
          <a:p>
            <a:pPr lvl="2"/>
            <a:r>
              <a:rPr lang="en-US" dirty="0"/>
              <a:t>More meaningful graphs and metrics </a:t>
            </a:r>
            <a:r>
              <a:rPr lang="en-US" dirty="0">
                <a:highlight>
                  <a:srgbClr val="FFFF00"/>
                </a:highlight>
              </a:rPr>
              <a:t>ongoing</a:t>
            </a:r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Thesis outline – feedback?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Timeline discussion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1</a:t>
            </a:r>
            <a:r>
              <a:rPr lang="en-US" sz="2600" baseline="30000" dirty="0"/>
              <a:t>st</a:t>
            </a:r>
            <a:r>
              <a:rPr lang="en-US" sz="2600" dirty="0"/>
              <a:t> draft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Presentation to Alan/Mike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Final Draft</a:t>
            </a:r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940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6-11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Make sure 50k aligns with 200k on AIZ configs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Classification Table – [accuracy, F1, MCC, precision, recall] in 1 table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The same test set for 1k and 50k (sample 1k-train from the 50k train)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10k (in-between argument)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Look into Alan’s cites for training scores and related articles for related work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Start writing up to hypothesis (or summarize the general settings in methods) </a:t>
            </a:r>
            <a:r>
              <a:rPr lang="en-US" sz="2600" dirty="0">
                <a:highlight>
                  <a:srgbClr val="FFFF00"/>
                </a:highlight>
              </a:rPr>
              <a:t>always bullet points first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highlight>
                  <a:srgbClr val="FFFF00"/>
                </a:highlight>
              </a:rPr>
              <a:t>More structured outline</a:t>
            </a:r>
          </a:p>
          <a:p>
            <a:pPr marL="685800" lvl="3">
              <a:spcBef>
                <a:spcPts val="1000"/>
              </a:spcBef>
            </a:pPr>
            <a:r>
              <a:rPr lang="en-US" sz="2600">
                <a:highlight>
                  <a:srgbClr val="FFFF00"/>
                </a:highlight>
              </a:rPr>
              <a:t>Try finish </a:t>
            </a:r>
            <a:r>
              <a:rPr lang="en-US" sz="2600" dirty="0">
                <a:highlight>
                  <a:srgbClr val="FFFF00"/>
                </a:highlight>
              </a:rPr>
              <a:t>by first week of July</a:t>
            </a:r>
          </a:p>
          <a:p>
            <a:pPr marL="457200" lvl="3" indent="0">
              <a:spcBef>
                <a:spcPts val="1000"/>
              </a:spcBef>
              <a:buNone/>
            </a:pPr>
            <a:endParaRPr lang="en-US" sz="26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2600" dirty="0"/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7896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</TotalTime>
  <Words>519</Words>
  <Application>Microsoft Macintosh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Erik’s thesis progress report</vt:lpstr>
      <vt:lpstr>Current Progress</vt:lpstr>
      <vt:lpstr>To-do</vt:lpstr>
      <vt:lpstr>Points to address</vt:lpstr>
      <vt:lpstr>3-15</vt:lpstr>
      <vt:lpstr>Further ideas</vt:lpstr>
      <vt:lpstr>Current Progress 6-11</vt:lpstr>
      <vt:lpstr>Current Progress 6-11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Erik’s thesis progress report</dc:title>
  <dc:creator>Zheng, P. (Erik)</dc:creator>
  <cp:lastModifiedBy>Zheng, P. (Erik)</cp:lastModifiedBy>
  <cp:revision>8</cp:revision>
  <dcterms:created xsi:type="dcterms:W3CDTF">2024-01-25T19:48:54Z</dcterms:created>
  <dcterms:modified xsi:type="dcterms:W3CDTF">2024-06-21T18:24:14Z</dcterms:modified>
</cp:coreProperties>
</file>