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6" r:id="rId4"/>
    <p:sldId id="281" r:id="rId5"/>
    <p:sldId id="282" r:id="rId6"/>
    <p:sldId id="279" r:id="rId7"/>
    <p:sldId id="283" r:id="rId8"/>
    <p:sldId id="284" r:id="rId9"/>
    <p:sldId id="285" r:id="rId10"/>
    <p:sldId id="286" r:id="rId11"/>
    <p:sldId id="287" r:id="rId12"/>
    <p:sldId id="288" r:id="rId13"/>
    <p:sldId id="280" r:id="rId14"/>
    <p:sldId id="27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 Zheng" initials="PZ" lastIdx="1" clrIdx="0">
    <p:extLst>
      <p:ext uri="{19B8F6BF-5375-455C-9EA6-DF929625EA0E}">
        <p15:presenceInfo xmlns:p15="http://schemas.microsoft.com/office/powerpoint/2012/main" userId="S-1-5-21-966204143-746932690-11539462-2759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>
      <p:cViewPr>
        <p:scale>
          <a:sx n="80" d="100"/>
          <a:sy n="80" d="100"/>
        </p:scale>
        <p:origin x="13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438400"/>
            <a:ext cx="5562600" cy="1143000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733800"/>
            <a:ext cx="4419600" cy="990600"/>
          </a:xfr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A6F93A-B68A-464F-8227-E4EADAE5D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" y="9920"/>
            <a:ext cx="2199880" cy="21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6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99372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5126" y="333375"/>
            <a:ext cx="2105025" cy="5759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9" y="333375"/>
            <a:ext cx="6167437" cy="5759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91144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968EA-9007-4822-BA5B-1633A4F22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2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78917-4704-4D78-826B-10DBFDA442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D66CA-A197-4899-8BDB-4E4DE830BA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1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D0A2D-0EE2-44ED-A76D-692680691B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82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57F59-2531-410C-9090-B03A8E324D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68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F903F-C465-4A59-A758-30804C0EF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51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62DBC-F8F3-4C6E-BA80-15F26F72A8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37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593FD-BDCF-404E-85EA-10F2C4C408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0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988260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9D97-7780-4E3E-B88D-70050D68E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88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8841-D471-438C-AFD5-3B29A9E32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3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040E-CCEE-43E4-9215-66886D5467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9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74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079502"/>
            <a:ext cx="4135437" cy="50133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6" y="1079502"/>
            <a:ext cx="4137025" cy="50133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58672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71002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92784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08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54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ms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24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9" y="333375"/>
            <a:ext cx="8302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95288" y="981075"/>
            <a:ext cx="799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079502"/>
            <a:ext cx="8424862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A06CBD-EF6B-4A9A-8A20-3AAB8DCC2E2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642" y="2"/>
            <a:ext cx="945359" cy="114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7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 Narrow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 Narrow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 Narrow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 Narrow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 Narrow" pitchFamily="34" charset="0"/>
        </a:defRPr>
      </a:lvl9pPr>
    </p:titleStyle>
    <p:bodyStyle>
      <a:lvl1pPr marL="214313" indent="-214313" algn="l" rtl="0" eaLnBrk="1" fontAlgn="base" hangingPunct="1">
        <a:spcBef>
          <a:spcPct val="40000"/>
        </a:spcBef>
        <a:spcAft>
          <a:spcPct val="0"/>
        </a:spcAft>
        <a:buSzPct val="75000"/>
        <a:buFont typeface="Wingdings" pitchFamily="2" charset="2"/>
        <a:buChar char="n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14313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800">
          <a:solidFill>
            <a:schemeClr val="tx1"/>
          </a:solidFill>
          <a:latin typeface="+mn-lt"/>
        </a:defRPr>
      </a:lvl2pPr>
      <a:lvl3pPr marL="957263" indent="-1714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500">
          <a:solidFill>
            <a:schemeClr val="tx1"/>
          </a:solidFill>
          <a:latin typeface="+mn-lt"/>
        </a:defRPr>
      </a:lvl3pPr>
      <a:lvl4pPr marL="1271588" indent="-1714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500">
          <a:solidFill>
            <a:schemeClr val="tx1"/>
          </a:solidFill>
          <a:latin typeface="+mn-lt"/>
        </a:defRPr>
      </a:lvl4pPr>
      <a:lvl5pPr marL="1585913" indent="-1714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200">
          <a:solidFill>
            <a:schemeClr val="tx1"/>
          </a:solidFill>
          <a:latin typeface="+mn-lt"/>
        </a:defRPr>
      </a:lvl5pPr>
      <a:lvl6pPr marL="1928813" indent="-1714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200">
          <a:solidFill>
            <a:schemeClr val="tx1"/>
          </a:solidFill>
          <a:latin typeface="+mn-lt"/>
        </a:defRPr>
      </a:lvl6pPr>
      <a:lvl7pPr marL="2271713" indent="-1714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200">
          <a:solidFill>
            <a:schemeClr val="tx1"/>
          </a:solidFill>
          <a:latin typeface="+mn-lt"/>
        </a:defRPr>
      </a:lvl7pPr>
      <a:lvl8pPr marL="2614613" indent="-1714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200">
          <a:solidFill>
            <a:schemeClr val="tx1"/>
          </a:solidFill>
          <a:latin typeface="+mn-lt"/>
        </a:defRPr>
      </a:lvl8pPr>
      <a:lvl9pPr marL="2957513" indent="-1714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200">
          <a:solidFill>
            <a:schemeClr val="tx1"/>
          </a:solidFill>
          <a:latin typeface="+mn-lt"/>
        </a:defRPr>
      </a:lvl9pPr>
    </p:bodyStyle>
    <p:otherStyle>
      <a:defPPr>
        <a:defRPr lang="ms-MY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spcBef>
                <a:spcPct val="20000"/>
              </a:spcBef>
              <a:buFontTx/>
              <a:buChar char="•"/>
              <a:defRPr sz="9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None/>
              <a:defRPr sz="9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11DC2A-2F4E-4F79-A3F5-88DB509F96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0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6043" y="2290119"/>
            <a:ext cx="5562600" cy="650789"/>
          </a:xfrm>
        </p:spPr>
        <p:txBody>
          <a:bodyPr/>
          <a:lstStyle/>
          <a:p>
            <a:r>
              <a:rPr lang="en-NZ" sz="3200" dirty="0"/>
              <a:t>Victims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8605" y="3239528"/>
            <a:ext cx="3826476" cy="2938849"/>
          </a:xfrm>
        </p:spPr>
        <p:txBody>
          <a:bodyPr/>
          <a:lstStyle/>
          <a:p>
            <a:r>
              <a:rPr lang="en-NZ" dirty="0"/>
              <a:t>Group</a:t>
            </a:r>
            <a:r>
              <a:rPr lang="en-US" dirty="0"/>
              <a:t>8 Member</a:t>
            </a:r>
            <a:r>
              <a:rPr lang="en-NZ" dirty="0"/>
              <a:t>:</a:t>
            </a:r>
          </a:p>
          <a:p>
            <a:r>
              <a:rPr lang="en" altLang="zh-CN" dirty="0"/>
              <a:t>Anju </a:t>
            </a:r>
            <a:r>
              <a:rPr lang="en" altLang="zh-CN" dirty="0" err="1"/>
              <a:t>Sambasivan</a:t>
            </a:r>
            <a:r>
              <a:rPr lang="en" altLang="zh-CN" dirty="0"/>
              <a:t>()</a:t>
            </a:r>
          </a:p>
          <a:p>
            <a:r>
              <a:rPr lang="en" altLang="zh-CN" dirty="0"/>
              <a:t>Fan Yu()</a:t>
            </a:r>
          </a:p>
          <a:p>
            <a:r>
              <a:rPr lang="en" altLang="zh-CN" dirty="0" err="1"/>
              <a:t>Mengyue</a:t>
            </a:r>
            <a:r>
              <a:rPr lang="en" altLang="zh-CN" dirty="0"/>
              <a:t> Yang(</a:t>
            </a:r>
            <a:r>
              <a:rPr lang="en-US" altLang="zh-CN" dirty="0"/>
              <a:t>19899833</a:t>
            </a:r>
            <a:r>
              <a:rPr lang="en" altLang="zh-CN" dirty="0"/>
              <a:t>)</a:t>
            </a:r>
          </a:p>
          <a:p>
            <a:r>
              <a:rPr lang="en-NZ" dirty="0"/>
              <a:t>Sean Gao()</a:t>
            </a:r>
          </a:p>
          <a:p>
            <a:r>
              <a:rPr lang="en-NZ" dirty="0" err="1"/>
              <a:t>Weizheng</a:t>
            </a:r>
            <a:r>
              <a:rPr lang="en-NZ" dirty="0"/>
              <a:t> Jiang()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008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A22DF-0243-D148-A9E9-4C3011F6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r>
              <a:rPr lang="en-US" altLang="zh-CN" dirty="0"/>
              <a:t>of the project </a:t>
            </a:r>
            <a:br>
              <a:rPr lang="en" altLang="zh-CN" dirty="0"/>
            </a:b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CD5C3A-BFCE-3FA0-7626-F752371E9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818" y="1019175"/>
            <a:ext cx="7449552" cy="5013325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733962-9158-4C1D-AD9E-39C584BBB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4" y="1019175"/>
            <a:ext cx="83820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2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A22DF-0243-D148-A9E9-4C3011F6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r>
              <a:rPr lang="en-US" altLang="zh-CN" dirty="0"/>
              <a:t>of the project </a:t>
            </a:r>
            <a:br>
              <a:rPr lang="en" altLang="zh-CN" dirty="0"/>
            </a:br>
            <a:endParaRPr kumimoji="1"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D358EA-A130-A8C9-5674-9AAB8D9DB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14" y="1079500"/>
            <a:ext cx="7478209" cy="5013325"/>
          </a:xfrm>
        </p:spPr>
      </p:pic>
    </p:spTree>
    <p:extLst>
      <p:ext uri="{BB962C8B-B14F-4D97-AF65-F5344CB8AC3E}">
        <p14:creationId xmlns:p14="http://schemas.microsoft.com/office/powerpoint/2010/main" val="403777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C2774-90EE-E442-AF05-C566F3F4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Technical Methods and Result Interpretation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84F68-C117-394B-A7E1-EF3BD3E5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Data summary, data pre-processing/processing </a:t>
            </a:r>
          </a:p>
          <a:p>
            <a:r>
              <a:rPr lang="en" altLang="zh-CN" dirty="0"/>
              <a:t>-  The methods in use and the justifications for using those </a:t>
            </a:r>
          </a:p>
          <a:p>
            <a:r>
              <a:rPr lang="en" altLang="zh-CN" dirty="0"/>
              <a:t>methods. </a:t>
            </a:r>
          </a:p>
          <a:p>
            <a:r>
              <a:rPr lang="en" altLang="zh-CN" dirty="0"/>
              <a:t>-  The results generated by those methods. </a:t>
            </a:r>
          </a:p>
          <a:p>
            <a:r>
              <a:rPr lang="en" altLang="zh-CN" dirty="0"/>
              <a:t>-  Narrative developed based on the results (storytelling). </a:t>
            </a:r>
          </a:p>
          <a:p>
            <a:r>
              <a:rPr lang="en" altLang="zh-CN" dirty="0"/>
              <a:t>-  </a:t>
            </a:r>
            <a:r>
              <a:rPr lang="en" altLang="zh-CN" dirty="0" err="1"/>
              <a:t>Visualisations</a:t>
            </a:r>
            <a:r>
              <a:rPr lang="en" altLang="zh-CN" dirty="0"/>
              <a:t> developed and aid the analysis results </a:t>
            </a:r>
          </a:p>
          <a:p>
            <a:r>
              <a:rPr lang="en" altLang="zh-CN" dirty="0"/>
              <a:t>-  Possible comparisons if multiple methods are used to </a:t>
            </a:r>
          </a:p>
          <a:p>
            <a:r>
              <a:rPr lang="en" altLang="zh-CN" dirty="0"/>
              <a:t>generate the same solutions. </a:t>
            </a:r>
          </a:p>
          <a:p>
            <a:r>
              <a:rPr lang="en" altLang="zh-CN" dirty="0"/>
              <a:t>-  Possible performance analysis, e.g. Confusion matrix, </a:t>
            </a:r>
          </a:p>
          <a:p>
            <a:r>
              <a:rPr lang="en" altLang="zh-CN" dirty="0"/>
              <a:t>residual analysis... </a:t>
            </a:r>
          </a:p>
        </p:txBody>
      </p:sp>
    </p:spTree>
    <p:extLst>
      <p:ext uri="{BB962C8B-B14F-4D97-AF65-F5344CB8AC3E}">
        <p14:creationId xmlns:p14="http://schemas.microsoft.com/office/powerpoint/2010/main" val="89299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9878E-9865-5B4C-8C31-9AF6E9EB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Conclusions </a:t>
            </a:r>
            <a:br>
              <a:rPr lang="e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EDA3B-85A8-1C4B-98D4-64560DBC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how well the method(s) solved the problems. Possible 15 enhancement.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36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Introduction of the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-  Background </a:t>
            </a:r>
          </a:p>
          <a:p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endParaRPr lang="en-NZ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0A6A72-088F-222C-A26B-B7E8DA95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1518926"/>
            <a:ext cx="7386636" cy="413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5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Introduction of the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-  The importance of </a:t>
            </a:r>
            <a:r>
              <a:rPr lang="en-US" altLang="zh-CN" dirty="0"/>
              <a:t>the project</a:t>
            </a:r>
          </a:p>
          <a:p>
            <a:pPr marL="0" indent="0">
              <a:buNone/>
            </a:pPr>
            <a:r>
              <a:rPr lang="en" altLang="zh-CN" dirty="0"/>
              <a:t> </a:t>
            </a:r>
          </a:p>
          <a:p>
            <a:endParaRPr lang="en" altLang="zh-CN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1032" name="Picture 8" descr="police (3)">
            <a:extLst>
              <a:ext uri="{FF2B5EF4-FFF2-40B4-BE49-F238E27FC236}">
                <a16:creationId xmlns:a16="http://schemas.microsoft.com/office/drawing/2014/main" id="{4843E06F-7CBF-50E0-4662-53D3F3910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534855"/>
            <a:ext cx="5453063" cy="41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Introduction of the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-  </a:t>
            </a:r>
            <a:r>
              <a:rPr lang="en-US" altLang="zh-CN" dirty="0"/>
              <a:t> About the data we use</a:t>
            </a:r>
          </a:p>
          <a:p>
            <a:pPr marL="0" indent="0">
              <a:buNone/>
            </a:pPr>
            <a:r>
              <a:rPr lang="en" altLang="zh-CN" dirty="0"/>
              <a:t> </a:t>
            </a:r>
          </a:p>
          <a:p>
            <a:endParaRPr lang="en" altLang="zh-CN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3A00EE-F885-C47B-05FC-27680677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581150"/>
            <a:ext cx="1895475" cy="2495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1EF30F-8839-5053-C3AF-649BEA20EE23}"/>
              </a:ext>
            </a:extLst>
          </p:cNvPr>
          <p:cNvSpPr txBox="1"/>
          <p:nvPr/>
        </p:nvSpPr>
        <p:spPr>
          <a:xfrm>
            <a:off x="733425" y="4200525"/>
            <a:ext cx="85331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Total data: 1048575 from 2014 to 2024, 5 age groups, 6 </a:t>
            </a:r>
            <a:r>
              <a:rPr lang="en-US" altLang="zh-CN" dirty="0" err="1"/>
              <a:t>AnzsocDivisions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36 </a:t>
            </a:r>
            <a:r>
              <a:rPr lang="en-US" altLang="zh-CN" dirty="0" err="1"/>
              <a:t>LocationTypes</a:t>
            </a:r>
            <a:r>
              <a:rPr lang="en-US" altLang="zh-CN" dirty="0"/>
              <a:t>, 39 </a:t>
            </a:r>
            <a:r>
              <a:rPr lang="en-US" altLang="zh-CN" dirty="0" err="1"/>
              <a:t>PoliceAreas</a:t>
            </a:r>
            <a:r>
              <a:rPr lang="en-US" altLang="zh-CN" dirty="0"/>
              <a:t>, 5 </a:t>
            </a:r>
            <a:r>
              <a:rPr lang="en-US" altLang="zh-CN" dirty="0" err="1"/>
              <a:t>ROVDivisions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68 </a:t>
            </a:r>
            <a:r>
              <a:rPr lang="en-US" altLang="zh-CN" dirty="0" err="1"/>
              <a:t>TerritorialAuthorities</a:t>
            </a:r>
            <a:r>
              <a:rPr lang="en-US" altLang="zh-CN" dirty="0"/>
              <a:t>, and 2 Organizational Types.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99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A22DF-0243-D148-A9E9-4C3011F6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r>
              <a:rPr lang="en-US" altLang="zh-CN" dirty="0"/>
              <a:t>of the project </a:t>
            </a:r>
            <a:br>
              <a:rPr lang="en" altLang="zh-CN" dirty="0"/>
            </a:b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CD5C3A-BFCE-3FA0-7626-F752371E9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818" y="1019175"/>
            <a:ext cx="7449552" cy="5013325"/>
          </a:xfrm>
        </p:spPr>
      </p:pic>
    </p:spTree>
    <p:extLst>
      <p:ext uri="{BB962C8B-B14F-4D97-AF65-F5344CB8AC3E}">
        <p14:creationId xmlns:p14="http://schemas.microsoft.com/office/powerpoint/2010/main" val="58474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A22DF-0243-D148-A9E9-4C3011F6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r>
              <a:rPr lang="en-US" altLang="zh-CN" dirty="0"/>
              <a:t>of the project </a:t>
            </a:r>
            <a:br>
              <a:rPr lang="e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23CE8-2705-8C63-7415-C90AED6A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1C37D5-FC83-5FCE-2E52-C481ED324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1019175"/>
            <a:ext cx="84201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0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A22DF-0243-D148-A9E9-4C3011F6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r>
              <a:rPr lang="en-US" altLang="zh-CN" dirty="0"/>
              <a:t>of the project </a:t>
            </a:r>
            <a:br>
              <a:rPr lang="e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87F31-B76A-400E-10E7-6E36FD3B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D199E6-CD7A-DE4C-EAE5-C8DCB224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1" y="1019175"/>
            <a:ext cx="84963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6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A22DF-0243-D148-A9E9-4C3011F6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r>
              <a:rPr lang="en-US" altLang="zh-CN" dirty="0"/>
              <a:t>of the project </a:t>
            </a:r>
            <a:br>
              <a:rPr lang="en" altLang="zh-CN" dirty="0"/>
            </a:b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CD5C3A-BFCE-3FA0-7626-F752371E9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818" y="1019175"/>
            <a:ext cx="7449552" cy="5013325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779A68-C957-A394-1434-92BA636F1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1000125"/>
            <a:ext cx="83534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6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A22DF-0243-D148-A9E9-4C3011F6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r>
              <a:rPr lang="en-US" altLang="zh-CN" dirty="0"/>
              <a:t>of the project </a:t>
            </a:r>
            <a:br>
              <a:rPr lang="en" altLang="zh-CN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3C4F18-1586-E6A7-DF72-CC80E50D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4" y="1019175"/>
            <a:ext cx="84010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4120"/>
      </p:ext>
    </p:extLst>
  </p:cSld>
  <p:clrMapOvr>
    <a:masterClrMapping/>
  </p:clrMapOvr>
</p:sld>
</file>

<file path=ppt/theme/theme1.xml><?xml version="1.0" encoding="utf-8"?>
<a:theme xmlns:a="http://schemas.openxmlformats.org/drawingml/2006/main" name="SwinNotes">
  <a:themeElements>
    <a:clrScheme name="swin powperpoint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E70000"/>
      </a:accent6>
      <a:hlink>
        <a:srgbClr val="0000CC"/>
      </a:hlink>
      <a:folHlink>
        <a:srgbClr val="B2B2B2"/>
      </a:folHlink>
    </a:clrScheme>
    <a:fontScheme name="swin powperpoint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in powp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in powperpoi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in powperpoi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in powperpoi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in powperpoi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in powperpoi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in powperpoi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in powperpoint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E70000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Week1-R</Template>
  <TotalTime>623</TotalTime>
  <Words>218</Words>
  <Application>Microsoft Office PowerPoint</Application>
  <PresentationFormat>全屏显示(4:3)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Times New Roman</vt:lpstr>
      <vt:lpstr>Wingdings</vt:lpstr>
      <vt:lpstr>SwinNotes</vt:lpstr>
      <vt:lpstr>Custom Design</vt:lpstr>
      <vt:lpstr>Victims Data Analysis</vt:lpstr>
      <vt:lpstr>Introduction of the project </vt:lpstr>
      <vt:lpstr>Introduction of the project </vt:lpstr>
      <vt:lpstr>Introduction of the project </vt:lpstr>
      <vt:lpstr>Introduction of the project  </vt:lpstr>
      <vt:lpstr>Introduction of the project  </vt:lpstr>
      <vt:lpstr>Introduction of the project  </vt:lpstr>
      <vt:lpstr>Introduction of the project  </vt:lpstr>
      <vt:lpstr>Introduction of the project  </vt:lpstr>
      <vt:lpstr>Introduction of the project  </vt:lpstr>
      <vt:lpstr>Introduction of the project  </vt:lpstr>
      <vt:lpstr>Technical Methods and Result Interpretation </vt:lpstr>
      <vt:lpstr>Conclusions  </vt:lpstr>
    </vt:vector>
  </TitlesOfParts>
  <Company>University of Canterbury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Zheng</dc:creator>
  <cp:lastModifiedBy>维正 姜</cp:lastModifiedBy>
  <cp:revision>75</cp:revision>
  <dcterms:created xsi:type="dcterms:W3CDTF">2019-07-23T23:16:30Z</dcterms:created>
  <dcterms:modified xsi:type="dcterms:W3CDTF">2024-10-05T07:30:16Z</dcterms:modified>
</cp:coreProperties>
</file>