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65" r:id="rId5"/>
    <p:sldId id="261" r:id="rId6"/>
    <p:sldId id="263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53634-FA37-4CBF-B498-A729E499B3A9}" v="292" dt="2024-06-26T18:11:25.440"/>
    <p1510:client id="{1C41E7FF-CFF3-4545-9678-632D994629E4}" v="111" dt="2024-06-27T08:31:57.248"/>
    <p1510:client id="{1F99A9D3-6369-43C2-9339-41E78C79D0CA}" v="347" dt="2024-06-27T08:23:53.801"/>
    <p1510:client id="{39F9E1E3-3FCA-481C-8016-20DDCA0ADD1E}" v="813" dt="2024-06-27T09:10:49.631"/>
    <p1510:client id="{9B47E26F-4286-4E45-85EF-D2AEC49FFC5D}" v="83" dt="2024-06-27T08:43:51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C29A-200C-4E24-A82B-3CD6543FDA1C}" type="datetimeFigureOut"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BBB9E-2710-4926-BA49-D57F792DEB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>
          <a:blip r:embed="rId3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4106173"/>
            <a:ext cx="14630400" cy="4123427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664663" y="5651539"/>
            <a:ext cx="7450416" cy="198147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7452"/>
              </a:lnSpc>
              <a:buNone/>
            </a:pPr>
            <a:r>
              <a:rPr lang="en-US" sz="6600" b="1">
                <a:solidFill>
                  <a:srgbClr val="FFFFFF"/>
                </a:solidFill>
                <a:latin typeface="Barlow"/>
                <a:ea typeface="Barlow" pitchFamily="34" charset="-122"/>
                <a:cs typeface="Barlow" pitchFamily="34" charset="-120"/>
              </a:rPr>
              <a:t>E Sakhi</a:t>
            </a:r>
            <a:endParaRPr lang="en-US" sz="6600">
              <a:latin typeface="Barlow"/>
              <a:cs typeface="Calibri" panose="020F0502020204030204"/>
            </a:endParaRPr>
          </a:p>
        </p:txBody>
      </p:sp>
      <p:sp>
        <p:nvSpPr>
          <p:cNvPr id="6" name="Text 2"/>
          <p:cNvSpPr/>
          <p:nvPr/>
        </p:nvSpPr>
        <p:spPr>
          <a:xfrm>
            <a:off x="1317313" y="6957888"/>
            <a:ext cx="11987689" cy="103340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110"/>
              </a:lnSpc>
            </a:pPr>
            <a:r>
              <a:rPr lang="en-US" sz="1900">
                <a:solidFill>
                  <a:srgbClr val="E5E0DF"/>
                </a:solidFill>
                <a:latin typeface="Barlow"/>
                <a:ea typeface="Barlow" pitchFamily="34" charset="-122"/>
                <a:cs typeface="Barlow" pitchFamily="34" charset="-120"/>
              </a:rPr>
              <a:t>                                      </a:t>
            </a:r>
            <a:r>
              <a:rPr lang="en-US" sz="2800" b="1">
                <a:solidFill>
                  <a:srgbClr val="E5E0DF"/>
                </a:solidFill>
                <a:latin typeface="Barlow"/>
                <a:ea typeface="Barlow" pitchFamily="34" charset="-122"/>
                <a:cs typeface="Barlow" pitchFamily="34" charset="-120"/>
              </a:rPr>
              <a:t> Empowering Safety and Connecting Women Everywhere</a:t>
            </a:r>
            <a:endParaRPr lang="en-US" sz="2800" b="1">
              <a:latin typeface="Barlow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7D439-3532-672B-216C-380315DC1FA9}"/>
              </a:ext>
            </a:extLst>
          </p:cNvPr>
          <p:cNvSpPr txBox="1"/>
          <p:nvPr/>
        </p:nvSpPr>
        <p:spPr>
          <a:xfrm>
            <a:off x="71437" y="4119562"/>
            <a:ext cx="14630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cs typeface="Calibri"/>
              </a:rPr>
              <a:t>CODE AND COFFEE</a:t>
            </a:r>
          </a:p>
          <a:p>
            <a:pPr algn="ctr"/>
            <a:r>
              <a:rPr lang="en-US" sz="3600">
                <a:solidFill>
                  <a:schemeClr val="bg1"/>
                </a:solidFill>
                <a:cs typeface="Calibri"/>
              </a:rPr>
              <a:t>presents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0006F-2C5D-9E24-C3DA-1899690CB2F0}"/>
              </a:ext>
            </a:extLst>
          </p:cNvPr>
          <p:cNvSpPr txBox="1"/>
          <p:nvPr/>
        </p:nvSpPr>
        <p:spPr>
          <a:xfrm>
            <a:off x="71437" y="7472363"/>
            <a:ext cx="1463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a typeface="Calibri"/>
                <a:cs typeface="Calibri"/>
              </a:rPr>
              <a:t>Team Members :- Shivam Agarwal, Palak Rehan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ymbol on a shield&#10;&#10;Description automatically generated">
            <a:extLst>
              <a:ext uri="{FF2B5EF4-FFF2-40B4-BE49-F238E27FC236}">
                <a16:creationId xmlns:a16="http://schemas.microsoft.com/office/drawing/2014/main" id="{C4414E83-8499-02B7-765B-BA1CDB99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36" y="530619"/>
            <a:ext cx="6685280" cy="668528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69CD713E-B4E9-8EBB-6A27-50918672FC50}"/>
              </a:ext>
            </a:extLst>
          </p:cNvPr>
          <p:cNvSpPr/>
          <p:nvPr/>
        </p:nvSpPr>
        <p:spPr>
          <a:xfrm>
            <a:off x="0" y="34506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473AA-1525-89BB-D234-97B370C5625D}"/>
              </a:ext>
            </a:extLst>
          </p:cNvPr>
          <p:cNvSpPr txBox="1"/>
          <p:nvPr/>
        </p:nvSpPr>
        <p:spPr>
          <a:xfrm>
            <a:off x="1241821" y="677079"/>
            <a:ext cx="7777575" cy="10156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Century Schoolbook"/>
                <a:cs typeface="Calibri"/>
              </a:rPr>
              <a:t>WHAT IS E SHAKI?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14D36-C01E-A14D-8E5A-1C06B49A6A7A}"/>
              </a:ext>
            </a:extLst>
          </p:cNvPr>
          <p:cNvSpPr txBox="1"/>
          <p:nvPr/>
        </p:nvSpPr>
        <p:spPr>
          <a:xfrm>
            <a:off x="1251008" y="2058819"/>
            <a:ext cx="1036894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E Shaki is a mobile application designed to empower women and promote their safety. It goes beyond a traditional SOS button by offering a comprehensive suite of features to address various aspects of women's safety concerns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AEB00-F806-031D-FBF3-18322ECB837C}"/>
              </a:ext>
            </a:extLst>
          </p:cNvPr>
          <p:cNvSpPr txBox="1"/>
          <p:nvPr/>
        </p:nvSpPr>
        <p:spPr>
          <a:xfrm>
            <a:off x="1233579" y="3868948"/>
            <a:ext cx="1004114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It is designed as a safe space specifically for women. User registration allows identification as "female" or provides a gender-neutral option. Content and resources within the app are tailored to address women's safety concerns like harassment and stalking. Additionally, promotion will target women's communities and organizations to build a strong and supportive user base.</a:t>
            </a:r>
            <a:endParaRPr lang="en-US" sz="2800" dirty="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3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7253" y="-34506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66129" y="575667"/>
            <a:ext cx="4529971" cy="5662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9"/>
              </a:lnSpc>
              <a:buNone/>
            </a:pPr>
            <a:endParaRPr lang="en-US" sz="3567"/>
          </a:p>
        </p:txBody>
      </p:sp>
      <p:sp>
        <p:nvSpPr>
          <p:cNvPr id="5" name="Text 2"/>
          <p:cNvSpPr/>
          <p:nvPr/>
        </p:nvSpPr>
        <p:spPr>
          <a:xfrm>
            <a:off x="548904" y="577325"/>
            <a:ext cx="9898142" cy="40767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210"/>
              </a:lnSpc>
            </a:pPr>
            <a:r>
              <a:rPr lang="en-US" sz="2400">
                <a:solidFill>
                  <a:srgbClr val="E5E0DF"/>
                </a:solidFill>
                <a:latin typeface="Barlow"/>
                <a:ea typeface="Barlow" pitchFamily="34" charset="-122"/>
                <a:cs typeface="Barlow" pitchFamily="34" charset="-120"/>
              </a:rPr>
              <a:t>Integrating  2 Major factor </a:t>
            </a:r>
            <a:endParaRPr lang="en-US" sz="2400">
              <a:cs typeface="Calibri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231810" y="1144861"/>
            <a:ext cx="4847153" cy="6534199"/>
          </a:xfrm>
          <a:prstGeom prst="roundRect">
            <a:avLst>
              <a:gd name="adj" fmla="val 4366"/>
            </a:avLst>
          </a:prstGeom>
          <a:solidFill>
            <a:srgbClr val="ED6051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577584" y="2398038"/>
            <a:ext cx="4424243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8"/>
              </a:lnSpc>
              <a:buNone/>
            </a:pPr>
            <a:endParaRPr lang="en-US" sz="1605"/>
          </a:p>
        </p:txBody>
      </p:sp>
      <p:sp>
        <p:nvSpPr>
          <p:cNvPr id="8" name="Text 5"/>
          <p:cNvSpPr/>
          <p:nvPr/>
        </p:nvSpPr>
        <p:spPr>
          <a:xfrm>
            <a:off x="1443265" y="1665809"/>
            <a:ext cx="4424243" cy="7814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6153"/>
              </a:lnSpc>
            </a:pPr>
            <a:r>
              <a:rPr lang="en-US" sz="4900" b="1">
                <a:solidFill>
                  <a:srgbClr val="E5E0DF"/>
                </a:solidFill>
                <a:latin typeface="Barlow"/>
                <a:ea typeface="Barlow" pitchFamily="34" charset="-122"/>
                <a:cs typeface="Barlow" pitchFamily="34" charset="-120"/>
              </a:rPr>
              <a:t>SAFETY</a:t>
            </a:r>
            <a:endParaRPr lang="en-US" sz="4900">
              <a:latin typeface="Barlow"/>
              <a:cs typeface="Calibri" panose="020F0502020204030204"/>
            </a:endParaRPr>
          </a:p>
        </p:txBody>
      </p:sp>
      <p:sp>
        <p:nvSpPr>
          <p:cNvPr id="9" name="Text 6"/>
          <p:cNvSpPr/>
          <p:nvPr/>
        </p:nvSpPr>
        <p:spPr>
          <a:xfrm>
            <a:off x="2577584" y="3750112"/>
            <a:ext cx="4424243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8"/>
              </a:lnSpc>
              <a:buNone/>
            </a:pPr>
            <a:endParaRPr lang="en-US" sz="1605"/>
          </a:p>
        </p:txBody>
      </p:sp>
      <p:sp>
        <p:nvSpPr>
          <p:cNvPr id="10" name="Shape 7"/>
          <p:cNvSpPr/>
          <p:nvPr/>
        </p:nvSpPr>
        <p:spPr>
          <a:xfrm>
            <a:off x="8921827" y="1144861"/>
            <a:ext cx="4847153" cy="6487901"/>
          </a:xfrm>
          <a:prstGeom prst="roundRect">
            <a:avLst>
              <a:gd name="adj" fmla="val 4366"/>
            </a:avLst>
          </a:prstGeom>
          <a:solidFill>
            <a:srgbClr val="ED6051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28573" y="2398038"/>
            <a:ext cx="4424243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8"/>
              </a:lnSpc>
              <a:buNone/>
            </a:pPr>
            <a:endParaRPr lang="en-US" sz="1605"/>
          </a:p>
        </p:txBody>
      </p:sp>
      <p:sp>
        <p:nvSpPr>
          <p:cNvPr id="12" name="Text 9"/>
          <p:cNvSpPr/>
          <p:nvPr/>
        </p:nvSpPr>
        <p:spPr>
          <a:xfrm>
            <a:off x="9133282" y="1665809"/>
            <a:ext cx="4424243" cy="781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153"/>
              </a:lnSpc>
              <a:buNone/>
            </a:pPr>
            <a:r>
              <a:rPr lang="en-US" sz="4922" b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COMMUNITY</a:t>
            </a:r>
            <a:endParaRPr lang="en-US" sz="4922"/>
          </a:p>
        </p:txBody>
      </p:sp>
      <p:sp>
        <p:nvSpPr>
          <p:cNvPr id="13" name="Text 10"/>
          <p:cNvSpPr/>
          <p:nvPr/>
        </p:nvSpPr>
        <p:spPr>
          <a:xfrm>
            <a:off x="2366129" y="4516993"/>
            <a:ext cx="9898142" cy="4076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10"/>
              </a:lnSpc>
              <a:buNone/>
            </a:pPr>
            <a:endParaRPr lang="en-US" sz="2006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F0DDDE4D-FEF4-3B02-46A3-C178B305B1F1}"/>
              </a:ext>
            </a:extLst>
          </p:cNvPr>
          <p:cNvSpPr/>
          <p:nvPr/>
        </p:nvSpPr>
        <p:spPr>
          <a:xfrm>
            <a:off x="1438493" y="2560587"/>
            <a:ext cx="4381730" cy="231644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>
              <a:lnSpc>
                <a:spcPts val="3110"/>
              </a:lnSpc>
              <a:buSzPct val="100000"/>
              <a:buChar char="•"/>
            </a:pPr>
            <a:r>
              <a:rPr lang="en-US" sz="1900">
                <a:solidFill>
                  <a:schemeClr val="bg1"/>
                </a:solidFill>
                <a:latin typeface="Barlow"/>
                <a:ea typeface="Barlow" pitchFamily="34" charset="-122"/>
                <a:cs typeface="Barlow" pitchFamily="34" charset="-120"/>
              </a:rPr>
              <a:t>Panic Button: Instant alert to </a:t>
            </a:r>
            <a:endParaRPr lang="en-US" sz="1900">
              <a:solidFill>
                <a:schemeClr val="bg1"/>
              </a:solidFill>
              <a:latin typeface="Barlow"/>
            </a:endParaRPr>
          </a:p>
          <a:p>
            <a:pPr algn="l"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Barlow"/>
                <a:ea typeface="Barlow" pitchFamily="34" charset="-122"/>
                <a:cs typeface="Barlow" pitchFamily="34" charset="-120"/>
              </a:rPr>
              <a:t>emergency contacts and authorities</a:t>
            </a:r>
            <a:endParaRPr lang="en-US" sz="1900">
              <a:solidFill>
                <a:schemeClr val="bg1"/>
              </a:solidFill>
              <a:latin typeface="Barlow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Location Tracking: Real-time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tracking and sharing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Emergency Contacts: Quick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access to predefined contacts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Fake Call: Simulated call to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deter potential threat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Community Alerts: Notifications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about nearby dangers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Char char="•"/>
            </a:pPr>
            <a:endParaRPr lang="en-US" sz="1900">
              <a:solidFill>
                <a:srgbClr val="E5E0DF"/>
              </a:solidFill>
              <a:latin typeface="Barlow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86EFE42F-EFCD-953B-BBD2-25E8A2CEDCF9}"/>
              </a:ext>
            </a:extLst>
          </p:cNvPr>
          <p:cNvSpPr/>
          <p:nvPr/>
        </p:nvSpPr>
        <p:spPr>
          <a:xfrm>
            <a:off x="1716286" y="5064800"/>
            <a:ext cx="11592758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00">
              <a:solidFill>
                <a:srgbClr val="E5E0DF"/>
              </a:solidFill>
              <a:latin typeface="Barlow"/>
            </a:endParaRP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86E26F50-6C5D-DE60-95B8-DACB65D00C7C}"/>
              </a:ext>
            </a:extLst>
          </p:cNvPr>
          <p:cNvSpPr/>
          <p:nvPr/>
        </p:nvSpPr>
        <p:spPr>
          <a:xfrm>
            <a:off x="9135658" y="2575172"/>
            <a:ext cx="4864679" cy="302552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110"/>
              </a:lnSpc>
              <a:buSzPct val="100000"/>
              <a:buChar char="•"/>
            </a:pPr>
            <a:r>
              <a:rPr lang="en-US" sz="1900">
                <a:solidFill>
                  <a:schemeClr val="bg1"/>
                </a:solidFill>
                <a:latin typeface="Barlow"/>
                <a:ea typeface="Barlow" pitchFamily="34" charset="-122"/>
                <a:cs typeface="Barlow" pitchFamily="34" charset="-120"/>
              </a:rPr>
              <a:t>Community Forums: Discussion </a:t>
            </a:r>
            <a:endParaRPr lang="en-US" sz="1900">
              <a:solidFill>
                <a:schemeClr val="bg1"/>
              </a:solidFill>
              <a:latin typeface="Barlow"/>
            </a:endParaRPr>
          </a:p>
          <a:p>
            <a:pPr algn="l"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Barlow"/>
                <a:ea typeface="Barlow" pitchFamily="34" charset="-122"/>
                <a:cs typeface="Barlow" pitchFamily="34" charset="-120"/>
              </a:rPr>
              <a:t>boards for various topics</a:t>
            </a:r>
            <a:endParaRPr lang="en-US" sz="1900">
              <a:solidFill>
                <a:schemeClr val="bg1"/>
              </a:solidFill>
              <a:latin typeface="Barlow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Post Traumatic : Providing post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traumatic care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Networking: Connect with like-minded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women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Events &amp; Meetups: Organize and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participate in local and virtual events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Mentorship: Connect with mentors for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personal and professional growth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Resources: Access to articles, guides, </a:t>
            </a:r>
          </a:p>
          <a:p>
            <a:pPr>
              <a:lnSpc>
                <a:spcPts val="3110"/>
              </a:lnSpc>
              <a:buSzPct val="100000"/>
            </a:pPr>
            <a:r>
              <a:rPr lang="en-US" sz="1900">
                <a:solidFill>
                  <a:schemeClr val="bg1"/>
                </a:solidFill>
                <a:latin typeface="Arial"/>
                <a:cs typeface="Arial"/>
              </a:rPr>
              <a:t>and support services</a:t>
            </a: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Font typeface="Arial"/>
              <a:buChar char="•"/>
            </a:pPr>
            <a:endParaRPr lang="en-US" sz="1900">
              <a:solidFill>
                <a:srgbClr val="E5E0DF"/>
              </a:solidFill>
              <a:latin typeface="Arial"/>
              <a:cs typeface="Arial"/>
            </a:endParaRPr>
          </a:p>
          <a:p>
            <a:pPr marL="342900" indent="-342900">
              <a:lnSpc>
                <a:spcPts val="3110"/>
              </a:lnSpc>
              <a:buSzPct val="100000"/>
              <a:buChar char="•"/>
            </a:pPr>
            <a:endParaRPr lang="en-US" sz="1900">
              <a:solidFill>
                <a:srgbClr val="E5E0DF"/>
              </a:solidFill>
              <a:latin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37578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6112F3-A7F9-432E-A9A3-3A05B719C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78146"/>
              </p:ext>
            </p:extLst>
          </p:nvPr>
        </p:nvGraphicFramePr>
        <p:xfrm>
          <a:off x="1133997" y="1346854"/>
          <a:ext cx="12287096" cy="694401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596854">
                  <a:extLst>
                    <a:ext uri="{9D8B030D-6E8A-4147-A177-3AD203B41FA5}">
                      <a16:colId xmlns:a16="http://schemas.microsoft.com/office/drawing/2014/main" val="2830101297"/>
                    </a:ext>
                  </a:extLst>
                </a:gridCol>
                <a:gridCol w="7690242">
                  <a:extLst>
                    <a:ext uri="{9D8B030D-6E8A-4147-A177-3AD203B41FA5}">
                      <a16:colId xmlns:a16="http://schemas.microsoft.com/office/drawing/2014/main" val="3559193208"/>
                    </a:ext>
                  </a:extLst>
                </a:gridCol>
              </a:tblGrid>
              <a:tr h="939452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FFFFFF"/>
                          </a:solidFill>
                        </a:rPr>
                        <a:t>Drawbacks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06327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Limited Scope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Apps focus on individual action, neglecting broader societal issues that contribute to violence against women.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29299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False Sense of Security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Over-reliance on apps can lead to complacency and a decrease in situational awareness.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6556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Victim Blaming Narrative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Focus on women's behavior (being alert, sharing location) reinforces the idea that they are responsible for their safety.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504677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Bystander Intervention Not Addressed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Apps don't encourage bystander intervention, a crucial aspect of community-based safety.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126965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Potential for Misuse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FFFF"/>
                          </a:solidFill>
                        </a:rPr>
                        <a:t>Apps could be misused to track women without their consent or discourage them from reporting crimes.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06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69935A-DFCB-C3D1-B8BF-E2BC579423E6}"/>
              </a:ext>
            </a:extLst>
          </p:cNvPr>
          <p:cNvSpPr txBox="1"/>
          <p:nvPr/>
        </p:nvSpPr>
        <p:spPr>
          <a:xfrm>
            <a:off x="4424261" y="292741"/>
            <a:ext cx="5716358" cy="76944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 panose="020F0502020204030204"/>
              </a:rPr>
              <a:t>Market Survey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786428" y="612531"/>
            <a:ext cx="5486400" cy="6685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20" b="1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 USED</a:t>
            </a:r>
            <a:endParaRPr lang="en-US" sz="4320"/>
          </a:p>
        </p:txBody>
      </p:sp>
      <p:sp>
        <p:nvSpPr>
          <p:cNvPr id="9" name="Text 5"/>
          <p:cNvSpPr/>
          <p:nvPr/>
        </p:nvSpPr>
        <p:spPr>
          <a:xfrm>
            <a:off x="6146667" y="5941850"/>
            <a:ext cx="6891814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110"/>
              </a:lnSpc>
              <a:buNone/>
            </a:pPr>
            <a:endParaRPr lang="en-US" sz="1944" i="1">
              <a:solidFill>
                <a:srgbClr val="E5E0DF"/>
              </a:solidFill>
              <a:latin typeface="Barlow"/>
              <a:ea typeface="Barlow" pitchFamily="34" charset="-122"/>
              <a:cs typeface="Barlow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AF271-844C-97D1-64A4-C3107A3CD5FD}"/>
              </a:ext>
            </a:extLst>
          </p:cNvPr>
          <p:cNvSpPr txBox="1"/>
          <p:nvPr/>
        </p:nvSpPr>
        <p:spPr>
          <a:xfrm>
            <a:off x="7792654" y="1908339"/>
            <a:ext cx="4140678" cy="61247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cs typeface="Calibri"/>
              </a:rPr>
              <a:t>Front-End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JavaScript (programming language)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342900" indent="-34290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React Native (framework)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800" b="1">
                <a:solidFill>
                  <a:srgbClr val="FFFFFF"/>
                </a:solidFill>
                <a:cs typeface="Calibri"/>
              </a:rPr>
              <a:t>Back-End: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Python (programming language)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Cloud Database (Firebase/AWS DynamoDB)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Mapping Service (Google Maps integration)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800" b="1">
                <a:solidFill>
                  <a:srgbClr val="FFFFFF"/>
                </a:solidFill>
                <a:cs typeface="Calibri"/>
              </a:rPr>
              <a:t>Additional Features: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Push Notifications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SMS Gateway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r>
              <a:rPr lang="en-US" sz="2400">
                <a:solidFill>
                  <a:srgbClr val="FFFFFF"/>
                </a:solidFill>
                <a:cs typeface="Calibri"/>
              </a:rPr>
              <a:t>Authentication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AutoNum type="romanUcPeriod"/>
            </a:pPr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8" name="Picture 7" descr="A white symbol on a shield&#10;&#10;Description automatically generated">
            <a:extLst>
              <a:ext uri="{FF2B5EF4-FFF2-40B4-BE49-F238E27FC236}">
                <a16:creationId xmlns:a16="http://schemas.microsoft.com/office/drawing/2014/main" id="{35D52518-6555-22B9-6AA2-0E9180B34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2" y="157257"/>
            <a:ext cx="7150836" cy="7898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27221" y="542330"/>
            <a:ext cx="3506033" cy="461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51"/>
              </a:lnSpc>
              <a:buNone/>
            </a:pPr>
            <a:r>
              <a:rPr lang="en-US" sz="2761" b="1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⏱️</a:t>
            </a:r>
            <a:r>
              <a:rPr lang="en-US" sz="2761" b="1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Timeline</a:t>
            </a:r>
            <a:endParaRPr lang="en-US" sz="2761"/>
          </a:p>
        </p:txBody>
      </p:sp>
      <p:sp>
        <p:nvSpPr>
          <p:cNvPr id="5" name="Text 2"/>
          <p:cNvSpPr/>
          <p:nvPr/>
        </p:nvSpPr>
        <p:spPr>
          <a:xfrm>
            <a:off x="2527221" y="1397794"/>
            <a:ext cx="9575959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the timeline for completion? </a:t>
            </a:r>
            <a:endParaRPr lang="en-US" sz="1553"/>
          </a:p>
        </p:txBody>
      </p:sp>
      <p:sp>
        <p:nvSpPr>
          <p:cNvPr id="6" name="Shape 3"/>
          <p:cNvSpPr/>
          <p:nvPr/>
        </p:nvSpPr>
        <p:spPr>
          <a:xfrm>
            <a:off x="2803327" y="1935004"/>
            <a:ext cx="39410" cy="5218271"/>
          </a:xfrm>
          <a:prstGeom prst="roundRect">
            <a:avLst>
              <a:gd name="adj" fmla="val 225192"/>
            </a:avLst>
          </a:prstGeom>
          <a:solidFill>
            <a:srgbClr val="922022"/>
          </a:solidFill>
          <a:ln/>
        </p:spPr>
      </p:sp>
      <p:sp>
        <p:nvSpPr>
          <p:cNvPr id="7" name="Shape 4"/>
          <p:cNvSpPr/>
          <p:nvPr/>
        </p:nvSpPr>
        <p:spPr>
          <a:xfrm>
            <a:off x="2601158" y="2156817"/>
            <a:ext cx="443627" cy="443627"/>
          </a:xfrm>
          <a:prstGeom prst="roundRect">
            <a:avLst>
              <a:gd name="adj" fmla="val 20005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776537" y="2247067"/>
            <a:ext cx="92869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1"/>
              </a:lnSpc>
              <a:buNone/>
            </a:pPr>
            <a:r>
              <a:rPr lang="en-US" sz="2071" b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071"/>
          </a:p>
        </p:txBody>
      </p:sp>
      <p:sp>
        <p:nvSpPr>
          <p:cNvPr id="9" name="Text 6"/>
          <p:cNvSpPr/>
          <p:nvPr/>
        </p:nvSpPr>
        <p:spPr>
          <a:xfrm>
            <a:off x="3217307" y="2132171"/>
            <a:ext cx="2629495" cy="32873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588"/>
              </a:lnSpc>
            </a:pPr>
            <a:r>
              <a:rPr lang="en-US" sz="2050">
                <a:solidFill>
                  <a:srgbClr val="E5E0DF"/>
                </a:solidFill>
                <a:ea typeface="+mn-lt"/>
                <a:cs typeface="+mn-lt"/>
              </a:rPr>
              <a:t>Brainstorming &amp; Ideation</a:t>
            </a:r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2601158" y="3510677"/>
            <a:ext cx="443627" cy="443627"/>
          </a:xfrm>
          <a:prstGeom prst="roundRect">
            <a:avLst>
              <a:gd name="adj" fmla="val 20005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750463" y="3600926"/>
            <a:ext cx="144899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1"/>
              </a:lnSpc>
              <a:buNone/>
            </a:pPr>
            <a:r>
              <a:rPr lang="en-US" sz="2071" b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071"/>
          </a:p>
        </p:txBody>
      </p:sp>
      <p:sp>
        <p:nvSpPr>
          <p:cNvPr id="13" name="Text 10"/>
          <p:cNvSpPr/>
          <p:nvPr/>
        </p:nvSpPr>
        <p:spPr>
          <a:xfrm>
            <a:off x="3217307" y="3486031"/>
            <a:ext cx="2629495" cy="32873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2588"/>
              </a:lnSpc>
              <a:buNone/>
            </a:pPr>
            <a:r>
              <a:rPr lang="en-US" sz="2050">
                <a:solidFill>
                  <a:srgbClr val="E5E0DF"/>
                </a:solidFill>
                <a:ea typeface="+mn-lt"/>
                <a:cs typeface="+mn-lt"/>
              </a:rPr>
              <a:t>Development</a:t>
            </a:r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3217307" y="3932992"/>
            <a:ext cx="8885873" cy="31539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sz="1550">
                <a:solidFill>
                  <a:srgbClr val="E5E0DF"/>
                </a:solidFill>
                <a:ea typeface="+mn-lt"/>
                <a:cs typeface="+mn-lt"/>
              </a:rPr>
              <a:t>Front-End: Build basic user interface screens using React Native.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550">
                <a:solidFill>
                  <a:srgbClr val="E5E0DF"/>
                </a:solidFill>
                <a:ea typeface="+mn-lt"/>
                <a:cs typeface="+mn-lt"/>
              </a:rPr>
              <a:t>Back-End: Set up server using Python and connect to a cloud database (Firebase/DynamoDB). Integrate with a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50">
                <a:solidFill>
                  <a:srgbClr val="E5E0DF"/>
                </a:solidFill>
                <a:ea typeface="+mn-lt"/>
                <a:cs typeface="+mn-lt"/>
              </a:rPr>
              <a:t>mapping service (Google Maps).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50">
                <a:solidFill>
                  <a:srgbClr val="E5E0DF"/>
                </a:solidFill>
                <a:ea typeface="+mn-lt"/>
                <a:cs typeface="+mn-lt"/>
              </a:rPr>
              <a:t>Develop core functionalities like SOS alerts with location sharing and sending notifications to emergency contacts.</a:t>
            </a:r>
            <a:endParaRPr lang="en-US"/>
          </a:p>
          <a:p>
            <a:pPr marL="0" indent="0" algn="l">
              <a:lnSpc>
                <a:spcPts val="2485"/>
              </a:lnSpc>
              <a:buNone/>
            </a:pPr>
            <a:endParaRPr lang="en-US" sz="1550">
              <a:solidFill>
                <a:srgbClr val="E5E0DF"/>
              </a:solidFill>
              <a:latin typeface="Barlow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601158" y="4864537"/>
            <a:ext cx="443627" cy="443627"/>
          </a:xfrm>
          <a:prstGeom prst="roundRect">
            <a:avLst>
              <a:gd name="adj" fmla="val 20005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2753082" y="4954786"/>
            <a:ext cx="139660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1"/>
              </a:lnSpc>
              <a:buNone/>
            </a:pPr>
            <a:r>
              <a:rPr lang="en-US" sz="2071" b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071"/>
          </a:p>
        </p:txBody>
      </p:sp>
      <p:sp>
        <p:nvSpPr>
          <p:cNvPr id="17" name="Text 14"/>
          <p:cNvSpPr/>
          <p:nvPr/>
        </p:nvSpPr>
        <p:spPr>
          <a:xfrm>
            <a:off x="3217307" y="4839891"/>
            <a:ext cx="2629495" cy="32873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588"/>
              </a:lnSpc>
            </a:pPr>
            <a:r>
              <a:rPr lang="en-US" sz="2050">
                <a:solidFill>
                  <a:srgbClr val="E5E0DF"/>
                </a:solidFill>
                <a:ea typeface="+mn-lt"/>
                <a:cs typeface="+mn-lt"/>
              </a:rPr>
              <a:t>Test all functionalities thoroughly. Fix any bugs or glitches identified during testing.</a:t>
            </a:r>
            <a:endParaRPr lang="en-US"/>
          </a:p>
        </p:txBody>
      </p:sp>
      <p:sp>
        <p:nvSpPr>
          <p:cNvPr id="19" name="Shape 16"/>
          <p:cNvSpPr/>
          <p:nvPr/>
        </p:nvSpPr>
        <p:spPr>
          <a:xfrm>
            <a:off x="2601158" y="5617147"/>
            <a:ext cx="443627" cy="443627"/>
          </a:xfrm>
          <a:prstGeom prst="roundRect">
            <a:avLst>
              <a:gd name="adj" fmla="val 20005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733532" y="5707397"/>
            <a:ext cx="153829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1"/>
              </a:lnSpc>
              <a:buNone/>
            </a:pPr>
            <a:r>
              <a:rPr lang="en-US" sz="2071" b="1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071"/>
          </a:p>
        </p:txBody>
      </p:sp>
      <p:sp>
        <p:nvSpPr>
          <p:cNvPr id="21" name="Text 18"/>
          <p:cNvSpPr/>
          <p:nvPr/>
        </p:nvSpPr>
        <p:spPr>
          <a:xfrm>
            <a:off x="3217307" y="5667657"/>
            <a:ext cx="2629495" cy="32873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588"/>
              </a:lnSpc>
            </a:pPr>
            <a:r>
              <a:rPr lang="en-US" sz="2000">
                <a:solidFill>
                  <a:srgbClr val="E5E0DF"/>
                </a:solidFill>
                <a:latin typeface="Barlow"/>
              </a:rPr>
              <a:t>Future Scope</a:t>
            </a:r>
          </a:p>
        </p:txBody>
      </p:sp>
      <p:sp>
        <p:nvSpPr>
          <p:cNvPr id="23" name="Text 20"/>
          <p:cNvSpPr/>
          <p:nvPr/>
        </p:nvSpPr>
        <p:spPr>
          <a:xfrm>
            <a:off x="2527221" y="7375088"/>
            <a:ext cx="9575959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endParaRPr lang="en-US" sz="1553"/>
          </a:p>
        </p:txBody>
      </p:sp>
      <p:pic>
        <p:nvPicPr>
          <p:cNvPr id="2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38F85D-3E53-4B8D-4A85-3DB167E480B7}"/>
              </a:ext>
            </a:extLst>
          </p:cNvPr>
          <p:cNvSpPr txBox="1"/>
          <p:nvPr/>
        </p:nvSpPr>
        <p:spPr>
          <a:xfrm>
            <a:off x="3212926" y="2508337"/>
            <a:ext cx="77661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Refine app concept, prioritize core features based on feasibility within timeframe. Sketch wireframes for user interface.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5F5612-5F37-C97D-6C7A-15AB9052CBEC}"/>
              </a:ext>
            </a:extLst>
          </p:cNvPr>
          <p:cNvSpPr txBox="1"/>
          <p:nvPr/>
        </p:nvSpPr>
        <p:spPr>
          <a:xfrm>
            <a:off x="3222320" y="6065729"/>
            <a:ext cx="6676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cs typeface="Calibri"/>
              </a:rPr>
              <a:t>Integrate With wearable devices for automatic trigger feature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45057" y="138023"/>
            <a:ext cx="13940287" cy="8090375"/>
          </a:xfrm>
          <a:prstGeom prst="rect">
            <a:avLst/>
          </a:prstGeom>
          <a:solidFill>
            <a:srgbClr val="0C0C0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19437" y="2635448"/>
            <a:ext cx="3840480" cy="480060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r>
              <a:rPr lang="en-US" sz="3500" b="1">
                <a:solidFill>
                  <a:srgbClr val="000000"/>
                </a:solidFill>
                <a:ea typeface="+mn-lt"/>
                <a:cs typeface="+mn-lt"/>
              </a:rPr>
              <a:t>🧱</a:t>
            </a:r>
            <a:r>
              <a:rPr lang="en-US" sz="3500" b="1">
                <a:solidFill>
                  <a:srgbClr val="FFFFFF"/>
                </a:solidFill>
                <a:ea typeface="+mn-lt"/>
                <a:cs typeface="+mn-lt"/>
              </a:rPr>
              <a:t> Challenges and constraints</a:t>
            </a:r>
            <a:endParaRPr lang="en-US" sz="35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ts val="3779"/>
              </a:lnSpc>
            </a:pPr>
            <a:endParaRPr lang="en-US" sz="3000" b="1">
              <a:solidFill>
                <a:srgbClr val="FFFFFF"/>
              </a:solidFill>
              <a:latin typeface="Barlow"/>
            </a:endParaRPr>
          </a:p>
        </p:txBody>
      </p:sp>
      <p:pic>
        <p:nvPicPr>
          <p:cNvPr id="11" name="Image 7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6AAD34-51C3-1845-B217-1EEDBE2356A3}"/>
              </a:ext>
            </a:extLst>
          </p:cNvPr>
          <p:cNvSpPr txBox="1"/>
          <p:nvPr/>
        </p:nvSpPr>
        <p:spPr>
          <a:xfrm>
            <a:off x="3114138" y="2385205"/>
            <a:ext cx="729794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>
              <a:cs typeface="Calibri"/>
            </a:endParaRPr>
          </a:p>
          <a:p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Privacy Concerns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User Adoption and Engagement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Legal and Regulatory Hurdles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Ethical concerns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Financial Sustainability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Response Time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Cultural and Social Barriers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Cultural Sensitivity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Mental Health Considerations</a:t>
            </a:r>
            <a:endParaRPr lang="en-US" sz="2800">
              <a:solidFill>
                <a:schemeClr val="bg1"/>
              </a:solidFill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</a:rPr>
              <a:t>Scalability</a:t>
            </a:r>
            <a:endParaRPr lang="en-US" sz="28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59</cp:revision>
  <dcterms:created xsi:type="dcterms:W3CDTF">2024-06-26T17:18:33Z</dcterms:created>
  <dcterms:modified xsi:type="dcterms:W3CDTF">2024-06-27T09:11:06Z</dcterms:modified>
</cp:coreProperties>
</file>