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71" r:id="rId9"/>
    <p:sldId id="273" r:id="rId10"/>
    <p:sldId id="272" r:id="rId11"/>
    <p:sldId id="270" r:id="rId12"/>
    <p:sldId id="274" r:id="rId13"/>
    <p:sldId id="264" r:id="rId14"/>
    <p:sldId id="265" r:id="rId15"/>
    <p:sldId id="266" r:id="rId16"/>
    <p:sldId id="267" r:id="rId17"/>
    <p:sldId id="268" r:id="rId18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-121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48D256-E517-D444-BA0E-21AF989B3CF7}" type="datetime1">
              <a:rPr kumimoji="1" lang="en-US" altLang="ja-JP" smtClean="0"/>
              <a:t>5/6/14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kumimoji="1" lang="en-US" altLang="ja-JP" smtClean="0"/>
              <a:t>Impact Of Different Pricing Model</a:t>
            </a:r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9B9724-7CD3-9841-91CC-696C4D92E8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8977853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8FC631-4640-5D43-84FC-266F4602B8FB}" type="datetime1">
              <a:rPr kumimoji="1" lang="en-US" altLang="ja-JP" smtClean="0"/>
              <a:t>5/6/14</a:t>
            </a:fld>
            <a:endParaRPr kumimoji="1" lang="ja-JP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kumimoji="1" lang="en-US" altLang="ja-JP" smtClean="0"/>
              <a:t>Impact Of Different Pricing Model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38B16F-5A87-614E-9E89-635DDC0CCB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083757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dirty="0" smtClean="0"/>
              <a:t>show that a battery capacity at the </a:t>
            </a:r>
            <a:r>
              <a:rPr lang="en-US" altLang="ja-JP" dirty="0" err="1" smtClean="0"/>
              <a:t>avg</a:t>
            </a:r>
            <a:r>
              <a:rPr lang="en-US" altLang="ja-JP" dirty="0" smtClean="0"/>
              <a:t> US homes electricity usage costs so much there is not really a pricing ROI advantage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8B16F-5A87-614E-9E89-635DDC0CCBC9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Impact Of Different Pricing Model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1939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dirty="0" smtClean="0"/>
              <a:t>Left</a:t>
            </a:r>
            <a:r>
              <a:rPr lang="en-US" altLang="ja-JP" baseline="0" dirty="0" smtClean="0"/>
              <a:t> side is the maximum monetary cost of greedily charging the battery during its low price period and discharging during the high price period and the </a:t>
            </a:r>
          </a:p>
          <a:p>
            <a:r>
              <a:rPr lang="en-US" altLang="ja-JP" baseline="0" dirty="0" smtClean="0"/>
              <a:t>Right side is the peak demand surcharge while maximally charging the battery</a:t>
            </a:r>
            <a:endParaRPr lang="en-US" altLang="ja-JP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 smtClean="0"/>
              <a:t>Impact Of Different Pricing Model</a:t>
            </a:r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B38B16F-5A87-614E-9E89-635DDC0CCBC9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37515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dirty="0" smtClean="0"/>
              <a:t>Toggle between Greedy and Peak-centric, it balances the objective of the greedy algorithm, i.e., to</a:t>
            </a:r>
          </a:p>
          <a:p>
            <a:r>
              <a:rPr lang="en-US" altLang="ja-JP" dirty="0" smtClean="0"/>
              <a:t>discharge, and the peak-centric algorithm, i.e., to charge,</a:t>
            </a:r>
          </a:p>
          <a:p>
            <a:r>
              <a:rPr lang="en-US" altLang="ja-JP" dirty="0" smtClean="0"/>
              <a:t>by doing nothing.</a:t>
            </a:r>
          </a:p>
          <a:p>
            <a:endParaRPr kumimoji="1" lang="ja-JP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 smtClean="0"/>
              <a:t>Impact Of Different Pricing Model</a:t>
            </a:r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B38B16F-5A87-614E-9E89-635DDC0CCBC9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4574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35EAE-AEA5-1C46-8AD3-E8F5FD8BBB76}" type="datetime1">
              <a:rPr kumimoji="1" lang="en-US" altLang="ja-JP" smtClean="0"/>
              <a:t>5/6/14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 smtClean="0"/>
              <a:t>Impact of Different Pricing Models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A686-61DB-E447-A036-C09F9E1688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658EE-374A-3E43-8A13-76ABB468D454}" type="datetime1">
              <a:rPr kumimoji="1" lang="en-US" altLang="ja-JP" smtClean="0"/>
              <a:t>5/6/14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Impact of Different Pricing Models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A686-61DB-E447-A036-C09F9E1688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EDB00-25DE-544B-ADBD-F4A1E7D13C8C}" type="datetime1">
              <a:rPr kumimoji="1" lang="en-US" altLang="ja-JP" smtClean="0"/>
              <a:t>5/6/14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Impact of Different Pricing Models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A686-61DB-E447-A036-C09F9E1688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3C094-3B8A-F746-A2CF-7DADC2324207}" type="datetime1">
              <a:rPr kumimoji="1" lang="en-US" altLang="ja-JP" smtClean="0"/>
              <a:t>5/6/14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 smtClean="0"/>
              <a:t>Impact of Different Pricing Models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A686-61DB-E447-A036-C09F9E1688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64DDC-3D1E-F94E-89FE-92C8B465C3C2}" type="datetime1">
              <a:rPr kumimoji="1" lang="en-US" altLang="ja-JP" smtClean="0"/>
              <a:t>5/6/14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Impact of Different Pricing Models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A686-61DB-E447-A036-C09F9E1688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60FA7-3A17-8047-9777-B56DD8ECA1DB}" type="datetime1">
              <a:rPr kumimoji="1" lang="en-US" altLang="ja-JP" smtClean="0"/>
              <a:t>5/6/14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Impact of Different Pricing Models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A686-61DB-E447-A036-C09F9E1688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82E6A-545A-9B42-BB34-235508DE8C71}" type="datetime1">
              <a:rPr kumimoji="1" lang="en-US" altLang="ja-JP" smtClean="0"/>
              <a:t>5/6/14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Impact of Different Pricing Models</a:t>
            </a:r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A686-61DB-E447-A036-C09F9E1688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B58F7-FF09-1543-BA3F-FC97A288ABCF}" type="datetime1">
              <a:rPr kumimoji="1" lang="en-US" altLang="ja-JP" smtClean="0"/>
              <a:t>5/6/14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Impact of Different Pricing Models</a:t>
            </a:r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A686-61DB-E447-A036-C09F9E1688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4D1D6-58DD-F94A-B10A-C5CC198210A8}" type="datetime1">
              <a:rPr kumimoji="1" lang="en-US" altLang="ja-JP" smtClean="0"/>
              <a:t>5/6/14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Impact of Different Pricing Models</a:t>
            </a:r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A686-61DB-E447-A036-C09F9E1688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3F4F7-1E8F-944B-9AE5-CB4896B73C77}" type="datetime1">
              <a:rPr kumimoji="1" lang="en-US" altLang="ja-JP" smtClean="0"/>
              <a:t>5/6/14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Impact of Different Pricing Models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A686-61DB-E447-A036-C09F9E16882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ja-JP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E24B5-5669-744E-902E-75BA85874AF3}" type="datetime1">
              <a:rPr kumimoji="1" lang="en-US" altLang="ja-JP" smtClean="0"/>
              <a:t>5/6/14</a:t>
            </a:fld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BC0A686-61DB-E447-A036-C09F9E16882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kumimoji="1" lang="en-US" altLang="ja-JP" smtClean="0"/>
              <a:t>Impact of Different Pricing Models</a:t>
            </a:r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ABC0A686-61DB-E447-A036-C09F9E16882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r>
              <a:rPr kumimoji="1" lang="en-US" altLang="ja-JP" dirty="0" smtClean="0"/>
              <a:t>Impact of Different Pricing Models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83BC24E5-8F2A-4B43-9238-90E43D6B30CA}" type="datetime1">
              <a:rPr kumimoji="1" lang="en-US" altLang="ja-JP" smtClean="0"/>
              <a:t>5/6/14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kumimoji="1"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kumimoji="1"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What’s the Problem we are Working on?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How does different pricing models and different user strategies affect the aggregate power of a community?</a:t>
            </a:r>
          </a:p>
          <a:p>
            <a:endParaRPr lang="en-US" altLang="ja-JP" dirty="0"/>
          </a:p>
          <a:p>
            <a:r>
              <a:rPr kumimoji="1" lang="en-US" altLang="ja-JP" dirty="0" smtClean="0"/>
              <a:t>Power companies have different pricing models such as:</a:t>
            </a:r>
          </a:p>
          <a:p>
            <a:pPr lvl="1"/>
            <a:r>
              <a:rPr lang="en-US" altLang="ja-JP" dirty="0" smtClean="0"/>
              <a:t>Fixed-pricing</a:t>
            </a:r>
          </a:p>
          <a:p>
            <a:pPr lvl="1"/>
            <a:r>
              <a:rPr kumimoji="1" lang="en-US" altLang="ja-JP" dirty="0" smtClean="0"/>
              <a:t>Time of use</a:t>
            </a:r>
          </a:p>
          <a:p>
            <a:pPr lvl="1"/>
            <a:r>
              <a:rPr lang="en-US" altLang="ja-JP" dirty="0" smtClean="0"/>
              <a:t>Real-time</a:t>
            </a:r>
          </a:p>
          <a:p>
            <a:pPr lvl="1"/>
            <a:endParaRPr kumimoji="1" lang="en-US" altLang="ja-JP" dirty="0" smtClean="0"/>
          </a:p>
          <a:p>
            <a:r>
              <a:rPr lang="en-US" altLang="ja-JP" dirty="0" smtClean="0"/>
              <a:t>Users have different energy scheduling strategies such as leveraging external battery and scheduling electrical appliances.</a:t>
            </a:r>
            <a:endParaRPr kumimoji="1" lang="ja-JP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Impact of Different Pricing Models</a:t>
            </a:r>
            <a:endParaRPr lang="en-US" altLang="ja-JP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494062" y="5415281"/>
            <a:ext cx="191342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/>
              <a:t>Nagihan</a:t>
            </a:r>
            <a:r>
              <a:rPr lang="en-US" altLang="ja-JP" dirty="0"/>
              <a:t> Cay</a:t>
            </a:r>
          </a:p>
          <a:p>
            <a:r>
              <a:rPr lang="en-US" altLang="ja-JP" dirty="0"/>
              <a:t>Carolyn P. Forney</a:t>
            </a:r>
          </a:p>
          <a:p>
            <a:r>
              <a:rPr lang="en-US" altLang="ja-JP" dirty="0" err="1"/>
              <a:t>Ece</a:t>
            </a:r>
            <a:r>
              <a:rPr lang="en-US" altLang="ja-JP" dirty="0"/>
              <a:t> Tug</a:t>
            </a:r>
          </a:p>
          <a:p>
            <a:r>
              <a:rPr lang="en-US" altLang="ja-JP" dirty="0"/>
              <a:t>Tokumaru Yahashi</a:t>
            </a:r>
            <a:endParaRPr lang="ja-JP" altLang="en-US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488470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731174"/>
          </a:xfrm>
        </p:spPr>
        <p:txBody>
          <a:bodyPr/>
          <a:lstStyle/>
          <a:p>
            <a:r>
              <a:rPr kumimoji="1" lang="en-US" altLang="ja-JP" dirty="0" smtClean="0"/>
              <a:t>Data Results</a:t>
            </a:r>
            <a:endParaRPr kumimoji="1" lang="ja-JP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178975"/>
            <a:ext cx="7128792" cy="4545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Impact of Different Pricing Models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8307563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Data Results</a:t>
            </a:r>
            <a:endParaRPr kumimoji="1" lang="ja-JP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080" y="1600200"/>
            <a:ext cx="6711839" cy="487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Impact of Different Pricing Models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0857509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Data Results</a:t>
            </a:r>
            <a:endParaRPr kumimoji="1" lang="ja-JP" alt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262508597"/>
              </p:ext>
            </p:extLst>
          </p:nvPr>
        </p:nvGraphicFramePr>
        <p:xfrm>
          <a:off x="740255" y="2338610"/>
          <a:ext cx="2592288" cy="320549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3889"/>
                <a:gridCol w="1788399"/>
              </a:tblGrid>
              <a:tr h="7479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number of houses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Aggregate energy cost No Strategy kWh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780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780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7924.44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780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21455.1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780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35681.1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780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48099.8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780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56024.2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780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69554.9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780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83780.8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331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96199.5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8492312"/>
              </p:ext>
            </p:extLst>
          </p:nvPr>
        </p:nvGraphicFramePr>
        <p:xfrm>
          <a:off x="3813483" y="1982375"/>
          <a:ext cx="4188060" cy="7124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37612"/>
                <a:gridCol w="837612"/>
                <a:gridCol w="837612"/>
                <a:gridCol w="837612"/>
                <a:gridCol w="837612"/>
              </a:tblGrid>
              <a:tr h="54734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fixed Price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illinois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ontario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RTP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price bat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7691.11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5108.33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7745.91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2949.05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price at 40 no strategy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7695.96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5253.69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7947.06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2989.41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8098549"/>
              </p:ext>
            </p:extLst>
          </p:nvPr>
        </p:nvGraphicFramePr>
        <p:xfrm>
          <a:off x="3737829" y="5617841"/>
          <a:ext cx="4263714" cy="5353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10619"/>
                <a:gridCol w="710619"/>
                <a:gridCol w="710619"/>
                <a:gridCol w="710619"/>
                <a:gridCol w="710619"/>
                <a:gridCol w="710619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fixed Price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illinois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ontario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RTP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no strategy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agg energy cost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96138.9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95998.6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96039.8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95204.3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96199.5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Impact of Different Pricing Models</a:t>
            </a:r>
            <a:endParaRPr lang="en-US" altLang="ja-JP" dirty="0" smtClean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8991058"/>
              </p:ext>
            </p:extLst>
          </p:nvPr>
        </p:nvGraphicFramePr>
        <p:xfrm>
          <a:off x="4130970" y="2851900"/>
          <a:ext cx="3619500" cy="24403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71500"/>
                <a:gridCol w="609600"/>
                <a:gridCol w="609600"/>
                <a:gridCol w="609600"/>
                <a:gridCol w="609600"/>
                <a:gridCol w="60960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Fixed Price bat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Fixed Price bat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Fixed Price bat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Fixed Price bat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Fixed Price bat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59.6407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60.6407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61.6407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62.6407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63.6407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63.8432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64.8432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65.8432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66.8432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67.8432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68.2531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69.2531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70.2531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71.2531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72.2531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67.8333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68.8333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69.8333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70.8333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71.8333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67.7867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68.7867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69.7867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70.7867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71.7867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79.1342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80.1342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81.1342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82.1342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83.1342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80.2169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81.2169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82.2169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83.2169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84.2169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78.3094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79.3094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80.3094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81.3094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82.3094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68.7432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69.7432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70.7432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71.7432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72.7432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72.2635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73.2635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74.2635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75.2635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76.2635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69.8599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70.8599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71.8599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72.8599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73.8599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07936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What are Our Future Works?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Adjust the </a:t>
            </a:r>
            <a:r>
              <a:rPr kumimoji="1" lang="en-US" altLang="ja-JP" dirty="0" err="1" smtClean="0"/>
              <a:t>SmartCap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Controller for low pricing hours</a:t>
            </a:r>
          </a:p>
          <a:p>
            <a:r>
              <a:rPr kumimoji="1" lang="en-US" altLang="ja-JP" dirty="0" smtClean="0"/>
              <a:t>Combine battery charging and appliances</a:t>
            </a:r>
          </a:p>
          <a:p>
            <a:r>
              <a:rPr lang="en-US" altLang="ja-JP" dirty="0" smtClean="0"/>
              <a:t>Compare the predicted real time pricing model with actual pricing</a:t>
            </a:r>
          </a:p>
          <a:p>
            <a:r>
              <a:rPr kumimoji="1" lang="en-US" altLang="ja-JP" dirty="0" smtClean="0"/>
              <a:t>Compare the battery charging and appliances strategies</a:t>
            </a:r>
          </a:p>
          <a:p>
            <a:r>
              <a:rPr lang="en-US" altLang="ja-JP" dirty="0"/>
              <a:t>More thoroughly test the </a:t>
            </a:r>
            <a:r>
              <a:rPr lang="en-US" altLang="ja-JP" dirty="0" smtClean="0"/>
              <a:t>simulation</a:t>
            </a:r>
            <a:endParaRPr lang="ja-JP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Impact of Different Pricing Models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42894897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01086"/>
            <a:ext cx="7620000" cy="2120180"/>
          </a:xfrm>
        </p:spPr>
        <p:txBody>
          <a:bodyPr>
            <a:normAutofit/>
          </a:bodyPr>
          <a:lstStyle/>
          <a:p>
            <a:pPr marL="114300" indent="0" algn="ctr">
              <a:buNone/>
            </a:pPr>
            <a:r>
              <a:rPr kumimoji="1" lang="en-US" altLang="ja-JP" sz="12500" dirty="0" smtClean="0"/>
              <a:t>Demo</a:t>
            </a:r>
            <a:endParaRPr kumimoji="1" lang="ja-JP" altLang="en-US" sz="125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Impact of Different Pricing Models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5921641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Team Members’ Roles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kumimoji="1" lang="en-US" altLang="ja-JP" dirty="0" smtClean="0"/>
              <a:t>Summarizing Different Pricing Models</a:t>
            </a:r>
          </a:p>
          <a:p>
            <a:pPr lvl="1"/>
            <a:r>
              <a:rPr lang="en-US" altLang="ja-JP" dirty="0" smtClean="0"/>
              <a:t>Leveraging External Battery</a:t>
            </a:r>
          </a:p>
          <a:p>
            <a:pPr lvl="2"/>
            <a:r>
              <a:rPr kumimoji="1" lang="en-US" altLang="ja-JP" dirty="0" smtClean="0"/>
              <a:t>Carolyn P. Forney</a:t>
            </a:r>
          </a:p>
          <a:p>
            <a:pPr lvl="2"/>
            <a:r>
              <a:rPr lang="en-US" altLang="ja-JP" dirty="0" smtClean="0"/>
              <a:t>Tokumaru Yahashi</a:t>
            </a:r>
          </a:p>
          <a:p>
            <a:pPr lvl="1"/>
            <a:r>
              <a:rPr kumimoji="1" lang="en-US" altLang="ja-JP" dirty="0" smtClean="0"/>
              <a:t>Scheduling Electrical Appliances</a:t>
            </a:r>
          </a:p>
          <a:p>
            <a:pPr lvl="2"/>
            <a:r>
              <a:rPr lang="en-US" altLang="ja-JP" dirty="0" err="1" smtClean="0"/>
              <a:t>Nagihan</a:t>
            </a:r>
            <a:r>
              <a:rPr lang="en-US" altLang="ja-JP" dirty="0" smtClean="0"/>
              <a:t> Cay</a:t>
            </a:r>
          </a:p>
          <a:p>
            <a:pPr lvl="2"/>
            <a:r>
              <a:rPr kumimoji="1" lang="en-US" altLang="ja-JP" dirty="0" err="1" smtClean="0"/>
              <a:t>Ece</a:t>
            </a:r>
            <a:r>
              <a:rPr kumimoji="1" lang="en-US" altLang="ja-JP" dirty="0" smtClean="0"/>
              <a:t> Tug</a:t>
            </a:r>
          </a:p>
          <a:p>
            <a:r>
              <a:rPr lang="en-US" altLang="ja-JP" dirty="0" smtClean="0"/>
              <a:t>Writing Pseudo Code</a:t>
            </a:r>
          </a:p>
          <a:p>
            <a:pPr lvl="1"/>
            <a:r>
              <a:rPr lang="en-US" altLang="ja-JP" dirty="0"/>
              <a:t>Leveraging External Battery</a:t>
            </a:r>
          </a:p>
          <a:p>
            <a:pPr lvl="2"/>
            <a:r>
              <a:rPr lang="en-US" altLang="ja-JP" dirty="0"/>
              <a:t>Carolyn P. Forney</a:t>
            </a:r>
          </a:p>
          <a:p>
            <a:pPr lvl="2"/>
            <a:r>
              <a:rPr lang="en-US" altLang="ja-JP" dirty="0"/>
              <a:t>Tokumaru Yahashi</a:t>
            </a:r>
          </a:p>
          <a:p>
            <a:pPr lvl="1"/>
            <a:r>
              <a:rPr lang="en-US" altLang="ja-JP" dirty="0"/>
              <a:t>Scheduling Electrical Appliances</a:t>
            </a:r>
          </a:p>
          <a:p>
            <a:pPr lvl="2"/>
            <a:r>
              <a:rPr lang="en-US" altLang="ja-JP" dirty="0" err="1"/>
              <a:t>Nagihan</a:t>
            </a:r>
            <a:r>
              <a:rPr lang="en-US" altLang="ja-JP" dirty="0"/>
              <a:t> Cay</a:t>
            </a:r>
          </a:p>
          <a:p>
            <a:pPr lvl="2"/>
            <a:r>
              <a:rPr lang="en-US" altLang="ja-JP" dirty="0" err="1"/>
              <a:t>Ece</a:t>
            </a:r>
            <a:r>
              <a:rPr lang="en-US" altLang="ja-JP" dirty="0"/>
              <a:t> Tug</a:t>
            </a:r>
          </a:p>
          <a:p>
            <a:r>
              <a:rPr kumimoji="1" lang="en-US" altLang="ja-JP" dirty="0" smtClean="0"/>
              <a:t>Implementation and </a:t>
            </a:r>
            <a:r>
              <a:rPr lang="en-US" altLang="ja-JP" dirty="0" smtClean="0"/>
              <a:t>G</a:t>
            </a:r>
            <a:r>
              <a:rPr kumimoji="1" lang="en-US" altLang="ja-JP" dirty="0" smtClean="0"/>
              <a:t>enerating Graphs of the Codes</a:t>
            </a:r>
          </a:p>
          <a:p>
            <a:pPr lvl="1"/>
            <a:r>
              <a:rPr lang="en-US" altLang="ja-JP" dirty="0" smtClean="0"/>
              <a:t>David </a:t>
            </a:r>
            <a:r>
              <a:rPr lang="en-US" altLang="ja-JP" dirty="0" err="1" smtClean="0"/>
              <a:t>Skoada</a:t>
            </a:r>
            <a:endParaRPr lang="en-US" altLang="ja-JP" dirty="0" smtClean="0"/>
          </a:p>
          <a:p>
            <a:r>
              <a:rPr lang="en-US" altLang="ja-JP" dirty="0" smtClean="0"/>
              <a:t>Simulation</a:t>
            </a:r>
          </a:p>
          <a:p>
            <a:pPr lvl="1"/>
            <a:r>
              <a:rPr lang="en-US" altLang="ja-JP" dirty="0" smtClean="0"/>
              <a:t>Carolyn P. Forney</a:t>
            </a:r>
          </a:p>
          <a:p>
            <a:pPr lvl="1"/>
            <a:r>
              <a:rPr lang="en-US" altLang="ja-JP" smtClean="0"/>
              <a:t>Tokumaru Yahashi</a:t>
            </a:r>
            <a:endParaRPr lang="en-US" altLang="ja-JP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Impact of Different Pricing Models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5291030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References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SmartCap</a:t>
            </a:r>
            <a:r>
              <a:rPr kumimoji="1" lang="en-US" altLang="ja-JP" dirty="0" smtClean="0"/>
              <a:t>: Flattening Peak Electricity Demand in Smart Homes</a:t>
            </a:r>
          </a:p>
          <a:p>
            <a:pPr lvl="1"/>
            <a:r>
              <a:rPr lang="en-US" altLang="ja-JP" dirty="0" smtClean="0"/>
              <a:t>S. Barker, A. Mishra, D. Irwin, P. </a:t>
            </a:r>
            <a:r>
              <a:rPr lang="en-US" altLang="ja-JP" dirty="0" err="1" smtClean="0"/>
              <a:t>Shenoy</a:t>
            </a:r>
            <a:r>
              <a:rPr lang="en-US" altLang="ja-JP" dirty="0" smtClean="0"/>
              <a:t>, and J. Albrecht</a:t>
            </a:r>
          </a:p>
          <a:p>
            <a:r>
              <a:rPr kumimoji="1" lang="en-US" altLang="ja-JP" dirty="0" err="1" smtClean="0"/>
              <a:t>SmartCharge</a:t>
            </a:r>
            <a:r>
              <a:rPr kumimoji="1" lang="en-US" altLang="ja-JP" dirty="0" smtClean="0"/>
              <a:t>: Cutting the Electricity Bill in Smart Homes with Energy Storage</a:t>
            </a:r>
          </a:p>
          <a:p>
            <a:pPr lvl="1"/>
            <a:r>
              <a:rPr lang="en-US" altLang="ja-JP" dirty="0" smtClean="0"/>
              <a:t>A. Mishra, D. Irwin, P. </a:t>
            </a:r>
            <a:r>
              <a:rPr lang="en-US" altLang="ja-JP" dirty="0" err="1" smtClean="0"/>
              <a:t>Shenoy</a:t>
            </a:r>
            <a:r>
              <a:rPr lang="en-US" altLang="ja-JP" dirty="0" smtClean="0"/>
              <a:t>, J. Kurose, and T. Zhu</a:t>
            </a:r>
          </a:p>
          <a:p>
            <a:r>
              <a:rPr kumimoji="1" lang="en-US" altLang="ja-JP" dirty="0" smtClean="0"/>
              <a:t>Scaling Distributed Energy Storage for Grid Peak Reduction</a:t>
            </a:r>
          </a:p>
          <a:p>
            <a:pPr lvl="1"/>
            <a:r>
              <a:rPr lang="en-US" altLang="ja-JP" dirty="0" smtClean="0"/>
              <a:t>A. Mishra, D. Irwin, P. </a:t>
            </a:r>
            <a:r>
              <a:rPr lang="en-US" altLang="ja-JP" dirty="0" err="1" smtClean="0"/>
              <a:t>Shenoy</a:t>
            </a:r>
            <a:r>
              <a:rPr lang="en-US" altLang="ja-JP" dirty="0" smtClean="0"/>
              <a:t>, J. Kurose, and T. Zhu</a:t>
            </a:r>
            <a:endParaRPr kumimoji="1" lang="ja-JP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Impact of Different Pricing Models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4077435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Thank You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82385"/>
            <a:ext cx="7620000" cy="1500376"/>
          </a:xfrm>
        </p:spPr>
        <p:txBody>
          <a:bodyPr>
            <a:normAutofit/>
          </a:bodyPr>
          <a:lstStyle/>
          <a:p>
            <a:pPr marL="114300" indent="0" algn="ctr">
              <a:buNone/>
            </a:pPr>
            <a:r>
              <a:rPr kumimoji="1" lang="en-US" altLang="ja-JP" sz="7500" dirty="0" smtClean="0"/>
              <a:t>Any Questions?</a:t>
            </a:r>
            <a:endParaRPr kumimoji="1" lang="ja-JP" altLang="en-US" sz="75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Impact of Different Pricing Models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364370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Why is this an Important Problem?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At a certain point, different models and user strategies may affect the peak load.</a:t>
            </a:r>
          </a:p>
          <a:p>
            <a:pPr lvl="1"/>
            <a:r>
              <a:rPr lang="en-US" altLang="ja-JP" dirty="0" smtClean="0"/>
              <a:t>Could affect price of power at different times.</a:t>
            </a:r>
          </a:p>
          <a:p>
            <a:pPr lvl="2"/>
            <a:r>
              <a:rPr kumimoji="1" lang="en-US" altLang="ja-JP" dirty="0" smtClean="0"/>
              <a:t>Peak consumption costs the power company by having more generators to handle the demand.</a:t>
            </a:r>
          </a:p>
          <a:p>
            <a:pPr lvl="2"/>
            <a:r>
              <a:rPr lang="en-US" altLang="ja-JP" dirty="0" smtClean="0"/>
              <a:t>The users may need to pay more during peak consumption time.</a:t>
            </a:r>
          </a:p>
          <a:p>
            <a:pPr lvl="1"/>
            <a:r>
              <a:rPr kumimoji="1" lang="en-US" altLang="ja-JP" dirty="0" smtClean="0"/>
              <a:t>Try to find a balance between the models so that peak load is reduced.</a:t>
            </a:r>
            <a:endParaRPr kumimoji="1" lang="en-US" altLang="ja-JP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Impact of Different Pricing Models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775377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What are Other People’s Approach?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kumimoji="1" lang="en-US" altLang="ja-JP" dirty="0" smtClean="0"/>
              <a:t>B. </a:t>
            </a:r>
            <a:r>
              <a:rPr kumimoji="1" lang="en-US" altLang="ja-JP" dirty="0" err="1" smtClean="0"/>
              <a:t>Daryanian</a:t>
            </a:r>
            <a:r>
              <a:rPr kumimoji="1" lang="en-US" altLang="ja-JP" dirty="0" smtClean="0"/>
              <a:t>, R. Bohn, and R. </a:t>
            </a:r>
            <a:r>
              <a:rPr kumimoji="1" lang="en-US" altLang="ja-JP" dirty="0" err="1" smtClean="0"/>
              <a:t>Tobors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Used linear programming formation, but ignored battery inefficacy.</a:t>
            </a:r>
          </a:p>
          <a:p>
            <a:r>
              <a:rPr kumimoji="1" lang="en-US" altLang="ja-JP" dirty="0" smtClean="0"/>
              <a:t>P. Van de </a:t>
            </a:r>
            <a:r>
              <a:rPr kumimoji="1" lang="en-US" altLang="ja-JP" dirty="0" err="1" smtClean="0"/>
              <a:t>ven</a:t>
            </a:r>
            <a:r>
              <a:rPr kumimoji="1" lang="en-US" altLang="ja-JP" dirty="0" smtClean="0"/>
              <a:t>, N. </a:t>
            </a:r>
            <a:r>
              <a:rPr kumimoji="1" lang="en-US" altLang="ja-JP" dirty="0" err="1" smtClean="0"/>
              <a:t>Hegde</a:t>
            </a:r>
            <a:r>
              <a:rPr kumimoji="1" lang="en-US" altLang="ja-JP" dirty="0" smtClean="0"/>
              <a:t>, L. </a:t>
            </a:r>
            <a:r>
              <a:rPr kumimoji="1" lang="en-US" altLang="ja-JP" dirty="0" err="1" smtClean="0"/>
              <a:t>Massoulie</a:t>
            </a:r>
            <a:r>
              <a:rPr kumimoji="1" lang="en-US" altLang="ja-JP" dirty="0" smtClean="0"/>
              <a:t>, and T. </a:t>
            </a:r>
            <a:r>
              <a:rPr kumimoji="1" lang="en-US" altLang="ja-JP" dirty="0" err="1" smtClean="0"/>
              <a:t>Salonidis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Claimed there is a threshold-based stationary cost minimizing policy.</a:t>
            </a:r>
          </a:p>
          <a:p>
            <a:r>
              <a:rPr kumimoji="1" lang="en-US" altLang="ja-JP" dirty="0" smtClean="0"/>
              <a:t>I. </a:t>
            </a:r>
            <a:r>
              <a:rPr kumimoji="1" lang="en-US" altLang="ja-JP" dirty="0" err="1" smtClean="0"/>
              <a:t>Koutspopoulos</a:t>
            </a:r>
            <a:r>
              <a:rPr kumimoji="1" lang="en-US" altLang="ja-JP" dirty="0" smtClean="0"/>
              <a:t>, V. </a:t>
            </a:r>
            <a:r>
              <a:rPr kumimoji="1" lang="en-US" altLang="ja-JP" dirty="0" err="1" smtClean="0"/>
              <a:t>Hatzi</a:t>
            </a:r>
            <a:r>
              <a:rPr kumimoji="1" lang="en-US" altLang="ja-JP" dirty="0" smtClean="0"/>
              <a:t>, and L. </a:t>
            </a:r>
            <a:r>
              <a:rPr kumimoji="1" lang="en-US" altLang="ja-JP" dirty="0" err="1" smtClean="0"/>
              <a:t>Tassiulas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Explored the problem from a utility operator’s perspective controlling when the battery may charge.</a:t>
            </a:r>
          </a:p>
          <a:p>
            <a:r>
              <a:rPr kumimoji="1" lang="en-US" altLang="ja-JP" dirty="0" smtClean="0"/>
              <a:t>R. </a:t>
            </a:r>
            <a:r>
              <a:rPr kumimoji="1" lang="en-US" altLang="ja-JP" dirty="0" err="1" smtClean="0"/>
              <a:t>Urgaonkar</a:t>
            </a:r>
            <a:r>
              <a:rPr kumimoji="1" lang="en-US" altLang="ja-JP" dirty="0" smtClean="0"/>
              <a:t>, B. </a:t>
            </a:r>
            <a:r>
              <a:rPr kumimoji="1" lang="en-US" altLang="ja-JP" dirty="0" err="1" smtClean="0"/>
              <a:t>Urgaonkar</a:t>
            </a:r>
            <a:r>
              <a:rPr kumimoji="1" lang="en-US" altLang="ja-JP" dirty="0" smtClean="0"/>
              <a:t>, M. Neely, and A. </a:t>
            </a:r>
            <a:r>
              <a:rPr kumimoji="1" lang="en-US" altLang="ja-JP" dirty="0" err="1" smtClean="0"/>
              <a:t>Sivasubramainiam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Looked at using energy storage with market-based electricity prices to lower electricity costs in data center.</a:t>
            </a:r>
          </a:p>
          <a:p>
            <a:pPr lvl="1"/>
            <a:r>
              <a:rPr lang="en-US" altLang="ja-JP" dirty="0" smtClean="0"/>
              <a:t>Problem: Assumed that future prices and power consumption is not known or predictable.</a:t>
            </a:r>
          </a:p>
          <a:p>
            <a:r>
              <a:rPr lang="en-US" altLang="ja-JP" dirty="0" smtClean="0"/>
              <a:t>S. Barker, A. Mishra, D. Irwin, P. </a:t>
            </a:r>
            <a:r>
              <a:rPr lang="en-US" altLang="ja-JP" dirty="0" err="1" smtClean="0"/>
              <a:t>Shenoy</a:t>
            </a:r>
            <a:r>
              <a:rPr lang="en-US" altLang="ja-JP" dirty="0" smtClean="0"/>
              <a:t>, and J. Albrecht</a:t>
            </a:r>
          </a:p>
          <a:p>
            <a:pPr lvl="1"/>
            <a:r>
              <a:rPr lang="en-US" altLang="ja-JP" dirty="0" err="1" smtClean="0"/>
              <a:t>SmartCap</a:t>
            </a:r>
            <a:r>
              <a:rPr lang="en-US" altLang="ja-JP" dirty="0" smtClean="0"/>
              <a:t>: Flattening peak electricity demand in smart homes.</a:t>
            </a:r>
          </a:p>
          <a:p>
            <a:r>
              <a:rPr lang="en-US" altLang="ja-JP" dirty="0" smtClean="0"/>
              <a:t>A. Mishra, D. Irwin, P. </a:t>
            </a:r>
            <a:r>
              <a:rPr lang="en-US" altLang="ja-JP" dirty="0" err="1" smtClean="0"/>
              <a:t>Shenoy</a:t>
            </a:r>
            <a:r>
              <a:rPr lang="en-US" altLang="ja-JP" dirty="0" smtClean="0"/>
              <a:t>, J. Kurose, and T. Zhu</a:t>
            </a:r>
          </a:p>
          <a:p>
            <a:pPr lvl="1"/>
            <a:r>
              <a:rPr lang="en-US" altLang="ja-JP" dirty="0" err="1" smtClean="0"/>
              <a:t>SmartCharge</a:t>
            </a:r>
            <a:r>
              <a:rPr lang="en-US" altLang="ja-JP" dirty="0" smtClean="0"/>
              <a:t>: Cutting electricity bill in smart homes with energy storage.</a:t>
            </a:r>
            <a:endParaRPr lang="en-US" altLang="ja-JP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Impact of Different Pricing Models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076518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What is our Proposed Approach?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/>
              <a:t>Explore what will bring to the power line in community where users have different pricing models.</a:t>
            </a:r>
          </a:p>
          <a:p>
            <a:pPr lvl="1"/>
            <a:r>
              <a:rPr lang="en-US" altLang="ja-JP" smtClean="0"/>
              <a:t>In </a:t>
            </a:r>
            <a:r>
              <a:rPr lang="en-US" altLang="ja-JP" dirty="0" smtClean="0"/>
              <a:t>another words, if users use different pricing model, how will it affect the total consumption of the power line from the community perspective.</a:t>
            </a:r>
            <a:endParaRPr lang="en-US" altLang="ja-JP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Impact of Different Pricing Models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478849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What are the Steps to Achieve Our Approach?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kumimoji="1" lang="en-US" altLang="ja-JP" dirty="0" smtClean="0"/>
              <a:t>Summarize different pricing models/user energy scheduling strategies</a:t>
            </a:r>
          </a:p>
          <a:p>
            <a:r>
              <a:rPr lang="en-US" altLang="ja-JP" dirty="0" smtClean="0"/>
              <a:t>Decide what kinds of metrics we want to use in our experiments</a:t>
            </a:r>
          </a:p>
          <a:p>
            <a:pPr lvl="1"/>
            <a:r>
              <a:rPr kumimoji="1" lang="en-US" altLang="ja-JP" dirty="0" smtClean="0"/>
              <a:t>Different community size</a:t>
            </a:r>
          </a:p>
          <a:p>
            <a:pPr lvl="1"/>
            <a:r>
              <a:rPr lang="en-US" altLang="ja-JP" dirty="0" smtClean="0"/>
              <a:t>Different user strategies</a:t>
            </a:r>
          </a:p>
          <a:p>
            <a:pPr lvl="1"/>
            <a:r>
              <a:rPr kumimoji="1" lang="en-US" altLang="ja-JP" dirty="0" smtClean="0"/>
              <a:t>Different pricing models:</a:t>
            </a:r>
          </a:p>
          <a:p>
            <a:pPr lvl="2"/>
            <a:r>
              <a:rPr lang="en-US" altLang="ja-JP" dirty="0" smtClean="0"/>
              <a:t>Fixed Pricing</a:t>
            </a:r>
          </a:p>
          <a:p>
            <a:pPr lvl="2"/>
            <a:r>
              <a:rPr kumimoji="1" lang="en-US" altLang="ja-JP" dirty="0" smtClean="0"/>
              <a:t>Time of Use</a:t>
            </a:r>
          </a:p>
          <a:p>
            <a:pPr lvl="2"/>
            <a:r>
              <a:rPr lang="en-US" altLang="ja-JP" dirty="0" smtClean="0"/>
              <a:t>Real Time Pricing</a:t>
            </a:r>
          </a:p>
          <a:p>
            <a:pPr lvl="1"/>
            <a:r>
              <a:rPr kumimoji="1" lang="en-US" altLang="ja-JP" dirty="0" smtClean="0"/>
              <a:t>Decide what kind of technology we want to use to implement our experiment using C++.</a:t>
            </a:r>
          </a:p>
          <a:p>
            <a:pPr lvl="1"/>
            <a:r>
              <a:rPr lang="en-US" altLang="ja-JP" dirty="0" smtClean="0"/>
              <a:t>Parsing Raw input CSV files</a:t>
            </a:r>
          </a:p>
          <a:p>
            <a:pPr lvl="1"/>
            <a:r>
              <a:rPr kumimoji="1" lang="en-US" altLang="ja-JP" dirty="0" smtClean="0"/>
              <a:t>Implement pricing models/user scheduling</a:t>
            </a:r>
          </a:p>
          <a:p>
            <a:pPr lvl="1"/>
            <a:r>
              <a:rPr lang="en-US" altLang="ja-JP" dirty="0" smtClean="0"/>
              <a:t>Preliminary analysis of experiment </a:t>
            </a:r>
            <a:r>
              <a:rPr lang="en-US" altLang="ja-JP" dirty="0" smtClean="0"/>
              <a:t>results</a:t>
            </a:r>
            <a:endParaRPr lang="en-US" altLang="ja-JP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Impact of Different Pricing Models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404631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What Have We Done? </a:t>
            </a:r>
            <a:r>
              <a:rPr kumimoji="1" lang="en-US" altLang="ja-JP" sz="2000" dirty="0" smtClean="0"/>
              <a:t>(Appliance)</a:t>
            </a:r>
            <a:endParaRPr kumimoji="1" lang="ja-JP" alt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Appliances</a:t>
            </a:r>
          </a:p>
          <a:p>
            <a:pPr lvl="1"/>
            <a:r>
              <a:rPr lang="en-US" altLang="ja-JP" dirty="0" smtClean="0"/>
              <a:t>Based on </a:t>
            </a:r>
            <a:r>
              <a:rPr lang="en-US" altLang="ja-JP" dirty="0" err="1" smtClean="0"/>
              <a:t>SmartCap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Pseudo code</a:t>
            </a:r>
          </a:p>
          <a:p>
            <a:pPr lvl="1"/>
            <a:r>
              <a:rPr lang="en-US" altLang="ja-JP" dirty="0" smtClean="0"/>
              <a:t>Scheduling but not fully completed</a:t>
            </a:r>
            <a:endParaRPr kumimoji="1" lang="ja-JP" altLang="en-US" dirty="0"/>
          </a:p>
        </p:txBody>
      </p:sp>
      <p:pic>
        <p:nvPicPr>
          <p:cNvPr id="4" name="4 Resim" descr="smartcap_graph_2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5577" y="3356993"/>
            <a:ext cx="7200799" cy="281267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72500" y="89467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Impact of Different Pricing Models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489946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What Have We Done? </a:t>
            </a:r>
            <a:r>
              <a:rPr kumimoji="1" lang="en-US" altLang="ja-JP" sz="2000" dirty="0" smtClean="0"/>
              <a:t>(Battery)</a:t>
            </a:r>
            <a:endParaRPr kumimoji="1" lang="ja-JP" alt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kumimoji="1" lang="en-US" altLang="ja-JP" dirty="0" smtClean="0"/>
              <a:t>Scaling Distributed Energy Storage for Grid Peak Reduction </a:t>
            </a:r>
          </a:p>
          <a:p>
            <a:pPr lvl="1"/>
            <a:r>
              <a:rPr kumimoji="1" lang="en-US" altLang="ja-JP" dirty="0" err="1" smtClean="0"/>
              <a:t>Aditya</a:t>
            </a:r>
            <a:r>
              <a:rPr kumimoji="1" lang="en-US" altLang="ja-JP" dirty="0" smtClean="0"/>
              <a:t> Mishra, David Irwin, </a:t>
            </a:r>
            <a:r>
              <a:rPr kumimoji="1" lang="en-US" altLang="ja-JP" dirty="0" err="1" smtClean="0"/>
              <a:t>Prashant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Shenoy</a:t>
            </a:r>
            <a:r>
              <a:rPr kumimoji="1" lang="en-US" altLang="ja-JP" dirty="0" smtClean="0"/>
              <a:t>, and Ting Zhu</a:t>
            </a:r>
          </a:p>
          <a:p>
            <a:r>
              <a:rPr lang="en-US" altLang="ja-JP" dirty="0" smtClean="0"/>
              <a:t>Variable rate pricing provides only a week incentive for distributed energy storage at scale – introduce a surcharge on user’s peak demand so users don’t all shift the demand to lowest-price periods – reversing peak demand times/possibly increasing it.</a:t>
            </a:r>
          </a:p>
          <a:p>
            <a:r>
              <a:rPr kumimoji="1" lang="en-US" altLang="ja-JP" dirty="0" smtClean="0"/>
              <a:t>Also cut down on needed storage space batteries – save money on buying large expensive batteries – previous work (</a:t>
            </a:r>
            <a:r>
              <a:rPr kumimoji="1" lang="en-US" altLang="ja-JP" dirty="0" err="1" smtClean="0"/>
              <a:t>SmartCharge</a:t>
            </a:r>
            <a:r>
              <a:rPr kumimoji="1" lang="en-US" altLang="ja-JP" dirty="0" smtClean="0"/>
              <a:t>) show that a battery capacity at the average US homes electricity usage costs so much there is not really pricing ROI advantage.</a:t>
            </a:r>
          </a:p>
          <a:p>
            <a:r>
              <a:rPr kumimoji="1" lang="en-US" altLang="ja-JP" dirty="0" smtClean="0"/>
              <a:t>Approach would shift aggregate grid demand such that it was the same or equal to average demand or all the time.</a:t>
            </a:r>
          </a:p>
          <a:p>
            <a:r>
              <a:rPr lang="en-US" altLang="ja-JP" dirty="0" smtClean="0"/>
              <a:t>Pseudo Code for Battery Charging</a:t>
            </a:r>
          </a:p>
          <a:p>
            <a:r>
              <a:rPr kumimoji="1" lang="en-US" altLang="ja-JP" dirty="0" smtClean="0"/>
              <a:t>Metrics of the code.</a:t>
            </a:r>
            <a:endParaRPr kumimoji="1" lang="ja-JP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Impact of Different Pricing Models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643539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What Have We Done? </a:t>
            </a:r>
            <a:r>
              <a:rPr lang="en-US" altLang="ja-JP" sz="2000" dirty="0"/>
              <a:t>(</a:t>
            </a:r>
            <a:r>
              <a:rPr lang="en-US" altLang="ja-JP" sz="2000" dirty="0" smtClean="0"/>
              <a:t>Battery Continue)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To behave greedily or peak-centric</a:t>
            </a:r>
          </a:p>
          <a:p>
            <a:pPr lvl="1"/>
            <a:r>
              <a:rPr lang="en-US" altLang="ja-JP" dirty="0" smtClean="0"/>
              <a:t>Consider the inequality below, which compares the benefit of greedily taking advantage of variable rates versus the cost of raising peak demand.</a:t>
            </a:r>
          </a:p>
          <a:p>
            <a:pPr lvl="2"/>
            <a:r>
              <a:rPr kumimoji="1" lang="en-US" altLang="ja-JP" dirty="0" err="1" smtClean="0"/>
              <a:t>Xmax</a:t>
            </a:r>
            <a:r>
              <a:rPr kumimoji="1" lang="en-US" altLang="ja-JP" dirty="0" smtClean="0"/>
              <a:t> * </a:t>
            </a:r>
            <a:r>
              <a:rPr kumimoji="1" lang="en-US" altLang="ja-JP" dirty="0" err="1" smtClean="0"/>
              <a:t>Eloss</a:t>
            </a:r>
            <a:r>
              <a:rPr kumimoji="1" lang="en-US" altLang="ja-JP" dirty="0" smtClean="0"/>
              <a:t> * </a:t>
            </a:r>
            <a:r>
              <a:rPr kumimoji="1" lang="en-US" altLang="ja-JP" dirty="0" err="1" smtClean="0"/>
              <a:t>Chigh</a:t>
            </a:r>
            <a:r>
              <a:rPr kumimoji="1" lang="en-US" altLang="ja-JP" dirty="0" smtClean="0"/>
              <a:t> * T-</a:t>
            </a:r>
            <a:r>
              <a:rPr kumimoji="1" lang="en-US" altLang="ja-JP" dirty="0" err="1" smtClean="0"/>
              <a:t>Xmx</a:t>
            </a:r>
            <a:r>
              <a:rPr kumimoji="1" lang="en-US" altLang="ja-JP" dirty="0" smtClean="0"/>
              <a:t> * </a:t>
            </a:r>
            <a:r>
              <a:rPr kumimoji="1" lang="en-US" altLang="ja-JP" dirty="0" err="1" smtClean="0"/>
              <a:t>Clow</a:t>
            </a:r>
            <a:r>
              <a:rPr kumimoji="1" lang="en-US" altLang="ja-JP" dirty="0" smtClean="0"/>
              <a:t> &gt; </a:t>
            </a:r>
            <a:r>
              <a:rPr kumimoji="1" lang="en-US" altLang="ja-JP" dirty="0" err="1" smtClean="0"/>
              <a:t>XmaxP</a:t>
            </a:r>
            <a:endParaRPr kumimoji="1" lang="en-US" altLang="ja-JP" dirty="0" smtClean="0"/>
          </a:p>
          <a:p>
            <a:pPr lvl="3"/>
            <a:r>
              <a:rPr lang="en-US" altLang="ja-JP" dirty="0" smtClean="0"/>
              <a:t>In this case, we consider only two rate periods: high and low.</a:t>
            </a:r>
          </a:p>
          <a:p>
            <a:pPr lvl="3"/>
            <a:r>
              <a:rPr lang="en-US" altLang="ja-JP" dirty="0" smtClean="0"/>
              <a:t> </a:t>
            </a:r>
            <a:r>
              <a:rPr lang="en-US" altLang="ja-JP" dirty="0" err="1" smtClean="0"/>
              <a:t>Chigh</a:t>
            </a:r>
            <a:r>
              <a:rPr lang="en-US" altLang="ja-JP" dirty="0" smtClean="0"/>
              <a:t> is the cost per kWh during the high rate period.</a:t>
            </a:r>
          </a:p>
          <a:p>
            <a:pPr lvl="3"/>
            <a:r>
              <a:rPr kumimoji="1" lang="en-US" altLang="ja-JP" dirty="0" err="1" smtClean="0"/>
              <a:t>Clow</a:t>
            </a:r>
            <a:r>
              <a:rPr kumimoji="1" lang="en-US" altLang="ja-JP" dirty="0" smtClean="0"/>
              <a:t> is the cost per kWh during the low rate periods.</a:t>
            </a:r>
          </a:p>
          <a:p>
            <a:pPr lvl="3"/>
            <a:r>
              <a:rPr kumimoji="1" lang="en-US" altLang="ja-JP" dirty="0" smtClean="0"/>
              <a:t>T is the length of the low-price period.</a:t>
            </a:r>
          </a:p>
          <a:p>
            <a:pPr lvl="3"/>
            <a:r>
              <a:rPr kumimoji="1" lang="en-US" altLang="ja-JP" dirty="0" smtClean="0"/>
              <a:t>P is the cost per kWh of usage during the peak hour each day.</a:t>
            </a:r>
          </a:p>
          <a:p>
            <a:pPr lvl="3"/>
            <a:r>
              <a:rPr lang="en-US" altLang="ja-JP" dirty="0" err="1" smtClean="0"/>
              <a:t>Eloss</a:t>
            </a:r>
            <a:r>
              <a:rPr lang="en-US" altLang="ja-JP" dirty="0" smtClean="0"/>
              <a:t> is the energy conversion loss as a percentage stored energy (typically 80% in </a:t>
            </a:r>
            <a:r>
              <a:rPr lang="en-US" altLang="ja-JP" smtClean="0"/>
              <a:t>our test)</a:t>
            </a:r>
            <a:r>
              <a:rPr lang="en-US" altLang="ja-JP" dirty="0" smtClean="0"/>
              <a:t>.</a:t>
            </a:r>
          </a:p>
          <a:p>
            <a:pPr lvl="3"/>
            <a:r>
              <a:rPr kumimoji="1" lang="en-US" altLang="ja-JP" dirty="0" err="1" smtClean="0"/>
              <a:t>Xmax</a:t>
            </a:r>
            <a:r>
              <a:rPr kumimoji="1" lang="en-US" altLang="ja-JP" dirty="0" smtClean="0"/>
              <a:t> is the maximum charging rate of the battery.</a:t>
            </a:r>
            <a:endParaRPr kumimoji="1" lang="ja-JP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Impact of Different Pricing Models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873691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What Have We Done? </a:t>
            </a:r>
            <a:r>
              <a:rPr lang="en-US" altLang="ja-JP" sz="2000" dirty="0"/>
              <a:t>(Battery Continue)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Charging and Discharging logic</a:t>
            </a:r>
          </a:p>
          <a:p>
            <a:pPr lvl="1"/>
            <a:r>
              <a:rPr lang="en-US" altLang="ja-JP" dirty="0" smtClean="0"/>
              <a:t>If the electricity rate is low and demand is below average, then greedily charge at the maximum rate is (1) holds, else charge at a rate to sustain the target average demand.</a:t>
            </a:r>
          </a:p>
          <a:p>
            <a:pPr lvl="1"/>
            <a:r>
              <a:rPr kumimoji="1" lang="en-US" altLang="ja-JP" dirty="0" smtClean="0"/>
              <a:t>If the electricity rate is low and demand is above average, then greedily charge at the maximum rate is (1) holds, else discharge at a rate to sustain the target average demand.</a:t>
            </a:r>
          </a:p>
          <a:p>
            <a:pPr lvl="1"/>
            <a:r>
              <a:rPr lang="en-US" altLang="ja-JP" dirty="0" smtClean="0"/>
              <a:t>If the electricity rate is high and demand is below average, then greedily discharge at the full rate (bounded by the building’s demand) if (1) holds , else do nothing.</a:t>
            </a:r>
          </a:p>
          <a:p>
            <a:pPr lvl="1"/>
            <a:r>
              <a:rPr kumimoji="1" lang="en-US" altLang="ja-JP" dirty="0" smtClean="0"/>
              <a:t>If the electricity rate is high and demand is above average, then greedily discharge at the full rate (bounded by the building’s demand) if (1) holds, else discharge at a rate to sustain the target </a:t>
            </a:r>
            <a:r>
              <a:rPr lang="en-US" altLang="ja-JP" dirty="0" smtClean="0"/>
              <a:t>average </a:t>
            </a:r>
            <a:r>
              <a:rPr kumimoji="1" lang="en-US" altLang="ja-JP" dirty="0" smtClean="0"/>
              <a:t>demand.</a:t>
            </a:r>
            <a:endParaRPr kumimoji="1" lang="ja-JP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Impact of Different Pricing Models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4081181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81</TotalTime>
  <Words>1505</Words>
  <Application>Microsoft Macintosh PowerPoint</Application>
  <PresentationFormat>On-screen Show (4:3)</PresentationFormat>
  <Paragraphs>264</Paragraphs>
  <Slides>17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Adjacency</vt:lpstr>
      <vt:lpstr>What’s the Problem we are Working on?</vt:lpstr>
      <vt:lpstr>Why is this an Important Problem?</vt:lpstr>
      <vt:lpstr>What are Other People’s Approach?</vt:lpstr>
      <vt:lpstr>What is our Proposed Approach?</vt:lpstr>
      <vt:lpstr>What are the Steps to Achieve Our Approach?</vt:lpstr>
      <vt:lpstr>What Have We Done? (Appliance)</vt:lpstr>
      <vt:lpstr>What Have We Done? (Battery)</vt:lpstr>
      <vt:lpstr>What Have We Done? (Battery Continue)</vt:lpstr>
      <vt:lpstr>What Have We Done? (Battery Continue)</vt:lpstr>
      <vt:lpstr>Data Results</vt:lpstr>
      <vt:lpstr>Data Results</vt:lpstr>
      <vt:lpstr>Data Results</vt:lpstr>
      <vt:lpstr>What are Our Future Works?</vt:lpstr>
      <vt:lpstr>PowerPoint Presentation</vt:lpstr>
      <vt:lpstr>Team Members’ Roles</vt:lpstr>
      <vt:lpstr>References</vt:lpstr>
      <vt:lpstr>Thank You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Impact Of Different Pricing Model</dc:title>
  <dc:creator>Tokumaru Yahashi</dc:creator>
  <cp:lastModifiedBy>Tokumaru Yahashi</cp:lastModifiedBy>
  <cp:revision>32</cp:revision>
  <dcterms:created xsi:type="dcterms:W3CDTF">2014-05-06T05:09:04Z</dcterms:created>
  <dcterms:modified xsi:type="dcterms:W3CDTF">2014-05-06T18:07:38Z</dcterms:modified>
</cp:coreProperties>
</file>