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63" r:id="rId8"/>
    <p:sldId id="267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6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B187-F0D9-4728-9AEA-AEF724EBFCBC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78AA-BFBF-4D53-AA0C-46750D3C9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基于哈密顿回路、图的同构问题和零知识证明的身份验证方案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</a:t>
            </a:r>
            <a:r>
              <a:rPr lang="en-US" altLang="zh-CN" dirty="0" smtClean="0"/>
              <a:t>21 </a:t>
            </a:r>
            <a:r>
              <a:rPr lang="zh-CN" altLang="en-US" dirty="0" smtClean="0"/>
              <a:t>汪芃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原理：零知识证明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公开的图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声称知道</a:t>
            </a:r>
            <a:r>
              <a:rPr lang="en-US" altLang="zh-CN" dirty="0" smtClean="0"/>
              <a:t>H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打乱为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，发给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提出两问题之一：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</a:t>
            </a:r>
            <a:r>
              <a:rPr lang="en-US" altLang="zh-CN" dirty="0" smtClean="0"/>
              <a:t>G’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</a:t>
            </a:r>
            <a:r>
              <a:rPr lang="en-US" altLang="zh-CN" dirty="0" smtClean="0"/>
              <a:t>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的同构关系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不能正确回答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r>
              <a:rPr lang="zh-CN" altLang="en-US" dirty="0"/>
              <a:t>否则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概率确认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89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原理：正确性与安全性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不知道</a:t>
            </a:r>
            <a:r>
              <a:rPr lang="en-US" altLang="zh-CN" dirty="0" smtClean="0"/>
              <a:t>H</a:t>
            </a:r>
            <a:r>
              <a:rPr lang="zh-CN" altLang="en-US" dirty="0" smtClean="0"/>
              <a:t>回路，最多回答问题之一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次，可信率</a:t>
            </a:r>
            <a:r>
              <a:rPr lang="en-US" altLang="zh-CN" dirty="0" smtClean="0"/>
              <a:t>1-(2^-n)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得到的答案并不暴露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H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pPr lvl="1"/>
            <a:r>
              <a:rPr lang="zh-CN" altLang="en-US" dirty="0"/>
              <a:t>找出</a:t>
            </a:r>
            <a:r>
              <a:rPr lang="en-US" altLang="zh-CN" dirty="0"/>
              <a:t>H</a:t>
            </a:r>
            <a:r>
              <a:rPr lang="zh-CN" altLang="en-US" dirty="0" smtClean="0"/>
              <a:t>回路</a:t>
            </a:r>
            <a:r>
              <a:rPr lang="zh-CN" altLang="en-US" dirty="0"/>
              <a:t>或</a:t>
            </a:r>
            <a:r>
              <a:rPr lang="zh-CN" altLang="en-US" dirty="0" smtClean="0"/>
              <a:t>同构</a:t>
            </a:r>
            <a:r>
              <a:rPr lang="zh-CN" altLang="en-US" dirty="0"/>
              <a:t>关系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不暴露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，证明他知道</a:t>
            </a:r>
            <a:r>
              <a:rPr lang="en-US" altLang="zh-CN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790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解决方案：密钥产生与分发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71700" y="1880828"/>
            <a:ext cx="525658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HKeyGen</a:t>
            </a:r>
            <a:r>
              <a:rPr lang="en-US" altLang="zh-CN" dirty="0" smtClean="0"/>
              <a:t> {in} {out}    //{in}</a:t>
            </a:r>
            <a:r>
              <a:rPr lang="zh-CN" altLang="en-US" dirty="0" smtClean="0"/>
              <a:t>为附加数据文件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71700" y="2780928"/>
            <a:ext cx="525658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随机生成</a:t>
            </a:r>
            <a:r>
              <a:rPr lang="en-US" altLang="zh-CN" dirty="0" smtClean="0"/>
              <a:t>MAXN</a:t>
            </a:r>
            <a:r>
              <a:rPr lang="zh-CN" altLang="en-US" dirty="0" smtClean="0"/>
              <a:t>个点的图及一条回路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71700" y="3639142"/>
            <a:ext cx="525658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随机增边，消除度数过少的点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63888" y="447311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11760" y="5481228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证书</a:t>
            </a:r>
            <a:r>
              <a:rPr lang="en-US" altLang="zh-CN" dirty="0" err="1" smtClean="0"/>
              <a:t>HCert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60032" y="5481228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私钥</a:t>
            </a:r>
            <a:r>
              <a:rPr lang="en-US" altLang="zh-CN" dirty="0" err="1" smtClean="0"/>
              <a:t>HKey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4499992" y="238488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4499992" y="3284984"/>
            <a:ext cx="0" cy="354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0" idx="0"/>
          </p:cNvCxnSpPr>
          <p:nvPr/>
        </p:nvCxnSpPr>
        <p:spPr>
          <a:xfrm>
            <a:off x="4499992" y="4143198"/>
            <a:ext cx="0" cy="32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 flipH="1">
            <a:off x="3347864" y="4977172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2" idx="0"/>
          </p:cNvCxnSpPr>
          <p:nvPr/>
        </p:nvCxnSpPr>
        <p:spPr>
          <a:xfrm>
            <a:off x="4499992" y="4977172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解决方案：交互式身份验证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907704" y="1340768"/>
            <a:ext cx="5472608" cy="57606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公开知识：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HCert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>
            <a:off x="4644008" y="1878748"/>
            <a:ext cx="0" cy="457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笑脸 6"/>
          <p:cNvSpPr/>
          <p:nvPr/>
        </p:nvSpPr>
        <p:spPr>
          <a:xfrm>
            <a:off x="3995936" y="2101957"/>
            <a:ext cx="360040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4932040" y="2119705"/>
            <a:ext cx="360040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259632" y="2033563"/>
            <a:ext cx="2341736" cy="443729"/>
          </a:xfrm>
          <a:prstGeom prst="wedgeRoundRectCallout">
            <a:avLst>
              <a:gd name="adj1" fmla="val 56338"/>
              <a:gd name="adj2" fmla="val 232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</a:t>
            </a:r>
            <a:r>
              <a:rPr lang="en-US" altLang="zh-CN" dirty="0" smtClean="0"/>
              <a:t>A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HkeyRespond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0" name="圆角矩形标注 9"/>
          <p:cNvSpPr/>
          <p:nvPr/>
        </p:nvSpPr>
        <p:spPr>
          <a:xfrm>
            <a:off x="5724128" y="2077860"/>
            <a:ext cx="2448272" cy="443729"/>
          </a:xfrm>
          <a:prstGeom prst="wedgeRoundRectCallout">
            <a:avLst>
              <a:gd name="adj1" fmla="val -58842"/>
              <a:gd name="adj2" fmla="val 199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我质疑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HKeyChallenge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544108" y="2852936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HKeyChallange</a:t>
            </a:r>
            <a:r>
              <a:rPr lang="en-US" altLang="zh-CN" sz="1400" dirty="0" smtClean="0"/>
              <a:t> -s {out} {in}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79912" y="3006824"/>
            <a:ext cx="1764196" cy="523801"/>
            <a:chOff x="3779912" y="3006824"/>
            <a:chExt cx="1764196" cy="523801"/>
          </a:xfrm>
        </p:grpSpPr>
        <p:cxnSp>
          <p:nvCxnSpPr>
            <p:cNvPr id="13" name="直接箭头连接符 12"/>
            <p:cNvCxnSpPr>
              <a:stCxn id="11" idx="1"/>
              <a:endCxn id="16" idx="3"/>
            </p:cNvCxnSpPr>
            <p:nvPr/>
          </p:nvCxnSpPr>
          <p:spPr>
            <a:xfrm flipH="1">
              <a:off x="3779912" y="3068960"/>
              <a:ext cx="1764196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13938" y="3006824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挑战起始信息</a:t>
              </a:r>
              <a:endParaRPr lang="zh-CN" altLang="en-US" sz="1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971600" y="3314601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HKeyRespond</a:t>
            </a:r>
            <a:r>
              <a:rPr lang="en-US" altLang="zh-CN" sz="1400" dirty="0" smtClean="0"/>
              <a:t> -a  {out} {in} {CS}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779912" y="3530625"/>
            <a:ext cx="1764196" cy="542641"/>
            <a:chOff x="3779912" y="3530625"/>
            <a:chExt cx="1764196" cy="542641"/>
          </a:xfrm>
        </p:grpSpPr>
        <p:cxnSp>
          <p:nvCxnSpPr>
            <p:cNvPr id="18" name="直接箭头连接符 17"/>
            <p:cNvCxnSpPr>
              <a:stCxn id="16" idx="3"/>
              <a:endCxn id="22" idx="1"/>
            </p:cNvCxnSpPr>
            <p:nvPr/>
          </p:nvCxnSpPr>
          <p:spPr>
            <a:xfrm>
              <a:off x="3779912" y="3530625"/>
              <a:ext cx="1764196" cy="5426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95936" y="3592760"/>
              <a:ext cx="153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若干打乱的图</a:t>
              </a:r>
              <a:endParaRPr lang="zh-CN" altLang="en-US" sz="14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5544108" y="3857242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HKeyChallange</a:t>
            </a:r>
            <a:r>
              <a:rPr lang="en-US" altLang="zh-CN" sz="1400" dirty="0" smtClean="0"/>
              <a:t> -c {out1} {in1} {in2}</a:t>
            </a:r>
            <a:endParaRPr lang="zh-CN" altLang="en-US" sz="1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779912" y="4073266"/>
            <a:ext cx="1764196" cy="501080"/>
            <a:chOff x="3779912" y="4073266"/>
            <a:chExt cx="1764196" cy="501080"/>
          </a:xfrm>
        </p:grpSpPr>
        <p:cxnSp>
          <p:nvCxnSpPr>
            <p:cNvPr id="24" name="直接箭头连接符 23"/>
            <p:cNvCxnSpPr>
              <a:stCxn id="22" idx="1"/>
              <a:endCxn id="26" idx="3"/>
            </p:cNvCxnSpPr>
            <p:nvPr/>
          </p:nvCxnSpPr>
          <p:spPr>
            <a:xfrm flipH="1">
              <a:off x="3779912" y="4073266"/>
              <a:ext cx="1764196" cy="50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13938" y="4161757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每个图的问题</a:t>
              </a:r>
              <a:endParaRPr lang="zh-CN" altLang="en-US" sz="14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71600" y="4358322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HKeyRespond</a:t>
            </a:r>
            <a:r>
              <a:rPr lang="en-US" altLang="zh-CN" sz="1400" dirty="0" smtClean="0"/>
              <a:t> -b  {out} {in} {CS}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544108" y="4797152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HKeyChallange</a:t>
            </a:r>
            <a:r>
              <a:rPr lang="en-US" altLang="zh-CN" sz="1400" dirty="0" smtClean="0"/>
              <a:t> -v {o1} {i1} {i2} {i3}</a:t>
            </a:r>
            <a:endParaRPr lang="zh-CN" altLang="en-US" sz="1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779912" y="4574346"/>
            <a:ext cx="1764196" cy="438830"/>
            <a:chOff x="3779912" y="4574346"/>
            <a:chExt cx="1764196" cy="438830"/>
          </a:xfrm>
        </p:grpSpPr>
        <p:cxnSp>
          <p:nvCxnSpPr>
            <p:cNvPr id="30" name="直接箭头连接符 29"/>
            <p:cNvCxnSpPr>
              <a:stCxn id="26" idx="3"/>
              <a:endCxn id="28" idx="1"/>
            </p:cNvCxnSpPr>
            <p:nvPr/>
          </p:nvCxnSpPr>
          <p:spPr>
            <a:xfrm>
              <a:off x="3779912" y="4574346"/>
              <a:ext cx="1764196" cy="4388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13938" y="4643263"/>
              <a:ext cx="1278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各问题的答案</a:t>
              </a:r>
              <a:endParaRPr lang="zh-CN" altLang="en-US" sz="1400" dirty="0"/>
            </a:p>
          </p:txBody>
        </p:sp>
      </p:grpSp>
      <p:sp>
        <p:nvSpPr>
          <p:cNvPr id="37" name="上箭头标注 36"/>
          <p:cNvSpPr/>
          <p:nvPr/>
        </p:nvSpPr>
        <p:spPr>
          <a:xfrm>
            <a:off x="5940152" y="3222423"/>
            <a:ext cx="2088232" cy="432047"/>
          </a:xfrm>
          <a:prstGeom prst="upArrowCallo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证书</a:t>
            </a:r>
            <a:r>
              <a:rPr lang="en-US" altLang="zh-CN" sz="1200" dirty="0" smtClean="0"/>
              <a:t>Hash</a:t>
            </a:r>
            <a:r>
              <a:rPr lang="zh-CN" altLang="en-US" sz="1200" dirty="0" smtClean="0"/>
              <a:t>、次数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8" name="上箭头标注 37"/>
          <p:cNvSpPr/>
          <p:nvPr/>
        </p:nvSpPr>
        <p:spPr>
          <a:xfrm>
            <a:off x="1259632" y="3684513"/>
            <a:ext cx="2088232" cy="432047"/>
          </a:xfrm>
          <a:prstGeom prst="upArrowCallo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r>
              <a:rPr lang="zh-CN" altLang="en-US" sz="1200" dirty="0" smtClean="0"/>
              <a:t>个打乱的图，存储答案</a:t>
            </a:r>
            <a:endParaRPr lang="zh-CN" altLang="en-US" sz="1200" dirty="0"/>
          </a:p>
        </p:txBody>
      </p:sp>
      <p:sp>
        <p:nvSpPr>
          <p:cNvPr id="39" name="上箭头标注 38"/>
          <p:cNvSpPr/>
          <p:nvPr/>
        </p:nvSpPr>
        <p:spPr>
          <a:xfrm>
            <a:off x="5940152" y="4253510"/>
            <a:ext cx="2088232" cy="432047"/>
          </a:xfrm>
          <a:prstGeom prst="upArrowCallo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生成随机</a:t>
            </a:r>
            <a:r>
              <a:rPr lang="en-US" altLang="zh-CN" sz="1200" dirty="0" smtClean="0"/>
              <a:t>N</a:t>
            </a:r>
            <a:r>
              <a:rPr lang="zh-CN" altLang="en-US" sz="1200" dirty="0"/>
              <a:t>个</a:t>
            </a:r>
            <a:r>
              <a:rPr lang="en-US" altLang="zh-CN" sz="1200" dirty="0"/>
              <a:t>0</a:t>
            </a:r>
            <a:r>
              <a:rPr lang="zh-CN" altLang="en-US" sz="1200" dirty="0"/>
              <a:t>或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上箭头标注 39"/>
          <p:cNvSpPr/>
          <p:nvPr/>
        </p:nvSpPr>
        <p:spPr>
          <a:xfrm>
            <a:off x="1259632" y="4743132"/>
            <a:ext cx="2088232" cy="432047"/>
          </a:xfrm>
          <a:prstGeom prst="upArrowCallo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把记录的答案返回</a:t>
            </a:r>
            <a:endParaRPr lang="zh-CN" altLang="en-US" sz="1200" dirty="0"/>
          </a:p>
        </p:txBody>
      </p:sp>
      <p:sp>
        <p:nvSpPr>
          <p:cNvPr id="41" name="上箭头标注 40"/>
          <p:cNvSpPr/>
          <p:nvPr/>
        </p:nvSpPr>
        <p:spPr>
          <a:xfrm>
            <a:off x="5940152" y="5175179"/>
            <a:ext cx="2088232" cy="432047"/>
          </a:xfrm>
          <a:prstGeom prst="upArrowCallo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验证同构或</a:t>
            </a:r>
            <a:r>
              <a:rPr lang="en-US" altLang="zh-CN" sz="1200" dirty="0" smtClean="0"/>
              <a:t>H</a:t>
            </a:r>
            <a:r>
              <a:rPr lang="zh-CN" altLang="en-US" sz="1200" dirty="0" smtClean="0"/>
              <a:t>回路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06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22" grpId="0" animBg="1"/>
      <p:bldP spid="26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解决方案：非交互式身份验证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907704" y="1340768"/>
            <a:ext cx="5472608" cy="57606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公开知识：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HCert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>
            <a:off x="4644008" y="1878748"/>
            <a:ext cx="0" cy="457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笑脸 6"/>
          <p:cNvSpPr/>
          <p:nvPr/>
        </p:nvSpPr>
        <p:spPr>
          <a:xfrm>
            <a:off x="3995936" y="2101957"/>
            <a:ext cx="360040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4932040" y="2119705"/>
            <a:ext cx="360040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259632" y="2033563"/>
            <a:ext cx="2341736" cy="443729"/>
          </a:xfrm>
          <a:prstGeom prst="wedgeRoundRectCallout">
            <a:avLst>
              <a:gd name="adj1" fmla="val 56338"/>
              <a:gd name="adj2" fmla="val 232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</a:t>
            </a:r>
            <a:r>
              <a:rPr lang="en-US" altLang="zh-CN" dirty="0" smtClean="0"/>
              <a:t>A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HkeySign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0" name="圆角矩形标注 9"/>
          <p:cNvSpPr/>
          <p:nvPr/>
        </p:nvSpPr>
        <p:spPr>
          <a:xfrm>
            <a:off x="5724128" y="2077860"/>
            <a:ext cx="2448272" cy="443729"/>
          </a:xfrm>
          <a:prstGeom prst="wedgeRoundRectCallout">
            <a:avLst>
              <a:gd name="adj1" fmla="val -58842"/>
              <a:gd name="adj2" fmla="val 199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我质疑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HKeyVerify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544108" y="2852936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HKeVerify</a:t>
            </a:r>
            <a:r>
              <a:rPr lang="en-US" altLang="zh-CN" sz="1400" dirty="0" smtClean="0"/>
              <a:t> -s {i1} {i2} {CS}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971600" y="2852936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HKeySign</a:t>
            </a:r>
            <a:r>
              <a:rPr lang="en-US" altLang="zh-CN" sz="1400" dirty="0" smtClean="0"/>
              <a:t> -a  {o1} {</a:t>
            </a:r>
            <a:r>
              <a:rPr lang="en-US" altLang="zh-CN" sz="1400" dirty="0"/>
              <a:t>i</a:t>
            </a:r>
            <a:r>
              <a:rPr lang="en-US" altLang="zh-CN" sz="1400" dirty="0" smtClean="0"/>
              <a:t>2} {i2} {i3}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547664" y="3519010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计算</a:t>
            </a:r>
            <a:r>
              <a:rPr lang="en-US" altLang="zh-CN" sz="1400" dirty="0" smtClean="0"/>
              <a:t>i1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Hash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204888" y="4185084"/>
            <a:ext cx="23417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S=Hash(H+{i2</a:t>
            </a:r>
            <a:r>
              <a:rPr lang="zh-CN" altLang="en-US" sz="1400" dirty="0" smtClean="0"/>
              <a:t>图的特征</a:t>
            </a:r>
            <a:r>
              <a:rPr lang="en-US" altLang="zh-CN" sz="1400" dirty="0" smtClean="0"/>
              <a:t>})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331640" y="4851158"/>
            <a:ext cx="20882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各位产生答案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1204889" y="5517232"/>
            <a:ext cx="234173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以上信息写入签名文件</a:t>
            </a:r>
            <a:endParaRPr lang="zh-CN" altLang="en-US" sz="1400" dirty="0"/>
          </a:p>
        </p:txBody>
      </p:sp>
      <p:cxnSp>
        <p:nvCxnSpPr>
          <p:cNvPr id="5" name="直接箭头连接符 4"/>
          <p:cNvCxnSpPr>
            <a:stCxn id="16" idx="2"/>
            <a:endCxn id="14" idx="0"/>
          </p:cNvCxnSpPr>
          <p:nvPr/>
        </p:nvCxnSpPr>
        <p:spPr>
          <a:xfrm>
            <a:off x="2375756" y="3284984"/>
            <a:ext cx="0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4" idx="2"/>
            <a:endCxn id="15" idx="0"/>
          </p:cNvCxnSpPr>
          <p:nvPr/>
        </p:nvCxnSpPr>
        <p:spPr>
          <a:xfrm>
            <a:off x="2375756" y="3951058"/>
            <a:ext cx="0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7" idx="0"/>
          </p:cNvCxnSpPr>
          <p:nvPr/>
        </p:nvCxnSpPr>
        <p:spPr>
          <a:xfrm>
            <a:off x="2375756" y="4617132"/>
            <a:ext cx="0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8" idx="0"/>
          </p:cNvCxnSpPr>
          <p:nvPr/>
        </p:nvCxnSpPr>
        <p:spPr>
          <a:xfrm>
            <a:off x="2375756" y="5283206"/>
            <a:ext cx="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120172" y="3525563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同理对</a:t>
            </a:r>
            <a:r>
              <a:rPr lang="en-US" altLang="zh-CN" sz="1400" dirty="0" smtClean="0"/>
              <a:t>i1</a:t>
            </a:r>
            <a:r>
              <a:rPr lang="zh-CN" altLang="en-US" sz="1400" dirty="0" smtClean="0"/>
              <a:t>得出</a:t>
            </a:r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724128" y="4185084"/>
            <a:ext cx="24482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各位检验</a:t>
            </a:r>
            <a:r>
              <a:rPr lang="en-US" altLang="zh-CN" sz="1400" dirty="0" smtClean="0"/>
              <a:t>i2</a:t>
            </a:r>
            <a:r>
              <a:rPr lang="zh-CN" altLang="en-US" sz="1400" dirty="0" smtClean="0"/>
              <a:t>中的答案</a:t>
            </a:r>
            <a:endParaRPr lang="zh-CN" altLang="en-US" sz="1400" dirty="0"/>
          </a:p>
        </p:txBody>
      </p:sp>
      <p:cxnSp>
        <p:nvCxnSpPr>
          <p:cNvPr id="31" name="直接箭头连接符 30"/>
          <p:cNvCxnSpPr>
            <a:stCxn id="11" idx="2"/>
            <a:endCxn id="29" idx="0"/>
          </p:cNvCxnSpPr>
          <p:nvPr/>
        </p:nvCxnSpPr>
        <p:spPr>
          <a:xfrm>
            <a:off x="6948264" y="3284984"/>
            <a:ext cx="0" cy="240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2"/>
            <a:endCxn id="30" idx="0"/>
          </p:cNvCxnSpPr>
          <p:nvPr/>
        </p:nvCxnSpPr>
        <p:spPr>
          <a:xfrm>
            <a:off x="6948264" y="3957611"/>
            <a:ext cx="0" cy="227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4" grpId="0" animBg="1"/>
      <p:bldP spid="15" grpId="0" animBg="1"/>
      <p:bldP spid="17" grpId="0" animBg="1"/>
      <p:bldP spid="1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zh-CN" altLang="en-US" dirty="0" smtClean="0"/>
              <a:t>：数字签名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要给串</a:t>
            </a:r>
            <a:r>
              <a:rPr lang="en-US" altLang="zh-CN" dirty="0"/>
              <a:t>C</a:t>
            </a:r>
            <a:r>
              <a:rPr lang="zh-CN" altLang="en-US" dirty="0" smtClean="0"/>
              <a:t>签名</a:t>
            </a:r>
            <a:endParaRPr lang="en-US" altLang="zh-CN" dirty="0" smtClean="0"/>
          </a:p>
          <a:p>
            <a:r>
              <a:rPr lang="zh-CN" altLang="en-US" dirty="0" smtClean="0"/>
              <a:t>上面步骤中改为</a:t>
            </a:r>
            <a:r>
              <a:rPr lang="en-US" altLang="zh-CN" dirty="0"/>
              <a:t>S=Hash(G1+..+</a:t>
            </a:r>
            <a:r>
              <a:rPr lang="en-US" altLang="zh-CN" dirty="0" err="1" smtClean="0"/>
              <a:t>Gn+C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安全性同样得到保障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密钥的产生：</a:t>
            </a:r>
            <a:r>
              <a:rPr lang="en-US" altLang="zh-CN" dirty="0" err="1" smtClean="0"/>
              <a:t>HKeyGen</a:t>
            </a:r>
            <a:endParaRPr lang="en-US" altLang="zh-CN" dirty="0" smtClean="0"/>
          </a:p>
          <a:p>
            <a:r>
              <a:rPr lang="zh-CN" altLang="en-US" dirty="0" smtClean="0"/>
              <a:t>交互式验证挑战端：</a:t>
            </a:r>
            <a:r>
              <a:rPr lang="en-US" altLang="zh-CN" dirty="0" err="1" smtClean="0"/>
              <a:t>HKeyChallenge</a:t>
            </a:r>
            <a:endParaRPr lang="en-US" altLang="zh-CN" dirty="0" smtClean="0"/>
          </a:p>
          <a:p>
            <a:r>
              <a:rPr lang="zh-CN" altLang="en-US" dirty="0"/>
              <a:t>交互式</a:t>
            </a:r>
            <a:r>
              <a:rPr lang="zh-CN" altLang="en-US" dirty="0" smtClean="0"/>
              <a:t>验证回应端：</a:t>
            </a:r>
            <a:r>
              <a:rPr lang="en-US" altLang="zh-CN" dirty="0" err="1" smtClean="0"/>
              <a:t>HKeyRespond</a:t>
            </a:r>
            <a:endParaRPr lang="en-US" altLang="zh-CN" dirty="0" smtClean="0"/>
          </a:p>
          <a:p>
            <a:r>
              <a:rPr lang="zh-CN" altLang="en-US" dirty="0"/>
              <a:t>非交互式签名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HKeySign</a:t>
            </a:r>
            <a:endParaRPr lang="en-US" altLang="zh-CN" dirty="0" smtClean="0"/>
          </a:p>
          <a:p>
            <a:r>
              <a:rPr lang="zh-CN" altLang="en-US" dirty="0"/>
              <a:t>非交互式签名的检验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HKeyVerify</a:t>
            </a:r>
            <a:endParaRPr lang="en-US" altLang="zh-CN" dirty="0" smtClean="0"/>
          </a:p>
          <a:p>
            <a:r>
              <a:rPr lang="zh-CN" altLang="en-US" dirty="0" smtClean="0"/>
              <a:t>演示界面：</a:t>
            </a:r>
            <a:r>
              <a:rPr lang="en-US" altLang="zh-CN" dirty="0" smtClean="0"/>
              <a:t>Demo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altLang="zh-CN" dirty="0" smtClean="0"/>
          </a:p>
          <a:p>
            <a:r>
              <a:rPr lang="zh-CN" altLang="en-US" dirty="0"/>
              <a:t>接下来演示程序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7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457</Words>
  <Application>Microsoft Office PowerPoint</Application>
  <PresentationFormat>全屏显示(4:3)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基于哈密顿回路、图的同构问题和零知识证明的身份验证方案</vt:lpstr>
      <vt:lpstr>原理：零知识证明</vt:lpstr>
      <vt:lpstr>原理：正确性与安全性</vt:lpstr>
      <vt:lpstr>解决方案：密钥产生与分发</vt:lpstr>
      <vt:lpstr>解决方案：交互式身份验证</vt:lpstr>
      <vt:lpstr>解决方案：非交互式身份验证</vt:lpstr>
      <vt:lpstr>解决方案：数字签名</vt:lpstr>
      <vt:lpstr>实现内容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基于哈密顿回路、图的同构问题和零知识证明的身份验证方案</dc:title>
  <dc:creator>Tiancai HB</dc:creator>
  <cp:lastModifiedBy>Tiancai HB</cp:lastModifiedBy>
  <cp:revision>215</cp:revision>
  <dcterms:created xsi:type="dcterms:W3CDTF">2014-04-02T11:21:48Z</dcterms:created>
  <dcterms:modified xsi:type="dcterms:W3CDTF">2014-05-29T00:23:06Z</dcterms:modified>
</cp:coreProperties>
</file>