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Old Standard TT"/>
      <p:regular r:id="rId50"/>
      <p:bold r:id="rId51"/>
      <p: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ldStandardTT-bold.fntdata"/><Relationship Id="rId50" Type="http://schemas.openxmlformats.org/officeDocument/2006/relationships/font" Target="fonts/OldStandardTT-regular.fntdata"/><Relationship Id="rId52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ba6c0b8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7ba6c0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ba6c0b8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ba6c0b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ba6c0b8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ba6c0b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ba6c0b8c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ba6c0b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ba6c0b8c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ba6c0b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ba6c0b8c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ba6c0b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ba6c0b8c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ba6c0b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ba6c0b8c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ba6c0b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ba6c0b8c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ba6c0b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ba6c0b8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ba6c0b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ba6c0b8c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7ba6c0b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7ba6c0b8c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7ba6c0b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ba6c0b8c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ba6c0b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ba6c0b8c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7ba6c0b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7ba6c0b8c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7ba6c0b8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7ba6c0b8c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7ba6c0b8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ba6c0b8c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ba6c0b8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7ba6c0b8c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7ba6c0b8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ba6c0b8c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ba6c0b8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7ba6c0b8c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7ba6c0b8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7ba6c0b8c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7ba6c0b8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ba6c0b8c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7ba6c0b8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7ba6c0b8c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7ba6c0b8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129bebb5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129beb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129bebb5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129bebb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129bebb5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129bebb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129bebb55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129bebb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29bebb55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129bebb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129bebb55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129bebb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129bebb55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129bebb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129bebb55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129bebb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29bebb55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129bebb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129bebb55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129bebb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7ba6c0b8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7ba6c0b8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ba6c0b8c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ba6c0b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ba6c0b8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ba6c0b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ba6c0b8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ba6c0b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ba6c0b8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ba6c0b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ba6c0b8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ba6c0b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psF5aPrleSc9juy21Fwk7_jp-TIbbai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368675"/>
            <a:ext cx="81186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 1 &amp;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Mr. Hamid Rajaee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By: Peng Wang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825" y="4530400"/>
            <a:ext cx="20669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12700" y="470025"/>
            <a:ext cx="84741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Excel and VBA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Cont.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75"/>
            <a:ext cx="247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Data range being auto selected. Review or modify if needed.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5. Select if need to pull pivot table in a new worksheet.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6. Click on OK.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new worksheet being added automatically.</a:t>
            </a:r>
            <a:endParaRPr sz="16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00" y="441375"/>
            <a:ext cx="4777950" cy="4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Cont.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946650"/>
            <a:ext cx="3047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empty pivot table is ready to start.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574825"/>
            <a:ext cx="2910754" cy="34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77" y="2184775"/>
            <a:ext cx="5616748" cy="2775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833825" y="946650"/>
            <a:ext cx="5142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Assume I need to see each salesperson’s monthly sales: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7. Drag &amp; Drop Salesperson to Rows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8. Drag &amp; Drop Month to Columns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9. Drag &amp; Drop Sales to Values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Create a shape object and assign a macro to it that displays in message the current date.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1: Record Macro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71675"/>
            <a:ext cx="25683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Developer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Record Macro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the next </a:t>
            </a:r>
            <a:r>
              <a:rPr lang="en" sz="1600"/>
              <a:t>video</a:t>
            </a:r>
            <a:r>
              <a:rPr lang="en" sz="1600"/>
              <a:t>, I recorded how to merge a few cells, and enter the </a:t>
            </a:r>
            <a:r>
              <a:rPr lang="en" sz="1600"/>
              <a:t>formula</a:t>
            </a:r>
            <a:r>
              <a:rPr lang="en" sz="1600"/>
              <a:t> of Today(), then format the merged cell.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Once done, STOP the Macro recording.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075" y="1171675"/>
            <a:ext cx="6080074" cy="29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2: Apply Macro</a:t>
            </a:r>
            <a:endParaRPr/>
          </a:p>
        </p:txBody>
      </p:sp>
      <p:pic>
        <p:nvPicPr>
          <p:cNvPr id="147" name="Google Shape;147;p26" title="ShowDateMacr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00" y="1058225"/>
            <a:ext cx="5180400" cy="38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Create a procedure that declares variables of type string and integer.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 Sub Procedure in VBE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71675"/>
            <a:ext cx="25683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Developer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Visual Basic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VBE (Visual Basic Environment) window opens.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400" y="1210625"/>
            <a:ext cx="5959200" cy="212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79950" y="214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 Sub Procedure in VBE (cont.)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71675"/>
            <a:ext cx="25683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Right-click Project (Excel file) name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4. Click on Insert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5. Click on Module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new Module (in this case, Mudule 4 will be added into Modules list.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900" y="999325"/>
            <a:ext cx="5566400" cy="4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 Sub Procedure in VBE (cont.)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07825" y="868900"/>
            <a:ext cx="38535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 Click on new Module just created.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7. Coding as per project needed.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8. Click on the Play button.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Result shows up in Excel.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327" y="868900"/>
            <a:ext cx="4495223" cy="4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600" y="2931700"/>
            <a:ext cx="2574150" cy="1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 2</a:t>
            </a:r>
            <a:endParaRPr/>
          </a:p>
        </p:txBody>
      </p:sp>
      <p:sp>
        <p:nvSpPr>
          <p:cNvPr id="180" name="Google Shape;180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VBA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4700325" y="308875"/>
            <a:ext cx="428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VBA procedure that changes the font color of table to bold.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VBA procedure that adds a yellow explanation column to right of table.(the header of that column is explanation and fill that column by yellow)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VBA procedure that uses loop.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message box that displays number of executions of one procedure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user Form that has two text boxes and a button to calculate sum and show it in a message box.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ld Standard TT"/>
              <a:buAutoNum type="arabicPeriod"/>
            </a:pPr>
            <a:r>
              <a:rPr lang="en" sz="15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 User Form in Excel VBA to get name , date of birth , gender, telephone number, email , and postal code from the user and store the value provided by the user in the worksheet</a:t>
            </a:r>
            <a:endParaRPr sz="15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 1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Excel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 rot="-233">
            <a:off x="4512325" y="2095026"/>
            <a:ext cx="4431600" cy="16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Create a bar chart from data of sales in excel file.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	Create a pivot table and group data based on salesperson.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	Create a shape object and assign a macro to it that displays in message the current date.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	Create a procedure that declares variables of type string and integer.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"/>
              <a:t>Create a VBA procedure that changes the font color of table to bold.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Ph2Q1_TableFontColor()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07825" y="868900"/>
            <a:ext cx="66921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 recorded below actions in Macro to create the VBA procedure.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Change font from regular in black to bold in red.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050" y="2264099"/>
            <a:ext cx="3799250" cy="21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25" y="2264100"/>
            <a:ext cx="4004453" cy="22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4212625" y="3344850"/>
            <a:ext cx="1167550" cy="378675"/>
          </a:xfrm>
          <a:custGeom>
            <a:rect b="b" l="l" r="r" t="t"/>
            <a:pathLst>
              <a:path extrusionOk="0" h="15147" w="46702">
                <a:moveTo>
                  <a:pt x="0" y="1263"/>
                </a:moveTo>
                <a:lnTo>
                  <a:pt x="46702" y="0"/>
                </a:lnTo>
                <a:lnTo>
                  <a:pt x="3156" y="1514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Ph2Q1_TableFontColor()-cont.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07825" y="868900"/>
            <a:ext cx="66921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Edit/Review Macro code in VBE: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Developer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Macros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Macro dialogue window opens.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50" y="2461300"/>
            <a:ext cx="8440506" cy="2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Ph2Q1_TableFontColor()-cont.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407825" y="1540350"/>
            <a:ext cx="40098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Edit/Review Macro code in VBE: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Select Macro’s name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4. Click on Edit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VBE </a:t>
            </a:r>
            <a:r>
              <a:rPr lang="en" sz="1600"/>
              <a:t>window</a:t>
            </a:r>
            <a:r>
              <a:rPr lang="en" sz="1600"/>
              <a:t> opens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25" y="1021300"/>
            <a:ext cx="35433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Ph2Q1_TableFontColor()-cont.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972350"/>
            <a:ext cx="4009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Edit/Review Macro code in VBE: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6" name="Google Shape;216;p36"/>
          <p:cNvSpPr txBox="1"/>
          <p:nvPr/>
        </p:nvSpPr>
        <p:spPr>
          <a:xfrm>
            <a:off x="489100" y="1546200"/>
            <a:ext cx="30294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Sub Ph2Q1_TableFontColor()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 Ph2Q1_TableFontColor Macro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 VBA Project Phase 2 Question #1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Range("A2:C6").Select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Selection.Font.Bold = True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With Selection.Font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.Color = -16776961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.TintAndShade = 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End With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End Sub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00" y="972350"/>
            <a:ext cx="4517699" cy="344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2. Create a VBA procedure that adds a yellow explanation column to right of table.(the header of that column is explanation and fill that column by yellow)</a:t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Ph2Q2_AddYellowColumn()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07825" y="1015338"/>
            <a:ext cx="66921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 recorded below actions in Macro to create the VBA procedure.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 the column on the right side of the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Fill cell color to Yellow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Enter “Explanation” in the header</a:t>
            </a:r>
            <a:endParaRPr sz="1600"/>
          </a:p>
        </p:txBody>
      </p:sp>
      <p:sp>
        <p:nvSpPr>
          <p:cNvPr id="229" name="Google Shape;229;p38"/>
          <p:cNvSpPr/>
          <p:nvPr/>
        </p:nvSpPr>
        <p:spPr>
          <a:xfrm>
            <a:off x="3170100" y="3389663"/>
            <a:ext cx="1167550" cy="378675"/>
          </a:xfrm>
          <a:custGeom>
            <a:rect b="b" l="l" r="r" t="t"/>
            <a:pathLst>
              <a:path extrusionOk="0" h="15147" w="46702">
                <a:moveTo>
                  <a:pt x="0" y="1263"/>
                </a:moveTo>
                <a:lnTo>
                  <a:pt x="46702" y="0"/>
                </a:lnTo>
                <a:lnTo>
                  <a:pt x="3156" y="1514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2697975"/>
            <a:ext cx="3108650" cy="17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700" y="2657263"/>
            <a:ext cx="450960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Ph2Q2_AddYellowColumn()</a:t>
            </a:r>
            <a:r>
              <a:rPr lang="en"/>
              <a:t>-cont.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407825" y="868900"/>
            <a:ext cx="66921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Edit/Review Macro code in VBE: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Developer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Macros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Macro dialogue window opens.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50" y="2461300"/>
            <a:ext cx="8440506" cy="2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Ph2Q2_AddYellowColumn()-cont.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407825" y="1540350"/>
            <a:ext cx="40098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Edit/Review Macro code in VBE: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Select Macro’s name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4. Click on Edit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VBE window opens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25" y="1021300"/>
            <a:ext cx="35433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Ph2Q2_AddYellowColumn()-cont.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218500" y="868900"/>
            <a:ext cx="40098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Original </a:t>
            </a:r>
            <a:r>
              <a:rPr b="1" lang="en" sz="1600"/>
              <a:t>Macro code in VBE: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2" name="Google Shape;252;p41"/>
          <p:cNvSpPr txBox="1"/>
          <p:nvPr/>
        </p:nvSpPr>
        <p:spPr>
          <a:xfrm>
            <a:off x="311700" y="1316500"/>
            <a:ext cx="40233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Sub Ph2Q2_AddYellowColumn()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 Ph2Q2_AddYellowColumn Macro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 VBA Project Phase 2 Question #2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'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Range("D1:D6").Select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With Selection.Interior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.Pattern = xlSolid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.PatternColorIndex = xlAutomatic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.Color = 65535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.TintAndShade = 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.PatternTintAndShade = 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End With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Range("D1").Select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ActiveCell.FormulaR1C1 = "Explanation"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Range("D2").Select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Columns("D:D").EntireColumn.AutoFit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End Sub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4859500" y="868900"/>
            <a:ext cx="38814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After cleanup the code in VBE: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Sub Ph2Q2_AddYellowColumn()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Range("D1:D6").Select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With Selection.Interior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    .Color = 65535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End With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Range("D1").Select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ActiveCell.FormulaR1C1 = "Explanation"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Columns("D:D").EntireColumn.AutoFit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End Sub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Create a bar chart from data of sales in excel file.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3. Create a VBA procedure that uses loop.</a:t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255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Ph2Q3_AddYellowColumn_Loop()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218500" y="868900"/>
            <a:ext cx="8411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 used a loop to do the same thing as in Q2, add a yellow column to the right of a table.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Assumption: Table has no empty cells, especially the last column.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My thoughts：</a:t>
            </a:r>
            <a:r>
              <a:rPr b="1" lang="en" sz="1600"/>
              <a:t>Do Until loop</a:t>
            </a:r>
            <a:endParaRPr b="1"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Start from the 1st cell in the last column, as long as this cell is not empty, mark the cell to its right to Yellow.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Move to the 2nd cell and do the same.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Stop until reach to an empty cell.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75" y="2406000"/>
            <a:ext cx="4157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75" y="3371125"/>
            <a:ext cx="44090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050" y="3631300"/>
            <a:ext cx="3184875" cy="13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4. Create a message box that displays number of executions of one procedure</a:t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want to know how many cells in total being filled to yellow...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To do this, I declared a variable </a:t>
            </a:r>
            <a:r>
              <a:rPr i="1" lang="en" sz="1600"/>
              <a:t>filled </a:t>
            </a:r>
            <a:r>
              <a:rPr lang="en" sz="1600"/>
              <a:t>as integer.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Everytime once a cell being filled into yellow, </a:t>
            </a:r>
            <a:r>
              <a:rPr i="1" lang="en" sz="1600"/>
              <a:t>filled</a:t>
            </a:r>
            <a:r>
              <a:rPr lang="en" sz="1600"/>
              <a:t> increased by 1.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Use MsgBox to display </a:t>
            </a:r>
            <a:r>
              <a:rPr i="1" lang="en" sz="1600"/>
              <a:t>filled.</a:t>
            </a:r>
            <a:endParaRPr i="1" sz="1600"/>
          </a:p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4832400" y="1171675"/>
            <a:ext cx="3999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Here is the code: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Ph2Q4_ExecutionCount()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529188"/>
            <a:ext cx="50196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625" y="1672375"/>
            <a:ext cx="4169450" cy="21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5</a:t>
            </a:r>
            <a:r>
              <a:rPr lang="en" sz="4100"/>
              <a:t>. </a:t>
            </a:r>
            <a:r>
              <a:rPr lang="en" sz="4100"/>
              <a:t>Create a user Form that has two text boxes and a button to calculate sum and show it in a message box.</a:t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54610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THE FORM</a:t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258125"/>
            <a:ext cx="65722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Change the </a:t>
            </a:r>
            <a:r>
              <a:rPr i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Captions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controls according to the below table.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25" y="2083550"/>
            <a:ext cx="4452050" cy="18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257975" y="4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50"/>
            <a:ext cx="4803075" cy="4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257975" y="4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75" y="2043250"/>
            <a:ext cx="47529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6</a:t>
            </a:r>
            <a:r>
              <a:rPr lang="en" sz="4100"/>
              <a:t>. </a:t>
            </a:r>
            <a:r>
              <a:rPr lang="en" sz="4100"/>
              <a:t>create a User Form in Excel VBA to get name , date of birth , gender, telephone number, email , and postal code from the user and store the value provided by the user in the worksheet.</a:t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3760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Challenges</a:t>
            </a:r>
            <a:endParaRPr b="1" sz="39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34400"/>
            <a:ext cx="2723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Raw data unorganized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1600"/>
              </a:spcAft>
              <a:buSzPts val="2100"/>
              <a:buAutoNum type="arabicPeriod"/>
            </a:pPr>
            <a:r>
              <a:rPr lang="en" sz="2100"/>
              <a:t>Excel Chart will display EACH item but in a form of chart,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1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75" y="445025"/>
            <a:ext cx="5998650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257975" y="4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50"/>
            <a:ext cx="37147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257975" y="4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50"/>
            <a:ext cx="5293509" cy="37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257975" y="4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461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50"/>
            <a:ext cx="65722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257975" y="458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Ph2Q5_AddUpForm()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 Run in VBE or click Enter Client Info button in Excel. Client Information form opens. Enter the required information. The data entered will be transferred/recorded into Excel.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175" y="1718975"/>
            <a:ext cx="6159401" cy="3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261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Which Region has the highest sales?</a:t>
            </a:r>
            <a:endParaRPr b="1" sz="39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75"/>
            <a:ext cx="8430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Chart with </a:t>
            </a:r>
            <a:r>
              <a:rPr lang="en" sz="2800"/>
              <a:t>unorganized</a:t>
            </a:r>
            <a:r>
              <a:rPr lang="en" sz="2800"/>
              <a:t> data will make less sense: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3" y="1947425"/>
            <a:ext cx="8261266" cy="25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3918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Solution-</a:t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Cleanup the data</a:t>
            </a:r>
            <a:endParaRPr b="1" sz="39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92275" y="2283400"/>
            <a:ext cx="33546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Group each year’s sales by Region: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450" y="217500"/>
            <a:ext cx="4406125" cy="47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261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Which Region has the highest sales?</a:t>
            </a:r>
            <a:endParaRPr b="1" sz="39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2200"/>
            <a:ext cx="8397550" cy="3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526350"/>
            <a:ext cx="812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Create a pivot table and group data based on salesperson.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75"/>
            <a:ext cx="247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anywhere inside the table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Insert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PivotTable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new dialogue window opens.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68" y="661100"/>
            <a:ext cx="6047531" cy="3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