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317" r:id="rId4"/>
    <p:sldId id="259" r:id="rId5"/>
    <p:sldId id="318" r:id="rId6"/>
    <p:sldId id="319" r:id="rId7"/>
    <p:sldId id="320" r:id="rId8"/>
    <p:sldId id="321" r:id="rId9"/>
    <p:sldId id="322" r:id="rId10"/>
    <p:sldId id="325" r:id="rId11"/>
    <p:sldId id="323" r:id="rId12"/>
    <p:sldId id="324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7" r:id="rId33"/>
    <p:sldId id="345" r:id="rId34"/>
    <p:sldId id="346" r:id="rId35"/>
    <p:sldId id="348" r:id="rId36"/>
    <p:sldId id="349" r:id="rId37"/>
    <p:sldId id="350" r:id="rId38"/>
    <p:sldId id="359" r:id="rId39"/>
    <p:sldId id="360" r:id="rId40"/>
    <p:sldId id="361" r:id="rId41"/>
    <p:sldId id="354" r:id="rId42"/>
    <p:sldId id="355" r:id="rId43"/>
    <p:sldId id="356" r:id="rId44"/>
    <p:sldId id="357" r:id="rId45"/>
    <p:sldId id="358" r:id="rId46"/>
    <p:sldId id="258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69" autoAdjust="0"/>
  </p:normalViewPr>
  <p:slideViewPr>
    <p:cSldViewPr snapToGrid="0">
      <p:cViewPr varScale="1">
        <p:scale>
          <a:sx n="115" d="100"/>
          <a:sy n="115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E4EA5-C280-4620-A674-560158ED29D9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ED4C9-01B9-44B2-B47B-9A905369C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41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EECE3-C65D-4485-BFF9-FCFBBA1DB7E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21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36C6-CE0C-479D-9727-CFAA7A854F11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B39D-F093-4956-AD58-E61A7B0B9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39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36C6-CE0C-479D-9727-CFAA7A854F11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B39D-F093-4956-AD58-E61A7B0B9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58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36C6-CE0C-479D-9727-CFAA7A854F11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B39D-F093-4956-AD58-E61A7B0B9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37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工作\nubia PPT模板\矢量背景文件\新封面\中文版\2\5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pic>
        <p:nvPicPr>
          <p:cNvPr id="7" name="Picture 2" descr="E:\工作\nubia PPT模板\矢量背景文件\灵活版\21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7408" y="908720"/>
            <a:ext cx="2730748" cy="409376"/>
          </a:xfrm>
          <a:prstGeom prst="rect">
            <a:avLst/>
          </a:prstGeom>
          <a:noFill/>
        </p:spPr>
      </p:pic>
      <p:pic>
        <p:nvPicPr>
          <p:cNvPr id="8" name="Picture 3" descr="E:\工作\nubia PPT模板\矢量背景文件\灵活版\22.png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67408" y="5678701"/>
            <a:ext cx="2232248" cy="198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904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分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fengyan\Desktop\4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7" name="矩形 6"/>
          <p:cNvSpPr/>
          <p:nvPr userDrawn="1"/>
        </p:nvSpPr>
        <p:spPr>
          <a:xfrm flipV="1">
            <a:off x="239350" y="6309323"/>
            <a:ext cx="11713301" cy="45719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Picture 2" descr="E:\工作\nubia PPT模板\矢量背景文件\灵活版\1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48221" y="6453336"/>
            <a:ext cx="1311275" cy="201613"/>
          </a:xfrm>
          <a:prstGeom prst="rect">
            <a:avLst/>
          </a:prstGeom>
          <a:noFill/>
        </p:spPr>
      </p:pic>
      <p:pic>
        <p:nvPicPr>
          <p:cNvPr id="9" name="Picture 2" descr="E:\工作\nubia PPT模板\矢量背景文件\灵活版\24.png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0424146" y="6496769"/>
            <a:ext cx="1528505" cy="1349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0533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工作\nubia PPT模板\矢量背景文件\新封面\中文版\2\6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7" name="标题 3"/>
          <p:cNvSpPr txBox="1"/>
          <p:nvPr userDrawn="1"/>
        </p:nvSpPr>
        <p:spPr>
          <a:xfrm>
            <a:off x="527381" y="5226774"/>
            <a:ext cx="10465163" cy="938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努比亚技术有限公司   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深圳市南山区高新园北环大道</a:t>
            </a:r>
            <a:r>
              <a:rPr lang="en-US" altLang="zh-CN" sz="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9018</a:t>
            </a:r>
            <a:r>
              <a:rPr lang="zh-CN" altLang="en-US" sz="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号大族创新大厦</a:t>
            </a:r>
            <a:r>
              <a:rPr lang="en-US" altLang="zh-CN" sz="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座</a:t>
            </a:r>
            <a:r>
              <a:rPr lang="en-US" altLang="zh-CN" sz="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楼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Nubia</a:t>
            </a:r>
            <a:r>
              <a:rPr lang="en-US" altLang="zh-CN" sz="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Technology Co., Ltd. 6/F, A Tower, Hans Innovation Mansion, North Ring Rd, No.9018, High-Tech Park </a:t>
            </a:r>
            <a:r>
              <a:rPr lang="en-US" altLang="zh-CN" sz="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Nanshan</a:t>
            </a:r>
            <a:r>
              <a:rPr lang="en-US" altLang="zh-CN" sz="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District, Shenzhen, China.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+86 0755 86360200   F +86 0755 86360298   P.C. 518057    www.nubia.com</a:t>
            </a:r>
            <a:endParaRPr lang="zh-CN" altLang="en-US" sz="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flipV="1">
            <a:off x="239350" y="6309323"/>
            <a:ext cx="11713301" cy="45719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Picture 2" descr="E:\工作\nubia PPT模板\矢量背景文件\灵活版\5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3392" y="764704"/>
            <a:ext cx="2433870" cy="9361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400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36C6-CE0C-479D-9727-CFAA7A854F11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B39D-F093-4956-AD58-E61A7B0B9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9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36C6-CE0C-479D-9727-CFAA7A854F11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B39D-F093-4956-AD58-E61A7B0B9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00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36C6-CE0C-479D-9727-CFAA7A854F11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B39D-F093-4956-AD58-E61A7B0B9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00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36C6-CE0C-479D-9727-CFAA7A854F11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B39D-F093-4956-AD58-E61A7B0B9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0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36C6-CE0C-479D-9727-CFAA7A854F11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B39D-F093-4956-AD58-E61A7B0B9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95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36C6-CE0C-479D-9727-CFAA7A854F11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B39D-F093-4956-AD58-E61A7B0B9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36C6-CE0C-479D-9727-CFAA7A854F11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B39D-F093-4956-AD58-E61A7B0B9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36C6-CE0C-479D-9727-CFAA7A854F11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B39D-F093-4956-AD58-E61A7B0B9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66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036C6-CE0C-479D-9727-CFAA7A854F11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BB39D-F093-4956-AD58-E61A7B0B9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83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ache/storm/pull/36&#12299;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storm.apache.org/releases/2.0.0-SNAPSHOT/Understanding-the-parallelism-of-a-Storm-topology.html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2504712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3"/>
          <p:cNvSpPr txBox="1"/>
          <p:nvPr/>
        </p:nvSpPr>
        <p:spPr>
          <a:xfrm>
            <a:off x="10560496" y="5877272"/>
            <a:ext cx="137658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2017-01-16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94235" y="4929198"/>
            <a:ext cx="2869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彭行雄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大数据平台科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54885" y="2060848"/>
            <a:ext cx="76822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Strom</a:t>
            </a:r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并发原理分析</a:t>
            </a:r>
            <a:endParaRPr lang="zh-CN" altLang="en-US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5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#3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调度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225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2.4 </a:t>
            </a:r>
            <a:r>
              <a:rPr lang="en-US" altLang="zh-CN" dirty="0" err="1" smtClean="0">
                <a:solidFill>
                  <a:srgbClr val="FF0000"/>
                </a:solidFill>
              </a:rPr>
              <a:t>Netty</a:t>
            </a:r>
            <a:r>
              <a:rPr lang="zh-CN" altLang="en-US" dirty="0" smtClean="0">
                <a:solidFill>
                  <a:srgbClr val="FF0000"/>
                </a:solidFill>
              </a:rPr>
              <a:t>原理简介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6007" y="1704108"/>
            <a:ext cx="61141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例如：</a:t>
            </a:r>
            <a:r>
              <a:rPr lang="zh-CN" altLang="en-US" dirty="0"/>
              <a:t>从内存中读取数据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然后</a:t>
            </a:r>
            <a:r>
              <a:rPr lang="zh-CN" altLang="en-US" dirty="0"/>
              <a:t>写到磁盘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/>
              <a:t>CPU</a:t>
            </a:r>
            <a:r>
              <a:rPr lang="zh-CN" altLang="en-US" dirty="0"/>
              <a:t>一直等到磁盘写完成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磁盘</a:t>
            </a:r>
            <a:r>
              <a:rPr lang="zh-CN" altLang="en-US" dirty="0"/>
              <a:t>的写操作是慢的，这段时间</a:t>
            </a:r>
            <a:r>
              <a:rPr lang="en-US" altLang="zh-CN" dirty="0"/>
              <a:t>CPU</a:t>
            </a:r>
            <a:r>
              <a:rPr lang="zh-CN" altLang="en-US" dirty="0"/>
              <a:t>被堵塞不能发挥效率。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57941" y="3699173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非堵塞的</a:t>
            </a:r>
            <a:r>
              <a:rPr lang="en-US" altLang="zh-CN" dirty="0"/>
              <a:t>DMA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312" y="697768"/>
            <a:ext cx="4868694" cy="294955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66007" y="120428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堵塞的</a:t>
            </a:r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91148" y="4263076"/>
            <a:ext cx="56525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只是发出写操作这样的指令，做一些初始化工作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DMA</a:t>
            </a:r>
            <a:r>
              <a:rPr lang="zh-CN" altLang="en-US" dirty="0"/>
              <a:t>具体执行，从内存中读取数据，然后写到磁盘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完成写后发出一个中断事件给</a:t>
            </a:r>
            <a:r>
              <a:rPr lang="en-US" altLang="zh-CN" dirty="0"/>
              <a:t>CPU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</a:t>
            </a:r>
            <a:r>
              <a:rPr lang="zh-CN" altLang="en-US" dirty="0"/>
              <a:t>段时间</a:t>
            </a:r>
            <a:r>
              <a:rPr lang="en-US" altLang="zh-CN" dirty="0"/>
              <a:t>CPU</a:t>
            </a:r>
            <a:r>
              <a:rPr lang="zh-CN" altLang="en-US" dirty="0"/>
              <a:t>是空闲的，可以做别的事情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这个</a:t>
            </a:r>
            <a:r>
              <a:rPr lang="zh-CN" altLang="en-US" dirty="0"/>
              <a:t>原理称为</a:t>
            </a:r>
            <a:r>
              <a:rPr lang="en-US" altLang="zh-CN" dirty="0" err="1">
                <a:solidFill>
                  <a:srgbClr val="FF0000"/>
                </a:solidFill>
              </a:rPr>
              <a:t>Zero.copy</a:t>
            </a:r>
            <a:r>
              <a:rPr lang="zh-CN" altLang="en-US" dirty="0">
                <a:solidFill>
                  <a:srgbClr val="FF0000"/>
                </a:solidFill>
              </a:rPr>
              <a:t>零拷贝</a:t>
            </a:r>
            <a:r>
              <a:rPr lang="zh-CN" altLang="en-US" dirty="0"/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872" y="3699173"/>
            <a:ext cx="4881574" cy="287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0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#3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调度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3.1</a:t>
            </a:r>
            <a:r>
              <a:rPr lang="zh-CN" altLang="en-US" dirty="0" smtClean="0">
                <a:solidFill>
                  <a:srgbClr val="FF0000"/>
                </a:solidFill>
              </a:rPr>
              <a:t>调度方式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4127" y="1388949"/>
            <a:ext cx="112637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EvenScheduler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：将系统中可用资源均匀地分配给当前需要 任务分配的多个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Topology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；</a:t>
            </a:r>
            <a:endParaRPr lang="en-US" altLang="zh-CN" dirty="0">
              <a:solidFill>
                <a:srgbClr val="2F2F2F"/>
              </a:solidFill>
              <a:latin typeface="Helvetica Neue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b="0" i="0" dirty="0" smtClean="0">
              <a:solidFill>
                <a:srgbClr val="2F2F2F"/>
              </a:solidFill>
              <a:effectLst/>
              <a:latin typeface="Helvetica Neue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rgbClr val="2F2F2F"/>
                </a:solidFill>
                <a:latin typeface="Helvetica Neue"/>
              </a:rPr>
              <a:t>DefaultScheduler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：先释放掉其他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Topology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不需要的资源，在调用</a:t>
            </a:r>
            <a:r>
              <a:rPr lang="en-US" altLang="zh-CN" dirty="0">
                <a:solidFill>
                  <a:srgbClr val="2F2F2F"/>
                </a:solidFill>
                <a:latin typeface="Helvetica Neue"/>
              </a:rPr>
              <a:t>EvenScheduler 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均匀分配；</a:t>
            </a:r>
            <a:endParaRPr lang="en-US" altLang="zh-CN" dirty="0">
              <a:solidFill>
                <a:srgbClr val="2F2F2F"/>
              </a:solidFill>
              <a:latin typeface="Helvetica Neue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b="0" i="0" dirty="0" smtClean="0">
              <a:solidFill>
                <a:srgbClr val="2F2F2F"/>
              </a:solidFill>
              <a:effectLst/>
              <a:latin typeface="Helvetica Neue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0" i="0" dirty="0" err="1" smtClean="0">
                <a:solidFill>
                  <a:srgbClr val="2F2F2F"/>
                </a:solidFill>
                <a:effectLst/>
                <a:latin typeface="Helvetica Neue"/>
              </a:rPr>
              <a:t>IsolationScheduler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Helvetica Neue"/>
              </a:rPr>
              <a:t>：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用户可以指定为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Topology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分配的资源，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Storm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会优先对其进行分配，分配之后再对其他的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Topology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使用</a:t>
            </a:r>
            <a:r>
              <a:rPr lang="en-US" altLang="zh-CN" dirty="0" err="1">
                <a:solidFill>
                  <a:srgbClr val="2F2F2F"/>
                </a:solidFill>
                <a:latin typeface="Helvetica Neue"/>
              </a:rPr>
              <a:t>DefaultScheduler</a:t>
            </a:r>
            <a:r>
              <a:rPr lang="en-US" altLang="zh-CN" dirty="0">
                <a:solidFill>
                  <a:srgbClr val="2F2F2F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2F2F2F"/>
                </a:solidFill>
                <a:latin typeface="Helvetica Neue"/>
              </a:rPr>
              <a:t>。</a:t>
            </a:r>
            <a:endParaRPr lang="en-US" altLang="zh-CN" b="0" i="0" dirty="0" smtClean="0">
              <a:solidFill>
                <a:srgbClr val="2F2F2F"/>
              </a:solidFill>
              <a:effectLst/>
              <a:latin typeface="Helvetica Neue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2F2F2F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845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#3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调度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3.2</a:t>
            </a:r>
            <a:r>
              <a:rPr lang="zh-CN" altLang="en-US" dirty="0" smtClean="0">
                <a:solidFill>
                  <a:srgbClr val="FF0000"/>
                </a:solidFill>
              </a:rPr>
              <a:t>调度算法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smtClean="0">
                <a:solidFill>
                  <a:srgbClr val="FF0000"/>
                </a:solidFill>
                <a:latin typeface="Helvetica Neue"/>
              </a:rPr>
              <a:t>EvenScheduler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4127" y="1388949"/>
            <a:ext cx="11263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2F2F2F"/>
              </a:solidFill>
              <a:latin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" y="1388949"/>
            <a:ext cx="5686801" cy="3581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52808" y="1388949"/>
            <a:ext cx="63251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假设</a:t>
            </a:r>
            <a:r>
              <a:rPr lang="en-US" altLang="zh-CN" dirty="0" smtClean="0"/>
              <a:t>6</a:t>
            </a:r>
            <a:r>
              <a:rPr lang="zh-CN" altLang="en-US" dirty="0" smtClean="0"/>
              <a:t>台机器，每台机器上的可用节点都根据配置文件为相同的，当前集群中没有正在运行的</a:t>
            </a:r>
            <a:r>
              <a:rPr lang="en-US" altLang="zh-CN" dirty="0" smtClean="0"/>
              <a:t>Topology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提交的</a:t>
            </a:r>
            <a:r>
              <a:rPr lang="en-US" altLang="zh-CN" dirty="0" smtClean="0"/>
              <a:t>Topology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worker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Executor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</a:t>
            </a:r>
          </a:p>
          <a:p>
            <a:r>
              <a:rPr lang="en-US" altLang="zh-CN" dirty="0" smtClean="0"/>
              <a:t>Task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16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192" y="4652962"/>
            <a:ext cx="87439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#3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调度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3.2</a:t>
            </a:r>
            <a:r>
              <a:rPr lang="zh-CN" altLang="en-US" dirty="0" smtClean="0">
                <a:solidFill>
                  <a:srgbClr val="FF0000"/>
                </a:solidFill>
              </a:rPr>
              <a:t>调度算法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smtClean="0">
                <a:solidFill>
                  <a:srgbClr val="FF0000"/>
                </a:solidFill>
                <a:latin typeface="Helvetica Neue"/>
              </a:rPr>
              <a:t>EvenScheduler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4127" y="1388949"/>
            <a:ext cx="11263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2F2F2F"/>
              </a:solidFill>
              <a:latin typeface="Helvetica Neue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127" y="1388949"/>
            <a:ext cx="112637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0" i="0" dirty="0" smtClean="0">
                <a:solidFill>
                  <a:srgbClr val="2F2F2F"/>
                </a:solidFill>
                <a:effectLst/>
                <a:latin typeface="Helvetica Neue"/>
              </a:rPr>
              <a:t>sort-slot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Helvetica Neue"/>
              </a:rPr>
              <a:t>：</a:t>
            </a:r>
            <a:endParaRPr lang="en-US" altLang="zh-CN" b="0" i="0" dirty="0" smtClean="0">
              <a:solidFill>
                <a:srgbClr val="2F2F2F"/>
              </a:solidFill>
              <a:effectLst/>
              <a:latin typeface="Helvetica Neue"/>
            </a:endParaRPr>
          </a:p>
          <a:p>
            <a:pPr>
              <a:buClr>
                <a:srgbClr val="FF0000"/>
              </a:buClr>
            </a:pP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将所有的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&lt;</a:t>
            </a:r>
            <a:r>
              <a:rPr lang="en-US" altLang="zh-CN" dirty="0" err="1" smtClean="0">
                <a:solidFill>
                  <a:srgbClr val="2F2F2F"/>
                </a:solidFill>
                <a:latin typeface="Helvetica Neue"/>
              </a:rPr>
              <a:t>supervisorId,portId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&gt;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按照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key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分组，返回分组之后的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value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排序集合</a:t>
            </a:r>
            <a:r>
              <a:rPr lang="en-US" altLang="zh-CN" dirty="0" err="1" smtClean="0">
                <a:solidFill>
                  <a:srgbClr val="2F2F2F"/>
                </a:solidFill>
                <a:latin typeface="Helvetica Neue"/>
              </a:rPr>
              <a:t>colls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={&lt;</a:t>
            </a:r>
            <a:r>
              <a:rPr lang="en-US" altLang="zh-CN" dirty="0" err="1" smtClean="0">
                <a:solidFill>
                  <a:srgbClr val="2F2F2F"/>
                </a:solidFill>
                <a:latin typeface="Helvetica Neue"/>
              </a:rPr>
              <a:t>portIds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&gt;,&lt;</a:t>
            </a:r>
            <a:r>
              <a:rPr lang="en-US" altLang="zh-CN" dirty="0" err="1" smtClean="0">
                <a:solidFill>
                  <a:srgbClr val="2F2F2F"/>
                </a:solidFill>
                <a:latin typeface="Helvetica Neue"/>
              </a:rPr>
              <a:t>portIds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&gt;,…}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；</a:t>
            </a:r>
            <a:endParaRPr lang="en-US" altLang="zh-CN" dirty="0" smtClean="0">
              <a:solidFill>
                <a:srgbClr val="2F2F2F"/>
              </a:solidFill>
              <a:latin typeface="Helvetica Neue"/>
            </a:endParaRPr>
          </a:p>
          <a:p>
            <a:pPr>
              <a:buClr>
                <a:srgbClr val="FF0000"/>
              </a:buClr>
            </a:pPr>
            <a:endParaRPr lang="en-US" altLang="zh-CN" dirty="0">
              <a:solidFill>
                <a:srgbClr val="2F2F2F"/>
              </a:solidFill>
              <a:latin typeface="Helvetica Neue"/>
            </a:endParaRPr>
          </a:p>
          <a:p>
            <a:pPr>
              <a:buClr>
                <a:srgbClr val="FF0000"/>
              </a:buClr>
            </a:pP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遍历</a:t>
            </a:r>
            <a:r>
              <a:rPr lang="en-US" altLang="zh-CN" dirty="0" err="1" smtClean="0">
                <a:solidFill>
                  <a:srgbClr val="2F2F2F"/>
                </a:solidFill>
                <a:latin typeface="Helvetica Neue"/>
              </a:rPr>
              <a:t>colls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的每个集合取第一个元素；</a:t>
            </a:r>
            <a:endParaRPr lang="en-US" altLang="zh-CN" dirty="0" smtClean="0">
              <a:solidFill>
                <a:srgbClr val="2F2F2F"/>
              </a:solidFill>
              <a:latin typeface="Helvetica Neue"/>
            </a:endParaRPr>
          </a:p>
          <a:p>
            <a:pPr>
              <a:buClr>
                <a:srgbClr val="FF0000"/>
              </a:buClr>
            </a:pPr>
            <a:endParaRPr lang="en-US" altLang="zh-CN" dirty="0">
              <a:solidFill>
                <a:srgbClr val="2F2F2F"/>
              </a:solidFill>
              <a:latin typeface="Helvetica Neue"/>
            </a:endParaRPr>
          </a:p>
          <a:p>
            <a:pPr>
              <a:buClr>
                <a:srgbClr val="FF0000"/>
              </a:buClr>
            </a:pP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每次遍历都</a:t>
            </a:r>
            <a:r>
              <a:rPr lang="en-US" altLang="zh-CN" dirty="0" err="1" smtClean="0">
                <a:solidFill>
                  <a:srgbClr val="2F2F2F"/>
                </a:solidFill>
                <a:latin typeface="Helvetica Neue"/>
              </a:rPr>
              <a:t>colls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剩余元素的第一个元素</a:t>
            </a:r>
            <a:endParaRPr lang="en-US" altLang="zh-CN" dirty="0" smtClean="0">
              <a:solidFill>
                <a:srgbClr val="2F2F2F"/>
              </a:solidFill>
              <a:latin typeface="Helvetica Neu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59482" y="4231179"/>
            <a:ext cx="5835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排序后的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列表：</a:t>
            </a:r>
            <a:endParaRPr lang="en-US" altLang="zh-CN" dirty="0" smtClean="0"/>
          </a:p>
          <a:p>
            <a:r>
              <a:rPr lang="en-US" altLang="zh-CN" dirty="0" smtClean="0"/>
              <a:t>{[S1:6700][S2:6700][S3:6700]</a:t>
            </a:r>
            <a:r>
              <a:rPr lang="en-US" altLang="zh-CN" dirty="0"/>
              <a:t> [</a:t>
            </a:r>
            <a:r>
              <a:rPr lang="en-US" altLang="zh-CN" dirty="0" smtClean="0"/>
              <a:t>S4:6700]</a:t>
            </a:r>
            <a:r>
              <a:rPr lang="en-US" altLang="zh-CN" dirty="0"/>
              <a:t> [</a:t>
            </a:r>
            <a:r>
              <a:rPr lang="en-US" altLang="zh-CN" dirty="0" smtClean="0"/>
              <a:t>S5:6700]</a:t>
            </a:r>
            <a:r>
              <a:rPr lang="en-US" altLang="zh-CN" dirty="0"/>
              <a:t> [</a:t>
            </a:r>
            <a:r>
              <a:rPr lang="en-US" altLang="zh-CN" dirty="0" smtClean="0"/>
              <a:t>S6:6700]</a:t>
            </a:r>
          </a:p>
          <a:p>
            <a:r>
              <a:rPr lang="en-US" altLang="zh-CN" dirty="0" smtClean="0"/>
              <a:t>[S1:6701]</a:t>
            </a:r>
            <a:r>
              <a:rPr lang="en-US" altLang="zh-CN" dirty="0"/>
              <a:t> [</a:t>
            </a:r>
            <a:r>
              <a:rPr lang="en-US" altLang="zh-CN" dirty="0" smtClean="0"/>
              <a:t>S2:6701]</a:t>
            </a:r>
            <a:r>
              <a:rPr lang="en-US" altLang="zh-CN" dirty="0"/>
              <a:t> [</a:t>
            </a:r>
            <a:r>
              <a:rPr lang="en-US" altLang="zh-CN" dirty="0" smtClean="0"/>
              <a:t>S3:6701]</a:t>
            </a:r>
            <a:r>
              <a:rPr lang="en-US" altLang="zh-CN" dirty="0"/>
              <a:t> [</a:t>
            </a:r>
            <a:r>
              <a:rPr lang="en-US" altLang="zh-CN" dirty="0" smtClean="0"/>
              <a:t>S4:6701]</a:t>
            </a:r>
            <a:r>
              <a:rPr lang="en-US" altLang="zh-CN" dirty="0"/>
              <a:t> [</a:t>
            </a:r>
            <a:r>
              <a:rPr lang="en-US" altLang="zh-CN" dirty="0" smtClean="0"/>
              <a:t>S5:6701]</a:t>
            </a:r>
            <a:r>
              <a:rPr lang="en-US" altLang="zh-CN" dirty="0"/>
              <a:t> [</a:t>
            </a:r>
            <a:r>
              <a:rPr lang="en-US" altLang="zh-CN" dirty="0" smtClean="0"/>
              <a:t>S6:6701]</a:t>
            </a:r>
          </a:p>
          <a:p>
            <a:r>
              <a:rPr lang="en-US" altLang="zh-CN" dirty="0"/>
              <a:t>[</a:t>
            </a:r>
            <a:r>
              <a:rPr lang="en-US" altLang="zh-CN" dirty="0" smtClean="0"/>
              <a:t>S1:6702] </a:t>
            </a:r>
            <a:r>
              <a:rPr lang="en-US" altLang="zh-CN" dirty="0"/>
              <a:t>[</a:t>
            </a:r>
            <a:r>
              <a:rPr lang="en-US" altLang="zh-CN" dirty="0" smtClean="0"/>
              <a:t>S2:6702] </a:t>
            </a:r>
            <a:r>
              <a:rPr lang="en-US" altLang="zh-CN" dirty="0"/>
              <a:t>[</a:t>
            </a:r>
            <a:r>
              <a:rPr lang="en-US" altLang="zh-CN" dirty="0" smtClean="0"/>
              <a:t>S3:6702] </a:t>
            </a:r>
            <a:r>
              <a:rPr lang="en-US" altLang="zh-CN" dirty="0"/>
              <a:t>[</a:t>
            </a:r>
            <a:r>
              <a:rPr lang="en-US" altLang="zh-CN" dirty="0" smtClean="0"/>
              <a:t>S4:6702] </a:t>
            </a:r>
            <a:r>
              <a:rPr lang="en-US" altLang="zh-CN" dirty="0"/>
              <a:t>[</a:t>
            </a:r>
            <a:r>
              <a:rPr lang="en-US" altLang="zh-CN" dirty="0" smtClean="0"/>
              <a:t>S5:6702] </a:t>
            </a:r>
            <a:r>
              <a:rPr lang="en-US" altLang="zh-CN" dirty="0"/>
              <a:t>[</a:t>
            </a:r>
            <a:r>
              <a:rPr lang="en-US" altLang="zh-CN" dirty="0" smtClean="0"/>
              <a:t>S6:6702]</a:t>
            </a:r>
          </a:p>
          <a:p>
            <a:r>
              <a:rPr lang="en-US" altLang="zh-CN" dirty="0"/>
              <a:t>[</a:t>
            </a:r>
            <a:r>
              <a:rPr lang="en-US" altLang="zh-CN" dirty="0" smtClean="0"/>
              <a:t>S1:6703] </a:t>
            </a:r>
            <a:r>
              <a:rPr lang="en-US" altLang="zh-CN" dirty="0"/>
              <a:t>[</a:t>
            </a:r>
            <a:r>
              <a:rPr lang="en-US" altLang="zh-CN" dirty="0" smtClean="0"/>
              <a:t>S2:6703] </a:t>
            </a:r>
            <a:r>
              <a:rPr lang="en-US" altLang="zh-CN" dirty="0"/>
              <a:t>[</a:t>
            </a:r>
            <a:r>
              <a:rPr lang="en-US" altLang="zh-CN" dirty="0" smtClean="0"/>
              <a:t>S3:6703] </a:t>
            </a:r>
            <a:r>
              <a:rPr lang="en-US" altLang="zh-CN" dirty="0"/>
              <a:t>[</a:t>
            </a:r>
            <a:r>
              <a:rPr lang="en-US" altLang="zh-CN" dirty="0" smtClean="0"/>
              <a:t>S4:6703] </a:t>
            </a:r>
            <a:r>
              <a:rPr lang="en-US" altLang="zh-CN" dirty="0"/>
              <a:t>[</a:t>
            </a:r>
            <a:r>
              <a:rPr lang="en-US" altLang="zh-CN" dirty="0" smtClean="0"/>
              <a:t>S5:6703] </a:t>
            </a:r>
            <a:r>
              <a:rPr lang="en-US" altLang="zh-CN" dirty="0"/>
              <a:t>[</a:t>
            </a:r>
            <a:r>
              <a:rPr lang="en-US" altLang="zh-CN" dirty="0" smtClean="0"/>
              <a:t>S6:6703]}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6007" y="4133319"/>
            <a:ext cx="39485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Nimbus</a:t>
            </a:r>
            <a:r>
              <a:rPr lang="zh-CN" altLang="en-US" dirty="0" smtClean="0"/>
              <a:t>获取到的</a:t>
            </a:r>
            <a:r>
              <a:rPr lang="en-US" altLang="zh-CN" dirty="0" smtClean="0"/>
              <a:t>slot</a:t>
            </a:r>
            <a:r>
              <a:rPr lang="zh-CN" altLang="en-US" dirty="0"/>
              <a:t>列表：</a:t>
            </a:r>
            <a:endParaRPr lang="en-US" altLang="zh-CN" dirty="0"/>
          </a:p>
          <a:p>
            <a:r>
              <a:rPr lang="en-US" altLang="zh-CN" dirty="0" smtClean="0"/>
              <a:t>{[S1:6700][S1:6701][S1:6702] [S1:6703]</a:t>
            </a:r>
          </a:p>
          <a:p>
            <a:r>
              <a:rPr lang="en-US" altLang="zh-CN" dirty="0"/>
              <a:t>[</a:t>
            </a:r>
            <a:r>
              <a:rPr lang="en-US" altLang="zh-CN" dirty="0" smtClean="0"/>
              <a:t>S2:6700</a:t>
            </a:r>
            <a:r>
              <a:rPr lang="en-US" altLang="zh-CN" dirty="0"/>
              <a:t>][</a:t>
            </a:r>
            <a:r>
              <a:rPr lang="en-US" altLang="zh-CN" dirty="0" smtClean="0"/>
              <a:t>S2:6701</a:t>
            </a:r>
            <a:r>
              <a:rPr lang="en-US" altLang="zh-CN" dirty="0"/>
              <a:t>][</a:t>
            </a:r>
            <a:r>
              <a:rPr lang="en-US" altLang="zh-CN" dirty="0" smtClean="0"/>
              <a:t>S2:6702</a:t>
            </a:r>
            <a:r>
              <a:rPr lang="en-US" altLang="zh-CN" dirty="0"/>
              <a:t>] [</a:t>
            </a:r>
            <a:r>
              <a:rPr lang="en-US" altLang="zh-CN" dirty="0" smtClean="0"/>
              <a:t>S2:6703]</a:t>
            </a:r>
          </a:p>
          <a:p>
            <a:r>
              <a:rPr lang="en-US" altLang="zh-CN" dirty="0"/>
              <a:t>[</a:t>
            </a:r>
            <a:r>
              <a:rPr lang="en-US" altLang="zh-CN" dirty="0" smtClean="0"/>
              <a:t>S3:6700</a:t>
            </a:r>
            <a:r>
              <a:rPr lang="en-US" altLang="zh-CN" dirty="0"/>
              <a:t>][</a:t>
            </a:r>
            <a:r>
              <a:rPr lang="en-US" altLang="zh-CN" dirty="0" smtClean="0"/>
              <a:t>S3:6701</a:t>
            </a:r>
            <a:r>
              <a:rPr lang="en-US" altLang="zh-CN" dirty="0"/>
              <a:t>][</a:t>
            </a:r>
            <a:r>
              <a:rPr lang="en-US" altLang="zh-CN" dirty="0" smtClean="0"/>
              <a:t>S3:6702</a:t>
            </a:r>
            <a:r>
              <a:rPr lang="en-US" altLang="zh-CN" dirty="0"/>
              <a:t>] [</a:t>
            </a:r>
            <a:r>
              <a:rPr lang="en-US" altLang="zh-CN" dirty="0" smtClean="0"/>
              <a:t>S3:6703]</a:t>
            </a:r>
          </a:p>
          <a:p>
            <a:r>
              <a:rPr lang="en-US" altLang="zh-CN" dirty="0"/>
              <a:t>[</a:t>
            </a:r>
            <a:r>
              <a:rPr lang="en-US" altLang="zh-CN" dirty="0" smtClean="0"/>
              <a:t>S4:6700</a:t>
            </a:r>
            <a:r>
              <a:rPr lang="en-US" altLang="zh-CN" dirty="0"/>
              <a:t>][</a:t>
            </a:r>
            <a:r>
              <a:rPr lang="en-US" altLang="zh-CN" dirty="0" smtClean="0"/>
              <a:t>S4:6701</a:t>
            </a:r>
            <a:r>
              <a:rPr lang="en-US" altLang="zh-CN" dirty="0"/>
              <a:t>][</a:t>
            </a:r>
            <a:r>
              <a:rPr lang="en-US" altLang="zh-CN" dirty="0" smtClean="0"/>
              <a:t>S4:6702</a:t>
            </a:r>
            <a:r>
              <a:rPr lang="en-US" altLang="zh-CN" dirty="0"/>
              <a:t>] [</a:t>
            </a:r>
            <a:r>
              <a:rPr lang="en-US" altLang="zh-CN" dirty="0" smtClean="0"/>
              <a:t>S4:6703</a:t>
            </a:r>
            <a:r>
              <a:rPr lang="en-US" altLang="zh-CN" dirty="0"/>
              <a:t>]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90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#3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调度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3.2</a:t>
            </a:r>
            <a:r>
              <a:rPr lang="zh-CN" altLang="en-US" dirty="0" smtClean="0">
                <a:solidFill>
                  <a:srgbClr val="FF0000"/>
                </a:solidFill>
              </a:rPr>
              <a:t>调度算法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smtClean="0">
                <a:solidFill>
                  <a:srgbClr val="FF0000"/>
                </a:solidFill>
                <a:latin typeface="Helvetica Neue"/>
              </a:rPr>
              <a:t>EvenScheduler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4127" y="1388949"/>
            <a:ext cx="11263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2F2F2F"/>
              </a:solidFill>
              <a:latin typeface="Helvetica Neue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127" y="1388949"/>
            <a:ext cx="112637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0" i="0" dirty="0" smtClean="0">
                <a:solidFill>
                  <a:srgbClr val="2F2F2F"/>
                </a:solidFill>
                <a:effectLst/>
                <a:latin typeface="Helvetica Neue"/>
              </a:rPr>
              <a:t>computer-executors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Helvetica Neue"/>
              </a:rPr>
              <a:t>：</a:t>
            </a:r>
            <a:endParaRPr lang="en-US" altLang="zh-CN" b="0" i="0" dirty="0" smtClean="0">
              <a:solidFill>
                <a:srgbClr val="2F2F2F"/>
              </a:solidFill>
              <a:effectLst/>
              <a:latin typeface="Helvetica Neue"/>
            </a:endParaRPr>
          </a:p>
          <a:p>
            <a:pPr>
              <a:buClr>
                <a:srgbClr val="FF0000"/>
              </a:buClr>
            </a:pP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从</a:t>
            </a:r>
            <a:r>
              <a:rPr lang="en-US" altLang="zh-CN" dirty="0" err="1" smtClean="0">
                <a:solidFill>
                  <a:srgbClr val="2F2F2F"/>
                </a:solidFill>
                <a:latin typeface="Helvetica Neue"/>
              </a:rPr>
              <a:t>conf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配置中获取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&lt;</a:t>
            </a:r>
            <a:r>
              <a:rPr lang="en-US" altLang="zh-CN" dirty="0" err="1" smtClean="0">
                <a:solidFill>
                  <a:srgbClr val="2F2F2F"/>
                </a:solidFill>
                <a:latin typeface="Helvetica Neue"/>
              </a:rPr>
              <a:t>componentId,parallelism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&gt;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和</a:t>
            </a:r>
            <a:r>
              <a:rPr lang="en-US" altLang="zh-CN" dirty="0">
                <a:solidFill>
                  <a:srgbClr val="2F2F2F"/>
                </a:solidFill>
                <a:latin typeface="Helvetica Neue"/>
              </a:rPr>
              <a:t>&lt;</a:t>
            </a:r>
            <a:r>
              <a:rPr lang="en-US" altLang="zh-CN" dirty="0" err="1">
                <a:solidFill>
                  <a:srgbClr val="2F2F2F"/>
                </a:solidFill>
                <a:latin typeface="Helvetica Neue"/>
              </a:rPr>
              <a:t>componentId,tasks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&gt;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；</a:t>
            </a:r>
            <a:endParaRPr lang="en-US" altLang="zh-CN" dirty="0" smtClean="0">
              <a:solidFill>
                <a:srgbClr val="2F2F2F"/>
              </a:solidFill>
              <a:latin typeface="Helvetica Neue"/>
            </a:endParaRPr>
          </a:p>
          <a:p>
            <a:pPr>
              <a:buClr>
                <a:srgbClr val="FF0000"/>
              </a:buClr>
            </a:pPr>
            <a:endParaRPr lang="en-US" altLang="zh-CN" dirty="0">
              <a:solidFill>
                <a:srgbClr val="2F2F2F"/>
              </a:solidFill>
              <a:latin typeface="Helvetica Neue"/>
            </a:endParaRPr>
          </a:p>
          <a:p>
            <a:pPr>
              <a:buClr>
                <a:srgbClr val="FF0000"/>
              </a:buClr>
            </a:pP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join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操作：</a:t>
            </a:r>
            <a:r>
              <a:rPr lang="en-US" altLang="zh-CN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componentId</a:t>
            </a:r>
            <a:r>
              <a:rPr lang="en-US" altLang="zh-CN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,[</a:t>
            </a:r>
            <a:r>
              <a:rPr lang="en-US" altLang="zh-CN" dirty="0" err="1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parallelism,tasks</a:t>
            </a:r>
            <a:r>
              <a:rPr lang="en-US" altLang="zh-CN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]&gt;</a:t>
            </a:r>
            <a:r>
              <a:rPr lang="zh-CN" altLang="en-US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，将</a:t>
            </a:r>
            <a:r>
              <a:rPr lang="en-US" altLang="zh-CN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zh-CN" altLang="en-US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均匀的分配到每个</a:t>
            </a:r>
            <a:r>
              <a:rPr lang="en-US" altLang="zh-CN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parallelism</a:t>
            </a:r>
            <a:r>
              <a:rPr lang="zh-CN" altLang="en-US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分区上</a:t>
            </a:r>
            <a:r>
              <a:rPr lang="en-US" altLang="zh-CN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；</a:t>
            </a:r>
            <a:endParaRPr lang="en-US" altLang="zh-CN" dirty="0" smtClean="0">
              <a:solidFill>
                <a:srgbClr val="2F2F2F"/>
              </a:solidFill>
              <a:latin typeface="Helvetica Neue"/>
            </a:endParaRPr>
          </a:p>
          <a:p>
            <a:pPr>
              <a:buClr>
                <a:srgbClr val="FF0000"/>
              </a:buClr>
            </a:pPr>
            <a:endParaRPr lang="en-US" altLang="zh-CN" dirty="0" smtClean="0">
              <a:solidFill>
                <a:srgbClr val="2F2F2F"/>
              </a:solidFill>
              <a:latin typeface="Helvetica Neue"/>
            </a:endParaRPr>
          </a:p>
          <a:p>
            <a:pPr>
              <a:buClr>
                <a:srgbClr val="FF0000"/>
              </a:buClr>
            </a:pP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最后将</a:t>
            </a:r>
            <a:r>
              <a:rPr lang="zh-CN" altLang="en-US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parallelism</a:t>
            </a:r>
            <a:r>
              <a:rPr lang="zh-CN" altLang="en-US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分区</a:t>
            </a:r>
            <a:r>
              <a:rPr lang="zh-CN" altLang="en-US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en-US" altLang="zh-CN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zh-CN" altLang="en-US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start-</a:t>
            </a:r>
            <a:r>
              <a:rPr lang="en-US" altLang="zh-CN" dirty="0" err="1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taskId</a:t>
            </a:r>
            <a:r>
              <a:rPr lang="zh-CN" altLang="en-US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</a:t>
            </a:r>
            <a:r>
              <a:rPr lang="en-US" altLang="zh-CN" dirty="0" err="1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taskId</a:t>
            </a:r>
            <a:r>
              <a:rPr lang="zh-CN" altLang="en-US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，以及</a:t>
            </a:r>
            <a:r>
              <a:rPr lang="en-US" altLang="zh-CN" dirty="0" err="1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componentId</a:t>
            </a:r>
            <a:r>
              <a:rPr lang="zh-CN" altLang="en-US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对应的</a:t>
            </a:r>
            <a:r>
              <a:rPr lang="en-US" altLang="zh-CN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形成了</a:t>
            </a:r>
            <a:r>
              <a:rPr lang="en-US" altLang="zh-CN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集合：</a:t>
            </a:r>
            <a:r>
              <a:rPr lang="en-US" altLang="zh-CN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&lt;Executor,[start-</a:t>
            </a:r>
            <a:r>
              <a:rPr lang="en-US" altLang="zh-CN" dirty="0" err="1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taskId</a:t>
            </a:r>
            <a:r>
              <a:rPr lang="en-US" altLang="zh-CN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end-</a:t>
            </a:r>
            <a:r>
              <a:rPr lang="en-US" altLang="zh-CN" dirty="0" err="1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taskId</a:t>
            </a:r>
            <a:r>
              <a:rPr lang="en-US" altLang="zh-CN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]&gt;</a:t>
            </a:r>
            <a:endParaRPr lang="en-US" altLang="zh-CN" dirty="0">
              <a:solidFill>
                <a:srgbClr val="2F2F2F"/>
              </a:solidFill>
              <a:latin typeface="Helvetica Neu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4127" y="3974379"/>
            <a:ext cx="6292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KafkaSpout</a:t>
            </a:r>
            <a:r>
              <a:rPr lang="zh-CN" altLang="en-US" dirty="0" smtClean="0"/>
              <a:t>组件：并行度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数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，会创建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SpoutExecutor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err="1" smtClean="0"/>
              <a:t>StatBolt</a:t>
            </a:r>
            <a:r>
              <a:rPr lang="zh-CN" altLang="en-US" dirty="0" smtClean="0"/>
              <a:t>组件：并行度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数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，会创建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BoltExecutor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err="1" smtClean="0"/>
              <a:t>RedisBolt</a:t>
            </a:r>
            <a:r>
              <a:rPr lang="zh-CN" altLang="en-US" dirty="0" smtClean="0"/>
              <a:t>组件：并行度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数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，会创建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BoltExecutor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对所有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编号：</a:t>
            </a:r>
            <a:r>
              <a:rPr lang="en-US" altLang="zh-CN" dirty="0" smtClean="0"/>
              <a:t>1~16</a:t>
            </a:r>
            <a:endParaRPr lang="en-US" altLang="zh-CN" dirty="0"/>
          </a:p>
          <a:p>
            <a:r>
              <a:rPr lang="en-US" altLang="zh-CN" dirty="0" err="1" smtClean="0"/>
              <a:t>SpoutExecutor</a:t>
            </a:r>
            <a:r>
              <a:rPr lang="en-US" altLang="zh-CN" dirty="0" smtClean="0"/>
              <a:t>:{[1,1][2,2]}</a:t>
            </a:r>
          </a:p>
          <a:p>
            <a:r>
              <a:rPr lang="en-US" altLang="zh-CN" dirty="0" err="1" smtClean="0"/>
              <a:t>BoltExecutor</a:t>
            </a:r>
            <a:r>
              <a:rPr lang="en-US" altLang="zh-CN" dirty="0" smtClean="0"/>
              <a:t>:{[3,4][5,6][7,8][9,10][10,12][13,16]}</a:t>
            </a:r>
          </a:p>
        </p:txBody>
      </p:sp>
    </p:spTree>
    <p:extLst>
      <p:ext uri="{BB962C8B-B14F-4D97-AF65-F5344CB8AC3E}">
        <p14:creationId xmlns:p14="http://schemas.microsoft.com/office/powerpoint/2010/main" val="36883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#3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调度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3.2</a:t>
            </a:r>
            <a:r>
              <a:rPr lang="zh-CN" altLang="en-US" dirty="0" smtClean="0">
                <a:solidFill>
                  <a:srgbClr val="FF0000"/>
                </a:solidFill>
              </a:rPr>
              <a:t>调度算法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smtClean="0">
                <a:solidFill>
                  <a:srgbClr val="FF0000"/>
                </a:solidFill>
                <a:latin typeface="Helvetica Neue"/>
              </a:rPr>
              <a:t>EvenScheduler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4127" y="1388949"/>
            <a:ext cx="11263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2F2F2F"/>
              </a:solidFill>
              <a:latin typeface="Helvetica Neue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127" y="1388949"/>
            <a:ext cx="112637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0" i="0" dirty="0" smtClean="0">
                <a:solidFill>
                  <a:srgbClr val="2F2F2F"/>
                </a:solidFill>
                <a:effectLst/>
                <a:latin typeface="Helvetica Neue"/>
              </a:rPr>
              <a:t>schedule-topology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Helvetica Neue"/>
              </a:rPr>
              <a:t>：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让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Executor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均匀的分布在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worker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上。</a:t>
            </a:r>
            <a:endParaRPr lang="en-US" altLang="zh-CN" dirty="0" smtClean="0">
              <a:solidFill>
                <a:srgbClr val="2F2F2F"/>
              </a:solidFill>
              <a:latin typeface="Helvetica Neue"/>
            </a:endParaRPr>
          </a:p>
          <a:p>
            <a:pPr>
              <a:buClr>
                <a:srgbClr val="FF0000"/>
              </a:buClr>
            </a:pP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默认方式为：获取各个节点活跃的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worker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列表，将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Executor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顺序的放在各个节点的第一个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worker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中。</a:t>
            </a:r>
            <a:endParaRPr lang="en-US" altLang="zh-CN" dirty="0" smtClean="0">
              <a:solidFill>
                <a:srgbClr val="2F2F2F"/>
              </a:solidFill>
              <a:latin typeface="Helvetica Neu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4128" y="2569528"/>
            <a:ext cx="58618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Executor</a:t>
            </a:r>
            <a:r>
              <a:rPr lang="zh-CN" altLang="en-US" dirty="0" smtClean="0"/>
              <a:t>列表：</a:t>
            </a:r>
            <a:r>
              <a:rPr lang="en-US" altLang="zh-CN" dirty="0" smtClean="0"/>
              <a:t>{</a:t>
            </a:r>
            <a:r>
              <a:rPr lang="en-US" altLang="zh-CN" dirty="0"/>
              <a:t>[1,1][2,2</a:t>
            </a:r>
            <a:r>
              <a:rPr lang="en-US" altLang="zh-CN" dirty="0" smtClean="0"/>
              <a:t>]</a:t>
            </a:r>
            <a:r>
              <a:rPr lang="en-US" altLang="zh-CN" dirty="0"/>
              <a:t> [3,4][5,6][7,8][9,10][10,12][13,16]</a:t>
            </a:r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zh-CN" altLang="en-US" dirty="0" smtClean="0"/>
              <a:t>代码设置的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数：</a:t>
            </a:r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各节点活跃的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各有</a:t>
            </a:r>
            <a:r>
              <a:rPr lang="en-US" altLang="zh-CN" dirty="0" smtClean="0"/>
              <a:t>4</a:t>
            </a:r>
            <a:endParaRPr lang="en-US" altLang="zh-CN" dirty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Executor</a:t>
            </a:r>
            <a:r>
              <a:rPr lang="zh-CN" altLang="en-US" dirty="0" smtClean="0"/>
              <a:t>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上的分布为</a:t>
            </a:r>
            <a:r>
              <a:rPr lang="en-US" altLang="zh-CN" dirty="0" smtClean="0"/>
              <a:t>[3,3,2]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则分配结果如下：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{</a:t>
            </a:r>
            <a:r>
              <a:rPr lang="en-US" altLang="zh-CN" dirty="0"/>
              <a:t>{[1,1][2,2] [3,4</a:t>
            </a:r>
            <a:r>
              <a:rPr lang="en-US" altLang="zh-CN" dirty="0" smtClean="0"/>
              <a:t>]}-&gt;[S1:6700]</a:t>
            </a:r>
          </a:p>
          <a:p>
            <a:r>
              <a:rPr lang="en-US" altLang="zh-CN" dirty="0" smtClean="0"/>
              <a:t>{</a:t>
            </a:r>
            <a:r>
              <a:rPr lang="en-US" altLang="zh-CN" dirty="0"/>
              <a:t>[5,6][7,8][9,10</a:t>
            </a:r>
            <a:r>
              <a:rPr lang="en-US" altLang="zh-CN" dirty="0" smtClean="0"/>
              <a:t>]}-&gt;[S2:6700]</a:t>
            </a:r>
          </a:p>
          <a:p>
            <a:r>
              <a:rPr lang="en-US" altLang="zh-CN" dirty="0" smtClean="0"/>
              <a:t>{</a:t>
            </a:r>
            <a:r>
              <a:rPr lang="en-US" altLang="zh-CN" dirty="0"/>
              <a:t>[10,12][13,16</a:t>
            </a:r>
            <a:r>
              <a:rPr lang="en-US" altLang="zh-CN" dirty="0" smtClean="0"/>
              <a:t>]}-&gt;[S3:6700]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123" y="2670557"/>
            <a:ext cx="568680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#3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调度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3.2</a:t>
            </a:r>
            <a:r>
              <a:rPr lang="zh-CN" altLang="en-US" dirty="0" smtClean="0">
                <a:solidFill>
                  <a:srgbClr val="FF0000"/>
                </a:solidFill>
              </a:rPr>
              <a:t>调度算法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smtClean="0">
                <a:solidFill>
                  <a:srgbClr val="FF0000"/>
                </a:solidFill>
                <a:latin typeface="Helvetica Neue"/>
              </a:rPr>
              <a:t>EvenScheduler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976" y="141164"/>
            <a:ext cx="7334250" cy="19526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8189" y="2285810"/>
            <a:ext cx="63592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排序后的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列表：</a:t>
            </a:r>
            <a:endParaRPr lang="en-US" altLang="zh-CN" dirty="0" smtClean="0"/>
          </a:p>
          <a:p>
            <a:r>
              <a:rPr lang="en-US" altLang="zh-CN" dirty="0" smtClean="0"/>
              <a:t>{[S1:6701][S2:6701][S3:6701] </a:t>
            </a:r>
            <a:r>
              <a:rPr lang="en-US" altLang="zh-CN" dirty="0"/>
              <a:t>[</a:t>
            </a:r>
            <a:r>
              <a:rPr lang="en-US" altLang="zh-CN" dirty="0" smtClean="0"/>
              <a:t>S4:6700]</a:t>
            </a:r>
            <a:r>
              <a:rPr lang="en-US" altLang="zh-CN" dirty="0"/>
              <a:t> [</a:t>
            </a:r>
            <a:r>
              <a:rPr lang="en-US" altLang="zh-CN" dirty="0" smtClean="0"/>
              <a:t>S5:6700]</a:t>
            </a:r>
            <a:r>
              <a:rPr lang="en-US" altLang="zh-CN" dirty="0"/>
              <a:t> [</a:t>
            </a:r>
            <a:r>
              <a:rPr lang="en-US" altLang="zh-CN" dirty="0" smtClean="0"/>
              <a:t>S6:6700]</a:t>
            </a:r>
          </a:p>
          <a:p>
            <a:r>
              <a:rPr lang="en-US" altLang="zh-CN" dirty="0" smtClean="0"/>
              <a:t>[S1:6702] </a:t>
            </a:r>
            <a:r>
              <a:rPr lang="en-US" altLang="zh-CN" dirty="0"/>
              <a:t>[</a:t>
            </a:r>
            <a:r>
              <a:rPr lang="en-US" altLang="zh-CN" dirty="0" smtClean="0"/>
              <a:t>S2:6702] </a:t>
            </a:r>
            <a:r>
              <a:rPr lang="en-US" altLang="zh-CN" dirty="0"/>
              <a:t>[</a:t>
            </a:r>
            <a:r>
              <a:rPr lang="en-US" altLang="zh-CN" dirty="0" smtClean="0"/>
              <a:t>S3:6702] </a:t>
            </a:r>
            <a:r>
              <a:rPr lang="en-US" altLang="zh-CN" dirty="0"/>
              <a:t>[</a:t>
            </a:r>
            <a:r>
              <a:rPr lang="en-US" altLang="zh-CN" dirty="0" smtClean="0"/>
              <a:t>S4:6701]</a:t>
            </a:r>
            <a:r>
              <a:rPr lang="en-US" altLang="zh-CN" dirty="0"/>
              <a:t> [</a:t>
            </a:r>
            <a:r>
              <a:rPr lang="en-US" altLang="zh-CN" dirty="0" smtClean="0"/>
              <a:t>S5:6701]</a:t>
            </a:r>
            <a:r>
              <a:rPr lang="en-US" altLang="zh-CN" dirty="0"/>
              <a:t> [</a:t>
            </a:r>
            <a:r>
              <a:rPr lang="en-US" altLang="zh-CN" dirty="0" smtClean="0"/>
              <a:t>S6:6701]</a:t>
            </a:r>
          </a:p>
          <a:p>
            <a:r>
              <a:rPr lang="en-US" altLang="zh-CN" dirty="0"/>
              <a:t>[</a:t>
            </a:r>
            <a:r>
              <a:rPr lang="en-US" altLang="zh-CN" dirty="0" smtClean="0"/>
              <a:t>S1:6703] </a:t>
            </a:r>
            <a:r>
              <a:rPr lang="en-US" altLang="zh-CN" dirty="0"/>
              <a:t>[</a:t>
            </a:r>
            <a:r>
              <a:rPr lang="en-US" altLang="zh-CN" dirty="0" smtClean="0"/>
              <a:t>S2:6703] </a:t>
            </a:r>
            <a:r>
              <a:rPr lang="en-US" altLang="zh-CN" dirty="0"/>
              <a:t>[</a:t>
            </a:r>
            <a:r>
              <a:rPr lang="en-US" altLang="zh-CN" dirty="0" smtClean="0"/>
              <a:t>S3:6703] </a:t>
            </a:r>
            <a:r>
              <a:rPr lang="en-US" altLang="zh-CN" dirty="0"/>
              <a:t>[</a:t>
            </a:r>
            <a:r>
              <a:rPr lang="en-US" altLang="zh-CN" dirty="0" smtClean="0"/>
              <a:t>S4:6702] </a:t>
            </a:r>
            <a:r>
              <a:rPr lang="en-US" altLang="zh-CN" dirty="0"/>
              <a:t>[</a:t>
            </a:r>
            <a:r>
              <a:rPr lang="en-US" altLang="zh-CN" dirty="0" smtClean="0"/>
              <a:t>S5:6702] </a:t>
            </a:r>
            <a:r>
              <a:rPr lang="en-US" altLang="zh-CN" dirty="0"/>
              <a:t>[</a:t>
            </a:r>
            <a:r>
              <a:rPr lang="en-US" altLang="zh-CN" dirty="0" smtClean="0"/>
              <a:t>S6:6702]</a:t>
            </a:r>
          </a:p>
          <a:p>
            <a:r>
              <a:rPr lang="en-US" altLang="zh-CN" dirty="0" smtClean="0"/>
              <a:t>[S4:6703] </a:t>
            </a:r>
            <a:r>
              <a:rPr lang="en-US" altLang="zh-CN" dirty="0"/>
              <a:t>[</a:t>
            </a:r>
            <a:r>
              <a:rPr lang="en-US" altLang="zh-CN" dirty="0" smtClean="0"/>
              <a:t>S5:6703] </a:t>
            </a:r>
            <a:r>
              <a:rPr lang="en-US" altLang="zh-CN" dirty="0"/>
              <a:t>[</a:t>
            </a:r>
            <a:r>
              <a:rPr lang="en-US" altLang="zh-CN" dirty="0" smtClean="0"/>
              <a:t>S6:6703]}</a:t>
            </a:r>
          </a:p>
          <a:p>
            <a:r>
              <a:rPr lang="en-US" altLang="zh-CN" dirty="0" smtClean="0"/>
              <a:t>Executor</a:t>
            </a:r>
            <a:r>
              <a:rPr lang="zh-CN" altLang="en-US" dirty="0" smtClean="0"/>
              <a:t>列表：</a:t>
            </a:r>
            <a:r>
              <a:rPr lang="en-US" altLang="zh-CN" dirty="0" smtClean="0"/>
              <a:t>{[1,1][2,2][3,3][4,4][5,5][6,6][7,7][8,8][9,9][10,10]}</a:t>
            </a:r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Executor</a:t>
            </a:r>
            <a:r>
              <a:rPr lang="zh-CN" altLang="en-US" dirty="0" smtClean="0"/>
              <a:t>在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上的分布情况是</a:t>
            </a:r>
            <a:r>
              <a:rPr lang="en-US" altLang="zh-CN" dirty="0" smtClean="0"/>
              <a:t>[2,2,2,2,2]</a:t>
            </a:r>
          </a:p>
          <a:p>
            <a:r>
              <a:rPr lang="zh-CN" altLang="en-US" dirty="0" smtClean="0"/>
              <a:t>分配结果如下：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  <a:r>
              <a:rPr lang="en-US" altLang="zh-CN" dirty="0"/>
              <a:t>[1,1][2,2</a:t>
            </a:r>
            <a:r>
              <a:rPr lang="en-US" altLang="zh-CN" dirty="0" smtClean="0"/>
              <a:t>]}-&gt;[S1:6701]</a:t>
            </a:r>
          </a:p>
          <a:p>
            <a:r>
              <a:rPr lang="en-US" altLang="zh-CN" dirty="0" smtClean="0"/>
              <a:t>{[3,3][4,4]}-&gt;[S2:6701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en-US" altLang="zh-CN" dirty="0" smtClean="0"/>
              <a:t>{[5,5][6,6]}-&gt;[S3:6701]</a:t>
            </a:r>
          </a:p>
          <a:p>
            <a:r>
              <a:rPr lang="en-US" altLang="zh-CN" dirty="0" smtClean="0"/>
              <a:t>{[7,7][8,8]}-&gt;[S4:6700]</a:t>
            </a:r>
            <a:endParaRPr lang="zh-CN" altLang="en-US" dirty="0"/>
          </a:p>
          <a:p>
            <a:r>
              <a:rPr lang="en-US" altLang="zh-CN" dirty="0" smtClean="0"/>
              <a:t>{[9,9][10,10]}-&gt;[S5:6700]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426" y="2429297"/>
            <a:ext cx="568680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5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#3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调度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3.2</a:t>
            </a:r>
            <a:r>
              <a:rPr lang="zh-CN" altLang="en-US" dirty="0" smtClean="0">
                <a:solidFill>
                  <a:srgbClr val="FF0000"/>
                </a:solidFill>
              </a:rPr>
              <a:t>调度算法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smtClean="0">
                <a:solidFill>
                  <a:srgbClr val="FF0000"/>
                </a:solidFill>
                <a:latin typeface="Helvetica Neue"/>
              </a:rPr>
              <a:t>EvenScheduler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128" y="2214066"/>
            <a:ext cx="56360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排序后的</a:t>
            </a:r>
            <a:r>
              <a:rPr lang="en-US" altLang="zh-CN" sz="1600" dirty="0" smtClean="0"/>
              <a:t>slot</a:t>
            </a:r>
            <a:r>
              <a:rPr lang="zh-CN" altLang="en-US" sz="1600" dirty="0" smtClean="0"/>
              <a:t>列表：</a:t>
            </a:r>
            <a:endParaRPr lang="en-US" altLang="zh-CN" sz="1600" dirty="0" smtClean="0"/>
          </a:p>
          <a:p>
            <a:r>
              <a:rPr lang="en-US" altLang="zh-CN" sz="1600" dirty="0" smtClean="0"/>
              <a:t>{[S1:6702][S2:6702][S3:6702] </a:t>
            </a:r>
            <a:r>
              <a:rPr lang="en-US" altLang="zh-CN" sz="1600" dirty="0"/>
              <a:t>[</a:t>
            </a:r>
            <a:r>
              <a:rPr lang="en-US" altLang="zh-CN" sz="1600" dirty="0" smtClean="0"/>
              <a:t>S4:6701] </a:t>
            </a:r>
            <a:r>
              <a:rPr lang="en-US" altLang="zh-CN" sz="1600" dirty="0"/>
              <a:t>[</a:t>
            </a:r>
            <a:r>
              <a:rPr lang="en-US" altLang="zh-CN" sz="1600" dirty="0" smtClean="0"/>
              <a:t>S5:6701] </a:t>
            </a:r>
            <a:r>
              <a:rPr lang="en-US" altLang="zh-CN" sz="1600" dirty="0"/>
              <a:t>[</a:t>
            </a:r>
            <a:r>
              <a:rPr lang="en-US" altLang="zh-CN" sz="1600" dirty="0" smtClean="0"/>
              <a:t>S6:6700]</a:t>
            </a:r>
          </a:p>
          <a:p>
            <a:r>
              <a:rPr lang="en-US" altLang="zh-CN" sz="1600" dirty="0" smtClean="0"/>
              <a:t>[S1:6703] </a:t>
            </a:r>
            <a:r>
              <a:rPr lang="en-US" altLang="zh-CN" sz="1600" dirty="0"/>
              <a:t>[</a:t>
            </a:r>
            <a:r>
              <a:rPr lang="en-US" altLang="zh-CN" sz="1600" dirty="0" smtClean="0"/>
              <a:t>S2:6703] </a:t>
            </a:r>
            <a:r>
              <a:rPr lang="en-US" altLang="zh-CN" sz="1600" dirty="0"/>
              <a:t>[</a:t>
            </a:r>
            <a:r>
              <a:rPr lang="en-US" altLang="zh-CN" sz="1600" dirty="0" smtClean="0"/>
              <a:t>S3:6703] </a:t>
            </a:r>
            <a:r>
              <a:rPr lang="en-US" altLang="zh-CN" sz="1600" dirty="0"/>
              <a:t>[</a:t>
            </a:r>
            <a:r>
              <a:rPr lang="en-US" altLang="zh-CN" sz="1600" dirty="0" smtClean="0"/>
              <a:t>S4:6702] </a:t>
            </a:r>
            <a:r>
              <a:rPr lang="en-US" altLang="zh-CN" sz="1600" dirty="0"/>
              <a:t>[</a:t>
            </a:r>
            <a:r>
              <a:rPr lang="en-US" altLang="zh-CN" sz="1600" dirty="0" smtClean="0"/>
              <a:t>S5:6702] </a:t>
            </a:r>
            <a:r>
              <a:rPr lang="en-US" altLang="zh-CN" sz="1600" dirty="0"/>
              <a:t>[</a:t>
            </a:r>
            <a:r>
              <a:rPr lang="en-US" altLang="zh-CN" sz="1600" dirty="0" smtClean="0"/>
              <a:t>S6:6701]</a:t>
            </a:r>
          </a:p>
          <a:p>
            <a:r>
              <a:rPr lang="en-US" altLang="zh-CN" sz="1600" dirty="0" smtClean="0"/>
              <a:t>[S4:6703] </a:t>
            </a:r>
            <a:r>
              <a:rPr lang="en-US" altLang="zh-CN" sz="1600" dirty="0"/>
              <a:t>[</a:t>
            </a:r>
            <a:r>
              <a:rPr lang="en-US" altLang="zh-CN" sz="1600" dirty="0" smtClean="0"/>
              <a:t>S5:6703] </a:t>
            </a:r>
            <a:r>
              <a:rPr lang="en-US" altLang="zh-CN" sz="1600" dirty="0"/>
              <a:t>[</a:t>
            </a:r>
            <a:r>
              <a:rPr lang="en-US" altLang="zh-CN" sz="1600" dirty="0" smtClean="0"/>
              <a:t>S6:6702] </a:t>
            </a:r>
            <a:r>
              <a:rPr lang="en-US" altLang="zh-CN" sz="1600" dirty="0"/>
              <a:t>[</a:t>
            </a:r>
            <a:r>
              <a:rPr lang="en-US" altLang="zh-CN" sz="1600" dirty="0" smtClean="0"/>
              <a:t>S6:6703]}</a:t>
            </a:r>
          </a:p>
          <a:p>
            <a:r>
              <a:rPr lang="en-US" altLang="zh-CN" sz="1600" dirty="0" smtClean="0"/>
              <a:t>Executor</a:t>
            </a:r>
            <a:r>
              <a:rPr lang="zh-CN" altLang="en-US" sz="1600" dirty="0" smtClean="0"/>
              <a:t>列表：</a:t>
            </a:r>
            <a:r>
              <a:rPr lang="en-US" altLang="zh-CN" sz="1600" dirty="0" smtClean="0"/>
              <a:t>{[1,1][2,2][3,3][4,4][5,5][6,6][7,7][8,8][9,9][10,10]</a:t>
            </a:r>
          </a:p>
          <a:p>
            <a:r>
              <a:rPr lang="en-US" altLang="zh-CN" sz="1600" dirty="0" smtClean="0"/>
              <a:t>[11,11][12,12][13,13][14,14][15,15][16,16]}</a:t>
            </a:r>
          </a:p>
          <a:p>
            <a:r>
              <a:rPr lang="en-US" altLang="zh-CN" sz="1600" dirty="0" smtClean="0"/>
              <a:t>16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Executor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上的分布情况是</a:t>
            </a:r>
            <a:r>
              <a:rPr lang="en-US" altLang="zh-CN" sz="1600" dirty="0" smtClean="0"/>
              <a:t>[2,2,2,2,2,2,2,2]</a:t>
            </a:r>
          </a:p>
          <a:p>
            <a:r>
              <a:rPr lang="zh-CN" altLang="en-US" sz="1600" dirty="0" smtClean="0"/>
              <a:t>分配结果如下：</a:t>
            </a:r>
            <a:endParaRPr lang="en-US" altLang="zh-CN" sz="1600" dirty="0" smtClean="0"/>
          </a:p>
          <a:p>
            <a:r>
              <a:rPr lang="en-US" altLang="zh-CN" sz="1600" dirty="0" smtClean="0"/>
              <a:t>{</a:t>
            </a:r>
            <a:r>
              <a:rPr lang="en-US" altLang="zh-CN" sz="1600" dirty="0"/>
              <a:t>[1,1][2,2</a:t>
            </a:r>
            <a:r>
              <a:rPr lang="en-US" altLang="zh-CN" sz="1600" dirty="0" smtClean="0"/>
              <a:t>]}-&gt;[S1:6702]</a:t>
            </a:r>
          </a:p>
          <a:p>
            <a:r>
              <a:rPr lang="en-US" altLang="zh-CN" sz="1600" dirty="0" smtClean="0"/>
              <a:t>{[3,3][4,4]}-&gt;[S2:6702]</a:t>
            </a:r>
            <a:endParaRPr lang="zh-CN" altLang="en-US" sz="1600" dirty="0"/>
          </a:p>
          <a:p>
            <a:r>
              <a:rPr lang="en-US" altLang="zh-CN" sz="1600" dirty="0" smtClean="0"/>
              <a:t>{[5,5][6,6]}-&gt;[S3:6702]</a:t>
            </a:r>
          </a:p>
          <a:p>
            <a:r>
              <a:rPr lang="en-US" altLang="zh-CN" sz="1600" dirty="0" smtClean="0"/>
              <a:t>{[7,7][8,8]}-&gt;[S4:6701]</a:t>
            </a:r>
            <a:endParaRPr lang="zh-CN" altLang="en-US" sz="1600" dirty="0"/>
          </a:p>
          <a:p>
            <a:r>
              <a:rPr lang="en-US" altLang="zh-CN" sz="1600" dirty="0" smtClean="0"/>
              <a:t>{[9,9][10,10]}-&gt;[S5:6701]</a:t>
            </a:r>
          </a:p>
          <a:p>
            <a:r>
              <a:rPr lang="en-US" altLang="zh-CN" sz="1600" dirty="0" smtClean="0"/>
              <a:t>{[11,11][12,12]}-&gt;[S6:6700]</a:t>
            </a:r>
            <a:endParaRPr lang="zh-CN" altLang="en-US" sz="1600" dirty="0"/>
          </a:p>
          <a:p>
            <a:r>
              <a:rPr lang="en-US" altLang="zh-CN" sz="1600" dirty="0" smtClean="0"/>
              <a:t>{[13,13][14,14]}-&gt;[S1:6703]</a:t>
            </a:r>
            <a:endParaRPr lang="zh-CN" altLang="en-US" sz="1600" dirty="0"/>
          </a:p>
          <a:p>
            <a:r>
              <a:rPr lang="en-US" altLang="zh-CN" sz="1600" dirty="0" smtClean="0"/>
              <a:t>{[15,15][16,16]}-&gt;[S2:6703]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966" y="109041"/>
            <a:ext cx="7486650" cy="2105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026" y="2581697"/>
            <a:ext cx="5686801" cy="35814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2294312" y="4754880"/>
            <a:ext cx="3582785" cy="6816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T3</a:t>
            </a:r>
            <a:r>
              <a:rPr lang="zh-CN" altLang="en-US" dirty="0" smtClean="0"/>
              <a:t>之后任务分布不均匀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9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#3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调度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383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3.3</a:t>
            </a:r>
            <a:r>
              <a:rPr lang="zh-CN" altLang="en-US" dirty="0" smtClean="0">
                <a:solidFill>
                  <a:srgbClr val="FF0000"/>
                </a:solidFill>
              </a:rPr>
              <a:t>调度算法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err="1" smtClean="0">
                <a:solidFill>
                  <a:srgbClr val="FF0000"/>
                </a:solidFill>
                <a:latin typeface="+mn-ea"/>
              </a:rPr>
              <a:t>IsolationScheduler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4127" y="1388949"/>
            <a:ext cx="11263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2F2F2F"/>
              </a:solidFill>
              <a:latin typeface="Helvetica Neue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127" y="1388949"/>
            <a:ext cx="112637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EvenScheduler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问题分析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Helvetica Neue"/>
              </a:rPr>
              <a:t>：</a:t>
            </a:r>
            <a:endParaRPr lang="en-US" altLang="zh-CN" b="0" i="0" dirty="0" smtClean="0">
              <a:solidFill>
                <a:srgbClr val="2F2F2F"/>
              </a:solidFill>
              <a:effectLst/>
              <a:latin typeface="Helvetica Neue"/>
            </a:endParaRPr>
          </a:p>
          <a:p>
            <a:pPr>
              <a:buClr>
                <a:srgbClr val="FF0000"/>
              </a:buClr>
            </a:pP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①该调度方式每次都是将各个节点的第一个端口用于分配，排在前面的节点的端口最先被全部占用，导致资源分配不均匀；</a:t>
            </a:r>
            <a:endParaRPr lang="en-US" altLang="zh-CN" dirty="0" smtClean="0">
              <a:solidFill>
                <a:srgbClr val="2F2F2F"/>
              </a:solidFill>
              <a:latin typeface="Helvetica Neue"/>
            </a:endParaRPr>
          </a:p>
          <a:p>
            <a:pPr>
              <a:buClr>
                <a:srgbClr val="FF0000"/>
              </a:buClr>
            </a:pP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②该调度方式将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Executor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列表分配到各个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worker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中时，并没有考虑到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Executor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之间的数据通信，例如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A-B-C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，配置两个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worker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，则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AC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会被分配到一起，显然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AB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或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BC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分配到一起可以减少网络通信以及序列化和反序列化的消耗。</a:t>
            </a:r>
            <a:endParaRPr lang="en-US" altLang="zh-CN" dirty="0" smtClean="0">
              <a:solidFill>
                <a:srgbClr val="2F2F2F"/>
              </a:solidFill>
              <a:latin typeface="Helvetica Neue"/>
            </a:endParaRPr>
          </a:p>
          <a:p>
            <a:pPr>
              <a:buClr>
                <a:srgbClr val="FF0000"/>
              </a:buClr>
            </a:pPr>
            <a:endParaRPr lang="en-US" altLang="zh-CN" b="0" i="0" dirty="0" smtClean="0">
              <a:solidFill>
                <a:srgbClr val="2F2F2F"/>
              </a:solidFill>
              <a:effectLst/>
              <a:latin typeface="Helvetica Neue"/>
            </a:endParaRPr>
          </a:p>
          <a:p>
            <a:pPr>
              <a:buClr>
                <a:srgbClr val="FF0000"/>
              </a:buClr>
            </a:pPr>
            <a:endParaRPr lang="en-US" altLang="zh-CN" dirty="0">
              <a:solidFill>
                <a:srgbClr val="2F2F2F"/>
              </a:solidFill>
              <a:latin typeface="Helvetica Neue"/>
            </a:endParaRPr>
          </a:p>
          <a:p>
            <a:pPr>
              <a:buClr>
                <a:srgbClr val="FF0000"/>
              </a:buClr>
            </a:pPr>
            <a:r>
              <a:rPr lang="zh-CN" altLang="en-US" b="0" i="0" dirty="0" smtClean="0">
                <a:solidFill>
                  <a:srgbClr val="2F2F2F"/>
                </a:solidFill>
                <a:effectLst/>
                <a:latin typeface="Helvetica Neue"/>
              </a:rPr>
              <a:t>对于问题①，可以使用用户定义的</a:t>
            </a:r>
            <a:r>
              <a:rPr lang="en-US" altLang="zh-CN" dirty="0" err="1" smtClean="0">
                <a:solidFill>
                  <a:srgbClr val="2F2F2F"/>
                </a:solidFill>
                <a:latin typeface="Helvetica Neue"/>
              </a:rPr>
              <a:t>IsolationScheduler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来进行手动调整</a:t>
            </a:r>
            <a:endParaRPr lang="en-US" altLang="zh-CN" b="0" i="0" dirty="0" smtClean="0">
              <a:solidFill>
                <a:srgbClr val="2F2F2F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6756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#3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调度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3.3</a:t>
            </a:r>
            <a:r>
              <a:rPr lang="zh-CN" altLang="en-US" dirty="0" smtClean="0">
                <a:solidFill>
                  <a:srgbClr val="FF0000"/>
                </a:solidFill>
              </a:rPr>
              <a:t>调度算法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err="1" smtClean="0">
                <a:solidFill>
                  <a:srgbClr val="FF0000"/>
                </a:solidFill>
                <a:latin typeface="+mn-ea"/>
              </a:rPr>
              <a:t>IsolationScheduler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272" y="1388949"/>
            <a:ext cx="119370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①</a:t>
            </a:r>
            <a:r>
              <a:rPr lang="zh-CN" altLang="en-US" sz="1600" dirty="0" smtClean="0"/>
              <a:t>设置</a:t>
            </a:r>
            <a:r>
              <a:rPr lang="en-US" altLang="zh-CN" sz="1600" dirty="0" err="1" smtClean="0"/>
              <a:t>IsolationScheduler</a:t>
            </a:r>
            <a:r>
              <a:rPr lang="zh-CN" altLang="en-US" sz="1600" dirty="0" smtClean="0"/>
              <a:t>使用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个节点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排序后的</a:t>
            </a:r>
            <a:r>
              <a:rPr lang="en-US" altLang="zh-CN" sz="1600" dirty="0" smtClean="0"/>
              <a:t>slot</a:t>
            </a:r>
            <a:r>
              <a:rPr lang="zh-CN" altLang="en-US" sz="1600" dirty="0" smtClean="0"/>
              <a:t>列表：</a:t>
            </a:r>
            <a:endParaRPr lang="en-US" altLang="zh-CN" sz="1600" dirty="0" smtClean="0"/>
          </a:p>
          <a:p>
            <a:r>
              <a:rPr lang="en-US" altLang="zh-CN" sz="1600" dirty="0" smtClean="0"/>
              <a:t>{[S1:6702][S2:6702][S3:6702] </a:t>
            </a:r>
            <a:r>
              <a:rPr lang="en-US" altLang="zh-CN" sz="1600" dirty="0"/>
              <a:t>[</a:t>
            </a:r>
            <a:r>
              <a:rPr lang="en-US" altLang="zh-CN" sz="1600" dirty="0" smtClean="0"/>
              <a:t>S4:6701] </a:t>
            </a:r>
            <a:r>
              <a:rPr lang="en-US" altLang="zh-CN" sz="1600" dirty="0"/>
              <a:t>[</a:t>
            </a:r>
            <a:r>
              <a:rPr lang="en-US" altLang="zh-CN" sz="1600" dirty="0" smtClean="0"/>
              <a:t>S5:6701] [S6:6700]</a:t>
            </a:r>
          </a:p>
          <a:p>
            <a:r>
              <a:rPr lang="en-US" altLang="zh-CN" sz="1600" dirty="0" smtClean="0"/>
              <a:t>[S1:6703] </a:t>
            </a:r>
            <a:r>
              <a:rPr lang="en-US" altLang="zh-CN" sz="1600" dirty="0"/>
              <a:t>[</a:t>
            </a:r>
            <a:r>
              <a:rPr lang="en-US" altLang="zh-CN" sz="1600" dirty="0" smtClean="0"/>
              <a:t>S2:6703] </a:t>
            </a:r>
            <a:r>
              <a:rPr lang="en-US" altLang="zh-CN" sz="1600" dirty="0"/>
              <a:t>[</a:t>
            </a:r>
            <a:r>
              <a:rPr lang="en-US" altLang="zh-CN" sz="1600" dirty="0" smtClean="0"/>
              <a:t>S3:6703] </a:t>
            </a:r>
            <a:r>
              <a:rPr lang="en-US" altLang="zh-CN" sz="1600" dirty="0"/>
              <a:t>[</a:t>
            </a:r>
            <a:r>
              <a:rPr lang="en-US" altLang="zh-CN" sz="1600" dirty="0" smtClean="0"/>
              <a:t>S4:6702] </a:t>
            </a:r>
            <a:r>
              <a:rPr lang="en-US" altLang="zh-CN" sz="1600" dirty="0"/>
              <a:t>[</a:t>
            </a:r>
            <a:r>
              <a:rPr lang="en-US" altLang="zh-CN" sz="1600" dirty="0" smtClean="0"/>
              <a:t>S5:6702] </a:t>
            </a:r>
            <a:r>
              <a:rPr lang="en-US" altLang="zh-CN" sz="1600" dirty="0"/>
              <a:t>[</a:t>
            </a:r>
            <a:r>
              <a:rPr lang="en-US" altLang="zh-CN" sz="1600" dirty="0" smtClean="0"/>
              <a:t>S6:6701]</a:t>
            </a:r>
          </a:p>
          <a:p>
            <a:r>
              <a:rPr lang="en-US" altLang="zh-CN" sz="1600" dirty="0" smtClean="0"/>
              <a:t>[S4:6703] </a:t>
            </a:r>
            <a:r>
              <a:rPr lang="en-US" altLang="zh-CN" sz="1600" dirty="0"/>
              <a:t>[</a:t>
            </a:r>
            <a:r>
              <a:rPr lang="en-US" altLang="zh-CN" sz="1600" dirty="0" smtClean="0"/>
              <a:t>S5:6703] </a:t>
            </a:r>
            <a:r>
              <a:rPr lang="en-US" altLang="zh-CN" sz="1600" dirty="0"/>
              <a:t>[</a:t>
            </a:r>
            <a:r>
              <a:rPr lang="en-US" altLang="zh-CN" sz="1600" dirty="0" smtClean="0"/>
              <a:t>S6:6702] </a:t>
            </a:r>
            <a:r>
              <a:rPr lang="en-US" altLang="zh-CN" sz="1600" dirty="0"/>
              <a:t>[</a:t>
            </a:r>
            <a:r>
              <a:rPr lang="en-US" altLang="zh-CN" sz="1600" dirty="0" smtClean="0"/>
              <a:t>S6:6703]}</a:t>
            </a:r>
          </a:p>
          <a:p>
            <a:r>
              <a:rPr lang="zh-CN" altLang="en-US" sz="1600" dirty="0" smtClean="0">
                <a:solidFill>
                  <a:srgbClr val="FF0000"/>
                </a:solidFill>
              </a:rPr>
              <a:t>②</a:t>
            </a:r>
            <a:r>
              <a:rPr lang="en-US" altLang="zh-CN" sz="1600" dirty="0" smtClean="0"/>
              <a:t>Executor</a:t>
            </a:r>
            <a:r>
              <a:rPr lang="zh-CN" altLang="en-US" sz="1600" dirty="0" smtClean="0"/>
              <a:t>列表：</a:t>
            </a:r>
            <a:r>
              <a:rPr lang="en-US" altLang="zh-CN" sz="1600" dirty="0" smtClean="0"/>
              <a:t>{[1,1][2,2][3,3][4,4][5,5][6,6][7,7][8,8][9,9][10,10][11,11][12,12][13,13][14,14][15,15][16,16]}</a:t>
            </a:r>
          </a:p>
          <a:p>
            <a:r>
              <a:rPr lang="zh-CN" altLang="en-US" sz="1600" dirty="0" smtClean="0">
                <a:solidFill>
                  <a:srgbClr val="FF0000"/>
                </a:solidFill>
              </a:rPr>
              <a:t>③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Executor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上的分布情况是</a:t>
            </a:r>
            <a:r>
              <a:rPr lang="en-US" altLang="zh-CN" sz="1600" dirty="0" smtClean="0"/>
              <a:t>[2,2,2,2,2,2,2,2]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在两个节点上，则每个节点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Worker</a:t>
            </a:r>
          </a:p>
          <a:p>
            <a:r>
              <a:rPr lang="zh-CN" altLang="en-US" sz="1600" dirty="0" smtClean="0">
                <a:solidFill>
                  <a:srgbClr val="FF0000"/>
                </a:solidFill>
              </a:rPr>
              <a:t>④</a:t>
            </a:r>
            <a:r>
              <a:rPr lang="zh-CN" altLang="en-US" sz="1600" dirty="0" smtClean="0"/>
              <a:t>对节点可用的</a:t>
            </a:r>
            <a:r>
              <a:rPr lang="en-US" altLang="zh-CN" sz="1600" dirty="0" smtClean="0"/>
              <a:t>slot</a:t>
            </a:r>
            <a:r>
              <a:rPr lang="zh-CN" altLang="en-US" sz="1600" dirty="0" smtClean="0"/>
              <a:t>数量降序排序，排序后的</a:t>
            </a:r>
            <a:r>
              <a:rPr lang="en-US" altLang="zh-CN" sz="1600" dirty="0" smtClean="0"/>
              <a:t>slot</a:t>
            </a:r>
            <a:r>
              <a:rPr lang="zh-CN" altLang="en-US" sz="1600" dirty="0" smtClean="0"/>
              <a:t>列表：</a:t>
            </a:r>
            <a:endParaRPr lang="en-US" altLang="zh-CN" sz="1600" dirty="0" smtClean="0"/>
          </a:p>
          <a:p>
            <a:r>
              <a:rPr lang="en-US" altLang="zh-CN" sz="1600" dirty="0"/>
              <a:t>{[</a:t>
            </a:r>
            <a:r>
              <a:rPr lang="en-US" altLang="zh-CN" sz="1600" dirty="0" smtClean="0"/>
              <a:t>S6:6700][S6:6701][S6:6702</a:t>
            </a:r>
            <a:r>
              <a:rPr lang="en-US" altLang="zh-CN" sz="1600" dirty="0"/>
              <a:t>] [</a:t>
            </a:r>
            <a:r>
              <a:rPr lang="en-US" altLang="zh-CN" sz="1600" dirty="0" smtClean="0"/>
              <a:t>S6:6703] </a:t>
            </a:r>
          </a:p>
          <a:p>
            <a:r>
              <a:rPr lang="en-US" altLang="zh-CN" sz="1600" dirty="0" smtClean="0"/>
              <a:t>[</a:t>
            </a:r>
            <a:r>
              <a:rPr lang="en-US" altLang="zh-CN" sz="1600" dirty="0"/>
              <a:t>S5:6701] [</a:t>
            </a:r>
            <a:r>
              <a:rPr lang="en-US" altLang="zh-CN" sz="1600" dirty="0" smtClean="0"/>
              <a:t>S5:6702][S5:6703]</a:t>
            </a:r>
          </a:p>
          <a:p>
            <a:r>
              <a:rPr lang="en-US" altLang="zh-CN" sz="1600" dirty="0" smtClean="0"/>
              <a:t>[S4:6701] </a:t>
            </a:r>
            <a:r>
              <a:rPr lang="en-US" altLang="zh-CN" sz="1600" dirty="0"/>
              <a:t>[</a:t>
            </a:r>
            <a:r>
              <a:rPr lang="en-US" altLang="zh-CN" sz="1600" dirty="0" smtClean="0"/>
              <a:t>S4:6702] </a:t>
            </a:r>
            <a:r>
              <a:rPr lang="en-US" altLang="zh-CN" sz="1600" dirty="0"/>
              <a:t>[</a:t>
            </a:r>
            <a:r>
              <a:rPr lang="en-US" altLang="zh-CN" sz="1600" dirty="0" smtClean="0"/>
              <a:t>S4:6703]</a:t>
            </a:r>
          </a:p>
          <a:p>
            <a:r>
              <a:rPr lang="en-US" altLang="zh-CN" sz="1600" dirty="0" smtClean="0"/>
              <a:t>[S3:6702</a:t>
            </a:r>
            <a:r>
              <a:rPr lang="en-US" altLang="zh-CN" sz="1600" dirty="0"/>
              <a:t>] [</a:t>
            </a:r>
            <a:r>
              <a:rPr lang="en-US" altLang="zh-CN" sz="1600" dirty="0" smtClean="0"/>
              <a:t>S3:6703]</a:t>
            </a:r>
          </a:p>
          <a:p>
            <a:r>
              <a:rPr lang="en-US" altLang="zh-CN" sz="1600" dirty="0" smtClean="0"/>
              <a:t>[S2:6702] </a:t>
            </a:r>
            <a:r>
              <a:rPr lang="en-US" altLang="zh-CN" sz="1600" dirty="0"/>
              <a:t>[</a:t>
            </a:r>
            <a:r>
              <a:rPr lang="en-US" altLang="zh-CN" sz="1600" dirty="0" smtClean="0"/>
              <a:t>S2:6703]</a:t>
            </a:r>
          </a:p>
          <a:p>
            <a:r>
              <a:rPr lang="en-US" altLang="zh-CN" sz="1600" dirty="0" smtClean="0"/>
              <a:t>[S1:6702</a:t>
            </a:r>
            <a:r>
              <a:rPr lang="en-US" altLang="zh-CN" sz="1600" dirty="0"/>
              <a:t>] [S6:6703</a:t>
            </a:r>
            <a:r>
              <a:rPr lang="en-US" altLang="zh-CN" sz="1600" dirty="0" smtClean="0"/>
              <a:t>]}</a:t>
            </a:r>
          </a:p>
          <a:p>
            <a:r>
              <a:rPr lang="zh-CN" altLang="en-US" sz="1600" dirty="0" smtClean="0">
                <a:solidFill>
                  <a:srgbClr val="FF0000"/>
                </a:solidFill>
              </a:rPr>
              <a:t>⑤</a:t>
            </a:r>
            <a:r>
              <a:rPr lang="zh-CN" altLang="en-US" sz="1600" dirty="0" smtClean="0"/>
              <a:t>判断</a:t>
            </a:r>
            <a:r>
              <a:rPr lang="en-US" altLang="zh-CN" sz="1600" dirty="0" smtClean="0"/>
              <a:t>S6</a:t>
            </a:r>
            <a:r>
              <a:rPr lang="zh-CN" altLang="en-US" sz="1600" dirty="0" smtClean="0"/>
              <a:t>节点是否有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个</a:t>
            </a:r>
            <a:r>
              <a:rPr lang="en-US" altLang="zh-CN" sz="1600" dirty="0"/>
              <a:t>W</a:t>
            </a:r>
            <a:r>
              <a:rPr lang="en-US" altLang="zh-CN" sz="1600" dirty="0" smtClean="0"/>
              <a:t>orker</a:t>
            </a:r>
            <a:r>
              <a:rPr lang="zh-CN" altLang="en-US" sz="1600" dirty="0" smtClean="0"/>
              <a:t>可用，发现符合条件，则</a:t>
            </a:r>
            <a:r>
              <a:rPr lang="en-US" altLang="zh-CN" sz="1600" dirty="0"/>
              <a:t>{[1,1][2,2]}-&gt;[</a:t>
            </a:r>
            <a:r>
              <a:rPr lang="en-US" altLang="zh-CN" sz="1600" dirty="0" smtClean="0"/>
              <a:t>S6:6700]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{[</a:t>
            </a:r>
            <a:r>
              <a:rPr lang="en-US" altLang="zh-CN" sz="1600" dirty="0"/>
              <a:t>3,3][4,4]}-&gt;[</a:t>
            </a:r>
            <a:r>
              <a:rPr lang="en-US" altLang="zh-CN" sz="1600" dirty="0" smtClean="0"/>
              <a:t>S6:6701]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{[</a:t>
            </a:r>
            <a:r>
              <a:rPr lang="en-US" altLang="zh-CN" sz="1600" dirty="0"/>
              <a:t>5,5][6,6]}-&gt;[</a:t>
            </a:r>
            <a:r>
              <a:rPr lang="en-US" altLang="zh-CN" sz="1600" dirty="0" smtClean="0"/>
              <a:t>S6:6702]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{[</a:t>
            </a:r>
            <a:r>
              <a:rPr lang="en-US" altLang="zh-CN" sz="1600" dirty="0"/>
              <a:t>7,7][8,8]}-&gt;[</a:t>
            </a:r>
            <a:r>
              <a:rPr lang="en-US" altLang="zh-CN" sz="1600" dirty="0" smtClean="0"/>
              <a:t>S6:6703]</a:t>
            </a:r>
            <a:r>
              <a:rPr lang="zh-CN" altLang="en-US" sz="1600" dirty="0" smtClean="0"/>
              <a:t>，把</a:t>
            </a:r>
            <a:r>
              <a:rPr lang="en-US" altLang="zh-CN" sz="1600" dirty="0" smtClean="0"/>
              <a:t>S6</a:t>
            </a:r>
            <a:r>
              <a:rPr lang="zh-CN" altLang="en-US" sz="1600" dirty="0" smtClean="0"/>
              <a:t>加入到</a:t>
            </a:r>
            <a:r>
              <a:rPr lang="en-US" altLang="zh-CN" sz="1600" dirty="0" smtClean="0"/>
              <a:t>cluster</a:t>
            </a:r>
            <a:r>
              <a:rPr lang="zh-CN" altLang="en-US" sz="1600" dirty="0" smtClean="0"/>
              <a:t>的黑名单中，不让调度使用该节点；</a:t>
            </a:r>
            <a:endParaRPr lang="en-US" altLang="zh-CN" sz="1600" dirty="0" smtClean="0"/>
          </a:p>
          <a:p>
            <a:r>
              <a:rPr lang="zh-CN" altLang="en-US" sz="1600" dirty="0" smtClean="0">
                <a:solidFill>
                  <a:srgbClr val="FF0000"/>
                </a:solidFill>
              </a:rPr>
              <a:t>⑥</a:t>
            </a:r>
            <a:r>
              <a:rPr lang="zh-CN" altLang="en-US" sz="1600" dirty="0" smtClean="0"/>
              <a:t>判断</a:t>
            </a:r>
            <a:r>
              <a:rPr lang="en-US" altLang="zh-CN" sz="1600" dirty="0" smtClean="0"/>
              <a:t>S5</a:t>
            </a:r>
            <a:r>
              <a:rPr lang="zh-CN" altLang="en-US" sz="1600" dirty="0"/>
              <a:t>节点</a:t>
            </a:r>
            <a:r>
              <a:rPr lang="zh-CN" altLang="en-US" sz="1600" dirty="0" smtClean="0"/>
              <a:t>是否有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个</a:t>
            </a:r>
            <a:r>
              <a:rPr lang="en-US" altLang="zh-CN" sz="1600" dirty="0"/>
              <a:t>W</a:t>
            </a:r>
            <a:r>
              <a:rPr lang="en-US" altLang="zh-CN" sz="1600" dirty="0" smtClean="0"/>
              <a:t>orker</a:t>
            </a:r>
            <a:r>
              <a:rPr lang="zh-CN" altLang="en-US" sz="1600" dirty="0" smtClean="0"/>
              <a:t>可用，发现只有三个，释放</a:t>
            </a:r>
            <a:r>
              <a:rPr lang="en-US" altLang="zh-CN" sz="1600" dirty="0" smtClean="0"/>
              <a:t>T2</a:t>
            </a:r>
            <a:r>
              <a:rPr lang="zh-CN" altLang="en-US" sz="1600" dirty="0" smtClean="0"/>
              <a:t>使用的</a:t>
            </a:r>
            <a:r>
              <a:rPr lang="en-US" altLang="zh-CN" sz="1600" dirty="0" smtClean="0"/>
              <a:t>6700</a:t>
            </a:r>
            <a:r>
              <a:rPr lang="zh-CN" altLang="en-US" sz="1600" dirty="0" smtClean="0"/>
              <a:t>端口的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，让其进行重新调度；然后</a:t>
            </a:r>
            <a:r>
              <a:rPr lang="en-US" altLang="zh-CN" sz="1600" dirty="0"/>
              <a:t>{[9,9][10,10]}-&gt;[</a:t>
            </a:r>
            <a:r>
              <a:rPr lang="en-US" altLang="zh-CN" sz="1600" dirty="0" smtClean="0"/>
              <a:t>S5:6700]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{[</a:t>
            </a:r>
            <a:r>
              <a:rPr lang="en-US" altLang="zh-CN" sz="1600" dirty="0"/>
              <a:t>11,11][12,12]}-&gt;[</a:t>
            </a:r>
            <a:r>
              <a:rPr lang="en-US" altLang="zh-CN" sz="1600" dirty="0" smtClean="0"/>
              <a:t>S5:6701]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{[</a:t>
            </a:r>
            <a:r>
              <a:rPr lang="en-US" altLang="zh-CN" sz="1600" dirty="0"/>
              <a:t>13,13][14,14]}-&gt;[</a:t>
            </a:r>
            <a:r>
              <a:rPr lang="en-US" altLang="zh-CN" sz="1600" dirty="0" smtClean="0"/>
              <a:t>S5:6702]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{[</a:t>
            </a:r>
            <a:r>
              <a:rPr lang="en-US" altLang="zh-CN" sz="1600" dirty="0"/>
              <a:t>15,15][16,16]}-&gt;[</a:t>
            </a:r>
            <a:r>
              <a:rPr lang="en-US" altLang="zh-CN" sz="1600" dirty="0" smtClean="0"/>
              <a:t>S5:6703]</a:t>
            </a:r>
            <a:r>
              <a:rPr lang="zh-CN" altLang="en-US" sz="1600" dirty="0" smtClean="0"/>
              <a:t>；同时把</a:t>
            </a:r>
            <a:r>
              <a:rPr lang="en-US" altLang="zh-CN" sz="1600" dirty="0" smtClean="0"/>
              <a:t>S5</a:t>
            </a:r>
            <a:r>
              <a:rPr lang="zh-CN" altLang="en-US" sz="1600" dirty="0" smtClean="0"/>
              <a:t>加入到</a:t>
            </a:r>
            <a:r>
              <a:rPr lang="en-US" altLang="zh-CN" sz="1600" dirty="0" smtClean="0"/>
              <a:t>cluster</a:t>
            </a:r>
            <a:r>
              <a:rPr lang="zh-CN" altLang="en-US" sz="1600" dirty="0" smtClean="0"/>
              <a:t>的黑名单中，不让调度使用该节点。</a:t>
            </a:r>
            <a:endParaRPr lang="zh-CN" altLang="en-US" sz="1600" dirty="0"/>
          </a:p>
          <a:p>
            <a:endParaRPr lang="zh-CN" altLang="en-US" sz="1600" dirty="0"/>
          </a:p>
          <a:p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6328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目录</a:t>
            </a:r>
          </a:p>
        </p:txBody>
      </p:sp>
      <p:grpSp>
        <p:nvGrpSpPr>
          <p:cNvPr id="77" name="Group 2"/>
          <p:cNvGrpSpPr>
            <a:grpSpLocks/>
          </p:cNvGrpSpPr>
          <p:nvPr/>
        </p:nvGrpSpPr>
        <p:grpSpPr bwMode="auto">
          <a:xfrm>
            <a:off x="3482181" y="1356706"/>
            <a:ext cx="4800600" cy="568325"/>
            <a:chOff x="0" y="0"/>
            <a:chExt cx="3408" cy="419"/>
          </a:xfrm>
        </p:grpSpPr>
        <p:grpSp>
          <p:nvGrpSpPr>
            <p:cNvPr id="110" name="Group 3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114" name="AutoShape 4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15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499">
                    <a:srgbClr val="E6E6E6"/>
                  </a:gs>
                  <a:gs pos="65999">
                    <a:srgbClr val="7D8496"/>
                  </a:gs>
                  <a:gs pos="73499">
                    <a:srgbClr val="E6E6E6"/>
                  </a:gs>
                  <a:gs pos="92499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16" name="AutoShape 6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3399FF"/>
                  </a:gs>
                  <a:gs pos="100000">
                    <a:srgbClr val="FFFFFF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11" name="Line 7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Text Box 8"/>
            <p:cNvSpPr>
              <a:spLocks noChangeArrowheads="1"/>
            </p:cNvSpPr>
            <p:nvPr/>
          </p:nvSpPr>
          <p:spPr bwMode="auto">
            <a:xfrm>
              <a:off x="675" y="48"/>
              <a:ext cx="2733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Strom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总体架构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" name="Text Box 9"/>
            <p:cNvSpPr>
              <a:spLocks noChangeArrowheads="1"/>
            </p:cNvSpPr>
            <p:nvPr/>
          </p:nvSpPr>
          <p:spPr bwMode="auto">
            <a:xfrm>
              <a:off x="124" y="62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/>
            </a:p>
          </p:txBody>
        </p:sp>
      </p:grpSp>
      <p:grpSp>
        <p:nvGrpSpPr>
          <p:cNvPr id="78" name="Group 10"/>
          <p:cNvGrpSpPr>
            <a:grpSpLocks/>
          </p:cNvGrpSpPr>
          <p:nvPr/>
        </p:nvGrpSpPr>
        <p:grpSpPr bwMode="auto">
          <a:xfrm>
            <a:off x="3482181" y="2112356"/>
            <a:ext cx="4800600" cy="588963"/>
            <a:chOff x="0" y="0"/>
            <a:chExt cx="3408" cy="419"/>
          </a:xfrm>
        </p:grpSpPr>
        <p:grpSp>
          <p:nvGrpSpPr>
            <p:cNvPr id="104" name="Group 11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107" name="AutoShape 12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8" name="AutoShap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499">
                    <a:srgbClr val="E6E6E6"/>
                  </a:gs>
                  <a:gs pos="65999">
                    <a:srgbClr val="7D8496"/>
                  </a:gs>
                  <a:gs pos="73499">
                    <a:srgbClr val="E6E6E6"/>
                  </a:gs>
                  <a:gs pos="92499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9" name="AutoShape 14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472F76"/>
                  </a:gs>
                  <a:gs pos="100000">
                    <a:srgbClr val="9966FF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05" name="Line 15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Text Box 17"/>
            <p:cNvSpPr>
              <a:spLocks noChangeArrowheads="1"/>
            </p:cNvSpPr>
            <p:nvPr/>
          </p:nvSpPr>
          <p:spPr bwMode="auto">
            <a:xfrm>
              <a:off x="124" y="62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/>
            </a:p>
          </p:txBody>
        </p:sp>
      </p:grpSp>
      <p:sp>
        <p:nvSpPr>
          <p:cNvPr id="79" name="Text Box 8"/>
          <p:cNvSpPr>
            <a:spLocks noChangeArrowheads="1"/>
          </p:cNvSpPr>
          <p:nvPr/>
        </p:nvSpPr>
        <p:spPr bwMode="auto">
          <a:xfrm>
            <a:off x="4434681" y="2150456"/>
            <a:ext cx="42751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Storm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通信机制</a:t>
            </a:r>
            <a:endParaRPr lang="zh-CN" altLang="en-US" dirty="0"/>
          </a:p>
        </p:txBody>
      </p:sp>
      <p:grpSp>
        <p:nvGrpSpPr>
          <p:cNvPr id="80" name="Group 2"/>
          <p:cNvGrpSpPr>
            <a:grpSpLocks/>
          </p:cNvGrpSpPr>
          <p:nvPr/>
        </p:nvGrpSpPr>
        <p:grpSpPr bwMode="auto">
          <a:xfrm>
            <a:off x="3482181" y="2945794"/>
            <a:ext cx="4800600" cy="568325"/>
            <a:chOff x="0" y="0"/>
            <a:chExt cx="3408" cy="419"/>
          </a:xfrm>
        </p:grpSpPr>
        <p:grpSp>
          <p:nvGrpSpPr>
            <p:cNvPr id="97" name="Group 3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101" name="AutoShape 4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2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499">
                    <a:srgbClr val="E6E6E6"/>
                  </a:gs>
                  <a:gs pos="65999">
                    <a:srgbClr val="7D8496"/>
                  </a:gs>
                  <a:gs pos="73499">
                    <a:srgbClr val="E6E6E6"/>
                  </a:gs>
                  <a:gs pos="92499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3" name="AutoShape 6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3399FF"/>
                  </a:gs>
                  <a:gs pos="100000">
                    <a:srgbClr val="FFFFFF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98" name="Line 7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Text Box 8"/>
            <p:cNvSpPr>
              <a:spLocks noChangeArrowheads="1"/>
            </p:cNvSpPr>
            <p:nvPr/>
          </p:nvSpPr>
          <p:spPr bwMode="auto">
            <a:xfrm>
              <a:off x="675" y="48"/>
              <a:ext cx="2733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Storm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调度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0" name="Text Box 9"/>
            <p:cNvSpPr>
              <a:spLocks noChangeArrowheads="1"/>
            </p:cNvSpPr>
            <p:nvPr/>
          </p:nvSpPr>
          <p:spPr bwMode="auto">
            <a:xfrm>
              <a:off x="124" y="62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/>
            </a:p>
          </p:txBody>
        </p:sp>
      </p:grpSp>
      <p:grpSp>
        <p:nvGrpSpPr>
          <p:cNvPr id="81" name="Group 10"/>
          <p:cNvGrpSpPr>
            <a:grpSpLocks/>
          </p:cNvGrpSpPr>
          <p:nvPr/>
        </p:nvGrpSpPr>
        <p:grpSpPr bwMode="auto">
          <a:xfrm>
            <a:off x="3482181" y="3739544"/>
            <a:ext cx="4800600" cy="588962"/>
            <a:chOff x="0" y="0"/>
            <a:chExt cx="3408" cy="419"/>
          </a:xfrm>
        </p:grpSpPr>
        <p:grpSp>
          <p:nvGrpSpPr>
            <p:cNvPr id="91" name="Group 11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94" name="AutoShape 12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5" name="AutoShap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499">
                    <a:srgbClr val="E6E6E6"/>
                  </a:gs>
                  <a:gs pos="65999">
                    <a:srgbClr val="7D8496"/>
                  </a:gs>
                  <a:gs pos="73499">
                    <a:srgbClr val="E6E6E6"/>
                  </a:gs>
                  <a:gs pos="92499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6" name="AutoShape 14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472F76"/>
                  </a:gs>
                  <a:gs pos="100000">
                    <a:srgbClr val="9966FF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92" name="Line 15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Text Box 17"/>
            <p:cNvSpPr>
              <a:spLocks noChangeArrowheads="1"/>
            </p:cNvSpPr>
            <p:nvPr/>
          </p:nvSpPr>
          <p:spPr bwMode="auto">
            <a:xfrm>
              <a:off x="124" y="62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dirty="0"/>
            </a:p>
          </p:txBody>
        </p:sp>
      </p:grpSp>
      <p:sp>
        <p:nvSpPr>
          <p:cNvPr id="82" name="Text Box 8"/>
          <p:cNvSpPr>
            <a:spLocks noChangeArrowheads="1"/>
          </p:cNvSpPr>
          <p:nvPr/>
        </p:nvSpPr>
        <p:spPr bwMode="auto">
          <a:xfrm>
            <a:off x="4434681" y="3739544"/>
            <a:ext cx="42751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Storm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并发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3" name="Group 2"/>
          <p:cNvGrpSpPr>
            <a:grpSpLocks/>
          </p:cNvGrpSpPr>
          <p:nvPr/>
        </p:nvGrpSpPr>
        <p:grpSpPr bwMode="auto">
          <a:xfrm>
            <a:off x="3521466" y="4552021"/>
            <a:ext cx="4800600" cy="568325"/>
            <a:chOff x="0" y="0"/>
            <a:chExt cx="3408" cy="419"/>
          </a:xfrm>
        </p:grpSpPr>
        <p:grpSp>
          <p:nvGrpSpPr>
            <p:cNvPr id="84" name="Group 3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88" name="AutoShape 4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9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499">
                    <a:srgbClr val="E6E6E6"/>
                  </a:gs>
                  <a:gs pos="65999">
                    <a:srgbClr val="7D8496"/>
                  </a:gs>
                  <a:gs pos="73499">
                    <a:srgbClr val="E6E6E6"/>
                  </a:gs>
                  <a:gs pos="92499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0" name="AutoShape 6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3399FF"/>
                  </a:gs>
                  <a:gs pos="100000">
                    <a:srgbClr val="FFFFFF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85" name="Line 7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Text Box 8"/>
            <p:cNvSpPr>
              <a:spLocks noChangeArrowheads="1"/>
            </p:cNvSpPr>
            <p:nvPr/>
          </p:nvSpPr>
          <p:spPr bwMode="auto">
            <a:xfrm>
              <a:off x="675" y="48"/>
              <a:ext cx="2733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Strom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性能优化</a:t>
              </a:r>
              <a:endPara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7" name="Text Box 9"/>
            <p:cNvSpPr>
              <a:spLocks noChangeArrowheads="1"/>
            </p:cNvSpPr>
            <p:nvPr/>
          </p:nvSpPr>
          <p:spPr bwMode="auto">
            <a:xfrm>
              <a:off x="124" y="62"/>
              <a:ext cx="265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endParaRPr lang="zh-CN" altLang="en-US" dirty="0"/>
            </a:p>
          </p:txBody>
        </p:sp>
      </p:grpSp>
      <p:grpSp>
        <p:nvGrpSpPr>
          <p:cNvPr id="47" name="Group 2"/>
          <p:cNvGrpSpPr>
            <a:grpSpLocks/>
          </p:cNvGrpSpPr>
          <p:nvPr/>
        </p:nvGrpSpPr>
        <p:grpSpPr bwMode="auto">
          <a:xfrm>
            <a:off x="3521466" y="5413429"/>
            <a:ext cx="4800600" cy="568325"/>
            <a:chOff x="0" y="0"/>
            <a:chExt cx="3408" cy="419"/>
          </a:xfrm>
        </p:grpSpPr>
        <p:grpSp>
          <p:nvGrpSpPr>
            <p:cNvPr id="48" name="Group 3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52" name="AutoShape 4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3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499">
                    <a:srgbClr val="E6E6E6"/>
                  </a:gs>
                  <a:gs pos="65999">
                    <a:srgbClr val="7D8496"/>
                  </a:gs>
                  <a:gs pos="73499">
                    <a:srgbClr val="E6E6E6"/>
                  </a:gs>
                  <a:gs pos="92499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4" name="AutoShape 6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3399FF"/>
                  </a:gs>
                  <a:gs pos="100000">
                    <a:srgbClr val="FFFFFF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49" name="Line 7"/>
            <p:cNvSpPr>
              <a:spLocks noChangeShapeType="1"/>
            </p:cNvSpPr>
            <p:nvPr/>
          </p:nvSpPr>
          <p:spPr bwMode="auto">
            <a:xfrm>
              <a:off x="384" y="384"/>
              <a:ext cx="3024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Text Box 8"/>
            <p:cNvSpPr>
              <a:spLocks noChangeArrowheads="1"/>
            </p:cNvSpPr>
            <p:nvPr/>
          </p:nvSpPr>
          <p:spPr bwMode="auto">
            <a:xfrm>
              <a:off x="675" y="48"/>
              <a:ext cx="2733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Ack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机制</a:t>
              </a:r>
              <a:endPara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Text Box 9"/>
            <p:cNvSpPr>
              <a:spLocks noChangeArrowheads="1"/>
            </p:cNvSpPr>
            <p:nvPr/>
          </p:nvSpPr>
          <p:spPr bwMode="auto">
            <a:xfrm>
              <a:off x="124" y="62"/>
              <a:ext cx="265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12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#3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调度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383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3.3</a:t>
            </a:r>
            <a:r>
              <a:rPr lang="zh-CN" altLang="en-US" dirty="0" smtClean="0">
                <a:solidFill>
                  <a:srgbClr val="FF0000"/>
                </a:solidFill>
              </a:rPr>
              <a:t>调度算法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err="1">
                <a:solidFill>
                  <a:srgbClr val="FF0000"/>
                </a:solidFill>
                <a:latin typeface="Helvetica Neue"/>
              </a:rPr>
              <a:t>IsolationScheduler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599" y="1264227"/>
            <a:ext cx="5686801" cy="3581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3180" y="4992377"/>
            <a:ext cx="1184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+mn-ea"/>
              </a:rPr>
              <a:t>IsolationScheduler</a:t>
            </a:r>
            <a:r>
              <a:rPr lang="zh-CN" altLang="en-US" dirty="0" smtClean="0">
                <a:latin typeface="+mn-ea"/>
              </a:rPr>
              <a:t>能够缓解调度分配不够均匀的问题，尤其针对耗资源的</a:t>
            </a:r>
            <a:r>
              <a:rPr lang="en-US" altLang="zh-CN" dirty="0" smtClean="0">
                <a:latin typeface="+mn-ea"/>
              </a:rPr>
              <a:t>topology</a:t>
            </a:r>
            <a:r>
              <a:rPr lang="zh-CN" altLang="en-US" dirty="0" smtClean="0">
                <a:latin typeface="+mn-ea"/>
              </a:rPr>
              <a:t>。但是它并不能真正的解决该问题，因为分配不均的问题转移到了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尤其是</a:t>
            </a:r>
            <a:r>
              <a:rPr lang="en-US" altLang="zh-CN" dirty="0" smtClean="0">
                <a:latin typeface="+mn-ea"/>
              </a:rPr>
              <a:t>S1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S4</a:t>
            </a:r>
            <a:r>
              <a:rPr lang="zh-CN" altLang="en-US" dirty="0" smtClean="0">
                <a:latin typeface="+mn-ea"/>
              </a:rPr>
              <a:t>。同时也存在</a:t>
            </a:r>
            <a:r>
              <a:rPr lang="en-US" altLang="zh-CN" dirty="0" smtClean="0">
                <a:latin typeface="+mn-ea"/>
              </a:rPr>
              <a:t>Executor</a:t>
            </a:r>
            <a:r>
              <a:rPr lang="zh-CN" altLang="en-US" dirty="0" smtClean="0">
                <a:latin typeface="+mn-ea"/>
              </a:rPr>
              <a:t>通信影响效率的问题。因此在设置</a:t>
            </a:r>
            <a:r>
              <a:rPr lang="en-US" altLang="zh-CN" dirty="0" smtClean="0">
                <a:latin typeface="+mn-ea"/>
              </a:rPr>
              <a:t>Worker</a:t>
            </a:r>
            <a:r>
              <a:rPr lang="zh-CN" altLang="en-US" dirty="0" smtClean="0">
                <a:latin typeface="+mn-ea"/>
              </a:rPr>
              <a:t>数、并行度以及</a:t>
            </a:r>
            <a:r>
              <a:rPr lang="en-US" altLang="zh-CN" dirty="0" smtClean="0">
                <a:latin typeface="+mn-ea"/>
              </a:rPr>
              <a:t>task</a:t>
            </a:r>
            <a:r>
              <a:rPr lang="zh-CN" altLang="en-US" dirty="0" smtClean="0">
                <a:latin typeface="+mn-ea"/>
              </a:rPr>
              <a:t>数量时可以将调度作为参考，尽量使之负载均衡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992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#3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调度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3.4</a:t>
            </a:r>
            <a:r>
              <a:rPr lang="zh-CN" altLang="en-US" dirty="0" smtClean="0">
                <a:solidFill>
                  <a:srgbClr val="FF0000"/>
                </a:solidFill>
              </a:rPr>
              <a:t>调度算法改进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3181" y="1388949"/>
            <a:ext cx="118456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①</a:t>
            </a:r>
            <a:r>
              <a:rPr lang="en-US" altLang="zh-CN" dirty="0" err="1" smtClean="0">
                <a:latin typeface="+mn-ea"/>
              </a:rPr>
              <a:t>EventScheduler</a:t>
            </a:r>
            <a:r>
              <a:rPr lang="zh-CN" altLang="en-US" dirty="0" smtClean="0">
                <a:latin typeface="+mn-ea"/>
              </a:rPr>
              <a:t>按照节点排序，导致排在前面的节点率先被用完。如果将</a:t>
            </a:r>
            <a:r>
              <a:rPr lang="en-US" altLang="zh-CN" dirty="0" err="1" smtClean="0">
                <a:latin typeface="+mn-ea"/>
              </a:rPr>
              <a:t>IsolationScheduler</a:t>
            </a:r>
            <a:r>
              <a:rPr lang="zh-CN" altLang="en-US" dirty="0" smtClean="0">
                <a:latin typeface="+mn-ea"/>
              </a:rPr>
              <a:t>的思想结合进来，但是不进行硬件隔离（把节点放入</a:t>
            </a:r>
            <a:r>
              <a:rPr lang="en-US" altLang="zh-CN" dirty="0" smtClean="0">
                <a:latin typeface="+mn-ea"/>
              </a:rPr>
              <a:t>Cluster</a:t>
            </a:r>
            <a:r>
              <a:rPr lang="zh-CN" altLang="en-US" dirty="0" smtClean="0">
                <a:latin typeface="+mn-ea"/>
              </a:rPr>
              <a:t>黑名单），只是按照节点中的可用端口数降序排序。就能够更有效的进行负载均衡。参考</a:t>
            </a:r>
            <a:r>
              <a:rPr lang="en-US" altLang="zh-CN" dirty="0">
                <a:latin typeface="+mn-ea"/>
              </a:rPr>
              <a:t>《</a:t>
            </a:r>
            <a:r>
              <a:rPr lang="en-US" altLang="zh-CN" dirty="0">
                <a:latin typeface="+mn-ea"/>
                <a:hlinkClick r:id="rId2"/>
              </a:rPr>
              <a:t>https://</a:t>
            </a:r>
            <a:r>
              <a:rPr lang="en-US" altLang="zh-CN" dirty="0" smtClean="0">
                <a:latin typeface="+mn-ea"/>
                <a:hlinkClick r:id="rId2"/>
              </a:rPr>
              <a:t>github.com/apache/storm/pull/36》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②</a:t>
            </a:r>
            <a:r>
              <a:rPr lang="en-US" altLang="zh-CN" dirty="0" err="1" smtClean="0">
                <a:latin typeface="+mn-ea"/>
              </a:rPr>
              <a:t>JStorm</a:t>
            </a:r>
            <a:r>
              <a:rPr lang="zh-CN" altLang="en-US" dirty="0" smtClean="0">
                <a:latin typeface="+mn-ea"/>
              </a:rPr>
              <a:t>的改进方法：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建立</a:t>
            </a:r>
            <a:r>
              <a:rPr lang="en-US" altLang="zh-CN" dirty="0">
                <a:latin typeface="+mn-ea"/>
              </a:rPr>
              <a:t>task-worker</a:t>
            </a:r>
            <a:r>
              <a:rPr lang="zh-CN" altLang="en-US" dirty="0">
                <a:latin typeface="+mn-ea"/>
              </a:rPr>
              <a:t>关系的优先级依次为：尽量避免同类</a:t>
            </a:r>
            <a:r>
              <a:rPr lang="en-US" altLang="zh-CN" dirty="0">
                <a:latin typeface="+mn-ea"/>
              </a:rPr>
              <a:t>task</a:t>
            </a:r>
            <a:r>
              <a:rPr lang="zh-CN" altLang="en-US" dirty="0">
                <a:latin typeface="+mn-ea"/>
              </a:rPr>
              <a:t>在同一</a:t>
            </a:r>
            <a:r>
              <a:rPr lang="en-US" altLang="zh-CN" dirty="0">
                <a:latin typeface="+mn-ea"/>
              </a:rPr>
              <a:t>work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supervisor</a:t>
            </a:r>
            <a:r>
              <a:rPr lang="zh-CN" altLang="en-US" dirty="0">
                <a:latin typeface="+mn-ea"/>
              </a:rPr>
              <a:t>下的情况，尽量保证</a:t>
            </a:r>
            <a:r>
              <a:rPr lang="en-US" altLang="zh-CN" dirty="0">
                <a:latin typeface="+mn-ea"/>
              </a:rPr>
              <a:t>task</a:t>
            </a:r>
            <a:r>
              <a:rPr lang="zh-CN" altLang="en-US" dirty="0">
                <a:latin typeface="+mn-ea"/>
              </a:rPr>
              <a:t>在</a:t>
            </a:r>
            <a:r>
              <a:rPr lang="en-US" altLang="zh-CN" dirty="0">
                <a:latin typeface="+mn-ea"/>
              </a:rPr>
              <a:t>worker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supervisor</a:t>
            </a:r>
            <a:r>
              <a:rPr lang="zh-CN" altLang="en-US" dirty="0">
                <a:latin typeface="+mn-ea"/>
              </a:rPr>
              <a:t>基准上平均分配，尽量保证有直接信息流传输的</a:t>
            </a:r>
            <a:r>
              <a:rPr lang="en-US" altLang="zh-CN" dirty="0">
                <a:latin typeface="+mn-ea"/>
              </a:rPr>
              <a:t>task</a:t>
            </a:r>
            <a:r>
              <a:rPr lang="zh-CN" altLang="en-US" dirty="0">
                <a:latin typeface="+mn-ea"/>
              </a:rPr>
              <a:t>在同一</a:t>
            </a:r>
            <a:r>
              <a:rPr lang="en-US" altLang="zh-CN" dirty="0">
                <a:latin typeface="+mn-ea"/>
              </a:rPr>
              <a:t>worker</a:t>
            </a:r>
            <a:r>
              <a:rPr lang="zh-CN" altLang="en-US" dirty="0" smtClean="0">
                <a:latin typeface="+mn-ea"/>
              </a:rPr>
              <a:t>下。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730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#4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并发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17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4.1Supervisor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3181" y="1388949"/>
            <a:ext cx="11845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+mn-ea"/>
              </a:rPr>
              <a:t>LunchWorker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①</a:t>
            </a:r>
            <a:r>
              <a:rPr lang="en-US" altLang="zh-CN" dirty="0" smtClean="0">
                <a:latin typeface="+mn-ea"/>
              </a:rPr>
              <a:t>Cluster</a:t>
            </a:r>
            <a:r>
              <a:rPr lang="zh-CN" altLang="en-US" dirty="0" smtClean="0">
                <a:latin typeface="+mn-ea"/>
              </a:rPr>
              <a:t>模式：拼接</a:t>
            </a:r>
            <a:r>
              <a:rPr lang="en-US" altLang="zh-CN" dirty="0" smtClean="0">
                <a:latin typeface="+mn-ea"/>
              </a:rPr>
              <a:t>JVM</a:t>
            </a:r>
            <a:r>
              <a:rPr lang="zh-CN" altLang="en-US" dirty="0" smtClean="0">
                <a:latin typeface="+mn-ea"/>
              </a:rPr>
              <a:t>命令在</a:t>
            </a:r>
            <a:r>
              <a:rPr lang="en-US" altLang="zh-CN" dirty="0" smtClean="0">
                <a:latin typeface="+mn-ea"/>
              </a:rPr>
              <a:t>Worker</a:t>
            </a:r>
            <a:r>
              <a:rPr lang="zh-CN" altLang="en-US" dirty="0" smtClean="0">
                <a:latin typeface="+mn-ea"/>
              </a:rPr>
              <a:t>容器中启动</a:t>
            </a:r>
            <a:r>
              <a:rPr lang="en-US" altLang="zh-CN" dirty="0" smtClean="0">
                <a:latin typeface="+mn-ea"/>
              </a:rPr>
              <a:t>Worker</a:t>
            </a:r>
            <a:r>
              <a:rPr lang="zh-CN" altLang="en-US" dirty="0" smtClean="0">
                <a:latin typeface="+mn-ea"/>
              </a:rPr>
              <a:t>，使用了</a:t>
            </a:r>
            <a:r>
              <a:rPr lang="en-US" altLang="zh-CN" dirty="0" err="1" smtClean="0">
                <a:latin typeface="+mn-ea"/>
              </a:rPr>
              <a:t>Netty</a:t>
            </a:r>
            <a:r>
              <a:rPr lang="zh-CN" altLang="en-US" dirty="0" smtClean="0">
                <a:latin typeface="+mn-ea"/>
              </a:rPr>
              <a:t>包的</a:t>
            </a:r>
            <a:r>
              <a:rPr lang="en-US" altLang="zh-CN" dirty="0" smtClean="0">
                <a:latin typeface="+mn-ea"/>
              </a:rPr>
              <a:t>Context</a:t>
            </a:r>
            <a:r>
              <a:rPr lang="zh-CN" altLang="en-US" dirty="0" smtClean="0">
                <a:latin typeface="+mn-ea"/>
              </a:rPr>
              <a:t>实现了</a:t>
            </a:r>
            <a:r>
              <a:rPr lang="en-US" altLang="zh-CN" dirty="0" err="1" smtClean="0">
                <a:latin typeface="+mn-ea"/>
              </a:rPr>
              <a:t>IContext</a:t>
            </a:r>
            <a:r>
              <a:rPr lang="zh-CN" altLang="en-US" dirty="0" smtClean="0">
                <a:latin typeface="+mn-ea"/>
              </a:rPr>
              <a:t>接口；（</a:t>
            </a:r>
            <a:r>
              <a:rPr lang="en-US" altLang="zh-CN" dirty="0" err="1" smtClean="0">
                <a:latin typeface="+mn-ea"/>
              </a:rPr>
              <a:t>BasicContainer.launch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②</a:t>
            </a:r>
            <a:r>
              <a:rPr lang="en-US" altLang="zh-CN" dirty="0" err="1" smtClean="0">
                <a:latin typeface="+mn-ea"/>
              </a:rPr>
              <a:t>LocalCluster</a:t>
            </a:r>
            <a:r>
              <a:rPr lang="zh-CN" altLang="en-US" dirty="0" smtClean="0">
                <a:latin typeface="+mn-ea"/>
              </a:rPr>
              <a:t>模式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调用</a:t>
            </a:r>
            <a:r>
              <a:rPr lang="en-US" altLang="zh-CN" dirty="0" smtClean="0">
                <a:latin typeface="+mn-ea"/>
              </a:rPr>
              <a:t>Worker</a:t>
            </a:r>
            <a:r>
              <a:rPr lang="zh-CN" altLang="en-US" dirty="0" smtClean="0">
                <a:latin typeface="+mn-ea"/>
              </a:rPr>
              <a:t>的构造方法，使用了</a:t>
            </a:r>
            <a:r>
              <a:rPr lang="en-US" altLang="zh-CN" dirty="0" smtClean="0">
                <a:latin typeface="+mn-ea"/>
              </a:rPr>
              <a:t>Local</a:t>
            </a:r>
            <a:r>
              <a:rPr lang="zh-CN" altLang="en-US" dirty="0" smtClean="0">
                <a:latin typeface="+mn-ea"/>
              </a:rPr>
              <a:t>包的</a:t>
            </a:r>
            <a:r>
              <a:rPr lang="en-US" altLang="zh-CN" dirty="0" smtClean="0">
                <a:latin typeface="+mn-ea"/>
              </a:rPr>
              <a:t>Context</a:t>
            </a:r>
            <a:r>
              <a:rPr lang="zh-CN" altLang="en-US" dirty="0" smtClean="0">
                <a:latin typeface="+mn-ea"/>
              </a:rPr>
              <a:t>实现了</a:t>
            </a:r>
            <a:r>
              <a:rPr lang="en-US" altLang="zh-CN" dirty="0" err="1" smtClean="0">
                <a:latin typeface="+mn-ea"/>
              </a:rPr>
              <a:t>IContext</a:t>
            </a:r>
            <a:r>
              <a:rPr lang="zh-CN" altLang="en-US" dirty="0" smtClean="0">
                <a:latin typeface="+mn-ea"/>
              </a:rPr>
              <a:t>接口；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还有其他的重要方法，如关闭</a:t>
            </a:r>
            <a:r>
              <a:rPr lang="en-US" altLang="zh-CN" dirty="0" smtClean="0">
                <a:latin typeface="+mn-ea"/>
              </a:rPr>
              <a:t>Worker</a:t>
            </a:r>
            <a:r>
              <a:rPr lang="zh-CN" altLang="en-US" dirty="0" smtClean="0">
                <a:latin typeface="+mn-ea"/>
              </a:rPr>
              <a:t>、从</a:t>
            </a:r>
            <a:r>
              <a:rPr lang="en-US" altLang="zh-CN" dirty="0" smtClean="0">
                <a:latin typeface="+mn-ea"/>
              </a:rPr>
              <a:t>Nimbus</a:t>
            </a:r>
            <a:r>
              <a:rPr lang="zh-CN" altLang="en-US" dirty="0" smtClean="0">
                <a:latin typeface="+mn-ea"/>
              </a:rPr>
              <a:t>下载分配到当前节点的任务信息省略，因为</a:t>
            </a:r>
            <a:r>
              <a:rPr lang="en-US" altLang="zh-CN" dirty="0" smtClean="0">
                <a:latin typeface="+mn-ea"/>
              </a:rPr>
              <a:t>Supervisor</a:t>
            </a:r>
            <a:r>
              <a:rPr lang="zh-CN" altLang="en-US" dirty="0" smtClean="0">
                <a:latin typeface="+mn-ea"/>
              </a:rPr>
              <a:t>最重要的功能是启动</a:t>
            </a:r>
            <a:r>
              <a:rPr lang="en-US" altLang="zh-CN" dirty="0" smtClean="0">
                <a:latin typeface="+mn-ea"/>
              </a:rPr>
              <a:t>Worker</a:t>
            </a:r>
            <a:r>
              <a:rPr lang="zh-CN" altLang="en-US" dirty="0" smtClean="0">
                <a:latin typeface="+mn-ea"/>
              </a:rPr>
              <a:t>并确定其通信方式。作为并发我们更主要的是关注</a:t>
            </a:r>
            <a:r>
              <a:rPr lang="en-US" altLang="zh-CN" dirty="0" smtClean="0">
                <a:latin typeface="+mn-ea"/>
                <a:hlinkClick r:id="rId2"/>
              </a:rPr>
              <a:t>Worker</a:t>
            </a:r>
            <a:r>
              <a:rPr lang="zh-CN" altLang="en-US" dirty="0" smtClean="0">
                <a:latin typeface="+mn-ea"/>
                <a:hlinkClick r:id="rId2"/>
              </a:rPr>
              <a:t>、</a:t>
            </a:r>
            <a:r>
              <a:rPr lang="en-US" altLang="zh-CN" dirty="0" smtClean="0">
                <a:latin typeface="+mn-ea"/>
                <a:hlinkClick r:id="rId2"/>
              </a:rPr>
              <a:t>Executor</a:t>
            </a:r>
            <a:r>
              <a:rPr lang="zh-CN" altLang="en-US" dirty="0" smtClean="0">
                <a:latin typeface="+mn-ea"/>
                <a:hlinkClick r:id="rId2"/>
              </a:rPr>
              <a:t>和</a:t>
            </a:r>
            <a:r>
              <a:rPr lang="en-US" altLang="zh-CN" dirty="0" smtClean="0">
                <a:latin typeface="+mn-ea"/>
                <a:hlinkClick r:id="rId2"/>
              </a:rPr>
              <a:t>Task</a:t>
            </a:r>
            <a:r>
              <a:rPr lang="en-US" altLang="zh-CN" dirty="0" smtClean="0">
                <a:latin typeface="+mn-ea"/>
              </a:rPr>
              <a:t>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911" y="3864119"/>
            <a:ext cx="74961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#4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并发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15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4.2 Worker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3181" y="1388949"/>
            <a:ext cx="118456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核心为</a:t>
            </a:r>
            <a:r>
              <a:rPr lang="en-US" altLang="zh-CN" dirty="0" smtClean="0">
                <a:latin typeface="+mn-ea"/>
              </a:rPr>
              <a:t>start()</a:t>
            </a:r>
            <a:r>
              <a:rPr lang="zh-CN" altLang="en-US" dirty="0" smtClean="0">
                <a:latin typeface="+mn-ea"/>
              </a:rPr>
              <a:t>方法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①</a:t>
            </a:r>
            <a:r>
              <a:rPr lang="zh-CN" altLang="en-US" dirty="0" smtClean="0">
                <a:latin typeface="+mn-ea"/>
              </a:rPr>
              <a:t>注册回调接口，回调方法用于接受通讯中的</a:t>
            </a:r>
            <a:r>
              <a:rPr lang="en-US" altLang="zh-CN" dirty="0" err="1" smtClean="0">
                <a:latin typeface="+mn-ea"/>
              </a:rPr>
              <a:t>Server.recv</a:t>
            </a:r>
            <a:r>
              <a:rPr lang="en-US" altLang="zh-CN" dirty="0" smtClean="0">
                <a:latin typeface="+mn-ea"/>
              </a:rPr>
              <a:t>()</a:t>
            </a:r>
            <a:r>
              <a:rPr lang="zh-CN" altLang="en-US" dirty="0" smtClean="0">
                <a:solidFill>
                  <a:srgbClr val="00B0F0"/>
                </a:solidFill>
                <a:latin typeface="+mn-ea"/>
              </a:rPr>
              <a:t>接收数据</a:t>
            </a:r>
            <a:r>
              <a:rPr lang="zh-CN" altLang="en-US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②更新</a:t>
            </a:r>
            <a:r>
              <a:rPr lang="zh-CN" altLang="en-US" dirty="0">
                <a:latin typeface="+mn-ea"/>
              </a:rPr>
              <a:t>通信</a:t>
            </a:r>
            <a:r>
              <a:rPr lang="zh-CN" altLang="en-US" dirty="0" smtClean="0">
                <a:latin typeface="+mn-ea"/>
              </a:rPr>
              <a:t>连接信息，因为调度会调整，要更新端口信息；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③判断</a:t>
            </a:r>
            <a:r>
              <a:rPr lang="en-US" altLang="zh-CN" dirty="0" smtClean="0">
                <a:latin typeface="+mn-ea"/>
              </a:rPr>
              <a:t>Topology</a:t>
            </a:r>
            <a:r>
              <a:rPr lang="zh-CN" altLang="en-US" dirty="0" smtClean="0">
                <a:latin typeface="+mn-ea"/>
              </a:rPr>
              <a:t>是否活跃，从而激活或者冻结</a:t>
            </a:r>
            <a:r>
              <a:rPr lang="en-US" altLang="zh-CN" dirty="0" smtClean="0">
                <a:latin typeface="+mn-ea"/>
              </a:rPr>
              <a:t>Worker</a:t>
            </a:r>
            <a:r>
              <a:rPr lang="zh-CN" altLang="en-US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④开启定时任务，将</a:t>
            </a:r>
            <a:r>
              <a:rPr lang="en-US" altLang="zh-CN" dirty="0" smtClean="0">
                <a:latin typeface="+mn-ea"/>
              </a:rPr>
              <a:t>Worker</a:t>
            </a:r>
            <a:r>
              <a:rPr lang="zh-CN" altLang="en-US" dirty="0" smtClean="0">
                <a:latin typeface="+mn-ea"/>
              </a:rPr>
              <a:t>心跳发送给</a:t>
            </a:r>
            <a:r>
              <a:rPr lang="en-US" altLang="zh-CN" dirty="0" smtClean="0">
                <a:latin typeface="+mn-ea"/>
              </a:rPr>
              <a:t>Supervisor</a:t>
            </a:r>
            <a:r>
              <a:rPr lang="zh-CN" altLang="en-US" dirty="0" smtClean="0">
                <a:latin typeface="+mn-ea"/>
              </a:rPr>
              <a:t>，将</a:t>
            </a:r>
            <a:r>
              <a:rPr lang="en-US" altLang="zh-CN" dirty="0" smtClean="0">
                <a:latin typeface="+mn-ea"/>
              </a:rPr>
              <a:t>Executor</a:t>
            </a:r>
            <a:r>
              <a:rPr lang="zh-CN" altLang="en-US" dirty="0" smtClean="0">
                <a:latin typeface="+mn-ea"/>
              </a:rPr>
              <a:t>心跳发送给</a:t>
            </a:r>
            <a:r>
              <a:rPr lang="en-US" altLang="zh-CN" dirty="0" err="1" smtClean="0">
                <a:latin typeface="+mn-ea"/>
              </a:rPr>
              <a:t>ZooKeeper</a:t>
            </a:r>
            <a:r>
              <a:rPr lang="zh-CN" altLang="en-US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⑤</a:t>
            </a:r>
            <a:r>
              <a:rPr lang="zh-CN" altLang="en-US" dirty="0" smtClean="0">
                <a:latin typeface="+mn-ea"/>
              </a:rPr>
              <a:t>初始化</a:t>
            </a:r>
            <a:r>
              <a:rPr lang="en-US" altLang="zh-CN" dirty="0" smtClean="0">
                <a:latin typeface="+mn-ea"/>
              </a:rPr>
              <a:t>Executor</a:t>
            </a:r>
            <a:r>
              <a:rPr lang="zh-CN" altLang="en-US" dirty="0" smtClean="0">
                <a:latin typeface="+mn-ea"/>
              </a:rPr>
              <a:t>：为分配到该</a:t>
            </a:r>
            <a:r>
              <a:rPr lang="en-US" altLang="zh-CN" dirty="0" smtClean="0">
                <a:latin typeface="+mn-ea"/>
              </a:rPr>
              <a:t>Worker</a:t>
            </a:r>
            <a:r>
              <a:rPr lang="zh-CN" altLang="en-US" dirty="0" smtClean="0">
                <a:latin typeface="+mn-ea"/>
              </a:rPr>
              <a:t>上的每个</a:t>
            </a:r>
            <a:r>
              <a:rPr lang="en-US" altLang="zh-CN" dirty="0" smtClean="0">
                <a:latin typeface="+mn-ea"/>
              </a:rPr>
              <a:t>Executor</a:t>
            </a:r>
            <a:r>
              <a:rPr lang="zh-CN" altLang="en-US" dirty="0" smtClean="0">
                <a:latin typeface="+mn-ea"/>
              </a:rPr>
              <a:t>进行初始化，即创建</a:t>
            </a:r>
            <a:r>
              <a:rPr lang="en-US" altLang="zh-CN" dirty="0" err="1" smtClean="0">
                <a:latin typeface="+mn-ea"/>
              </a:rPr>
              <a:t>SpoutExecutor</a:t>
            </a:r>
            <a:r>
              <a:rPr lang="en-US" altLang="zh-CN" dirty="0" smtClean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BoltExecutor</a:t>
            </a:r>
            <a:r>
              <a:rPr lang="zh-CN" altLang="en-US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⑥</a:t>
            </a:r>
            <a:r>
              <a:rPr lang="zh-CN" altLang="en-US" dirty="0" smtClean="0">
                <a:latin typeface="+mn-ea"/>
              </a:rPr>
              <a:t>循环线程：将</a:t>
            </a:r>
            <a:r>
              <a:rPr lang="en-US" altLang="zh-CN" dirty="0" smtClean="0">
                <a:latin typeface="+mn-ea"/>
              </a:rPr>
              <a:t>Worker</a:t>
            </a:r>
            <a:r>
              <a:rPr lang="zh-CN" altLang="en-US" dirty="0" smtClean="0">
                <a:latin typeface="+mn-ea"/>
              </a:rPr>
              <a:t>的发送队列的数据及时通过通讯中的</a:t>
            </a:r>
            <a:r>
              <a:rPr lang="en-US" altLang="zh-CN" dirty="0" err="1" smtClean="0">
                <a:latin typeface="+mn-ea"/>
              </a:rPr>
              <a:t>Client.sent</a:t>
            </a:r>
            <a:r>
              <a:rPr lang="en-US" altLang="zh-CN" dirty="0" smtClean="0">
                <a:latin typeface="+mn-ea"/>
              </a:rPr>
              <a:t>()</a:t>
            </a:r>
            <a:r>
              <a:rPr lang="zh-CN" altLang="en-US" dirty="0" smtClean="0">
                <a:latin typeface="+mn-ea"/>
              </a:rPr>
              <a:t>方法</a:t>
            </a:r>
            <a:r>
              <a:rPr lang="zh-CN" altLang="en-US" dirty="0" smtClean="0">
                <a:solidFill>
                  <a:srgbClr val="00B0F0"/>
                </a:solidFill>
                <a:latin typeface="+mn-ea"/>
              </a:rPr>
              <a:t>发送数据</a:t>
            </a:r>
            <a:r>
              <a:rPr lang="zh-CN" altLang="en-US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304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#4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并发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15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4.2 Worker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3182" y="1388949"/>
            <a:ext cx="36160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①</a:t>
            </a:r>
            <a:r>
              <a:rPr lang="zh-CN" altLang="en-US" dirty="0" smtClean="0">
                <a:latin typeface="+mn-ea"/>
              </a:rPr>
              <a:t>注册回调：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Message.Local.Context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对于</a:t>
            </a:r>
            <a:r>
              <a:rPr lang="en-US" altLang="zh-CN" dirty="0" smtClean="0">
                <a:latin typeface="+mn-ea"/>
              </a:rPr>
              <a:t>Local</a:t>
            </a:r>
            <a:r>
              <a:rPr lang="zh-CN" altLang="en-US" dirty="0" smtClean="0">
                <a:latin typeface="+mn-ea"/>
              </a:rPr>
              <a:t>模式，</a:t>
            </a:r>
            <a:r>
              <a:rPr lang="en-US" altLang="zh-CN" dirty="0" smtClean="0">
                <a:latin typeface="+mn-ea"/>
              </a:rPr>
              <a:t>Client</a:t>
            </a:r>
            <a:r>
              <a:rPr lang="zh-CN" altLang="en-US" dirty="0" smtClean="0">
                <a:latin typeface="+mn-ea"/>
              </a:rPr>
              <a:t>的定时任务就是不断调用</a:t>
            </a:r>
            <a:r>
              <a:rPr lang="en-US" altLang="zh-CN" dirty="0" smtClean="0">
                <a:latin typeface="+mn-ea"/>
              </a:rPr>
              <a:t>Server</a:t>
            </a:r>
            <a:r>
              <a:rPr lang="zh-CN" altLang="en-US" dirty="0" smtClean="0">
                <a:latin typeface="+mn-ea"/>
              </a:rPr>
              <a:t>的回调接口，相当于代替了</a:t>
            </a:r>
            <a:r>
              <a:rPr lang="en-US" altLang="zh-CN" dirty="0" smtClean="0">
                <a:latin typeface="+mn-ea"/>
              </a:rPr>
              <a:t>Server</a:t>
            </a:r>
            <a:r>
              <a:rPr lang="zh-CN" altLang="en-US" dirty="0" smtClean="0">
                <a:latin typeface="+mn-ea"/>
              </a:rPr>
              <a:t>的接收数据功能；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send()</a:t>
            </a:r>
            <a:r>
              <a:rPr lang="zh-CN" altLang="en-US" dirty="0" smtClean="0">
                <a:latin typeface="+mn-ea"/>
              </a:rPr>
              <a:t>将数据写入到阻塞队列中，</a:t>
            </a:r>
            <a:r>
              <a:rPr lang="en-US" altLang="zh-CN" dirty="0" err="1" smtClean="0">
                <a:latin typeface="+mn-ea"/>
              </a:rPr>
              <a:t>flushPending</a:t>
            </a:r>
            <a:r>
              <a:rPr lang="en-US" altLang="zh-CN" dirty="0" smtClean="0">
                <a:latin typeface="+mn-ea"/>
              </a:rPr>
              <a:t>()</a:t>
            </a:r>
            <a:r>
              <a:rPr lang="zh-CN" altLang="en-US" dirty="0" smtClean="0">
                <a:latin typeface="+mn-ea"/>
              </a:rPr>
              <a:t>将阻塞队列的数据传给回调。</a:t>
            </a:r>
            <a:endParaRPr lang="en-US" altLang="zh-CN" dirty="0" smtClean="0">
              <a:latin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99609" y="149647"/>
            <a:ext cx="8181975" cy="5762625"/>
            <a:chOff x="3899609" y="149647"/>
            <a:chExt cx="8181975" cy="576262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9609" y="149647"/>
              <a:ext cx="8181975" cy="2286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9609" y="2435647"/>
              <a:ext cx="6153150" cy="158115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99609" y="4016797"/>
              <a:ext cx="5038725" cy="1895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316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#4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并发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15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4.2 Worker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3182" y="1388949"/>
            <a:ext cx="3616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①</a:t>
            </a:r>
            <a:r>
              <a:rPr lang="zh-CN" altLang="en-US" dirty="0" smtClean="0">
                <a:latin typeface="+mn-ea"/>
              </a:rPr>
              <a:t>注册回调：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Message.Netty.Server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对于</a:t>
            </a:r>
            <a:r>
              <a:rPr lang="en-US" altLang="zh-CN" dirty="0" smtClean="0">
                <a:latin typeface="+mn-ea"/>
              </a:rPr>
              <a:t>Cluster</a:t>
            </a:r>
            <a:r>
              <a:rPr lang="zh-CN" altLang="en-US" dirty="0" smtClean="0">
                <a:latin typeface="+mn-ea"/>
              </a:rPr>
              <a:t>模式，</a:t>
            </a:r>
            <a:r>
              <a:rPr lang="en-US" altLang="zh-CN" dirty="0" err="1" smtClean="0">
                <a:latin typeface="+mn-ea"/>
              </a:rPr>
              <a:t>Netty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CN" dirty="0" smtClean="0">
                <a:latin typeface="+mn-ea"/>
              </a:rPr>
              <a:t>Server</a:t>
            </a:r>
            <a:r>
              <a:rPr lang="zh-CN" altLang="en-US" dirty="0" smtClean="0">
                <a:latin typeface="+mn-ea"/>
              </a:rPr>
              <a:t>接收到数据时就告知回调；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Server</a:t>
            </a:r>
            <a:r>
              <a:rPr lang="zh-CN" altLang="en-US" dirty="0" smtClean="0">
                <a:latin typeface="+mn-ea"/>
              </a:rPr>
              <a:t>的回调接口负责反序列化，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852" y="2059353"/>
            <a:ext cx="73914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1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#4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并发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15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4.2 Worker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3181" y="1388949"/>
            <a:ext cx="11273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①</a:t>
            </a:r>
            <a:r>
              <a:rPr lang="zh-CN" altLang="en-US" dirty="0" smtClean="0">
                <a:latin typeface="+mn-ea"/>
              </a:rPr>
              <a:t>回调实现类：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Message.DeserializingConnectionCallback</a:t>
            </a:r>
            <a:r>
              <a:rPr lang="zh-CN" altLang="en-US" dirty="0" smtClean="0">
                <a:latin typeface="+mn-ea"/>
              </a:rPr>
              <a:t>：负责反序列化，接收数据方式由其回调接口</a:t>
            </a:r>
            <a:r>
              <a:rPr lang="en-US" altLang="zh-CN" dirty="0" err="1" smtClean="0">
                <a:latin typeface="+mn-ea"/>
              </a:rPr>
              <a:t>ILocalTransferCallback.transfer</a:t>
            </a:r>
            <a:r>
              <a:rPr lang="zh-CN" altLang="en-US" dirty="0" smtClean="0">
                <a:latin typeface="+mn-ea"/>
              </a:rPr>
              <a:t>实现</a:t>
            </a:r>
            <a:endParaRPr lang="en-US" altLang="zh-CN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" y="2732809"/>
            <a:ext cx="6534150" cy="1143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2412" y="4139738"/>
            <a:ext cx="8385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WorkerState.registerCallbacks</a:t>
            </a:r>
            <a:r>
              <a:rPr lang="zh-CN" altLang="en-US" dirty="0" smtClean="0"/>
              <a:t>做了两件事：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DeserializingConnectionCallback</a:t>
            </a:r>
            <a:r>
              <a:rPr lang="zh-CN" altLang="en-US" dirty="0" smtClean="0"/>
              <a:t>实现</a:t>
            </a:r>
            <a:r>
              <a:rPr lang="en-US" altLang="zh-CN" dirty="0" err="1" smtClean="0"/>
              <a:t>IConnectionCallback</a:t>
            </a:r>
            <a:r>
              <a:rPr lang="zh-CN" altLang="en-US" dirty="0" smtClean="0"/>
              <a:t>给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用于接受数据；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WorkerState</a:t>
            </a:r>
            <a:r>
              <a:rPr lang="zh-CN" altLang="en-US" dirty="0" smtClean="0"/>
              <a:t>实现</a:t>
            </a:r>
            <a:r>
              <a:rPr lang="en-US" altLang="zh-CN" dirty="0" err="1" smtClean="0"/>
              <a:t>ILocalTransferCallback</a:t>
            </a:r>
            <a:r>
              <a:rPr lang="zh-CN" altLang="en-US" dirty="0" smtClean="0"/>
              <a:t>，用于处理收到的数据。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730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#4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并发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15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4.2 Worker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3181" y="1388949"/>
            <a:ext cx="112734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⑤</a:t>
            </a:r>
            <a:r>
              <a:rPr lang="zh-CN" altLang="en-US" dirty="0" smtClean="0">
                <a:latin typeface="+mn-ea"/>
              </a:rPr>
              <a:t>初始化</a:t>
            </a:r>
            <a:r>
              <a:rPr lang="en-US" altLang="zh-CN" dirty="0" smtClean="0">
                <a:latin typeface="+mn-ea"/>
              </a:rPr>
              <a:t>Executor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在</a:t>
            </a:r>
            <a:r>
              <a:rPr lang="zh-CN" altLang="en-US" dirty="0" smtClean="0">
                <a:latin typeface="+mn-ea"/>
              </a:rPr>
              <a:t>本地模式中加入状态跟踪，便于统计</a:t>
            </a:r>
            <a:r>
              <a:rPr lang="en-US" altLang="zh-CN" dirty="0" smtClean="0">
                <a:latin typeface="+mn-ea"/>
              </a:rPr>
              <a:t>Spout</a:t>
            </a:r>
            <a:r>
              <a:rPr lang="zh-CN" altLang="en-US" dirty="0" smtClean="0">
                <a:latin typeface="+mn-ea"/>
              </a:rPr>
              <a:t>发射数、进程数、</a:t>
            </a:r>
            <a:r>
              <a:rPr lang="en-US" altLang="zh-CN" dirty="0" smtClean="0">
                <a:latin typeface="+mn-ea"/>
              </a:rPr>
              <a:t>Tuple</a:t>
            </a:r>
            <a:r>
              <a:rPr lang="zh-CN" altLang="en-US" dirty="0" smtClean="0">
                <a:latin typeface="+mn-ea"/>
              </a:rPr>
              <a:t>数；这是因为相比分布式模式，本地模式不会创建专门用于统计的</a:t>
            </a:r>
            <a:r>
              <a:rPr lang="en-US" altLang="zh-CN" dirty="0" smtClean="0">
                <a:latin typeface="+mn-ea"/>
              </a:rPr>
              <a:t>Bolt</a:t>
            </a:r>
            <a:r>
              <a:rPr lang="zh-CN" altLang="en-US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mkExecutor</a:t>
            </a:r>
            <a:r>
              <a:rPr lang="en-US" altLang="zh-CN" dirty="0" smtClean="0">
                <a:latin typeface="+mn-ea"/>
              </a:rPr>
              <a:t>()</a:t>
            </a:r>
            <a:r>
              <a:rPr lang="zh-CN" altLang="en-US" dirty="0" smtClean="0">
                <a:latin typeface="+mn-ea"/>
              </a:rPr>
              <a:t>根据</a:t>
            </a:r>
            <a:r>
              <a:rPr lang="en-US" altLang="zh-CN" dirty="0" err="1" smtClean="0">
                <a:latin typeface="+mn-ea"/>
              </a:rPr>
              <a:t>ExecutorId</a:t>
            </a:r>
            <a:r>
              <a:rPr lang="zh-CN" altLang="en-US" dirty="0" smtClean="0">
                <a:latin typeface="+mn-ea"/>
              </a:rPr>
              <a:t>创建</a:t>
            </a:r>
            <a:r>
              <a:rPr lang="en-US" altLang="zh-CN" dirty="0" err="1" smtClean="0">
                <a:latin typeface="+mn-ea"/>
              </a:rPr>
              <a:t>SpoutExecutor</a:t>
            </a:r>
            <a:r>
              <a:rPr lang="en-US" altLang="zh-CN" dirty="0" smtClean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BoltExecutor</a:t>
            </a:r>
            <a:r>
              <a:rPr lang="zh-CN" altLang="en-US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execute()</a:t>
            </a:r>
            <a:r>
              <a:rPr lang="zh-CN" altLang="en-US" dirty="0" smtClean="0">
                <a:latin typeface="+mn-ea"/>
              </a:rPr>
              <a:t>就是</a:t>
            </a:r>
            <a:r>
              <a:rPr lang="en-US" altLang="zh-CN" dirty="0" smtClean="0">
                <a:latin typeface="+mn-ea"/>
              </a:rPr>
              <a:t>Executor</a:t>
            </a:r>
            <a:r>
              <a:rPr lang="zh-CN" altLang="en-US" dirty="0" smtClean="0">
                <a:latin typeface="+mn-ea"/>
              </a:rPr>
              <a:t>的执行逻辑。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1" y="3501554"/>
            <a:ext cx="7277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#4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并发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15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4.2 Worker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3181" y="1142597"/>
            <a:ext cx="11273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⑥</a:t>
            </a:r>
            <a:r>
              <a:rPr lang="zh-CN" altLang="en-US" dirty="0" smtClean="0">
                <a:latin typeface="+mn-ea"/>
              </a:rPr>
              <a:t>循环线程</a:t>
            </a:r>
            <a:r>
              <a:rPr lang="en-US" altLang="zh-CN" dirty="0" err="1">
                <a:latin typeface="+mn-ea"/>
              </a:rPr>
              <a:t>transferThread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调用</a:t>
            </a:r>
            <a:r>
              <a:rPr lang="en-US" altLang="zh-CN" dirty="0" err="1">
                <a:latin typeface="+mn-ea"/>
              </a:rPr>
              <a:t>Utils.asyncLoop</a:t>
            </a:r>
            <a:r>
              <a:rPr lang="en-US" altLang="zh-CN" dirty="0" smtClean="0">
                <a:latin typeface="+mn-ea"/>
              </a:rPr>
              <a:t>()</a:t>
            </a:r>
            <a:r>
              <a:rPr lang="zh-CN" altLang="en-US" dirty="0" smtClean="0">
                <a:latin typeface="+mn-ea"/>
              </a:rPr>
              <a:t>完成每休息指定时间就循环执行一次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1" y="1814048"/>
            <a:ext cx="7896225" cy="1352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3181" y="3191718"/>
            <a:ext cx="117541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+mn-ea"/>
              </a:rPr>
              <a:t>asyncLoop</a:t>
            </a:r>
            <a:r>
              <a:rPr lang="zh-CN" altLang="en-US" dirty="0" smtClean="0">
                <a:latin typeface="+mn-ea"/>
              </a:rPr>
              <a:t>中传入了消费</a:t>
            </a:r>
            <a:r>
              <a:rPr lang="en-US" altLang="zh-CN" dirty="0" smtClean="0">
                <a:latin typeface="+mn-ea"/>
              </a:rPr>
              <a:t>Worker</a:t>
            </a:r>
            <a:r>
              <a:rPr lang="zh-CN" altLang="en-US" dirty="0" smtClean="0">
                <a:latin typeface="+mn-ea"/>
              </a:rPr>
              <a:t>的发送队列的方法，这个方法又传入了</a:t>
            </a:r>
            <a:r>
              <a:rPr lang="en-US" altLang="zh-CN" dirty="0" err="1" smtClean="0">
                <a:latin typeface="+mn-ea"/>
              </a:rPr>
              <a:t>EvenTHandler</a:t>
            </a:r>
            <a:r>
              <a:rPr lang="zh-CN" altLang="en-US" dirty="0" smtClean="0">
                <a:latin typeface="+mn-ea"/>
              </a:rPr>
              <a:t>类型的</a:t>
            </a:r>
            <a:r>
              <a:rPr lang="en-US" altLang="zh-CN" dirty="0" err="1" smtClean="0">
                <a:latin typeface="+mn-ea"/>
              </a:rPr>
              <a:t>tupleHandle</a:t>
            </a:r>
            <a:r>
              <a:rPr lang="zh-CN" altLang="en-US" dirty="0" smtClean="0">
                <a:latin typeface="+mn-ea"/>
              </a:rPr>
              <a:t>，线程休息时间为</a:t>
            </a:r>
            <a:r>
              <a:rPr lang="en-US" altLang="zh-CN" dirty="0" smtClean="0">
                <a:latin typeface="+mn-ea"/>
              </a:rPr>
              <a:t>0</a:t>
            </a:r>
            <a:r>
              <a:rPr lang="zh-CN" altLang="en-US" dirty="0" smtClean="0">
                <a:latin typeface="+mn-ea"/>
              </a:rPr>
              <a:t>，表示无间断循环；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1.</a:t>
            </a:r>
            <a:r>
              <a:rPr lang="zh-CN" altLang="en-US" dirty="0" smtClean="0">
                <a:latin typeface="+mn-ea"/>
              </a:rPr>
              <a:t>使用循环线程消费当前</a:t>
            </a:r>
            <a:r>
              <a:rPr lang="en-US" altLang="zh-CN" dirty="0" smtClean="0">
                <a:latin typeface="+mn-ea"/>
              </a:rPr>
              <a:t>Worker</a:t>
            </a:r>
            <a:r>
              <a:rPr lang="zh-CN" altLang="en-US" dirty="0" smtClean="0">
                <a:latin typeface="+mn-ea"/>
              </a:rPr>
              <a:t>发送队列</a:t>
            </a:r>
            <a:r>
              <a:rPr lang="en-US" altLang="zh-CN" dirty="0" smtClean="0">
                <a:solidFill>
                  <a:srgbClr val="00B0F0"/>
                </a:solidFill>
                <a:latin typeface="+mn-ea"/>
              </a:rPr>
              <a:t>transferQueue</a:t>
            </a:r>
            <a:r>
              <a:rPr lang="zh-CN" altLang="en-US" dirty="0" smtClean="0">
                <a:latin typeface="+mn-ea"/>
              </a:rPr>
              <a:t>的消息；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2.</a:t>
            </a:r>
            <a:r>
              <a:rPr lang="zh-CN" altLang="en-US" dirty="0" smtClean="0">
                <a:latin typeface="+mn-ea"/>
              </a:rPr>
              <a:t>使用</a:t>
            </a:r>
            <a:r>
              <a:rPr lang="en-US" altLang="zh-CN" dirty="0" err="1" smtClean="0">
                <a:latin typeface="+mn-ea"/>
              </a:rPr>
              <a:t>EvenHandler</a:t>
            </a:r>
            <a:r>
              <a:rPr lang="zh-CN" altLang="en-US" dirty="0" smtClean="0">
                <a:latin typeface="+mn-ea"/>
              </a:rPr>
              <a:t>实现消费的钩子函数；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3.sendTuplesToRemoteWorker</a:t>
            </a:r>
            <a:r>
              <a:rPr lang="zh-CN" altLang="en-US" dirty="0" smtClean="0">
                <a:latin typeface="+mn-ea"/>
              </a:rPr>
              <a:t>实现了将消息发送到远程或者本地的</a:t>
            </a:r>
            <a:r>
              <a:rPr lang="en-US" altLang="zh-CN" dirty="0">
                <a:solidFill>
                  <a:srgbClr val="00B0F0"/>
                </a:solidFill>
                <a:latin typeface="+mn-ea"/>
              </a:rPr>
              <a:t>shortExecutorReceiveQueueMap</a:t>
            </a:r>
            <a:r>
              <a:rPr lang="zh-CN" altLang="en-US" dirty="0" smtClean="0">
                <a:latin typeface="+mn-ea"/>
              </a:rPr>
              <a:t>队列。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高性能队列：</a:t>
            </a:r>
            <a:r>
              <a:rPr lang="en-US" altLang="zh-CN" dirty="0" err="1" smtClean="0"/>
              <a:t>DisruptorQueue</a:t>
            </a:r>
            <a:r>
              <a:rPr lang="en-US" altLang="zh-CN" dirty="0" smtClean="0"/>
              <a:t>(</a:t>
            </a:r>
            <a:r>
              <a:rPr lang="zh-CN" altLang="en-US" dirty="0" smtClean="0"/>
              <a:t>消费者通过</a:t>
            </a:r>
            <a:r>
              <a:rPr lang="zh-CN" altLang="en-US" dirty="0"/>
              <a:t>批量处理元组来赶上生产者的速度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err="1" smtClean="0">
                <a:solidFill>
                  <a:srgbClr val="92D050"/>
                </a:solidFill>
              </a:rPr>
              <a:t>DisruptorQueue</a:t>
            </a:r>
            <a:r>
              <a:rPr lang="en-US" altLang="zh-CN" dirty="0" smtClean="0">
                <a:solidFill>
                  <a:srgbClr val="92D050"/>
                </a:solidFill>
              </a:rPr>
              <a:t> </a:t>
            </a:r>
            <a:r>
              <a:rPr lang="en-US" altLang="zh-CN" dirty="0" smtClean="0"/>
              <a:t>transferQueue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的发送队列，向其他的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发送数据；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92D050"/>
                </a:solidFill>
              </a:rPr>
              <a:t>Map&lt;</a:t>
            </a:r>
            <a:r>
              <a:rPr lang="en-US" altLang="zh-CN" dirty="0" err="1" smtClean="0">
                <a:solidFill>
                  <a:srgbClr val="92D050"/>
                </a:solidFill>
              </a:rPr>
              <a:t>ExecutorId</a:t>
            </a:r>
            <a:r>
              <a:rPr lang="en-US" altLang="zh-CN" dirty="0">
                <a:solidFill>
                  <a:srgbClr val="92D050"/>
                </a:solidFill>
              </a:rPr>
              <a:t>, </a:t>
            </a:r>
            <a:r>
              <a:rPr lang="en-US" altLang="zh-CN" dirty="0" err="1">
                <a:solidFill>
                  <a:srgbClr val="92D050"/>
                </a:solidFill>
              </a:rPr>
              <a:t>DisruptorQueue</a:t>
            </a:r>
            <a:r>
              <a:rPr lang="en-US" altLang="zh-CN" dirty="0" smtClean="0">
                <a:solidFill>
                  <a:srgbClr val="92D050"/>
                </a:solidFill>
              </a:rPr>
              <a:t>&gt;</a:t>
            </a:r>
            <a:r>
              <a:rPr lang="en-US" altLang="zh-CN" dirty="0" smtClean="0"/>
              <a:t> shortExecutorReceiveQueueMap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中每个</a:t>
            </a:r>
            <a:r>
              <a:rPr lang="en-US" altLang="zh-CN" dirty="0" smtClean="0"/>
              <a:t>Executor</a:t>
            </a:r>
            <a:r>
              <a:rPr lang="zh-CN" altLang="en-US" dirty="0" smtClean="0"/>
              <a:t>的接收队列。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2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#4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并发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15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4.2 Worker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87" y="984249"/>
            <a:ext cx="8073226" cy="488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#1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总体架构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2303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1.1 Storm</a:t>
            </a:r>
            <a:r>
              <a:rPr lang="zh-CN" altLang="en-US" dirty="0" smtClean="0">
                <a:solidFill>
                  <a:srgbClr val="FF0000"/>
                </a:solidFill>
              </a:rPr>
              <a:t>的元数据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41" y="1388949"/>
            <a:ext cx="9041517" cy="45463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9505" y="6022093"/>
            <a:ext cx="4849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经过</a:t>
            </a:r>
            <a:r>
              <a:rPr lang="en-US" altLang="zh-CN" sz="1400" dirty="0" smtClean="0"/>
              <a:t>Storm</a:t>
            </a:r>
            <a:r>
              <a:rPr lang="zh-CN" altLang="en-US" sz="1400" dirty="0" smtClean="0"/>
              <a:t>发展，目录已经达到了</a:t>
            </a:r>
            <a:r>
              <a:rPr lang="en-US" altLang="zh-CN" sz="1400" dirty="0" smtClean="0"/>
              <a:t>12</a:t>
            </a:r>
            <a:r>
              <a:rPr lang="zh-CN" altLang="en-US" sz="1400" dirty="0" smtClean="0"/>
              <a:t>个，但其核心还是这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个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715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#4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并发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163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4.3 Executor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9807" y="1264258"/>
            <a:ext cx="112734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①</a:t>
            </a:r>
            <a:r>
              <a:rPr lang="en-US" altLang="zh-CN" dirty="0" err="1">
                <a:latin typeface="+mn-ea"/>
              </a:rPr>
              <a:t>mkExecutor</a:t>
            </a:r>
            <a:r>
              <a:rPr lang="zh-CN" altLang="en-US" dirty="0" smtClean="0">
                <a:latin typeface="+mn-ea"/>
              </a:rPr>
              <a:t>：根据传入的</a:t>
            </a:r>
            <a:r>
              <a:rPr lang="en-US" altLang="zh-CN" dirty="0" err="1" smtClean="0">
                <a:latin typeface="+mn-ea"/>
              </a:rPr>
              <a:t>ExecutorId</a:t>
            </a:r>
            <a:r>
              <a:rPr lang="zh-CN" altLang="en-US" dirty="0" smtClean="0">
                <a:latin typeface="+mn-ea"/>
              </a:rPr>
              <a:t>，创建多个</a:t>
            </a:r>
            <a:r>
              <a:rPr lang="en-US" altLang="zh-CN" dirty="0" smtClean="0">
                <a:latin typeface="+mn-ea"/>
              </a:rPr>
              <a:t>Executor</a:t>
            </a:r>
            <a:r>
              <a:rPr lang="zh-CN" altLang="en-US" dirty="0" smtClean="0">
                <a:latin typeface="+mn-ea"/>
              </a:rPr>
              <a:t>线程，每个</a:t>
            </a:r>
            <a:r>
              <a:rPr lang="en-US" altLang="zh-CN" dirty="0" smtClean="0">
                <a:latin typeface="+mn-ea"/>
              </a:rPr>
              <a:t>Executor</a:t>
            </a:r>
            <a:r>
              <a:rPr lang="zh-CN" altLang="en-US" dirty="0" smtClean="0">
                <a:latin typeface="+mn-ea"/>
              </a:rPr>
              <a:t>创建多个</a:t>
            </a:r>
            <a:r>
              <a:rPr lang="en-US" altLang="zh-CN" dirty="0" smtClean="0">
                <a:latin typeface="+mn-ea"/>
              </a:rPr>
              <a:t>Task</a:t>
            </a:r>
            <a:r>
              <a:rPr lang="zh-CN" altLang="en-US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②</a:t>
            </a:r>
            <a:r>
              <a:rPr lang="en-US" altLang="zh-CN" dirty="0" smtClean="0">
                <a:latin typeface="+mn-ea"/>
              </a:rPr>
              <a:t>execute</a:t>
            </a:r>
            <a:r>
              <a:rPr lang="zh-CN" altLang="en-US" dirty="0" smtClean="0">
                <a:latin typeface="+mn-ea"/>
              </a:rPr>
              <a:t>：创建系统线程（发送）和消息处理线程；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③</a:t>
            </a:r>
            <a:r>
              <a:rPr lang="en-US" altLang="zh-CN" dirty="0" smtClean="0">
                <a:latin typeface="+mn-ea"/>
              </a:rPr>
              <a:t>onEvent:</a:t>
            </a:r>
            <a:r>
              <a:rPr lang="zh-CN" altLang="en-US" dirty="0" smtClean="0">
                <a:latin typeface="+mn-ea"/>
              </a:rPr>
              <a:t>实现钩子函数，判断是系统广播消息还是普通消息，从而考虑是否全局处理；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④</a:t>
            </a:r>
            <a:r>
              <a:rPr lang="en-US" altLang="zh-CN" dirty="0" err="1" smtClean="0">
                <a:latin typeface="+mn-ea"/>
              </a:rPr>
              <a:t>tupleActionFn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Executor</a:t>
            </a:r>
            <a:r>
              <a:rPr lang="zh-CN" altLang="en-US" dirty="0" smtClean="0">
                <a:latin typeface="+mn-ea"/>
              </a:rPr>
              <a:t>的消息处理函数，</a:t>
            </a:r>
            <a:r>
              <a:rPr lang="en-US" altLang="zh-CN" dirty="0" err="1" smtClean="0">
                <a:latin typeface="+mn-ea"/>
              </a:rPr>
              <a:t>SpoutExecutor</a:t>
            </a:r>
            <a:r>
              <a:rPr lang="zh-CN" altLang="en-US" dirty="0" smtClean="0">
                <a:latin typeface="+mn-ea"/>
              </a:rPr>
              <a:t>与</a:t>
            </a:r>
            <a:r>
              <a:rPr lang="en-US" altLang="zh-CN" dirty="0" err="1" smtClean="0">
                <a:latin typeface="+mn-ea"/>
              </a:rPr>
              <a:t>BoltExecutor</a:t>
            </a:r>
            <a:r>
              <a:rPr lang="zh-CN" altLang="en-US" dirty="0" smtClean="0">
                <a:latin typeface="+mn-ea"/>
              </a:rPr>
              <a:t>不同；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⑤</a:t>
            </a:r>
            <a:r>
              <a:rPr lang="en-US" altLang="zh-CN" dirty="0" err="1" smtClean="0">
                <a:latin typeface="+mn-ea"/>
              </a:rPr>
              <a:t>outboundComponents</a:t>
            </a:r>
            <a:r>
              <a:rPr lang="zh-CN" altLang="en-US" dirty="0" smtClean="0">
                <a:latin typeface="+mn-ea"/>
              </a:rPr>
              <a:t>：分组方式，指定消息发送的目标</a:t>
            </a:r>
            <a:r>
              <a:rPr lang="en-US" altLang="zh-CN" dirty="0" smtClean="0">
                <a:latin typeface="+mn-ea"/>
              </a:rPr>
              <a:t>task</a:t>
            </a:r>
            <a:r>
              <a:rPr lang="zh-CN" altLang="en-US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⑥</a:t>
            </a:r>
            <a:r>
              <a:rPr lang="en-US" altLang="zh-CN" dirty="0" err="1" smtClean="0">
                <a:latin typeface="+mn-ea"/>
              </a:rPr>
              <a:t>setupTicks</a:t>
            </a:r>
            <a:r>
              <a:rPr lang="zh-CN" altLang="en-US" dirty="0" smtClean="0">
                <a:latin typeface="+mn-ea"/>
              </a:rPr>
              <a:t>：系统</a:t>
            </a:r>
            <a:r>
              <a:rPr lang="en-US" altLang="zh-CN" dirty="0" smtClean="0">
                <a:latin typeface="+mn-ea"/>
              </a:rPr>
              <a:t>Tick</a:t>
            </a:r>
            <a:r>
              <a:rPr lang="zh-CN" altLang="en-US" dirty="0" smtClean="0">
                <a:latin typeface="+mn-ea"/>
              </a:rPr>
              <a:t>消息，用于超时广播。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998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#4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并发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163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4.3 Executor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9807" y="1264258"/>
            <a:ext cx="112734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②</a:t>
            </a:r>
            <a:r>
              <a:rPr lang="en-US" altLang="zh-CN" dirty="0" smtClean="0">
                <a:latin typeface="+mn-ea"/>
              </a:rPr>
              <a:t>execute</a:t>
            </a:r>
            <a:r>
              <a:rPr lang="zh-CN" altLang="en-US" dirty="0" smtClean="0">
                <a:latin typeface="+mn-ea"/>
              </a:rPr>
              <a:t>：创建系统线程（发送）和消息处理线程；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1.systemThreads</a:t>
            </a:r>
            <a:r>
              <a:rPr lang="zh-CN" altLang="en-US" dirty="0" smtClean="0">
                <a:latin typeface="+mn-ea"/>
              </a:rPr>
              <a:t>：将当前</a:t>
            </a:r>
            <a:r>
              <a:rPr lang="en-US" altLang="zh-CN" dirty="0" smtClean="0">
                <a:latin typeface="+mn-ea"/>
              </a:rPr>
              <a:t>Executor</a:t>
            </a:r>
            <a:r>
              <a:rPr lang="zh-CN" altLang="en-US" dirty="0" smtClean="0">
                <a:latin typeface="+mn-ea"/>
              </a:rPr>
              <a:t>数据通过</a:t>
            </a:r>
            <a:r>
              <a:rPr lang="en-US" altLang="zh-CN" dirty="0" err="1" smtClean="0">
                <a:latin typeface="+mn-ea"/>
              </a:rPr>
              <a:t>ExecutorTransfer</a:t>
            </a:r>
            <a:r>
              <a:rPr lang="en-US" altLang="zh-CN" dirty="0" smtClean="0">
                <a:latin typeface="+mn-ea"/>
              </a:rPr>
              <a:t>-&gt;</a:t>
            </a:r>
            <a:r>
              <a:rPr lang="en-US" altLang="zh-CN" dirty="0" err="1" smtClean="0">
                <a:latin typeface="+mn-ea"/>
              </a:rPr>
              <a:t>WorkerState.transfer</a:t>
            </a:r>
            <a:r>
              <a:rPr lang="zh-CN" altLang="en-US" dirty="0" smtClean="0">
                <a:latin typeface="+mn-ea"/>
              </a:rPr>
              <a:t>，即把数据发送到</a:t>
            </a:r>
            <a:r>
              <a:rPr lang="en-US" altLang="zh-CN" dirty="0" smtClean="0">
                <a:latin typeface="+mn-ea"/>
              </a:rPr>
              <a:t>Worker</a:t>
            </a:r>
            <a:r>
              <a:rPr lang="zh-CN" altLang="en-US" dirty="0" smtClean="0">
                <a:latin typeface="+mn-ea"/>
              </a:rPr>
              <a:t>的发送队列</a:t>
            </a:r>
            <a:r>
              <a:rPr lang="en-US" altLang="zh-CN" dirty="0" smtClean="0">
                <a:latin typeface="+mn-ea"/>
              </a:rPr>
              <a:t>transferQueue</a:t>
            </a:r>
            <a:r>
              <a:rPr lang="zh-CN" altLang="en-US" dirty="0" smtClean="0">
                <a:latin typeface="+mn-ea"/>
              </a:rPr>
              <a:t>上；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2.handlers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err="1">
                <a:solidFill>
                  <a:srgbClr val="00B050"/>
                </a:solidFill>
                <a:latin typeface="+mn-ea"/>
              </a:rPr>
              <a:t>SpoutExecutor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/</a:t>
            </a:r>
            <a:r>
              <a:rPr lang="en-US" altLang="zh-CN" dirty="0" err="1">
                <a:solidFill>
                  <a:srgbClr val="00B050"/>
                </a:solidFill>
                <a:latin typeface="+mn-ea"/>
              </a:rPr>
              <a:t>BoltExecutor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-&gt;call-&gt;</a:t>
            </a:r>
            <a:r>
              <a:rPr lang="en-US" altLang="zh-CN" dirty="0" err="1">
                <a:solidFill>
                  <a:srgbClr val="00B050"/>
                </a:solidFill>
                <a:latin typeface="+mn-ea"/>
              </a:rPr>
              <a:t>tupleActionFn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-&gt;</a:t>
            </a:r>
            <a:r>
              <a:rPr lang="en-US" altLang="zh-CN" dirty="0" err="1" smtClean="0">
                <a:solidFill>
                  <a:srgbClr val="00B050"/>
                </a:solidFill>
                <a:latin typeface="+mn-ea"/>
              </a:rPr>
              <a:t>nextTuple</a:t>
            </a:r>
            <a:r>
              <a:rPr lang="en-US" altLang="zh-CN" dirty="0" smtClean="0">
                <a:solidFill>
                  <a:srgbClr val="00B050"/>
                </a:solidFill>
                <a:latin typeface="+mn-ea"/>
              </a:rPr>
              <a:t>/executer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" y="2888367"/>
            <a:ext cx="10210800" cy="2266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5636" y="5469775"/>
            <a:ext cx="1147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Utils.asyncLoop</a:t>
            </a:r>
            <a:r>
              <a:rPr lang="zh-CN" altLang="en-US" dirty="0" smtClean="0"/>
              <a:t>：在指定的睡眠时间循环调用传入的函数，当传入的函数是工厂标记的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，则调用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，否则调用自定义函数。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82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#4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并发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163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4.3 Executor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9807" y="1264258"/>
            <a:ext cx="112734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call</a:t>
            </a:r>
            <a:r>
              <a:rPr lang="zh-CN" altLang="en-US" dirty="0" smtClean="0">
                <a:latin typeface="+mn-ea"/>
              </a:rPr>
              <a:t>：实现</a:t>
            </a:r>
            <a:r>
              <a:rPr lang="en-US" altLang="zh-CN" dirty="0" smtClean="0">
                <a:latin typeface="+mn-ea"/>
              </a:rPr>
              <a:t>Callable</a:t>
            </a:r>
            <a:r>
              <a:rPr lang="zh-CN" altLang="en-US" dirty="0" smtClean="0">
                <a:latin typeface="+mn-ea"/>
              </a:rPr>
              <a:t>类，具有返回值的“</a:t>
            </a:r>
            <a:r>
              <a:rPr lang="en-US" altLang="zh-CN" dirty="0" err="1" smtClean="0">
                <a:latin typeface="+mn-ea"/>
              </a:rPr>
              <a:t>Runable.run</a:t>
            </a:r>
            <a:r>
              <a:rPr lang="en-US" altLang="zh-CN" dirty="0" smtClean="0">
                <a:latin typeface="+mn-ea"/>
              </a:rPr>
              <a:t>”</a:t>
            </a:r>
            <a:r>
              <a:rPr lang="zh-CN" altLang="en-US" dirty="0" smtClean="0">
                <a:latin typeface="+mn-ea"/>
              </a:rPr>
              <a:t>方法；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solidFill>
                  <a:srgbClr val="00B0F0"/>
                </a:solidFill>
                <a:latin typeface="+mn-ea"/>
              </a:rPr>
              <a:t>①</a:t>
            </a:r>
            <a:r>
              <a:rPr lang="en-US" altLang="zh-CN" dirty="0" err="1" smtClean="0">
                <a:latin typeface="+mn-ea"/>
              </a:rPr>
              <a:t>SpoutExecutor.call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1.</a:t>
            </a:r>
            <a:r>
              <a:rPr lang="zh-CN" altLang="en-US" dirty="0" smtClean="0">
                <a:latin typeface="+mn-ea"/>
              </a:rPr>
              <a:t>非阻塞方式消费数据；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2.spout</a:t>
            </a:r>
            <a:r>
              <a:rPr lang="zh-CN" altLang="en-US" dirty="0" smtClean="0">
                <a:latin typeface="+mn-ea"/>
              </a:rPr>
              <a:t>发射数据（</a:t>
            </a:r>
            <a:r>
              <a:rPr lang="en-US" altLang="zh-CN" dirty="0" err="1" smtClean="0">
                <a:latin typeface="+mn-ea"/>
              </a:rPr>
              <a:t>spout.nextTuple</a:t>
            </a:r>
            <a:r>
              <a:rPr lang="zh-CN" altLang="en-US" dirty="0" smtClean="0">
                <a:latin typeface="+mn-ea"/>
              </a:rPr>
              <a:t>）；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3.</a:t>
            </a:r>
            <a:r>
              <a:rPr lang="zh-CN" altLang="en-US" dirty="0" smtClean="0">
                <a:latin typeface="+mn-ea"/>
              </a:rPr>
              <a:t>流量控制；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solidFill>
                  <a:srgbClr val="00B0F0"/>
                </a:solidFill>
                <a:latin typeface="+mn-ea"/>
              </a:rPr>
              <a:t>②</a:t>
            </a:r>
            <a:r>
              <a:rPr lang="en-US" altLang="zh-CN" dirty="0" err="1" smtClean="0">
                <a:latin typeface="+mn-ea"/>
              </a:rPr>
              <a:t>BoltExecutor.call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1</a:t>
            </a:r>
            <a:r>
              <a:rPr lang="en-US" altLang="zh-CN" dirty="0" smtClean="0">
                <a:latin typeface="+mn-ea"/>
              </a:rPr>
              <a:t>.</a:t>
            </a:r>
            <a:r>
              <a:rPr lang="zh-CN" altLang="en-US" dirty="0" smtClean="0">
                <a:latin typeface="+mn-ea"/>
              </a:rPr>
              <a:t>阻塞</a:t>
            </a:r>
            <a:r>
              <a:rPr lang="zh-CN" altLang="en-US" dirty="0">
                <a:latin typeface="+mn-ea"/>
              </a:rPr>
              <a:t>方式消费数据</a:t>
            </a:r>
            <a:r>
              <a:rPr lang="zh-CN" altLang="en-US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call</a:t>
            </a:r>
            <a:r>
              <a:rPr lang="zh-CN" altLang="en-US" dirty="0" smtClean="0">
                <a:latin typeface="+mn-ea"/>
              </a:rPr>
              <a:t>方法中都提到了消费数据，消费</a:t>
            </a:r>
            <a:r>
              <a:rPr lang="en-US" altLang="zh-CN" dirty="0" err="1" smtClean="0">
                <a:latin typeface="+mn-ea"/>
              </a:rPr>
              <a:t>DisruptorQueue</a:t>
            </a:r>
            <a:r>
              <a:rPr lang="zh-CN" altLang="en-US" dirty="0" smtClean="0">
                <a:latin typeface="+mn-ea"/>
              </a:rPr>
              <a:t>的数据要</a:t>
            </a:r>
            <a:r>
              <a:rPr lang="zh-CN" altLang="en-US" dirty="0" smtClean="0">
                <a:solidFill>
                  <a:srgbClr val="00B050"/>
                </a:solidFill>
                <a:latin typeface="+mn-ea"/>
              </a:rPr>
              <a:t>触发</a:t>
            </a:r>
            <a:r>
              <a:rPr lang="en-US" altLang="zh-CN" dirty="0" smtClean="0">
                <a:solidFill>
                  <a:srgbClr val="00B050"/>
                </a:solidFill>
                <a:latin typeface="+mn-ea"/>
              </a:rPr>
              <a:t>onEvent</a:t>
            </a:r>
            <a:r>
              <a:rPr lang="zh-CN" altLang="en-US" dirty="0" smtClean="0">
                <a:solidFill>
                  <a:srgbClr val="00B050"/>
                </a:solidFill>
                <a:latin typeface="+mn-ea"/>
              </a:rPr>
              <a:t>钩子函数</a:t>
            </a:r>
            <a:endParaRPr lang="en-US" altLang="zh-CN" dirty="0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93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#4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并发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163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4.3 Executor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66007" y="1388949"/>
            <a:ext cx="11273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③</a:t>
            </a:r>
            <a:r>
              <a:rPr lang="en-US" altLang="zh-CN" dirty="0" smtClean="0">
                <a:latin typeface="+mn-ea"/>
              </a:rPr>
              <a:t>onEvent</a:t>
            </a:r>
            <a:r>
              <a:rPr lang="zh-CN" altLang="en-US" dirty="0" smtClean="0">
                <a:latin typeface="+mn-ea"/>
              </a:rPr>
              <a:t>：钩子函数，消费队列中的消息。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判断消息是否为广播消息（如超时</a:t>
            </a:r>
            <a:r>
              <a:rPr lang="en-US" altLang="zh-CN" dirty="0" smtClean="0">
                <a:latin typeface="+mn-ea"/>
              </a:rPr>
              <a:t>Tick</a:t>
            </a:r>
            <a:r>
              <a:rPr lang="zh-CN" altLang="en-US" dirty="0" smtClean="0">
                <a:latin typeface="+mn-ea"/>
              </a:rPr>
              <a:t>），广播消息则对所有的</a:t>
            </a:r>
            <a:r>
              <a:rPr lang="en-US" altLang="zh-CN" dirty="0" smtClean="0">
                <a:latin typeface="+mn-ea"/>
              </a:rPr>
              <a:t>task</a:t>
            </a:r>
            <a:r>
              <a:rPr lang="zh-CN" altLang="en-US" dirty="0" smtClean="0">
                <a:latin typeface="+mn-ea"/>
              </a:rPr>
              <a:t>都使用</a:t>
            </a:r>
            <a:r>
              <a:rPr lang="en-US" altLang="zh-CN" dirty="0" err="1" smtClean="0">
                <a:latin typeface="+mn-ea"/>
              </a:rPr>
              <a:t>tupleActionFn</a:t>
            </a:r>
            <a:r>
              <a:rPr lang="zh-CN" altLang="en-US" dirty="0" smtClean="0">
                <a:latin typeface="+mn-ea"/>
              </a:rPr>
              <a:t>处理，否则对当前</a:t>
            </a:r>
            <a:r>
              <a:rPr lang="en-US" altLang="zh-CN" dirty="0" smtClean="0">
                <a:latin typeface="+mn-ea"/>
              </a:rPr>
              <a:t>task</a:t>
            </a:r>
            <a:r>
              <a:rPr lang="zh-CN" altLang="en-US" dirty="0" smtClean="0">
                <a:latin typeface="+mn-ea"/>
              </a:rPr>
              <a:t>使用</a:t>
            </a:r>
            <a:r>
              <a:rPr lang="en-US" altLang="zh-CN" dirty="0" err="1" smtClean="0">
                <a:latin typeface="+mn-ea"/>
              </a:rPr>
              <a:t>tupleActionFn</a:t>
            </a:r>
            <a:r>
              <a:rPr lang="zh-CN" altLang="en-US" dirty="0" smtClean="0">
                <a:latin typeface="+mn-ea"/>
              </a:rPr>
              <a:t>处理。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" y="2589278"/>
            <a:ext cx="72866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9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#4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并发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163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4.3 Executor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66007" y="1388949"/>
            <a:ext cx="11238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④</a:t>
            </a:r>
            <a:r>
              <a:rPr lang="en-US" altLang="zh-CN" dirty="0" err="1">
                <a:latin typeface="+mn-ea"/>
              </a:rPr>
              <a:t>tupleActionFn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SpoutExecutor</a:t>
            </a:r>
            <a:r>
              <a:rPr lang="zh-CN" altLang="en-US" dirty="0">
                <a:latin typeface="+mn-ea"/>
              </a:rPr>
              <a:t>针</a:t>
            </a:r>
            <a:r>
              <a:rPr lang="zh-CN" altLang="en-US" dirty="0" smtClean="0">
                <a:latin typeface="+mn-ea"/>
              </a:rPr>
              <a:t>对各类消息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超时、统计、证书变更、</a:t>
            </a:r>
            <a:r>
              <a:rPr lang="en-US" altLang="zh-CN" dirty="0" smtClean="0">
                <a:latin typeface="+mn-ea"/>
              </a:rPr>
              <a:t>Ack</a:t>
            </a:r>
            <a:r>
              <a:rPr lang="zh-CN" altLang="en-US" dirty="0" smtClean="0">
                <a:latin typeface="+mn-ea"/>
              </a:rPr>
              <a:t>重置、</a:t>
            </a:r>
            <a:r>
              <a:rPr lang="en-US" altLang="zh-CN" dirty="0" smtClean="0">
                <a:latin typeface="+mn-ea"/>
              </a:rPr>
              <a:t>Ack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Fail)</a:t>
            </a:r>
            <a:r>
              <a:rPr lang="zh-CN" altLang="en-US" dirty="0" smtClean="0">
                <a:latin typeface="+mn-ea"/>
              </a:rPr>
              <a:t>，在专有的交替队列</a:t>
            </a:r>
            <a:r>
              <a:rPr lang="en-US" altLang="zh-CN" dirty="0" err="1" smtClean="0">
                <a:latin typeface="+mn-ea"/>
              </a:rPr>
              <a:t>RotatingMap</a:t>
            </a:r>
            <a:r>
              <a:rPr lang="zh-CN" altLang="en-US" dirty="0" smtClean="0">
                <a:latin typeface="+mn-ea"/>
              </a:rPr>
              <a:t>中进行处理。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1.</a:t>
            </a:r>
            <a:r>
              <a:rPr lang="zh-CN" altLang="en-US" dirty="0" smtClean="0">
                <a:latin typeface="+mn-ea"/>
              </a:rPr>
              <a:t>超时：删除交替队列的最后一个桶的数据；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2.Ack</a:t>
            </a:r>
            <a:r>
              <a:rPr lang="zh-CN" altLang="en-US" dirty="0" smtClean="0">
                <a:latin typeface="+mn-ea"/>
              </a:rPr>
              <a:t>重置：将</a:t>
            </a:r>
            <a:r>
              <a:rPr lang="en-US" altLang="zh-CN" dirty="0" smtClean="0">
                <a:latin typeface="+mn-ea"/>
              </a:rPr>
              <a:t>tuple</a:t>
            </a:r>
            <a:r>
              <a:rPr lang="zh-CN" altLang="en-US" dirty="0" smtClean="0">
                <a:latin typeface="+mn-ea"/>
              </a:rPr>
              <a:t>放入到交替队列的第一个桶；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3.Ack/Fail</a:t>
            </a:r>
            <a:r>
              <a:rPr lang="zh-CN" altLang="en-US" dirty="0" smtClean="0">
                <a:latin typeface="+mn-ea"/>
              </a:rPr>
              <a:t>：消费</a:t>
            </a:r>
            <a:r>
              <a:rPr lang="zh-CN" altLang="en-US" dirty="0">
                <a:latin typeface="+mn-ea"/>
              </a:rPr>
              <a:t>交替</a:t>
            </a:r>
            <a:r>
              <a:rPr lang="zh-CN" altLang="en-US" dirty="0" smtClean="0">
                <a:latin typeface="+mn-ea"/>
              </a:rPr>
              <a:t>队列的数据；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如果把交替队列看成</a:t>
            </a:r>
            <a:r>
              <a:rPr lang="en-US" altLang="zh-CN" sz="1400" dirty="0" err="1" smtClean="0">
                <a:latin typeface="+mn-ea"/>
              </a:rPr>
              <a:t>SpoutExecutor</a:t>
            </a:r>
            <a:r>
              <a:rPr lang="zh-CN" altLang="en-US" sz="1400" dirty="0" smtClean="0">
                <a:latin typeface="+mn-ea"/>
              </a:rPr>
              <a:t>的多级缓存队列，那么每个桶代表着一个时间点，超时</a:t>
            </a:r>
            <a:r>
              <a:rPr lang="en-US" altLang="zh-CN" sz="1400" dirty="0" smtClean="0">
                <a:latin typeface="+mn-ea"/>
              </a:rPr>
              <a:t>Tick</a:t>
            </a:r>
            <a:r>
              <a:rPr lang="zh-CN" altLang="en-US" sz="1400" dirty="0" smtClean="0">
                <a:latin typeface="+mn-ea"/>
              </a:rPr>
              <a:t>消息一到，就删除最旧的桶的一批数据。对于要重新发的数据则放到第一个桶中实现</a:t>
            </a:r>
            <a:r>
              <a:rPr lang="en-US" altLang="zh-CN" sz="1400" dirty="0" smtClean="0">
                <a:latin typeface="+mn-ea"/>
              </a:rPr>
              <a:t>FIFO</a:t>
            </a:r>
            <a:r>
              <a:rPr lang="zh-CN" altLang="en-US" sz="1400" dirty="0" smtClean="0">
                <a:latin typeface="+mn-ea"/>
              </a:rPr>
              <a:t>算法快速读取内存数据。（查看</a:t>
            </a:r>
            <a:r>
              <a:rPr lang="en-US" altLang="zh-CN" sz="1400" dirty="0" err="1" smtClean="0">
                <a:latin typeface="+mn-ea"/>
              </a:rPr>
              <a:t>RotatingMap</a:t>
            </a:r>
            <a:r>
              <a:rPr lang="zh-CN" altLang="en-US" sz="1400" dirty="0" smtClean="0">
                <a:latin typeface="+mn-ea"/>
              </a:rPr>
              <a:t>代码）</a:t>
            </a:r>
            <a:endParaRPr lang="en-US" altLang="zh-CN" sz="1400" dirty="0" smtClean="0">
              <a:latin typeface="+mn-ea"/>
            </a:endParaRPr>
          </a:p>
          <a:p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solidFill>
                  <a:srgbClr val="00B0F0"/>
                </a:solidFill>
                <a:latin typeface="+mn-ea"/>
              </a:rPr>
              <a:t>该工具能够很好的用于小型的临时缓存代替</a:t>
            </a:r>
            <a:r>
              <a:rPr lang="en-US" altLang="zh-CN" sz="1400" dirty="0" smtClean="0">
                <a:solidFill>
                  <a:srgbClr val="00B0F0"/>
                </a:solidFill>
                <a:latin typeface="+mn-ea"/>
              </a:rPr>
              <a:t>Redis</a:t>
            </a:r>
            <a:r>
              <a:rPr lang="zh-CN" altLang="en-US" sz="1400" dirty="0" smtClean="0">
                <a:solidFill>
                  <a:srgbClr val="00B0F0"/>
                </a:solidFill>
                <a:latin typeface="+mn-ea"/>
              </a:rPr>
              <a:t>。</a:t>
            </a:r>
            <a:endParaRPr lang="en-US" altLang="zh-CN" sz="1400" dirty="0" smtClean="0">
              <a:solidFill>
                <a:srgbClr val="00B0F0"/>
              </a:solidFill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例如：</a:t>
            </a:r>
            <a:r>
              <a:rPr lang="en-US" altLang="zh-CN" sz="1400" dirty="0" smtClean="0">
                <a:latin typeface="+mn-ea"/>
              </a:rPr>
              <a:t>60s</a:t>
            </a:r>
            <a:r>
              <a:rPr lang="zh-CN" altLang="en-US" sz="1400" dirty="0">
                <a:latin typeface="+mn-ea"/>
              </a:rPr>
              <a:t>内同一个手机号不能重复发送验证码</a:t>
            </a:r>
            <a:r>
              <a:rPr lang="en-US" altLang="zh-CN" sz="1400" dirty="0">
                <a:latin typeface="+mn-ea"/>
              </a:rPr>
              <a:t>.</a:t>
            </a:r>
            <a:r>
              <a:rPr lang="zh-CN" altLang="en-US" sz="1400" dirty="0">
                <a:latin typeface="+mn-ea"/>
              </a:rPr>
              <a:t>查询航班信息</a:t>
            </a:r>
            <a:r>
              <a:rPr lang="en-US" altLang="zh-CN" sz="1400" dirty="0">
                <a:latin typeface="+mn-ea"/>
              </a:rPr>
              <a:t>,</a:t>
            </a:r>
            <a:r>
              <a:rPr lang="zh-CN" altLang="en-US" sz="1400" dirty="0">
                <a:latin typeface="+mn-ea"/>
              </a:rPr>
              <a:t>缓存</a:t>
            </a:r>
            <a:r>
              <a:rPr lang="en-US" altLang="zh-CN" sz="1400" dirty="0">
                <a:latin typeface="+mn-ea"/>
              </a:rPr>
              <a:t>1</a:t>
            </a:r>
            <a:r>
              <a:rPr lang="zh-CN" altLang="en-US" sz="1400" dirty="0">
                <a:latin typeface="+mn-ea"/>
              </a:rPr>
              <a:t>分钟热门查询数据</a:t>
            </a:r>
            <a:r>
              <a:rPr lang="en-US" altLang="zh-CN" sz="1400" dirty="0" smtClean="0">
                <a:latin typeface="+mn-ea"/>
              </a:rPr>
              <a:t>....</a:t>
            </a:r>
            <a:r>
              <a:rPr lang="zh-CN" altLang="en-US" sz="1400" dirty="0" smtClean="0">
                <a:latin typeface="+mn-ea"/>
              </a:rPr>
              <a:t>如果</a:t>
            </a:r>
            <a:r>
              <a:rPr lang="zh-CN" altLang="en-US" sz="1400" dirty="0">
                <a:latin typeface="+mn-ea"/>
              </a:rPr>
              <a:t>是个小</a:t>
            </a:r>
            <a:r>
              <a:rPr lang="en-US" altLang="zh-CN" sz="1400" dirty="0">
                <a:latin typeface="+mn-ea"/>
              </a:rPr>
              <a:t>App,</a:t>
            </a:r>
            <a:r>
              <a:rPr lang="zh-CN" altLang="en-US" sz="1400" dirty="0">
                <a:latin typeface="+mn-ea"/>
              </a:rPr>
              <a:t>数据没有那么大</a:t>
            </a:r>
            <a:r>
              <a:rPr lang="en-US" altLang="zh-CN" sz="1400" dirty="0">
                <a:latin typeface="+mn-ea"/>
              </a:rPr>
              <a:t>,</a:t>
            </a:r>
            <a:r>
              <a:rPr lang="zh-CN" altLang="en-US" sz="1400" dirty="0">
                <a:latin typeface="+mn-ea"/>
              </a:rPr>
              <a:t>可能需要缓存的数据只有不到</a:t>
            </a:r>
            <a:r>
              <a:rPr lang="en-US" altLang="zh-CN" sz="1400" dirty="0">
                <a:latin typeface="+mn-ea"/>
              </a:rPr>
              <a:t>100KB,</a:t>
            </a:r>
            <a:r>
              <a:rPr lang="zh-CN" altLang="en-US" sz="1400" dirty="0">
                <a:latin typeface="+mn-ea"/>
              </a:rPr>
              <a:t>使用</a:t>
            </a:r>
            <a:r>
              <a:rPr lang="en-US" altLang="zh-CN" sz="1400" dirty="0" err="1">
                <a:latin typeface="+mn-ea"/>
              </a:rPr>
              <a:t>redis</a:t>
            </a:r>
            <a:r>
              <a:rPr lang="zh-CN" altLang="en-US" sz="1400" dirty="0">
                <a:latin typeface="+mn-ea"/>
              </a:rPr>
              <a:t>就</a:t>
            </a:r>
            <a:r>
              <a:rPr lang="zh-CN" altLang="en-US" sz="1400" dirty="0" smtClean="0">
                <a:latin typeface="+mn-ea"/>
              </a:rPr>
              <a:t>大材小用，而使用</a:t>
            </a:r>
            <a:r>
              <a:rPr lang="en-US" altLang="zh-CN" sz="1400" dirty="0" err="1" smtClean="0">
                <a:latin typeface="+mn-ea"/>
              </a:rPr>
              <a:t>RotatingMap</a:t>
            </a:r>
            <a:r>
              <a:rPr lang="zh-CN" altLang="en-US" sz="1400" dirty="0" smtClean="0">
                <a:latin typeface="+mn-ea"/>
              </a:rPr>
              <a:t>正好。</a:t>
            </a:r>
            <a:endParaRPr lang="en-US" altLang="zh-CN" sz="1400" dirty="0" smtClean="0">
              <a:latin typeface="+mn-ea"/>
            </a:endParaRPr>
          </a:p>
          <a:p>
            <a:endParaRPr lang="en-US" altLang="zh-CN" sz="1400" dirty="0">
              <a:latin typeface="+mn-ea"/>
            </a:endParaRPr>
          </a:p>
          <a:p>
            <a:pPr lvl="0"/>
            <a:r>
              <a:rPr lang="en-US" altLang="zh-CN" dirty="0" err="1" smtClean="0">
                <a:solidFill>
                  <a:prstClr val="black"/>
                </a:solidFill>
                <a:latin typeface="宋体" panose="02010600030101010101" pitchFamily="2" charset="-122"/>
              </a:rPr>
              <a:t>BoltExecutor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收到的消息则简单些，除了证书变更和统计之外的消息都直接调用</a:t>
            </a:r>
            <a:r>
              <a:rPr lang="en-US" altLang="zh-CN" dirty="0" err="1" smtClean="0">
                <a:solidFill>
                  <a:prstClr val="black"/>
                </a:solidFill>
                <a:latin typeface="宋体" panose="02010600030101010101" pitchFamily="2" charset="-122"/>
              </a:rPr>
              <a:t>bolt.execute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处理消息。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lvl="0"/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lvl="0"/>
            <a:r>
              <a:rPr lang="zh-CN" altLang="en-US" sz="1400" dirty="0" smtClean="0">
                <a:solidFill>
                  <a:srgbClr val="00B0F0"/>
                </a:solidFill>
                <a:latin typeface="宋体" panose="02010600030101010101" pitchFamily="2" charset="-122"/>
              </a:rPr>
              <a:t>为什么</a:t>
            </a:r>
            <a:r>
              <a:rPr lang="en-US" altLang="zh-CN" sz="1400" dirty="0" err="1" smtClean="0">
                <a:solidFill>
                  <a:srgbClr val="00B0F0"/>
                </a:solidFill>
                <a:latin typeface="宋体" panose="02010600030101010101" pitchFamily="2" charset="-122"/>
              </a:rPr>
              <a:t>BoltExecutor</a:t>
            </a:r>
            <a:r>
              <a:rPr lang="zh-CN" altLang="en-US" sz="1400" dirty="0" smtClean="0">
                <a:solidFill>
                  <a:srgbClr val="00B0F0"/>
                </a:solidFill>
                <a:latin typeface="宋体" panose="02010600030101010101" pitchFamily="2" charset="-122"/>
              </a:rPr>
              <a:t>没有</a:t>
            </a:r>
            <a:r>
              <a:rPr lang="en-US" altLang="zh-CN" sz="1400" dirty="0" smtClean="0">
                <a:solidFill>
                  <a:srgbClr val="00B0F0"/>
                </a:solidFill>
                <a:latin typeface="宋体" panose="02010600030101010101" pitchFamily="2" charset="-122"/>
              </a:rPr>
              <a:t>Ack</a:t>
            </a:r>
            <a:r>
              <a:rPr lang="zh-CN" altLang="en-US" sz="1400" dirty="0" smtClean="0">
                <a:solidFill>
                  <a:srgbClr val="00B0F0"/>
                </a:solidFill>
                <a:latin typeface="宋体" panose="02010600030101010101" pitchFamily="2" charset="-122"/>
              </a:rPr>
              <a:t>？</a:t>
            </a:r>
            <a:endParaRPr lang="en-US" altLang="zh-CN" sz="1400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0"/>
            <a:r>
              <a:rPr lang="zh-CN" altLang="en-US" sz="1400" dirty="0" smtClean="0">
                <a:latin typeface="宋体" panose="02010600030101010101" pitchFamily="2" charset="-122"/>
              </a:rPr>
              <a:t>因为</a:t>
            </a:r>
            <a:r>
              <a:rPr lang="en-US" altLang="zh-CN" sz="1400" dirty="0" smtClean="0">
                <a:latin typeface="宋体" panose="02010600030101010101" pitchFamily="2" charset="-122"/>
              </a:rPr>
              <a:t>Spout</a:t>
            </a:r>
            <a:r>
              <a:rPr lang="zh-CN" altLang="en-US" sz="1400" dirty="0" smtClean="0">
                <a:latin typeface="宋体" panose="02010600030101010101" pitchFamily="2" charset="-122"/>
              </a:rPr>
              <a:t>无论如何都会在后台自动</a:t>
            </a:r>
            <a:r>
              <a:rPr lang="en-US" altLang="zh-CN" sz="1400" dirty="0" smtClean="0">
                <a:latin typeface="宋体" panose="02010600030101010101" pitchFamily="2" charset="-122"/>
              </a:rPr>
              <a:t>Ack</a:t>
            </a:r>
            <a:r>
              <a:rPr lang="zh-CN" altLang="en-US" sz="1400" dirty="0" smtClean="0">
                <a:latin typeface="宋体" panose="02010600030101010101" pitchFamily="2" charset="-122"/>
              </a:rPr>
              <a:t>，但是用户在使用</a:t>
            </a:r>
            <a:r>
              <a:rPr lang="en-US" altLang="zh-CN" sz="1400" dirty="0" smtClean="0">
                <a:latin typeface="宋体" panose="02010600030101010101" pitchFamily="2" charset="-122"/>
              </a:rPr>
              <a:t>Bolt</a:t>
            </a:r>
            <a:r>
              <a:rPr lang="zh-CN" altLang="en-US" sz="1400" dirty="0" smtClean="0">
                <a:latin typeface="宋体" panose="02010600030101010101" pitchFamily="2" charset="-122"/>
              </a:rPr>
              <a:t>处理</a:t>
            </a:r>
            <a:r>
              <a:rPr lang="en-US" altLang="zh-CN" sz="1400" dirty="0" smtClean="0">
                <a:latin typeface="宋体" panose="02010600030101010101" pitchFamily="2" charset="-122"/>
              </a:rPr>
              <a:t>tuple</a:t>
            </a:r>
            <a:r>
              <a:rPr lang="zh-CN" altLang="en-US" sz="1400" dirty="0" smtClean="0">
                <a:latin typeface="宋体" panose="02010600030101010101" pitchFamily="2" charset="-122"/>
              </a:rPr>
              <a:t>时是可以考虑手动添加</a:t>
            </a:r>
            <a:r>
              <a:rPr lang="en-US" altLang="zh-CN" sz="1400" dirty="0" smtClean="0">
                <a:latin typeface="宋体" panose="02010600030101010101" pitchFamily="2" charset="-122"/>
              </a:rPr>
              <a:t>Ack</a:t>
            </a:r>
            <a:r>
              <a:rPr lang="zh-CN" altLang="en-US" sz="1400" dirty="0" smtClean="0">
                <a:latin typeface="宋体" panose="02010600030101010101" pitchFamily="2" charset="-122"/>
              </a:rPr>
              <a:t>。</a:t>
            </a:r>
            <a:endParaRPr lang="en-US" altLang="zh-CN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27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#4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并发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163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4.3 Executor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8065" y="5336771"/>
            <a:ext cx="3333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B0F0"/>
                </a:solidFill>
              </a:rPr>
              <a:t>一个</a:t>
            </a:r>
            <a:r>
              <a:rPr lang="en-US" altLang="zh-CN" sz="1600" dirty="0" smtClean="0">
                <a:solidFill>
                  <a:srgbClr val="00B0F0"/>
                </a:solidFill>
              </a:rPr>
              <a:t>Executor</a:t>
            </a:r>
            <a:r>
              <a:rPr lang="zh-CN" altLang="en-US" sz="1600" dirty="0" smtClean="0">
                <a:solidFill>
                  <a:srgbClr val="00B0F0"/>
                </a:solidFill>
              </a:rPr>
              <a:t>中只有一种类型的</a:t>
            </a:r>
            <a:r>
              <a:rPr lang="en-US" altLang="zh-CN" sz="1600" dirty="0" smtClean="0">
                <a:solidFill>
                  <a:srgbClr val="00B0F0"/>
                </a:solidFill>
              </a:rPr>
              <a:t>Task</a:t>
            </a:r>
            <a:r>
              <a:rPr lang="zh-CN" altLang="en-US" sz="1600" dirty="0" smtClean="0">
                <a:solidFill>
                  <a:srgbClr val="00B0F0"/>
                </a:solidFill>
              </a:rPr>
              <a:t>；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endParaRPr lang="en-US" altLang="zh-CN" sz="1600" dirty="0" smtClean="0">
              <a:solidFill>
                <a:srgbClr val="00B0F0"/>
              </a:solidFill>
            </a:endParaRPr>
          </a:p>
          <a:p>
            <a:r>
              <a:rPr lang="zh-CN" altLang="en-US" sz="1600" dirty="0">
                <a:solidFill>
                  <a:srgbClr val="00B0F0"/>
                </a:solidFill>
              </a:rPr>
              <a:t>一</a:t>
            </a:r>
            <a:r>
              <a:rPr lang="zh-CN" altLang="en-US" sz="1600" dirty="0" smtClean="0">
                <a:solidFill>
                  <a:srgbClr val="00B0F0"/>
                </a:solidFill>
              </a:rPr>
              <a:t>个</a:t>
            </a:r>
            <a:r>
              <a:rPr lang="en-US" altLang="zh-CN" sz="1600" dirty="0" smtClean="0">
                <a:solidFill>
                  <a:srgbClr val="00B0F0"/>
                </a:solidFill>
              </a:rPr>
              <a:t>Task</a:t>
            </a:r>
            <a:r>
              <a:rPr lang="zh-CN" altLang="en-US" sz="1600" dirty="0" smtClean="0">
                <a:solidFill>
                  <a:srgbClr val="00B0F0"/>
                </a:solidFill>
              </a:rPr>
              <a:t>中只有一个</a:t>
            </a:r>
            <a:r>
              <a:rPr lang="en-US" altLang="zh-CN" sz="1600" dirty="0" smtClean="0">
                <a:solidFill>
                  <a:srgbClr val="00B0F0"/>
                </a:solidFill>
              </a:rPr>
              <a:t>Spout/Bolt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331" y="846467"/>
            <a:ext cx="7844739" cy="53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6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#4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并发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121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4.4 Task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" y="1117477"/>
            <a:ext cx="8743950" cy="21240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6433" y="3363083"/>
            <a:ext cx="117791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并行度就是创建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的个数。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KafkaSpout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组件：两个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SpoutExecutor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componentID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:”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-spout”,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executorID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:[1,2]}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，并行处理两个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Task{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TaskID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:[1,2]}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{executor_1:[task_1,task_1],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executor_2:[task_2,task_2]}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中有一个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KafkaSpout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实例。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GreenBolt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组件：四个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BoltExecutor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componentID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:”green-bolt”,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executorID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:[3,4,5,6]}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，并行处理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TaskID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:[3,4,5,6,7,8,9,10]}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按照调度算法的平均方式，每个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BoltExecutor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产生两个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{executor_3:[task_3,task_4], executor_4:[Task_5,Task_6]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executor_5:[Task_7,Task_8]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executor_6:[Task_9,Task_10]};</a:t>
            </a:r>
          </a:p>
          <a:p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中有一个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GreeBolt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实例。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SpoutExecutor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BoltExecutor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的判断条件是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componentID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00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#4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并发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121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4.4 Task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6433" y="1255221"/>
            <a:ext cx="117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思考：为什么要在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级别都能设置数量？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6007" y="1992204"/>
            <a:ext cx="117791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并行度专指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的个数，而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Storm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的扩展，多个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的组件对象在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中是遍历执行的，而不是并发，这种设计是当组件的功能很复杂时，可以加大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数量分摊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的计算量，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如果组件功能简单，每个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使用一个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即可</a:t>
            </a:r>
          </a:p>
          <a:p>
            <a:endParaRPr lang="en-US" altLang="zh-CN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r>
              <a:rPr lang="zh-CN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级别的并行化是为了让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Spout/Bolt</a:t>
            </a:r>
            <a:r>
              <a:rPr lang="zh-CN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占用的资源能够分成多个小份到不同分区中，再利用系统调度的方式均匀分摊到各个节点，实现负载均衡。</a:t>
            </a:r>
            <a:endParaRPr lang="en-US" altLang="zh-CN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6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#5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性能优化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5.1 </a:t>
            </a:r>
            <a:r>
              <a:rPr lang="zh-CN" altLang="en-US" dirty="0" smtClean="0">
                <a:solidFill>
                  <a:srgbClr val="FF0000"/>
                </a:solidFill>
              </a:rPr>
              <a:t>设计层面优化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6007" y="1272571"/>
            <a:ext cx="112637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b="1" i="0" dirty="0" smtClean="0">
                <a:solidFill>
                  <a:srgbClr val="2F2F2F"/>
                </a:solidFill>
                <a:effectLst/>
                <a:latin typeface="Helvetica Neue"/>
              </a:rPr>
              <a:t>无状态设计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Helvetica Neue"/>
              </a:rPr>
              <a:t>：组件内部实现高内聚低耦合，不依赖其他组件。将数据读取，数据处理，数据写入进行分离；</a:t>
            </a:r>
            <a:endParaRPr lang="en-US" altLang="zh-CN" b="0" i="0" dirty="0" smtClean="0">
              <a:solidFill>
                <a:srgbClr val="2F2F2F"/>
              </a:solidFill>
              <a:effectLst/>
              <a:latin typeface="Helvetica Neue"/>
            </a:endParaRPr>
          </a:p>
          <a:p>
            <a:pPr>
              <a:buClr>
                <a:srgbClr val="FF0000"/>
              </a:buClr>
            </a:pPr>
            <a:endParaRPr lang="en-US" altLang="zh-CN" dirty="0">
              <a:solidFill>
                <a:srgbClr val="2F2F2F"/>
              </a:solidFill>
              <a:latin typeface="Helvetica Neue"/>
            </a:endParaRPr>
          </a:p>
          <a:p>
            <a:pPr>
              <a:buClr>
                <a:srgbClr val="FF0000"/>
              </a:buClr>
            </a:pPr>
            <a:r>
              <a:rPr lang="zh-CN" altLang="en-US" b="1" i="0" dirty="0" smtClean="0">
                <a:solidFill>
                  <a:srgbClr val="2F2F2F"/>
                </a:solidFill>
                <a:effectLst/>
                <a:latin typeface="Helvetica Neue"/>
              </a:rPr>
              <a:t>无锁设计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Helvetica Neue"/>
              </a:rPr>
              <a:t>：使用</a:t>
            </a:r>
            <a:r>
              <a:rPr lang="en-US" altLang="zh-CN" b="0" i="0" dirty="0" smtClean="0">
                <a:solidFill>
                  <a:srgbClr val="2F2F2F"/>
                </a:solidFill>
                <a:effectLst/>
                <a:latin typeface="Helvetica Neue"/>
              </a:rPr>
              <a:t>CAS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Helvetica Neue"/>
              </a:rPr>
              <a:t>原理实现数据的增长与统计；</a:t>
            </a:r>
            <a:endParaRPr lang="en-US" altLang="zh-CN" b="0" i="0" dirty="0" smtClean="0">
              <a:solidFill>
                <a:srgbClr val="2F2F2F"/>
              </a:solidFill>
              <a:effectLst/>
              <a:latin typeface="Helvetica Neue"/>
            </a:endParaRPr>
          </a:p>
          <a:p>
            <a:pPr>
              <a:buClr>
                <a:srgbClr val="FF0000"/>
              </a:buClr>
            </a:pPr>
            <a:endParaRPr lang="en-US" altLang="zh-CN" dirty="0">
              <a:solidFill>
                <a:srgbClr val="2F2F2F"/>
              </a:solidFill>
              <a:latin typeface="Helvetica Neue"/>
            </a:endParaRPr>
          </a:p>
          <a:p>
            <a:pPr>
              <a:buClr>
                <a:srgbClr val="FF0000"/>
              </a:buClr>
            </a:pPr>
            <a:r>
              <a:rPr lang="zh-CN" altLang="en-US" b="1" i="0" dirty="0" smtClean="0">
                <a:solidFill>
                  <a:srgbClr val="2F2F2F"/>
                </a:solidFill>
                <a:effectLst/>
                <a:latin typeface="Helvetica Neue"/>
              </a:rPr>
              <a:t>避免热点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Helvetica Neue"/>
              </a:rPr>
              <a:t>：对于要进行</a:t>
            </a:r>
            <a:r>
              <a:rPr lang="en-US" altLang="zh-CN" b="0" i="0" dirty="0" smtClean="0">
                <a:solidFill>
                  <a:srgbClr val="2F2F2F"/>
                </a:solidFill>
                <a:effectLst/>
                <a:latin typeface="Helvetica Neue"/>
              </a:rPr>
              <a:t>group by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Helvetica Neue"/>
              </a:rPr>
              <a:t>的目标</a:t>
            </a:r>
            <a:r>
              <a:rPr lang="en-US" altLang="zh-CN" b="0" i="0" dirty="0" smtClean="0">
                <a:solidFill>
                  <a:srgbClr val="2F2F2F"/>
                </a:solidFill>
                <a:effectLst/>
                <a:latin typeface="Helvetica Neue"/>
              </a:rPr>
              <a:t>task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Helvetica Neue"/>
              </a:rPr>
              <a:t>，其热点程度较高，造成吞吐量低于平均水平（大量其他</a:t>
            </a:r>
            <a:r>
              <a:rPr lang="en-US" altLang="zh-CN" b="0" i="0" dirty="0" smtClean="0">
                <a:solidFill>
                  <a:srgbClr val="2F2F2F"/>
                </a:solidFill>
                <a:effectLst/>
                <a:latin typeface="Helvetica Neue"/>
              </a:rPr>
              <a:t>task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Helvetica Neue"/>
              </a:rPr>
              <a:t>向该</a:t>
            </a:r>
            <a:r>
              <a:rPr lang="en-US" altLang="zh-CN" b="0" i="0" dirty="0" smtClean="0">
                <a:solidFill>
                  <a:srgbClr val="2F2F2F"/>
                </a:solidFill>
                <a:effectLst/>
                <a:latin typeface="Helvetica Neue"/>
              </a:rPr>
              <a:t>task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Helvetica Neue"/>
              </a:rPr>
              <a:t>发送</a:t>
            </a:r>
            <a:r>
              <a:rPr lang="en-US" altLang="zh-CN" b="0" i="0" dirty="0" smtClean="0">
                <a:solidFill>
                  <a:srgbClr val="2F2F2F"/>
                </a:solidFill>
                <a:effectLst/>
                <a:latin typeface="Helvetica Neue"/>
              </a:rPr>
              <a:t>tuple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Helvetica Neue"/>
              </a:rPr>
              <a:t>，网络时延增加），这个时候考虑分组方式中，增加字段种类，让吞吐量均摊到其他的</a:t>
            </a:r>
            <a:r>
              <a:rPr lang="en-US" altLang="zh-CN" b="0" i="0" dirty="0" smtClean="0">
                <a:solidFill>
                  <a:srgbClr val="2F2F2F"/>
                </a:solidFill>
                <a:effectLst/>
                <a:latin typeface="Helvetica Neue"/>
              </a:rPr>
              <a:t>task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Helvetica Neue"/>
              </a:rPr>
              <a:t>。</a:t>
            </a:r>
            <a:endParaRPr lang="en-US" altLang="zh-CN" b="0" i="0" dirty="0" smtClean="0">
              <a:solidFill>
                <a:srgbClr val="2F2F2F"/>
              </a:solidFill>
              <a:effectLst/>
              <a:latin typeface="Helvetica Neue"/>
            </a:endParaRPr>
          </a:p>
          <a:p>
            <a:pPr>
              <a:buClr>
                <a:srgbClr val="FF0000"/>
              </a:buClr>
            </a:pPr>
            <a:endParaRPr lang="en-US" altLang="zh-CN" dirty="0">
              <a:solidFill>
                <a:srgbClr val="2F2F2F"/>
              </a:solidFill>
              <a:latin typeface="Helvetica Neue"/>
            </a:endParaRPr>
          </a:p>
          <a:p>
            <a:pPr>
              <a:buClr>
                <a:srgbClr val="FF0000"/>
              </a:buClr>
            </a:pPr>
            <a:r>
              <a:rPr lang="zh-CN" altLang="en-US" b="1" i="0" dirty="0" smtClean="0">
                <a:solidFill>
                  <a:srgbClr val="2F2F2F"/>
                </a:solidFill>
                <a:effectLst/>
                <a:latin typeface="Helvetica Neue"/>
              </a:rPr>
              <a:t>吞吐量和时延的平衡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Helvetica Neue"/>
              </a:rPr>
              <a:t>：吞吐量增加时，网络会堵塞，造成网络时延加大，特别当使用批数据增加吞吐量时，就要考虑时延。</a:t>
            </a:r>
            <a:endParaRPr lang="en-US" altLang="zh-CN" b="0" i="0" dirty="0" smtClean="0">
              <a:solidFill>
                <a:srgbClr val="2F2F2F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500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#5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性能优化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5.2 </a:t>
            </a:r>
            <a:r>
              <a:rPr lang="zh-CN" altLang="en-US" dirty="0" smtClean="0">
                <a:solidFill>
                  <a:srgbClr val="FF0000"/>
                </a:solidFill>
              </a:rPr>
              <a:t>代码层面优化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6007" y="1272571"/>
            <a:ext cx="112637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b="1" dirty="0" smtClean="0">
                <a:solidFill>
                  <a:srgbClr val="2F2F2F"/>
                </a:solidFill>
                <a:latin typeface="Helvetica Neue"/>
              </a:rPr>
              <a:t>降低</a:t>
            </a:r>
            <a:r>
              <a:rPr lang="en-US" altLang="zh-CN" b="1" dirty="0" smtClean="0">
                <a:solidFill>
                  <a:srgbClr val="2F2F2F"/>
                </a:solidFill>
                <a:latin typeface="Helvetica Neue"/>
              </a:rPr>
              <a:t>topology</a:t>
            </a:r>
            <a:r>
              <a:rPr lang="zh-CN" altLang="en-US" b="1" dirty="0" smtClean="0">
                <a:solidFill>
                  <a:srgbClr val="2F2F2F"/>
                </a:solidFill>
                <a:latin typeface="Helvetica Neue"/>
              </a:rPr>
              <a:t>层数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：将多个模块合并到一个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task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内部，在这个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task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内部实现流水线。</a:t>
            </a:r>
            <a:endParaRPr lang="en-US" altLang="zh-CN" dirty="0" smtClean="0">
              <a:solidFill>
                <a:srgbClr val="2F2F2F"/>
              </a:solidFill>
              <a:latin typeface="Helvetica Neue"/>
            </a:endParaRPr>
          </a:p>
          <a:p>
            <a:pPr>
              <a:buClr>
                <a:srgbClr val="FF0000"/>
              </a:buClr>
            </a:pPr>
            <a:endParaRPr lang="en-US" altLang="zh-CN" dirty="0" smtClean="0">
              <a:solidFill>
                <a:srgbClr val="2F2F2F"/>
              </a:solidFill>
              <a:latin typeface="Helvetica Neue"/>
            </a:endParaRPr>
          </a:p>
          <a:p>
            <a:pPr>
              <a:buClr>
                <a:srgbClr val="FF0000"/>
              </a:buClr>
            </a:pPr>
            <a:endParaRPr lang="en-US" altLang="zh-CN" dirty="0">
              <a:solidFill>
                <a:srgbClr val="2F2F2F"/>
              </a:solidFill>
              <a:latin typeface="Helvetica Neue"/>
            </a:endParaRPr>
          </a:p>
          <a:p>
            <a:pPr>
              <a:buClr>
                <a:srgbClr val="FF0000"/>
              </a:buClr>
            </a:pPr>
            <a:r>
              <a:rPr lang="zh-CN" altLang="en-US" b="1" dirty="0" smtClean="0">
                <a:solidFill>
                  <a:srgbClr val="2F2F2F"/>
                </a:solidFill>
                <a:latin typeface="Helvetica Neue"/>
              </a:rPr>
              <a:t>减少进程间通信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：尽量让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tuple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走本地模式，例如自定义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Schedule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、使用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Trident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。</a:t>
            </a:r>
            <a:endParaRPr lang="en-US" altLang="zh-CN" dirty="0" smtClean="0">
              <a:solidFill>
                <a:srgbClr val="2F2F2F"/>
              </a:solidFill>
              <a:latin typeface="Helvetica Neue"/>
            </a:endParaRPr>
          </a:p>
          <a:p>
            <a:pPr>
              <a:buClr>
                <a:srgbClr val="FF0000"/>
              </a:buClr>
            </a:pPr>
            <a:endParaRPr lang="en-US" altLang="zh-CN" dirty="0" smtClean="0">
              <a:solidFill>
                <a:srgbClr val="2F2F2F"/>
              </a:solidFill>
              <a:latin typeface="Helvetica Neue"/>
            </a:endParaRPr>
          </a:p>
          <a:p>
            <a:pPr>
              <a:buClr>
                <a:srgbClr val="FF0000"/>
              </a:buClr>
            </a:pPr>
            <a:endParaRPr lang="en-US" altLang="zh-CN" dirty="0">
              <a:solidFill>
                <a:srgbClr val="2F2F2F"/>
              </a:solidFill>
              <a:latin typeface="Helvetica Neue"/>
            </a:endParaRPr>
          </a:p>
          <a:p>
            <a:pPr>
              <a:buClr>
                <a:srgbClr val="FF0000"/>
              </a:buClr>
            </a:pPr>
            <a:r>
              <a:rPr lang="zh-CN" altLang="en-US" b="1" dirty="0" smtClean="0">
                <a:solidFill>
                  <a:srgbClr val="2F2F2F"/>
                </a:solidFill>
                <a:latin typeface="Helvetica Neue"/>
              </a:rPr>
              <a:t>考虑</a:t>
            </a:r>
            <a:r>
              <a:rPr lang="en-US" altLang="zh-CN" b="1" dirty="0" err="1" smtClean="0">
                <a:solidFill>
                  <a:srgbClr val="2F2F2F"/>
                </a:solidFill>
                <a:latin typeface="Helvetica Neue"/>
              </a:rPr>
              <a:t>Ack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：对于事务性要求不强的任务，可以关闭自动</a:t>
            </a:r>
            <a:r>
              <a:rPr lang="en-US" altLang="zh-CN" dirty="0" err="1" smtClean="0">
                <a:solidFill>
                  <a:srgbClr val="2F2F2F"/>
                </a:solidFill>
                <a:latin typeface="Helvetica Neue"/>
              </a:rPr>
              <a:t>Ack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，尤其是统计任务，缺少小量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tuple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对统计结果影响较小。</a:t>
            </a:r>
            <a:endParaRPr lang="en-US" altLang="zh-CN" dirty="0" smtClean="0">
              <a:solidFill>
                <a:srgbClr val="2F2F2F"/>
              </a:solidFill>
              <a:latin typeface="Helvetica Neue"/>
            </a:endParaRPr>
          </a:p>
          <a:p>
            <a:pPr>
              <a:buClr>
                <a:srgbClr val="FF0000"/>
              </a:buClr>
            </a:pPr>
            <a:endParaRPr lang="en-US" altLang="zh-CN" dirty="0">
              <a:solidFill>
                <a:srgbClr val="2F2F2F"/>
              </a:solidFill>
              <a:latin typeface="Helvetica Neue"/>
            </a:endParaRPr>
          </a:p>
          <a:p>
            <a:pPr>
              <a:buClr>
                <a:srgbClr val="FF0000"/>
              </a:buClr>
            </a:pPr>
            <a:r>
              <a:rPr lang="zh-CN" altLang="en-US" b="1" dirty="0" smtClean="0">
                <a:solidFill>
                  <a:srgbClr val="2F2F2F"/>
                </a:solidFill>
                <a:latin typeface="Helvetica Neue"/>
              </a:rPr>
              <a:t>使用简单数据结构的对象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：数据要经过序列化和反序列化，越复杂的对象形成的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Byte[]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越大。</a:t>
            </a:r>
            <a:endParaRPr lang="en-US" altLang="zh-CN" dirty="0" smtClean="0">
              <a:solidFill>
                <a:srgbClr val="2F2F2F"/>
              </a:solidFill>
              <a:latin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792" y="4688891"/>
            <a:ext cx="52101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7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#1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总体架构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2303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1.1 Storm</a:t>
            </a:r>
            <a:r>
              <a:rPr lang="zh-CN" altLang="en-US" dirty="0" smtClean="0">
                <a:solidFill>
                  <a:srgbClr val="FF0000"/>
                </a:solidFill>
              </a:rPr>
              <a:t>的元数据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09" y="1142951"/>
            <a:ext cx="10696575" cy="33337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64123" y="1583386"/>
            <a:ext cx="11263746" cy="4642915"/>
            <a:chOff x="464123" y="1151125"/>
            <a:chExt cx="11263746" cy="4642915"/>
          </a:xfrm>
        </p:grpSpPr>
        <p:sp>
          <p:nvSpPr>
            <p:cNvPr id="4" name="矩形 3"/>
            <p:cNvSpPr/>
            <p:nvPr/>
          </p:nvSpPr>
          <p:spPr>
            <a:xfrm>
              <a:off x="464123" y="1151125"/>
              <a:ext cx="11263746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b="0" i="0" dirty="0" smtClean="0">
                  <a:solidFill>
                    <a:srgbClr val="2F2F2F"/>
                  </a:solidFill>
                  <a:effectLst/>
                  <a:latin typeface="Helvetica Neue"/>
                </a:rPr>
                <a:t>/storm/</a:t>
              </a:r>
              <a:r>
                <a:rPr lang="en-US" altLang="zh-CN" b="0" i="0" dirty="0" err="1" smtClean="0">
                  <a:solidFill>
                    <a:srgbClr val="2F2F2F"/>
                  </a:solidFill>
                  <a:effectLst/>
                  <a:latin typeface="Helvetica Neue"/>
                </a:rPr>
                <a:t>workerbeats</a:t>
              </a:r>
              <a:r>
                <a:rPr lang="en-US" altLang="zh-CN" b="0" i="0" dirty="0" smtClean="0">
                  <a:solidFill>
                    <a:srgbClr val="2F2F2F"/>
                  </a:solidFill>
                  <a:effectLst/>
                  <a:latin typeface="Helvetica Neue"/>
                </a:rPr>
                <a:t>/topology-id/</a:t>
              </a:r>
              <a:r>
                <a:rPr lang="en-US" altLang="zh-CN" b="1" i="0" dirty="0" smtClean="0">
                  <a:solidFill>
                    <a:srgbClr val="2F2F2F"/>
                  </a:solidFill>
                  <a:effectLst/>
                  <a:latin typeface="Helvetica Neue"/>
                </a:rPr>
                <a:t>node-port</a:t>
              </a:r>
              <a:r>
                <a:rPr lang="zh-CN" altLang="en-US" b="0" i="0" dirty="0" smtClean="0">
                  <a:solidFill>
                    <a:srgbClr val="2F2F2F"/>
                  </a:solidFill>
                  <a:effectLst/>
                  <a:latin typeface="Helvetica Neue"/>
                </a:rPr>
                <a:t>：</a:t>
              </a:r>
              <a:r>
                <a:rPr lang="en-US" altLang="zh-CN" dirty="0" smtClean="0">
                  <a:solidFill>
                    <a:srgbClr val="2F2F2F"/>
                  </a:solidFill>
                  <a:latin typeface="Helvetica Neue"/>
                </a:rPr>
                <a:t>worker</a:t>
              </a:r>
              <a:r>
                <a:rPr lang="zh-CN" altLang="en-US" dirty="0" smtClean="0">
                  <a:solidFill>
                    <a:srgbClr val="2F2F2F"/>
                  </a:solidFill>
                  <a:latin typeface="Helvetica Neue"/>
                </a:rPr>
                <a:t>的心跳信息“节点名</a:t>
              </a:r>
              <a:r>
                <a:rPr lang="en-US" altLang="zh-CN" dirty="0" smtClean="0">
                  <a:solidFill>
                    <a:srgbClr val="2F2F2F"/>
                  </a:solidFill>
                  <a:latin typeface="Helvetica Neue"/>
                </a:rPr>
                <a:t>-</a:t>
              </a:r>
              <a:r>
                <a:rPr lang="zh-CN" altLang="en-US" dirty="0" smtClean="0">
                  <a:solidFill>
                    <a:srgbClr val="2F2F2F"/>
                  </a:solidFill>
                  <a:latin typeface="Helvetica Neue"/>
                </a:rPr>
                <a:t>端口号格式”；</a:t>
              </a:r>
              <a:endParaRPr lang="en-US" altLang="zh-CN" dirty="0" smtClean="0">
                <a:solidFill>
                  <a:srgbClr val="2F2F2F"/>
                </a:solidFill>
                <a:latin typeface="Helvetica Neue"/>
              </a:endParaRPr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en-US" altLang="zh-CN" dirty="0">
                <a:solidFill>
                  <a:srgbClr val="2F2F2F"/>
                </a:solidFill>
                <a:latin typeface="Helvetica Neue"/>
              </a:endParaRPr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en-US" altLang="zh-CN" b="0" i="0" dirty="0" smtClean="0">
                <a:solidFill>
                  <a:srgbClr val="2F2F2F"/>
                </a:solidFill>
                <a:effectLst/>
                <a:latin typeface="Helvetica Neue"/>
              </a:endParaRPr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en-US" altLang="zh-CN" b="0" i="0" dirty="0" smtClean="0">
                <a:solidFill>
                  <a:srgbClr val="2F2F2F"/>
                </a:solidFill>
                <a:effectLst/>
                <a:latin typeface="Helvetica Neue"/>
              </a:endParaRPr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rgbClr val="2F2F2F"/>
                  </a:solidFill>
                  <a:latin typeface="Helvetica Neue"/>
                </a:rPr>
                <a:t>/storm/storms/</a:t>
              </a:r>
              <a:r>
                <a:rPr lang="en-US" altLang="zh-CN" b="1" dirty="0" smtClean="0">
                  <a:solidFill>
                    <a:srgbClr val="2F2F2F"/>
                  </a:solidFill>
                  <a:latin typeface="Helvetica Neue"/>
                </a:rPr>
                <a:t>topology-id</a:t>
              </a:r>
              <a:r>
                <a:rPr lang="zh-CN" altLang="en-US" dirty="0" smtClean="0">
                  <a:solidFill>
                    <a:srgbClr val="2F2F2F"/>
                  </a:solidFill>
                  <a:latin typeface="Helvetica Neue"/>
                </a:rPr>
                <a:t>：正在运行的</a:t>
              </a:r>
              <a:r>
                <a:rPr lang="en-US" altLang="zh-CN" dirty="0" smtClean="0">
                  <a:solidFill>
                    <a:srgbClr val="2F2F2F"/>
                  </a:solidFill>
                  <a:latin typeface="Helvetica Neue"/>
                </a:rPr>
                <a:t>topology</a:t>
              </a:r>
              <a:r>
                <a:rPr lang="zh-CN" altLang="en-US" dirty="0" smtClean="0">
                  <a:solidFill>
                    <a:srgbClr val="2F2F2F"/>
                  </a:solidFill>
                  <a:latin typeface="Helvetica Neue"/>
                </a:rPr>
                <a:t>的</a:t>
              </a:r>
              <a:r>
                <a:rPr lang="en-US" altLang="zh-CN" dirty="0" smtClean="0">
                  <a:solidFill>
                    <a:srgbClr val="2F2F2F"/>
                  </a:solidFill>
                  <a:latin typeface="Helvetica Neue"/>
                </a:rPr>
                <a:t>id</a:t>
              </a:r>
              <a:r>
                <a:rPr lang="zh-CN" altLang="en-US" dirty="0" smtClean="0">
                  <a:solidFill>
                    <a:srgbClr val="2F2F2F"/>
                  </a:solidFill>
                  <a:latin typeface="Helvetica Neue"/>
                </a:rPr>
                <a:t>；</a:t>
              </a:r>
              <a:endParaRPr lang="en-US" altLang="zh-CN" dirty="0" smtClean="0">
                <a:solidFill>
                  <a:srgbClr val="2F2F2F"/>
                </a:solidFill>
                <a:latin typeface="Helvetica Neue"/>
              </a:endParaRPr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en-US" altLang="zh-CN" dirty="0">
                <a:solidFill>
                  <a:srgbClr val="2F2F2F"/>
                </a:solidFill>
                <a:latin typeface="Helvetica Neue"/>
              </a:endParaRPr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en-US" altLang="zh-CN" b="0" i="0" dirty="0" smtClean="0">
                <a:solidFill>
                  <a:srgbClr val="2F2F2F"/>
                </a:solidFill>
                <a:effectLst/>
                <a:latin typeface="Helvetica Neue"/>
              </a:endParaRPr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rgbClr val="2F2F2F"/>
                  </a:solidFill>
                  <a:latin typeface="Helvetica Neue"/>
                </a:rPr>
                <a:t>/storm/</a:t>
              </a:r>
              <a:r>
                <a:rPr lang="en-US" altLang="zh-CN" b="1" dirty="0" smtClean="0">
                  <a:solidFill>
                    <a:srgbClr val="2F2F2F"/>
                  </a:solidFill>
                  <a:latin typeface="Helvetica Neue"/>
                </a:rPr>
                <a:t>assignments</a:t>
              </a:r>
              <a:r>
                <a:rPr lang="en-US" altLang="zh-CN" dirty="0" smtClean="0">
                  <a:solidFill>
                    <a:srgbClr val="2F2F2F"/>
                  </a:solidFill>
                  <a:latin typeface="Helvetica Neue"/>
                </a:rPr>
                <a:t>/topology-id</a:t>
              </a:r>
              <a:r>
                <a:rPr lang="zh-CN" altLang="en-US" b="0" i="0" dirty="0" smtClean="0">
                  <a:solidFill>
                    <a:srgbClr val="2F2F2F"/>
                  </a:solidFill>
                  <a:effectLst/>
                  <a:latin typeface="Helvetica Neue"/>
                </a:rPr>
                <a:t>：</a:t>
              </a:r>
              <a:r>
                <a:rPr lang="en-US" altLang="zh-CN" dirty="0" smtClean="0">
                  <a:solidFill>
                    <a:srgbClr val="2F2F2F"/>
                  </a:solidFill>
                  <a:latin typeface="Helvetica Neue"/>
                </a:rPr>
                <a:t>Nimbus</a:t>
              </a:r>
              <a:r>
                <a:rPr lang="zh-CN" altLang="en-US" dirty="0" smtClean="0">
                  <a:solidFill>
                    <a:srgbClr val="2F2F2F"/>
                  </a:solidFill>
                  <a:latin typeface="Helvetica Neue"/>
                </a:rPr>
                <a:t>给每个</a:t>
              </a:r>
              <a:r>
                <a:rPr lang="en-US" altLang="zh-CN" dirty="0" smtClean="0">
                  <a:solidFill>
                    <a:srgbClr val="2F2F2F"/>
                  </a:solidFill>
                  <a:latin typeface="Helvetica Neue"/>
                </a:rPr>
                <a:t>Topology</a:t>
              </a:r>
              <a:r>
                <a:rPr lang="zh-CN" altLang="en-US" dirty="0" smtClean="0">
                  <a:solidFill>
                    <a:srgbClr val="2F2F2F"/>
                  </a:solidFill>
                  <a:latin typeface="Helvetica Neue"/>
                </a:rPr>
                <a:t>分配的任务信息；</a:t>
              </a:r>
              <a:endParaRPr lang="en-US" altLang="zh-CN" dirty="0" smtClean="0">
                <a:solidFill>
                  <a:srgbClr val="2F2F2F"/>
                </a:solidFill>
                <a:latin typeface="Helvetica Neue"/>
              </a:endParaRPr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en-US" altLang="zh-CN" b="0" i="0" dirty="0" smtClean="0">
                <a:solidFill>
                  <a:srgbClr val="2F2F2F"/>
                </a:solidFill>
                <a:effectLst/>
                <a:latin typeface="Helvetica Neue"/>
              </a:endParaRPr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en-US" altLang="zh-CN" dirty="0">
                <a:solidFill>
                  <a:srgbClr val="2F2F2F"/>
                </a:solidFill>
                <a:latin typeface="Helvetica Neue"/>
              </a:endParaRPr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rgbClr val="2F2F2F"/>
                  </a:solidFill>
                  <a:latin typeface="Helvetica Neue"/>
                </a:rPr>
                <a:t>/</a:t>
              </a:r>
              <a:r>
                <a:rPr lang="en-US" altLang="zh-CN" dirty="0" smtClean="0">
                  <a:solidFill>
                    <a:srgbClr val="2F2F2F"/>
                  </a:solidFill>
                  <a:latin typeface="Helvetica Neue"/>
                </a:rPr>
                <a:t>storm/</a:t>
              </a:r>
              <a:r>
                <a:rPr lang="en-US" altLang="zh-CN" b="1" dirty="0" smtClean="0">
                  <a:solidFill>
                    <a:srgbClr val="2F2F2F"/>
                  </a:solidFill>
                  <a:latin typeface="Helvetica Neue"/>
                </a:rPr>
                <a:t>supervisors</a:t>
              </a:r>
              <a:r>
                <a:rPr lang="en-US" altLang="zh-CN" dirty="0" smtClean="0">
                  <a:solidFill>
                    <a:srgbClr val="2F2F2F"/>
                  </a:solidFill>
                  <a:latin typeface="Helvetica Neue"/>
                </a:rPr>
                <a:t>/supervisor-id</a:t>
              </a:r>
              <a:r>
                <a:rPr lang="zh-CN" altLang="en-US" b="0" i="0" dirty="0" smtClean="0">
                  <a:solidFill>
                    <a:srgbClr val="2F2F2F"/>
                  </a:solidFill>
                  <a:effectLst/>
                  <a:latin typeface="Helvetica Neue"/>
                </a:rPr>
                <a:t>：</a:t>
              </a:r>
              <a:r>
                <a:rPr lang="zh-CN" altLang="it-IT" dirty="0">
                  <a:solidFill>
                    <a:srgbClr val="2F2F2F"/>
                  </a:solidFill>
                  <a:latin typeface="Helvetica Neue"/>
                </a:rPr>
                <a:t>所有</a:t>
              </a:r>
              <a:r>
                <a:rPr lang="it-IT" altLang="zh-CN" dirty="0">
                  <a:solidFill>
                    <a:srgbClr val="2F2F2F"/>
                  </a:solidFill>
                  <a:latin typeface="Helvetica Neue"/>
                </a:rPr>
                <a:t>supervisor</a:t>
              </a:r>
              <a:r>
                <a:rPr lang="zh-CN" altLang="it-IT" dirty="0">
                  <a:solidFill>
                    <a:srgbClr val="2F2F2F"/>
                  </a:solidFill>
                  <a:latin typeface="Helvetica Neue"/>
                </a:rPr>
                <a:t>的心跳信息</a:t>
              </a:r>
              <a:r>
                <a:rPr lang="zh-CN" altLang="en-US" dirty="0" smtClean="0">
                  <a:solidFill>
                    <a:srgbClr val="2F2F2F"/>
                  </a:solidFill>
                  <a:latin typeface="Helvetica Neue"/>
                </a:rPr>
                <a:t>；</a:t>
              </a:r>
              <a:endParaRPr lang="en-US" altLang="zh-CN" dirty="0" smtClean="0">
                <a:solidFill>
                  <a:srgbClr val="2F2F2F"/>
                </a:solidFill>
                <a:latin typeface="Helvetica Neue"/>
              </a:endParaRPr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en-US" altLang="zh-CN" dirty="0">
                <a:solidFill>
                  <a:srgbClr val="2F2F2F"/>
                </a:solidFill>
                <a:latin typeface="Helvetica Neue"/>
              </a:endParaRPr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en-US" altLang="zh-CN" b="0" i="0" dirty="0" smtClean="0">
                <a:solidFill>
                  <a:srgbClr val="2F2F2F"/>
                </a:solidFill>
                <a:effectLst/>
                <a:latin typeface="Helvetica Neue"/>
              </a:endParaRPr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rgbClr val="2F2F2F"/>
                  </a:solidFill>
                  <a:latin typeface="Helvetica Neue"/>
                </a:rPr>
                <a:t>/storm/</a:t>
              </a:r>
              <a:r>
                <a:rPr lang="en-US" altLang="zh-CN" b="1" dirty="0" smtClean="0">
                  <a:solidFill>
                    <a:srgbClr val="2F2F2F"/>
                  </a:solidFill>
                  <a:latin typeface="Helvetica Neue"/>
                </a:rPr>
                <a:t>errors</a:t>
              </a:r>
              <a:r>
                <a:rPr lang="en-US" altLang="zh-CN" dirty="0" smtClean="0">
                  <a:solidFill>
                    <a:srgbClr val="2F2F2F"/>
                  </a:solidFill>
                  <a:latin typeface="Helvetica Neue"/>
                </a:rPr>
                <a:t>/topology-id/component-id/sequential-id</a:t>
              </a:r>
              <a:r>
                <a:rPr lang="zh-CN" altLang="en-US" dirty="0" smtClean="0">
                  <a:solidFill>
                    <a:srgbClr val="2F2F2F"/>
                  </a:solidFill>
                  <a:latin typeface="Helvetica Neue"/>
                </a:rPr>
                <a:t>：每个组件发生的错误，</a:t>
              </a:r>
              <a:r>
                <a:rPr lang="en-US" altLang="zh-CN" dirty="0" smtClean="0">
                  <a:solidFill>
                    <a:srgbClr val="2F2F2F"/>
                  </a:solidFill>
                  <a:latin typeface="Helvetica Neue"/>
                </a:rPr>
                <a:t>sequential-id</a:t>
              </a:r>
              <a:r>
                <a:rPr lang="zh-CN" altLang="en-US" dirty="0" smtClean="0">
                  <a:solidFill>
                    <a:srgbClr val="2F2F2F"/>
                  </a:solidFill>
                  <a:latin typeface="Helvetica Neue"/>
                </a:rPr>
                <a:t>是递增序列号，每个组件最多保留</a:t>
              </a:r>
              <a:r>
                <a:rPr lang="en-US" altLang="zh-CN" dirty="0" smtClean="0">
                  <a:solidFill>
                    <a:srgbClr val="2F2F2F"/>
                  </a:solidFill>
                  <a:latin typeface="Helvetica Neue"/>
                </a:rPr>
                <a:t>10</a:t>
              </a:r>
              <a:r>
                <a:rPr lang="zh-CN" altLang="en-US" dirty="0" smtClean="0">
                  <a:solidFill>
                    <a:srgbClr val="2F2F2F"/>
                  </a:solidFill>
                  <a:latin typeface="Helvetica Neue"/>
                </a:rPr>
                <a:t>条。</a:t>
              </a:r>
              <a:endParaRPr lang="en-US" altLang="zh-CN" b="0" i="0" dirty="0" smtClean="0">
                <a:solidFill>
                  <a:srgbClr val="2F2F2F"/>
                </a:solidFill>
                <a:effectLst/>
                <a:latin typeface="Helvetica Neue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687" y="5432090"/>
              <a:ext cx="8791575" cy="36195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4246" y="4313256"/>
              <a:ext cx="5143500" cy="33337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14700" y="3481642"/>
              <a:ext cx="5543550" cy="32385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33750" y="2704691"/>
              <a:ext cx="5524500" cy="31432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00396" y="1523703"/>
              <a:ext cx="5791200" cy="742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855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#5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性能优化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5.3 </a:t>
            </a:r>
            <a:r>
              <a:rPr lang="zh-CN" altLang="en-US" dirty="0" smtClean="0">
                <a:solidFill>
                  <a:srgbClr val="FF0000"/>
                </a:solidFill>
              </a:rPr>
              <a:t>配置参数优化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6007" y="1272571"/>
            <a:ext cx="1126374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1600" b="1" dirty="0" smtClean="0">
                <a:solidFill>
                  <a:srgbClr val="2F2F2F"/>
                </a:solidFill>
                <a:latin typeface="Helvetica Neue"/>
              </a:rPr>
              <a:t>Worker</a:t>
            </a:r>
            <a:r>
              <a:rPr lang="zh-CN" altLang="en-US" sz="1600" dirty="0" smtClean="0">
                <a:solidFill>
                  <a:srgbClr val="2F2F2F"/>
                </a:solidFill>
                <a:latin typeface="Helvetica Neue"/>
              </a:rPr>
              <a:t>：一个</a:t>
            </a:r>
            <a:r>
              <a:rPr lang="en-US" altLang="zh-CN" sz="1600" dirty="0" smtClean="0">
                <a:solidFill>
                  <a:srgbClr val="2F2F2F"/>
                </a:solidFill>
                <a:latin typeface="Helvetica Neue"/>
              </a:rPr>
              <a:t>Worker</a:t>
            </a:r>
            <a:r>
              <a:rPr lang="zh-CN" altLang="en-US" sz="1600" dirty="0" smtClean="0">
                <a:solidFill>
                  <a:srgbClr val="2F2F2F"/>
                </a:solidFill>
                <a:latin typeface="Helvetica Neue"/>
              </a:rPr>
              <a:t>默认占用内存</a:t>
            </a:r>
            <a:r>
              <a:rPr lang="en-US" altLang="zh-CN" sz="1600" dirty="0" smtClean="0">
                <a:solidFill>
                  <a:srgbClr val="2F2F2F"/>
                </a:solidFill>
                <a:latin typeface="Helvetica Neue"/>
              </a:rPr>
              <a:t>768MB</a:t>
            </a:r>
            <a:r>
              <a:rPr lang="zh-CN" altLang="en-US" sz="1600" dirty="0" smtClean="0">
                <a:solidFill>
                  <a:srgbClr val="2F2F2F"/>
                </a:solidFill>
                <a:latin typeface="Helvetica Neue"/>
              </a:rPr>
              <a:t>，加上</a:t>
            </a:r>
            <a:r>
              <a:rPr lang="en-US" altLang="zh-CN" sz="1600" dirty="0" err="1" smtClean="0">
                <a:solidFill>
                  <a:srgbClr val="2F2F2F"/>
                </a:solidFill>
                <a:latin typeface="Helvetica Neue"/>
              </a:rPr>
              <a:t>logWritter</a:t>
            </a:r>
            <a:r>
              <a:rPr lang="zh-CN" altLang="en-US" sz="1600" dirty="0" smtClean="0">
                <a:solidFill>
                  <a:srgbClr val="2F2F2F"/>
                </a:solidFill>
                <a:latin typeface="Helvetica Neue"/>
              </a:rPr>
              <a:t>占用</a:t>
            </a:r>
            <a:r>
              <a:rPr lang="en-US" altLang="zh-CN" sz="1600" dirty="0" smtClean="0">
                <a:solidFill>
                  <a:srgbClr val="2F2F2F"/>
                </a:solidFill>
                <a:latin typeface="Helvetica Neue"/>
              </a:rPr>
              <a:t>64MB</a:t>
            </a:r>
            <a:r>
              <a:rPr lang="zh-CN" altLang="en-US" sz="1600" dirty="0" smtClean="0">
                <a:solidFill>
                  <a:srgbClr val="2F2F2F"/>
                </a:solidFill>
                <a:latin typeface="Helvetica Neue"/>
              </a:rPr>
              <a:t>；</a:t>
            </a:r>
            <a:r>
              <a:rPr lang="en-US" altLang="zh-CN" sz="1600" dirty="0" smtClean="0">
                <a:solidFill>
                  <a:srgbClr val="2F2F2F"/>
                </a:solidFill>
                <a:latin typeface="Helvetica Neue"/>
              </a:rPr>
              <a:t>Worker</a:t>
            </a:r>
            <a:r>
              <a:rPr lang="zh-CN" altLang="en-US" sz="1600" dirty="0" smtClean="0">
                <a:solidFill>
                  <a:srgbClr val="2F2F2F"/>
                </a:solidFill>
                <a:latin typeface="Helvetica Neue"/>
              </a:rPr>
              <a:t>可以设置内存占用与</a:t>
            </a:r>
            <a:r>
              <a:rPr lang="en-US" altLang="zh-CN" sz="1600" dirty="0" smtClean="0">
                <a:solidFill>
                  <a:srgbClr val="2F2F2F"/>
                </a:solidFill>
                <a:latin typeface="Helvetica Neue"/>
              </a:rPr>
              <a:t>CUP</a:t>
            </a:r>
            <a:r>
              <a:rPr lang="zh-CN" altLang="en-US" sz="1600" dirty="0" smtClean="0">
                <a:solidFill>
                  <a:srgbClr val="2F2F2F"/>
                </a:solidFill>
                <a:latin typeface="Helvetica Neue"/>
              </a:rPr>
              <a:t>核数占用，</a:t>
            </a:r>
            <a:r>
              <a:rPr lang="en-US" altLang="zh-CN" sz="1600" dirty="0" smtClean="0">
                <a:solidFill>
                  <a:srgbClr val="2F2F2F"/>
                </a:solidFill>
                <a:latin typeface="Helvetica Neue"/>
              </a:rPr>
              <a:t>Worker</a:t>
            </a:r>
            <a:r>
              <a:rPr lang="zh-CN" altLang="en-US" sz="1600" dirty="0" smtClean="0">
                <a:solidFill>
                  <a:srgbClr val="2F2F2F"/>
                </a:solidFill>
                <a:latin typeface="Helvetica Neue"/>
              </a:rPr>
              <a:t>原则上是越多越好，但是有一个极致值点，超过这个点，会导致吞吐量降低。比较合理的方案是对于一个</a:t>
            </a:r>
            <a:r>
              <a:rPr lang="en-US" altLang="zh-CN" sz="1600" dirty="0">
                <a:solidFill>
                  <a:srgbClr val="2F2F2F"/>
                </a:solidFill>
                <a:latin typeface="Helvetica Neue"/>
              </a:rPr>
              <a:t>Topology</a:t>
            </a:r>
            <a:r>
              <a:rPr lang="zh-CN" altLang="en-US" sz="1600" dirty="0" smtClean="0">
                <a:solidFill>
                  <a:srgbClr val="2F2F2F"/>
                </a:solidFill>
                <a:latin typeface="Helvetica Neue"/>
              </a:rPr>
              <a:t>而言，一个节点使用一个</a:t>
            </a:r>
            <a:r>
              <a:rPr lang="en-US" altLang="zh-CN" sz="1600" dirty="0" smtClean="0">
                <a:solidFill>
                  <a:srgbClr val="2F2F2F"/>
                </a:solidFill>
                <a:latin typeface="Helvetica Neue"/>
              </a:rPr>
              <a:t>Worker</a:t>
            </a:r>
            <a:r>
              <a:rPr lang="zh-CN" altLang="en-US" sz="1600" dirty="0" smtClean="0">
                <a:solidFill>
                  <a:srgbClr val="2F2F2F"/>
                </a:solidFill>
                <a:latin typeface="Helvetica Neue"/>
              </a:rPr>
              <a:t>比较合理。</a:t>
            </a:r>
            <a:endParaRPr lang="en-US" altLang="zh-CN" sz="1600" dirty="0" smtClean="0">
              <a:solidFill>
                <a:srgbClr val="2F2F2F"/>
              </a:solidFill>
              <a:latin typeface="Helvetica Neue"/>
            </a:endParaRPr>
          </a:p>
          <a:p>
            <a:pPr>
              <a:buClr>
                <a:srgbClr val="FF0000"/>
              </a:buClr>
            </a:pPr>
            <a:endParaRPr lang="en-US" altLang="zh-CN" sz="1600" dirty="0">
              <a:solidFill>
                <a:srgbClr val="2F2F2F"/>
              </a:solidFill>
              <a:latin typeface="Helvetica Neue"/>
            </a:endParaRPr>
          </a:p>
          <a:p>
            <a:pPr>
              <a:buClr>
                <a:srgbClr val="FF0000"/>
              </a:buClr>
            </a:pPr>
            <a:r>
              <a:rPr lang="en-US" altLang="zh-CN" sz="1600" b="1" dirty="0" err="1" smtClean="0">
                <a:solidFill>
                  <a:srgbClr val="2F2F2F"/>
                </a:solidFill>
                <a:latin typeface="Helvetica Neue"/>
              </a:rPr>
              <a:t>Netty</a:t>
            </a:r>
            <a:r>
              <a:rPr lang="zh-CN" altLang="en-US" sz="1600" dirty="0" smtClean="0">
                <a:solidFill>
                  <a:srgbClr val="2F2F2F"/>
                </a:solidFill>
                <a:latin typeface="Helvetica Neue"/>
              </a:rPr>
              <a:t>：是否采用异步机制，是否发送批数据。</a:t>
            </a:r>
            <a:endParaRPr lang="en-US" altLang="zh-CN" sz="1600" dirty="0" smtClean="0">
              <a:solidFill>
                <a:srgbClr val="2F2F2F"/>
              </a:solidFill>
              <a:latin typeface="Helvetica Neue"/>
            </a:endParaRPr>
          </a:p>
          <a:p>
            <a:pPr>
              <a:buClr>
                <a:srgbClr val="FF0000"/>
              </a:buClr>
            </a:pPr>
            <a:endParaRPr lang="en-US" altLang="zh-CN" sz="1600" dirty="0">
              <a:solidFill>
                <a:srgbClr val="2F2F2F"/>
              </a:solidFill>
              <a:latin typeface="Helvetica Neue"/>
            </a:endParaRPr>
          </a:p>
          <a:p>
            <a:pPr>
              <a:buClr>
                <a:srgbClr val="FF0000"/>
              </a:buClr>
            </a:pPr>
            <a:r>
              <a:rPr lang="zh-CN" altLang="en-US" sz="1600" b="1" dirty="0" smtClean="0">
                <a:solidFill>
                  <a:srgbClr val="2F2F2F"/>
                </a:solidFill>
                <a:latin typeface="Helvetica Neue"/>
              </a:rPr>
              <a:t>流量控制策略</a:t>
            </a:r>
            <a:r>
              <a:rPr lang="zh-CN" altLang="en-US" sz="1600" dirty="0" smtClean="0">
                <a:solidFill>
                  <a:srgbClr val="2F2F2F"/>
                </a:solidFill>
                <a:latin typeface="Helvetica Neue"/>
              </a:rPr>
              <a:t>：默认采用</a:t>
            </a:r>
            <a:r>
              <a:rPr lang="en-US" altLang="zh-CN" sz="1600" dirty="0" err="1" smtClean="0">
                <a:solidFill>
                  <a:srgbClr val="2F2F2F"/>
                </a:solidFill>
                <a:latin typeface="Helvetica Neue"/>
              </a:rPr>
              <a:t>SpoutExecutor</a:t>
            </a:r>
            <a:r>
              <a:rPr lang="zh-CN" altLang="en-US" sz="1600" dirty="0" smtClean="0">
                <a:solidFill>
                  <a:srgbClr val="2F2F2F"/>
                </a:solidFill>
                <a:latin typeface="Helvetica Neue"/>
              </a:rPr>
              <a:t>线程</a:t>
            </a:r>
            <a:r>
              <a:rPr lang="en-US" altLang="zh-CN" sz="1600" dirty="0" smtClean="0">
                <a:solidFill>
                  <a:srgbClr val="2F2F2F"/>
                </a:solidFill>
                <a:latin typeface="Helvetica Neue"/>
              </a:rPr>
              <a:t>sleep</a:t>
            </a:r>
            <a:r>
              <a:rPr lang="zh-CN" altLang="en-US" sz="1600" dirty="0" smtClean="0">
                <a:solidFill>
                  <a:srgbClr val="2F2F2F"/>
                </a:solidFill>
                <a:latin typeface="Helvetica Neue"/>
              </a:rPr>
              <a:t>机制，是否可以自定义策略，减少</a:t>
            </a:r>
            <a:r>
              <a:rPr lang="en-US" altLang="zh-CN" sz="1600" dirty="0" smtClean="0">
                <a:solidFill>
                  <a:srgbClr val="2F2F2F"/>
                </a:solidFill>
                <a:latin typeface="Helvetica Neue"/>
              </a:rPr>
              <a:t>spout</a:t>
            </a:r>
            <a:r>
              <a:rPr lang="zh-CN" altLang="en-US" sz="1600" dirty="0" smtClean="0">
                <a:solidFill>
                  <a:srgbClr val="2F2F2F"/>
                </a:solidFill>
                <a:latin typeface="Helvetica Neue"/>
              </a:rPr>
              <a:t>的吞吐量代替线程</a:t>
            </a:r>
            <a:r>
              <a:rPr lang="en-US" altLang="zh-CN" sz="1600" dirty="0" smtClean="0">
                <a:solidFill>
                  <a:srgbClr val="2F2F2F"/>
                </a:solidFill>
                <a:latin typeface="Helvetica Neue"/>
              </a:rPr>
              <a:t>sleep</a:t>
            </a:r>
            <a:r>
              <a:rPr lang="zh-CN" altLang="en-US" sz="1600" dirty="0" smtClean="0">
                <a:solidFill>
                  <a:srgbClr val="2F2F2F"/>
                </a:solidFill>
                <a:latin typeface="Helvetica Neue"/>
              </a:rPr>
              <a:t>。</a:t>
            </a:r>
            <a:endParaRPr lang="en-US" altLang="zh-CN" sz="1600" dirty="0" smtClean="0">
              <a:solidFill>
                <a:srgbClr val="2F2F2F"/>
              </a:solidFill>
              <a:latin typeface="Helvetica Neue"/>
            </a:endParaRPr>
          </a:p>
          <a:p>
            <a:pPr>
              <a:buClr>
                <a:srgbClr val="FF0000"/>
              </a:buClr>
            </a:pPr>
            <a:endParaRPr lang="en-US" altLang="zh-CN" sz="1600" dirty="0" smtClean="0">
              <a:solidFill>
                <a:srgbClr val="2F2F2F"/>
              </a:solidFill>
              <a:latin typeface="Helvetica Neue"/>
            </a:endParaRPr>
          </a:p>
          <a:p>
            <a:pPr>
              <a:buClr>
                <a:srgbClr val="FF0000"/>
              </a:buClr>
            </a:pPr>
            <a:r>
              <a:rPr lang="en-US" altLang="zh-CN" sz="1600" b="1" dirty="0" smtClean="0">
                <a:solidFill>
                  <a:srgbClr val="2F2F2F"/>
                </a:solidFill>
                <a:latin typeface="Helvetica Neue"/>
              </a:rPr>
              <a:t>Executor</a:t>
            </a:r>
            <a:r>
              <a:rPr lang="zh-CN" altLang="en-US" sz="1600" dirty="0" smtClean="0">
                <a:solidFill>
                  <a:srgbClr val="2F2F2F"/>
                </a:solidFill>
                <a:latin typeface="Helvetica Neue"/>
              </a:rPr>
              <a:t>：结合</a:t>
            </a:r>
            <a:r>
              <a:rPr lang="en-US" altLang="zh-CN" sz="1600" dirty="0" smtClean="0">
                <a:solidFill>
                  <a:srgbClr val="2F2F2F"/>
                </a:solidFill>
                <a:latin typeface="Helvetica Neue"/>
              </a:rPr>
              <a:t>UI</a:t>
            </a:r>
            <a:r>
              <a:rPr lang="zh-CN" altLang="en-US" sz="1600" dirty="0" smtClean="0">
                <a:solidFill>
                  <a:srgbClr val="2F2F2F"/>
                </a:solidFill>
                <a:latin typeface="Helvetica Neue"/>
              </a:rPr>
              <a:t>中的</a:t>
            </a:r>
            <a:r>
              <a:rPr lang="en-US" altLang="zh-CN" sz="1600" dirty="0" smtClean="0">
                <a:solidFill>
                  <a:srgbClr val="2F2F2F"/>
                </a:solidFill>
                <a:latin typeface="Helvetica Neue"/>
              </a:rPr>
              <a:t>Capacity(last 10m)</a:t>
            </a:r>
            <a:r>
              <a:rPr lang="zh-CN" altLang="en-US" sz="1600" dirty="0" smtClean="0">
                <a:solidFill>
                  <a:srgbClr val="2F2F2F"/>
                </a:solidFill>
                <a:latin typeface="Helvetica Neue"/>
              </a:rPr>
              <a:t>，在</a:t>
            </a:r>
            <a:r>
              <a:rPr lang="en-US" altLang="zh-CN" sz="1600" dirty="0" smtClean="0">
                <a:solidFill>
                  <a:srgbClr val="2F2F2F"/>
                </a:solidFill>
                <a:latin typeface="Helvetica Neue"/>
              </a:rPr>
              <a:t>0.00X</a:t>
            </a:r>
            <a:r>
              <a:rPr lang="zh-CN" altLang="en-US" sz="1600" dirty="0" smtClean="0">
                <a:solidFill>
                  <a:srgbClr val="2F2F2F"/>
                </a:solidFill>
                <a:latin typeface="Helvetica Neue"/>
              </a:rPr>
              <a:t>左右最佳（总延迟时间</a:t>
            </a:r>
            <a:r>
              <a:rPr lang="en-US" altLang="zh-CN" sz="1600" dirty="0" smtClean="0">
                <a:solidFill>
                  <a:srgbClr val="2F2F2F"/>
                </a:solidFill>
                <a:latin typeface="Helvetica Neue"/>
              </a:rPr>
              <a:t>/</a:t>
            </a:r>
            <a:r>
              <a:rPr lang="zh-CN" altLang="en-US" sz="1600" dirty="0" smtClean="0">
                <a:solidFill>
                  <a:srgbClr val="2F2F2F"/>
                </a:solidFill>
                <a:latin typeface="Helvetica Neue"/>
              </a:rPr>
              <a:t>时间窗口时间）</a:t>
            </a:r>
            <a:endParaRPr lang="en-US" altLang="zh-CN" sz="1600" dirty="0" smtClean="0">
              <a:solidFill>
                <a:srgbClr val="2F2F2F"/>
              </a:solidFill>
              <a:latin typeface="Helvetica Neue"/>
            </a:endParaRPr>
          </a:p>
          <a:p>
            <a:pPr>
              <a:buClr>
                <a:srgbClr val="FF0000"/>
              </a:buClr>
            </a:pPr>
            <a:endParaRPr lang="en-US" altLang="zh-CN" sz="1600" dirty="0" smtClean="0">
              <a:solidFill>
                <a:srgbClr val="2F2F2F"/>
              </a:solidFill>
              <a:latin typeface="Helvetica Neue"/>
            </a:endParaRPr>
          </a:p>
          <a:p>
            <a:pPr>
              <a:buClr>
                <a:srgbClr val="FF0000"/>
              </a:buClr>
            </a:pPr>
            <a:r>
              <a:rPr lang="en-US" altLang="zh-CN" sz="1600" b="1" dirty="0" smtClean="0">
                <a:solidFill>
                  <a:srgbClr val="2F2F2F"/>
                </a:solidFill>
                <a:latin typeface="Helvetica Neue"/>
              </a:rPr>
              <a:t>Task</a:t>
            </a:r>
            <a:r>
              <a:rPr lang="zh-CN" altLang="en-US" sz="1600" b="1" dirty="0" smtClean="0">
                <a:solidFill>
                  <a:srgbClr val="2F2F2F"/>
                </a:solidFill>
                <a:latin typeface="Helvetica Neue"/>
              </a:rPr>
              <a:t>数与</a:t>
            </a:r>
            <a:r>
              <a:rPr lang="en-US" altLang="zh-CN" sz="1600" b="1" dirty="0" smtClean="0">
                <a:solidFill>
                  <a:srgbClr val="2F2F2F"/>
                </a:solidFill>
                <a:latin typeface="Helvetica Neue"/>
              </a:rPr>
              <a:t>Worker</a:t>
            </a:r>
            <a:r>
              <a:rPr lang="zh-CN" altLang="en-US" sz="1600" b="1" dirty="0" smtClean="0">
                <a:solidFill>
                  <a:srgbClr val="2F2F2F"/>
                </a:solidFill>
                <a:latin typeface="Helvetica Neue"/>
              </a:rPr>
              <a:t>数比例</a:t>
            </a:r>
            <a:r>
              <a:rPr lang="zh-CN" altLang="en-US" sz="1600" dirty="0" smtClean="0">
                <a:solidFill>
                  <a:srgbClr val="2F2F2F"/>
                </a:solidFill>
                <a:latin typeface="Helvetica Neue"/>
              </a:rPr>
              <a:t>：一个</a:t>
            </a:r>
            <a:r>
              <a:rPr lang="en-US" altLang="zh-CN" sz="1600" dirty="0" smtClean="0">
                <a:solidFill>
                  <a:srgbClr val="2F2F2F"/>
                </a:solidFill>
                <a:latin typeface="Helvetica Neue"/>
              </a:rPr>
              <a:t>Worker</a:t>
            </a:r>
            <a:r>
              <a:rPr lang="zh-CN" altLang="en-US" sz="1600" dirty="0" smtClean="0">
                <a:solidFill>
                  <a:srgbClr val="2F2F2F"/>
                </a:solidFill>
                <a:latin typeface="Helvetica Neue"/>
              </a:rPr>
              <a:t>的</a:t>
            </a:r>
            <a:r>
              <a:rPr lang="en-US" altLang="zh-CN" sz="1600" dirty="0" smtClean="0">
                <a:solidFill>
                  <a:srgbClr val="2F2F2F"/>
                </a:solidFill>
                <a:latin typeface="Helvetica Neue"/>
              </a:rPr>
              <a:t>Task</a:t>
            </a:r>
            <a:r>
              <a:rPr lang="zh-CN" altLang="en-US" sz="1600" dirty="0" smtClean="0">
                <a:solidFill>
                  <a:srgbClr val="2F2F2F"/>
                </a:solidFill>
                <a:latin typeface="Helvetica Neue"/>
              </a:rPr>
              <a:t>数最好在</a:t>
            </a:r>
            <a:r>
              <a:rPr lang="en-US" altLang="zh-CN" sz="1600" dirty="0" smtClean="0">
                <a:solidFill>
                  <a:srgbClr val="2F2F2F"/>
                </a:solidFill>
                <a:latin typeface="Helvetica Neue"/>
              </a:rPr>
              <a:t>18</a:t>
            </a:r>
            <a:r>
              <a:rPr lang="zh-CN" altLang="en-US" sz="1600" dirty="0" smtClean="0">
                <a:solidFill>
                  <a:srgbClr val="2F2F2F"/>
                </a:solidFill>
                <a:latin typeface="Helvetica Neue"/>
              </a:rPr>
              <a:t>个以下（阿里经验）</a:t>
            </a:r>
            <a:endParaRPr lang="en-US" altLang="zh-CN" sz="1600" dirty="0">
              <a:solidFill>
                <a:srgbClr val="2F2F2F"/>
              </a:solidFill>
              <a:latin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4114"/>
            <a:ext cx="12192000" cy="23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9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#6 Ack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机制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6.1 </a:t>
            </a:r>
            <a:r>
              <a:rPr lang="zh-CN" altLang="en-US" dirty="0" smtClean="0">
                <a:solidFill>
                  <a:srgbClr val="FF0000"/>
                </a:solidFill>
              </a:rPr>
              <a:t>异</a:t>
            </a:r>
            <a:r>
              <a:rPr lang="zh-CN" altLang="en-US" dirty="0">
                <a:solidFill>
                  <a:srgbClr val="FF0000"/>
                </a:solidFill>
              </a:rPr>
              <a:t>或计算的基本原理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1388949"/>
            <a:ext cx="7715250" cy="2447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5" y="3836874"/>
            <a:ext cx="77247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#6 Ack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机制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6.2 </a:t>
            </a:r>
            <a:r>
              <a:rPr lang="zh-CN" altLang="en-US" dirty="0" smtClean="0">
                <a:solidFill>
                  <a:srgbClr val="FF0000"/>
                </a:solidFill>
              </a:rPr>
              <a:t>那些让人迷惑的数据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6007" y="1272571"/>
            <a:ext cx="112637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0" i="0" dirty="0" smtClean="0">
                <a:solidFill>
                  <a:srgbClr val="00B050"/>
                </a:solidFill>
                <a:effectLst/>
                <a:latin typeface="Helvetica Neue"/>
              </a:rPr>
              <a:t>Ack</a:t>
            </a:r>
            <a:r>
              <a:rPr lang="zh-CN" altLang="en-US" b="0" i="0" dirty="0" smtClean="0">
                <a:solidFill>
                  <a:srgbClr val="00B050"/>
                </a:solidFill>
                <a:effectLst/>
                <a:latin typeface="Helvetica Neue"/>
              </a:rPr>
              <a:t>仅仅需要</a:t>
            </a:r>
            <a:r>
              <a:rPr lang="en-US" altLang="zh-CN" b="0" i="0" dirty="0" smtClean="0">
                <a:solidFill>
                  <a:srgbClr val="00B050"/>
                </a:solidFill>
                <a:effectLst/>
                <a:latin typeface="Helvetica Neue"/>
              </a:rPr>
              <a:t>20</a:t>
            </a:r>
            <a:r>
              <a:rPr lang="zh-CN" altLang="en-US" b="0" i="0" dirty="0" smtClean="0">
                <a:solidFill>
                  <a:srgbClr val="00B050"/>
                </a:solidFill>
                <a:effectLst/>
                <a:latin typeface="Helvetica Neue"/>
              </a:rPr>
              <a:t>字节就能完成整个</a:t>
            </a:r>
            <a:r>
              <a:rPr lang="en-US" altLang="zh-CN" b="0" i="0" dirty="0" smtClean="0">
                <a:solidFill>
                  <a:srgbClr val="00B050"/>
                </a:solidFill>
                <a:effectLst/>
                <a:latin typeface="Helvetica Neue"/>
              </a:rPr>
              <a:t>Topology</a:t>
            </a:r>
            <a:r>
              <a:rPr lang="zh-CN" altLang="en-US" b="0" i="0" dirty="0" smtClean="0">
                <a:solidFill>
                  <a:srgbClr val="00B050"/>
                </a:solidFill>
                <a:effectLst/>
                <a:latin typeface="Helvetica Neue"/>
              </a:rPr>
              <a:t>的消息跟踪</a:t>
            </a:r>
            <a:endParaRPr lang="en-US" altLang="zh-CN" b="0" i="0" dirty="0" smtClean="0">
              <a:solidFill>
                <a:srgbClr val="00B050"/>
              </a:solidFill>
              <a:effectLst/>
              <a:latin typeface="Helvetica Neue"/>
            </a:endParaRPr>
          </a:p>
          <a:p>
            <a:pPr>
              <a:buClr>
                <a:srgbClr val="FF0000"/>
              </a:buClr>
            </a:pPr>
            <a:endParaRPr lang="en-US" altLang="zh-CN" b="0" i="0" dirty="0" smtClean="0">
              <a:solidFill>
                <a:srgbClr val="2F2F2F"/>
              </a:solidFill>
              <a:effectLst/>
              <a:latin typeface="Helvetica Neue"/>
            </a:endParaRPr>
          </a:p>
          <a:p>
            <a:pPr>
              <a:buClr>
                <a:srgbClr val="FF0000"/>
              </a:buClr>
            </a:pP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Ack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使用异或运算，需要三种变量来定位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Tuple(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参考</a:t>
            </a:r>
            <a:r>
              <a:rPr lang="en-US" altLang="zh-CN" dirty="0" err="1" smtClean="0">
                <a:solidFill>
                  <a:srgbClr val="2F2F2F"/>
                </a:solidFill>
                <a:latin typeface="Helvetica Neue"/>
              </a:rPr>
              <a:t>TupleImpl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)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：</a:t>
            </a:r>
            <a:endParaRPr lang="en-US" altLang="zh-CN" dirty="0" smtClean="0">
              <a:solidFill>
                <a:srgbClr val="2F2F2F"/>
              </a:solidFill>
              <a:latin typeface="Helvetica Neue"/>
            </a:endParaRPr>
          </a:p>
          <a:p>
            <a:pPr>
              <a:buClr>
                <a:srgbClr val="FF0000"/>
              </a:buClr>
            </a:pP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taskId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;//tuple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所属的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>
              <a:buClr>
                <a:srgbClr val="FF0000"/>
              </a:buClr>
            </a:pP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altLang="zh-CN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RootId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;//Spout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en-US" altLang="zh-CN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时产生的随机数</a:t>
            </a:r>
            <a:endParaRPr lang="en-US" altLang="zh-CN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CN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outAckVal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;//Bolt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en-US" altLang="zh-CN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时产生的随机数</a:t>
            </a:r>
            <a:endParaRPr lang="en-US" altLang="zh-CN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zh-CN" altLang="en-US" b="0" i="0" dirty="0" smtClean="0">
                <a:solidFill>
                  <a:srgbClr val="2F2F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因此需要</a:t>
            </a:r>
            <a:r>
              <a:rPr lang="en-US" altLang="zh-CN" b="0" i="0" dirty="0" smtClean="0">
                <a:solidFill>
                  <a:srgbClr val="2F2F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4+8+8=</a:t>
            </a:r>
            <a:r>
              <a:rPr lang="en-US" altLang="zh-CN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字节来完成</a:t>
            </a:r>
            <a:r>
              <a:rPr lang="en-US" altLang="zh-CN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endParaRPr lang="en-US" altLang="zh-CN" b="0" i="0" dirty="0" smtClean="0">
              <a:solidFill>
                <a:srgbClr val="2F2F2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b="0" i="0" dirty="0" smtClean="0">
              <a:solidFill>
                <a:srgbClr val="2F2F2F"/>
              </a:solidFill>
              <a:effectLst/>
              <a:latin typeface="Helvetica Neue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B050"/>
                </a:solidFill>
                <a:latin typeface="Helvetica Neue"/>
              </a:rPr>
              <a:t>5</a:t>
            </a:r>
            <a:r>
              <a:rPr lang="zh-CN" altLang="en-US" dirty="0">
                <a:solidFill>
                  <a:srgbClr val="00B050"/>
                </a:solidFill>
                <a:latin typeface="Helvetica Neue"/>
              </a:rPr>
              <a:t>百万年才可能碰到一</a:t>
            </a:r>
            <a:r>
              <a:rPr lang="zh-CN" altLang="en-US" dirty="0" smtClean="0">
                <a:solidFill>
                  <a:srgbClr val="00B050"/>
                </a:solidFill>
                <a:latin typeface="Helvetica Neue"/>
              </a:rPr>
              <a:t>个</a:t>
            </a:r>
            <a:r>
              <a:rPr lang="en-US" altLang="zh-CN" dirty="0" smtClean="0">
                <a:solidFill>
                  <a:srgbClr val="00B050"/>
                </a:solidFill>
                <a:latin typeface="Helvetica Neue"/>
              </a:rPr>
              <a:t>Ack</a:t>
            </a:r>
            <a:r>
              <a:rPr lang="zh-CN" altLang="en-US" dirty="0" smtClean="0">
                <a:solidFill>
                  <a:srgbClr val="00B050"/>
                </a:solidFill>
                <a:latin typeface="Helvetica Neue"/>
              </a:rPr>
              <a:t>错误</a:t>
            </a:r>
            <a:endParaRPr lang="en-US" altLang="zh-CN" dirty="0" smtClean="0">
              <a:solidFill>
                <a:srgbClr val="00B050"/>
              </a:solidFill>
              <a:latin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4369031"/>
            <a:ext cx="77057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#6 Ack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机制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6.3 </a:t>
            </a:r>
            <a:r>
              <a:rPr lang="zh-CN" altLang="en-US" dirty="0" smtClean="0">
                <a:solidFill>
                  <a:srgbClr val="FF0000"/>
                </a:solidFill>
              </a:rPr>
              <a:t>简单原理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6007" y="3333472"/>
            <a:ext cx="112637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Helvetica Neue"/>
              </a:rPr>
              <a:t>1.  Acker (</a:t>
            </a:r>
            <a:r>
              <a:rPr lang="en-US" altLang="zh-CN" dirty="0" err="1">
                <a:latin typeface="Helvetica Neue"/>
              </a:rPr>
              <a:t>ack</a:t>
            </a:r>
            <a:r>
              <a:rPr lang="en-US" altLang="zh-CN" dirty="0">
                <a:latin typeface="Helvetica Neue"/>
              </a:rPr>
              <a:t> bolt)</a:t>
            </a:r>
            <a:r>
              <a:rPr lang="zh-CN" altLang="en-US" dirty="0">
                <a:latin typeface="Helvetica Neue"/>
              </a:rPr>
              <a:t>组件由系统自动产生，一般来说一个</a:t>
            </a:r>
            <a:r>
              <a:rPr lang="en-US" altLang="zh-CN" dirty="0">
                <a:latin typeface="Helvetica Neue"/>
              </a:rPr>
              <a:t>topology</a:t>
            </a:r>
            <a:r>
              <a:rPr lang="zh-CN" altLang="en-US" dirty="0">
                <a:latin typeface="Helvetica Neue"/>
              </a:rPr>
              <a:t>只有一个</a:t>
            </a:r>
            <a:r>
              <a:rPr lang="en-US" altLang="zh-CN" dirty="0" err="1">
                <a:latin typeface="Helvetica Neue"/>
              </a:rPr>
              <a:t>ack</a:t>
            </a:r>
            <a:r>
              <a:rPr lang="en-US" altLang="zh-CN" dirty="0">
                <a:latin typeface="Helvetica Neue"/>
              </a:rPr>
              <a:t> bolt</a:t>
            </a:r>
            <a:r>
              <a:rPr lang="zh-CN" altLang="en-US" dirty="0">
                <a:latin typeface="Helvetica Neue"/>
              </a:rPr>
              <a:t>（当然可以通过配置参数指定多个</a:t>
            </a:r>
            <a:r>
              <a:rPr lang="en-US" altLang="zh-CN" dirty="0">
                <a:latin typeface="Helvetica Neue"/>
              </a:rPr>
              <a:t>),</a:t>
            </a:r>
            <a:r>
              <a:rPr lang="zh-CN" altLang="en-US" dirty="0">
                <a:solidFill>
                  <a:srgbClr val="00B050"/>
                </a:solidFill>
                <a:latin typeface="Helvetica Neue"/>
              </a:rPr>
              <a:t>当</a:t>
            </a:r>
            <a:r>
              <a:rPr lang="en-US" altLang="zh-CN" dirty="0">
                <a:solidFill>
                  <a:srgbClr val="00B050"/>
                </a:solidFill>
                <a:latin typeface="Helvetica Neue"/>
              </a:rPr>
              <a:t>bolt</a:t>
            </a:r>
            <a:r>
              <a:rPr lang="zh-CN" altLang="en-US" dirty="0">
                <a:solidFill>
                  <a:srgbClr val="00B050"/>
                </a:solidFill>
                <a:latin typeface="Helvetica Neue"/>
              </a:rPr>
              <a:t>处理并下发完</a:t>
            </a:r>
            <a:r>
              <a:rPr lang="en-US" altLang="zh-CN" dirty="0">
                <a:solidFill>
                  <a:srgbClr val="00B050"/>
                </a:solidFill>
                <a:latin typeface="Helvetica Neue"/>
              </a:rPr>
              <a:t>tuple</a:t>
            </a:r>
            <a:r>
              <a:rPr lang="zh-CN" altLang="en-US" dirty="0">
                <a:solidFill>
                  <a:srgbClr val="00B050"/>
                </a:solidFill>
                <a:latin typeface="Helvetica Neue"/>
              </a:rPr>
              <a:t>给下一跳的</a:t>
            </a:r>
            <a:r>
              <a:rPr lang="en-US" altLang="zh-CN" dirty="0">
                <a:solidFill>
                  <a:srgbClr val="00B050"/>
                </a:solidFill>
                <a:latin typeface="Helvetica Neue"/>
              </a:rPr>
              <a:t>bolt</a:t>
            </a:r>
            <a:r>
              <a:rPr lang="zh-CN" altLang="en-US" dirty="0">
                <a:solidFill>
                  <a:srgbClr val="00B050"/>
                </a:solidFill>
                <a:latin typeface="Helvetica Neue"/>
              </a:rPr>
              <a:t>时，会发送一个</a:t>
            </a:r>
            <a:r>
              <a:rPr lang="en-US" altLang="zh-CN" dirty="0" err="1">
                <a:solidFill>
                  <a:srgbClr val="00B050"/>
                </a:solidFill>
                <a:latin typeface="Helvetica Neue"/>
              </a:rPr>
              <a:t>ack</a:t>
            </a:r>
            <a:r>
              <a:rPr lang="zh-CN" altLang="en-US" dirty="0">
                <a:solidFill>
                  <a:srgbClr val="00B050"/>
                </a:solidFill>
                <a:latin typeface="Helvetica Neue"/>
              </a:rPr>
              <a:t>给</a:t>
            </a:r>
            <a:r>
              <a:rPr lang="en-US" altLang="zh-CN" dirty="0" err="1">
                <a:solidFill>
                  <a:srgbClr val="00B050"/>
                </a:solidFill>
                <a:latin typeface="Helvetica Neue"/>
              </a:rPr>
              <a:t>ack</a:t>
            </a:r>
            <a:r>
              <a:rPr lang="en-US" altLang="zh-CN" dirty="0">
                <a:solidFill>
                  <a:srgbClr val="00B050"/>
                </a:solidFill>
                <a:latin typeface="Helvetica Neue"/>
              </a:rPr>
              <a:t> bolt</a:t>
            </a:r>
            <a:r>
              <a:rPr lang="zh-CN" altLang="en-US" dirty="0">
                <a:latin typeface="Helvetica Neue"/>
              </a:rPr>
              <a:t>。</a:t>
            </a:r>
            <a:r>
              <a:rPr lang="en-US" altLang="zh-CN" dirty="0" err="1">
                <a:latin typeface="Helvetica Neue"/>
              </a:rPr>
              <a:t>ack</a:t>
            </a:r>
            <a:r>
              <a:rPr lang="en-US" altLang="zh-CN" dirty="0">
                <a:latin typeface="Helvetica Neue"/>
              </a:rPr>
              <a:t> bolt</a:t>
            </a:r>
            <a:r>
              <a:rPr lang="zh-CN" altLang="en-US" dirty="0">
                <a:latin typeface="Helvetica Neue"/>
              </a:rPr>
              <a:t>通过简单的异或原理</a:t>
            </a:r>
            <a:r>
              <a:rPr lang="en-US" altLang="zh-CN" dirty="0">
                <a:latin typeface="Helvetica Neue"/>
              </a:rPr>
              <a:t>(</a:t>
            </a:r>
            <a:r>
              <a:rPr lang="zh-CN" altLang="en-US" dirty="0">
                <a:latin typeface="Helvetica Neue"/>
              </a:rPr>
              <a:t>即同一个数与自己异或结果为零</a:t>
            </a:r>
            <a:r>
              <a:rPr lang="en-US" altLang="zh-CN" dirty="0">
                <a:latin typeface="Helvetica Neue"/>
              </a:rPr>
              <a:t>)</a:t>
            </a:r>
            <a:r>
              <a:rPr lang="zh-CN" altLang="en-US" dirty="0">
                <a:latin typeface="Helvetica Neue"/>
              </a:rPr>
              <a:t>来判定从</a:t>
            </a:r>
            <a:r>
              <a:rPr lang="en-US" altLang="zh-CN" dirty="0">
                <a:latin typeface="Helvetica Neue"/>
              </a:rPr>
              <a:t>spout</a:t>
            </a:r>
            <a:r>
              <a:rPr lang="zh-CN" altLang="en-US" dirty="0">
                <a:latin typeface="Helvetica Neue"/>
              </a:rPr>
              <a:t>发出的某一个</a:t>
            </a:r>
            <a:r>
              <a:rPr lang="en-US" altLang="zh-CN" dirty="0">
                <a:latin typeface="Helvetica Neue"/>
              </a:rPr>
              <a:t>Tuple</a:t>
            </a:r>
            <a:r>
              <a:rPr lang="zh-CN" altLang="en-US" dirty="0">
                <a:latin typeface="Helvetica Neue"/>
              </a:rPr>
              <a:t>是否已经被完全处理完毕。如果结果为真，</a:t>
            </a:r>
            <a:r>
              <a:rPr lang="en-US" altLang="zh-CN" dirty="0" err="1">
                <a:latin typeface="Helvetica Neue"/>
              </a:rPr>
              <a:t>ack</a:t>
            </a:r>
            <a:r>
              <a:rPr lang="en-US" altLang="zh-CN" dirty="0">
                <a:latin typeface="Helvetica Neue"/>
              </a:rPr>
              <a:t> bolt</a:t>
            </a:r>
            <a:r>
              <a:rPr lang="zh-CN" altLang="en-US" dirty="0">
                <a:latin typeface="Helvetica Neue"/>
              </a:rPr>
              <a:t>发送消息给</a:t>
            </a:r>
            <a:r>
              <a:rPr lang="en-US" altLang="zh-CN" dirty="0">
                <a:latin typeface="Helvetica Neue"/>
              </a:rPr>
              <a:t>spout</a:t>
            </a:r>
            <a:r>
              <a:rPr lang="zh-CN" altLang="en-US" dirty="0">
                <a:latin typeface="Helvetica Neue"/>
              </a:rPr>
              <a:t>，</a:t>
            </a:r>
            <a:r>
              <a:rPr lang="en-US" altLang="zh-CN" dirty="0">
                <a:latin typeface="Helvetica Neue"/>
              </a:rPr>
              <a:t>spout</a:t>
            </a:r>
            <a:r>
              <a:rPr lang="zh-CN" altLang="en-US" dirty="0">
                <a:latin typeface="Helvetica Neue"/>
              </a:rPr>
              <a:t>中的</a:t>
            </a:r>
            <a:r>
              <a:rPr lang="en-US" altLang="zh-CN" dirty="0" err="1">
                <a:latin typeface="Helvetica Neue"/>
              </a:rPr>
              <a:t>ack</a:t>
            </a:r>
            <a:r>
              <a:rPr lang="zh-CN" altLang="en-US" dirty="0">
                <a:latin typeface="Helvetica Neue"/>
              </a:rPr>
              <a:t>函数被调用并执行。如果超时，则发送</a:t>
            </a:r>
            <a:r>
              <a:rPr lang="en-US" altLang="zh-CN" dirty="0">
                <a:latin typeface="Helvetica Neue"/>
              </a:rPr>
              <a:t>fail</a:t>
            </a:r>
            <a:r>
              <a:rPr lang="zh-CN" altLang="en-US" dirty="0">
                <a:latin typeface="Helvetica Neue"/>
              </a:rPr>
              <a:t>消息给</a:t>
            </a:r>
            <a:r>
              <a:rPr lang="en-US" altLang="zh-CN" dirty="0">
                <a:latin typeface="Helvetica Neue"/>
              </a:rPr>
              <a:t>spout</a:t>
            </a:r>
            <a:r>
              <a:rPr lang="zh-CN" altLang="en-US" dirty="0">
                <a:latin typeface="Helvetica Neue"/>
              </a:rPr>
              <a:t>，</a:t>
            </a:r>
            <a:r>
              <a:rPr lang="en-US" altLang="zh-CN" dirty="0">
                <a:latin typeface="Helvetica Neue"/>
              </a:rPr>
              <a:t>spout</a:t>
            </a:r>
            <a:r>
              <a:rPr lang="zh-CN" altLang="en-US" dirty="0">
                <a:latin typeface="Helvetica Neue"/>
              </a:rPr>
              <a:t>中的</a:t>
            </a:r>
            <a:r>
              <a:rPr lang="en-US" altLang="zh-CN" dirty="0">
                <a:latin typeface="Helvetica Neue"/>
              </a:rPr>
              <a:t>fail</a:t>
            </a:r>
            <a:r>
              <a:rPr lang="zh-CN" altLang="en-US" dirty="0">
                <a:latin typeface="Helvetica Neue"/>
              </a:rPr>
              <a:t>函数被调用并执行，</a:t>
            </a:r>
            <a:r>
              <a:rPr lang="en-US" altLang="zh-CN" dirty="0">
                <a:latin typeface="Helvetica Neue"/>
              </a:rPr>
              <a:t>spout</a:t>
            </a:r>
            <a:r>
              <a:rPr lang="zh-CN" altLang="en-US" dirty="0">
                <a:latin typeface="Helvetica Neue"/>
              </a:rPr>
              <a:t>中的</a:t>
            </a:r>
            <a:r>
              <a:rPr lang="en-US" altLang="zh-CN" dirty="0" err="1">
                <a:latin typeface="Helvetica Neue"/>
              </a:rPr>
              <a:t>ack</a:t>
            </a:r>
            <a:r>
              <a:rPr lang="zh-CN" altLang="en-US" dirty="0">
                <a:latin typeface="Helvetica Neue"/>
              </a:rPr>
              <a:t>和</a:t>
            </a:r>
            <a:r>
              <a:rPr lang="en-US" altLang="zh-CN" dirty="0">
                <a:latin typeface="Helvetica Neue"/>
              </a:rPr>
              <a:t>fail</a:t>
            </a:r>
            <a:r>
              <a:rPr lang="zh-CN" altLang="en-US" dirty="0">
                <a:latin typeface="Helvetica Neue"/>
              </a:rPr>
              <a:t>的处理逻辑由用户自行填写</a:t>
            </a:r>
            <a:r>
              <a:rPr lang="zh-CN" altLang="en-US" dirty="0" smtClean="0">
                <a:latin typeface="Helvetica Neue"/>
              </a:rPr>
              <a:t>。</a:t>
            </a:r>
            <a:endParaRPr lang="en-US" altLang="zh-CN" dirty="0" smtClean="0">
              <a:latin typeface="Helvetica Neue"/>
            </a:endParaRPr>
          </a:p>
          <a:p>
            <a:pPr>
              <a:buClr>
                <a:srgbClr val="FF0000"/>
              </a:buClr>
            </a:pPr>
            <a:endParaRPr lang="zh-CN" altLang="en-US" dirty="0">
              <a:latin typeface="Helvetica Neue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Helvetica Neue"/>
              </a:rPr>
              <a:t>2.  </a:t>
            </a:r>
            <a:r>
              <a:rPr lang="en-US" altLang="zh-CN" dirty="0">
                <a:solidFill>
                  <a:srgbClr val="00B050"/>
                </a:solidFill>
                <a:latin typeface="Helvetica Neue"/>
              </a:rPr>
              <a:t>Acker</a:t>
            </a:r>
            <a:r>
              <a:rPr lang="zh-CN" altLang="en-US" dirty="0">
                <a:solidFill>
                  <a:srgbClr val="00B050"/>
                </a:solidFill>
                <a:latin typeface="Helvetica Neue"/>
              </a:rPr>
              <a:t>对于每个</a:t>
            </a:r>
            <a:r>
              <a:rPr lang="en-US" altLang="zh-CN" dirty="0">
                <a:solidFill>
                  <a:srgbClr val="00B050"/>
                </a:solidFill>
                <a:latin typeface="Helvetica Neue"/>
              </a:rPr>
              <a:t>Spout-tuple</a:t>
            </a:r>
            <a:r>
              <a:rPr lang="zh-CN" altLang="en-US" dirty="0">
                <a:solidFill>
                  <a:srgbClr val="00B050"/>
                </a:solidFill>
                <a:latin typeface="Helvetica Neue"/>
              </a:rPr>
              <a:t>保存一个</a:t>
            </a:r>
            <a:r>
              <a:rPr lang="en-US" altLang="zh-CN" dirty="0" err="1">
                <a:solidFill>
                  <a:srgbClr val="00B050"/>
                </a:solidFill>
                <a:latin typeface="Helvetica Neue"/>
              </a:rPr>
              <a:t>ack-val</a:t>
            </a:r>
            <a:r>
              <a:rPr lang="zh-CN" altLang="en-US" dirty="0">
                <a:solidFill>
                  <a:srgbClr val="00B050"/>
                </a:solidFill>
                <a:latin typeface="Helvetica Neue"/>
              </a:rPr>
              <a:t>的校验值，它的初始值是</a:t>
            </a:r>
            <a:r>
              <a:rPr lang="en-US" altLang="zh-CN" dirty="0">
                <a:solidFill>
                  <a:srgbClr val="00B050"/>
                </a:solidFill>
                <a:latin typeface="Helvetica Neue"/>
              </a:rPr>
              <a:t>0</a:t>
            </a:r>
            <a:r>
              <a:rPr lang="zh-CN" altLang="en-US" dirty="0">
                <a:latin typeface="Helvetica Neue"/>
              </a:rPr>
              <a:t>， 然后每发射一个</a:t>
            </a:r>
            <a:r>
              <a:rPr lang="en-US" altLang="zh-CN" dirty="0">
                <a:latin typeface="Helvetica Neue"/>
              </a:rPr>
              <a:t>tuple </a:t>
            </a:r>
            <a:r>
              <a:rPr lang="zh-CN" altLang="en-US" dirty="0">
                <a:latin typeface="Helvetica Neue"/>
              </a:rPr>
              <a:t>就</a:t>
            </a:r>
            <a:r>
              <a:rPr lang="en-US" altLang="zh-CN" dirty="0" err="1">
                <a:latin typeface="Helvetica Neue"/>
              </a:rPr>
              <a:t>ack</a:t>
            </a:r>
            <a:r>
              <a:rPr lang="zh-CN" altLang="en-US" dirty="0">
                <a:latin typeface="Helvetica Neue"/>
              </a:rPr>
              <a:t>一个</a:t>
            </a:r>
            <a:r>
              <a:rPr lang="en-US" altLang="zh-CN" dirty="0">
                <a:latin typeface="Helvetica Neue"/>
              </a:rPr>
              <a:t>tuple</a:t>
            </a:r>
            <a:r>
              <a:rPr lang="zh-CN" altLang="en-US" dirty="0">
                <a:latin typeface="Helvetica Neue"/>
              </a:rPr>
              <a:t>，那么</a:t>
            </a:r>
            <a:r>
              <a:rPr lang="en-US" altLang="zh-CN" dirty="0">
                <a:latin typeface="Helvetica Neue"/>
              </a:rPr>
              <a:t>tuple</a:t>
            </a:r>
            <a:r>
              <a:rPr lang="zh-CN" altLang="en-US" dirty="0">
                <a:latin typeface="Helvetica Neue"/>
              </a:rPr>
              <a:t>的</a:t>
            </a:r>
            <a:r>
              <a:rPr lang="en-US" altLang="zh-CN" dirty="0">
                <a:latin typeface="Helvetica Neue"/>
              </a:rPr>
              <a:t>id</a:t>
            </a:r>
            <a:r>
              <a:rPr lang="zh-CN" altLang="en-US" dirty="0">
                <a:latin typeface="Helvetica Neue"/>
              </a:rPr>
              <a:t>都要跟这个校验值异或一下，并且把得到的值更新为</a:t>
            </a:r>
            <a:r>
              <a:rPr lang="en-US" altLang="zh-CN" dirty="0" err="1">
                <a:latin typeface="Helvetica Neue"/>
              </a:rPr>
              <a:t>ack-val</a:t>
            </a:r>
            <a:r>
              <a:rPr lang="zh-CN" altLang="en-US" dirty="0">
                <a:latin typeface="Helvetica Neue"/>
              </a:rPr>
              <a:t>的新值。那么假设每个发射出去的</a:t>
            </a:r>
            <a:r>
              <a:rPr lang="en-US" altLang="zh-CN" dirty="0">
                <a:latin typeface="Helvetica Neue"/>
              </a:rPr>
              <a:t>tuple</a:t>
            </a:r>
            <a:r>
              <a:rPr lang="zh-CN" altLang="en-US" dirty="0">
                <a:latin typeface="Helvetica Neue"/>
              </a:rPr>
              <a:t>都被</a:t>
            </a:r>
            <a:r>
              <a:rPr lang="en-US" altLang="zh-CN" dirty="0" err="1">
                <a:latin typeface="Helvetica Neue"/>
              </a:rPr>
              <a:t>ack</a:t>
            </a:r>
            <a:r>
              <a:rPr lang="zh-CN" altLang="en-US" dirty="0">
                <a:latin typeface="Helvetica Neue"/>
              </a:rPr>
              <a:t>了， 那么最后</a:t>
            </a:r>
            <a:r>
              <a:rPr lang="en-US" altLang="zh-CN" dirty="0" err="1">
                <a:latin typeface="Helvetica Neue"/>
              </a:rPr>
              <a:t>ack-val</a:t>
            </a:r>
            <a:r>
              <a:rPr lang="zh-CN" altLang="en-US" dirty="0">
                <a:latin typeface="Helvetica Neue"/>
              </a:rPr>
              <a:t>一定是</a:t>
            </a:r>
            <a:r>
              <a:rPr lang="en-US" altLang="zh-CN" dirty="0">
                <a:latin typeface="Helvetica Neue"/>
              </a:rPr>
              <a:t>0(</a:t>
            </a:r>
            <a:r>
              <a:rPr lang="zh-CN" altLang="en-US" dirty="0">
                <a:latin typeface="Helvetica Neue"/>
              </a:rPr>
              <a:t>因为一个数字跟自己异或得到的值是</a:t>
            </a:r>
            <a:r>
              <a:rPr lang="en-US" altLang="zh-CN" dirty="0">
                <a:latin typeface="Helvetica Neue"/>
              </a:rPr>
              <a:t>0)</a:t>
            </a:r>
            <a:r>
              <a:rPr lang="zh-CN" altLang="en-US" dirty="0">
                <a:latin typeface="Helvetica Neue"/>
              </a:rPr>
              <a:t>。</a:t>
            </a:r>
            <a:endParaRPr lang="en-US" altLang="zh-CN" dirty="0" smtClean="0">
              <a:latin typeface="Helvetica Neue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985458"/>
            <a:ext cx="5162550" cy="1524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0897" y="2593349"/>
            <a:ext cx="699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本图来源：</a:t>
            </a:r>
            <a:r>
              <a:rPr lang="en-US" altLang="zh-CN" dirty="0" smtClean="0"/>
              <a:t>http</a:t>
            </a:r>
            <a:r>
              <a:rPr lang="en-US" altLang="zh-CN" dirty="0"/>
              <a:t>://blog.csdn.net/zhangzhebjut/article/details/38467145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91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#6 Ack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机制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6.4 </a:t>
            </a:r>
            <a:r>
              <a:rPr lang="zh-CN" altLang="en-US" dirty="0" smtClean="0">
                <a:solidFill>
                  <a:srgbClr val="FF0000"/>
                </a:solidFill>
              </a:rPr>
              <a:t>举例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95120" y="5562842"/>
            <a:ext cx="7601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1^2)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(1^3)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(2^4)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(3^5)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(4^5)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(5)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(5)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72" y="1388949"/>
            <a:ext cx="9152856" cy="356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1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#6 Ack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机制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6.5 </a:t>
            </a:r>
            <a:r>
              <a:rPr lang="zh-CN" altLang="en-US" dirty="0" smtClean="0">
                <a:solidFill>
                  <a:srgbClr val="FF0000"/>
                </a:solidFill>
              </a:rPr>
              <a:t>避免</a:t>
            </a:r>
            <a:r>
              <a:rPr lang="zh-CN" altLang="en-US" dirty="0">
                <a:solidFill>
                  <a:srgbClr val="FF0000"/>
                </a:solidFill>
              </a:rPr>
              <a:t>数据丢失方案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6007" y="1282945"/>
            <a:ext cx="115630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异常与避免：</a:t>
            </a:r>
            <a:endParaRPr lang="en-US" altLang="zh-CN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对应</a:t>
            </a:r>
            <a:r>
              <a:rPr lang="zh-CN" altLang="en-US" dirty="0"/>
              <a:t>的</a:t>
            </a:r>
            <a:r>
              <a:rPr lang="en-US" altLang="zh-CN" dirty="0"/>
              <a:t>task</a:t>
            </a:r>
            <a:r>
              <a:rPr lang="zh-CN" altLang="en-US" dirty="0" smtClean="0"/>
              <a:t>挂了：一</a:t>
            </a:r>
            <a:r>
              <a:rPr lang="zh-CN" altLang="en-US" dirty="0"/>
              <a:t>个</a:t>
            </a:r>
            <a:r>
              <a:rPr lang="en-US" altLang="zh-CN" dirty="0"/>
              <a:t>tuple</a:t>
            </a:r>
            <a:r>
              <a:rPr lang="zh-CN" altLang="en-US" dirty="0"/>
              <a:t>没有被</a:t>
            </a:r>
            <a:r>
              <a:rPr lang="en-US" altLang="zh-CN" dirty="0" err="1"/>
              <a:t>ack</a:t>
            </a:r>
            <a:r>
              <a:rPr lang="zh-CN" altLang="en-US" dirty="0"/>
              <a:t>：  </a:t>
            </a:r>
            <a:r>
              <a:rPr lang="en-US" altLang="zh-CN" dirty="0"/>
              <a:t>storm</a:t>
            </a:r>
            <a:r>
              <a:rPr lang="zh-CN" altLang="en-US" dirty="0"/>
              <a:t>的超时机制在超时之后会把这个</a:t>
            </a:r>
            <a:r>
              <a:rPr lang="en-US" altLang="zh-CN" dirty="0"/>
              <a:t>tuple</a:t>
            </a:r>
            <a:r>
              <a:rPr lang="zh-CN" altLang="en-US" dirty="0"/>
              <a:t>标记为</a:t>
            </a:r>
            <a:r>
              <a:rPr lang="zh-CN" altLang="en-US" dirty="0" smtClean="0"/>
              <a:t>失败（放入</a:t>
            </a:r>
            <a:r>
              <a:rPr lang="en-US" altLang="zh-CN" dirty="0" err="1" smtClean="0"/>
              <a:t>RotatingMap</a:t>
            </a:r>
            <a:r>
              <a:rPr lang="zh-CN" altLang="en-US" dirty="0" smtClean="0"/>
              <a:t>），</a:t>
            </a:r>
            <a:r>
              <a:rPr lang="zh-CN" altLang="en-US" dirty="0"/>
              <a:t>从而可以重新处理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Acker</a:t>
            </a:r>
            <a:r>
              <a:rPr lang="zh-CN" altLang="en-US" dirty="0" smtClean="0"/>
              <a:t>挂了：这种</a:t>
            </a:r>
            <a:r>
              <a:rPr lang="zh-CN" altLang="en-US" dirty="0"/>
              <a:t>情况下由这个</a:t>
            </a:r>
            <a:r>
              <a:rPr lang="en-US" altLang="zh-CN" dirty="0"/>
              <a:t>acker</a:t>
            </a:r>
            <a:r>
              <a:rPr lang="zh-CN" altLang="en-US" dirty="0"/>
              <a:t>所跟踪的所有</a:t>
            </a:r>
            <a:r>
              <a:rPr lang="en-US" altLang="zh-CN" dirty="0"/>
              <a:t>spout tuple</a:t>
            </a:r>
            <a:r>
              <a:rPr lang="zh-CN" altLang="en-US" dirty="0"/>
              <a:t>都会超时，也就会被重新处理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Spout</a:t>
            </a:r>
            <a:r>
              <a:rPr lang="zh-CN" altLang="en-US" dirty="0" smtClean="0"/>
              <a:t>挂了：在</a:t>
            </a:r>
            <a:r>
              <a:rPr lang="zh-CN" altLang="en-US" dirty="0"/>
              <a:t>这种情况下给</a:t>
            </a:r>
            <a:r>
              <a:rPr lang="en-US" altLang="zh-CN" dirty="0"/>
              <a:t>spout</a:t>
            </a:r>
            <a:r>
              <a:rPr lang="zh-CN" altLang="en-US" dirty="0"/>
              <a:t>发送消息的消息源负责重新发送这些消息。比如</a:t>
            </a:r>
            <a:r>
              <a:rPr lang="en-US" altLang="zh-CN" dirty="0"/>
              <a:t>Kestrel</a:t>
            </a:r>
            <a:r>
              <a:rPr lang="zh-CN" altLang="en-US" dirty="0"/>
              <a:t>和</a:t>
            </a:r>
            <a:r>
              <a:rPr lang="en-US" altLang="zh-CN" dirty="0" err="1"/>
              <a:t>RabbitMQ</a:t>
            </a:r>
            <a:r>
              <a:rPr lang="zh-CN" altLang="en-US" dirty="0"/>
              <a:t>在一个客户端断开之后会把所有”处理中“的消息放回队列。就像你看到的那样， </a:t>
            </a:r>
            <a:r>
              <a:rPr lang="en-US" altLang="zh-CN" dirty="0"/>
              <a:t>storm</a:t>
            </a:r>
            <a:r>
              <a:rPr lang="zh-CN" altLang="en-US" dirty="0"/>
              <a:t>的可靠性机制是完全分布式的， 可伸缩的并且是高度容错的。</a:t>
            </a:r>
          </a:p>
        </p:txBody>
      </p:sp>
    </p:spTree>
    <p:extLst>
      <p:ext uri="{BB962C8B-B14F-4D97-AF65-F5344CB8AC3E}">
        <p14:creationId xmlns:p14="http://schemas.microsoft.com/office/powerpoint/2010/main" val="68314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67174" y="2928934"/>
            <a:ext cx="3630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 YOU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7042" y="1785926"/>
            <a:ext cx="5857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Storm</a:t>
            </a:r>
            <a:r>
              <a:rPr lang="zh-CN" altLang="en-US" sz="4000" dirty="0" smtClean="0"/>
              <a:t>并发原理分析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4509120"/>
            <a:ext cx="16383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5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#1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总体架构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1.2 </a:t>
            </a:r>
            <a:r>
              <a:rPr lang="zh-CN" altLang="en-US" dirty="0" smtClean="0">
                <a:solidFill>
                  <a:srgbClr val="FF0000"/>
                </a:solidFill>
              </a:rPr>
              <a:t>元数据交互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6" y="864096"/>
            <a:ext cx="11564008" cy="53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7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#1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总体架构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253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1.3 Storm</a:t>
            </a:r>
            <a:r>
              <a:rPr lang="zh-CN" altLang="en-US" dirty="0" smtClean="0">
                <a:solidFill>
                  <a:srgbClr val="FF0000"/>
                </a:solidFill>
              </a:rPr>
              <a:t>的代码结构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4127" y="1388949"/>
            <a:ext cx="112637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0" i="0" dirty="0" err="1" smtClean="0">
                <a:solidFill>
                  <a:srgbClr val="2F2F2F"/>
                </a:solidFill>
                <a:effectLst/>
                <a:latin typeface="Helvetica Neue"/>
              </a:rPr>
              <a:t>Clojure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Helvetica Neue"/>
              </a:rPr>
              <a:t>代码：</a:t>
            </a:r>
            <a:r>
              <a:rPr lang="en-US" altLang="zh-CN" b="0" i="0" dirty="0" smtClean="0">
                <a:solidFill>
                  <a:srgbClr val="2F2F2F"/>
                </a:solidFill>
                <a:effectLst/>
                <a:latin typeface="Helvetica Neue"/>
              </a:rPr>
              <a:t>Storm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Helvetica Neue"/>
              </a:rPr>
              <a:t>基础框架的实现，主要是函数式代码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；</a:t>
            </a:r>
            <a:endParaRPr lang="en-US" altLang="zh-CN" dirty="0">
              <a:solidFill>
                <a:srgbClr val="2F2F2F"/>
              </a:solidFill>
              <a:latin typeface="Helvetica Neue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b="0" i="0" dirty="0" smtClean="0">
              <a:solidFill>
                <a:srgbClr val="2F2F2F"/>
              </a:solidFill>
              <a:effectLst/>
              <a:latin typeface="Helvetica Neue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java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代码：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Storm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的基础流处理和事务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Topology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实现；</a:t>
            </a:r>
            <a:endParaRPr lang="en-US" altLang="zh-CN" dirty="0">
              <a:solidFill>
                <a:srgbClr val="2F2F2F"/>
              </a:solidFill>
              <a:latin typeface="Helvetica Neue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b="0" i="0" dirty="0" smtClean="0">
              <a:solidFill>
                <a:srgbClr val="2F2F2F"/>
              </a:solidFill>
              <a:effectLst/>
              <a:latin typeface="Helvetica Neue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0" i="0" dirty="0" smtClean="0">
                <a:solidFill>
                  <a:srgbClr val="2F2F2F"/>
                </a:solidFill>
                <a:effectLst/>
                <a:latin typeface="Helvetica Neue"/>
              </a:rPr>
              <a:t>Trident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Helvetica Neue"/>
              </a:rPr>
              <a:t>：</a:t>
            </a:r>
            <a:r>
              <a:rPr lang="en-US" altLang="zh-CN" b="0" i="0" dirty="0" smtClean="0">
                <a:solidFill>
                  <a:srgbClr val="2F2F2F"/>
                </a:solidFill>
                <a:effectLst/>
                <a:latin typeface="Helvetica Neue"/>
              </a:rPr>
              <a:t>Storm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Helvetica Neue"/>
              </a:rPr>
              <a:t>对实时消息的更高层抽象，是</a:t>
            </a:r>
            <a:r>
              <a:rPr lang="en-US" altLang="zh-CN" b="0" i="0" dirty="0" smtClean="0">
                <a:solidFill>
                  <a:srgbClr val="2F2F2F"/>
                </a:solidFill>
                <a:effectLst/>
                <a:latin typeface="Helvetica Neue"/>
              </a:rPr>
              <a:t>Storm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Helvetica Neue"/>
              </a:rPr>
              <a:t>发展方向之一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；</a:t>
            </a:r>
            <a:endParaRPr lang="en-US" altLang="zh-CN" b="0" i="0" dirty="0" smtClean="0">
              <a:solidFill>
                <a:srgbClr val="2F2F2F"/>
              </a:solidFill>
              <a:effectLst/>
              <a:latin typeface="Helvetica Neue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2F2F2F"/>
              </a:solidFill>
              <a:latin typeface="Helvetica Neue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0" i="0" dirty="0" smtClean="0">
                <a:solidFill>
                  <a:srgbClr val="2F2F2F"/>
                </a:solidFill>
                <a:effectLst/>
                <a:latin typeface="Helvetica Neue"/>
              </a:rPr>
              <a:t>Thrift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Helvetica Neue"/>
              </a:rPr>
              <a:t>：支持跨语言服务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；</a:t>
            </a:r>
            <a:endParaRPr lang="en-US" altLang="zh-CN" dirty="0">
              <a:solidFill>
                <a:srgbClr val="2F2F2F"/>
              </a:solidFill>
              <a:latin typeface="Helvetica Neue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b="0" i="0" dirty="0" smtClean="0">
              <a:solidFill>
                <a:srgbClr val="2F2F2F"/>
              </a:solidFill>
              <a:effectLst/>
              <a:latin typeface="Helvetica Neue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UI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：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Storm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的</a:t>
            </a:r>
            <a:r>
              <a:rPr lang="en-US" altLang="zh-CN" dirty="0" smtClean="0">
                <a:solidFill>
                  <a:srgbClr val="2F2F2F"/>
                </a:solidFill>
                <a:latin typeface="Helvetica Neue"/>
              </a:rPr>
              <a:t>UI</a:t>
            </a:r>
            <a:r>
              <a:rPr lang="zh-CN" altLang="en-US" dirty="0" smtClean="0">
                <a:solidFill>
                  <a:srgbClr val="2F2F2F"/>
                </a:solidFill>
                <a:latin typeface="Helvetica Neue"/>
              </a:rPr>
              <a:t>资源文件；</a:t>
            </a:r>
            <a:endParaRPr lang="en-US" altLang="zh-CN" dirty="0" smtClean="0">
              <a:solidFill>
                <a:srgbClr val="2F2F2F"/>
              </a:solidFill>
              <a:latin typeface="Helvetica Neue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b="0" i="0" dirty="0">
              <a:solidFill>
                <a:srgbClr val="2F2F2F"/>
              </a:solidFill>
              <a:effectLst/>
              <a:latin typeface="Helvetica Neue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0" i="0" dirty="0" err="1" smtClean="0">
                <a:solidFill>
                  <a:srgbClr val="2F2F2F"/>
                </a:solidFill>
                <a:effectLst/>
                <a:latin typeface="Helvetica Neue"/>
              </a:rPr>
              <a:t>Netty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Helvetica Neue"/>
              </a:rPr>
              <a:t>：实现</a:t>
            </a:r>
            <a:r>
              <a:rPr lang="en-US" altLang="zh-CN" b="0" i="0" dirty="0" smtClean="0">
                <a:solidFill>
                  <a:srgbClr val="2F2F2F"/>
                </a:solidFill>
                <a:effectLst/>
                <a:latin typeface="Helvetica Neue"/>
              </a:rPr>
              <a:t>Storm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Helvetica Neue"/>
              </a:rPr>
              <a:t>进程之间的高效通讯的中间件。</a:t>
            </a:r>
            <a:endParaRPr lang="en-US" altLang="zh-CN" b="0" i="0" dirty="0" smtClean="0">
              <a:solidFill>
                <a:srgbClr val="2F2F2F"/>
              </a:solidFill>
              <a:effectLst/>
              <a:latin typeface="Helvetica Neue"/>
            </a:endParaRPr>
          </a:p>
          <a:p>
            <a:pPr>
              <a:buClr>
                <a:srgbClr val="FF0000"/>
              </a:buClr>
            </a:pPr>
            <a:endParaRPr lang="en-US" altLang="zh-CN" dirty="0">
              <a:solidFill>
                <a:srgbClr val="2F2F2F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298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#2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通信机制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2.1</a:t>
            </a:r>
            <a:r>
              <a:rPr lang="zh-CN" altLang="en-US" dirty="0">
                <a:solidFill>
                  <a:srgbClr val="FF0000"/>
                </a:solidFill>
              </a:rPr>
              <a:t>公共接口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613237"/>
            <a:ext cx="64008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1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#2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通信机制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381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2.2</a:t>
            </a:r>
            <a:r>
              <a:rPr lang="zh-CN" altLang="en-US" dirty="0" smtClean="0">
                <a:solidFill>
                  <a:srgbClr val="FF0000"/>
                </a:solidFill>
              </a:rPr>
              <a:t>通信基本逻辑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err="1" smtClean="0">
                <a:solidFill>
                  <a:srgbClr val="FF0000"/>
                </a:solidFill>
              </a:rPr>
              <a:t>LocalCluster</a:t>
            </a:r>
            <a:r>
              <a:rPr lang="zh-CN" altLang="en-US" dirty="0" smtClean="0">
                <a:solidFill>
                  <a:srgbClr val="FF0000"/>
                </a:solidFill>
              </a:rPr>
              <a:t>模式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503" y="612024"/>
            <a:ext cx="10180389" cy="560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线连接符 11"/>
          <p:cNvSpPr>
            <a:spLocks noChangeShapeType="1"/>
          </p:cNvSpPr>
          <p:nvPr/>
        </p:nvSpPr>
        <p:spPr bwMode="auto">
          <a:xfrm flipV="1">
            <a:off x="0" y="476672"/>
            <a:ext cx="121920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标题 1"/>
          <p:cNvSpPr>
            <a:spLocks noGrp="1" noChangeArrowheads="1"/>
          </p:cNvSpPr>
          <p:nvPr/>
        </p:nvSpPr>
        <p:spPr bwMode="auto">
          <a:xfrm>
            <a:off x="0" y="149647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indent="0" algn="l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#2 Storm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通信机制</a:t>
            </a:r>
            <a:endParaRPr lang="zh-CN" sz="2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007" y="748145"/>
            <a:ext cx="333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## 2.3</a:t>
            </a:r>
            <a:r>
              <a:rPr lang="zh-CN" altLang="en-US" dirty="0" smtClean="0">
                <a:solidFill>
                  <a:srgbClr val="FF0000"/>
                </a:solidFill>
              </a:rPr>
              <a:t>通信基本逻辑</a:t>
            </a:r>
            <a:r>
              <a:rPr lang="en-US" altLang="zh-CN" dirty="0" smtClean="0">
                <a:solidFill>
                  <a:srgbClr val="FF0000"/>
                </a:solidFill>
              </a:rPr>
              <a:t>-Cluster</a:t>
            </a:r>
            <a:r>
              <a:rPr lang="zh-CN" altLang="en-US" dirty="0" smtClean="0">
                <a:solidFill>
                  <a:srgbClr val="FF0000"/>
                </a:solidFill>
              </a:rPr>
              <a:t>模式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05" y="628649"/>
            <a:ext cx="10180389" cy="560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</TotalTime>
  <Words>4368</Words>
  <Application>Microsoft Office PowerPoint</Application>
  <PresentationFormat>宽屏</PresentationFormat>
  <Paragraphs>404</Paragraphs>
  <Slides>46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Helvetica Neue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xingxiong peng</dc:creator>
  <cp:lastModifiedBy>xingxiong peng</cp:lastModifiedBy>
  <cp:revision>242</cp:revision>
  <dcterms:created xsi:type="dcterms:W3CDTF">2017-11-05T07:00:01Z</dcterms:created>
  <dcterms:modified xsi:type="dcterms:W3CDTF">2018-01-23T08:33:34Z</dcterms:modified>
</cp:coreProperties>
</file>