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7" r:id="rId4"/>
    <p:sldId id="274" r:id="rId5"/>
    <p:sldId id="259" r:id="rId6"/>
    <p:sldId id="283" r:id="rId7"/>
    <p:sldId id="275" r:id="rId8"/>
    <p:sldId id="269" r:id="rId9"/>
    <p:sldId id="270" r:id="rId10"/>
    <p:sldId id="284" r:id="rId11"/>
    <p:sldId id="276" r:id="rId12"/>
    <p:sldId id="278" r:id="rId13"/>
    <p:sldId id="285" r:id="rId14"/>
    <p:sldId id="286" r:id="rId15"/>
    <p:sldId id="287" r:id="rId16"/>
    <p:sldId id="277" r:id="rId17"/>
    <p:sldId id="282" r:id="rId18"/>
    <p:sldId id="26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8741" autoAdjust="0"/>
  </p:normalViewPr>
  <p:slideViewPr>
    <p:cSldViewPr>
      <p:cViewPr varScale="1">
        <p:scale>
          <a:sx n="36" d="100"/>
          <a:sy n="36" d="100"/>
        </p:scale>
        <p:origin x="2346" y="24"/>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5DA27-0776-4680-A1DD-F89428FA81FC}" type="datetimeFigureOut">
              <a:rPr lang="zh-CN" altLang="en-US" smtClean="0"/>
              <a:t>2020/8/18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83D61-B5BA-4231-84CB-B57E91A31400}" type="slidenum">
              <a:rPr lang="zh-CN" altLang="en-US" smtClean="0"/>
              <a:t>‹#›</a:t>
            </a:fld>
            <a:endParaRPr lang="zh-CN" altLang="en-US"/>
          </a:p>
        </p:txBody>
      </p:sp>
    </p:spTree>
    <p:extLst>
      <p:ext uri="{BB962C8B-B14F-4D97-AF65-F5344CB8AC3E}">
        <p14:creationId xmlns:p14="http://schemas.microsoft.com/office/powerpoint/2010/main" val="282995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1</a:t>
            </a:fld>
            <a:endParaRPr lang="zh-CN" altLang="en-US"/>
          </a:p>
        </p:txBody>
      </p:sp>
    </p:spTree>
    <p:extLst>
      <p:ext uri="{BB962C8B-B14F-4D97-AF65-F5344CB8AC3E}">
        <p14:creationId xmlns:p14="http://schemas.microsoft.com/office/powerpoint/2010/main" val="3844883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Prototype refining module first select</a:t>
            </a:r>
            <a:r>
              <a:rPr lang="en-US" altLang="zh-CN" baseline="0" dirty="0" smtClean="0"/>
              <a:t> </a:t>
            </a:r>
            <a:r>
              <a:rPr lang="en-US" altLang="zh-CN" dirty="0" smtClean="0"/>
              <a:t>the top k confident embedded features of the query set for</a:t>
            </a:r>
            <a:r>
              <a:rPr lang="en-US" altLang="zh-CN" baseline="0" dirty="0" smtClean="0"/>
              <a:t> </a:t>
            </a:r>
            <a:r>
              <a:rPr lang="en-US" altLang="zh-CN" dirty="0" smtClean="0"/>
              <a:t>each class as candidate sets.</a:t>
            </a:r>
            <a:r>
              <a:rPr lang="en-US" altLang="zh-CN" baseline="0" dirty="0" smtClean="0"/>
              <a:t> In this formulation, C j is the candidate set of the class j, and A top denotes the top k larger values of each column are reserved in the assignment matrix A, while the rest are set to</a:t>
            </a:r>
          </a:p>
          <a:p>
            <a:r>
              <a:rPr lang="en-US" altLang="zh-CN" baseline="0" dirty="0" smtClean="0"/>
              <a:t>zero. </a:t>
            </a:r>
            <a:r>
              <a:rPr lang="en-US" altLang="zh-CN" sz="1200" b="0" i="0" u="none" strike="noStrike" kern="1200" baseline="0" dirty="0" smtClean="0">
                <a:solidFill>
                  <a:schemeClr val="tx1"/>
                </a:solidFill>
                <a:latin typeface="+mn-lt"/>
                <a:ea typeface="+mn-ea"/>
                <a:cs typeface="+mn-cs"/>
              </a:rPr>
              <a:t>After that, </a:t>
            </a:r>
            <a:r>
              <a:rPr lang="en-US" altLang="zh-CN" baseline="0" dirty="0" smtClean="0"/>
              <a:t>the prototype representation is refined by choosing examples of the corresponding candidate set, and P star j is the refined prototype of the class j. Hence, the label y hat I is predicted by finding the nearest class prototype under the </a:t>
            </a:r>
            <a:r>
              <a:rPr lang="en-US" altLang="zh-CN" baseline="0" dirty="0" err="1" smtClean="0"/>
              <a:t>euclidean</a:t>
            </a:r>
            <a:r>
              <a:rPr lang="en-US" altLang="zh-CN" baseline="0" dirty="0" smtClean="0"/>
              <a:t> distance.</a:t>
            </a:r>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10</a:t>
            </a:fld>
            <a:endParaRPr lang="zh-CN" altLang="en-US"/>
          </a:p>
        </p:txBody>
      </p:sp>
    </p:spTree>
    <p:extLst>
      <p:ext uri="{BB962C8B-B14F-4D97-AF65-F5344CB8AC3E}">
        <p14:creationId xmlns:p14="http://schemas.microsoft.com/office/powerpoint/2010/main" val="868905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Experiment.</a:t>
            </a:r>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11</a:t>
            </a:fld>
            <a:endParaRPr lang="zh-CN" altLang="en-US"/>
          </a:p>
        </p:txBody>
      </p:sp>
    </p:spTree>
    <p:extLst>
      <p:ext uri="{BB962C8B-B14F-4D97-AF65-F5344CB8AC3E}">
        <p14:creationId xmlns:p14="http://schemas.microsoft.com/office/powerpoint/2010/main" val="3942847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Table one, we shows the compared experimental results on </a:t>
            </a:r>
            <a:r>
              <a:rPr lang="en-US" altLang="zh-CN" dirty="0" err="1" smtClean="0"/>
              <a:t>miniImageNet</a:t>
            </a:r>
            <a:r>
              <a:rPr lang="en-US" altLang="zh-CN" dirty="0" smtClean="0"/>
              <a:t> dataset, and our method has better</a:t>
            </a:r>
            <a:r>
              <a:rPr lang="en-US" altLang="zh-CN" baseline="0" dirty="0" smtClean="0"/>
              <a:t> </a:t>
            </a:r>
            <a:r>
              <a:rPr lang="en-US" altLang="zh-CN" dirty="0" smtClean="0"/>
              <a:t>classification performance than the related </a:t>
            </a:r>
            <a:r>
              <a:rPr lang="en-US" altLang="zh-CN" sz="1200" b="0" i="0" u="none" strike="noStrike" kern="1200" dirty="0" smtClean="0">
                <a:solidFill>
                  <a:schemeClr val="tx1"/>
                </a:solidFill>
                <a:effectLst/>
                <a:latin typeface="+mn-lt"/>
                <a:ea typeface="+mn-ea"/>
                <a:cs typeface="+mn-cs"/>
              </a:rPr>
              <a:t>algorithm</a:t>
            </a:r>
            <a:r>
              <a:rPr lang="en-US" altLang="zh-CN" dirty="0" smtClean="0"/>
              <a:t>s.</a:t>
            </a:r>
          </a:p>
        </p:txBody>
      </p:sp>
      <p:sp>
        <p:nvSpPr>
          <p:cNvPr id="4" name="灯片编号占位符 3"/>
          <p:cNvSpPr>
            <a:spLocks noGrp="1"/>
          </p:cNvSpPr>
          <p:nvPr>
            <p:ph type="sldNum" sz="quarter" idx="10"/>
          </p:nvPr>
        </p:nvSpPr>
        <p:spPr/>
        <p:txBody>
          <a:bodyPr/>
          <a:lstStyle/>
          <a:p>
            <a:fld id="{55C83D61-B5BA-4231-84CB-B57E91A31400}" type="slidenum">
              <a:rPr lang="zh-CN" altLang="en-US" smtClean="0"/>
              <a:t>12</a:t>
            </a:fld>
            <a:endParaRPr lang="zh-CN" altLang="en-US"/>
          </a:p>
        </p:txBody>
      </p:sp>
    </p:spTree>
    <p:extLst>
      <p:ext uri="{BB962C8B-B14F-4D97-AF65-F5344CB8AC3E}">
        <p14:creationId xmlns:p14="http://schemas.microsoft.com/office/powerpoint/2010/main" val="2168715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Our proposed Td-PN also achieves the state-of-the-art results </a:t>
            </a:r>
            <a:r>
              <a:rPr lang="en-US" altLang="zh-CN" dirty="0" smtClean="0"/>
              <a:t>on </a:t>
            </a:r>
            <a:r>
              <a:rPr lang="en-US" altLang="zh-CN" dirty="0" err="1" smtClean="0"/>
              <a:t>tieredImageNet</a:t>
            </a:r>
            <a:r>
              <a:rPr lang="en-US" altLang="zh-CN" dirty="0" smtClean="0"/>
              <a:t> dataset </a:t>
            </a:r>
            <a:r>
              <a:rPr lang="en-US" altLang="zh-CN" sz="1200" b="0" i="0" u="none" strike="noStrike" kern="1200" baseline="0" dirty="0" smtClean="0">
                <a:solidFill>
                  <a:schemeClr val="tx1"/>
                </a:solidFill>
                <a:latin typeface="+mn-lt"/>
                <a:ea typeface="+mn-ea"/>
                <a:cs typeface="+mn-cs"/>
              </a:rPr>
              <a:t>and exceeds Prototypical Network with a large margin. These experimental results are shown Table two.</a:t>
            </a:r>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13</a:t>
            </a:fld>
            <a:endParaRPr lang="zh-CN" altLang="en-US"/>
          </a:p>
        </p:txBody>
      </p:sp>
    </p:spTree>
    <p:extLst>
      <p:ext uri="{BB962C8B-B14F-4D97-AF65-F5344CB8AC3E}">
        <p14:creationId xmlns:p14="http://schemas.microsoft.com/office/powerpoint/2010/main" val="655296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To further investigate hyper-parameters’ effects, we perform five-way one-shot task based on a grid search strategy on </a:t>
            </a:r>
            <a:r>
              <a:rPr lang="en-US" altLang="zh-CN" sz="1200" b="0" i="0" u="none" strike="noStrike" kern="1200" baseline="0" dirty="0" err="1" smtClean="0">
                <a:solidFill>
                  <a:schemeClr val="tx1"/>
                </a:solidFill>
                <a:latin typeface="+mn-lt"/>
                <a:ea typeface="+mn-ea"/>
                <a:cs typeface="+mn-cs"/>
              </a:rPr>
              <a:t>miniImageNet</a:t>
            </a:r>
            <a:r>
              <a:rPr lang="en-US" altLang="zh-CN" sz="1200" b="0" i="0" u="none" strike="noStrike" kern="1200" baseline="0" dirty="0" smtClean="0">
                <a:solidFill>
                  <a:schemeClr val="tx1"/>
                </a:solidFill>
                <a:latin typeface="+mn-lt"/>
                <a:ea typeface="+mn-ea"/>
                <a:cs typeface="+mn-cs"/>
              </a:rPr>
              <a:t> dataset. Table three shows the experimental results of the hyper-parameters.</a:t>
            </a:r>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14</a:t>
            </a:fld>
            <a:endParaRPr lang="zh-CN" altLang="en-US"/>
          </a:p>
        </p:txBody>
      </p:sp>
    </p:spTree>
    <p:extLst>
      <p:ext uri="{BB962C8B-B14F-4D97-AF65-F5344CB8AC3E}">
        <p14:creationId xmlns:p14="http://schemas.microsoft.com/office/powerpoint/2010/main" val="376593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Following Prototypical Network, we study the effect of various training way on the performance of our Td-PN model. Experimental results in Fig</a:t>
            </a:r>
            <a:r>
              <a:rPr lang="en-US" altLang="zh-CN" dirty="0" smtClean="0"/>
              <a:t>ure</a:t>
            </a:r>
            <a:r>
              <a:rPr lang="en-US" altLang="zh-CN" sz="1200" b="0" i="0" u="none" strike="noStrike" kern="1200" baseline="0" dirty="0" smtClean="0">
                <a:solidFill>
                  <a:schemeClr val="tx1"/>
                </a:solidFill>
                <a:latin typeface="+mn-lt"/>
                <a:ea typeface="+mn-ea"/>
                <a:cs typeface="+mn-cs"/>
              </a:rPr>
              <a:t> two show that properly larger training way can improve the</a:t>
            </a:r>
          </a:p>
          <a:p>
            <a:r>
              <a:rPr lang="en-US" altLang="zh-CN" sz="1200" b="0" i="0" u="none" strike="noStrike" kern="1200" baseline="0" dirty="0" smtClean="0">
                <a:solidFill>
                  <a:schemeClr val="tx1"/>
                </a:solidFill>
                <a:latin typeface="+mn-lt"/>
                <a:ea typeface="+mn-ea"/>
                <a:cs typeface="+mn-cs"/>
              </a:rPr>
              <a:t>generalization performance of them, and our Td-PN performs consistently better than Prototypical Network </a:t>
            </a:r>
            <a:r>
              <a:rPr lang="en-US" altLang="zh-CN" sz="1200" b="0" i="0" u="none" strike="noStrike" kern="1200" baseline="0" smtClean="0">
                <a:solidFill>
                  <a:schemeClr val="tx1"/>
                </a:solidFill>
                <a:latin typeface="+mn-lt"/>
                <a:ea typeface="+mn-ea"/>
                <a:cs typeface="+mn-cs"/>
              </a:rPr>
              <a:t>with varying training </a:t>
            </a:r>
            <a:r>
              <a:rPr lang="en-US" altLang="zh-CN" sz="1200" b="0" i="0" u="none" strike="noStrike" kern="1200" baseline="0" dirty="0" smtClean="0">
                <a:solidFill>
                  <a:schemeClr val="tx1"/>
                </a:solidFill>
                <a:latin typeface="+mn-lt"/>
                <a:ea typeface="+mn-ea"/>
                <a:cs typeface="+mn-cs"/>
              </a:rPr>
              <a:t>way.</a:t>
            </a:r>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15</a:t>
            </a:fld>
            <a:endParaRPr lang="zh-CN" altLang="en-US"/>
          </a:p>
        </p:txBody>
      </p:sp>
    </p:spTree>
    <p:extLst>
      <p:ext uri="{BB962C8B-B14F-4D97-AF65-F5344CB8AC3E}">
        <p14:creationId xmlns:p14="http://schemas.microsoft.com/office/powerpoint/2010/main" val="1229227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Conclusion.</a:t>
            </a:r>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16</a:t>
            </a:fld>
            <a:endParaRPr lang="zh-CN" altLang="en-US"/>
          </a:p>
        </p:txBody>
      </p:sp>
    </p:spTree>
    <p:extLst>
      <p:ext uri="{BB962C8B-B14F-4D97-AF65-F5344CB8AC3E}">
        <p14:creationId xmlns:p14="http://schemas.microsoft.com/office/powerpoint/2010/main" val="942240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cs typeface="Times New Roman" panose="02020603050405020304" pitchFamily="18" charset="0"/>
              </a:rPr>
              <a:t>We propose a universal </a:t>
            </a:r>
            <a:r>
              <a:rPr lang="en-US" altLang="zh-CN" sz="1200" dirty="0" err="1" smtClean="0">
                <a:latin typeface="Times New Roman" panose="02020603050405020304" pitchFamily="18" charset="0"/>
                <a:cs typeface="Times New Roman" panose="02020603050405020304" pitchFamily="18" charset="0"/>
              </a:rPr>
              <a:t>Transductive</a:t>
            </a:r>
            <a:r>
              <a:rPr lang="en-US" altLang="zh-CN" sz="1200" dirty="0" smtClean="0">
                <a:latin typeface="Times New Roman" panose="02020603050405020304" pitchFamily="18" charset="0"/>
                <a:cs typeface="Times New Roman" panose="02020603050405020304" pitchFamily="18" charset="0"/>
              </a:rPr>
              <a:t> Prototypical Network (Td-PN) framework for few-shot</a:t>
            </a:r>
            <a:r>
              <a:rPr lang="en-US" altLang="zh-CN" sz="1200" baseline="0" dirty="0" smtClean="0">
                <a:latin typeface="Times New Roman" panose="02020603050405020304" pitchFamily="18" charset="0"/>
                <a:cs typeface="Times New Roman" panose="02020603050405020304" pitchFamily="18" charset="0"/>
              </a:rPr>
              <a:t> </a:t>
            </a:r>
            <a:r>
              <a:rPr lang="en-US" altLang="zh-CN" sz="1200" dirty="0" smtClean="0">
                <a:latin typeface="Times New Roman" panose="02020603050405020304" pitchFamily="18" charset="0"/>
                <a:cs typeface="Times New Roman" panose="02020603050405020304" pitchFamily="18" charset="0"/>
              </a:rPr>
              <a:t>classification</a:t>
            </a:r>
            <a:r>
              <a:rPr lang="en-US" altLang="zh-CN" sz="1200" dirty="0" smtClean="0">
                <a:latin typeface="+mn-lt"/>
                <a:cs typeface="+mn-cs"/>
              </a:rPr>
              <a:t>,</a:t>
            </a:r>
            <a:r>
              <a:rPr lang="en-US" altLang="zh-CN" sz="1200" baseline="0" dirty="0" smtClean="0">
                <a:latin typeface="+mn-lt"/>
                <a:cs typeface="+mn-cs"/>
              </a:rPr>
              <a:t> which don’t need</a:t>
            </a:r>
            <a:r>
              <a:rPr lang="en-US" altLang="zh-CN" sz="1050" baseline="0" dirty="0" smtClean="0"/>
              <a:t> a specific graph structure. </a:t>
            </a:r>
            <a:r>
              <a:rPr lang="en-US" altLang="zh-CN" sz="1050" dirty="0" smtClean="0">
                <a:latin typeface="Times New Roman" panose="02020603050405020304" pitchFamily="18" charset="0"/>
                <a:cs typeface="Times New Roman" panose="02020603050405020304" pitchFamily="18" charset="0"/>
              </a:rPr>
              <a:t>We adopt a weighted contrastive loss to generate classifying-friendly features, and design a transduction-based approach to </a:t>
            </a:r>
            <a:r>
              <a:rPr lang="en-US" altLang="zh-CN" sz="1200" b="0" i="0" u="none" strike="noStrike" kern="1200" baseline="0" dirty="0" smtClean="0">
                <a:solidFill>
                  <a:schemeClr val="tx1"/>
                </a:solidFill>
                <a:latin typeface="+mn-lt"/>
                <a:ea typeface="+mn-ea"/>
                <a:cs typeface="+mn-cs"/>
              </a:rPr>
              <a:t>refine the prototype representation of each class by choosing the top k high-confidence query samples. Extensive experiments </a:t>
            </a:r>
            <a:r>
              <a:rPr lang="en-US" altLang="zh-CN" sz="1200" dirty="0" smtClean="0">
                <a:latin typeface="Times New Roman" panose="02020603050405020304" pitchFamily="18" charset="0"/>
                <a:cs typeface="Times New Roman" panose="02020603050405020304" pitchFamily="18" charset="0"/>
              </a:rPr>
              <a:t>on </a:t>
            </a:r>
            <a:r>
              <a:rPr lang="en-US" altLang="zh-CN" sz="1200" i="1" dirty="0" err="1" smtClean="0">
                <a:latin typeface="Times New Roman" panose="02020603050405020304" pitchFamily="18" charset="0"/>
                <a:cs typeface="Times New Roman" panose="02020603050405020304" pitchFamily="18" charset="0"/>
              </a:rPr>
              <a:t>mini</a:t>
            </a:r>
            <a:r>
              <a:rPr lang="en-US" altLang="zh-CN" sz="1200" dirty="0" err="1" smtClean="0">
                <a:latin typeface="Times New Roman" panose="02020603050405020304" pitchFamily="18" charset="0"/>
                <a:cs typeface="Times New Roman" panose="02020603050405020304" pitchFamily="18" charset="0"/>
              </a:rPr>
              <a:t>ImageNet</a:t>
            </a:r>
            <a:r>
              <a:rPr lang="en-US" altLang="zh-CN" sz="1200" dirty="0" smtClean="0">
                <a:latin typeface="Times New Roman" panose="02020603050405020304" pitchFamily="18" charset="0"/>
                <a:cs typeface="Times New Roman" panose="02020603050405020304" pitchFamily="18" charset="0"/>
              </a:rPr>
              <a:t> and </a:t>
            </a:r>
            <a:r>
              <a:rPr lang="en-US" altLang="zh-CN" sz="1200" i="1" dirty="0" err="1" smtClean="0">
                <a:latin typeface="Times New Roman" panose="02020603050405020304" pitchFamily="18" charset="0"/>
                <a:cs typeface="Times New Roman" panose="02020603050405020304" pitchFamily="18" charset="0"/>
              </a:rPr>
              <a:t>tiered</a:t>
            </a:r>
            <a:r>
              <a:rPr lang="en-US" altLang="zh-CN" sz="1200" dirty="0" err="1" smtClean="0">
                <a:latin typeface="Times New Roman" panose="02020603050405020304" pitchFamily="18" charset="0"/>
                <a:cs typeface="Times New Roman" panose="02020603050405020304" pitchFamily="18" charset="0"/>
              </a:rPr>
              <a:t>ImageNet</a:t>
            </a:r>
            <a:r>
              <a:rPr lang="en-US" altLang="zh-CN" sz="1200" smtClean="0">
                <a:latin typeface="Times New Roman" panose="02020603050405020304" pitchFamily="18" charset="0"/>
                <a:cs typeface="Times New Roman" panose="02020603050405020304" pitchFamily="18" charset="0"/>
              </a:rPr>
              <a:t> datasets</a:t>
            </a:r>
            <a:r>
              <a:rPr lang="en-US" altLang="zh-CN" sz="1200" b="0" i="0" u="none" strike="noStrike" kern="1200" baseline="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demonstrate that our method </a:t>
            </a:r>
            <a:r>
              <a:rPr lang="en-US" altLang="zh-CN" sz="1200" b="0" i="0" u="none" strike="noStrike" kern="1200" baseline="0" smtClean="0">
                <a:solidFill>
                  <a:schemeClr val="tx1"/>
                </a:solidFill>
                <a:latin typeface="+mn-lt"/>
                <a:ea typeface="+mn-ea"/>
                <a:cs typeface="+mn-cs"/>
              </a:rPr>
              <a:t>has better classification </a:t>
            </a:r>
            <a:r>
              <a:rPr lang="en-US" altLang="zh-CN" sz="1200" b="0" i="0" u="none" strike="noStrike" kern="1200" baseline="0" dirty="0" smtClean="0">
                <a:solidFill>
                  <a:schemeClr val="tx1"/>
                </a:solidFill>
                <a:latin typeface="+mn-lt"/>
                <a:ea typeface="+mn-ea"/>
                <a:cs typeface="+mn-cs"/>
              </a:rPr>
              <a:t>performance than the related state-of-the-arts.</a:t>
            </a:r>
            <a:endParaRPr lang="en-US" altLang="zh-CN" sz="1050" dirty="0" smtClean="0"/>
          </a:p>
        </p:txBody>
      </p:sp>
      <p:sp>
        <p:nvSpPr>
          <p:cNvPr id="4" name="灯片编号占位符 3"/>
          <p:cNvSpPr>
            <a:spLocks noGrp="1"/>
          </p:cNvSpPr>
          <p:nvPr>
            <p:ph type="sldNum" sz="quarter" idx="10"/>
          </p:nvPr>
        </p:nvSpPr>
        <p:spPr/>
        <p:txBody>
          <a:bodyPr/>
          <a:lstStyle/>
          <a:p>
            <a:fld id="{55C83D61-B5BA-4231-84CB-B57E91A31400}" type="slidenum">
              <a:rPr lang="zh-CN" altLang="en-US" smtClean="0"/>
              <a:t>17</a:t>
            </a:fld>
            <a:endParaRPr lang="zh-CN" altLang="en-US"/>
          </a:p>
        </p:txBody>
      </p:sp>
    </p:spTree>
    <p:extLst>
      <p:ext uri="{BB962C8B-B14F-4D97-AF65-F5344CB8AC3E}">
        <p14:creationId xmlns:p14="http://schemas.microsoft.com/office/powerpoint/2010/main" val="2975555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Thank you for your listening.</a:t>
            </a:r>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18</a:t>
            </a:fld>
            <a:endParaRPr lang="zh-CN" altLang="en-US"/>
          </a:p>
        </p:txBody>
      </p:sp>
    </p:spTree>
    <p:extLst>
      <p:ext uri="{BB962C8B-B14F-4D97-AF65-F5344CB8AC3E}">
        <p14:creationId xmlns:p14="http://schemas.microsoft.com/office/powerpoint/2010/main" val="3338332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Hi, every one, I’m </a:t>
            </a:r>
            <a:r>
              <a:rPr lang="en-US" altLang="zh-CN" sz="1200" kern="1200" dirty="0" err="1" smtClean="0">
                <a:solidFill>
                  <a:schemeClr val="tx1"/>
                </a:solidFill>
                <a:effectLst/>
                <a:latin typeface="+mn-lt"/>
                <a:ea typeface="+mn-ea"/>
                <a:cs typeface="+mn-cs"/>
              </a:rPr>
              <a:t>Pengxin</a:t>
            </a:r>
            <a:r>
              <a:rPr lang="en-US" altLang="zh-CN" sz="1200" kern="1200" dirty="0" smtClean="0">
                <a:solidFill>
                  <a:schemeClr val="tx1"/>
                </a:solidFill>
                <a:effectLst/>
                <a:latin typeface="+mn-lt"/>
                <a:ea typeface="+mn-ea"/>
                <a:cs typeface="+mn-cs"/>
              </a:rPr>
              <a:t>, and today let’s talk about “</a:t>
            </a:r>
            <a:r>
              <a:rPr lang="en-US" altLang="zh-CN" sz="1200" dirty="0" err="1" smtClean="0">
                <a:latin typeface="Times New Roman" panose="02020603050405020304" pitchFamily="18" charset="0"/>
                <a:cs typeface="Times New Roman" panose="02020603050405020304" pitchFamily="18" charset="0"/>
              </a:rPr>
              <a:t>Transductive</a:t>
            </a:r>
            <a:r>
              <a:rPr lang="en-US" altLang="zh-CN" sz="1200" dirty="0" smtClean="0">
                <a:latin typeface="Times New Roman" panose="02020603050405020304" pitchFamily="18" charset="0"/>
                <a:cs typeface="Times New Roman" panose="02020603050405020304" pitchFamily="18" charset="0"/>
              </a:rPr>
              <a:t> Prototypical Network for Few-shot Classification</a:t>
            </a:r>
            <a:r>
              <a:rPr lang="en-US" altLang="zh-CN" sz="1200" kern="1200" dirty="0" smtClean="0">
                <a:solidFill>
                  <a:schemeClr val="tx1"/>
                </a:solidFill>
                <a:effectLst/>
                <a:latin typeface="+mn-lt"/>
                <a:ea typeface="+mn-ea"/>
                <a:cs typeface="+mn-cs"/>
              </a:rPr>
              <a:t>”, this work is done in collaboration with </a:t>
            </a:r>
            <a:r>
              <a:rPr lang="en-US" altLang="zh-CN" sz="1200" kern="1200" dirty="0" err="1" smtClean="0">
                <a:solidFill>
                  <a:schemeClr val="tx1"/>
                </a:solidFill>
                <a:effectLst/>
                <a:latin typeface="+mn-lt"/>
                <a:ea typeface="+mn-ea"/>
                <a:cs typeface="+mn-cs"/>
              </a:rPr>
              <a:t>Xinyue</a:t>
            </a:r>
            <a:r>
              <a:rPr lang="en-US" altLang="zh-CN" sz="1200" kern="1200" baseline="0" dirty="0" smtClean="0">
                <a:solidFill>
                  <a:schemeClr val="tx1"/>
                </a:solidFill>
                <a:effectLst/>
                <a:latin typeface="+mn-lt"/>
                <a:ea typeface="+mn-ea"/>
                <a:cs typeface="+mn-cs"/>
              </a:rPr>
              <a:t>, </a:t>
            </a:r>
            <a:r>
              <a:rPr lang="en-US" altLang="zh-CN" sz="1200" kern="1200" baseline="0" dirty="0" err="1" smtClean="0">
                <a:solidFill>
                  <a:schemeClr val="tx1"/>
                </a:solidFill>
                <a:effectLst/>
                <a:latin typeface="+mn-lt"/>
                <a:ea typeface="+mn-ea"/>
                <a:cs typeface="+mn-cs"/>
              </a:rPr>
              <a:t>L</a:t>
            </a:r>
            <a:r>
              <a:rPr lang="en-US" altLang="zh-CN" sz="1200" kern="1200" dirty="0" err="1" smtClean="0">
                <a:solidFill>
                  <a:schemeClr val="tx1"/>
                </a:solidFill>
                <a:effectLst/>
                <a:latin typeface="+mn-lt"/>
                <a:ea typeface="+mn-ea"/>
                <a:cs typeface="+mn-cs"/>
              </a:rPr>
              <a:t>inlin</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2</a:t>
            </a:fld>
            <a:endParaRPr lang="zh-CN" altLang="en-US"/>
          </a:p>
        </p:txBody>
      </p:sp>
    </p:spTree>
    <p:extLst>
      <p:ext uri="{BB962C8B-B14F-4D97-AF65-F5344CB8AC3E}">
        <p14:creationId xmlns:p14="http://schemas.microsoft.com/office/powerpoint/2010/main" val="63742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 is outline, first I’ll talk about the </a:t>
            </a:r>
            <a:r>
              <a:rPr lang="en-US" altLang="zh-CN" dirty="0" smtClean="0"/>
              <a:t>motivation of our paper</a:t>
            </a:r>
            <a:r>
              <a:rPr lang="en-US" altLang="zh-CN" sz="1200" kern="1200" dirty="0" smtClean="0">
                <a:solidFill>
                  <a:schemeClr val="tx1"/>
                </a:solidFill>
                <a:effectLst/>
                <a:latin typeface="+mn-lt"/>
                <a:ea typeface="+mn-ea"/>
                <a:cs typeface="+mn-cs"/>
              </a:rPr>
              <a:t>. Then I’ll introduce our proposed framework. Next I’ll talk about experiment. And final is a conclusion.</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3</a:t>
            </a:fld>
            <a:endParaRPr lang="zh-CN" altLang="en-US"/>
          </a:p>
        </p:txBody>
      </p:sp>
    </p:spTree>
    <p:extLst>
      <p:ext uri="{BB962C8B-B14F-4D97-AF65-F5344CB8AC3E}">
        <p14:creationId xmlns:p14="http://schemas.microsoft.com/office/powerpoint/2010/main" val="1879249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Motivation.</a:t>
            </a:r>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4</a:t>
            </a:fld>
            <a:endParaRPr lang="zh-CN" altLang="en-US"/>
          </a:p>
        </p:txBody>
      </p:sp>
    </p:spTree>
    <p:extLst>
      <p:ext uri="{BB962C8B-B14F-4D97-AF65-F5344CB8AC3E}">
        <p14:creationId xmlns:p14="http://schemas.microsoft.com/office/powerpoint/2010/main" val="16890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Humans can learn new concepts from only one or few instances.</a:t>
            </a:r>
            <a:r>
              <a:rPr lang="en-US" altLang="zh-CN" baseline="0" dirty="0" smtClean="0"/>
              <a:t> </a:t>
            </a:r>
            <a:r>
              <a:rPr lang="en-US" altLang="zh-CN" dirty="0" smtClean="0"/>
              <a:t>For example, a child can generalize the concept of</a:t>
            </a:r>
            <a:r>
              <a:rPr lang="en-US" altLang="zh-CN" baseline="0" dirty="0" smtClean="0"/>
              <a:t> </a:t>
            </a:r>
            <a:r>
              <a:rPr lang="en-US" altLang="zh-CN" dirty="0" smtClean="0"/>
              <a:t>“elephant” after observing the given picture in a book. However,</a:t>
            </a:r>
            <a:r>
              <a:rPr lang="en-US" altLang="zh-CN" baseline="0" dirty="0" smtClean="0"/>
              <a:t> </a:t>
            </a:r>
            <a:r>
              <a:rPr lang="en-US" altLang="zh-CN" dirty="0" smtClean="0"/>
              <a:t>deep learning needs large amounts of available labeled</a:t>
            </a:r>
            <a:r>
              <a:rPr lang="en-US" altLang="zh-CN" baseline="0" dirty="0" smtClean="0"/>
              <a:t> </a:t>
            </a:r>
            <a:r>
              <a:rPr lang="en-US" altLang="zh-CN" dirty="0" smtClean="0"/>
              <a:t>data to gain the ability to classify an image. This obvious</a:t>
            </a:r>
            <a:r>
              <a:rPr lang="en-US" altLang="zh-CN" baseline="0" dirty="0" smtClean="0"/>
              <a:t> </a:t>
            </a:r>
            <a:r>
              <a:rPr lang="en-US" altLang="zh-CN" dirty="0" smtClean="0"/>
              <a:t>gap motivates the research interest on few-shot learning.</a:t>
            </a:r>
          </a:p>
        </p:txBody>
      </p:sp>
      <p:sp>
        <p:nvSpPr>
          <p:cNvPr id="4" name="灯片编号占位符 3"/>
          <p:cNvSpPr>
            <a:spLocks noGrp="1"/>
          </p:cNvSpPr>
          <p:nvPr>
            <p:ph type="sldNum" sz="quarter" idx="10"/>
          </p:nvPr>
        </p:nvSpPr>
        <p:spPr/>
        <p:txBody>
          <a:bodyPr/>
          <a:lstStyle/>
          <a:p>
            <a:fld id="{55C83D61-B5BA-4231-84CB-B57E91A31400}" type="slidenum">
              <a:rPr lang="zh-CN" altLang="en-US" smtClean="0"/>
              <a:t>5</a:t>
            </a:fld>
            <a:endParaRPr lang="zh-CN" altLang="en-US"/>
          </a:p>
        </p:txBody>
      </p:sp>
    </p:spTree>
    <p:extLst>
      <p:ext uri="{BB962C8B-B14F-4D97-AF65-F5344CB8AC3E}">
        <p14:creationId xmlns:p14="http://schemas.microsoft.com/office/powerpoint/2010/main" val="225048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Prototypical Network is a promising approach to address</a:t>
            </a:r>
            <a:r>
              <a:rPr lang="en-US" altLang="zh-CN" baseline="0" dirty="0" smtClean="0"/>
              <a:t> </a:t>
            </a:r>
            <a:r>
              <a:rPr lang="en-US" altLang="zh-CN" dirty="0" smtClean="0"/>
              <a:t>the key issue of over-fitting for few-shot</a:t>
            </a:r>
            <a:r>
              <a:rPr lang="en-US" altLang="zh-CN" baseline="0" dirty="0" smtClean="0"/>
              <a:t> </a:t>
            </a:r>
            <a:r>
              <a:rPr lang="en-US" altLang="zh-CN" dirty="0" smtClean="0"/>
              <a:t>learning. However,</a:t>
            </a:r>
            <a:r>
              <a:rPr lang="en-US" altLang="zh-CN" baseline="0" dirty="0" smtClean="0"/>
              <a:t> </a:t>
            </a:r>
            <a:r>
              <a:rPr lang="en-US" altLang="zh-CN" dirty="0" smtClean="0"/>
              <a:t>the original Prototypical Network only uses one</a:t>
            </a:r>
            <a:r>
              <a:rPr lang="en-US" altLang="zh-CN" baseline="0" dirty="0" smtClean="0"/>
              <a:t> </a:t>
            </a:r>
            <a:r>
              <a:rPr lang="en-US" altLang="zh-CN" dirty="0" smtClean="0"/>
              <a:t>or few labeled instances to</a:t>
            </a:r>
            <a:r>
              <a:rPr lang="en-US" altLang="zh-CN" baseline="0" dirty="0" smtClean="0"/>
              <a:t> </a:t>
            </a:r>
            <a:r>
              <a:rPr lang="en-US" altLang="zh-CN" dirty="0" smtClean="0"/>
              <a:t>represent the corresponding class,</a:t>
            </a:r>
            <a:r>
              <a:rPr lang="en-US" altLang="zh-CN" baseline="0" dirty="0" smtClean="0"/>
              <a:t> </a:t>
            </a:r>
            <a:r>
              <a:rPr lang="en-US" altLang="zh-CN" dirty="0" smtClean="0"/>
              <a:t>which easily deviates from the real class distribution leading</a:t>
            </a:r>
            <a:r>
              <a:rPr lang="en-US" altLang="zh-CN" baseline="0" dirty="0" smtClean="0"/>
              <a:t> </a:t>
            </a:r>
            <a:r>
              <a:rPr lang="en-US" altLang="zh-CN" dirty="0" smtClean="0"/>
              <a:t>to the imprecise classification results. On the other hand, </a:t>
            </a:r>
            <a:r>
              <a:rPr lang="en-US" altLang="zh-CN" dirty="0" err="1" smtClean="0"/>
              <a:t>Transductive</a:t>
            </a:r>
            <a:r>
              <a:rPr lang="en-US" altLang="zh-CN" dirty="0" smtClean="0"/>
              <a:t> Propagation Network firstly introduces the</a:t>
            </a:r>
            <a:r>
              <a:rPr lang="en-US" altLang="zh-CN" baseline="0" dirty="0" smtClean="0"/>
              <a:t> </a:t>
            </a:r>
            <a:r>
              <a:rPr lang="en-US" altLang="zh-CN" dirty="0" err="1" smtClean="0"/>
              <a:t>transductive</a:t>
            </a:r>
            <a:r>
              <a:rPr lang="en-US" altLang="zh-CN" dirty="0" smtClean="0"/>
              <a:t> inference into</a:t>
            </a:r>
            <a:r>
              <a:rPr lang="en-US" altLang="zh-CN" baseline="0" dirty="0" smtClean="0"/>
              <a:t> </a:t>
            </a:r>
            <a:r>
              <a:rPr lang="en-US" altLang="zh-CN" dirty="0" smtClean="0"/>
              <a:t>few-shot classification, which</a:t>
            </a:r>
            <a:r>
              <a:rPr lang="zh-CN" altLang="en-US" baseline="0" dirty="0" smtClean="0"/>
              <a:t> </a:t>
            </a:r>
            <a:r>
              <a:rPr lang="en-US" altLang="zh-CN" baseline="0" dirty="0" smtClean="0"/>
              <a:t>makes its performance greatly improved. Nevertheless, this network requires a specific graph </a:t>
            </a:r>
            <a:r>
              <a:rPr lang="en-US" altLang="zh-CN" baseline="0" dirty="0" err="1" smtClean="0"/>
              <a:t>struture</a:t>
            </a:r>
            <a:r>
              <a:rPr lang="en-US" altLang="zh-CN" baseline="0" dirty="0" smtClean="0"/>
              <a:t>, resulting in it less universal.</a:t>
            </a:r>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6</a:t>
            </a:fld>
            <a:endParaRPr lang="zh-CN" altLang="en-US"/>
          </a:p>
        </p:txBody>
      </p:sp>
    </p:spTree>
    <p:extLst>
      <p:ext uri="{BB962C8B-B14F-4D97-AF65-F5344CB8AC3E}">
        <p14:creationId xmlns:p14="http://schemas.microsoft.com/office/powerpoint/2010/main" val="1244747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Proposed </a:t>
            </a:r>
            <a:r>
              <a:rPr lang="en-US" altLang="zh-CN" dirty="0" err="1" smtClean="0"/>
              <a:t>freamework</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7</a:t>
            </a:fld>
            <a:endParaRPr lang="zh-CN" altLang="en-US"/>
          </a:p>
        </p:txBody>
      </p:sp>
    </p:spTree>
    <p:extLst>
      <p:ext uri="{BB962C8B-B14F-4D97-AF65-F5344CB8AC3E}">
        <p14:creationId xmlns:p14="http://schemas.microsoft.com/office/powerpoint/2010/main" val="2700173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figure is our </a:t>
            </a:r>
            <a:r>
              <a:rPr lang="en-US" altLang="zh-CN" sz="1200" b="0" i="0" u="none" strike="noStrike" kern="1200" baseline="0" dirty="0" err="1" smtClean="0">
                <a:solidFill>
                  <a:schemeClr val="tx1"/>
                </a:solidFill>
                <a:latin typeface="+mn-lt"/>
                <a:ea typeface="+mn-ea"/>
                <a:cs typeface="+mn-cs"/>
              </a:rPr>
              <a:t>Transductive</a:t>
            </a:r>
            <a:r>
              <a:rPr lang="en-US" altLang="zh-CN" sz="1200" b="0" i="0" u="none" strike="noStrike" kern="1200" baseline="0" dirty="0" smtClean="0">
                <a:solidFill>
                  <a:schemeClr val="tx1"/>
                </a:solidFill>
                <a:latin typeface="+mn-lt"/>
                <a:ea typeface="+mn-ea"/>
                <a:cs typeface="+mn-cs"/>
              </a:rPr>
              <a:t> Prototypical Network framework, which is also called Td-PN. It consists of four modules: feature embedding, prototype initialization, contrastive loss and prototype refining. Feature embedding module adopts an encoder to embed features of examples from the support set S and the query set Q. Prototype initialization module computes the mean vector of embedded features per class from the support set as the corresponding prototype representation. Contrastive loss module is designed to obtain a </a:t>
            </a:r>
            <a:r>
              <a:rPr lang="en-US" altLang="zh-CN" sz="1200" b="0" i="0" u="none" strike="noStrike" kern="1200" baseline="0" dirty="0" smtClean="0">
                <a:solidFill>
                  <a:schemeClr val="tx1"/>
                </a:solidFill>
                <a:latin typeface="+mn-lt"/>
                <a:ea typeface="+mn-ea"/>
                <a:cs typeface="+mn-cs"/>
              </a:rPr>
              <a:t>classifying-friendly </a:t>
            </a:r>
            <a:r>
              <a:rPr lang="en-US" altLang="zh-CN" sz="1200" b="0" i="0" u="none" strike="noStrike" kern="1200" baseline="0" dirty="0" smtClean="0">
                <a:solidFill>
                  <a:schemeClr val="tx1"/>
                </a:solidFill>
                <a:latin typeface="+mn-lt"/>
                <a:ea typeface="+mn-ea"/>
                <a:cs typeface="+mn-cs"/>
              </a:rPr>
              <a:t>feature embedding space. Prototype refining module refines the prototype representation by selecting the top k confident embedded features of the query set for each class.</a:t>
            </a:r>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8</a:t>
            </a:fld>
            <a:endParaRPr lang="zh-CN" altLang="en-US"/>
          </a:p>
        </p:txBody>
      </p:sp>
    </p:spTree>
    <p:extLst>
      <p:ext uri="{BB962C8B-B14F-4D97-AF65-F5344CB8AC3E}">
        <p14:creationId xmlns:p14="http://schemas.microsoft.com/office/powerpoint/2010/main" val="230680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this page, I’ll introduce our weighted contrastive loss. Prototype initialization defines the original prototype. In this </a:t>
            </a:r>
            <a:r>
              <a:rPr lang="en-US" altLang="zh-CN" dirty="0" smtClean="0"/>
              <a:t>formulation,</a:t>
            </a:r>
            <a:r>
              <a:rPr lang="en-US" altLang="zh-CN" baseline="0" dirty="0" smtClean="0"/>
              <a:t> P j denotes the prototype of the class j, S j denotes the set of the class j in the support set and f theta x </a:t>
            </a:r>
            <a:r>
              <a:rPr lang="en-US" altLang="zh-CN" baseline="0" dirty="0" err="1" smtClean="0"/>
              <a:t>i</a:t>
            </a:r>
            <a:r>
              <a:rPr lang="en-US" altLang="zh-CN" baseline="0" dirty="0" smtClean="0"/>
              <a:t> denotes the embedded feature of the support sample </a:t>
            </a:r>
            <a:r>
              <a:rPr lang="en-US" altLang="zh-CN" baseline="0" dirty="0" err="1" smtClean="0"/>
              <a:t>i</a:t>
            </a:r>
            <a:r>
              <a:rPr lang="en-US" altLang="zh-CN" baseline="0" dirty="0" smtClean="0"/>
              <a:t>. Then we calculate a soft assignment A </a:t>
            </a:r>
            <a:r>
              <a:rPr lang="en-US" altLang="zh-CN" baseline="0" dirty="0" err="1" smtClean="0"/>
              <a:t>i</a:t>
            </a:r>
            <a:r>
              <a:rPr lang="en-US" altLang="zh-CN" baseline="0" dirty="0" smtClean="0"/>
              <a:t> j of embedded features in the query set to each class prototype, where d denotes the </a:t>
            </a:r>
            <a:r>
              <a:rPr lang="en-US" altLang="zh-CN" baseline="0" dirty="0" err="1" smtClean="0"/>
              <a:t>euclidean</a:t>
            </a:r>
            <a:r>
              <a:rPr lang="en-US" altLang="zh-CN" baseline="0" dirty="0" smtClean="0"/>
              <a:t> distance. Finally, we compute the weighted contrastive loss as L theta, where the first part of this parentheses is the similarity loss, the last part is the dissimilarity loss, and alpha is a parameter that controls the degree of the similarity loss.</a:t>
            </a:r>
            <a:endParaRPr lang="zh-CN" altLang="en-US" dirty="0"/>
          </a:p>
        </p:txBody>
      </p:sp>
      <p:sp>
        <p:nvSpPr>
          <p:cNvPr id="4" name="灯片编号占位符 3"/>
          <p:cNvSpPr>
            <a:spLocks noGrp="1"/>
          </p:cNvSpPr>
          <p:nvPr>
            <p:ph type="sldNum" sz="quarter" idx="10"/>
          </p:nvPr>
        </p:nvSpPr>
        <p:spPr/>
        <p:txBody>
          <a:bodyPr/>
          <a:lstStyle/>
          <a:p>
            <a:fld id="{55C83D61-B5BA-4231-84CB-B57E91A31400}" type="slidenum">
              <a:rPr lang="zh-CN" altLang="en-US" smtClean="0"/>
              <a:t>9</a:t>
            </a:fld>
            <a:endParaRPr lang="zh-CN" altLang="en-US"/>
          </a:p>
        </p:txBody>
      </p:sp>
    </p:spTree>
    <p:extLst>
      <p:ext uri="{BB962C8B-B14F-4D97-AF65-F5344CB8AC3E}">
        <p14:creationId xmlns:p14="http://schemas.microsoft.com/office/powerpoint/2010/main" val="156965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8/18/2020</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667000" y="1676400"/>
            <a:ext cx="3733800" cy="24384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971800" y="2209800"/>
            <a:ext cx="3124200" cy="1737720"/>
          </a:xfrm>
          <a:prstGeom prst="rect">
            <a:avLst/>
          </a:prstGeom>
          <a:noFill/>
        </p:spPr>
        <p:txBody>
          <a:bodyPr wrap="square" rtlCol="0">
            <a:spAutoFit/>
          </a:bodyPr>
          <a:lstStyle/>
          <a:p>
            <a:pPr algn="ctr">
              <a:lnSpc>
                <a:spcPct val="75000"/>
              </a:lnSpc>
            </a:pPr>
            <a:r>
              <a:rPr lang="en-US" altLang="zh-CN" sz="88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ICIP</a:t>
            </a:r>
          </a:p>
          <a:p>
            <a:pPr algn="ctr">
              <a:lnSpc>
                <a:spcPct val="75000"/>
              </a:lnSpc>
            </a:pPr>
            <a:r>
              <a:rPr lang="en-US" altLang="zh-CN" sz="5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2020</a:t>
            </a:r>
            <a:endParaRPr lang="zh-CN" alt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文本框 4"/>
          <p:cNvSpPr txBox="1"/>
          <p:nvPr/>
        </p:nvSpPr>
        <p:spPr>
          <a:xfrm>
            <a:off x="1371600" y="4419600"/>
            <a:ext cx="6324600" cy="1200329"/>
          </a:xfrm>
          <a:prstGeom prst="rect">
            <a:avLst/>
          </a:prstGeom>
          <a:noFill/>
        </p:spPr>
        <p:txBody>
          <a:bodyPr wrap="square" rtlCol="0">
            <a:spAutoFit/>
          </a:bodyPr>
          <a:lstStyle/>
          <a:p>
            <a:pPr algn="ctr"/>
            <a:r>
              <a:rPr lang="en-US" altLang="zh-CN" sz="3600" b="1" dirty="0" smtClean="0">
                <a:latin typeface="Times New Roman" panose="02020603050405020304" pitchFamily="18" charset="0"/>
                <a:cs typeface="Times New Roman" panose="02020603050405020304" pitchFamily="18" charset="0"/>
              </a:rPr>
              <a:t>IEEE International Conference on Image Processing</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191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latin typeface="Times New Roman" panose="02020603050405020304" pitchFamily="18" charset="0"/>
                <a:cs typeface="Times New Roman" panose="02020603050405020304" pitchFamily="18" charset="0"/>
              </a:rPr>
              <a:t>Proposed Framework</a:t>
            </a: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Prototype refining</a:t>
            </a:r>
          </a:p>
          <a:p>
            <a:pPr lvl="1">
              <a:spcBef>
                <a:spcPts val="1000"/>
              </a:spcBef>
              <a:spcAft>
                <a:spcPts val="5000"/>
              </a:spcAft>
            </a:pPr>
            <a:r>
              <a:rPr lang="en-US" altLang="zh-CN" dirty="0" smtClean="0">
                <a:latin typeface="Times New Roman" panose="02020603050405020304" pitchFamily="18" charset="0"/>
                <a:cs typeface="Times New Roman" panose="02020603050405020304" pitchFamily="18" charset="0"/>
              </a:rPr>
              <a:t>Candidate sets</a:t>
            </a:r>
          </a:p>
          <a:p>
            <a:pPr lvl="1">
              <a:spcBef>
                <a:spcPts val="1000"/>
              </a:spcBef>
              <a:spcAft>
                <a:spcPts val="5000"/>
              </a:spcAft>
            </a:pPr>
            <a:r>
              <a:rPr lang="en-US" altLang="zh-CN" dirty="0" smtClean="0">
                <a:latin typeface="Times New Roman" panose="02020603050405020304" pitchFamily="18" charset="0"/>
                <a:cs typeface="Times New Roman" panose="02020603050405020304" pitchFamily="18" charset="0"/>
              </a:rPr>
              <a:t>Representative prototype</a:t>
            </a:r>
          </a:p>
          <a:p>
            <a:pPr lvl="1">
              <a:spcBef>
                <a:spcPts val="3000"/>
              </a:spcBef>
              <a:spcAft>
                <a:spcPts val="5000"/>
              </a:spcAft>
            </a:pPr>
            <a:r>
              <a:rPr lang="en-US" altLang="zh-CN" dirty="0" smtClean="0">
                <a:latin typeface="Times New Roman" panose="02020603050405020304" pitchFamily="18" charset="0"/>
                <a:cs typeface="Times New Roman" panose="02020603050405020304" pitchFamily="18" charset="0"/>
              </a:rPr>
              <a:t>Label prediction</a:t>
            </a:r>
          </a:p>
          <a:p>
            <a:pPr marL="457200" lvl="1" indent="0">
              <a:buNone/>
            </a:pPr>
            <a:endParaRPr lang="en-US" altLang="zh-CN" dirty="0" smtClean="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3135" y="2819400"/>
            <a:ext cx="5646420" cy="600075"/>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619" y="3865198"/>
            <a:ext cx="6267450" cy="1014413"/>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32" y="5334000"/>
            <a:ext cx="4447223" cy="733425"/>
          </a:xfrm>
          <a:prstGeom prst="rect">
            <a:avLst/>
          </a:prstGeom>
        </p:spPr>
      </p:pic>
    </p:spTree>
    <p:extLst>
      <p:ext uri="{BB962C8B-B14F-4D97-AF65-F5344CB8AC3E}">
        <p14:creationId xmlns:p14="http://schemas.microsoft.com/office/powerpoint/2010/main" val="2408847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2667000"/>
            <a:ext cx="8229600" cy="1143000"/>
          </a:xfrm>
        </p:spPr>
        <p:txBody>
          <a:bodyPr/>
          <a:lstStyle/>
          <a:p>
            <a:r>
              <a:rPr lang="en-US" altLang="zh-CN" dirty="0">
                <a:latin typeface="Times New Roman" panose="02020603050405020304" pitchFamily="18" charset="0"/>
                <a:cs typeface="Times New Roman" panose="02020603050405020304" pitchFamily="18" charset="0"/>
              </a:rPr>
              <a:t>Experiment</a:t>
            </a:r>
          </a:p>
        </p:txBody>
      </p:sp>
    </p:spTree>
    <p:extLst>
      <p:ext uri="{BB962C8B-B14F-4D97-AF65-F5344CB8AC3E}">
        <p14:creationId xmlns:p14="http://schemas.microsoft.com/office/powerpoint/2010/main" val="1531169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latin typeface="Times New Roman" panose="02020603050405020304" pitchFamily="18" charset="0"/>
                <a:cs typeface="Times New Roman" panose="02020603050405020304" pitchFamily="18" charset="0"/>
              </a:rPr>
              <a:t>Experiment</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71" y="1452562"/>
            <a:ext cx="7775258" cy="5100638"/>
          </a:xfrm>
          <a:prstGeom prst="rect">
            <a:avLst/>
          </a:prstGeom>
        </p:spPr>
      </p:pic>
    </p:spTree>
    <p:extLst>
      <p:ext uri="{BB962C8B-B14F-4D97-AF65-F5344CB8AC3E}">
        <p14:creationId xmlns:p14="http://schemas.microsoft.com/office/powerpoint/2010/main" val="2454734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latin typeface="Times New Roman" panose="02020603050405020304" pitchFamily="18" charset="0"/>
                <a:cs typeface="Times New Roman" panose="02020603050405020304" pitchFamily="18" charset="0"/>
              </a:rPr>
              <a:t>Experiment</a:t>
            </a:r>
            <a:endParaRPr lang="zh-CN" altLang="en-US"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57" y="1461135"/>
            <a:ext cx="7766685" cy="5092065"/>
          </a:xfrm>
          <a:prstGeom prst="rect">
            <a:avLst/>
          </a:prstGeom>
        </p:spPr>
      </p:pic>
    </p:spTree>
    <p:extLst>
      <p:ext uri="{BB962C8B-B14F-4D97-AF65-F5344CB8AC3E}">
        <p14:creationId xmlns:p14="http://schemas.microsoft.com/office/powerpoint/2010/main" val="733356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latin typeface="Times New Roman" panose="02020603050405020304" pitchFamily="18" charset="0"/>
                <a:cs typeface="Times New Roman" panose="02020603050405020304" pitchFamily="18" charset="0"/>
              </a:rPr>
              <a:t>Experiment</a:t>
            </a:r>
            <a:endParaRPr lang="zh-CN" altLang="en-US"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53" y="1752600"/>
            <a:ext cx="7826693" cy="3891915"/>
          </a:xfrm>
          <a:prstGeom prst="rect">
            <a:avLst/>
          </a:prstGeom>
        </p:spPr>
      </p:pic>
    </p:spTree>
    <p:extLst>
      <p:ext uri="{BB962C8B-B14F-4D97-AF65-F5344CB8AC3E}">
        <p14:creationId xmlns:p14="http://schemas.microsoft.com/office/powerpoint/2010/main" val="2017008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latin typeface="Times New Roman" panose="02020603050405020304" pitchFamily="18" charset="0"/>
                <a:cs typeface="Times New Roman" panose="02020603050405020304" pitchFamily="18" charset="0"/>
              </a:rPr>
              <a:t>Experiment</a:t>
            </a:r>
            <a:endParaRPr lang="zh-CN" altLang="en-US"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660" y="1417638"/>
            <a:ext cx="6202680" cy="458724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660" y="6004878"/>
            <a:ext cx="6207919" cy="621506"/>
          </a:xfrm>
          <a:prstGeom prst="rect">
            <a:avLst/>
          </a:prstGeom>
        </p:spPr>
      </p:pic>
    </p:spTree>
    <p:extLst>
      <p:ext uri="{BB962C8B-B14F-4D97-AF65-F5344CB8AC3E}">
        <p14:creationId xmlns:p14="http://schemas.microsoft.com/office/powerpoint/2010/main" val="1857579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895600"/>
            <a:ext cx="8229600" cy="1143000"/>
          </a:xfrm>
        </p:spPr>
        <p:txBody>
          <a:bodyPr/>
          <a:lstStyle/>
          <a:p>
            <a:r>
              <a:rPr lang="en-US" altLang="zh-CN" dirty="0">
                <a:latin typeface="Times New Roman" panose="02020603050405020304" pitchFamily="18" charset="0"/>
                <a:cs typeface="Times New Roman" panose="02020603050405020304" pitchFamily="18" charset="0"/>
              </a:rPr>
              <a:t>Conclusion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752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latin typeface="Times New Roman" panose="02020603050405020304" pitchFamily="18" charset="0"/>
                <a:cs typeface="Times New Roman" panose="02020603050405020304" pitchFamily="18" charset="0"/>
              </a:rPr>
              <a:t>Conclusion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3"/>
            <a:ext cx="8229600" cy="5029197"/>
          </a:xfrm>
        </p:spPr>
        <p:txBody>
          <a:bodyPr>
            <a:normAutofit/>
          </a:bodyPr>
          <a:lstStyle/>
          <a:p>
            <a:r>
              <a:rPr lang="en-US" altLang="zh-CN" sz="2400" dirty="0" smtClean="0">
                <a:latin typeface="Times New Roman" panose="02020603050405020304" pitchFamily="18" charset="0"/>
                <a:cs typeface="Times New Roman" panose="02020603050405020304" pitchFamily="18" charset="0"/>
              </a:rPr>
              <a:t>We </a:t>
            </a:r>
            <a:r>
              <a:rPr lang="en-US" altLang="zh-CN" sz="2400" dirty="0">
                <a:latin typeface="Times New Roman" panose="02020603050405020304" pitchFamily="18" charset="0"/>
                <a:cs typeface="Times New Roman" panose="02020603050405020304" pitchFamily="18" charset="0"/>
              </a:rPr>
              <a:t>propose </a:t>
            </a:r>
            <a:r>
              <a:rPr lang="en-US" altLang="zh-CN" sz="2400" dirty="0" smtClean="0">
                <a:latin typeface="Times New Roman" panose="02020603050405020304" pitchFamily="18" charset="0"/>
                <a:cs typeface="Times New Roman" panose="02020603050405020304" pitchFamily="18" charset="0"/>
              </a:rPr>
              <a:t>a </a:t>
            </a:r>
            <a:r>
              <a:rPr lang="en-US" altLang="zh-CN" sz="2400" dirty="0">
                <a:latin typeface="Times New Roman" panose="02020603050405020304" pitchFamily="18" charset="0"/>
                <a:cs typeface="Times New Roman" panose="02020603050405020304" pitchFamily="18" charset="0"/>
              </a:rPr>
              <a:t>universal </a:t>
            </a:r>
            <a:r>
              <a:rPr lang="en-US" altLang="zh-CN" sz="2400" dirty="0" err="1">
                <a:latin typeface="Times New Roman" panose="02020603050405020304" pitchFamily="18" charset="0"/>
                <a:cs typeface="Times New Roman" panose="02020603050405020304" pitchFamily="18" charset="0"/>
              </a:rPr>
              <a:t>Transductive</a:t>
            </a:r>
            <a:r>
              <a:rPr lang="en-US" altLang="zh-CN" sz="2400" dirty="0">
                <a:latin typeface="Times New Roman" panose="02020603050405020304" pitchFamily="18" charset="0"/>
                <a:cs typeface="Times New Roman" panose="02020603050405020304" pitchFamily="18" charset="0"/>
              </a:rPr>
              <a:t> Prototypical Network (</a:t>
            </a:r>
            <a:r>
              <a:rPr lang="en-US" altLang="zh-CN" sz="2400" dirty="0" smtClean="0">
                <a:latin typeface="Times New Roman" panose="02020603050405020304" pitchFamily="18" charset="0"/>
                <a:cs typeface="Times New Roman" panose="02020603050405020304" pitchFamily="18" charset="0"/>
              </a:rPr>
              <a:t>Td-PN</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framework for </a:t>
            </a:r>
            <a:r>
              <a:rPr lang="en-US" altLang="zh-CN" sz="2400" dirty="0">
                <a:latin typeface="Times New Roman" panose="02020603050405020304" pitchFamily="18" charset="0"/>
                <a:cs typeface="Times New Roman" panose="02020603050405020304" pitchFamily="18" charset="0"/>
              </a:rPr>
              <a:t>few-shot </a:t>
            </a:r>
            <a:r>
              <a:rPr lang="en-US" altLang="zh-CN" sz="2400" dirty="0" smtClean="0">
                <a:latin typeface="Times New Roman" panose="02020603050405020304" pitchFamily="18" charset="0"/>
                <a:cs typeface="Times New Roman" panose="02020603050405020304" pitchFamily="18" charset="0"/>
              </a:rPr>
              <a:t>classification.</a:t>
            </a:r>
          </a:p>
          <a:p>
            <a:r>
              <a:rPr lang="en-US" altLang="zh-CN" sz="2400" dirty="0">
                <a:latin typeface="Times New Roman" panose="02020603050405020304" pitchFamily="18" charset="0"/>
                <a:cs typeface="Times New Roman" panose="02020603050405020304" pitchFamily="18" charset="0"/>
              </a:rPr>
              <a:t>We </a:t>
            </a:r>
            <a:r>
              <a:rPr lang="en-US" altLang="zh-CN" sz="2400" dirty="0" smtClean="0">
                <a:latin typeface="Times New Roman" panose="02020603050405020304" pitchFamily="18" charset="0"/>
                <a:cs typeface="Times New Roman" panose="02020603050405020304" pitchFamily="18" charset="0"/>
              </a:rPr>
              <a:t>adopt a </a:t>
            </a:r>
            <a:r>
              <a:rPr lang="en-US" altLang="zh-CN" sz="2400" dirty="0">
                <a:latin typeface="Times New Roman" panose="02020603050405020304" pitchFamily="18" charset="0"/>
                <a:cs typeface="Times New Roman" panose="02020603050405020304" pitchFamily="18" charset="0"/>
              </a:rPr>
              <a:t>weighted contrastive loss to </a:t>
            </a:r>
            <a:r>
              <a:rPr lang="en-US" altLang="zh-CN" sz="2400" dirty="0" smtClean="0">
                <a:latin typeface="Times New Roman" panose="02020603050405020304" pitchFamily="18" charset="0"/>
                <a:cs typeface="Times New Roman" panose="02020603050405020304" pitchFamily="18" charset="0"/>
              </a:rPr>
              <a:t>generate classifying-friendly features, and </a:t>
            </a:r>
            <a:r>
              <a:rPr lang="en-US" altLang="zh-CN" sz="2400" dirty="0">
                <a:latin typeface="Times New Roman" panose="02020603050405020304" pitchFamily="18" charset="0"/>
                <a:cs typeface="Times New Roman" panose="02020603050405020304" pitchFamily="18" charset="0"/>
              </a:rPr>
              <a:t>design a transduction-based approach to </a:t>
            </a:r>
            <a:r>
              <a:rPr lang="en-US" altLang="zh-CN" sz="2400" dirty="0" smtClean="0">
                <a:latin typeface="Times New Roman" panose="02020603050405020304" pitchFamily="18" charset="0"/>
                <a:cs typeface="Times New Roman" panose="02020603050405020304" pitchFamily="18" charset="0"/>
              </a:rPr>
              <a:t>obtain </a:t>
            </a:r>
            <a:r>
              <a:rPr lang="en-US" altLang="zh-CN" sz="2400" dirty="0">
                <a:latin typeface="Times New Roman" panose="02020603050405020304" pitchFamily="18" charset="0"/>
                <a:cs typeface="Times New Roman" panose="02020603050405020304" pitchFamily="18" charset="0"/>
              </a:rPr>
              <a:t>the </a:t>
            </a:r>
            <a:r>
              <a:rPr lang="en-US" altLang="zh-CN" sz="2400" dirty="0" smtClean="0">
                <a:latin typeface="Times New Roman" panose="02020603050405020304" pitchFamily="18" charset="0"/>
                <a:cs typeface="Times New Roman" panose="02020603050405020304" pitchFamily="18" charset="0"/>
              </a:rPr>
              <a:t>powerful prototypes</a:t>
            </a:r>
            <a:r>
              <a:rPr lang="en-US" altLang="zh-CN" sz="2400" dirty="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Our experiment on </a:t>
            </a:r>
            <a:r>
              <a:rPr lang="en-US" altLang="zh-CN" sz="2400" i="1" dirty="0" err="1">
                <a:latin typeface="Times New Roman" panose="02020603050405020304" pitchFamily="18" charset="0"/>
                <a:cs typeface="Times New Roman" panose="02020603050405020304" pitchFamily="18" charset="0"/>
              </a:rPr>
              <a:t>mini</a:t>
            </a:r>
            <a:r>
              <a:rPr lang="en-US" altLang="zh-CN" sz="2400" dirty="0" err="1">
                <a:latin typeface="Times New Roman" panose="02020603050405020304" pitchFamily="18" charset="0"/>
                <a:cs typeface="Times New Roman" panose="02020603050405020304" pitchFamily="18" charset="0"/>
              </a:rPr>
              <a:t>ImageNet</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and </a:t>
            </a:r>
            <a:r>
              <a:rPr lang="en-US" altLang="zh-CN" sz="2400" i="1" dirty="0" err="1" smtClean="0">
                <a:latin typeface="Times New Roman" panose="02020603050405020304" pitchFamily="18" charset="0"/>
                <a:cs typeface="Times New Roman" panose="02020603050405020304" pitchFamily="18" charset="0"/>
              </a:rPr>
              <a:t>tiered</a:t>
            </a:r>
            <a:r>
              <a:rPr lang="en-US" altLang="zh-CN" sz="2400" dirty="0" err="1" smtClean="0">
                <a:latin typeface="Times New Roman" panose="02020603050405020304" pitchFamily="18" charset="0"/>
                <a:cs typeface="Times New Roman" panose="02020603050405020304" pitchFamily="18" charset="0"/>
              </a:rPr>
              <a:t>ImageNet</a:t>
            </a:r>
            <a:r>
              <a:rPr lang="en-US" altLang="zh-CN" sz="2400" dirty="0" smtClean="0">
                <a:latin typeface="Times New Roman" panose="02020603050405020304" pitchFamily="18" charset="0"/>
                <a:cs typeface="Times New Roman" panose="02020603050405020304" pitchFamily="18" charset="0"/>
              </a:rPr>
              <a:t> datasets verifies the effectiveness of our proposed Td-PN framework.</a:t>
            </a:r>
          </a:p>
        </p:txBody>
      </p:sp>
    </p:spTree>
    <p:extLst>
      <p:ext uri="{BB962C8B-B14F-4D97-AF65-F5344CB8AC3E}">
        <p14:creationId xmlns:p14="http://schemas.microsoft.com/office/powerpoint/2010/main" val="1351928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895600"/>
            <a:ext cx="8229600" cy="1143000"/>
          </a:xfrm>
        </p:spPr>
        <p:txBody>
          <a:bodyPr>
            <a:normAutofit/>
          </a:bodyPr>
          <a:lstStyle/>
          <a:p>
            <a:r>
              <a:rPr lang="en-US" altLang="zh-CN" sz="6600" dirty="0" smtClean="0">
                <a:latin typeface="Times New Roman" panose="02020603050405020304" pitchFamily="18" charset="0"/>
                <a:cs typeface="Times New Roman" panose="02020603050405020304" pitchFamily="18" charset="0"/>
              </a:rPr>
              <a:t>Thanks</a:t>
            </a:r>
            <a:endParaRPr lang="zh-CN" altLang="en-US"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833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7312" y="345935"/>
            <a:ext cx="2019475" cy="739204"/>
          </a:xfr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215472"/>
            <a:ext cx="1026312" cy="1000131"/>
          </a:xfrm>
          <a:prstGeom prst="rect">
            <a:avLst/>
          </a:prstGeom>
        </p:spPr>
      </p:pic>
      <p:sp>
        <p:nvSpPr>
          <p:cNvPr id="7" name="文本框 6"/>
          <p:cNvSpPr txBox="1"/>
          <p:nvPr/>
        </p:nvSpPr>
        <p:spPr>
          <a:xfrm>
            <a:off x="1066800" y="2667000"/>
            <a:ext cx="7054811" cy="1077218"/>
          </a:xfrm>
          <a:prstGeom prst="rect">
            <a:avLst/>
          </a:prstGeom>
          <a:noFill/>
        </p:spPr>
        <p:txBody>
          <a:bodyPr wrap="square" rtlCol="0">
            <a:spAutoFit/>
          </a:bodyPr>
          <a:lstStyle/>
          <a:p>
            <a:pPr algn="ctr"/>
            <a:r>
              <a:rPr lang="en-US" altLang="zh-CN" sz="3200" dirty="0" err="1">
                <a:latin typeface="Times New Roman" panose="02020603050405020304" pitchFamily="18" charset="0"/>
                <a:cs typeface="Times New Roman" panose="02020603050405020304" pitchFamily="18" charset="0"/>
              </a:rPr>
              <a:t>Transductive</a:t>
            </a:r>
            <a:r>
              <a:rPr lang="en-US" altLang="zh-CN" sz="3200" dirty="0">
                <a:latin typeface="Times New Roman" panose="02020603050405020304" pitchFamily="18" charset="0"/>
                <a:cs typeface="Times New Roman" panose="02020603050405020304" pitchFamily="18" charset="0"/>
              </a:rPr>
              <a:t> Prototypical Network for Few-shot Classification</a:t>
            </a:r>
            <a:endParaRPr lang="zh-CN" altLang="en-US"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2093298" y="4191000"/>
            <a:ext cx="5001813" cy="400110"/>
          </a:xfrm>
          <a:prstGeom prst="rect">
            <a:avLst/>
          </a:prstGeom>
          <a:noFill/>
        </p:spPr>
        <p:txBody>
          <a:bodyPr wrap="square" rtlCol="0">
            <a:spAutoFit/>
          </a:bodyPr>
          <a:lstStyle/>
          <a:p>
            <a:pPr algn="ctr"/>
            <a:r>
              <a:rPr lang="en-US" altLang="zh-CN" sz="2000" dirty="0" err="1" smtClean="0">
                <a:latin typeface="Times New Roman" panose="02020603050405020304" pitchFamily="18" charset="0"/>
                <a:cs typeface="Times New Roman" panose="02020603050405020304" pitchFamily="18" charset="0"/>
              </a:rPr>
              <a:t>Xinyue</a:t>
            </a:r>
            <a:r>
              <a:rPr lang="en-US" altLang="zh-CN" sz="2000" dirty="0" smtClean="0">
                <a:latin typeface="Times New Roman" panose="02020603050405020304" pitchFamily="18" charset="0"/>
                <a:cs typeface="Times New Roman" panose="02020603050405020304" pitchFamily="18" charset="0"/>
              </a:rPr>
              <a:t> Liu, </a:t>
            </a:r>
            <a:r>
              <a:rPr lang="en-US" altLang="zh-CN" sz="2000" dirty="0" err="1" smtClean="0">
                <a:latin typeface="Times New Roman" panose="02020603050405020304" pitchFamily="18" charset="0"/>
                <a:cs typeface="Times New Roman" panose="02020603050405020304" pitchFamily="18" charset="0"/>
              </a:rPr>
              <a:t>Pengxin</a:t>
            </a:r>
            <a:r>
              <a:rPr lang="en-US" altLang="zh-CN" sz="2000" dirty="0" smtClean="0">
                <a:latin typeface="Times New Roman" panose="02020603050405020304" pitchFamily="18" charset="0"/>
                <a:cs typeface="Times New Roman" panose="02020603050405020304" pitchFamily="18" charset="0"/>
              </a:rPr>
              <a:t> Liu, </a:t>
            </a:r>
            <a:r>
              <a:rPr lang="en-US" altLang="zh-CN" sz="2000" dirty="0" err="1" smtClean="0">
                <a:latin typeface="Times New Roman" panose="02020603050405020304" pitchFamily="18" charset="0"/>
                <a:cs typeface="Times New Roman" panose="02020603050405020304" pitchFamily="18" charset="0"/>
              </a:rPr>
              <a:t>Linlin</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Zong</a:t>
            </a:r>
            <a:endParaRPr lang="zh-CN" altLang="en-US" sz="20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2982737" y="5376773"/>
            <a:ext cx="3222934" cy="369332"/>
          </a:xfrm>
          <a:prstGeom prst="rect">
            <a:avLst/>
          </a:prstGeom>
          <a:noFill/>
        </p:spPr>
        <p:txBody>
          <a:bodyPr wrap="none" rtlCol="0">
            <a:spAutoFit/>
          </a:bodyPr>
          <a:lstStyle/>
          <a:p>
            <a:pPr algn="ctr"/>
            <a:r>
              <a:rPr lang="en-US" altLang="zh-CN" dirty="0" smtClean="0">
                <a:latin typeface="Times New Roman" panose="02020603050405020304" pitchFamily="18" charset="0"/>
                <a:cs typeface="Times New Roman" panose="02020603050405020304" pitchFamily="18" charset="0"/>
              </a:rPr>
              <a:t>Dalian University of Technology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833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Motivation</a:t>
            </a:r>
          </a:p>
          <a:p>
            <a:r>
              <a:rPr lang="en-US" altLang="zh-CN" dirty="0" smtClean="0">
                <a:latin typeface="Times New Roman" panose="02020603050405020304" pitchFamily="18" charset="0"/>
                <a:cs typeface="Times New Roman" panose="02020603050405020304" pitchFamily="18" charset="0"/>
              </a:rPr>
              <a:t>Proposed Framework</a:t>
            </a:r>
          </a:p>
          <a:p>
            <a:r>
              <a:rPr lang="en-US" altLang="zh-CN" dirty="0" smtClean="0">
                <a:latin typeface="Times New Roman" panose="02020603050405020304" pitchFamily="18" charset="0"/>
                <a:cs typeface="Times New Roman" panose="02020603050405020304" pitchFamily="18" charset="0"/>
              </a:rPr>
              <a:t>Experiment</a:t>
            </a:r>
          </a:p>
          <a:p>
            <a:r>
              <a:rPr lang="en-US" altLang="zh-CN" dirty="0" smtClean="0">
                <a:latin typeface="Times New Roman" panose="02020603050405020304" pitchFamily="18" charset="0"/>
                <a:cs typeface="Times New Roman" panose="02020603050405020304" pitchFamily="18" charset="0"/>
              </a:rPr>
              <a:t>Conclusion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353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667000"/>
            <a:ext cx="8229600" cy="1143000"/>
          </a:xfrm>
        </p:spPr>
        <p:txBody>
          <a:bodyPr/>
          <a:lstStyle/>
          <a:p>
            <a:r>
              <a:rPr lang="en-US" altLang="zh-CN" dirty="0">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1553563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Motivation</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114" y="3200400"/>
            <a:ext cx="2324100" cy="1463040"/>
          </a:xfrm>
          <a:prstGeom prst="rect">
            <a:avLst/>
          </a:prstGeom>
        </p:spPr>
      </p:pic>
      <p:sp>
        <p:nvSpPr>
          <p:cNvPr id="6" name="文本框 5"/>
          <p:cNvSpPr txBox="1"/>
          <p:nvPr/>
        </p:nvSpPr>
        <p:spPr>
          <a:xfrm>
            <a:off x="121199" y="4682014"/>
            <a:ext cx="3179929" cy="584775"/>
          </a:xfrm>
          <a:prstGeom prst="rect">
            <a:avLst/>
          </a:prstGeom>
          <a:noFill/>
        </p:spPr>
        <p:txBody>
          <a:bodyPr wrap="square" rtlCol="0">
            <a:spAutoFit/>
          </a:bodyPr>
          <a:lstStyle/>
          <a:p>
            <a:pPr algn="ctr"/>
            <a:r>
              <a:rPr lang="en-US" altLang="zh-CN" sz="3200" dirty="0" smtClean="0">
                <a:latin typeface="Times New Roman" panose="02020603050405020304" pitchFamily="18" charset="0"/>
                <a:cs typeface="Times New Roman" panose="02020603050405020304" pitchFamily="18" charset="0"/>
              </a:rPr>
              <a:t>Elephant</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8201" y="2154396"/>
            <a:ext cx="1743075" cy="174307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6289" y="4138612"/>
            <a:ext cx="1866900" cy="1500188"/>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1994" y="3342378"/>
            <a:ext cx="2184806" cy="1433779"/>
          </a:xfrm>
          <a:prstGeom prst="rect">
            <a:avLst/>
          </a:prstGeom>
        </p:spPr>
      </p:pic>
      <p:cxnSp>
        <p:nvCxnSpPr>
          <p:cNvPr id="10" name="直接箭头连接符 9"/>
          <p:cNvCxnSpPr>
            <a:stCxn id="5" idx="3"/>
            <a:endCxn id="8" idx="1"/>
          </p:cNvCxnSpPr>
          <p:nvPr/>
        </p:nvCxnSpPr>
        <p:spPr>
          <a:xfrm>
            <a:off x="2873214" y="3931920"/>
            <a:ext cx="883075" cy="956786"/>
          </a:xfrm>
          <a:prstGeom prst="straightConnector1">
            <a:avLst/>
          </a:prstGeom>
          <a:ln w="28575">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a:endCxn id="7" idx="1"/>
          </p:cNvCxnSpPr>
          <p:nvPr/>
        </p:nvCxnSpPr>
        <p:spPr>
          <a:xfrm flipV="1">
            <a:off x="2873214" y="3025934"/>
            <a:ext cx="944987" cy="905986"/>
          </a:xfrm>
          <a:prstGeom prst="straightConnector1">
            <a:avLst/>
          </a:prstGeom>
          <a:ln w="28575">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7" idx="3"/>
          </p:cNvCxnSpPr>
          <p:nvPr/>
        </p:nvCxnSpPr>
        <p:spPr>
          <a:xfrm flipH="1" flipV="1">
            <a:off x="5561276" y="3025934"/>
            <a:ext cx="734504" cy="1112678"/>
          </a:xfrm>
          <a:prstGeom prst="straightConnector1">
            <a:avLst/>
          </a:prstGeom>
          <a:ln w="28575">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8" idx="3"/>
          </p:cNvCxnSpPr>
          <p:nvPr/>
        </p:nvCxnSpPr>
        <p:spPr>
          <a:xfrm flipH="1">
            <a:off x="5623189" y="4138612"/>
            <a:ext cx="672591" cy="750094"/>
          </a:xfrm>
          <a:prstGeom prst="straightConnector1">
            <a:avLst/>
          </a:prstGeom>
          <a:ln w="28575">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094914" y="6146846"/>
            <a:ext cx="3179929" cy="584775"/>
          </a:xfrm>
          <a:prstGeom prst="rect">
            <a:avLst/>
          </a:prstGeom>
          <a:noFill/>
        </p:spPr>
        <p:txBody>
          <a:bodyPr wrap="square" rtlCol="0">
            <a:spAutoFit/>
          </a:bodyPr>
          <a:lstStyle/>
          <a:p>
            <a:pPr algn="ctr"/>
            <a:r>
              <a:rPr lang="en-US" altLang="zh-CN" sz="3200" dirty="0" smtClean="0">
                <a:latin typeface="Times New Roman" panose="02020603050405020304" pitchFamily="18" charset="0"/>
                <a:cs typeface="Times New Roman" panose="02020603050405020304" pitchFamily="18" charset="0"/>
              </a:rPr>
              <a:t>? ? ?</a:t>
            </a:r>
            <a:endParaRPr lang="zh-CN" altLang="en-US"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3094913" y="1143000"/>
            <a:ext cx="3179929" cy="584775"/>
          </a:xfrm>
          <a:prstGeom prst="rect">
            <a:avLst/>
          </a:prstGeom>
          <a:noFill/>
        </p:spPr>
        <p:txBody>
          <a:bodyPr wrap="square" rtlCol="0">
            <a:spAutoFit/>
          </a:bodyPr>
          <a:lstStyle/>
          <a:p>
            <a:pPr algn="ctr"/>
            <a:r>
              <a:rPr lang="en-US" altLang="zh-CN" sz="3200" dirty="0" smtClean="0">
                <a:latin typeface="Times New Roman" panose="02020603050405020304" pitchFamily="18" charset="0"/>
                <a:cs typeface="Times New Roman" panose="02020603050405020304" pitchFamily="18" charset="0"/>
              </a:rPr>
              <a:t>Elephant</a:t>
            </a:r>
            <a:endParaRPr lang="zh-CN" altLang="en-US" dirty="0">
              <a:latin typeface="Times New Roman" panose="02020603050405020304" pitchFamily="18" charset="0"/>
              <a:cs typeface="Times New Roman" panose="02020603050405020304" pitchFamily="18" charset="0"/>
            </a:endParaRPr>
          </a:p>
        </p:txBody>
      </p:sp>
      <p:cxnSp>
        <p:nvCxnSpPr>
          <p:cNvPr id="16" name="直接箭头连接符 15"/>
          <p:cNvCxnSpPr>
            <a:stCxn id="7" idx="0"/>
            <a:endCxn id="15" idx="2"/>
          </p:cNvCxnSpPr>
          <p:nvPr/>
        </p:nvCxnSpPr>
        <p:spPr>
          <a:xfrm flipH="1" flipV="1">
            <a:off x="4684878" y="1727775"/>
            <a:ext cx="4861" cy="426621"/>
          </a:xfrm>
          <a:prstGeom prst="straightConnector1">
            <a:avLst/>
          </a:prstGeom>
          <a:ln w="28575">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2"/>
            <a:endCxn id="14" idx="0"/>
          </p:cNvCxnSpPr>
          <p:nvPr/>
        </p:nvCxnSpPr>
        <p:spPr>
          <a:xfrm flipH="1">
            <a:off x="4684879" y="5638800"/>
            <a:ext cx="4860" cy="508046"/>
          </a:xfrm>
          <a:prstGeom prst="straightConnector1">
            <a:avLst/>
          </a:prstGeom>
          <a:ln w="28575">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25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10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50"/>
                                        <p:tgtEl>
                                          <p:spTgt spid="15"/>
                                        </p:tgtEl>
                                      </p:cBhvr>
                                    </p:animEffect>
                                  </p:childTnLst>
                                </p:cTn>
                              </p:par>
                              <p:par>
                                <p:cTn id="18" presetID="10" presetClass="entr" presetSubtype="0" fill="hold" nodeType="withEffect">
                                  <p:stCondLst>
                                    <p:cond delay="100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250"/>
                                        <p:tgtEl>
                                          <p:spTgt spid="16"/>
                                        </p:tgtEl>
                                      </p:cBhvr>
                                    </p:animEffect>
                                  </p:childTnLst>
                                </p:cTn>
                              </p:par>
                            </p:childTnLst>
                          </p:cTn>
                        </p:par>
                        <p:par>
                          <p:cTn id="21" fill="hold">
                            <p:stCondLst>
                              <p:cond delay="1500"/>
                            </p:stCondLst>
                            <p:childTnLst>
                              <p:par>
                                <p:cTn id="22" presetID="10" presetClass="entr" presetSubtype="0" fill="hold" grpId="0" nodeType="afterEffect">
                                  <p:stCondLst>
                                    <p:cond delay="10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childTnLst>
                                </p:cTn>
                              </p:par>
                              <p:par>
                                <p:cTn id="25" presetID="10" presetClass="entr" presetSubtype="0" fill="hold" nodeType="withEffect">
                                  <p:stCondLst>
                                    <p:cond delay="100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Motivation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Problem of </a:t>
            </a:r>
            <a:r>
              <a:rPr lang="en-US" altLang="zh-CN" dirty="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rototypical </a:t>
            </a:r>
            <a:r>
              <a:rPr lang="en-US" altLang="zh-CN" dirty="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etwork</a:t>
            </a:r>
          </a:p>
          <a:p>
            <a:pPr lvl="1"/>
            <a:r>
              <a:rPr lang="en-US" altLang="zh-CN" dirty="0" smtClean="0">
                <a:latin typeface="Times New Roman" panose="02020603050405020304" pitchFamily="18" charset="0"/>
                <a:cs typeface="Times New Roman" panose="02020603050405020304" pitchFamily="18" charset="0"/>
              </a:rPr>
              <a:t>It </a:t>
            </a:r>
            <a:r>
              <a:rPr lang="en-US" altLang="zh-CN" dirty="0">
                <a:latin typeface="Times New Roman" panose="02020603050405020304" pitchFamily="18" charset="0"/>
                <a:cs typeface="Times New Roman" panose="02020603050405020304" pitchFamily="18" charset="0"/>
              </a:rPr>
              <a:t>only uses </a:t>
            </a:r>
            <a:r>
              <a:rPr lang="en-US" altLang="zh-CN" dirty="0" smtClean="0">
                <a:latin typeface="Times New Roman" panose="02020603050405020304" pitchFamily="18" charset="0"/>
                <a:cs typeface="Times New Roman" panose="02020603050405020304" pitchFamily="18" charset="0"/>
              </a:rPr>
              <a:t>one or </a:t>
            </a:r>
            <a:r>
              <a:rPr lang="en-US" altLang="zh-CN" dirty="0">
                <a:latin typeface="Times New Roman" panose="02020603050405020304" pitchFamily="18" charset="0"/>
                <a:cs typeface="Times New Roman" panose="02020603050405020304" pitchFamily="18" charset="0"/>
              </a:rPr>
              <a:t>few labeled instances to represent the corresponding class</a:t>
            </a:r>
            <a:r>
              <a:rPr lang="en-US" altLang="zh-CN" dirty="0" smtClean="0">
                <a:latin typeface="Times New Roman" panose="02020603050405020304" pitchFamily="18" charset="0"/>
                <a:cs typeface="Times New Roman" panose="02020603050405020304" pitchFamily="18" charset="0"/>
              </a:rPr>
              <a:t>.</a:t>
            </a:r>
          </a:p>
          <a:p>
            <a:pPr lvl="1"/>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Inspiration </a:t>
            </a:r>
            <a:r>
              <a:rPr lang="en-US" altLang="zh-CN" dirty="0">
                <a:latin typeface="Times New Roman" panose="02020603050405020304" pitchFamily="18" charset="0"/>
                <a:cs typeface="Times New Roman" panose="02020603050405020304" pitchFamily="18" charset="0"/>
              </a:rPr>
              <a:t>of </a:t>
            </a:r>
            <a:r>
              <a:rPr lang="en-US" altLang="zh-CN" dirty="0" err="1" smtClean="0">
                <a:latin typeface="Times New Roman" panose="02020603050405020304" pitchFamily="18" charset="0"/>
                <a:cs typeface="Times New Roman" panose="02020603050405020304" pitchFamily="18" charset="0"/>
              </a:rPr>
              <a:t>transductive</a:t>
            </a:r>
            <a:r>
              <a:rPr lang="en-US" altLang="zh-CN" dirty="0" smtClean="0">
                <a:latin typeface="Times New Roman" panose="02020603050405020304" pitchFamily="18" charset="0"/>
                <a:cs typeface="Times New Roman" panose="02020603050405020304" pitchFamily="18" charset="0"/>
              </a:rPr>
              <a:t> inference</a:t>
            </a:r>
          </a:p>
          <a:p>
            <a:pPr lvl="1"/>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propagation network shows the power of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inference for few-shot classification.</a:t>
            </a:r>
            <a:endParaRPr lang="en-US" altLang="zh-CN" dirty="0">
              <a:latin typeface="Times New Roman" panose="02020603050405020304" pitchFamily="18" charset="0"/>
              <a:cs typeface="Times New Roman" panose="02020603050405020304" pitchFamily="18" charset="0"/>
            </a:endParaRPr>
          </a:p>
          <a:p>
            <a:pPr lvl="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474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2590800"/>
            <a:ext cx="8229600" cy="1143000"/>
          </a:xfrm>
        </p:spPr>
        <p:txBody>
          <a:bodyPr/>
          <a:lstStyle/>
          <a:p>
            <a:r>
              <a:rPr lang="en-US" altLang="zh-CN" dirty="0">
                <a:latin typeface="Times New Roman" panose="02020603050405020304" pitchFamily="18" charset="0"/>
                <a:cs typeface="Times New Roman" panose="02020603050405020304" pitchFamily="18" charset="0"/>
              </a:rPr>
              <a:t>Proposed Framework</a:t>
            </a:r>
          </a:p>
        </p:txBody>
      </p:sp>
    </p:spTree>
    <p:extLst>
      <p:ext uri="{BB962C8B-B14F-4D97-AF65-F5344CB8AC3E}">
        <p14:creationId xmlns:p14="http://schemas.microsoft.com/office/powerpoint/2010/main" val="1143885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latin typeface="Times New Roman" panose="02020603050405020304" pitchFamily="18" charset="0"/>
                <a:cs typeface="Times New Roman" panose="02020603050405020304" pitchFamily="18" charset="0"/>
              </a:rPr>
              <a:t>Proposed Framework</a:t>
            </a:r>
          </a:p>
        </p:txBody>
      </p:sp>
      <p:sp>
        <p:nvSpPr>
          <p:cNvPr id="4" name="内容占位符 2"/>
          <p:cNvSpPr txBox="1">
            <a:spLocks/>
          </p:cNvSpPr>
          <p:nvPr/>
        </p:nvSpPr>
        <p:spPr>
          <a:xfrm>
            <a:off x="457200" y="1600202"/>
            <a:ext cx="8991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 Prototypical </a:t>
            </a:r>
            <a:r>
              <a:rPr lang="en-US" altLang="zh-CN" dirty="0" smtClean="0">
                <a:latin typeface="Times New Roman" panose="02020603050405020304" pitchFamily="18" charset="0"/>
                <a:cs typeface="Times New Roman" panose="02020603050405020304" pitchFamily="18" charset="0"/>
              </a:rPr>
              <a:t>Network (Td-PN)</a:t>
            </a:r>
          </a:p>
        </p:txBody>
      </p:sp>
      <p:pic>
        <p:nvPicPr>
          <p:cNvPr id="7" name="图片 6"/>
          <p:cNvPicPr>
            <a:picLocks noChangeAspect="1"/>
          </p:cNvPicPr>
          <p:nvPr/>
        </p:nvPicPr>
        <p:blipFill>
          <a:blip r:embed="rId3"/>
          <a:stretch>
            <a:fillRect/>
          </a:stretch>
        </p:blipFill>
        <p:spPr>
          <a:xfrm>
            <a:off x="706844" y="2286000"/>
            <a:ext cx="8284756" cy="4359713"/>
          </a:xfrm>
          <a:prstGeom prst="rect">
            <a:avLst/>
          </a:prstGeom>
        </p:spPr>
      </p:pic>
    </p:spTree>
    <p:extLst>
      <p:ext uri="{BB962C8B-B14F-4D97-AF65-F5344CB8AC3E}">
        <p14:creationId xmlns:p14="http://schemas.microsoft.com/office/powerpoint/2010/main" val="27225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latin typeface="Times New Roman" panose="02020603050405020304" pitchFamily="18" charset="0"/>
                <a:cs typeface="Times New Roman" panose="02020603050405020304" pitchFamily="18" charset="0"/>
              </a:rPr>
              <a:t>Proposed Framework</a:t>
            </a: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Weighted </a:t>
            </a:r>
            <a:r>
              <a:rPr lang="en-US" altLang="zh-CN" dirty="0">
                <a:latin typeface="Times New Roman" panose="02020603050405020304" pitchFamily="18" charset="0"/>
                <a:cs typeface="Times New Roman" panose="02020603050405020304" pitchFamily="18" charset="0"/>
              </a:rPr>
              <a:t>contrastive loss</a:t>
            </a:r>
          </a:p>
          <a:p>
            <a:pPr lvl="1">
              <a:spcBef>
                <a:spcPts val="1000"/>
              </a:spcBef>
              <a:spcAft>
                <a:spcPts val="5000"/>
              </a:spcAft>
            </a:pPr>
            <a:r>
              <a:rPr lang="en-US" altLang="zh-CN" dirty="0">
                <a:latin typeface="Times New Roman" panose="02020603050405020304" pitchFamily="18" charset="0"/>
                <a:cs typeface="Times New Roman" panose="02020603050405020304" pitchFamily="18" charset="0"/>
              </a:rPr>
              <a:t>Prototype </a:t>
            </a:r>
            <a:r>
              <a:rPr lang="en-US" altLang="zh-CN" dirty="0" smtClean="0">
                <a:latin typeface="Times New Roman" panose="02020603050405020304" pitchFamily="18" charset="0"/>
                <a:cs typeface="Times New Roman" panose="02020603050405020304" pitchFamily="18" charset="0"/>
              </a:rPr>
              <a:t>initialization</a:t>
            </a:r>
          </a:p>
          <a:p>
            <a:pPr lvl="1">
              <a:spcBef>
                <a:spcPts val="1000"/>
              </a:spcBef>
              <a:spcAft>
                <a:spcPts val="5000"/>
              </a:spcAft>
            </a:pPr>
            <a:r>
              <a:rPr lang="en-US" altLang="zh-CN" dirty="0" smtClean="0">
                <a:latin typeface="Times New Roman" panose="02020603050405020304" pitchFamily="18" charset="0"/>
                <a:cs typeface="Times New Roman" panose="02020603050405020304" pitchFamily="18" charset="0"/>
              </a:rPr>
              <a:t>Soft assignment</a:t>
            </a:r>
          </a:p>
          <a:p>
            <a:pPr lvl="1">
              <a:spcBef>
                <a:spcPts val="1000"/>
              </a:spcBef>
              <a:spcAft>
                <a:spcPts val="5000"/>
              </a:spcAft>
            </a:pPr>
            <a:r>
              <a:rPr lang="en-US" altLang="zh-CN" dirty="0" smtClean="0">
                <a:latin typeface="Times New Roman" panose="02020603050405020304" pitchFamily="18" charset="0"/>
                <a:cs typeface="Times New Roman" panose="02020603050405020304" pitchFamily="18" charset="0"/>
              </a:rPr>
              <a:t>Loss computation</a:t>
            </a:r>
          </a:p>
          <a:p>
            <a:pPr marL="457200" lvl="1" indent="0">
              <a:buNone/>
            </a:pPr>
            <a:endParaRPr lang="en-US" altLang="zh-CN"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622" y="3863183"/>
            <a:ext cx="3754755" cy="814388"/>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827" y="2721102"/>
            <a:ext cx="2740343" cy="784098"/>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676" y="5121102"/>
            <a:ext cx="5144643" cy="1208151"/>
          </a:xfrm>
          <a:prstGeom prst="rect">
            <a:avLst/>
          </a:prstGeom>
        </p:spPr>
      </p:pic>
    </p:spTree>
    <p:extLst>
      <p:ext uri="{BB962C8B-B14F-4D97-AF65-F5344CB8AC3E}">
        <p14:creationId xmlns:p14="http://schemas.microsoft.com/office/powerpoint/2010/main" val="646205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TotalTime>
  <Words>998</Words>
  <Application>Microsoft Office PowerPoint</Application>
  <PresentationFormat>全屏显示(4:3)</PresentationFormat>
  <Paragraphs>83</Paragraphs>
  <Slides>18</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宋体</vt:lpstr>
      <vt:lpstr>Arial</vt:lpstr>
      <vt:lpstr>Calibri</vt:lpstr>
      <vt:lpstr>Times New Roman</vt:lpstr>
      <vt:lpstr>Office Theme</vt:lpstr>
      <vt:lpstr>PowerPoint 演示文稿</vt:lpstr>
      <vt:lpstr>PowerPoint 演示文稿</vt:lpstr>
      <vt:lpstr>Outline</vt:lpstr>
      <vt:lpstr>Motivation</vt:lpstr>
      <vt:lpstr>Motivation</vt:lpstr>
      <vt:lpstr>Motivation</vt:lpstr>
      <vt:lpstr>Proposed Framework</vt:lpstr>
      <vt:lpstr>Proposed Framework</vt:lpstr>
      <vt:lpstr>Proposed Framework</vt:lpstr>
      <vt:lpstr>Proposed Framework</vt:lpstr>
      <vt:lpstr>Experiment</vt:lpstr>
      <vt:lpstr>Experiment</vt:lpstr>
      <vt:lpstr>Experiment</vt:lpstr>
      <vt:lpstr>Experiment</vt:lpstr>
      <vt:lpstr>Experiment</vt:lpstr>
      <vt:lpstr>Conclusion</vt:lpstr>
      <vt:lpstr>Conclusion</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Pengxin Liu</dc:creator>
  <cp:lastModifiedBy>LPX</cp:lastModifiedBy>
  <cp:revision>171</cp:revision>
  <dcterms:created xsi:type="dcterms:W3CDTF">2006-08-16T00:00:00Z</dcterms:created>
  <dcterms:modified xsi:type="dcterms:W3CDTF">2020-08-18T15:30:28Z</dcterms:modified>
</cp:coreProperties>
</file>