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1261" r:id="rId3"/>
    <p:sldId id="1260" r:id="rId4"/>
    <p:sldId id="1262" r:id="rId5"/>
    <p:sldId id="1263" r:id="rId6"/>
    <p:sldId id="1264" r:id="rId7"/>
    <p:sldId id="1265" r:id="rId8"/>
    <p:sldId id="1266" r:id="rId9"/>
    <p:sldId id="1270" r:id="rId10"/>
    <p:sldId id="1267" r:id="rId11"/>
    <p:sldId id="1268" r:id="rId12"/>
    <p:sldId id="1271" r:id="rId13"/>
    <p:sldId id="1272" r:id="rId14"/>
    <p:sldId id="1269" r:id="rId15"/>
    <p:sldId id="1273" r:id="rId16"/>
    <p:sldId id="1274" r:id="rId17"/>
    <p:sldId id="1275" r:id="rId18"/>
    <p:sldId id="1276" r:id="rId19"/>
    <p:sldId id="1277" r:id="rId20"/>
    <p:sldId id="1278" r:id="rId21"/>
    <p:sldId id="1280" r:id="rId22"/>
    <p:sldId id="1279" r:id="rId23"/>
    <p:sldId id="1298" r:id="rId24"/>
    <p:sldId id="1300" r:id="rId25"/>
    <p:sldId id="1301" r:id="rId26"/>
    <p:sldId id="1302" r:id="rId27"/>
    <p:sldId id="1282" r:id="rId28"/>
    <p:sldId id="1281" r:id="rId29"/>
    <p:sldId id="1283" r:id="rId30"/>
    <p:sldId id="1285" r:id="rId31"/>
    <p:sldId id="1286" r:id="rId32"/>
    <p:sldId id="1303" r:id="rId33"/>
    <p:sldId id="1287" r:id="rId34"/>
    <p:sldId id="1288" r:id="rId35"/>
    <p:sldId id="1289" r:id="rId36"/>
    <p:sldId id="1290" r:id="rId37"/>
    <p:sldId id="1291" r:id="rId38"/>
    <p:sldId id="1292" r:id="rId39"/>
    <p:sldId id="1293" r:id="rId40"/>
    <p:sldId id="1294" r:id="rId41"/>
    <p:sldId id="31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huan"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0166" autoAdjust="0"/>
  </p:normalViewPr>
  <p:slideViewPr>
    <p:cSldViewPr snapToGrid="0">
      <p:cViewPr varScale="1">
        <p:scale>
          <a:sx n="99" d="100"/>
          <a:sy n="99" d="100"/>
        </p:scale>
        <p:origin x="-20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87A53-86B6-4D62-905D-EAC8E1898804}"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1B270-2DD3-4852-9DC5-35395D70D8A2}" type="slidenum">
              <a:rPr lang="zh-CN" altLang="en-US" smtClean="0"/>
              <a:t>‹#›</a:t>
            </a:fld>
            <a:endParaRPr lang="zh-CN" altLang="en-US"/>
          </a:p>
        </p:txBody>
      </p:sp>
    </p:spTree>
    <p:extLst>
      <p:ext uri="{BB962C8B-B14F-4D97-AF65-F5344CB8AC3E}">
        <p14:creationId xmlns:p14="http://schemas.microsoft.com/office/powerpoint/2010/main" val="84456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827e664852_0_10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827e664852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userDrawn="1"/>
        </p:nvSpPr>
        <p:spPr>
          <a:xfrm>
            <a:off x="0" y="1730188"/>
            <a:ext cx="9144000" cy="1259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742950" y="1784396"/>
            <a:ext cx="7772400" cy="1006476"/>
          </a:xfrm>
        </p:spPr>
        <p:txBody>
          <a:bodyPr anchor="b"/>
          <a:lstStyle>
            <a:lvl1pPr algn="ctr">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23924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9" name="文本框 8"/>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p>
        </p:txBody>
      </p:sp>
      <p:sp>
        <p:nvSpPr>
          <p:cNvPr id="10" name="文本框 9"/>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p>
        </p:txBody>
      </p:sp>
      <p:pic>
        <p:nvPicPr>
          <p:cNvPr id="1026"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1463" t="14873" r="10488" b="21724"/>
          <a:stretch>
            <a:fillRect/>
          </a:stretch>
        </p:blipFill>
        <p:spPr bwMode="auto">
          <a:xfrm>
            <a:off x="3640873" y="5144248"/>
            <a:ext cx="1862253" cy="7997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409787-0A08-433A-AC0E-43C4926F2958}" type="datetime1">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DEB39CB-9C30-4B47-A2A7-E2AC785D398F}" type="datetime1">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70965" y="134823"/>
            <a:ext cx="7772400" cy="838200"/>
          </a:xfrm>
          <a:prstGeom prst="rect">
            <a:avLst/>
          </a:prstGeom>
          <a:noFill/>
          <a:ln>
            <a:noFill/>
          </a:ln>
        </p:spPr>
        <p:txBody>
          <a:bodyPr spcFirstLastPara="1" wrap="square" lIns="50800" tIns="50800" rIns="50800" bIns="50800" anchor="ctr"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770965" y="991301"/>
            <a:ext cx="7772400" cy="5943600"/>
          </a:xfrm>
          <a:prstGeom prst="rect">
            <a:avLst/>
          </a:prstGeom>
          <a:noFill/>
          <a:ln>
            <a:noFill/>
          </a:ln>
        </p:spPr>
        <p:txBody>
          <a:bodyPr spcFirstLastPara="1" wrap="square" lIns="50800" tIns="50800" rIns="50800" bIns="50800" anchor="t" anchorCtr="0">
            <a:noAutofit/>
          </a:bodyPr>
          <a:lstStyle>
            <a:lvl1pPr marL="457200" lvl="0" indent="-228600" algn="l">
              <a:lnSpc>
                <a:spcPct val="100000"/>
              </a:lnSpc>
              <a:spcBef>
                <a:spcPts val="600"/>
              </a:spcBef>
              <a:spcAft>
                <a:spcPts val="0"/>
              </a:spcAft>
              <a:buClr>
                <a:srgbClr val="000000"/>
              </a:buClr>
              <a:buSzPts val="18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0"/>
              </a:spcAft>
              <a:buClr>
                <a:srgbClr val="000000"/>
              </a:buClr>
              <a:buSzPts val="1800"/>
              <a:buChar char="•"/>
              <a:defRPr/>
            </a:lvl9pPr>
          </a:lstStyle>
          <a:p>
            <a:endParaRPr/>
          </a:p>
        </p:txBody>
      </p:sp>
      <p:sp>
        <p:nvSpPr>
          <p:cNvPr id="12" name="Google Shape;12;p2"/>
          <p:cNvSpPr txBox="1">
            <a:spLocks noGrp="1"/>
          </p:cNvSpPr>
          <p:nvPr>
            <p:ph type="sldNum" idx="12"/>
          </p:nvPr>
        </p:nvSpPr>
        <p:spPr>
          <a:xfrm>
            <a:off x="7364729" y="6248400"/>
            <a:ext cx="281941" cy="287087"/>
          </a:xfrm>
          <a:prstGeom prst="rect">
            <a:avLst/>
          </a:prstGeom>
          <a:noFill/>
          <a:ln>
            <a:noFill/>
          </a:ln>
        </p:spPr>
        <p:txBody>
          <a:bodyPr spcFirstLastPara="1" wrap="square" lIns="45700" tIns="45700" rIns="45700" bIns="45700" anchor="t" anchorCtr="0">
            <a:noAutofit/>
          </a:bodyPr>
          <a:lstStyle>
            <a:lvl1pPr marL="0" lvl="0"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1pPr>
            <a:lvl2pPr marL="0" lvl="1"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2pPr>
            <a:lvl3pPr marL="0" lvl="2"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3pPr>
            <a:lvl4pPr marL="0" lvl="3"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4pPr>
            <a:lvl5pPr marL="0" lvl="4"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5pPr>
            <a:lvl6pPr marL="0" lvl="5"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6pPr>
            <a:lvl7pPr marL="0" lvl="6"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7pPr>
            <a:lvl8pPr marL="0" lvl="7"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8pPr>
            <a:lvl9pPr marL="0" lvl="8" indent="0" algn="ctr">
              <a:lnSpc>
                <a:spcPct val="100000"/>
              </a:lnSpc>
              <a:spcBef>
                <a:spcPts val="0"/>
              </a:spcBef>
              <a:spcAft>
                <a:spcPts val="0"/>
              </a:spcAft>
              <a:buClr>
                <a:srgbClr val="000000"/>
              </a:buClr>
              <a:buSzPts val="1400"/>
              <a:buFont typeface="Times New Roman" panose="02020603050405020304"/>
              <a:buNone/>
              <a:defRPr sz="1400">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ctr" rtl="0">
              <a:spcBef>
                <a:spcPts val="0"/>
              </a:spcBef>
              <a:spcAft>
                <a:spcPts val="0"/>
              </a:spcAft>
              <a:buNone/>
            </a:pPr>
            <a:fld id="{00000000-1234-1234-1234-123412341234}" type="slidenum">
              <a:rPr lang="en-US"/>
              <a:t>‹#›</a:t>
            </a:fld>
            <a:endParaRPr lang="en-US"/>
          </a:p>
        </p:txBody>
      </p:sp>
      <p:sp>
        <p:nvSpPr>
          <p:cNvPr id="5" name="矩形 9"/>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6" name="Picture 2"/>
          <p:cNvPicPr>
            <a:picLocks noChangeAspect="1" noChangeArrowheads="1"/>
          </p:cNvPicPr>
          <p:nvPr userDrawn="1"/>
        </p:nvPicPr>
        <p:blipFill rotWithShape="1">
          <a:blip r:embed="rId2" cstate="print">
            <a:biLevel thresh="75000"/>
            <a:extLst>
              <a:ext uri="{28A0092B-C50C-407E-A947-70E740481C1C}">
                <a14:useLocalDpi xmlns:a14="http://schemas.microsoft.com/office/drawing/2010/main" val="0"/>
              </a:ext>
            </a:extLst>
          </a:blip>
          <a:srcRect t="22304" r="-76" b="22818"/>
          <a:stretch>
            <a:fillRect/>
          </a:stretch>
        </p:blipFill>
        <p:spPr bwMode="auto">
          <a:xfrm>
            <a:off x="162604" y="396261"/>
            <a:ext cx="608361" cy="33360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txBox="1"/>
          <p:nvPr userDrawn="1"/>
        </p:nvSpPr>
        <p:spPr>
          <a:xfrm>
            <a:off x="6933090" y="6573916"/>
            <a:ext cx="2057400" cy="297402"/>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4DA8740-04C3-4D9C-9880-E3F61E3A801B}" type="slidenum">
              <a:rPr lang="zh-CN" altLang="en-US" smtClean="0"/>
              <a:t>‹#›</a:t>
            </a:fld>
            <a:endParaRPr lang="zh-CN" altLang="en-US" dirty="0"/>
          </a:p>
        </p:txBody>
      </p:sp>
      <p:sp>
        <p:nvSpPr>
          <p:cNvPr id="8" name="文本框 12"/>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p>
        </p:txBody>
      </p:sp>
      <p:sp>
        <p:nvSpPr>
          <p:cNvPr id="9" name="文本框 13"/>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矩形 9"/>
          <p:cNvSpPr/>
          <p:nvPr userDrawn="1"/>
        </p:nvSpPr>
        <p:spPr>
          <a:xfrm>
            <a:off x="0" y="6550772"/>
            <a:ext cx="9144000" cy="30722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Title 1"/>
          <p:cNvSpPr>
            <a:spLocks noGrp="1"/>
          </p:cNvSpPr>
          <p:nvPr>
            <p:ph type="title"/>
          </p:nvPr>
        </p:nvSpPr>
        <p:spPr>
          <a:xfrm>
            <a:off x="770965" y="243077"/>
            <a:ext cx="7886700" cy="646928"/>
          </a:xfrm>
        </p:spPr>
        <p:txBody>
          <a:bodyPr>
            <a:noAutofit/>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98376" y="1253331"/>
            <a:ext cx="7886700" cy="4351338"/>
          </a:xfrm>
        </p:spPr>
        <p:txBody>
          <a:bodyPr>
            <a:normAutofit/>
          </a:bodyPr>
          <a:lstStyle>
            <a:lvl1pPr>
              <a:lnSpc>
                <a:spcPct val="100000"/>
              </a:lnSpc>
              <a:buClr>
                <a:srgbClr val="0070C0"/>
              </a:buClr>
              <a:buSzPct val="60000"/>
              <a:buFont typeface="Wingdings" panose="05000000000000000000" pitchFamily="2" charset="2"/>
              <a:buChar char="n"/>
              <a:defRPr sz="3200">
                <a:latin typeface="微软雅黑" panose="020B0503020204020204" pitchFamily="34" charset="-122"/>
                <a:ea typeface="微软雅黑" panose="020B0503020204020204" pitchFamily="34" charset="-122"/>
              </a:defRPr>
            </a:lvl1pPr>
            <a:lvl2pPr>
              <a:lnSpc>
                <a:spcPct val="100000"/>
              </a:lnSpc>
              <a:buClr>
                <a:srgbClr val="0070C0"/>
              </a:buClr>
              <a:buSzPct val="60000"/>
              <a:buFont typeface="Wingdings" panose="05000000000000000000" pitchFamily="2" charset="2"/>
              <a:buChar char="n"/>
              <a:defRPr sz="2800">
                <a:latin typeface="微软雅黑" panose="020B0503020204020204" pitchFamily="34" charset="-122"/>
                <a:ea typeface="微软雅黑" panose="020B0503020204020204" pitchFamily="34" charset="-122"/>
              </a:defRPr>
            </a:lvl2pPr>
            <a:lvl3pPr>
              <a:lnSpc>
                <a:spcPct val="100000"/>
              </a:lnSpc>
              <a:buClr>
                <a:srgbClr val="0070C0"/>
              </a:buClr>
              <a:buSzPct val="60000"/>
              <a:buFont typeface="Wingdings" panose="05000000000000000000" pitchFamily="2" charset="2"/>
              <a:buChar char="n"/>
              <a:defRPr sz="2400">
                <a:latin typeface="微软雅黑" panose="020B0503020204020204" pitchFamily="34" charset="-122"/>
                <a:ea typeface="微软雅黑" panose="020B0503020204020204" pitchFamily="34" charset="-122"/>
              </a:defRPr>
            </a:lvl3pPr>
            <a:lvl4pPr>
              <a:lnSpc>
                <a:spcPct val="100000"/>
              </a:lnSpc>
              <a:buClr>
                <a:srgbClr val="0070C0"/>
              </a:buClr>
              <a:buSzPct val="60000"/>
              <a:buFont typeface="Wingdings" panose="05000000000000000000" pitchFamily="2" charset="2"/>
              <a:buChar char="n"/>
              <a:defRPr sz="2000">
                <a:latin typeface="微软雅黑" panose="020B0503020204020204" pitchFamily="34" charset="-122"/>
                <a:ea typeface="微软雅黑" panose="020B0503020204020204" pitchFamily="34" charset="-122"/>
              </a:defRPr>
            </a:lvl4pPr>
            <a:lvl5pPr>
              <a:lnSpc>
                <a:spcPct val="100000"/>
              </a:lnSpc>
              <a:buClr>
                <a:srgbClr val="0070C0"/>
              </a:buClr>
              <a:buSzPct val="60000"/>
              <a:buFont typeface="Wingdings" panose="05000000000000000000" pitchFamily="2" charset="2"/>
              <a:buChar char="n"/>
              <a:defRPr sz="20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1" name="Slide Number Placeholder 5"/>
          <p:cNvSpPr>
            <a:spLocks noGrp="1"/>
          </p:cNvSpPr>
          <p:nvPr>
            <p:ph type="sldNum" sz="quarter" idx="12"/>
          </p:nvPr>
        </p:nvSpPr>
        <p:spPr>
          <a:xfrm>
            <a:off x="6933090" y="6573916"/>
            <a:ext cx="2057400" cy="297402"/>
          </a:xfrm>
        </p:spPr>
        <p:txBody>
          <a:bodyPr/>
          <a:lstStyle>
            <a:lvl1pPr>
              <a:defRPr sz="1100">
                <a:solidFill>
                  <a:schemeClr val="bg1"/>
                </a:solidFill>
              </a:defRPr>
            </a:lvl1pPr>
          </a:lstStyle>
          <a:p>
            <a:fld id="{54DA8740-04C3-4D9C-9880-E3F61E3A801B}" type="slidenum">
              <a:rPr lang="zh-CN" altLang="en-US" smtClean="0"/>
              <a:t>‹#›</a:t>
            </a:fld>
            <a:endParaRPr lang="zh-CN" altLang="en-US" dirty="0"/>
          </a:p>
        </p:txBody>
      </p:sp>
      <p:sp>
        <p:nvSpPr>
          <p:cNvPr id="13" name="文本框 12"/>
          <p:cNvSpPr txBox="1"/>
          <p:nvPr userDrawn="1"/>
        </p:nvSpPr>
        <p:spPr>
          <a:xfrm>
            <a:off x="114300" y="6573916"/>
            <a:ext cx="1082348"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计算机视觉</a:t>
            </a:r>
          </a:p>
        </p:txBody>
      </p:sp>
      <p:sp>
        <p:nvSpPr>
          <p:cNvPr id="14" name="文本框 13"/>
          <p:cNvSpPr txBox="1"/>
          <p:nvPr userDrawn="1"/>
        </p:nvSpPr>
        <p:spPr>
          <a:xfrm>
            <a:off x="2787917" y="6573916"/>
            <a:ext cx="3672800"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彭小江，深圳技术大学</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大数据与互联网学院</a:t>
            </a:r>
          </a:p>
        </p:txBody>
      </p:sp>
      <p:pic>
        <p:nvPicPr>
          <p:cNvPr id="2050" name="Picture 2"/>
          <p:cNvPicPr>
            <a:picLocks noChangeAspect="1" noChangeArrowheads="1"/>
          </p:cNvPicPr>
          <p:nvPr userDrawn="1"/>
        </p:nvPicPr>
        <p:blipFill rotWithShape="1">
          <a:blip r:embed="rId2" cstate="print">
            <a:biLevel thresh="75000"/>
            <a:extLst>
              <a:ext uri="{28A0092B-C50C-407E-A947-70E740481C1C}">
                <a14:useLocalDpi xmlns:a14="http://schemas.microsoft.com/office/drawing/2010/main" val="0"/>
              </a:ext>
            </a:extLst>
          </a:blip>
          <a:srcRect t="22304" r="-76" b="22818"/>
          <a:stretch>
            <a:fillRect/>
          </a:stretch>
        </p:blipFill>
        <p:spPr bwMode="auto">
          <a:xfrm>
            <a:off x="162604" y="396261"/>
            <a:ext cx="608361" cy="33360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770965" y="890005"/>
            <a:ext cx="7886700"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38F84A-0DAB-4FDA-8DF1-F13CCEC655CD}" type="datetime1">
              <a:rPr lang="zh-CN" altLang="en-US" smtClean="0"/>
              <a:t>2021/11/6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99943ED-0129-4280-BC0A-6092F44E226D}" type="datetime1">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D8B3D69-B99E-425A-80A4-C9D5392759FA}" type="datetime1">
              <a:rPr lang="zh-CN" altLang="en-US" smtClean="0"/>
              <a:t>2021/11/6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35ACA22-4E33-4D77-8C60-B37BBF2C360D}" type="datetime1">
              <a:rPr lang="zh-CN" altLang="en-US" smtClean="0"/>
              <a:t>2021/11/6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0A955-5317-48C3-8E5F-AA301A8C061D}" type="datetime1">
              <a:rPr lang="zh-CN" altLang="en-US" smtClean="0"/>
              <a:t>2021/11/6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4D36EBC-980E-46FD-831B-14D976329A7D}" type="datetime1">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6AFD30-11EF-431A-B5FE-E39405BC5F4A}" type="datetime1">
              <a:rPr lang="zh-CN" altLang="en-US" smtClean="0"/>
              <a:t>2021/11/6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DA8740-04C3-4D9C-9880-E3F61E3A80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BA5CD-C55D-42A4-AFF7-260205C75322}" type="datetime1">
              <a:rPr lang="zh-CN" altLang="en-US" smtClean="0"/>
              <a:t>2021/11/6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A8740-04C3-4D9C-9880-E3F61E3A801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xjpen\AppData\Local\Temp\wps\INetCache\df6f51063ffd2458bb64b83b95f9bafb"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file:///C:\Users\xjpen\AppData\Local\Temp\wps\INetCache\dd7bb72626cf8acc9dc9ccc856d56c69"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file:///C:\Users\xjpen\AppData\Local\Temp\wps\INetCache\49df443252c240bbf5f6e969eba0e4e4"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C:\Users\xjpen\AppData\Local\Temp\wps\INetCache\5e219b93f29d5951e91a4edbc97be2b4"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file:///C:\Users\xjpen\AppData\Local\Temp\wps\INetCache\043a885b63fbdd6aa0bc67147aca1441"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C:\Users\xjpen\AppData\Local\Temp\wps\INetCache\fb881ce586a497ed8532a7df5c7a9aa2"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file:///C:\Users\xjpen\AppData\Local\Temp\wps\INetCache\deadf3e6dc4ef14805a82134985684fb"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foolwood/benchmark_results" TargetMode="External"/><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2.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s.colostate.edu/~draper/papers/bolme_cvpr10.pdf" TargetMode="Externa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robots.ox.ac.uk/~joao/publications/henriques_tpami2015.pdf" TargetMode="Externa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8.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s>
</file>

<file path=ppt/slides/_rels/slide3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5902" y="1578279"/>
            <a:ext cx="8338098" cy="1387904"/>
          </a:xfrm>
        </p:spPr>
        <p:txBody>
          <a:bodyPr>
            <a:noAutofit/>
          </a:bodyPr>
          <a:lstStyle/>
          <a:p>
            <a:r>
              <a:rPr lang="en-US" altLang="zh-CN" sz="4000" dirty="0"/>
              <a:t>Video</a:t>
            </a:r>
            <a:r>
              <a:rPr lang="zh-CN" altLang="en-US" sz="4000" dirty="0"/>
              <a:t> </a:t>
            </a:r>
            <a:r>
              <a:rPr lang="en-US" altLang="zh-CN" sz="4000" dirty="0"/>
              <a:t>Processing</a:t>
            </a:r>
            <a:br>
              <a:rPr lang="en-US" altLang="zh-CN" sz="4000" dirty="0"/>
            </a:br>
            <a:r>
              <a:rPr lang="zh-CN" altLang="en-US" sz="4000" dirty="0"/>
              <a:t>视频处理</a:t>
            </a:r>
          </a:p>
        </p:txBody>
      </p:sp>
      <p:sp>
        <p:nvSpPr>
          <p:cNvPr id="3" name="副标题 2"/>
          <p:cNvSpPr>
            <a:spLocks noGrp="1"/>
          </p:cNvSpPr>
          <p:nvPr>
            <p:ph type="subTitle" idx="1"/>
          </p:nvPr>
        </p:nvSpPr>
        <p:spPr/>
        <p:txBody>
          <a:bodyPr>
            <a:normAutofit/>
          </a:bodyPr>
          <a:lstStyle/>
          <a:p>
            <a:r>
              <a:rPr lang="zh-CN" altLang="en-US" sz="2000" dirty="0"/>
              <a:t>彭小江，博士，副教授</a:t>
            </a:r>
            <a:endParaRPr lang="en-US" altLang="zh-CN" sz="2000" dirty="0"/>
          </a:p>
          <a:p>
            <a:r>
              <a:rPr lang="zh-CN" altLang="en-US" sz="2000" dirty="0"/>
              <a:t>深圳技术大学</a:t>
            </a:r>
            <a:endParaRPr lang="en-US" altLang="zh-CN" sz="2000" dirty="0"/>
          </a:p>
          <a:p>
            <a:r>
              <a:rPr lang="zh-CN" altLang="en-US" sz="2000" dirty="0"/>
              <a:t>邮箱</a:t>
            </a:r>
            <a:r>
              <a:rPr lang="en-US" altLang="zh-CN" sz="2000" dirty="0"/>
              <a:t>: pengxiaojiang@sztu.edu.cn</a:t>
            </a:r>
          </a:p>
          <a:p>
            <a:r>
              <a:rPr lang="zh-CN" altLang="en-US" sz="2000" dirty="0"/>
              <a:t>主页</a:t>
            </a:r>
            <a:r>
              <a:rPr lang="en-US" altLang="zh-CN" sz="2000" dirty="0"/>
              <a:t>: https://pengxj.github.io/</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高斯模型背景建模</a:t>
            </a:r>
          </a:p>
        </p:txBody>
      </p:sp>
      <p:sp>
        <p:nvSpPr>
          <p:cNvPr id="3" name="内容占位符 2"/>
          <p:cNvSpPr>
            <a:spLocks noGrp="1"/>
          </p:cNvSpPr>
          <p:nvPr>
            <p:ph idx="1"/>
          </p:nvPr>
        </p:nvSpPr>
        <p:spPr/>
        <p:txBody>
          <a:bodyPr>
            <a:normAutofit/>
          </a:bodyPr>
          <a:lstStyle/>
          <a:p>
            <a:r>
              <a:rPr lang="zh-CN" altLang="en-US" sz="2800" dirty="0"/>
              <a:t>由于光照等因素，图像中每个像素点的值（或特征）短时间内都是围绕与</a:t>
            </a:r>
            <a:r>
              <a:rPr lang="zh-CN" altLang="en-US" sz="2800" dirty="0">
                <a:solidFill>
                  <a:srgbClr val="FF0000"/>
                </a:solidFill>
              </a:rPr>
              <a:t>某一中心值一定距离内分布</a:t>
            </a:r>
            <a:r>
              <a:rPr lang="zh-CN" altLang="en-US" sz="2800" dirty="0"/>
              <a:t>，通常，中心值可以用均值来代替，距离可以用方差来代替。根据统计定律，如果数据点足够多的话，是可以说这些点呈正态分布，也称为高斯分布</a:t>
            </a:r>
          </a:p>
          <a:p>
            <a:endParaRPr lang="zh-CN" altLang="en-US" sz="2800" dirty="0"/>
          </a:p>
          <a:p>
            <a:r>
              <a:rPr lang="zh-CN" altLang="en-US" sz="2800" dirty="0"/>
              <a:t>给定一个像素值，可以计算可能的概率值</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10</a:t>
            </a:fld>
            <a:endParaRPr lang="zh-CN" altLang="en-US" dirty="0"/>
          </a:p>
        </p:txBody>
      </p:sp>
      <p:pic>
        <p:nvPicPr>
          <p:cNvPr id="5" name="图片 4"/>
          <p:cNvPicPr>
            <a:picLocks noChangeAspect="1"/>
          </p:cNvPicPr>
          <p:nvPr/>
        </p:nvPicPr>
        <p:blipFill>
          <a:blip r:embed="rId2"/>
          <a:stretch>
            <a:fillRect/>
          </a:stretch>
        </p:blipFill>
        <p:spPr>
          <a:xfrm>
            <a:off x="4044069" y="3402125"/>
            <a:ext cx="3556000" cy="1014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98500" y="1253490"/>
            <a:ext cx="7886700" cy="4782820"/>
          </a:xfrm>
        </p:spPr>
        <p:txBody>
          <a:bodyPr/>
          <a:lstStyle/>
          <a:p>
            <a:r>
              <a:rPr lang="zh-CN" altLang="en-US" dirty="0"/>
              <a:t>每个位置的中心值为背景图片的值</a:t>
            </a:r>
          </a:p>
          <a:p>
            <a:endParaRPr lang="zh-CN" altLang="en-US" dirty="0"/>
          </a:p>
          <a:p>
            <a:r>
              <a:rPr lang="zh-CN" altLang="en-US" dirty="0"/>
              <a:t>如果像素点的</a:t>
            </a:r>
            <a:r>
              <a:rPr lang="zh-CN" altLang="en-US" dirty="0">
                <a:solidFill>
                  <a:srgbClr val="FF0000"/>
                </a:solidFill>
              </a:rPr>
              <a:t>值偏离中心值较远</a:t>
            </a:r>
            <a:r>
              <a:rPr lang="zh-CN" altLang="en-US" dirty="0"/>
              <a:t>，那么，这个像素值属于前景，如果像素点的值偏离</a:t>
            </a:r>
            <a:r>
              <a:rPr lang="zh-CN" altLang="en-US" dirty="0">
                <a:solidFill>
                  <a:srgbClr val="FF0000"/>
                </a:solidFill>
              </a:rPr>
              <a:t>中心值很近</a:t>
            </a:r>
            <a:r>
              <a:rPr lang="zh-CN" altLang="en-US" dirty="0"/>
              <a:t>（在一定方差范围内），那么可以说这个点属于背景。</a:t>
            </a:r>
          </a:p>
          <a:p>
            <a:endParaRPr lang="zh-CN" altLang="en-US" dirty="0"/>
          </a:p>
          <a:p>
            <a:r>
              <a:rPr lang="zh-CN" altLang="en-US" dirty="0"/>
              <a:t>背景的更新：</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11</a:t>
            </a:fld>
            <a:endParaRPr lang="zh-CN" altLang="en-US" dirty="0"/>
          </a:p>
        </p:txBody>
      </p:sp>
      <p:pic>
        <p:nvPicPr>
          <p:cNvPr id="104" name="图片 103"/>
          <p:cNvPicPr/>
          <p:nvPr/>
        </p:nvPicPr>
        <p:blipFill>
          <a:blip r:embed="rId2" r:link="rId3"/>
          <a:stretch>
            <a:fillRect/>
          </a:stretch>
        </p:blipFill>
        <p:spPr>
          <a:xfrm>
            <a:off x="2738501" y="6036056"/>
            <a:ext cx="4285488" cy="323088"/>
          </a:xfrm>
          <a:prstGeom prst="rect">
            <a:avLst/>
          </a:prstGeom>
          <a:noFill/>
          <a:ln w="9525">
            <a:noFill/>
          </a:ln>
        </p:spPr>
      </p:pic>
      <p:pic>
        <p:nvPicPr>
          <p:cNvPr id="105" name="图片 104"/>
          <p:cNvPicPr/>
          <p:nvPr/>
        </p:nvPicPr>
        <p:blipFill>
          <a:blip r:embed="rId4" r:link="rId5"/>
          <a:stretch>
            <a:fillRect/>
          </a:stretch>
        </p:blipFill>
        <p:spPr>
          <a:xfrm>
            <a:off x="3828415" y="4674235"/>
            <a:ext cx="2771140" cy="7880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4660605" y="3813370"/>
            <a:ext cx="4483132" cy="1050334"/>
          </a:xfrm>
          <a:prstGeom prst="rect">
            <a:avLst/>
          </a:prstGeom>
        </p:spPr>
      </p:pic>
      <p:sp>
        <p:nvSpPr>
          <p:cNvPr id="2" name="标题 1"/>
          <p:cNvSpPr>
            <a:spLocks noGrp="1"/>
          </p:cNvSpPr>
          <p:nvPr>
            <p:ph type="title"/>
          </p:nvPr>
        </p:nvSpPr>
        <p:spPr/>
        <p:txBody>
          <a:bodyPr/>
          <a:lstStyle/>
          <a:p>
            <a:r>
              <a:rPr lang="zh-CN" altLang="en-US"/>
              <a:t>混合高斯模型背景建模</a:t>
            </a:r>
          </a:p>
        </p:txBody>
      </p:sp>
      <p:sp>
        <p:nvSpPr>
          <p:cNvPr id="3" name="内容占位符 2"/>
          <p:cNvSpPr>
            <a:spLocks noGrp="1"/>
          </p:cNvSpPr>
          <p:nvPr>
            <p:ph idx="1"/>
          </p:nvPr>
        </p:nvSpPr>
        <p:spPr/>
        <p:txBody>
          <a:bodyPr/>
          <a:lstStyle/>
          <a:p>
            <a:r>
              <a:rPr lang="zh-CN" altLang="en-US" dirty="0"/>
              <a:t>当场景中存在摇曳的树叶、波光粼粼的水面时候，这些区域的像素值会存在多个中心值</a:t>
            </a:r>
          </a:p>
          <a:p>
            <a:r>
              <a:rPr lang="zh-CN" altLang="en-US" dirty="0"/>
              <a:t>此时，需要用多个高斯</a:t>
            </a:r>
            <a:r>
              <a:rPr lang="zh-CN" altLang="en-US" dirty="0">
                <a:sym typeface="+mn-ea"/>
              </a:rPr>
              <a:t>模型</a:t>
            </a:r>
            <a:r>
              <a:rPr lang="zh-CN" altLang="en-US" dirty="0"/>
              <a:t>进行模拟</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12</a:t>
            </a:fld>
            <a:endParaRPr lang="zh-CN" altLang="en-US" dirty="0"/>
          </a:p>
        </p:txBody>
      </p:sp>
      <p:pic>
        <p:nvPicPr>
          <p:cNvPr id="106" name="图片 105"/>
          <p:cNvPicPr/>
          <p:nvPr/>
        </p:nvPicPr>
        <p:blipFill>
          <a:blip r:embed="rId4" r:link="rId5"/>
          <a:srcRect r="1636" b="7162"/>
          <a:stretch>
            <a:fillRect/>
          </a:stretch>
        </p:blipFill>
        <p:spPr>
          <a:xfrm>
            <a:off x="-95250" y="3443605"/>
            <a:ext cx="4810760" cy="2889250"/>
          </a:xfrm>
          <a:prstGeom prst="rect">
            <a:avLst/>
          </a:prstGeom>
          <a:noFill/>
          <a:ln w="9525">
            <a:noFill/>
          </a:ln>
        </p:spPr>
      </p:pic>
      <p:cxnSp>
        <p:nvCxnSpPr>
          <p:cNvPr id="7" name="直接箭头连接符 6"/>
          <p:cNvCxnSpPr/>
          <p:nvPr/>
        </p:nvCxnSpPr>
        <p:spPr>
          <a:xfrm flipV="1">
            <a:off x="6444615" y="4559935"/>
            <a:ext cx="146050" cy="1075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7755255" y="4564380"/>
            <a:ext cx="146050" cy="1075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8157845" y="4564380"/>
            <a:ext cx="146050" cy="1075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950585" y="5634355"/>
            <a:ext cx="640080" cy="368300"/>
          </a:xfrm>
          <a:prstGeom prst="rect">
            <a:avLst/>
          </a:prstGeom>
          <a:noFill/>
        </p:spPr>
        <p:txBody>
          <a:bodyPr wrap="none" rtlCol="0" anchor="t">
            <a:spAutoFit/>
          </a:bodyPr>
          <a:lstStyle/>
          <a:p>
            <a:r>
              <a:rPr lang="zh-CN" altLang="en-US">
                <a:sym typeface="+mn-ea"/>
              </a:rPr>
              <a:t>权值</a:t>
            </a:r>
          </a:p>
        </p:txBody>
      </p:sp>
      <p:sp>
        <p:nvSpPr>
          <p:cNvPr id="11" name="文本框 10"/>
          <p:cNvSpPr txBox="1"/>
          <p:nvPr/>
        </p:nvSpPr>
        <p:spPr>
          <a:xfrm>
            <a:off x="7261225" y="5634355"/>
            <a:ext cx="640080" cy="368300"/>
          </a:xfrm>
          <a:prstGeom prst="rect">
            <a:avLst/>
          </a:prstGeom>
          <a:noFill/>
        </p:spPr>
        <p:txBody>
          <a:bodyPr wrap="none" rtlCol="0" anchor="t">
            <a:spAutoFit/>
          </a:bodyPr>
          <a:lstStyle/>
          <a:p>
            <a:r>
              <a:rPr lang="zh-CN" altLang="en-US">
                <a:sym typeface="+mn-ea"/>
              </a:rPr>
              <a:t>均值</a:t>
            </a:r>
          </a:p>
        </p:txBody>
      </p:sp>
      <p:sp>
        <p:nvSpPr>
          <p:cNvPr id="12" name="文本框 11"/>
          <p:cNvSpPr txBox="1"/>
          <p:nvPr/>
        </p:nvSpPr>
        <p:spPr>
          <a:xfrm>
            <a:off x="7910830" y="5643880"/>
            <a:ext cx="640080" cy="368300"/>
          </a:xfrm>
          <a:prstGeom prst="rect">
            <a:avLst/>
          </a:prstGeom>
          <a:noFill/>
        </p:spPr>
        <p:txBody>
          <a:bodyPr wrap="none" rtlCol="0" anchor="t">
            <a:spAutoFit/>
          </a:bodyPr>
          <a:lstStyle/>
          <a:p>
            <a:r>
              <a:rPr lang="zh-CN" altLang="en-US">
                <a:sym typeface="+mn-ea"/>
              </a:rPr>
              <a:t>方差</a:t>
            </a:r>
          </a:p>
        </p:txBody>
      </p:sp>
      <p:graphicFrame>
        <p:nvGraphicFramePr>
          <p:cNvPr id="13" name="对象 1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58" r:id="rId6" imgW="914400" imgH="215900" progId="Equation.KSEE3">
                  <p:embed/>
                </p:oleObj>
              </mc:Choice>
              <mc:Fallback>
                <p:oleObj r:id="rId6" imgW="914400" imgH="215900" progId="Equation.KSEE3">
                  <p:embed/>
                  <p:pic>
                    <p:nvPicPr>
                      <p:cNvPr id="0" name="图片 2048"/>
                      <p:cNvPicPr/>
                      <p:nvPr/>
                    </p:nvPicPr>
                    <p:blipFill>
                      <a:blip r:embed="rId7"/>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混合高斯模型背景建模</a:t>
            </a:r>
          </a:p>
        </p:txBody>
      </p:sp>
      <p:sp>
        <p:nvSpPr>
          <p:cNvPr id="3" name="内容占位符 2"/>
          <p:cNvSpPr>
            <a:spLocks noGrp="1"/>
          </p:cNvSpPr>
          <p:nvPr>
            <p:ph idx="1"/>
          </p:nvPr>
        </p:nvSpPr>
        <p:spPr>
          <a:xfrm>
            <a:off x="543436" y="1827371"/>
            <a:ext cx="7886700" cy="4351338"/>
          </a:xfrm>
        </p:spPr>
        <p:txBody>
          <a:bodyPr/>
          <a:lstStyle/>
          <a:p>
            <a:pPr marL="514350" indent="-514350">
              <a:buAutoNum type="arabicPeriod"/>
            </a:pPr>
            <a:r>
              <a:rPr lang="zh-CN" altLang="en-US" sz="2800" dirty="0"/>
              <a:t>从视频流中读取视频帧填充多维矩阵</a:t>
            </a:r>
            <a:r>
              <a:rPr lang="zh-CN" altLang="en-US" sz="2800" i="1" dirty="0"/>
              <a:t>(num_frames, image_width, image_height, num_channels)</a:t>
            </a:r>
          </a:p>
          <a:p>
            <a:pPr marL="514350" indent="-514350">
              <a:buAutoNum type="arabicPeriod"/>
            </a:pPr>
            <a:r>
              <a:rPr lang="zh-CN" altLang="en-US" sz="2800" dirty="0"/>
              <a:t>对于每个像素点，从时序上用期望最大化（</a:t>
            </a:r>
            <a:r>
              <a:rPr lang="en-US" altLang="zh-CN" sz="2800" dirty="0"/>
              <a:t>EM</a:t>
            </a:r>
            <a:r>
              <a:rPr lang="zh-CN" altLang="en-US" sz="2800" dirty="0"/>
              <a:t>）算法计算</a:t>
            </a:r>
            <a:r>
              <a:rPr lang="en-US" altLang="zh-CN" sz="2800" dirty="0"/>
              <a:t>K</a:t>
            </a:r>
            <a:r>
              <a:rPr lang="zh-CN" altLang="en-US" sz="2800" dirty="0"/>
              <a:t>个高斯模型，包括模型权值、模型均值、方差</a:t>
            </a:r>
          </a:p>
          <a:p>
            <a:pPr marL="514350" indent="-514350">
              <a:buAutoNum type="arabicPeriod"/>
            </a:pPr>
            <a:r>
              <a:rPr lang="zh-CN" altLang="en-US" sz="2800" dirty="0"/>
              <a:t>模型权值最大的模型均值初始化为背景图</a:t>
            </a:r>
          </a:p>
          <a:p>
            <a:pPr marL="514350" indent="-514350"/>
            <a:endParaRPr lang="zh-CN" altLang="en-US" sz="2800" dirty="0"/>
          </a:p>
        </p:txBody>
      </p:sp>
      <p:sp>
        <p:nvSpPr>
          <p:cNvPr id="4" name="灯片编号占位符 3"/>
          <p:cNvSpPr>
            <a:spLocks noGrp="1"/>
          </p:cNvSpPr>
          <p:nvPr>
            <p:ph type="sldNum" sz="quarter" idx="12"/>
          </p:nvPr>
        </p:nvSpPr>
        <p:spPr/>
        <p:txBody>
          <a:bodyPr/>
          <a:lstStyle/>
          <a:p>
            <a:fld id="{54DA8740-04C3-4D9C-9880-E3F61E3A801B}" type="slidenum">
              <a:rPr lang="zh-CN" altLang="en-US" smtClean="0"/>
              <a:t>13</a:t>
            </a:fld>
            <a:endParaRPr lang="zh-CN" altLang="en-US" dirty="0"/>
          </a:p>
        </p:txBody>
      </p:sp>
      <p:sp>
        <p:nvSpPr>
          <p:cNvPr id="5" name="文本框 4"/>
          <p:cNvSpPr txBox="1"/>
          <p:nvPr/>
        </p:nvSpPr>
        <p:spPr>
          <a:xfrm>
            <a:off x="543560" y="1063625"/>
            <a:ext cx="3383280" cy="521970"/>
          </a:xfrm>
          <a:prstGeom prst="rect">
            <a:avLst/>
          </a:prstGeom>
          <a:noFill/>
        </p:spPr>
        <p:txBody>
          <a:bodyPr wrap="none" rtlCol="0" anchor="t">
            <a:spAutoFit/>
          </a:bodyPr>
          <a:lstStyle/>
          <a:p>
            <a:r>
              <a:rPr lang="zh-CN" altLang="en-US" sz="2800" b="1">
                <a:sym typeface="+mn-ea"/>
              </a:rPr>
              <a:t>理论上的实现方案：</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混合高斯模型背景建模</a:t>
            </a:r>
            <a:r>
              <a:rPr lang="en-US" altLang="zh-CN">
                <a:sym typeface="+mn-ea"/>
              </a:rPr>
              <a:t>OpenCV</a:t>
            </a:r>
            <a:r>
              <a:rPr lang="zh-CN" altLang="en-US">
                <a:sym typeface="+mn-ea"/>
              </a:rPr>
              <a:t>原理</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14</a:t>
            </a:fld>
            <a:endParaRPr lang="zh-CN" altLang="en-US" dirty="0"/>
          </a:p>
        </p:txBody>
      </p:sp>
      <p:sp>
        <p:nvSpPr>
          <p:cNvPr id="5" name="文本框 4"/>
          <p:cNvSpPr txBox="1"/>
          <p:nvPr/>
        </p:nvSpPr>
        <p:spPr>
          <a:xfrm>
            <a:off x="613910" y="1208208"/>
            <a:ext cx="1678940" cy="368300"/>
          </a:xfrm>
          <a:prstGeom prst="rect">
            <a:avLst/>
          </a:prstGeom>
          <a:noFill/>
        </p:spPr>
        <p:txBody>
          <a:bodyPr wrap="none" rtlCol="0">
            <a:spAutoFit/>
          </a:bodyPr>
          <a:lstStyle/>
          <a:p>
            <a:r>
              <a:rPr kumimoji="1" lang="en-US" altLang="zh-CN" b="1" dirty="0">
                <a:latin typeface="宋体" panose="02010600030101010101" pitchFamily="2" charset="-122"/>
                <a:ea typeface="宋体" panose="02010600030101010101" pitchFamily="2" charset="-122"/>
              </a:rPr>
              <a:t>0.</a:t>
            </a:r>
            <a:r>
              <a:rPr kumimoji="1" lang="zh-CN" altLang="en-US" b="1" dirty="0">
                <a:latin typeface="宋体" panose="02010600030101010101" pitchFamily="2" charset="-122"/>
                <a:ea typeface="宋体" panose="02010600030101010101" pitchFamily="2" charset="-122"/>
              </a:rPr>
              <a:t> 参数初始化</a:t>
            </a:r>
          </a:p>
        </p:txBody>
      </p:sp>
      <p:sp>
        <p:nvSpPr>
          <p:cNvPr id="6" name="文本框 5"/>
          <p:cNvSpPr txBox="1"/>
          <p:nvPr/>
        </p:nvSpPr>
        <p:spPr>
          <a:xfrm>
            <a:off x="614045" y="1677670"/>
            <a:ext cx="8236585" cy="645160"/>
          </a:xfrm>
          <a:prstGeom prst="rect">
            <a:avLst/>
          </a:prstGeom>
          <a:noFill/>
        </p:spPr>
        <p:txBody>
          <a:bodyPr wrap="square" rtlCol="0">
            <a:spAutoFit/>
          </a:bodyPr>
          <a:lstStyle/>
          <a:p>
            <a:r>
              <a:rPr lang="en-US" altLang="zh-CN" dirty="0"/>
              <a:t>	</a:t>
            </a:r>
            <a:r>
              <a:rPr lang="zh-CN" altLang="en-US" dirty="0">
                <a:latin typeface="宋体" panose="02010600030101010101" pitchFamily="2" charset="-122"/>
                <a:ea typeface="宋体" panose="02010600030101010101" pitchFamily="2" charset="-122"/>
              </a:rPr>
              <a:t>在第一帧图像时每个像素对应的第一个高斯分布进行初始化，均值赋为当前像素的值，权值赋为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，除第一以外的高斯分布函数的均值、权值和都初始化零。</a:t>
            </a:r>
            <a:endParaRPr kumimoji="1" lang="zh-CN" altLang="en-US" dirty="0">
              <a:latin typeface="宋体" panose="02010600030101010101" pitchFamily="2" charset="-122"/>
              <a:ea typeface="宋体" panose="02010600030101010101" pitchFamily="2" charset="-122"/>
            </a:endParaRPr>
          </a:p>
        </p:txBody>
      </p:sp>
      <p:pic>
        <p:nvPicPr>
          <p:cNvPr id="107" name="图片 106"/>
          <p:cNvPicPr/>
          <p:nvPr/>
        </p:nvPicPr>
        <p:blipFill>
          <a:blip r:embed="rId2" r:link="rId3"/>
          <a:stretch>
            <a:fillRect/>
          </a:stretch>
        </p:blipFill>
        <p:spPr>
          <a:xfrm>
            <a:off x="688975" y="2751773"/>
            <a:ext cx="7620000" cy="3762374"/>
          </a:xfrm>
          <a:prstGeom prst="rect">
            <a:avLst/>
          </a:prstGeom>
          <a:noFill/>
          <a:ln w="9525">
            <a:noFill/>
          </a:ln>
        </p:spPr>
      </p:pic>
      <p:sp>
        <p:nvSpPr>
          <p:cNvPr id="7" name="文本框 6"/>
          <p:cNvSpPr txBox="1"/>
          <p:nvPr/>
        </p:nvSpPr>
        <p:spPr>
          <a:xfrm>
            <a:off x="607560" y="2323903"/>
            <a:ext cx="1449070" cy="368300"/>
          </a:xfrm>
          <a:prstGeom prst="rect">
            <a:avLst/>
          </a:prstGeom>
          <a:noFill/>
        </p:spPr>
        <p:txBody>
          <a:bodyPr wrap="none" rtlCol="0">
            <a:spAutoFit/>
          </a:bodyPr>
          <a:lstStyle/>
          <a:p>
            <a:r>
              <a:rPr kumimoji="1" lang="en-US" altLang="zh-CN" b="1" dirty="0">
                <a:latin typeface="宋体" panose="02010600030101010101" pitchFamily="2" charset="-122"/>
                <a:ea typeface="宋体" panose="02010600030101010101" pitchFamily="2" charset="-122"/>
              </a:rPr>
              <a:t>1.</a:t>
            </a:r>
            <a:r>
              <a:rPr kumimoji="1" lang="zh-CN" altLang="en-US" b="1" dirty="0">
                <a:latin typeface="宋体" panose="02010600030101010101" pitchFamily="2" charset="-122"/>
                <a:ea typeface="宋体" panose="02010600030101010101" pitchFamily="2" charset="-122"/>
              </a:rPr>
              <a:t> 参数更新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混合高斯模型背景建模</a:t>
            </a:r>
            <a:r>
              <a:rPr lang="en-US" altLang="zh-CN">
                <a:sym typeface="+mn-ea"/>
              </a:rPr>
              <a:t>OpenCV</a:t>
            </a:r>
            <a:r>
              <a:rPr lang="zh-CN" altLang="en-US">
                <a:sym typeface="+mn-ea"/>
              </a:rPr>
              <a:t>原理</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15</a:t>
            </a:fld>
            <a:endParaRPr lang="zh-CN" altLang="en-US" dirty="0"/>
          </a:p>
        </p:txBody>
      </p:sp>
      <p:sp>
        <p:nvSpPr>
          <p:cNvPr id="7" name="文本框 6"/>
          <p:cNvSpPr txBox="1"/>
          <p:nvPr/>
        </p:nvSpPr>
        <p:spPr>
          <a:xfrm>
            <a:off x="688840" y="1222178"/>
            <a:ext cx="1449070" cy="368300"/>
          </a:xfrm>
          <a:prstGeom prst="rect">
            <a:avLst/>
          </a:prstGeom>
          <a:noFill/>
        </p:spPr>
        <p:txBody>
          <a:bodyPr wrap="none" rtlCol="0">
            <a:spAutoFit/>
          </a:bodyPr>
          <a:lstStyle/>
          <a:p>
            <a:r>
              <a:rPr kumimoji="1" lang="en-US" altLang="zh-CN" b="1" dirty="0">
                <a:latin typeface="宋体" panose="02010600030101010101" pitchFamily="2" charset="-122"/>
                <a:ea typeface="宋体" panose="02010600030101010101" pitchFamily="2" charset="-122"/>
              </a:rPr>
              <a:t>1.</a:t>
            </a:r>
            <a:r>
              <a:rPr kumimoji="1" lang="zh-CN" altLang="en-US" b="1" dirty="0">
                <a:latin typeface="宋体" panose="02010600030101010101" pitchFamily="2" charset="-122"/>
                <a:ea typeface="宋体" panose="02010600030101010101" pitchFamily="2" charset="-122"/>
              </a:rPr>
              <a:t> 参数更新</a:t>
            </a:r>
          </a:p>
        </p:txBody>
      </p:sp>
      <p:pic>
        <p:nvPicPr>
          <p:cNvPr id="108" name="图片 107"/>
          <p:cNvPicPr/>
          <p:nvPr/>
        </p:nvPicPr>
        <p:blipFill>
          <a:blip r:embed="rId2" r:link="rId3"/>
          <a:stretch>
            <a:fillRect/>
          </a:stretch>
        </p:blipFill>
        <p:spPr>
          <a:xfrm>
            <a:off x="989965" y="1520508"/>
            <a:ext cx="7448550" cy="2924175"/>
          </a:xfrm>
          <a:prstGeom prst="rect">
            <a:avLst/>
          </a:prstGeom>
          <a:noFill/>
          <a:ln w="9525">
            <a:noFill/>
          </a:ln>
        </p:spPr>
      </p:pic>
      <p:sp>
        <p:nvSpPr>
          <p:cNvPr id="11" name="矩形 10"/>
          <p:cNvSpPr/>
          <p:nvPr/>
        </p:nvSpPr>
        <p:spPr>
          <a:xfrm>
            <a:off x="688724" y="4840993"/>
            <a:ext cx="8039767" cy="92202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        重新检验</a:t>
            </a:r>
            <a:r>
              <a:rPr lang="en-GB"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时刻每一个像素值</a:t>
            </a:r>
            <a:r>
              <a:rPr lang="en-GB" altLang="zh-CN" i="1" dirty="0" err="1">
                <a:latin typeface="微软雅黑" panose="020B0503020204020204" pitchFamily="34" charset="-122"/>
                <a:ea typeface="微软雅黑" panose="020B0503020204020204" pitchFamily="34" charset="-122"/>
                <a:cs typeface="微软雅黑" panose="020B0503020204020204" pitchFamily="34" charset="-122"/>
              </a:rPr>
              <a:t>X</a:t>
            </a:r>
            <a:r>
              <a:rPr lang="en-GB" altLang="zh-CN" i="1" baseline="-25000" dirty="0" err="1">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与其得到的前</a:t>
            </a:r>
            <a:r>
              <a:rPr lang="en-GB" altLang="zh-CN" dirty="0">
                <a:latin typeface="微软雅黑" panose="020B0503020204020204" pitchFamily="34" charset="-122"/>
                <a:ea typeface="微软雅黑" panose="020B0503020204020204" pitchFamily="34" charset="-122"/>
                <a:cs typeface="微软雅黑" panose="020B0503020204020204" pitchFamily="34" charset="-122"/>
              </a:rPr>
              <a:t>B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个高斯分布的匹配关系</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如果该像素值</a:t>
            </a:r>
            <a:r>
              <a:rPr lang="en-GB" altLang="zh-CN" dirty="0" err="1">
                <a:latin typeface="微软雅黑" panose="020B0503020204020204" pitchFamily="34" charset="-122"/>
                <a:ea typeface="微软雅黑" panose="020B0503020204020204" pitchFamily="34" charset="-122"/>
                <a:cs typeface="微软雅黑" panose="020B0503020204020204" pitchFamily="34" charset="-122"/>
              </a:rPr>
              <a:t>Xt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与前</a:t>
            </a:r>
            <a:r>
              <a:rPr lang="en-GB" altLang="zh-CN"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个高斯分布之一匹配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则该像素为背景点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否则该像素被分类为前景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即运动物体。</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混合高斯模型背景建模</a:t>
            </a:r>
          </a:p>
        </p:txBody>
      </p:sp>
      <p:sp>
        <p:nvSpPr>
          <p:cNvPr id="3" name="内容占位符 2"/>
          <p:cNvSpPr>
            <a:spLocks noGrp="1"/>
          </p:cNvSpPr>
          <p:nvPr>
            <p:ph idx="1"/>
          </p:nvPr>
        </p:nvSpPr>
        <p:spPr/>
        <p:txBody>
          <a:bodyPr/>
          <a:lstStyle/>
          <a:p>
            <a:r>
              <a:rPr lang="en-US" altLang="zh-CN" dirty="0" err="1"/>
              <a:t>OpenCV</a:t>
            </a:r>
            <a:r>
              <a:rPr lang="zh-CN" altLang="en-US" dirty="0"/>
              <a:t>核心代码</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16</a:t>
            </a:fld>
            <a:endParaRPr lang="zh-CN" altLang="en-US" dirty="0"/>
          </a:p>
        </p:txBody>
      </p:sp>
      <p:sp>
        <p:nvSpPr>
          <p:cNvPr id="5" name="文本框 4"/>
          <p:cNvSpPr txBox="1"/>
          <p:nvPr/>
        </p:nvSpPr>
        <p:spPr>
          <a:xfrm>
            <a:off x="770890" y="2185035"/>
            <a:ext cx="5355590" cy="1477328"/>
          </a:xfrm>
          <a:prstGeom prst="rect">
            <a:avLst/>
          </a:prstGeom>
          <a:noFill/>
        </p:spPr>
        <p:txBody>
          <a:bodyPr wrap="square" rtlCol="0" anchor="t">
            <a:spAutoFit/>
          </a:bodyPr>
          <a:lstStyle/>
          <a:p>
            <a:r>
              <a:rPr lang="en-US" altLang="zh-CN" dirty="0"/>
              <a:t>video </a:t>
            </a:r>
          </a:p>
          <a:p>
            <a:r>
              <a:rPr lang="zh-CN" altLang="en-US" dirty="0"/>
              <a:t>backSub = cv.createBackgroundSubtractorMOG2()</a:t>
            </a:r>
          </a:p>
          <a:p>
            <a:r>
              <a:rPr lang="zh-CN" altLang="en-US" dirty="0"/>
              <a:t>#update the background model</a:t>
            </a:r>
          </a:p>
          <a:p>
            <a:r>
              <a:rPr lang="zh-CN" altLang="en-US" dirty="0"/>
              <a:t>fgMask = backSub.apply(frame)</a:t>
            </a:r>
          </a:p>
          <a:p>
            <a:r>
              <a:rPr lang="en-US" altLang="zh-CN" dirty="0" err="1"/>
              <a:t>bg</a:t>
            </a:r>
            <a:r>
              <a:rPr lang="en-US" altLang="zh-CN" dirty="0"/>
              <a:t> = </a:t>
            </a:r>
            <a:r>
              <a:rPr lang="zh-CN" altLang="en-US" dirty="0">
                <a:sym typeface="+mn-ea"/>
              </a:rPr>
              <a:t>backSub</a:t>
            </a:r>
            <a:r>
              <a:rPr lang="zh-CN" altLang="en-US" dirty="0"/>
              <a:t>.getBackgroundImage()</a:t>
            </a:r>
          </a:p>
        </p:txBody>
      </p:sp>
      <p:pic>
        <p:nvPicPr>
          <p:cNvPr id="13" name="图片 12"/>
          <p:cNvPicPr>
            <a:picLocks noChangeAspect="1"/>
          </p:cNvPicPr>
          <p:nvPr/>
        </p:nvPicPr>
        <p:blipFill>
          <a:blip r:embed="rId2"/>
          <a:stretch>
            <a:fillRect/>
          </a:stretch>
        </p:blipFill>
        <p:spPr>
          <a:xfrm>
            <a:off x="5976484" y="1250194"/>
            <a:ext cx="2859814" cy="2088417"/>
          </a:xfrm>
          <a:prstGeom prst="rect">
            <a:avLst/>
          </a:prstGeom>
        </p:spPr>
      </p:pic>
      <p:pic>
        <p:nvPicPr>
          <p:cNvPr id="14" name="图片 13"/>
          <p:cNvPicPr>
            <a:picLocks noChangeAspect="1"/>
          </p:cNvPicPr>
          <p:nvPr/>
        </p:nvPicPr>
        <p:blipFill rotWithShape="1">
          <a:blip r:embed="rId3"/>
          <a:srcRect l="6056" t="-1" b="3051"/>
          <a:stretch>
            <a:fillRect/>
          </a:stretch>
        </p:blipFill>
        <p:spPr>
          <a:xfrm>
            <a:off x="5976484" y="3910551"/>
            <a:ext cx="2951788" cy="177142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目标轮廓分析</a:t>
            </a:r>
            <a:endParaRPr lang="zh-CN" altLang="en-US"/>
          </a:p>
        </p:txBody>
      </p:sp>
      <p:sp>
        <p:nvSpPr>
          <p:cNvPr id="3" name="内容占位符 2"/>
          <p:cNvSpPr>
            <a:spLocks noGrp="1"/>
          </p:cNvSpPr>
          <p:nvPr>
            <p:ph idx="1"/>
          </p:nvPr>
        </p:nvSpPr>
        <p:spPr/>
        <p:txBody>
          <a:bodyPr>
            <a:normAutofit/>
          </a:bodyPr>
          <a:lstStyle/>
          <a:p>
            <a:r>
              <a:rPr lang="zh-CN" altLang="en-US" sz="2800" dirty="0"/>
              <a:t>有了前景目标的二值图后，一般可以利用轮廓分析进行后续处理（大小是否符合等）</a:t>
            </a:r>
          </a:p>
          <a:p>
            <a:endParaRPr lang="zh-CN" altLang="en-US" sz="2800" dirty="0"/>
          </a:p>
          <a:p>
            <a:r>
              <a:rPr lang="zh-CN" altLang="en-US" sz="2800" dirty="0"/>
              <a:t>轮廓：连接一个区域的边界上的曲线</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17</a:t>
            </a:fld>
            <a:endParaRPr lang="zh-CN" altLang="en-US" dirty="0"/>
          </a:p>
        </p:txBody>
      </p:sp>
      <p:pic>
        <p:nvPicPr>
          <p:cNvPr id="109" name="图片 108"/>
          <p:cNvPicPr/>
          <p:nvPr/>
        </p:nvPicPr>
        <p:blipFill>
          <a:blip r:embed="rId2" r:link="rId3"/>
          <a:srcRect r="48215"/>
          <a:stretch>
            <a:fillRect/>
          </a:stretch>
        </p:blipFill>
        <p:spPr>
          <a:xfrm>
            <a:off x="2871470" y="3555365"/>
            <a:ext cx="2836545" cy="2616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目标轮廓分析</a:t>
            </a:r>
          </a:p>
        </p:txBody>
      </p:sp>
      <p:sp>
        <p:nvSpPr>
          <p:cNvPr id="3" name="内容占位符 2"/>
          <p:cNvSpPr>
            <a:spLocks noGrp="1"/>
          </p:cNvSpPr>
          <p:nvPr>
            <p:ph idx="1"/>
          </p:nvPr>
        </p:nvSpPr>
        <p:spPr/>
        <p:txBody>
          <a:bodyPr/>
          <a:lstStyle/>
          <a:p>
            <a:r>
              <a:rPr lang="zh-CN" altLang="en-US"/>
              <a:t>轮廓信息：</a:t>
            </a:r>
          </a:p>
          <a:p>
            <a:pPr lvl="1"/>
            <a:r>
              <a:rPr lang="zh-CN" altLang="en-US"/>
              <a:t>轮廓质心</a:t>
            </a:r>
          </a:p>
          <a:p>
            <a:pPr lvl="1"/>
            <a:r>
              <a:rPr lang="zh-CN" altLang="en-US"/>
              <a:t>轮廓面积</a:t>
            </a:r>
          </a:p>
          <a:p>
            <a:pPr lvl="1"/>
            <a:r>
              <a:rPr lang="zh-CN" altLang="en-US"/>
              <a:t>轮廓周长</a:t>
            </a:r>
          </a:p>
          <a:p>
            <a:pPr lvl="1"/>
            <a:r>
              <a:rPr lang="zh-CN" altLang="en-US"/>
              <a:t>轮廓外接矩形</a:t>
            </a:r>
          </a:p>
          <a:p>
            <a:pPr lvl="1"/>
            <a:r>
              <a:rPr lang="zh-CN" altLang="en-US"/>
              <a:t>轮廓近似形状</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18</a:t>
            </a:fld>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目标轮廓分析</a:t>
            </a:r>
            <a:endParaRPr lang="zh-CN" altLang="en-US"/>
          </a:p>
        </p:txBody>
      </p:sp>
      <p:sp>
        <p:nvSpPr>
          <p:cNvPr id="3" name="内容占位符 2"/>
          <p:cNvSpPr>
            <a:spLocks noGrp="1"/>
          </p:cNvSpPr>
          <p:nvPr>
            <p:ph idx="1"/>
          </p:nvPr>
        </p:nvSpPr>
        <p:spPr/>
        <p:txBody>
          <a:bodyPr/>
          <a:lstStyle/>
          <a:p>
            <a:r>
              <a:rPr lang="zh-CN" altLang="en-US">
                <a:sym typeface="+mn-ea"/>
              </a:rPr>
              <a:t>轮廓质心展示</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19</a:t>
            </a:fld>
            <a:endParaRPr lang="zh-CN" altLang="en-US" dirty="0"/>
          </a:p>
        </p:txBody>
      </p:sp>
      <p:sp>
        <p:nvSpPr>
          <p:cNvPr id="5" name="文本框 4"/>
          <p:cNvSpPr txBox="1"/>
          <p:nvPr/>
        </p:nvSpPr>
        <p:spPr>
          <a:xfrm>
            <a:off x="916305" y="2152650"/>
            <a:ext cx="4580255" cy="1753235"/>
          </a:xfrm>
          <a:prstGeom prst="rect">
            <a:avLst/>
          </a:prstGeom>
          <a:noFill/>
        </p:spPr>
        <p:txBody>
          <a:bodyPr wrap="square" rtlCol="0" anchor="t">
            <a:spAutoFit/>
          </a:bodyPr>
          <a:lstStyle/>
          <a:p>
            <a:r>
              <a:rPr lang="zh-CN" altLang="en-US"/>
              <a:t>im2,contours,hierarchy = cv.findContours(thresh, 1, 2)</a:t>
            </a:r>
          </a:p>
          <a:p>
            <a:r>
              <a:rPr lang="zh-CN" altLang="en-US"/>
              <a:t>cnt = contours[0]</a:t>
            </a:r>
          </a:p>
          <a:p>
            <a:r>
              <a:rPr lang="zh-CN" altLang="en-US"/>
              <a:t>M = cv.moments(cnt)</a:t>
            </a:r>
          </a:p>
          <a:p>
            <a:r>
              <a:rPr lang="zh-CN" altLang="en-US"/>
              <a:t>cx = int(M['m10']/M['m00'])</a:t>
            </a:r>
          </a:p>
          <a:p>
            <a:r>
              <a:rPr lang="zh-CN" altLang="en-US"/>
              <a:t>cy = int(M['m01']/M['m00'])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视频处理？</a:t>
            </a:r>
          </a:p>
        </p:txBody>
      </p:sp>
      <p:sp>
        <p:nvSpPr>
          <p:cNvPr id="3" name="内容占位符 2"/>
          <p:cNvSpPr>
            <a:spLocks noGrp="1"/>
          </p:cNvSpPr>
          <p:nvPr>
            <p:ph idx="1"/>
          </p:nvPr>
        </p:nvSpPr>
        <p:spPr/>
        <p:txBody>
          <a:bodyPr/>
          <a:lstStyle/>
          <a:p>
            <a:r>
              <a:rPr lang="zh-CN" altLang="en-US" dirty="0">
                <a:solidFill>
                  <a:srgbClr val="FF0000"/>
                </a:solidFill>
              </a:rPr>
              <a:t>逐帧图像处理和分析</a:t>
            </a:r>
          </a:p>
          <a:p>
            <a:r>
              <a:rPr lang="zh-CN" altLang="en-US" b="1" dirty="0"/>
              <a:t>目标跟踪</a:t>
            </a:r>
          </a:p>
          <a:p>
            <a:r>
              <a:rPr lang="zh-CN" altLang="en-US" b="1" dirty="0"/>
              <a:t>运动目标分析</a:t>
            </a:r>
          </a:p>
          <a:p>
            <a:r>
              <a:rPr lang="zh-CN" altLang="en-US" dirty="0"/>
              <a:t>视频插帧</a:t>
            </a:r>
          </a:p>
          <a:p>
            <a:r>
              <a:rPr lang="zh-CN" altLang="en-US" dirty="0"/>
              <a:t>视频去噪</a:t>
            </a:r>
          </a:p>
          <a:p>
            <a:r>
              <a:rPr lang="zh-CN" altLang="en-US" dirty="0"/>
              <a:t>视频超分辨</a:t>
            </a:r>
          </a:p>
          <a:p>
            <a:r>
              <a:rPr lang="en-US" altLang="zh-CN" dirty="0"/>
              <a:t>...</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目标轮廓分析</a:t>
            </a:r>
            <a:endParaRPr lang="zh-CN" altLang="en-US"/>
          </a:p>
        </p:txBody>
      </p:sp>
      <p:sp>
        <p:nvSpPr>
          <p:cNvPr id="3" name="内容占位符 2"/>
          <p:cNvSpPr>
            <a:spLocks noGrp="1"/>
          </p:cNvSpPr>
          <p:nvPr>
            <p:ph idx="1"/>
          </p:nvPr>
        </p:nvSpPr>
        <p:spPr/>
        <p:txBody>
          <a:bodyPr/>
          <a:lstStyle/>
          <a:p>
            <a:r>
              <a:rPr lang="zh-CN" altLang="en-US">
                <a:sym typeface="+mn-ea"/>
              </a:rPr>
              <a:t>轮廓面积</a:t>
            </a:r>
          </a:p>
          <a:p>
            <a:endParaRPr lang="zh-CN" altLang="en-US">
              <a:sym typeface="+mn-ea"/>
            </a:endParaRPr>
          </a:p>
          <a:p>
            <a:r>
              <a:rPr lang="zh-CN" altLang="en-US">
                <a:sym typeface="+mn-ea"/>
              </a:rPr>
              <a:t>周长</a:t>
            </a:r>
          </a:p>
          <a:p>
            <a:endParaRPr lang="zh-CN" altLang="en-US">
              <a:sym typeface="+mn-ea"/>
            </a:endParaRPr>
          </a:p>
          <a:p>
            <a:r>
              <a:rPr lang="zh-CN" altLang="en-US">
                <a:sym typeface="+mn-ea"/>
              </a:rPr>
              <a:t>外接矩形</a:t>
            </a:r>
          </a:p>
          <a:p>
            <a:endParaRPr lang="zh-CN" altLang="en-US">
              <a:sym typeface="+mn-ea"/>
            </a:endParaRPr>
          </a:p>
        </p:txBody>
      </p:sp>
      <p:sp>
        <p:nvSpPr>
          <p:cNvPr id="4" name="灯片编号占位符 3"/>
          <p:cNvSpPr>
            <a:spLocks noGrp="1"/>
          </p:cNvSpPr>
          <p:nvPr>
            <p:ph type="sldNum" sz="quarter" idx="12"/>
          </p:nvPr>
        </p:nvSpPr>
        <p:spPr/>
        <p:txBody>
          <a:bodyPr/>
          <a:lstStyle/>
          <a:p>
            <a:fld id="{54DA8740-04C3-4D9C-9880-E3F61E3A801B}" type="slidenum">
              <a:rPr lang="zh-CN" altLang="en-US" smtClean="0"/>
              <a:t>20</a:t>
            </a:fld>
            <a:endParaRPr lang="zh-CN" altLang="en-US" dirty="0"/>
          </a:p>
        </p:txBody>
      </p:sp>
      <p:sp>
        <p:nvSpPr>
          <p:cNvPr id="5" name="文本框 4"/>
          <p:cNvSpPr txBox="1"/>
          <p:nvPr/>
        </p:nvSpPr>
        <p:spPr>
          <a:xfrm>
            <a:off x="988695" y="1888490"/>
            <a:ext cx="4580255" cy="368300"/>
          </a:xfrm>
          <a:prstGeom prst="rect">
            <a:avLst/>
          </a:prstGeom>
          <a:noFill/>
        </p:spPr>
        <p:txBody>
          <a:bodyPr wrap="square" rtlCol="0" anchor="t">
            <a:spAutoFit/>
          </a:bodyPr>
          <a:lstStyle/>
          <a:p>
            <a:r>
              <a:rPr lang="zh-CN" altLang="en-US"/>
              <a:t>area = cv.contourArea(cnt)</a:t>
            </a:r>
          </a:p>
        </p:txBody>
      </p:sp>
      <p:sp>
        <p:nvSpPr>
          <p:cNvPr id="6" name="文本框 5"/>
          <p:cNvSpPr txBox="1"/>
          <p:nvPr/>
        </p:nvSpPr>
        <p:spPr>
          <a:xfrm>
            <a:off x="988695" y="3255010"/>
            <a:ext cx="5355590" cy="368300"/>
          </a:xfrm>
          <a:prstGeom prst="rect">
            <a:avLst/>
          </a:prstGeom>
          <a:noFill/>
        </p:spPr>
        <p:txBody>
          <a:bodyPr wrap="square" rtlCol="0" anchor="t">
            <a:spAutoFit/>
          </a:bodyPr>
          <a:lstStyle/>
          <a:p>
            <a:r>
              <a:rPr lang="zh-CN" altLang="en-US"/>
              <a:t>perimeter = cv.arcLength(cnt,True)</a:t>
            </a:r>
          </a:p>
        </p:txBody>
      </p:sp>
      <p:sp>
        <p:nvSpPr>
          <p:cNvPr id="7" name="文本框 6"/>
          <p:cNvSpPr txBox="1"/>
          <p:nvPr/>
        </p:nvSpPr>
        <p:spPr>
          <a:xfrm>
            <a:off x="1607820" y="4486910"/>
            <a:ext cx="5755005" cy="645160"/>
          </a:xfrm>
          <a:prstGeom prst="rect">
            <a:avLst/>
          </a:prstGeom>
          <a:noFill/>
        </p:spPr>
        <p:txBody>
          <a:bodyPr wrap="square" rtlCol="0" anchor="t">
            <a:spAutoFit/>
          </a:bodyPr>
          <a:lstStyle/>
          <a:p>
            <a:r>
              <a:rPr lang="zh-CN" altLang="en-US"/>
              <a:t>x,y,w,h = cv.boundingRect(cnt)</a:t>
            </a:r>
          </a:p>
          <a:p>
            <a:r>
              <a:rPr lang="zh-CN" altLang="en-US"/>
              <a:t>cv.rectangle(img,(x,y),(x+w,y+h),(0,255,0),2)</a:t>
            </a:r>
          </a:p>
        </p:txBody>
      </p:sp>
      <p:sp>
        <p:nvSpPr>
          <p:cNvPr id="8" name="文本框 7"/>
          <p:cNvSpPr txBox="1"/>
          <p:nvPr/>
        </p:nvSpPr>
        <p:spPr>
          <a:xfrm>
            <a:off x="1498600" y="5274945"/>
            <a:ext cx="6519545" cy="1198880"/>
          </a:xfrm>
          <a:prstGeom prst="rect">
            <a:avLst/>
          </a:prstGeom>
          <a:noFill/>
        </p:spPr>
        <p:txBody>
          <a:bodyPr wrap="square" rtlCol="0" anchor="t">
            <a:spAutoFit/>
          </a:bodyPr>
          <a:lstStyle/>
          <a:p>
            <a:r>
              <a:rPr lang="zh-CN" altLang="en-US"/>
              <a:t>rect = cv.minAreaRect(cnt)</a:t>
            </a:r>
          </a:p>
          <a:p>
            <a:r>
              <a:rPr lang="zh-CN" altLang="en-US"/>
              <a:t>box = cv.boxPoints(rect)</a:t>
            </a:r>
          </a:p>
          <a:p>
            <a:r>
              <a:rPr lang="zh-CN" altLang="en-US"/>
              <a:t>box = np.int0(box)</a:t>
            </a:r>
          </a:p>
          <a:p>
            <a:r>
              <a:rPr lang="zh-CN" altLang="en-US"/>
              <a:t>cv.drawContours(img,[box],0,(0,0,255),2)</a:t>
            </a:r>
          </a:p>
        </p:txBody>
      </p:sp>
      <p:pic>
        <p:nvPicPr>
          <p:cNvPr id="110" name="图片 109"/>
          <p:cNvPicPr/>
          <p:nvPr/>
        </p:nvPicPr>
        <p:blipFill>
          <a:blip r:embed="rId2" r:link="rId3"/>
          <a:stretch>
            <a:fillRect/>
          </a:stretch>
        </p:blipFill>
        <p:spPr>
          <a:xfrm>
            <a:off x="5975985" y="3512185"/>
            <a:ext cx="2857500" cy="2857500"/>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视频目标跟踪</a:t>
            </a:r>
            <a:endParaRPr lang="zh-CN" altLang="en-US"/>
          </a:p>
        </p:txBody>
      </p:sp>
      <p:sp>
        <p:nvSpPr>
          <p:cNvPr id="3" name="内容占位符 2"/>
          <p:cNvSpPr>
            <a:spLocks noGrp="1"/>
          </p:cNvSpPr>
          <p:nvPr>
            <p:ph idx="1"/>
          </p:nvPr>
        </p:nvSpPr>
        <p:spPr/>
        <p:txBody>
          <a:bodyPr/>
          <a:lstStyle/>
          <a:p>
            <a:r>
              <a:rPr lang="zh-CN" altLang="en-US">
                <a:solidFill>
                  <a:srgbClr val="FF0000"/>
                </a:solidFill>
              </a:rPr>
              <a:t>单目标跟踪（</a:t>
            </a:r>
            <a:r>
              <a:rPr lang="en-US" altLang="zh-CN">
                <a:solidFill>
                  <a:srgbClr val="FF0000"/>
                </a:solidFill>
              </a:rPr>
              <a:t>VOT</a:t>
            </a:r>
            <a:r>
              <a:rPr lang="zh-CN" altLang="en-US">
                <a:solidFill>
                  <a:srgbClr val="FF0000"/>
                </a:solidFill>
              </a:rPr>
              <a:t>）</a:t>
            </a:r>
            <a:r>
              <a:rPr lang="zh-CN" altLang="en-US"/>
              <a:t>：提取了前景目标后</a:t>
            </a:r>
            <a:r>
              <a:rPr lang="en-US" altLang="zh-CN"/>
              <a:t>/</a:t>
            </a:r>
            <a:r>
              <a:rPr lang="zh-CN" altLang="en-US"/>
              <a:t>给定目标</a:t>
            </a:r>
            <a:r>
              <a:rPr lang="en-US" altLang="zh-CN"/>
              <a:t>box</a:t>
            </a:r>
            <a:r>
              <a:rPr lang="zh-CN" altLang="en-US"/>
              <a:t>，如何得到该目标下一帧的位置</a:t>
            </a:r>
          </a:p>
          <a:p>
            <a:endParaRPr lang="zh-CN" altLang="en-US"/>
          </a:p>
          <a:p>
            <a:r>
              <a:rPr lang="zh-CN" altLang="en-US"/>
              <a:t>多目标跟踪（</a:t>
            </a:r>
            <a:r>
              <a:rPr lang="en-US" altLang="zh-CN"/>
              <a:t>MOT</a:t>
            </a:r>
            <a:r>
              <a:rPr lang="zh-CN" altLang="en-US"/>
              <a:t>）：给定每帧所有目标</a:t>
            </a:r>
            <a:r>
              <a:rPr lang="en-US" altLang="zh-CN"/>
              <a:t>box</a:t>
            </a:r>
            <a:r>
              <a:rPr lang="zh-CN" altLang="en-US"/>
              <a:t>，如何把对应的目标链接</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21</a:t>
            </a:fld>
            <a:endParaRPr lang="zh-CN" altLang="en-US" dirty="0"/>
          </a:p>
        </p:txBody>
      </p:sp>
      <p:pic>
        <p:nvPicPr>
          <p:cNvPr id="5" name="内容占位符 4"/>
          <p:cNvPicPr>
            <a:picLocks noChangeAspect="1"/>
          </p:cNvPicPr>
          <p:nvPr/>
        </p:nvPicPr>
        <p:blipFill>
          <a:blip r:embed="rId2"/>
          <a:stretch>
            <a:fillRect/>
          </a:stretch>
        </p:blipFill>
        <p:spPr>
          <a:xfrm>
            <a:off x="2943860" y="4614545"/>
            <a:ext cx="3048000" cy="170688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目标跟踪</a:t>
            </a:r>
            <a:endParaRPr lang="zh-CN" altLang="en-US"/>
          </a:p>
        </p:txBody>
      </p:sp>
      <p:sp>
        <p:nvSpPr>
          <p:cNvPr id="3" name="内容占位符 2"/>
          <p:cNvSpPr>
            <a:spLocks noGrp="1"/>
          </p:cNvSpPr>
          <p:nvPr>
            <p:ph idx="1"/>
          </p:nvPr>
        </p:nvSpPr>
        <p:spPr/>
        <p:txBody>
          <a:bodyPr/>
          <a:lstStyle/>
          <a:p>
            <a:r>
              <a:rPr lang="en-US"/>
              <a:t>Naive</a:t>
            </a:r>
            <a:r>
              <a:rPr lang="zh-CN" altLang="en-US"/>
              <a:t>做法：</a:t>
            </a:r>
          </a:p>
          <a:p>
            <a:pPr lvl="1"/>
            <a:r>
              <a:rPr lang="zh-CN" altLang="en-US"/>
              <a:t>相邻帧前景</a:t>
            </a:r>
            <a:r>
              <a:rPr lang="en-US" altLang="zh-CN"/>
              <a:t>box</a:t>
            </a:r>
            <a:r>
              <a:rPr lang="zh-CN" altLang="en-US"/>
              <a:t>计算重叠区域</a:t>
            </a:r>
            <a:r>
              <a:rPr lang="en-US" altLang="zh-CN"/>
              <a:t>/</a:t>
            </a:r>
            <a:r>
              <a:rPr lang="zh-CN" altLang="en-US"/>
              <a:t>计算中心距离，有重叠</a:t>
            </a:r>
            <a:r>
              <a:rPr lang="en-US" altLang="zh-CN"/>
              <a:t>/</a:t>
            </a:r>
            <a:r>
              <a:rPr lang="zh-CN" altLang="en-US"/>
              <a:t>最近的则认为是同一个目标</a:t>
            </a:r>
          </a:p>
          <a:p>
            <a:pPr lvl="1"/>
            <a:endParaRPr lang="zh-CN" altLang="en-US"/>
          </a:p>
          <a:p>
            <a:pPr lvl="0"/>
            <a:r>
              <a:rPr lang="zh-CN" altLang="en-US"/>
              <a:t>早期无参密度估计方法</a:t>
            </a:r>
          </a:p>
          <a:p>
            <a:pPr lvl="1"/>
            <a:r>
              <a:rPr lang="en-US" altLang="zh-CN"/>
              <a:t>meanshift</a:t>
            </a:r>
          </a:p>
          <a:p>
            <a:pPr lvl="1"/>
            <a:r>
              <a:rPr lang="en-US" altLang="zh-CN"/>
              <a:t>camshift</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22</a:t>
            </a:fld>
            <a:endParaRPr lang="zh-CN" altLang="en-US" dirty="0"/>
          </a:p>
        </p:txBody>
      </p:sp>
      <p:pic>
        <p:nvPicPr>
          <p:cNvPr id="5" name="图片 4" descr="meanshift_face"/>
          <p:cNvPicPr>
            <a:picLocks noChangeAspect="1"/>
          </p:cNvPicPr>
          <p:nvPr/>
        </p:nvPicPr>
        <p:blipFill>
          <a:blip r:embed="rId2"/>
          <a:stretch>
            <a:fillRect/>
          </a:stretch>
        </p:blipFill>
        <p:spPr>
          <a:xfrm>
            <a:off x="6136640" y="3460115"/>
            <a:ext cx="2019300" cy="26955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meanshift</a:t>
            </a:r>
            <a:r>
              <a:rPr lang="zh-CN" altLang="en-US"/>
              <a:t>跟踪</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t>23</a:t>
            </a:fld>
            <a:endParaRPr lang="zh-CN" altLang="en-US" dirty="0"/>
          </a:p>
        </p:txBody>
      </p:sp>
      <p:sp>
        <p:nvSpPr>
          <p:cNvPr id="13315" name="Oval 3"/>
          <p:cNvSpPr/>
          <p:nvPr/>
        </p:nvSpPr>
        <p:spPr>
          <a:xfrm>
            <a:off x="5562600" y="3429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16" name="Oval 4"/>
          <p:cNvSpPr/>
          <p:nvPr/>
        </p:nvSpPr>
        <p:spPr>
          <a:xfrm>
            <a:off x="5768975" y="3429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17" name="Oval 5"/>
          <p:cNvSpPr/>
          <p:nvPr/>
        </p:nvSpPr>
        <p:spPr>
          <a:xfrm>
            <a:off x="5692775" y="3276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18" name="Oval 6"/>
          <p:cNvSpPr/>
          <p:nvPr/>
        </p:nvSpPr>
        <p:spPr>
          <a:xfrm>
            <a:off x="5440363" y="3221038"/>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19" name="Oval 7"/>
          <p:cNvSpPr/>
          <p:nvPr/>
        </p:nvSpPr>
        <p:spPr>
          <a:xfrm>
            <a:off x="5681663" y="3592513"/>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0" name="Oval 8"/>
          <p:cNvSpPr/>
          <p:nvPr/>
        </p:nvSpPr>
        <p:spPr>
          <a:xfrm>
            <a:off x="5454650" y="3592513"/>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1" name="Oval 9"/>
          <p:cNvSpPr/>
          <p:nvPr/>
        </p:nvSpPr>
        <p:spPr>
          <a:xfrm>
            <a:off x="5932488" y="3614738"/>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2" name="Oval 10"/>
          <p:cNvSpPr/>
          <p:nvPr/>
        </p:nvSpPr>
        <p:spPr>
          <a:xfrm>
            <a:off x="5322888" y="3429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3" name="Oval 11"/>
          <p:cNvSpPr/>
          <p:nvPr/>
        </p:nvSpPr>
        <p:spPr>
          <a:xfrm>
            <a:off x="6062663" y="3429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4" name="Oval 12"/>
          <p:cNvSpPr/>
          <p:nvPr/>
        </p:nvSpPr>
        <p:spPr>
          <a:xfrm>
            <a:off x="5921375" y="314325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5" name="Oval 13"/>
          <p:cNvSpPr/>
          <p:nvPr/>
        </p:nvSpPr>
        <p:spPr>
          <a:xfrm>
            <a:off x="5638800" y="3048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6" name="Oval 14"/>
          <p:cNvSpPr/>
          <p:nvPr/>
        </p:nvSpPr>
        <p:spPr>
          <a:xfrm>
            <a:off x="5791200" y="3810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7" name="Oval 15"/>
          <p:cNvSpPr/>
          <p:nvPr/>
        </p:nvSpPr>
        <p:spPr>
          <a:xfrm>
            <a:off x="5486400" y="3830638"/>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8" name="Oval 16"/>
          <p:cNvSpPr/>
          <p:nvPr/>
        </p:nvSpPr>
        <p:spPr>
          <a:xfrm>
            <a:off x="5181600" y="3679825"/>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29" name="Oval 17"/>
          <p:cNvSpPr/>
          <p:nvPr/>
        </p:nvSpPr>
        <p:spPr>
          <a:xfrm>
            <a:off x="4953000" y="3429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0" name="Oval 18"/>
          <p:cNvSpPr/>
          <p:nvPr/>
        </p:nvSpPr>
        <p:spPr>
          <a:xfrm>
            <a:off x="5181600" y="3200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1" name="Oval 19"/>
          <p:cNvSpPr/>
          <p:nvPr/>
        </p:nvSpPr>
        <p:spPr>
          <a:xfrm>
            <a:off x="6248400" y="3657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2" name="Oval 20"/>
          <p:cNvSpPr/>
          <p:nvPr/>
        </p:nvSpPr>
        <p:spPr>
          <a:xfrm>
            <a:off x="6172200" y="3962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3" name="Oval 21"/>
          <p:cNvSpPr/>
          <p:nvPr/>
        </p:nvSpPr>
        <p:spPr>
          <a:xfrm>
            <a:off x="5888038" y="4094163"/>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4" name="Oval 22"/>
          <p:cNvSpPr/>
          <p:nvPr/>
        </p:nvSpPr>
        <p:spPr>
          <a:xfrm>
            <a:off x="5486400" y="4114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5" name="Oval 23"/>
          <p:cNvSpPr/>
          <p:nvPr/>
        </p:nvSpPr>
        <p:spPr>
          <a:xfrm>
            <a:off x="5029200" y="3962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6" name="Oval 24"/>
          <p:cNvSpPr/>
          <p:nvPr/>
        </p:nvSpPr>
        <p:spPr>
          <a:xfrm>
            <a:off x="4648200" y="3657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7" name="Oval 25"/>
          <p:cNvSpPr/>
          <p:nvPr/>
        </p:nvSpPr>
        <p:spPr>
          <a:xfrm>
            <a:off x="4572000" y="3124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8" name="Oval 26"/>
          <p:cNvSpPr/>
          <p:nvPr/>
        </p:nvSpPr>
        <p:spPr>
          <a:xfrm>
            <a:off x="4953000" y="3048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39" name="Oval 27"/>
          <p:cNvSpPr/>
          <p:nvPr/>
        </p:nvSpPr>
        <p:spPr>
          <a:xfrm>
            <a:off x="5334000" y="2819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0" name="Oval 28"/>
          <p:cNvSpPr/>
          <p:nvPr/>
        </p:nvSpPr>
        <p:spPr>
          <a:xfrm>
            <a:off x="5921375" y="2819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1" name="Oval 29"/>
          <p:cNvSpPr/>
          <p:nvPr/>
        </p:nvSpPr>
        <p:spPr>
          <a:xfrm>
            <a:off x="5638800" y="2514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2" name="Oval 30"/>
          <p:cNvSpPr/>
          <p:nvPr/>
        </p:nvSpPr>
        <p:spPr>
          <a:xfrm>
            <a:off x="4724400" y="2819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3" name="Oval 31"/>
          <p:cNvSpPr/>
          <p:nvPr/>
        </p:nvSpPr>
        <p:spPr>
          <a:xfrm>
            <a:off x="5105400" y="2590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4" name="Oval 32"/>
          <p:cNvSpPr/>
          <p:nvPr/>
        </p:nvSpPr>
        <p:spPr>
          <a:xfrm>
            <a:off x="5638800" y="1981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5" name="Oval 33"/>
          <p:cNvSpPr/>
          <p:nvPr/>
        </p:nvSpPr>
        <p:spPr>
          <a:xfrm>
            <a:off x="5181600" y="2209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6" name="Oval 34"/>
          <p:cNvSpPr/>
          <p:nvPr/>
        </p:nvSpPr>
        <p:spPr>
          <a:xfrm>
            <a:off x="5921375" y="2438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7" name="Oval 35"/>
          <p:cNvSpPr/>
          <p:nvPr/>
        </p:nvSpPr>
        <p:spPr>
          <a:xfrm>
            <a:off x="5921375" y="1371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8" name="Oval 36"/>
          <p:cNvSpPr/>
          <p:nvPr/>
        </p:nvSpPr>
        <p:spPr>
          <a:xfrm>
            <a:off x="6172200" y="2133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49" name="Oval 37"/>
          <p:cNvSpPr/>
          <p:nvPr/>
        </p:nvSpPr>
        <p:spPr>
          <a:xfrm>
            <a:off x="6259513" y="2676525"/>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0" name="Oval 38"/>
          <p:cNvSpPr/>
          <p:nvPr/>
        </p:nvSpPr>
        <p:spPr>
          <a:xfrm>
            <a:off x="6248400" y="3124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1" name="Oval 39"/>
          <p:cNvSpPr/>
          <p:nvPr/>
        </p:nvSpPr>
        <p:spPr>
          <a:xfrm>
            <a:off x="6629400" y="2895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2" name="Oval 40"/>
          <p:cNvSpPr/>
          <p:nvPr/>
        </p:nvSpPr>
        <p:spPr>
          <a:xfrm>
            <a:off x="6629400" y="2514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3" name="Oval 41"/>
          <p:cNvSpPr/>
          <p:nvPr/>
        </p:nvSpPr>
        <p:spPr>
          <a:xfrm>
            <a:off x="6553200" y="2057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4" name="Oval 42"/>
          <p:cNvSpPr/>
          <p:nvPr/>
        </p:nvSpPr>
        <p:spPr>
          <a:xfrm>
            <a:off x="6324600" y="1600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5" name="Oval 43"/>
          <p:cNvSpPr/>
          <p:nvPr/>
        </p:nvSpPr>
        <p:spPr>
          <a:xfrm>
            <a:off x="6934200" y="1295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6" name="Oval 44"/>
          <p:cNvSpPr/>
          <p:nvPr/>
        </p:nvSpPr>
        <p:spPr>
          <a:xfrm>
            <a:off x="7010400" y="1752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7" name="Oval 45"/>
          <p:cNvSpPr/>
          <p:nvPr/>
        </p:nvSpPr>
        <p:spPr>
          <a:xfrm>
            <a:off x="7315200" y="2362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8" name="Oval 46"/>
          <p:cNvSpPr/>
          <p:nvPr/>
        </p:nvSpPr>
        <p:spPr>
          <a:xfrm>
            <a:off x="6705600" y="3352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59" name="Oval 47"/>
          <p:cNvSpPr/>
          <p:nvPr/>
        </p:nvSpPr>
        <p:spPr>
          <a:xfrm>
            <a:off x="7162800" y="2895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0" name="Oval 48"/>
          <p:cNvSpPr/>
          <p:nvPr/>
        </p:nvSpPr>
        <p:spPr>
          <a:xfrm>
            <a:off x="7924800" y="2971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1" name="Oval 49"/>
          <p:cNvSpPr/>
          <p:nvPr/>
        </p:nvSpPr>
        <p:spPr>
          <a:xfrm>
            <a:off x="6934200" y="3886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2" name="Oval 50"/>
          <p:cNvSpPr/>
          <p:nvPr/>
        </p:nvSpPr>
        <p:spPr>
          <a:xfrm>
            <a:off x="7478713" y="3430588"/>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3" name="Oval 51"/>
          <p:cNvSpPr/>
          <p:nvPr/>
        </p:nvSpPr>
        <p:spPr>
          <a:xfrm>
            <a:off x="6477000" y="4267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4" name="Oval 52"/>
          <p:cNvSpPr/>
          <p:nvPr/>
        </p:nvSpPr>
        <p:spPr>
          <a:xfrm>
            <a:off x="7543800" y="4343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5" name="Oval 53"/>
          <p:cNvSpPr/>
          <p:nvPr/>
        </p:nvSpPr>
        <p:spPr>
          <a:xfrm>
            <a:off x="6934200" y="4724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6" name="Oval 54"/>
          <p:cNvSpPr/>
          <p:nvPr/>
        </p:nvSpPr>
        <p:spPr>
          <a:xfrm>
            <a:off x="6096000" y="4572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7" name="Oval 55"/>
          <p:cNvSpPr/>
          <p:nvPr/>
        </p:nvSpPr>
        <p:spPr>
          <a:xfrm>
            <a:off x="5638800" y="4495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8" name="Oval 56"/>
          <p:cNvSpPr/>
          <p:nvPr/>
        </p:nvSpPr>
        <p:spPr>
          <a:xfrm>
            <a:off x="6019800" y="5029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69" name="Oval 57"/>
          <p:cNvSpPr/>
          <p:nvPr/>
        </p:nvSpPr>
        <p:spPr>
          <a:xfrm>
            <a:off x="6477000" y="5486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0" name="Oval 58"/>
          <p:cNvSpPr/>
          <p:nvPr/>
        </p:nvSpPr>
        <p:spPr>
          <a:xfrm>
            <a:off x="5867400" y="5486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1" name="Oval 59"/>
          <p:cNvSpPr/>
          <p:nvPr/>
        </p:nvSpPr>
        <p:spPr>
          <a:xfrm>
            <a:off x="5410200" y="5029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2" name="Oval 60"/>
          <p:cNvSpPr/>
          <p:nvPr/>
        </p:nvSpPr>
        <p:spPr>
          <a:xfrm>
            <a:off x="5105400" y="4572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3" name="Oval 61"/>
          <p:cNvSpPr/>
          <p:nvPr/>
        </p:nvSpPr>
        <p:spPr>
          <a:xfrm>
            <a:off x="4495800" y="4267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4" name="Oval 62"/>
          <p:cNvSpPr/>
          <p:nvPr/>
        </p:nvSpPr>
        <p:spPr>
          <a:xfrm>
            <a:off x="4724400" y="4953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5" name="Oval 63"/>
          <p:cNvSpPr/>
          <p:nvPr/>
        </p:nvSpPr>
        <p:spPr>
          <a:xfrm>
            <a:off x="4953000" y="5486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6" name="Oval 64"/>
          <p:cNvSpPr/>
          <p:nvPr/>
        </p:nvSpPr>
        <p:spPr>
          <a:xfrm>
            <a:off x="4114800" y="5638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7" name="Oval 65"/>
          <p:cNvSpPr/>
          <p:nvPr/>
        </p:nvSpPr>
        <p:spPr>
          <a:xfrm>
            <a:off x="4038600" y="5029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8" name="Oval 66"/>
          <p:cNvSpPr/>
          <p:nvPr/>
        </p:nvSpPr>
        <p:spPr>
          <a:xfrm>
            <a:off x="3505200" y="4267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79" name="Oval 67"/>
          <p:cNvSpPr/>
          <p:nvPr/>
        </p:nvSpPr>
        <p:spPr>
          <a:xfrm>
            <a:off x="4038600" y="3962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0" name="Oval 68"/>
          <p:cNvSpPr/>
          <p:nvPr/>
        </p:nvSpPr>
        <p:spPr>
          <a:xfrm>
            <a:off x="4267200" y="3429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1" name="Oval 69"/>
          <p:cNvSpPr/>
          <p:nvPr/>
        </p:nvSpPr>
        <p:spPr>
          <a:xfrm>
            <a:off x="3733800" y="2971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2" name="Oval 70"/>
          <p:cNvSpPr/>
          <p:nvPr/>
        </p:nvSpPr>
        <p:spPr>
          <a:xfrm>
            <a:off x="4267200" y="2590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3" name="Oval 71"/>
          <p:cNvSpPr/>
          <p:nvPr/>
        </p:nvSpPr>
        <p:spPr>
          <a:xfrm>
            <a:off x="4724400" y="2438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4" name="Oval 72"/>
          <p:cNvSpPr/>
          <p:nvPr/>
        </p:nvSpPr>
        <p:spPr>
          <a:xfrm>
            <a:off x="4343400" y="1828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5" name="Oval 73"/>
          <p:cNvSpPr/>
          <p:nvPr/>
        </p:nvSpPr>
        <p:spPr>
          <a:xfrm>
            <a:off x="5029200" y="1600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6" name="Oval 74"/>
          <p:cNvSpPr/>
          <p:nvPr/>
        </p:nvSpPr>
        <p:spPr>
          <a:xfrm>
            <a:off x="4191000" y="1219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7" name="Oval 75"/>
          <p:cNvSpPr/>
          <p:nvPr/>
        </p:nvSpPr>
        <p:spPr>
          <a:xfrm>
            <a:off x="3733800" y="1600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8" name="Oval 76"/>
          <p:cNvSpPr/>
          <p:nvPr/>
        </p:nvSpPr>
        <p:spPr>
          <a:xfrm>
            <a:off x="3657600" y="2209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89" name="Oval 77"/>
          <p:cNvSpPr/>
          <p:nvPr/>
        </p:nvSpPr>
        <p:spPr>
          <a:xfrm>
            <a:off x="3276600" y="2667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0" name="Oval 78"/>
          <p:cNvSpPr/>
          <p:nvPr/>
        </p:nvSpPr>
        <p:spPr>
          <a:xfrm>
            <a:off x="3657600" y="3505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1" name="Oval 79"/>
          <p:cNvSpPr/>
          <p:nvPr/>
        </p:nvSpPr>
        <p:spPr>
          <a:xfrm>
            <a:off x="2895600" y="3581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2" name="Oval 80"/>
          <p:cNvSpPr/>
          <p:nvPr/>
        </p:nvSpPr>
        <p:spPr>
          <a:xfrm>
            <a:off x="2819400" y="44196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3" name="Oval 81"/>
          <p:cNvSpPr/>
          <p:nvPr/>
        </p:nvSpPr>
        <p:spPr>
          <a:xfrm>
            <a:off x="3048000" y="5257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4" name="Oval 82"/>
          <p:cNvSpPr/>
          <p:nvPr/>
        </p:nvSpPr>
        <p:spPr>
          <a:xfrm>
            <a:off x="2362200" y="5638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5" name="Oval 83"/>
          <p:cNvSpPr/>
          <p:nvPr/>
        </p:nvSpPr>
        <p:spPr>
          <a:xfrm>
            <a:off x="1905000" y="4876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6" name="Oval 84"/>
          <p:cNvSpPr/>
          <p:nvPr/>
        </p:nvSpPr>
        <p:spPr>
          <a:xfrm>
            <a:off x="1905000" y="3962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7" name="Oval 85"/>
          <p:cNvSpPr/>
          <p:nvPr/>
        </p:nvSpPr>
        <p:spPr>
          <a:xfrm>
            <a:off x="2514600" y="2743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8" name="Oval 86"/>
          <p:cNvSpPr/>
          <p:nvPr/>
        </p:nvSpPr>
        <p:spPr>
          <a:xfrm>
            <a:off x="2895600" y="1905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399" name="Oval 87"/>
          <p:cNvSpPr/>
          <p:nvPr/>
        </p:nvSpPr>
        <p:spPr>
          <a:xfrm>
            <a:off x="1981200" y="1905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0" name="Oval 88"/>
          <p:cNvSpPr/>
          <p:nvPr/>
        </p:nvSpPr>
        <p:spPr>
          <a:xfrm>
            <a:off x="1828800" y="3048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1" name="Oval 89"/>
          <p:cNvSpPr/>
          <p:nvPr/>
        </p:nvSpPr>
        <p:spPr>
          <a:xfrm>
            <a:off x="762000" y="47244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2" name="Oval 90"/>
          <p:cNvSpPr/>
          <p:nvPr/>
        </p:nvSpPr>
        <p:spPr>
          <a:xfrm>
            <a:off x="838200" y="5791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3" name="Oval 91"/>
          <p:cNvSpPr/>
          <p:nvPr/>
        </p:nvSpPr>
        <p:spPr>
          <a:xfrm>
            <a:off x="838200" y="3505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4" name="Oval 92"/>
          <p:cNvSpPr/>
          <p:nvPr/>
        </p:nvSpPr>
        <p:spPr>
          <a:xfrm>
            <a:off x="990600" y="22860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5" name="Oval 93"/>
          <p:cNvSpPr/>
          <p:nvPr/>
        </p:nvSpPr>
        <p:spPr>
          <a:xfrm>
            <a:off x="1143000" y="12192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06" name="Oval 94"/>
          <p:cNvSpPr/>
          <p:nvPr/>
        </p:nvSpPr>
        <p:spPr>
          <a:xfrm>
            <a:off x="2590800" y="1066800"/>
            <a:ext cx="152400" cy="152400"/>
          </a:xfrm>
          <a:prstGeom prst="ellipse">
            <a:avLst/>
          </a:prstGeom>
          <a:gradFill rotWithShape="1">
            <a:gsLst>
              <a:gs pos="0">
                <a:srgbClr val="CC3300"/>
              </a:gs>
              <a:gs pos="100000">
                <a:srgbClr val="5E1800"/>
              </a:gs>
            </a:gsLst>
            <a:lin ang="270000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grpSp>
        <p:nvGrpSpPr>
          <p:cNvPr id="13408" name="Group 96"/>
          <p:cNvGrpSpPr/>
          <p:nvPr/>
        </p:nvGrpSpPr>
        <p:grpSpPr>
          <a:xfrm>
            <a:off x="3167063" y="1676400"/>
            <a:ext cx="2819400" cy="2895600"/>
            <a:chOff x="3744" y="4464"/>
            <a:chExt cx="1776" cy="1824"/>
          </a:xfrm>
        </p:grpSpPr>
        <p:sp>
          <p:nvSpPr>
            <p:cNvPr id="13418" name="Oval 97"/>
            <p:cNvSpPr/>
            <p:nvPr/>
          </p:nvSpPr>
          <p:spPr>
            <a:xfrm>
              <a:off x="3744" y="4464"/>
              <a:ext cx="1776" cy="1824"/>
            </a:xfrm>
            <a:prstGeom prst="ellipse">
              <a:avLst/>
            </a:prstGeom>
            <a:noFill/>
            <a:ln w="28575"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grpSp>
          <p:nvGrpSpPr>
            <p:cNvPr id="13419" name="Group 98"/>
            <p:cNvGrpSpPr/>
            <p:nvPr/>
          </p:nvGrpSpPr>
          <p:grpSpPr>
            <a:xfrm>
              <a:off x="4491" y="5231"/>
              <a:ext cx="288" cy="288"/>
              <a:chOff x="4486" y="3484"/>
              <a:chExt cx="288" cy="288"/>
            </a:xfrm>
          </p:grpSpPr>
          <p:sp>
            <p:nvSpPr>
              <p:cNvPr id="13420" name="Oval 99"/>
              <p:cNvSpPr/>
              <p:nvPr/>
            </p:nvSpPr>
            <p:spPr>
              <a:xfrm>
                <a:off x="4560" y="3552"/>
                <a:ext cx="144" cy="144"/>
              </a:xfrm>
              <a:prstGeom prst="ellipse">
                <a:avLst/>
              </a:prstGeom>
              <a:noFill/>
              <a:ln w="19050"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21" name="Line 100"/>
              <p:cNvSpPr/>
              <p:nvPr/>
            </p:nvSpPr>
            <p:spPr>
              <a:xfrm>
                <a:off x="4632" y="3484"/>
                <a:ext cx="0" cy="288"/>
              </a:xfrm>
              <a:prstGeom prst="line">
                <a:avLst/>
              </a:prstGeom>
              <a:ln w="9525" cap="flat" cmpd="sng">
                <a:solidFill>
                  <a:srgbClr val="00CCFF"/>
                </a:solidFill>
                <a:prstDash val="solid"/>
                <a:headEnd type="none" w="med" len="med"/>
                <a:tailEnd type="none" w="med" len="med"/>
              </a:ln>
            </p:spPr>
          </p:sp>
          <p:sp>
            <p:nvSpPr>
              <p:cNvPr id="13422" name="Line 101"/>
              <p:cNvSpPr/>
              <p:nvPr/>
            </p:nvSpPr>
            <p:spPr>
              <a:xfrm rot="-5400000">
                <a:off x="4630" y="3482"/>
                <a:ext cx="0" cy="288"/>
              </a:xfrm>
              <a:prstGeom prst="line">
                <a:avLst/>
              </a:prstGeom>
              <a:ln w="9525" cap="flat" cmpd="sng">
                <a:solidFill>
                  <a:srgbClr val="00CCFF"/>
                </a:solidFill>
                <a:prstDash val="solid"/>
                <a:headEnd type="none" w="med" len="med"/>
                <a:tailEnd type="none" w="med" len="med"/>
              </a:ln>
            </p:spPr>
          </p:sp>
        </p:grpSp>
      </p:grpSp>
      <p:sp>
        <p:nvSpPr>
          <p:cNvPr id="13409" name="AutoShape 106"/>
          <p:cNvSpPr/>
          <p:nvPr/>
        </p:nvSpPr>
        <p:spPr>
          <a:xfrm>
            <a:off x="7467600" y="914400"/>
            <a:ext cx="1447800" cy="609600"/>
          </a:xfrm>
          <a:prstGeom prst="roundRect">
            <a:avLst>
              <a:gd name="adj" fmla="val 16667"/>
            </a:avLst>
          </a:prstGeom>
          <a:noFill/>
          <a:ln w="19050" cap="flat" cmpd="sng">
            <a:solidFill>
              <a:srgbClr val="00CC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1600" dirty="0">
                <a:ea typeface="宋体" panose="02010600030101010101" pitchFamily="2" charset="-122"/>
              </a:rPr>
              <a:t>Region of</a:t>
            </a:r>
          </a:p>
          <a:p>
            <a:pPr marL="0" lvl="0" indent="0" algn="ctr" eaLnBrk="1" hangingPunct="1">
              <a:spcBef>
                <a:spcPct val="0"/>
              </a:spcBef>
              <a:buNone/>
            </a:pPr>
            <a:r>
              <a:rPr lang="en-US" altLang="zh-CN" sz="1600" dirty="0">
                <a:ea typeface="宋体" panose="02010600030101010101" pitchFamily="2" charset="-122"/>
              </a:rPr>
              <a:t>interest</a:t>
            </a:r>
          </a:p>
        </p:txBody>
      </p:sp>
      <p:sp>
        <p:nvSpPr>
          <p:cNvPr id="13410" name="AutoShape 107"/>
          <p:cNvSpPr/>
          <p:nvPr/>
        </p:nvSpPr>
        <p:spPr>
          <a:xfrm>
            <a:off x="7467600" y="1600200"/>
            <a:ext cx="1447800" cy="609600"/>
          </a:xfrm>
          <a:prstGeom prst="roundRect">
            <a:avLst>
              <a:gd name="adj" fmla="val 16667"/>
            </a:avLst>
          </a:prstGeom>
          <a:noFill/>
          <a:ln w="1905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1600" dirty="0">
                <a:ea typeface="宋体" panose="02010600030101010101" pitchFamily="2" charset="-122"/>
              </a:rPr>
              <a:t>Center of</a:t>
            </a:r>
          </a:p>
          <a:p>
            <a:pPr marL="0" lvl="0" indent="0" algn="ctr" eaLnBrk="1" hangingPunct="1">
              <a:spcBef>
                <a:spcPct val="0"/>
              </a:spcBef>
              <a:buNone/>
            </a:pPr>
            <a:r>
              <a:rPr lang="en-US" altLang="zh-CN" sz="1600" dirty="0">
                <a:ea typeface="宋体" panose="02010600030101010101" pitchFamily="2" charset="-122"/>
              </a:rPr>
              <a:t>mass</a:t>
            </a:r>
          </a:p>
        </p:txBody>
      </p:sp>
      <p:sp>
        <p:nvSpPr>
          <p:cNvPr id="13411" name="AutoShape 108"/>
          <p:cNvSpPr/>
          <p:nvPr/>
        </p:nvSpPr>
        <p:spPr>
          <a:xfrm>
            <a:off x="7467600" y="5410200"/>
            <a:ext cx="1447800" cy="609600"/>
          </a:xfrm>
          <a:prstGeom prst="roundRect">
            <a:avLst>
              <a:gd name="adj" fmla="val 16667"/>
            </a:avLst>
          </a:prstGeom>
          <a:solidFill>
            <a:srgbClr val="FFFF00"/>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en-US" altLang="zh-CN" sz="1600" dirty="0">
                <a:ea typeface="宋体" panose="02010600030101010101" pitchFamily="2" charset="-122"/>
              </a:rPr>
              <a:t>Mean Shift</a:t>
            </a:r>
          </a:p>
          <a:p>
            <a:pPr marL="0" lvl="0" indent="0" algn="ctr" eaLnBrk="1" hangingPunct="1">
              <a:spcBef>
                <a:spcPct val="0"/>
              </a:spcBef>
              <a:buNone/>
            </a:pPr>
            <a:r>
              <a:rPr lang="en-US" altLang="zh-CN" sz="1600" dirty="0">
                <a:ea typeface="宋体" panose="02010600030101010101" pitchFamily="2" charset="-122"/>
              </a:rPr>
              <a:t>vector</a:t>
            </a:r>
          </a:p>
        </p:txBody>
      </p:sp>
      <p:grpSp>
        <p:nvGrpSpPr>
          <p:cNvPr id="6" name="Group 110"/>
          <p:cNvGrpSpPr/>
          <p:nvPr/>
        </p:nvGrpSpPr>
        <p:grpSpPr>
          <a:xfrm>
            <a:off x="5029200" y="3200400"/>
            <a:ext cx="457200" cy="457200"/>
            <a:chOff x="4486" y="3484"/>
            <a:chExt cx="288" cy="288"/>
          </a:xfrm>
        </p:grpSpPr>
        <p:sp>
          <p:nvSpPr>
            <p:cNvPr id="13415" name="Oval 111"/>
            <p:cNvSpPr/>
            <p:nvPr/>
          </p:nvSpPr>
          <p:spPr>
            <a:xfrm>
              <a:off x="4560" y="3552"/>
              <a:ext cx="144" cy="144"/>
            </a:xfrm>
            <a:prstGeom prst="ellipse">
              <a:avLst/>
            </a:prstGeom>
            <a:noFill/>
            <a:ln w="19050" cap="flat" cmpd="sng">
              <a:solidFill>
                <a:srgbClr val="FF99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zh-CN" altLang="en-US" sz="1800" dirty="0">
                <a:ea typeface="宋体" panose="02010600030101010101" pitchFamily="2" charset="-122"/>
              </a:endParaRPr>
            </a:p>
          </p:txBody>
        </p:sp>
        <p:sp>
          <p:nvSpPr>
            <p:cNvPr id="13416" name="Line 112"/>
            <p:cNvSpPr/>
            <p:nvPr/>
          </p:nvSpPr>
          <p:spPr>
            <a:xfrm>
              <a:off x="4632" y="3484"/>
              <a:ext cx="0" cy="288"/>
            </a:xfrm>
            <a:prstGeom prst="line">
              <a:avLst/>
            </a:prstGeom>
            <a:ln w="9525" cap="flat" cmpd="sng">
              <a:solidFill>
                <a:srgbClr val="FF9900"/>
              </a:solidFill>
              <a:prstDash val="solid"/>
              <a:headEnd type="none" w="med" len="med"/>
              <a:tailEnd type="none" w="med" len="med"/>
            </a:ln>
          </p:spPr>
        </p:sp>
        <p:sp>
          <p:nvSpPr>
            <p:cNvPr id="13417" name="Line 113"/>
            <p:cNvSpPr/>
            <p:nvPr/>
          </p:nvSpPr>
          <p:spPr>
            <a:xfrm rot="-5400000">
              <a:off x="4630" y="3482"/>
              <a:ext cx="0" cy="288"/>
            </a:xfrm>
            <a:prstGeom prst="line">
              <a:avLst/>
            </a:prstGeom>
            <a:ln w="9525" cap="flat" cmpd="sng">
              <a:solidFill>
                <a:srgbClr val="FF9900"/>
              </a:solidFill>
              <a:prstDash val="solid"/>
              <a:headEnd type="none" w="med" len="med"/>
              <a:tailEnd type="none" w="med" len="med"/>
            </a:ln>
          </p:spPr>
        </p:sp>
      </p:grpSp>
      <p:sp>
        <p:nvSpPr>
          <p:cNvPr id="14450" name="AutoShape 114"/>
          <p:cNvSpPr/>
          <p:nvPr/>
        </p:nvSpPr>
        <p:spPr>
          <a:xfrm rot="1324470">
            <a:off x="4565650" y="3200400"/>
            <a:ext cx="685800" cy="152400"/>
          </a:xfrm>
          <a:prstGeom prst="rightArrow">
            <a:avLst>
              <a:gd name="adj1" fmla="val 50000"/>
              <a:gd name="adj2" fmla="val 112500"/>
            </a:avLst>
          </a:prstGeom>
          <a:solidFill>
            <a:srgbClr val="FFFF00"/>
          </a:solidFill>
          <a:ln w="952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endParaRPr lang="zh-CN" altLang="zh-CN"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5000"/>
                                  </p:stCondLst>
                                  <p:childTnLst>
                                    <p:set>
                                      <p:cBhvr>
                                        <p:cTn id="11" dur="1" fill="hold">
                                          <p:stCondLst>
                                            <p:cond delay="0"/>
                                          </p:stCondLst>
                                        </p:cTn>
                                        <p:tgtEl>
                                          <p:spTgt spid="14450"/>
                                        </p:tgtEl>
                                        <p:attrNameLst>
                                          <p:attrName>style.visibility</p:attrName>
                                        </p:attrNameLst>
                                      </p:cBhvr>
                                      <p:to>
                                        <p:strVal val="visible"/>
                                      </p:to>
                                    </p:set>
                                    <p:animEffect transition="in" filter="wipe(left)">
                                      <p:cBhvr>
                                        <p:cTn id="12" dur="500"/>
                                        <p:tgtEl>
                                          <p:spTgt spid="1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meanshift</a:t>
            </a:r>
            <a:r>
              <a:rPr lang="zh-CN" altLang="en-US" dirty="0">
                <a:sym typeface="+mn-ea"/>
              </a:rPr>
              <a:t>跟踪</a:t>
            </a:r>
            <a:endParaRPr lang="zh-CN" altLang="en-US" dirty="0"/>
          </a:p>
        </p:txBody>
      </p:sp>
      <p:sp>
        <p:nvSpPr>
          <p:cNvPr id="4" name="灯片编号占位符 3"/>
          <p:cNvSpPr>
            <a:spLocks noGrp="1"/>
          </p:cNvSpPr>
          <p:nvPr>
            <p:ph type="sldNum" sz="quarter" idx="12"/>
          </p:nvPr>
        </p:nvSpPr>
        <p:spPr/>
        <p:txBody>
          <a:bodyPr/>
          <a:lstStyle/>
          <a:p>
            <a:fld id="{54DA8740-04C3-4D9C-9880-E3F61E3A801B}" type="slidenum">
              <a:rPr lang="zh-CN" altLang="en-US" smtClean="0"/>
              <a:t>24</a:t>
            </a:fld>
            <a:endParaRPr lang="zh-CN" altLang="en-US" dirty="0"/>
          </a:p>
        </p:txBody>
      </p:sp>
      <p:pic>
        <p:nvPicPr>
          <p:cNvPr id="5" name="内容占位符 4"/>
          <p:cNvPicPr>
            <a:picLocks noGrp="1" noChangeAspect="1"/>
          </p:cNvPicPr>
          <p:nvPr>
            <p:ph idx="1"/>
          </p:nvPr>
        </p:nvPicPr>
        <p:blipFill>
          <a:blip r:embed="rId2"/>
          <a:stretch>
            <a:fillRect/>
          </a:stretch>
        </p:blipFill>
        <p:spPr>
          <a:xfrm>
            <a:off x="420370" y="1025525"/>
            <a:ext cx="8041640" cy="457898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t>25</a:t>
            </a:fld>
            <a:endParaRPr lang="zh-CN" altLang="en-US" dirty="0"/>
          </a:p>
        </p:txBody>
      </p:sp>
      <p:pic>
        <p:nvPicPr>
          <p:cNvPr id="5" name="内容占位符 4"/>
          <p:cNvPicPr>
            <a:picLocks noGrp="1" noChangeAspect="1"/>
          </p:cNvPicPr>
          <p:nvPr>
            <p:ph idx="1"/>
          </p:nvPr>
        </p:nvPicPr>
        <p:blipFill>
          <a:blip r:embed="rId2"/>
          <a:stretch>
            <a:fillRect/>
          </a:stretch>
        </p:blipFill>
        <p:spPr>
          <a:xfrm>
            <a:off x="698500" y="1318260"/>
            <a:ext cx="7886700" cy="422084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t>26</a:t>
            </a:fld>
            <a:endParaRPr lang="zh-CN" altLang="en-US" dirty="0"/>
          </a:p>
        </p:txBody>
      </p:sp>
      <p:pic>
        <p:nvPicPr>
          <p:cNvPr id="5" name="内容占位符 4"/>
          <p:cNvPicPr>
            <a:picLocks noGrp="1" noChangeAspect="1"/>
          </p:cNvPicPr>
          <p:nvPr>
            <p:ph idx="1"/>
          </p:nvPr>
        </p:nvPicPr>
        <p:blipFill>
          <a:blip r:embed="rId2"/>
          <a:stretch>
            <a:fillRect/>
          </a:stretch>
        </p:blipFill>
        <p:spPr>
          <a:xfrm>
            <a:off x="626110" y="1144270"/>
            <a:ext cx="7891780" cy="49314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947" y="393410"/>
            <a:ext cx="4222909" cy="516890"/>
          </a:xfrm>
          <a:prstGeom prst="rect">
            <a:avLst/>
          </a:prstGeom>
        </p:spPr>
        <p:txBody>
          <a:bodyPr vert="horz" wrap="square" lIns="0" tIns="9525" rIns="0" bIns="0" rtlCol="0">
            <a:spAutoFit/>
          </a:bodyPr>
          <a:lstStyle/>
          <a:p>
            <a:pPr marL="12700">
              <a:lnSpc>
                <a:spcPct val="100000"/>
              </a:lnSpc>
              <a:spcBef>
                <a:spcPts val="100"/>
              </a:spcBef>
            </a:pPr>
            <a:r>
              <a:rPr sz="3300" spc="-10" dirty="0"/>
              <a:t>Single Object</a:t>
            </a:r>
            <a:r>
              <a:rPr sz="3300" spc="-100" dirty="0"/>
              <a:t> </a:t>
            </a:r>
            <a:r>
              <a:rPr sz="3300" spc="-5" dirty="0"/>
              <a:t>Tracking</a:t>
            </a:r>
            <a:endParaRPr sz="3300" dirty="0"/>
          </a:p>
        </p:txBody>
      </p:sp>
      <p:sp>
        <p:nvSpPr>
          <p:cNvPr id="3" name="object 3"/>
          <p:cNvSpPr txBox="1"/>
          <p:nvPr/>
        </p:nvSpPr>
        <p:spPr>
          <a:xfrm>
            <a:off x="710345" y="1734481"/>
            <a:ext cx="4720114" cy="4502514"/>
          </a:xfrm>
          <a:prstGeom prst="rect">
            <a:avLst/>
          </a:prstGeom>
        </p:spPr>
        <p:txBody>
          <a:bodyPr vert="horz" wrap="square" lIns="0" tIns="34289" rIns="0" bIns="0" rtlCol="0">
            <a:spAutoFit/>
          </a:bodyPr>
          <a:lstStyle/>
          <a:p>
            <a:pPr marL="161290" indent="-149225">
              <a:lnSpc>
                <a:spcPct val="100000"/>
              </a:lnSpc>
              <a:spcBef>
                <a:spcPts val="360"/>
              </a:spcBef>
              <a:buChar char="•"/>
              <a:tabLst>
                <a:tab pos="161925" algn="l"/>
              </a:tabLst>
            </a:pPr>
            <a:r>
              <a:rPr sz="1650" spc="-5" dirty="0">
                <a:latin typeface="Arial" panose="020B0604020202020204"/>
                <a:cs typeface="Arial" panose="020B0604020202020204"/>
              </a:rPr>
              <a:t>Protocol:</a:t>
            </a:r>
            <a:endParaRPr sz="1650" dirty="0">
              <a:latin typeface="Arial" panose="020B0604020202020204"/>
              <a:cs typeface="Arial" panose="020B0604020202020204"/>
            </a:endParaRPr>
          </a:p>
          <a:p>
            <a:pPr marL="389890">
              <a:lnSpc>
                <a:spcPct val="100000"/>
              </a:lnSpc>
              <a:spcBef>
                <a:spcPts val="260"/>
              </a:spcBef>
            </a:pPr>
            <a:r>
              <a:rPr sz="1650" spc="-5" dirty="0">
                <a:latin typeface="Arial" panose="020B0604020202020204"/>
                <a:cs typeface="Arial" panose="020B0604020202020204"/>
              </a:rPr>
              <a:t>Setup</a:t>
            </a:r>
            <a:r>
              <a:rPr sz="1650" spc="-15" dirty="0">
                <a:latin typeface="Arial" panose="020B0604020202020204"/>
                <a:cs typeface="Arial" panose="020B0604020202020204"/>
              </a:rPr>
              <a:t> </a:t>
            </a:r>
            <a:r>
              <a:rPr sz="1650" spc="-5" dirty="0">
                <a:latin typeface="Arial" panose="020B0604020202020204"/>
                <a:cs typeface="Arial" panose="020B0604020202020204"/>
              </a:rPr>
              <a:t>tracker</a:t>
            </a:r>
            <a:endParaRPr sz="1650" dirty="0">
              <a:latin typeface="Arial" panose="020B0604020202020204"/>
              <a:cs typeface="Arial" panose="020B0604020202020204"/>
            </a:endParaRPr>
          </a:p>
          <a:p>
            <a:pPr marL="389890" marR="5080">
              <a:lnSpc>
                <a:spcPts val="2850"/>
              </a:lnSpc>
              <a:spcBef>
                <a:spcPts val="130"/>
              </a:spcBef>
            </a:pPr>
            <a:r>
              <a:rPr sz="1650" spc="-5" dirty="0">
                <a:latin typeface="Arial" panose="020B0604020202020204"/>
                <a:cs typeface="Arial" panose="020B0604020202020204"/>
              </a:rPr>
              <a:t>Read initial object </a:t>
            </a:r>
            <a:r>
              <a:rPr sz="1650" dirty="0">
                <a:latin typeface="Arial" panose="020B0604020202020204"/>
                <a:cs typeface="Arial" panose="020B0604020202020204"/>
              </a:rPr>
              <a:t>region </a:t>
            </a:r>
            <a:r>
              <a:rPr sz="1650" spc="-5" dirty="0">
                <a:latin typeface="Arial" panose="020B0604020202020204"/>
                <a:cs typeface="Arial" panose="020B0604020202020204"/>
              </a:rPr>
              <a:t>and first image  Initialize tracker with provided </a:t>
            </a:r>
            <a:r>
              <a:rPr sz="1650" dirty="0">
                <a:latin typeface="Arial" panose="020B0604020202020204"/>
                <a:cs typeface="Arial" panose="020B0604020202020204"/>
              </a:rPr>
              <a:t>region </a:t>
            </a:r>
            <a:r>
              <a:rPr sz="1650" spc="-5" dirty="0">
                <a:latin typeface="Arial" panose="020B0604020202020204"/>
                <a:cs typeface="Arial" panose="020B0604020202020204"/>
              </a:rPr>
              <a:t>and image  </a:t>
            </a:r>
            <a:r>
              <a:rPr sz="1650" b="1" spc="-5" dirty="0">
                <a:latin typeface="Arial" panose="020B0604020202020204"/>
                <a:cs typeface="Arial" panose="020B0604020202020204"/>
              </a:rPr>
              <a:t>loop</a:t>
            </a:r>
            <a:endParaRPr sz="1650" dirty="0">
              <a:latin typeface="Arial" panose="020B0604020202020204"/>
              <a:cs typeface="Arial" panose="020B0604020202020204"/>
            </a:endParaRPr>
          </a:p>
          <a:p>
            <a:pPr marL="699135">
              <a:lnSpc>
                <a:spcPct val="100000"/>
              </a:lnSpc>
              <a:spcBef>
                <a:spcPts val="80"/>
              </a:spcBef>
            </a:pPr>
            <a:r>
              <a:rPr sz="1650" spc="-5" dirty="0">
                <a:latin typeface="Arial" panose="020B0604020202020204"/>
                <a:cs typeface="Arial" panose="020B0604020202020204"/>
              </a:rPr>
              <a:t>Read next</a:t>
            </a:r>
            <a:r>
              <a:rPr sz="1650" spc="-10" dirty="0">
                <a:latin typeface="Arial" panose="020B0604020202020204"/>
                <a:cs typeface="Arial" panose="020B0604020202020204"/>
              </a:rPr>
              <a:t> </a:t>
            </a:r>
            <a:r>
              <a:rPr sz="1650" spc="-5" dirty="0">
                <a:latin typeface="Arial" panose="020B0604020202020204"/>
                <a:cs typeface="Arial" panose="020B0604020202020204"/>
              </a:rPr>
              <a:t>image</a:t>
            </a:r>
            <a:endParaRPr sz="1650" dirty="0">
              <a:latin typeface="Arial" panose="020B0604020202020204"/>
              <a:cs typeface="Arial" panose="020B0604020202020204"/>
            </a:endParaRPr>
          </a:p>
          <a:p>
            <a:pPr marL="699770">
              <a:lnSpc>
                <a:spcPct val="100000"/>
              </a:lnSpc>
              <a:spcBef>
                <a:spcPts val="210"/>
              </a:spcBef>
            </a:pPr>
            <a:r>
              <a:rPr sz="1650" b="1" spc="-5" dirty="0">
                <a:latin typeface="Arial" panose="020B0604020202020204"/>
                <a:cs typeface="Arial" panose="020B0604020202020204"/>
              </a:rPr>
              <a:t>if </a:t>
            </a:r>
            <a:r>
              <a:rPr sz="1650" spc="-5" dirty="0">
                <a:latin typeface="Arial" panose="020B0604020202020204"/>
                <a:cs typeface="Arial" panose="020B0604020202020204"/>
              </a:rPr>
              <a:t>image is empty</a:t>
            </a:r>
            <a:r>
              <a:rPr sz="1650" dirty="0">
                <a:latin typeface="Arial" panose="020B0604020202020204"/>
                <a:cs typeface="Arial" panose="020B0604020202020204"/>
              </a:rPr>
              <a:t> </a:t>
            </a:r>
            <a:r>
              <a:rPr sz="1650" b="1" dirty="0">
                <a:latin typeface="Arial" panose="020B0604020202020204"/>
                <a:cs typeface="Arial" panose="020B0604020202020204"/>
              </a:rPr>
              <a:t>then</a:t>
            </a:r>
            <a:endParaRPr sz="1650" dirty="0">
              <a:latin typeface="Arial" panose="020B0604020202020204"/>
              <a:cs typeface="Arial" panose="020B0604020202020204"/>
            </a:endParaRPr>
          </a:p>
          <a:p>
            <a:pPr marL="1009015">
              <a:lnSpc>
                <a:spcPct val="100000"/>
              </a:lnSpc>
              <a:spcBef>
                <a:spcPts val="210"/>
              </a:spcBef>
            </a:pPr>
            <a:r>
              <a:rPr sz="1650" spc="-5" dirty="0">
                <a:latin typeface="Arial" panose="020B0604020202020204"/>
                <a:cs typeface="Arial" panose="020B0604020202020204"/>
              </a:rPr>
              <a:t>Break the tracking</a:t>
            </a:r>
            <a:r>
              <a:rPr sz="1650" spc="-30" dirty="0">
                <a:latin typeface="Arial" panose="020B0604020202020204"/>
                <a:cs typeface="Arial" panose="020B0604020202020204"/>
              </a:rPr>
              <a:t> </a:t>
            </a:r>
            <a:r>
              <a:rPr sz="1650" spc="-5" dirty="0">
                <a:latin typeface="Arial" panose="020B0604020202020204"/>
                <a:cs typeface="Arial" panose="020B0604020202020204"/>
              </a:rPr>
              <a:t>loop</a:t>
            </a:r>
            <a:endParaRPr sz="1650" dirty="0">
              <a:latin typeface="Arial" panose="020B0604020202020204"/>
              <a:cs typeface="Arial" panose="020B0604020202020204"/>
            </a:endParaRPr>
          </a:p>
          <a:p>
            <a:pPr marL="699770">
              <a:lnSpc>
                <a:spcPct val="100000"/>
              </a:lnSpc>
              <a:spcBef>
                <a:spcPts val="210"/>
              </a:spcBef>
            </a:pPr>
            <a:r>
              <a:rPr sz="1650" b="1" spc="-5" dirty="0">
                <a:latin typeface="Arial" panose="020B0604020202020204"/>
                <a:cs typeface="Arial" panose="020B0604020202020204"/>
              </a:rPr>
              <a:t>end</a:t>
            </a:r>
            <a:r>
              <a:rPr sz="1650" b="1" spc="-10" dirty="0">
                <a:latin typeface="Arial" panose="020B0604020202020204"/>
                <a:cs typeface="Arial" panose="020B0604020202020204"/>
              </a:rPr>
              <a:t> </a:t>
            </a:r>
            <a:r>
              <a:rPr sz="1650" b="1" spc="-5" dirty="0">
                <a:latin typeface="Arial" panose="020B0604020202020204"/>
                <a:cs typeface="Arial" panose="020B0604020202020204"/>
              </a:rPr>
              <a:t>if</a:t>
            </a:r>
            <a:endParaRPr sz="1650" dirty="0">
              <a:latin typeface="Arial" panose="020B0604020202020204"/>
              <a:cs typeface="Arial" panose="020B0604020202020204"/>
            </a:endParaRPr>
          </a:p>
          <a:p>
            <a:pPr marL="699135" marR="1196975">
              <a:lnSpc>
                <a:spcPts val="2850"/>
              </a:lnSpc>
              <a:spcBef>
                <a:spcPts val="130"/>
              </a:spcBef>
            </a:pPr>
            <a:r>
              <a:rPr sz="1650" spc="-5" dirty="0">
                <a:latin typeface="Arial" panose="020B0604020202020204"/>
                <a:cs typeface="Arial" panose="020B0604020202020204"/>
              </a:rPr>
              <a:t>Update tracker with provided image  </a:t>
            </a:r>
            <a:endParaRPr lang="en-US" sz="1650" spc="-5" dirty="0">
              <a:latin typeface="Arial" panose="020B0604020202020204"/>
              <a:cs typeface="Arial" panose="020B0604020202020204"/>
            </a:endParaRPr>
          </a:p>
          <a:p>
            <a:pPr marL="699135" marR="1196975">
              <a:lnSpc>
                <a:spcPts val="2850"/>
              </a:lnSpc>
              <a:spcBef>
                <a:spcPts val="130"/>
              </a:spcBef>
            </a:pPr>
            <a:r>
              <a:rPr sz="1650" spc="-5" dirty="0">
                <a:latin typeface="Arial" panose="020B0604020202020204"/>
                <a:cs typeface="Arial" panose="020B0604020202020204"/>
              </a:rPr>
              <a:t>Write </a:t>
            </a:r>
            <a:r>
              <a:rPr sz="1650" dirty="0">
                <a:latin typeface="Arial" panose="020B0604020202020204"/>
                <a:cs typeface="Arial" panose="020B0604020202020204"/>
              </a:rPr>
              <a:t>region </a:t>
            </a:r>
            <a:r>
              <a:rPr sz="1650" spc="-5" dirty="0">
                <a:latin typeface="Arial" panose="020B0604020202020204"/>
                <a:cs typeface="Arial" panose="020B0604020202020204"/>
              </a:rPr>
              <a:t>to</a:t>
            </a:r>
            <a:r>
              <a:rPr sz="1650" spc="-30" dirty="0">
                <a:latin typeface="Arial" panose="020B0604020202020204"/>
                <a:cs typeface="Arial" panose="020B0604020202020204"/>
              </a:rPr>
              <a:t> </a:t>
            </a:r>
            <a:r>
              <a:rPr sz="1650" spc="-5" dirty="0">
                <a:latin typeface="Arial" panose="020B0604020202020204"/>
                <a:cs typeface="Arial" panose="020B0604020202020204"/>
              </a:rPr>
              <a:t>file</a:t>
            </a:r>
            <a:endParaRPr sz="1650" dirty="0">
              <a:latin typeface="Arial" panose="020B0604020202020204"/>
              <a:cs typeface="Arial" panose="020B0604020202020204"/>
            </a:endParaRPr>
          </a:p>
          <a:p>
            <a:pPr marL="389890">
              <a:lnSpc>
                <a:spcPct val="100000"/>
              </a:lnSpc>
              <a:spcBef>
                <a:spcPts val="80"/>
              </a:spcBef>
            </a:pPr>
            <a:r>
              <a:rPr sz="1650" b="1" spc="-5" dirty="0">
                <a:latin typeface="Arial" panose="020B0604020202020204"/>
                <a:cs typeface="Arial" panose="020B0604020202020204"/>
              </a:rPr>
              <a:t>end</a:t>
            </a:r>
            <a:r>
              <a:rPr sz="1650" b="1" spc="-10" dirty="0">
                <a:latin typeface="Arial" panose="020B0604020202020204"/>
                <a:cs typeface="Arial" panose="020B0604020202020204"/>
              </a:rPr>
              <a:t> </a:t>
            </a:r>
            <a:r>
              <a:rPr sz="1650" b="1" spc="-5" dirty="0">
                <a:latin typeface="Arial" panose="020B0604020202020204"/>
                <a:cs typeface="Arial" panose="020B0604020202020204"/>
              </a:rPr>
              <a:t>loop</a:t>
            </a:r>
            <a:endParaRPr sz="1650" dirty="0">
              <a:latin typeface="Arial" panose="020B0604020202020204"/>
              <a:cs typeface="Arial" panose="020B0604020202020204"/>
            </a:endParaRPr>
          </a:p>
          <a:p>
            <a:pPr marL="389890">
              <a:lnSpc>
                <a:spcPct val="100000"/>
              </a:lnSpc>
              <a:spcBef>
                <a:spcPts val="210"/>
              </a:spcBef>
            </a:pPr>
            <a:r>
              <a:rPr sz="1650" spc="-5" dirty="0">
                <a:latin typeface="Arial" panose="020B0604020202020204"/>
                <a:cs typeface="Arial" panose="020B0604020202020204"/>
              </a:rPr>
              <a:t>Cleanup</a:t>
            </a:r>
            <a:r>
              <a:rPr sz="1650" spc="-10" dirty="0">
                <a:latin typeface="Arial" panose="020B0604020202020204"/>
                <a:cs typeface="Arial" panose="020B0604020202020204"/>
              </a:rPr>
              <a:t> </a:t>
            </a:r>
            <a:r>
              <a:rPr sz="1650" spc="-5" dirty="0">
                <a:latin typeface="Arial" panose="020B0604020202020204"/>
                <a:cs typeface="Arial" panose="020B0604020202020204"/>
              </a:rPr>
              <a:t>tracker</a:t>
            </a:r>
            <a:endParaRPr sz="1650" dirty="0">
              <a:latin typeface="Arial" panose="020B0604020202020204"/>
              <a:cs typeface="Arial" panose="020B0604020202020204"/>
            </a:endParaRPr>
          </a:p>
        </p:txBody>
      </p:sp>
      <p:sp>
        <p:nvSpPr>
          <p:cNvPr id="4" name="object 4"/>
          <p:cNvSpPr txBox="1"/>
          <p:nvPr/>
        </p:nvSpPr>
        <p:spPr>
          <a:xfrm>
            <a:off x="3182944" y="5776885"/>
            <a:ext cx="5805011" cy="170815"/>
          </a:xfrm>
          <a:prstGeom prst="rect">
            <a:avLst/>
          </a:prstGeom>
        </p:spPr>
        <p:txBody>
          <a:bodyPr vert="horz" wrap="square" lIns="0" tIns="9525" rIns="0" bIns="0" rtlCol="0">
            <a:spAutoFit/>
          </a:bodyPr>
          <a:lstStyle/>
          <a:p>
            <a:pPr marL="12700">
              <a:lnSpc>
                <a:spcPct val="100000"/>
              </a:lnSpc>
              <a:spcBef>
                <a:spcPts val="100"/>
              </a:spcBef>
            </a:pPr>
            <a:r>
              <a:rPr sz="1050" spc="-5" dirty="0">
                <a:latin typeface="Arial" panose="020B0604020202020204"/>
                <a:cs typeface="Arial" panose="020B0604020202020204"/>
              </a:rPr>
              <a:t>Luka Čehovin, TraX. </a:t>
            </a:r>
            <a:r>
              <a:rPr sz="1050" dirty="0">
                <a:latin typeface="Arial" panose="020B0604020202020204"/>
                <a:cs typeface="Arial" panose="020B0604020202020204"/>
              </a:rPr>
              <a:t>“The visual </a:t>
            </a:r>
            <a:r>
              <a:rPr sz="1050" spc="-5" dirty="0">
                <a:latin typeface="Arial" panose="020B0604020202020204"/>
                <a:cs typeface="Arial" panose="020B0604020202020204"/>
              </a:rPr>
              <a:t>Tracking eXchange Protocol and Library”. </a:t>
            </a:r>
            <a:r>
              <a:rPr sz="1050" i="1" spc="-5" dirty="0">
                <a:latin typeface="Arial" panose="020B0604020202020204"/>
                <a:cs typeface="Arial" panose="020B0604020202020204"/>
              </a:rPr>
              <a:t>Neurocomputing</a:t>
            </a:r>
            <a:r>
              <a:rPr sz="1050" spc="-5" dirty="0">
                <a:latin typeface="Arial" panose="020B0604020202020204"/>
                <a:cs typeface="Arial" panose="020B0604020202020204"/>
              </a:rPr>
              <a:t>.</a:t>
            </a:r>
            <a:r>
              <a:rPr sz="1050" spc="-15" dirty="0">
                <a:latin typeface="Arial" panose="020B0604020202020204"/>
                <a:cs typeface="Arial" panose="020B0604020202020204"/>
              </a:rPr>
              <a:t> </a:t>
            </a:r>
            <a:r>
              <a:rPr sz="1050" spc="-5" dirty="0">
                <a:latin typeface="Arial" panose="020B0604020202020204"/>
                <a:cs typeface="Arial" panose="020B0604020202020204"/>
              </a:rPr>
              <a:t>2017</a:t>
            </a:r>
            <a:endParaRPr sz="105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现代目标跟踪</a:t>
            </a:r>
            <a:endParaRPr lang="zh-CN" altLang="en-US" dirty="0"/>
          </a:p>
        </p:txBody>
      </p:sp>
      <p:sp>
        <p:nvSpPr>
          <p:cNvPr id="4" name="灯片编号占位符 3"/>
          <p:cNvSpPr>
            <a:spLocks noGrp="1"/>
          </p:cNvSpPr>
          <p:nvPr>
            <p:ph type="sldNum" sz="quarter" idx="12"/>
          </p:nvPr>
        </p:nvSpPr>
        <p:spPr/>
        <p:txBody>
          <a:bodyPr/>
          <a:lstStyle/>
          <a:p>
            <a:fld id="{54DA8740-04C3-4D9C-9880-E3F61E3A801B}" type="slidenum">
              <a:rPr lang="zh-CN" altLang="en-US" smtClean="0"/>
              <a:t>28</a:t>
            </a:fld>
            <a:endParaRPr lang="zh-CN" altLang="en-US" dirty="0"/>
          </a:p>
        </p:txBody>
      </p:sp>
      <p:sp>
        <p:nvSpPr>
          <p:cNvPr id="6" name="内容占位符 5"/>
          <p:cNvSpPr>
            <a:spLocks noGrp="1"/>
          </p:cNvSpPr>
          <p:nvPr>
            <p:ph idx="1"/>
          </p:nvPr>
        </p:nvSpPr>
        <p:spPr/>
        <p:txBody>
          <a:bodyPr/>
          <a:lstStyle/>
          <a:p>
            <a:r>
              <a:rPr lang="zh-CN" altLang="en-US" dirty="0"/>
              <a:t>相关滤波跟踪算法</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深度学习（特征）算法</a:t>
            </a:r>
          </a:p>
        </p:txBody>
      </p:sp>
      <p:sp>
        <p:nvSpPr>
          <p:cNvPr id="7" name="文本框 6">
            <a:extLst>
              <a:ext uri="{FF2B5EF4-FFF2-40B4-BE49-F238E27FC236}">
                <a16:creationId xmlns:a16="http://schemas.microsoft.com/office/drawing/2014/main" xmlns="" id="{9876872E-DD90-4902-B65C-1BC11D7062A1}"/>
              </a:ext>
            </a:extLst>
          </p:cNvPr>
          <p:cNvSpPr txBox="1"/>
          <p:nvPr/>
        </p:nvSpPr>
        <p:spPr>
          <a:xfrm>
            <a:off x="877446" y="1975694"/>
            <a:ext cx="7528560" cy="2031325"/>
          </a:xfrm>
          <a:prstGeom prst="rect">
            <a:avLst/>
          </a:prstGeom>
          <a:noFill/>
        </p:spPr>
        <p:txBody>
          <a:bodyPr wrap="square">
            <a:spAutoFit/>
          </a:bodyPr>
          <a:lstStyle/>
          <a:p>
            <a:r>
              <a:rPr lang="zh-CN" altLang="en-US" dirty="0"/>
              <a:t>由于每一帧中被良好检测的目标都提供了描述该目标的信息，因此完全可以通过用每一帧中的目标区域作为训练样本来进行模型的训练，具体做法是通过已经跟踪的若干帧中目标的位置，提取出我们关心的特征，训练出一个滤波器模板，对于新帧中可能的目标区域，提取出该区域特征，与滤波器模板作相关，根据相关值得到在新帧中目标的预测位置，并在以该位置为中心提取出特征，反过来进一步训练滤波器模型，并重复上述步骤进行后续的目标跟踪与模型训练。</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1111" y="1413432"/>
            <a:ext cx="6672595" cy="4361992"/>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p:nvPr/>
        </p:nvSpPr>
        <p:spPr>
          <a:xfrm>
            <a:off x="5381149" y="5644501"/>
            <a:ext cx="3601403" cy="217170"/>
          </a:xfrm>
          <a:prstGeom prst="rect">
            <a:avLst/>
          </a:prstGeom>
        </p:spPr>
        <p:txBody>
          <a:bodyPr vert="horz" wrap="square" lIns="0" tIns="9525" rIns="0" bIns="0" rtlCol="0">
            <a:spAutoFit/>
          </a:bodyPr>
          <a:lstStyle/>
          <a:p>
            <a:pPr marL="12700">
              <a:lnSpc>
                <a:spcPct val="100000"/>
              </a:lnSpc>
              <a:spcBef>
                <a:spcPts val="100"/>
              </a:spcBef>
            </a:pPr>
            <a:r>
              <a:rPr sz="1350" u="heavy" spc="-5" dirty="0">
                <a:solidFill>
                  <a:srgbClr val="0563C1"/>
                </a:solidFill>
                <a:uFill>
                  <a:solidFill>
                    <a:srgbClr val="0563C1"/>
                  </a:solidFill>
                </a:uFill>
                <a:latin typeface="Arial" panose="020B0604020202020204"/>
                <a:cs typeface="Arial" panose="020B0604020202020204"/>
                <a:hlinkClick r:id="rId3"/>
              </a:rPr>
              <a:t>https://github.com/foolwood/benchmark_results</a:t>
            </a:r>
            <a:endParaRPr sz="1350">
              <a:latin typeface="Arial" panose="020B0604020202020204"/>
              <a:cs typeface="Arial" panose="020B0604020202020204"/>
            </a:endParaRPr>
          </a:p>
        </p:txBody>
      </p:sp>
      <p:sp>
        <p:nvSpPr>
          <p:cNvPr id="4" name="object 4"/>
          <p:cNvSpPr txBox="1">
            <a:spLocks noGrp="1"/>
          </p:cNvSpPr>
          <p:nvPr>
            <p:ph type="title"/>
          </p:nvPr>
        </p:nvSpPr>
        <p:spPr>
          <a:xfrm>
            <a:off x="1031111" y="291367"/>
            <a:ext cx="3112770" cy="516890"/>
          </a:xfrm>
          <a:prstGeom prst="rect">
            <a:avLst/>
          </a:prstGeom>
        </p:spPr>
        <p:txBody>
          <a:bodyPr vert="horz" wrap="square" lIns="0" tIns="9525" rIns="0" bIns="0" rtlCol="0">
            <a:spAutoFit/>
          </a:bodyPr>
          <a:lstStyle/>
          <a:p>
            <a:pPr marL="12700">
              <a:lnSpc>
                <a:spcPct val="100000"/>
              </a:lnSpc>
              <a:spcBef>
                <a:spcPts val="100"/>
              </a:spcBef>
            </a:pPr>
            <a:r>
              <a:rPr sz="3300" spc="-5" dirty="0"/>
              <a:t>Correlation</a:t>
            </a:r>
            <a:r>
              <a:rPr sz="3300" spc="-95" dirty="0"/>
              <a:t> </a:t>
            </a:r>
            <a:r>
              <a:rPr sz="3300" spc="-5" dirty="0"/>
              <a:t>Filter</a:t>
            </a:r>
            <a:endParaRPr sz="3300" dirty="0"/>
          </a:p>
        </p:txBody>
      </p:sp>
      <p:sp>
        <p:nvSpPr>
          <p:cNvPr id="5" name="object 5"/>
          <p:cNvSpPr/>
          <p:nvPr/>
        </p:nvSpPr>
        <p:spPr>
          <a:xfrm>
            <a:off x="4678387" y="1078462"/>
            <a:ext cx="3078480" cy="2741295"/>
          </a:xfrm>
          <a:custGeom>
            <a:avLst/>
            <a:gdLst/>
            <a:ahLst/>
            <a:cxnLst/>
            <a:rect l="l" t="t" r="r" b="b"/>
            <a:pathLst>
              <a:path w="4104640" h="3655060">
                <a:moveTo>
                  <a:pt x="0" y="0"/>
                </a:moveTo>
                <a:lnTo>
                  <a:pt x="4104299" y="0"/>
                </a:lnTo>
                <a:lnTo>
                  <a:pt x="4104299" y="3654599"/>
                </a:lnTo>
                <a:lnTo>
                  <a:pt x="0" y="3654599"/>
                </a:lnTo>
                <a:lnTo>
                  <a:pt x="0" y="0"/>
                </a:lnTo>
                <a:close/>
              </a:path>
            </a:pathLst>
          </a:custGeom>
          <a:ln w="28574">
            <a:solidFill>
              <a:srgbClr val="FF00FF"/>
            </a:solidFill>
          </a:ln>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本章内容</a:t>
            </a:r>
          </a:p>
        </p:txBody>
      </p:sp>
      <p:sp>
        <p:nvSpPr>
          <p:cNvPr id="3" name="内容占位符 2"/>
          <p:cNvSpPr>
            <a:spLocks noGrp="1"/>
          </p:cNvSpPr>
          <p:nvPr>
            <p:ph idx="1"/>
          </p:nvPr>
        </p:nvSpPr>
        <p:spPr/>
        <p:txBody>
          <a:bodyPr/>
          <a:lstStyle/>
          <a:p>
            <a:r>
              <a:rPr lang="zh-CN" altLang="en-US"/>
              <a:t>背景建模</a:t>
            </a:r>
          </a:p>
          <a:p>
            <a:r>
              <a:rPr lang="zh-CN" altLang="en-US"/>
              <a:t>运动</a:t>
            </a:r>
            <a:r>
              <a:rPr lang="en-US" altLang="zh-CN"/>
              <a:t>/</a:t>
            </a:r>
            <a:r>
              <a:rPr lang="zh-CN" altLang="en-US"/>
              <a:t>前景目标提取</a:t>
            </a:r>
          </a:p>
          <a:p>
            <a:r>
              <a:rPr lang="zh-CN" altLang="en-US"/>
              <a:t>目标轮廓分析</a:t>
            </a:r>
          </a:p>
          <a:p>
            <a:r>
              <a:rPr lang="zh-CN" altLang="en-US"/>
              <a:t>目标跟踪</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26061" y="2418277"/>
            <a:ext cx="3643312" cy="664461"/>
          </a:xfrm>
          <a:prstGeom prst="rect">
            <a:avLst/>
          </a:prstGeom>
          <a:blipFill>
            <a:blip r:embed="rId2" cstate="print"/>
            <a:stretch>
              <a:fillRect/>
            </a:stretch>
          </a:blipFill>
        </p:spPr>
        <p:txBody>
          <a:bodyPr wrap="square" lIns="0" tIns="0" rIns="0" bIns="0" rtlCol="0"/>
          <a:lstStyle/>
          <a:p>
            <a:endParaRPr sz="1600"/>
          </a:p>
        </p:txBody>
      </p:sp>
      <p:sp>
        <p:nvSpPr>
          <p:cNvPr id="3" name="object 3"/>
          <p:cNvSpPr txBox="1">
            <a:spLocks noGrp="1"/>
          </p:cNvSpPr>
          <p:nvPr>
            <p:ph type="title"/>
          </p:nvPr>
        </p:nvSpPr>
        <p:spPr>
          <a:xfrm>
            <a:off x="934947" y="237435"/>
            <a:ext cx="3112770" cy="516890"/>
          </a:xfrm>
          <a:prstGeom prst="rect">
            <a:avLst/>
          </a:prstGeom>
        </p:spPr>
        <p:txBody>
          <a:bodyPr vert="horz" wrap="square" lIns="0" tIns="9525" rIns="0" bIns="0" rtlCol="0">
            <a:spAutoFit/>
          </a:bodyPr>
          <a:lstStyle/>
          <a:p>
            <a:pPr marL="12700">
              <a:lnSpc>
                <a:spcPct val="100000"/>
              </a:lnSpc>
              <a:spcBef>
                <a:spcPts val="100"/>
              </a:spcBef>
            </a:pPr>
            <a:r>
              <a:rPr sz="3300" spc="-5" dirty="0"/>
              <a:t>Correlation</a:t>
            </a:r>
            <a:r>
              <a:rPr sz="3300" spc="-95" dirty="0"/>
              <a:t> </a:t>
            </a:r>
            <a:r>
              <a:rPr sz="3300" spc="-5" dirty="0"/>
              <a:t>Filter</a:t>
            </a:r>
            <a:endParaRPr sz="3300" dirty="0"/>
          </a:p>
        </p:txBody>
      </p:sp>
      <p:sp>
        <p:nvSpPr>
          <p:cNvPr id="4" name="object 4"/>
          <p:cNvSpPr txBox="1"/>
          <p:nvPr/>
        </p:nvSpPr>
        <p:spPr>
          <a:xfrm>
            <a:off x="414864" y="1282065"/>
            <a:ext cx="7990100" cy="1027204"/>
          </a:xfrm>
          <a:prstGeom prst="rect">
            <a:avLst/>
          </a:prstGeom>
        </p:spPr>
        <p:txBody>
          <a:bodyPr vert="horz" wrap="square" lIns="0" tIns="26670" rIns="0" bIns="0" rtlCol="0">
            <a:spAutoFit/>
          </a:bodyPr>
          <a:lstStyle/>
          <a:p>
            <a:pPr marL="645160" marR="5080" lvl="1" indent="-183515">
              <a:lnSpc>
                <a:spcPts val="2580"/>
              </a:lnSpc>
              <a:spcBef>
                <a:spcPts val="495"/>
              </a:spcBef>
              <a:buChar char="•"/>
              <a:tabLst>
                <a:tab pos="645795" algn="l"/>
              </a:tabLst>
            </a:pPr>
            <a:r>
              <a:rPr sz="2400" spc="-5" dirty="0">
                <a:latin typeface="Arial" panose="020B0604020202020204"/>
                <a:cs typeface="Arial" panose="020B0604020202020204"/>
              </a:rPr>
              <a:t>Cross-correlation is </a:t>
            </a:r>
            <a:r>
              <a:rPr sz="2400" dirty="0">
                <a:latin typeface="Arial" panose="020B0604020202020204"/>
                <a:cs typeface="Arial" panose="020B0604020202020204"/>
              </a:rPr>
              <a:t>a measure </a:t>
            </a:r>
            <a:r>
              <a:rPr sz="2400" spc="-5" dirty="0">
                <a:latin typeface="Arial" panose="020B0604020202020204"/>
                <a:cs typeface="Arial" panose="020B0604020202020204"/>
              </a:rPr>
              <a:t>of </a:t>
            </a:r>
            <a:r>
              <a:rPr sz="2400" dirty="0">
                <a:latin typeface="Arial" panose="020B0604020202020204"/>
                <a:cs typeface="Arial" panose="020B0604020202020204"/>
              </a:rPr>
              <a:t>similarity </a:t>
            </a:r>
            <a:r>
              <a:rPr sz="2400" spc="-5" dirty="0">
                <a:latin typeface="Arial" panose="020B0604020202020204"/>
                <a:cs typeface="Arial" panose="020B0604020202020204"/>
              </a:rPr>
              <a:t>of two </a:t>
            </a:r>
            <a:r>
              <a:rPr sz="2400" dirty="0">
                <a:latin typeface="Arial" panose="020B0604020202020204"/>
                <a:cs typeface="Arial" panose="020B0604020202020204"/>
              </a:rPr>
              <a:t>series </a:t>
            </a:r>
            <a:r>
              <a:rPr sz="2400" spc="-5" dirty="0">
                <a:latin typeface="Arial" panose="020B0604020202020204"/>
                <a:cs typeface="Arial" panose="020B0604020202020204"/>
              </a:rPr>
              <a:t>as </a:t>
            </a:r>
            <a:r>
              <a:rPr sz="2400" dirty="0">
                <a:latin typeface="Arial" panose="020B0604020202020204"/>
                <a:cs typeface="Arial" panose="020B0604020202020204"/>
              </a:rPr>
              <a:t>a </a:t>
            </a:r>
            <a:r>
              <a:rPr sz="2400" spc="-5" dirty="0">
                <a:latin typeface="Arial" panose="020B0604020202020204"/>
                <a:cs typeface="Arial" panose="020B0604020202020204"/>
              </a:rPr>
              <a:t>function  of the displacement of one </a:t>
            </a:r>
            <a:r>
              <a:rPr sz="2400" dirty="0">
                <a:latin typeface="Arial" panose="020B0604020202020204"/>
                <a:cs typeface="Arial" panose="020B0604020202020204"/>
              </a:rPr>
              <a:t>relative </a:t>
            </a:r>
            <a:r>
              <a:rPr sz="2400" spc="-5" dirty="0">
                <a:latin typeface="Arial" panose="020B0604020202020204"/>
                <a:cs typeface="Arial" panose="020B0604020202020204"/>
              </a:rPr>
              <a:t>to the</a:t>
            </a:r>
            <a:r>
              <a:rPr sz="2400" spc="-40" dirty="0">
                <a:latin typeface="Arial" panose="020B0604020202020204"/>
                <a:cs typeface="Arial" panose="020B0604020202020204"/>
              </a:rPr>
              <a:t> </a:t>
            </a:r>
            <a:r>
              <a:rPr sz="2400" spc="-5" dirty="0">
                <a:latin typeface="Arial" panose="020B0604020202020204"/>
                <a:cs typeface="Arial" panose="020B0604020202020204"/>
              </a:rPr>
              <a:t>other</a:t>
            </a:r>
            <a:endParaRPr sz="2400" dirty="0">
              <a:latin typeface="Arial" panose="020B0604020202020204"/>
              <a:cs typeface="Arial" panose="020B0604020202020204"/>
            </a:endParaRPr>
          </a:p>
        </p:txBody>
      </p:sp>
      <p:sp>
        <p:nvSpPr>
          <p:cNvPr id="5" name="object 5"/>
          <p:cNvSpPr txBox="1"/>
          <p:nvPr/>
        </p:nvSpPr>
        <p:spPr>
          <a:xfrm>
            <a:off x="770582" y="3124665"/>
            <a:ext cx="2887018" cy="286617"/>
          </a:xfrm>
          <a:prstGeom prst="rect">
            <a:avLst/>
          </a:prstGeom>
        </p:spPr>
        <p:txBody>
          <a:bodyPr vert="horz" wrap="square" lIns="0" tIns="9525" rIns="0" bIns="0" rtlCol="0">
            <a:spAutoFit/>
          </a:bodyPr>
          <a:lstStyle/>
          <a:p>
            <a:pPr marL="195580" indent="-183515">
              <a:lnSpc>
                <a:spcPct val="100000"/>
              </a:lnSpc>
              <a:spcBef>
                <a:spcPts val="100"/>
              </a:spcBef>
              <a:buChar char="•"/>
              <a:tabLst>
                <a:tab pos="196215" algn="l"/>
              </a:tabLst>
            </a:pPr>
            <a:r>
              <a:rPr spc="-5" dirty="0">
                <a:latin typeface="Arial" panose="020B0604020202020204"/>
                <a:cs typeface="Arial" panose="020B0604020202020204"/>
              </a:rPr>
              <a:t>Similar to</a:t>
            </a:r>
            <a:r>
              <a:rPr spc="-100" dirty="0">
                <a:latin typeface="Arial" panose="020B0604020202020204"/>
                <a:cs typeface="Arial" panose="020B0604020202020204"/>
              </a:rPr>
              <a:t> </a:t>
            </a:r>
            <a:r>
              <a:rPr dirty="0">
                <a:latin typeface="Arial" panose="020B0604020202020204"/>
                <a:cs typeface="Arial" panose="020B0604020202020204"/>
              </a:rPr>
              <a:t>convolution</a:t>
            </a:r>
          </a:p>
        </p:txBody>
      </p:sp>
      <p:sp>
        <p:nvSpPr>
          <p:cNvPr id="9" name="object 9"/>
          <p:cNvSpPr/>
          <p:nvPr/>
        </p:nvSpPr>
        <p:spPr>
          <a:xfrm>
            <a:off x="1074888" y="3612539"/>
            <a:ext cx="1910732" cy="2025683"/>
          </a:xfrm>
          <a:prstGeom prst="rect">
            <a:avLst/>
          </a:prstGeom>
          <a:blipFill>
            <a:blip r:embed="rId3" cstate="print"/>
            <a:stretch>
              <a:fillRect/>
            </a:stretch>
          </a:blipFill>
        </p:spPr>
        <p:txBody>
          <a:bodyPr wrap="square" lIns="0" tIns="0" rIns="0" bIns="0" rtlCol="0"/>
          <a:lstStyle/>
          <a:p>
            <a:endParaRPr sz="1350"/>
          </a:p>
        </p:txBody>
      </p:sp>
      <p:sp>
        <p:nvSpPr>
          <p:cNvPr id="10" name="object 10"/>
          <p:cNvSpPr/>
          <p:nvPr/>
        </p:nvSpPr>
        <p:spPr>
          <a:xfrm>
            <a:off x="1148767" y="5638222"/>
            <a:ext cx="2031374" cy="104252"/>
          </a:xfrm>
          <a:prstGeom prst="rect">
            <a:avLst/>
          </a:prstGeom>
          <a:blipFill>
            <a:blip r:embed="rId4" cstate="print"/>
            <a:stretch>
              <a:fillRect/>
            </a:stretch>
          </a:blipFill>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012" y="341191"/>
            <a:ext cx="4930590" cy="517449"/>
          </a:xfrm>
          <a:prstGeom prst="rect">
            <a:avLst/>
          </a:prstGeom>
        </p:spPr>
        <p:txBody>
          <a:bodyPr vert="horz" wrap="square" lIns="0" tIns="9525" rIns="0" bIns="0" rtlCol="0">
            <a:spAutoFit/>
          </a:bodyPr>
          <a:lstStyle/>
          <a:p>
            <a:pPr marL="12700">
              <a:lnSpc>
                <a:spcPct val="100000"/>
              </a:lnSpc>
              <a:spcBef>
                <a:spcPts val="100"/>
              </a:spcBef>
            </a:pPr>
            <a:r>
              <a:rPr sz="3300" spc="-5" dirty="0"/>
              <a:t>Convolution</a:t>
            </a:r>
            <a:r>
              <a:rPr sz="3300" spc="-95" dirty="0"/>
              <a:t> </a:t>
            </a:r>
            <a:r>
              <a:rPr sz="3300" spc="-5" dirty="0"/>
              <a:t>Theorem</a:t>
            </a:r>
            <a:endParaRPr sz="3300" dirty="0"/>
          </a:p>
        </p:txBody>
      </p:sp>
      <p:sp>
        <p:nvSpPr>
          <p:cNvPr id="3" name="object 3"/>
          <p:cNvSpPr/>
          <p:nvPr/>
        </p:nvSpPr>
        <p:spPr>
          <a:xfrm>
            <a:off x="348094" y="1710833"/>
            <a:ext cx="8105174" cy="4058999"/>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E6821A-CB75-420E-A166-3A601BF45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E873E4FA-51EF-45A6-8302-9DC6372960C2}"/>
              </a:ext>
            </a:extLst>
          </p:cNvPr>
          <p:cNvSpPr>
            <a:spLocks noGrp="1"/>
          </p:cNvSpPr>
          <p:nvPr>
            <p:ph idx="1"/>
          </p:nvPr>
        </p:nvSpPr>
        <p:spPr/>
        <p:txBody>
          <a:bodyPr/>
          <a:lstStyle/>
          <a:p>
            <a:r>
              <a:rPr lang="zh-CN" altLang="en-US" dirty="0"/>
              <a:t>相关滤波跟踪一般流程</a:t>
            </a:r>
          </a:p>
        </p:txBody>
      </p:sp>
      <p:sp>
        <p:nvSpPr>
          <p:cNvPr id="4" name="灯片编号占位符 3">
            <a:extLst>
              <a:ext uri="{FF2B5EF4-FFF2-40B4-BE49-F238E27FC236}">
                <a16:creationId xmlns:a16="http://schemas.microsoft.com/office/drawing/2014/main" xmlns="" id="{CB831741-A07B-427A-BF0D-44106FBD6EE5}"/>
              </a:ext>
            </a:extLst>
          </p:cNvPr>
          <p:cNvSpPr>
            <a:spLocks noGrp="1"/>
          </p:cNvSpPr>
          <p:nvPr>
            <p:ph type="sldNum" sz="quarter" idx="12"/>
          </p:nvPr>
        </p:nvSpPr>
        <p:spPr/>
        <p:txBody>
          <a:bodyPr/>
          <a:lstStyle/>
          <a:p>
            <a:fld id="{54DA8740-04C3-4D9C-9880-E3F61E3A801B}" type="slidenum">
              <a:rPr lang="zh-CN" altLang="en-US" smtClean="0"/>
              <a:t>32</a:t>
            </a:fld>
            <a:endParaRPr lang="zh-CN" altLang="en-US" dirty="0"/>
          </a:p>
        </p:txBody>
      </p:sp>
      <p:pic>
        <p:nvPicPr>
          <p:cNvPr id="5" name="Picture 2">
            <a:extLst>
              <a:ext uri="{FF2B5EF4-FFF2-40B4-BE49-F238E27FC236}">
                <a16:creationId xmlns:a16="http://schemas.microsoft.com/office/drawing/2014/main" xmlns="" id="{E1E0E4DB-50F7-47FA-8D76-C12F8001E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90" y="2018987"/>
            <a:ext cx="833437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022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9494" y="327678"/>
            <a:ext cx="8120023" cy="448200"/>
          </a:xfrm>
          <a:prstGeom prst="rect">
            <a:avLst/>
          </a:prstGeom>
        </p:spPr>
        <p:txBody>
          <a:bodyPr vert="horz" wrap="square" lIns="0" tIns="9525" rIns="0" bIns="0" rtlCol="0">
            <a:spAutoFit/>
          </a:bodyPr>
          <a:lstStyle/>
          <a:p>
            <a:pPr marL="12700">
              <a:lnSpc>
                <a:spcPct val="100000"/>
              </a:lnSpc>
              <a:spcBef>
                <a:spcPts val="100"/>
              </a:spcBef>
            </a:pPr>
            <a:r>
              <a:rPr sz="2850" spc="-5" dirty="0">
                <a:solidFill>
                  <a:srgbClr val="0000FF"/>
                </a:solidFill>
              </a:rPr>
              <a:t>M</a:t>
            </a:r>
            <a:r>
              <a:rPr sz="2850" spc="-5" dirty="0"/>
              <a:t>inimum </a:t>
            </a:r>
            <a:r>
              <a:rPr sz="2850" spc="-5" dirty="0">
                <a:solidFill>
                  <a:srgbClr val="0000FF"/>
                </a:solidFill>
              </a:rPr>
              <a:t>O</a:t>
            </a:r>
            <a:r>
              <a:rPr sz="2850" spc="-5" dirty="0"/>
              <a:t>utput </a:t>
            </a:r>
            <a:r>
              <a:rPr sz="2850" spc="-5" dirty="0">
                <a:solidFill>
                  <a:srgbClr val="0000FF"/>
                </a:solidFill>
              </a:rPr>
              <a:t>S</a:t>
            </a:r>
            <a:r>
              <a:rPr sz="2850" spc="-5" dirty="0"/>
              <a:t>um of </a:t>
            </a:r>
            <a:r>
              <a:rPr sz="2850" spc="-5" dirty="0">
                <a:solidFill>
                  <a:srgbClr val="0000FF"/>
                </a:solidFill>
              </a:rPr>
              <a:t>S</a:t>
            </a:r>
            <a:r>
              <a:rPr sz="2850" spc="-5" dirty="0"/>
              <a:t>quared </a:t>
            </a:r>
            <a:r>
              <a:rPr sz="2850" spc="-5" dirty="0">
                <a:solidFill>
                  <a:srgbClr val="0000FF"/>
                </a:solidFill>
              </a:rPr>
              <a:t>E</a:t>
            </a:r>
            <a:r>
              <a:rPr sz="2850" spc="-5" dirty="0"/>
              <a:t>rror</a:t>
            </a:r>
            <a:r>
              <a:rPr sz="2850" spc="-55" dirty="0"/>
              <a:t> </a:t>
            </a:r>
            <a:r>
              <a:rPr sz="2850" spc="-5" dirty="0"/>
              <a:t>Filter</a:t>
            </a:r>
            <a:endParaRPr sz="2850" dirty="0"/>
          </a:p>
        </p:txBody>
      </p:sp>
      <p:sp>
        <p:nvSpPr>
          <p:cNvPr id="3" name="object 3"/>
          <p:cNvSpPr/>
          <p:nvPr/>
        </p:nvSpPr>
        <p:spPr>
          <a:xfrm>
            <a:off x="511988" y="1972698"/>
            <a:ext cx="8120024" cy="3871349"/>
          </a:xfrm>
          <a:prstGeom prst="rect">
            <a:avLst/>
          </a:prstGeom>
          <a:blipFill>
            <a:blip r:embed="rId2" cstate="print"/>
            <a:stretch>
              <a:fillRect/>
            </a:stretch>
          </a:blipFill>
        </p:spPr>
        <p:txBody>
          <a:bodyPr wrap="square" lIns="0" tIns="0" rIns="0" bIns="0" rtlCol="0"/>
          <a:lstStyle/>
          <a:p>
            <a:endParaRPr sz="1350" dirty="0"/>
          </a:p>
        </p:txBody>
      </p:sp>
      <p:sp>
        <p:nvSpPr>
          <p:cNvPr id="4" name="object 4"/>
          <p:cNvSpPr txBox="1"/>
          <p:nvPr/>
        </p:nvSpPr>
        <p:spPr>
          <a:xfrm>
            <a:off x="3551682" y="5758640"/>
            <a:ext cx="5537835" cy="170815"/>
          </a:xfrm>
          <a:prstGeom prst="rect">
            <a:avLst/>
          </a:prstGeom>
        </p:spPr>
        <p:txBody>
          <a:bodyPr vert="horz" wrap="square" lIns="0" tIns="9525" rIns="0" bIns="0" rtlCol="0">
            <a:spAutoFit/>
          </a:bodyPr>
          <a:lstStyle/>
          <a:p>
            <a:pPr marL="12700">
              <a:lnSpc>
                <a:spcPct val="100000"/>
              </a:lnSpc>
              <a:spcBef>
                <a:spcPts val="100"/>
              </a:spcBef>
            </a:pPr>
            <a:r>
              <a:rPr sz="1050" u="sng" spc="-5" dirty="0">
                <a:solidFill>
                  <a:srgbClr val="0563C1"/>
                </a:solidFill>
                <a:uFill>
                  <a:solidFill>
                    <a:srgbClr val="0563C1"/>
                  </a:solidFill>
                </a:uFill>
                <a:latin typeface="Arial" panose="020B0604020202020204"/>
                <a:cs typeface="Arial" panose="020B0604020202020204"/>
                <a:hlinkClick r:id="rId3"/>
              </a:rPr>
              <a:t>David S. Bolme et al. </a:t>
            </a:r>
            <a:r>
              <a:rPr sz="1050" u="sng" dirty="0">
                <a:solidFill>
                  <a:srgbClr val="0563C1"/>
                </a:solidFill>
                <a:uFill>
                  <a:solidFill>
                    <a:srgbClr val="0563C1"/>
                  </a:solidFill>
                </a:uFill>
                <a:latin typeface="Arial" panose="020B0604020202020204"/>
                <a:cs typeface="Arial" panose="020B0604020202020204"/>
                <a:hlinkClick r:id="rId3"/>
              </a:rPr>
              <a:t>“Visual </a:t>
            </a:r>
            <a:r>
              <a:rPr sz="1050" u="sng" spc="-5" dirty="0">
                <a:solidFill>
                  <a:srgbClr val="0563C1"/>
                </a:solidFill>
                <a:uFill>
                  <a:solidFill>
                    <a:srgbClr val="0563C1"/>
                  </a:solidFill>
                </a:uFill>
                <a:latin typeface="Arial" panose="020B0604020202020204"/>
                <a:cs typeface="Arial" panose="020B0604020202020204"/>
                <a:hlinkClick r:id="rId3"/>
              </a:rPr>
              <a:t>Object Tracking using Adaptive Correlation Filters”. </a:t>
            </a:r>
            <a:r>
              <a:rPr sz="1050" i="1" u="sng" spc="-5" dirty="0">
                <a:solidFill>
                  <a:srgbClr val="0563C1"/>
                </a:solidFill>
                <a:uFill>
                  <a:solidFill>
                    <a:srgbClr val="0563C1"/>
                  </a:solidFill>
                </a:uFill>
                <a:latin typeface="Arial" panose="020B0604020202020204"/>
                <a:cs typeface="Arial" panose="020B0604020202020204"/>
                <a:hlinkClick r:id="rId3"/>
              </a:rPr>
              <a:t>CVPR.</a:t>
            </a:r>
            <a:r>
              <a:rPr sz="1050" i="1" u="sng" spc="45" dirty="0">
                <a:solidFill>
                  <a:srgbClr val="0563C1"/>
                </a:solidFill>
                <a:uFill>
                  <a:solidFill>
                    <a:srgbClr val="0563C1"/>
                  </a:solidFill>
                </a:uFill>
                <a:latin typeface="Arial" panose="020B0604020202020204"/>
                <a:cs typeface="Arial" panose="020B0604020202020204"/>
                <a:hlinkClick r:id="rId3"/>
              </a:rPr>
              <a:t> </a:t>
            </a:r>
            <a:r>
              <a:rPr sz="1050" u="sng" spc="-5" dirty="0">
                <a:solidFill>
                  <a:srgbClr val="0563C1"/>
                </a:solidFill>
                <a:uFill>
                  <a:solidFill>
                    <a:srgbClr val="0563C1"/>
                  </a:solidFill>
                </a:uFill>
                <a:latin typeface="Arial" panose="020B0604020202020204"/>
                <a:cs typeface="Arial" panose="020B0604020202020204"/>
                <a:hlinkClick r:id="rId3"/>
              </a:rPr>
              <a:t>2010</a:t>
            </a:r>
            <a:endParaRPr sz="1050">
              <a:latin typeface="Arial" panose="020B0604020202020204"/>
              <a:cs typeface="Arial" panose="020B0604020202020204"/>
            </a:endParaRPr>
          </a:p>
        </p:txBody>
      </p:sp>
      <p:sp>
        <p:nvSpPr>
          <p:cNvPr id="5" name="object 5"/>
          <p:cNvSpPr/>
          <p:nvPr/>
        </p:nvSpPr>
        <p:spPr>
          <a:xfrm>
            <a:off x="3196515" y="2733422"/>
            <a:ext cx="2393156" cy="621506"/>
          </a:xfrm>
          <a:prstGeom prst="rect">
            <a:avLst/>
          </a:prstGeom>
          <a:blipFill>
            <a:blip r:embed="rId4" cstate="print"/>
            <a:stretch>
              <a:fillRect/>
            </a:stretch>
          </a:blipFill>
        </p:spPr>
        <p:txBody>
          <a:bodyPr wrap="square" lIns="0" tIns="0" rIns="0" bIns="0" rtlCol="0"/>
          <a:lstStyle/>
          <a:p>
            <a:endParaRPr sz="1350"/>
          </a:p>
        </p:txBody>
      </p:sp>
      <p:sp>
        <p:nvSpPr>
          <p:cNvPr id="6" name="object 6"/>
          <p:cNvSpPr/>
          <p:nvPr/>
        </p:nvSpPr>
        <p:spPr>
          <a:xfrm>
            <a:off x="3432258" y="4879647"/>
            <a:ext cx="1921668" cy="721518"/>
          </a:xfrm>
          <a:prstGeom prst="rect">
            <a:avLst/>
          </a:prstGeom>
          <a:blipFill>
            <a:blip r:embed="rId5" cstate="print"/>
            <a:stretch>
              <a:fillRect/>
            </a:stretch>
          </a:blipFill>
        </p:spPr>
        <p:txBody>
          <a:bodyPr wrap="square" lIns="0" tIns="0" rIns="0" bIns="0" rtlCol="0"/>
          <a:lstStyle/>
          <a:p>
            <a:endParaRPr sz="1350"/>
          </a:p>
        </p:txBody>
      </p:sp>
      <p:pic>
        <p:nvPicPr>
          <p:cNvPr id="8" name="图片 7">
            <a:extLst>
              <a:ext uri="{FF2B5EF4-FFF2-40B4-BE49-F238E27FC236}">
                <a16:creationId xmlns:a16="http://schemas.microsoft.com/office/drawing/2014/main" xmlns="" id="{4028565E-694F-4A16-B665-B38B6052859D}"/>
              </a:ext>
            </a:extLst>
          </p:cNvPr>
          <p:cNvPicPr>
            <a:picLocks noChangeAspect="1"/>
          </p:cNvPicPr>
          <p:nvPr/>
        </p:nvPicPr>
        <p:blipFill>
          <a:blip r:embed="rId6"/>
          <a:stretch>
            <a:fillRect/>
          </a:stretch>
        </p:blipFill>
        <p:spPr>
          <a:xfrm>
            <a:off x="1187291" y="954204"/>
            <a:ext cx="6769418" cy="1023530"/>
          </a:xfrm>
          <a:prstGeom prst="rect">
            <a:avLst/>
          </a:prstGeom>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3908" y="314670"/>
            <a:ext cx="8137253" cy="448200"/>
          </a:xfrm>
          <a:prstGeom prst="rect">
            <a:avLst/>
          </a:prstGeom>
        </p:spPr>
        <p:txBody>
          <a:bodyPr vert="horz" wrap="square" lIns="0" tIns="9525" rIns="0" bIns="0" rtlCol="0">
            <a:spAutoFit/>
          </a:bodyPr>
          <a:lstStyle/>
          <a:p>
            <a:pPr marL="12700">
              <a:lnSpc>
                <a:spcPct val="100000"/>
              </a:lnSpc>
              <a:spcBef>
                <a:spcPts val="100"/>
              </a:spcBef>
            </a:pPr>
            <a:r>
              <a:rPr sz="2850" spc="-5" dirty="0">
                <a:solidFill>
                  <a:srgbClr val="0000FF"/>
                </a:solidFill>
              </a:rPr>
              <a:t>M</a:t>
            </a:r>
            <a:r>
              <a:rPr sz="2850" spc="-5" dirty="0"/>
              <a:t>inimum </a:t>
            </a:r>
            <a:r>
              <a:rPr sz="2850" spc="-5" dirty="0">
                <a:solidFill>
                  <a:srgbClr val="0000FF"/>
                </a:solidFill>
              </a:rPr>
              <a:t>O</a:t>
            </a:r>
            <a:r>
              <a:rPr sz="2850" spc="-5" dirty="0"/>
              <a:t>utput </a:t>
            </a:r>
            <a:r>
              <a:rPr sz="2850" spc="-5" dirty="0">
                <a:solidFill>
                  <a:srgbClr val="0000FF"/>
                </a:solidFill>
              </a:rPr>
              <a:t>S</a:t>
            </a:r>
            <a:r>
              <a:rPr sz="2850" spc="-5" dirty="0"/>
              <a:t>um of </a:t>
            </a:r>
            <a:r>
              <a:rPr sz="2850" spc="-5" dirty="0">
                <a:solidFill>
                  <a:srgbClr val="0000FF"/>
                </a:solidFill>
              </a:rPr>
              <a:t>S</a:t>
            </a:r>
            <a:r>
              <a:rPr sz="2850" spc="-5" dirty="0"/>
              <a:t>quared </a:t>
            </a:r>
            <a:r>
              <a:rPr sz="2850" spc="-5" dirty="0">
                <a:solidFill>
                  <a:srgbClr val="0000FF"/>
                </a:solidFill>
              </a:rPr>
              <a:t>E</a:t>
            </a:r>
            <a:r>
              <a:rPr sz="2850" spc="-5" dirty="0"/>
              <a:t>rror</a:t>
            </a:r>
            <a:r>
              <a:rPr sz="2850" spc="-55" dirty="0"/>
              <a:t> </a:t>
            </a:r>
            <a:r>
              <a:rPr sz="2850" spc="-5" dirty="0"/>
              <a:t>Filter</a:t>
            </a:r>
            <a:endParaRPr sz="2850" dirty="0"/>
          </a:p>
        </p:txBody>
      </p:sp>
      <p:sp>
        <p:nvSpPr>
          <p:cNvPr id="3" name="object 3"/>
          <p:cNvSpPr/>
          <p:nvPr/>
        </p:nvSpPr>
        <p:spPr>
          <a:xfrm>
            <a:off x="395288" y="1797308"/>
            <a:ext cx="7886700" cy="3263399"/>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2302781" y="1702913"/>
            <a:ext cx="2937112" cy="1135856"/>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3690731" y="2933287"/>
            <a:ext cx="5453268" cy="3067463"/>
          </a:xfrm>
          <a:prstGeom prst="rect">
            <a:avLst/>
          </a:prstGeom>
          <a:blipFill>
            <a:blip r:embed="rId4" cstate="print"/>
            <a:stretch>
              <a:fillRect/>
            </a:stretch>
          </a:blipFill>
        </p:spPr>
        <p:txBody>
          <a:bodyPr wrap="square" lIns="0" tIns="0" rIns="0" bIns="0" rtlCol="0"/>
          <a:lstStyle/>
          <a:p>
            <a:endParaRPr sz="135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5543" y="340361"/>
            <a:ext cx="4345781" cy="516890"/>
          </a:xfrm>
          <a:prstGeom prst="rect">
            <a:avLst/>
          </a:prstGeom>
        </p:spPr>
        <p:txBody>
          <a:bodyPr vert="horz" wrap="square" lIns="0" tIns="9525" rIns="0" bIns="0" rtlCol="0">
            <a:spAutoFit/>
          </a:bodyPr>
          <a:lstStyle/>
          <a:p>
            <a:pPr marL="12700">
              <a:lnSpc>
                <a:spcPct val="100000"/>
              </a:lnSpc>
              <a:spcBef>
                <a:spcPts val="100"/>
              </a:spcBef>
            </a:pPr>
            <a:r>
              <a:rPr sz="3300" spc="-5" dirty="0"/>
              <a:t>Discriminative</a:t>
            </a:r>
            <a:r>
              <a:rPr sz="3300" spc="-95" dirty="0"/>
              <a:t> </a:t>
            </a:r>
            <a:r>
              <a:rPr sz="3300" spc="-5" dirty="0"/>
              <a:t>Tracking</a:t>
            </a:r>
            <a:endParaRPr sz="3300" dirty="0"/>
          </a:p>
        </p:txBody>
      </p:sp>
      <p:sp>
        <p:nvSpPr>
          <p:cNvPr id="3" name="object 3"/>
          <p:cNvSpPr txBox="1"/>
          <p:nvPr/>
        </p:nvSpPr>
        <p:spPr>
          <a:xfrm>
            <a:off x="442855" y="1198450"/>
            <a:ext cx="3502844" cy="332783"/>
          </a:xfrm>
          <a:prstGeom prst="rect">
            <a:avLst/>
          </a:prstGeom>
        </p:spPr>
        <p:txBody>
          <a:bodyPr vert="horz" wrap="square" lIns="0" tIns="9525" rIns="0" bIns="0" rtlCol="0">
            <a:spAutoFit/>
          </a:bodyPr>
          <a:lstStyle/>
          <a:p>
            <a:pPr marL="187960" indent="-175895">
              <a:lnSpc>
                <a:spcPct val="100000"/>
              </a:lnSpc>
              <a:spcBef>
                <a:spcPts val="100"/>
              </a:spcBef>
              <a:buChar char="•"/>
              <a:tabLst>
                <a:tab pos="188595" algn="l"/>
              </a:tabLst>
            </a:pPr>
            <a:r>
              <a:rPr sz="2100" spc="-5" dirty="0">
                <a:latin typeface="Arial" panose="020B0604020202020204"/>
                <a:cs typeface="Arial" panose="020B0604020202020204"/>
              </a:rPr>
              <a:t>Tracking by</a:t>
            </a:r>
            <a:r>
              <a:rPr sz="2100" spc="-95" dirty="0">
                <a:latin typeface="Arial" panose="020B0604020202020204"/>
                <a:cs typeface="Arial" panose="020B0604020202020204"/>
              </a:rPr>
              <a:t> </a:t>
            </a:r>
            <a:r>
              <a:rPr sz="2100" spc="-5" dirty="0">
                <a:latin typeface="Arial" panose="020B0604020202020204"/>
                <a:cs typeface="Arial" panose="020B0604020202020204"/>
              </a:rPr>
              <a:t>Detection</a:t>
            </a:r>
            <a:endParaRPr sz="2100" dirty="0">
              <a:latin typeface="Arial" panose="020B0604020202020204"/>
              <a:cs typeface="Arial" panose="020B0604020202020204"/>
            </a:endParaRPr>
          </a:p>
        </p:txBody>
      </p:sp>
      <p:sp>
        <p:nvSpPr>
          <p:cNvPr id="4" name="object 4"/>
          <p:cNvSpPr/>
          <p:nvPr/>
        </p:nvSpPr>
        <p:spPr>
          <a:xfrm>
            <a:off x="1625048" y="2194970"/>
            <a:ext cx="5713889" cy="3805779"/>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784" y="400726"/>
            <a:ext cx="6759390" cy="517449"/>
          </a:xfrm>
          <a:prstGeom prst="rect">
            <a:avLst/>
          </a:prstGeom>
        </p:spPr>
        <p:txBody>
          <a:bodyPr vert="horz" wrap="square" lIns="0" tIns="9525" rIns="0" bIns="0" rtlCol="0">
            <a:spAutoFit/>
          </a:bodyPr>
          <a:lstStyle/>
          <a:p>
            <a:pPr marL="12700">
              <a:lnSpc>
                <a:spcPct val="100000"/>
              </a:lnSpc>
              <a:spcBef>
                <a:spcPts val="100"/>
              </a:spcBef>
            </a:pPr>
            <a:r>
              <a:rPr sz="3300" spc="-5" dirty="0">
                <a:solidFill>
                  <a:srgbClr val="0000FF"/>
                </a:solidFill>
              </a:rPr>
              <a:t>K</a:t>
            </a:r>
            <a:r>
              <a:rPr sz="3300" spc="-5" dirty="0"/>
              <a:t>ernelized </a:t>
            </a:r>
            <a:r>
              <a:rPr sz="3300" spc="-5" dirty="0">
                <a:solidFill>
                  <a:srgbClr val="0000FF"/>
                </a:solidFill>
              </a:rPr>
              <a:t>C</a:t>
            </a:r>
            <a:r>
              <a:rPr sz="3300" spc="-5" dirty="0"/>
              <a:t>orrelation</a:t>
            </a:r>
            <a:r>
              <a:rPr sz="3300" spc="-70" dirty="0"/>
              <a:t> </a:t>
            </a:r>
            <a:r>
              <a:rPr sz="3300" spc="-5" dirty="0">
                <a:solidFill>
                  <a:srgbClr val="0000FF"/>
                </a:solidFill>
              </a:rPr>
              <a:t>F</a:t>
            </a:r>
            <a:r>
              <a:rPr sz="3300" spc="-5" dirty="0"/>
              <a:t>ilter</a:t>
            </a:r>
            <a:endParaRPr sz="3300" dirty="0"/>
          </a:p>
        </p:txBody>
      </p:sp>
      <p:sp>
        <p:nvSpPr>
          <p:cNvPr id="3" name="object 3"/>
          <p:cNvSpPr txBox="1"/>
          <p:nvPr/>
        </p:nvSpPr>
        <p:spPr>
          <a:xfrm>
            <a:off x="2685262" y="5769010"/>
            <a:ext cx="6404134" cy="170815"/>
          </a:xfrm>
          <a:prstGeom prst="rect">
            <a:avLst/>
          </a:prstGeom>
        </p:spPr>
        <p:txBody>
          <a:bodyPr vert="horz" wrap="square" lIns="0" tIns="9525" rIns="0" bIns="0" rtlCol="0">
            <a:spAutoFit/>
          </a:bodyPr>
          <a:lstStyle/>
          <a:p>
            <a:pPr marL="12700">
              <a:lnSpc>
                <a:spcPct val="100000"/>
              </a:lnSpc>
              <a:spcBef>
                <a:spcPts val="100"/>
              </a:spcBef>
            </a:pPr>
            <a:r>
              <a:rPr sz="1050" u="sng" dirty="0">
                <a:solidFill>
                  <a:srgbClr val="0563C1"/>
                </a:solidFill>
                <a:uFill>
                  <a:solidFill>
                    <a:srgbClr val="0563C1"/>
                  </a:solidFill>
                </a:uFill>
                <a:latin typeface="Arial" panose="020B0604020202020204"/>
                <a:cs typeface="Arial" panose="020B0604020202020204"/>
                <a:hlinkClick r:id="rId2"/>
              </a:rPr>
              <a:t>João </a:t>
            </a:r>
            <a:r>
              <a:rPr sz="1050" u="sng" spc="-5" dirty="0">
                <a:solidFill>
                  <a:srgbClr val="0563C1"/>
                </a:solidFill>
                <a:uFill>
                  <a:solidFill>
                    <a:srgbClr val="0563C1"/>
                  </a:solidFill>
                </a:uFill>
                <a:latin typeface="Arial" panose="020B0604020202020204"/>
                <a:cs typeface="Arial" panose="020B0604020202020204"/>
                <a:hlinkClick r:id="rId2"/>
              </a:rPr>
              <a:t>F. Henriques, Rui Caseiro, Pedro </a:t>
            </a:r>
            <a:r>
              <a:rPr sz="1050" u="sng" dirty="0">
                <a:solidFill>
                  <a:srgbClr val="0563C1"/>
                </a:solidFill>
                <a:uFill>
                  <a:solidFill>
                    <a:srgbClr val="0563C1"/>
                  </a:solidFill>
                </a:uFill>
                <a:latin typeface="Arial" panose="020B0604020202020204"/>
                <a:cs typeface="Arial" panose="020B0604020202020204"/>
                <a:hlinkClick r:id="rId2"/>
              </a:rPr>
              <a:t>Martins, Jorge </a:t>
            </a:r>
            <a:r>
              <a:rPr sz="1050" u="sng" spc="-5" dirty="0">
                <a:solidFill>
                  <a:srgbClr val="0563C1"/>
                </a:solidFill>
                <a:uFill>
                  <a:solidFill>
                    <a:srgbClr val="0563C1"/>
                  </a:solidFill>
                </a:uFill>
                <a:latin typeface="Arial" panose="020B0604020202020204"/>
                <a:cs typeface="Arial" panose="020B0604020202020204"/>
                <a:hlinkClick r:id="rId2"/>
              </a:rPr>
              <a:t>Batista. </a:t>
            </a:r>
            <a:r>
              <a:rPr sz="1050" u="sng" dirty="0">
                <a:solidFill>
                  <a:srgbClr val="0563C1"/>
                </a:solidFill>
                <a:uFill>
                  <a:solidFill>
                    <a:srgbClr val="0563C1"/>
                  </a:solidFill>
                </a:uFill>
                <a:latin typeface="Arial" panose="020B0604020202020204"/>
                <a:cs typeface="Arial" panose="020B0604020202020204"/>
                <a:hlinkClick r:id="rId2"/>
              </a:rPr>
              <a:t>“Kernelized </a:t>
            </a:r>
            <a:r>
              <a:rPr sz="1050" u="sng" spc="-5" dirty="0">
                <a:solidFill>
                  <a:srgbClr val="0563C1"/>
                </a:solidFill>
                <a:uFill>
                  <a:solidFill>
                    <a:srgbClr val="0563C1"/>
                  </a:solidFill>
                </a:uFill>
                <a:latin typeface="Arial" panose="020B0604020202020204"/>
                <a:cs typeface="Arial" panose="020B0604020202020204"/>
                <a:hlinkClick r:id="rId2"/>
              </a:rPr>
              <a:t>Correlation Filters”. </a:t>
            </a:r>
            <a:r>
              <a:rPr sz="1050" i="1" u="sng" spc="-5" dirty="0">
                <a:solidFill>
                  <a:srgbClr val="0563C1"/>
                </a:solidFill>
                <a:uFill>
                  <a:solidFill>
                    <a:srgbClr val="0563C1"/>
                  </a:solidFill>
                </a:uFill>
                <a:latin typeface="Arial" panose="020B0604020202020204"/>
                <a:cs typeface="Arial" panose="020B0604020202020204"/>
                <a:hlinkClick r:id="rId2"/>
              </a:rPr>
              <a:t>TPAMI </a:t>
            </a:r>
            <a:r>
              <a:rPr sz="1050" u="sng" dirty="0">
                <a:solidFill>
                  <a:srgbClr val="0563C1"/>
                </a:solidFill>
                <a:uFill>
                  <a:solidFill>
                    <a:srgbClr val="0563C1"/>
                  </a:solidFill>
                </a:uFill>
                <a:latin typeface="Arial" panose="020B0604020202020204"/>
                <a:cs typeface="Arial" panose="020B0604020202020204"/>
                <a:hlinkClick r:id="rId2"/>
              </a:rPr>
              <a:t>.</a:t>
            </a:r>
            <a:r>
              <a:rPr sz="1050" u="sng" spc="-15" dirty="0">
                <a:solidFill>
                  <a:srgbClr val="0563C1"/>
                </a:solidFill>
                <a:uFill>
                  <a:solidFill>
                    <a:srgbClr val="0563C1"/>
                  </a:solidFill>
                </a:uFill>
                <a:latin typeface="Arial" panose="020B0604020202020204"/>
                <a:cs typeface="Arial" panose="020B0604020202020204"/>
                <a:hlinkClick r:id="rId2"/>
              </a:rPr>
              <a:t> </a:t>
            </a:r>
            <a:r>
              <a:rPr sz="1050" u="sng" spc="-5" dirty="0">
                <a:solidFill>
                  <a:srgbClr val="0563C1"/>
                </a:solidFill>
                <a:uFill>
                  <a:solidFill>
                    <a:srgbClr val="0563C1"/>
                  </a:solidFill>
                </a:uFill>
                <a:latin typeface="Arial" panose="020B0604020202020204"/>
                <a:cs typeface="Arial" panose="020B0604020202020204"/>
                <a:hlinkClick r:id="rId2"/>
              </a:rPr>
              <a:t>2015</a:t>
            </a:r>
            <a:endParaRPr sz="1050">
              <a:latin typeface="Arial" panose="020B0604020202020204"/>
              <a:cs typeface="Arial" panose="020B0604020202020204"/>
            </a:endParaRPr>
          </a:p>
        </p:txBody>
      </p:sp>
      <p:sp>
        <p:nvSpPr>
          <p:cNvPr id="4" name="object 4"/>
          <p:cNvSpPr/>
          <p:nvPr/>
        </p:nvSpPr>
        <p:spPr>
          <a:xfrm>
            <a:off x="219873" y="2071295"/>
            <a:ext cx="7865213" cy="3219986"/>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328613" y="2342044"/>
            <a:ext cx="8486774" cy="1643062"/>
          </a:xfrm>
          <a:prstGeom prst="rect">
            <a:avLst/>
          </a:prstGeom>
          <a:blipFill>
            <a:blip r:embed="rId4" cstate="print"/>
            <a:stretch>
              <a:fillRect/>
            </a:stretch>
          </a:blipFill>
        </p:spPr>
        <p:txBody>
          <a:bodyPr wrap="square" lIns="0" tIns="0" rIns="0" bIns="0" rtlCol="0"/>
          <a:lstStyle/>
          <a:p>
            <a:endParaRPr sz="1350"/>
          </a:p>
        </p:txBody>
      </p:sp>
      <p:sp>
        <p:nvSpPr>
          <p:cNvPr id="6" name="object 6"/>
          <p:cNvSpPr/>
          <p:nvPr/>
        </p:nvSpPr>
        <p:spPr>
          <a:xfrm>
            <a:off x="1722938" y="4367588"/>
            <a:ext cx="1963818" cy="360168"/>
          </a:xfrm>
          <a:prstGeom prst="rect">
            <a:avLst/>
          </a:prstGeom>
          <a:blipFill>
            <a:blip r:embed="rId5" cstate="print"/>
            <a:stretch>
              <a:fillRect/>
            </a:stretch>
          </a:blipFill>
        </p:spPr>
        <p:txBody>
          <a:bodyPr wrap="square" lIns="0" tIns="0" rIns="0" bIns="0" rtlCol="0"/>
          <a:lstStyle/>
          <a:p>
            <a:endParaRPr sz="1350"/>
          </a:p>
        </p:txBody>
      </p:sp>
      <p:sp>
        <p:nvSpPr>
          <p:cNvPr id="7" name="文本框 6">
            <a:extLst>
              <a:ext uri="{FF2B5EF4-FFF2-40B4-BE49-F238E27FC236}">
                <a16:creationId xmlns:a16="http://schemas.microsoft.com/office/drawing/2014/main" xmlns="" id="{AE45290B-8F0F-45AC-B310-57431E3885AC}"/>
              </a:ext>
            </a:extLst>
          </p:cNvPr>
          <p:cNvSpPr txBox="1"/>
          <p:nvPr/>
        </p:nvSpPr>
        <p:spPr>
          <a:xfrm>
            <a:off x="548640" y="1219200"/>
            <a:ext cx="5210081" cy="369332"/>
          </a:xfrm>
          <a:prstGeom prst="rect">
            <a:avLst/>
          </a:prstGeom>
          <a:noFill/>
        </p:spPr>
        <p:txBody>
          <a:bodyPr wrap="none" rtlCol="0">
            <a:spAutoFit/>
          </a:bodyPr>
          <a:lstStyle/>
          <a:p>
            <a:r>
              <a:rPr lang="zh-CN" altLang="en-US" dirty="0"/>
              <a:t>主要问题：如何学</a:t>
            </a:r>
            <a:r>
              <a:rPr lang="en-US" altLang="zh-CN" dirty="0"/>
              <a:t>/</a:t>
            </a:r>
            <a:r>
              <a:rPr lang="zh-CN" altLang="en-US" dirty="0"/>
              <a:t>得到</a:t>
            </a:r>
            <a:r>
              <a:rPr lang="en-US" altLang="zh-CN" dirty="0"/>
              <a:t>MOSSE</a:t>
            </a:r>
            <a:r>
              <a:rPr lang="zh-CN" altLang="en-US" dirty="0"/>
              <a:t>策略更好的滤波器</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2017" y="340819"/>
            <a:ext cx="6208245" cy="517449"/>
          </a:xfrm>
          <a:prstGeom prst="rect">
            <a:avLst/>
          </a:prstGeom>
        </p:spPr>
        <p:txBody>
          <a:bodyPr vert="horz" wrap="square" lIns="0" tIns="9525" rIns="0" bIns="0" rtlCol="0">
            <a:spAutoFit/>
          </a:bodyPr>
          <a:lstStyle/>
          <a:p>
            <a:pPr marL="12700">
              <a:lnSpc>
                <a:spcPct val="100000"/>
              </a:lnSpc>
              <a:spcBef>
                <a:spcPts val="100"/>
              </a:spcBef>
            </a:pPr>
            <a:r>
              <a:rPr sz="3300" spc="-5" dirty="0">
                <a:solidFill>
                  <a:srgbClr val="0000FF"/>
                </a:solidFill>
              </a:rPr>
              <a:t>K</a:t>
            </a:r>
            <a:r>
              <a:rPr sz="3300" spc="-5" dirty="0"/>
              <a:t>ernelized </a:t>
            </a:r>
            <a:r>
              <a:rPr sz="3300" spc="-5" dirty="0">
                <a:solidFill>
                  <a:srgbClr val="0000FF"/>
                </a:solidFill>
              </a:rPr>
              <a:t>C</a:t>
            </a:r>
            <a:r>
              <a:rPr sz="3300" spc="-5" dirty="0"/>
              <a:t>orrelation</a:t>
            </a:r>
            <a:r>
              <a:rPr sz="3300" spc="-70" dirty="0"/>
              <a:t> </a:t>
            </a:r>
            <a:r>
              <a:rPr sz="3300" spc="-5" dirty="0">
                <a:solidFill>
                  <a:srgbClr val="0000FF"/>
                </a:solidFill>
              </a:rPr>
              <a:t>F</a:t>
            </a:r>
            <a:r>
              <a:rPr sz="3300" spc="-5" dirty="0"/>
              <a:t>ilter</a:t>
            </a:r>
            <a:endParaRPr sz="3300" dirty="0"/>
          </a:p>
        </p:txBody>
      </p:sp>
      <p:sp>
        <p:nvSpPr>
          <p:cNvPr id="3" name="object 3"/>
          <p:cNvSpPr/>
          <p:nvPr/>
        </p:nvSpPr>
        <p:spPr>
          <a:xfrm>
            <a:off x="862017" y="1929548"/>
            <a:ext cx="7392791" cy="3533319"/>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1571625" y="2241806"/>
            <a:ext cx="6000749" cy="485774"/>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3875475" y="4057584"/>
            <a:ext cx="1393031" cy="507206"/>
          </a:xfrm>
          <a:prstGeom prst="rect">
            <a:avLst/>
          </a:prstGeom>
          <a:blipFill>
            <a:blip r:embed="rId4" cstate="print"/>
            <a:stretch>
              <a:fillRect/>
            </a:stretch>
          </a:blipFill>
        </p:spPr>
        <p:txBody>
          <a:bodyPr wrap="square" lIns="0" tIns="0" rIns="0" bIns="0" rtlCol="0"/>
          <a:lstStyle/>
          <a:p>
            <a:endParaRPr sz="1350"/>
          </a:p>
        </p:txBody>
      </p:sp>
      <p:sp>
        <p:nvSpPr>
          <p:cNvPr id="6" name="文本框 5">
            <a:extLst>
              <a:ext uri="{FF2B5EF4-FFF2-40B4-BE49-F238E27FC236}">
                <a16:creationId xmlns:a16="http://schemas.microsoft.com/office/drawing/2014/main" xmlns="" id="{525503D4-5D58-4A58-8CE3-3DC8B4536DF9}"/>
              </a:ext>
            </a:extLst>
          </p:cNvPr>
          <p:cNvSpPr txBox="1"/>
          <p:nvPr/>
        </p:nvSpPr>
        <p:spPr>
          <a:xfrm>
            <a:off x="548640" y="1219200"/>
            <a:ext cx="5210081" cy="369332"/>
          </a:xfrm>
          <a:prstGeom prst="rect">
            <a:avLst/>
          </a:prstGeom>
          <a:noFill/>
        </p:spPr>
        <p:txBody>
          <a:bodyPr wrap="none" rtlCol="0">
            <a:spAutoFit/>
          </a:bodyPr>
          <a:lstStyle/>
          <a:p>
            <a:r>
              <a:rPr lang="zh-CN" altLang="en-US" dirty="0"/>
              <a:t>主要问题：如何学</a:t>
            </a:r>
            <a:r>
              <a:rPr lang="en-US" altLang="zh-CN" dirty="0"/>
              <a:t>/</a:t>
            </a:r>
            <a:r>
              <a:rPr lang="zh-CN" altLang="en-US" dirty="0"/>
              <a:t>得到</a:t>
            </a:r>
            <a:r>
              <a:rPr lang="en-US" altLang="zh-CN" dirty="0"/>
              <a:t>MOSSE</a:t>
            </a:r>
            <a:r>
              <a:rPr lang="zh-CN" altLang="en-US" dirty="0"/>
              <a:t>策略更好的滤波器</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9679" y="304969"/>
            <a:ext cx="5895094" cy="517449"/>
          </a:xfrm>
          <a:prstGeom prst="rect">
            <a:avLst/>
          </a:prstGeom>
        </p:spPr>
        <p:txBody>
          <a:bodyPr vert="horz" wrap="square" lIns="0" tIns="9525" rIns="0" bIns="0" rtlCol="0">
            <a:spAutoFit/>
          </a:bodyPr>
          <a:lstStyle/>
          <a:p>
            <a:pPr marL="12700">
              <a:lnSpc>
                <a:spcPct val="100000"/>
              </a:lnSpc>
              <a:spcBef>
                <a:spcPts val="100"/>
              </a:spcBef>
            </a:pPr>
            <a:r>
              <a:rPr sz="3300" spc="-5" dirty="0">
                <a:solidFill>
                  <a:srgbClr val="0000FF"/>
                </a:solidFill>
              </a:rPr>
              <a:t>K</a:t>
            </a:r>
            <a:r>
              <a:rPr sz="3300" spc="-5" dirty="0"/>
              <a:t>ernelized </a:t>
            </a:r>
            <a:r>
              <a:rPr sz="3300" spc="-5" dirty="0">
                <a:solidFill>
                  <a:srgbClr val="0000FF"/>
                </a:solidFill>
              </a:rPr>
              <a:t>C</a:t>
            </a:r>
            <a:r>
              <a:rPr sz="3300" spc="-5" dirty="0"/>
              <a:t>orrelation</a:t>
            </a:r>
            <a:r>
              <a:rPr sz="3300" spc="-70" dirty="0"/>
              <a:t> </a:t>
            </a:r>
            <a:r>
              <a:rPr sz="3300" spc="-5" dirty="0">
                <a:solidFill>
                  <a:srgbClr val="0000FF"/>
                </a:solidFill>
              </a:rPr>
              <a:t>F</a:t>
            </a:r>
            <a:r>
              <a:rPr sz="3300" spc="-5" dirty="0"/>
              <a:t>ilter</a:t>
            </a:r>
            <a:endParaRPr sz="3300" dirty="0"/>
          </a:p>
        </p:txBody>
      </p:sp>
      <p:sp>
        <p:nvSpPr>
          <p:cNvPr id="3" name="object 3"/>
          <p:cNvSpPr/>
          <p:nvPr/>
        </p:nvSpPr>
        <p:spPr>
          <a:xfrm>
            <a:off x="517970" y="1851440"/>
            <a:ext cx="7886700" cy="3881924"/>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1300909" y="3207077"/>
            <a:ext cx="1528763" cy="514349"/>
          </a:xfrm>
          <a:prstGeom prst="rect">
            <a:avLst/>
          </a:prstGeom>
          <a:blipFill>
            <a:blip r:embed="rId3" cstate="print"/>
            <a:stretch>
              <a:fillRect/>
            </a:stretch>
          </a:blipFill>
        </p:spPr>
        <p:txBody>
          <a:bodyPr wrap="square" lIns="0" tIns="0" rIns="0" bIns="0" rtlCol="0"/>
          <a:lstStyle/>
          <a:p>
            <a:endParaRPr sz="1350"/>
          </a:p>
        </p:txBody>
      </p:sp>
      <p:sp>
        <p:nvSpPr>
          <p:cNvPr id="5" name="object 5"/>
          <p:cNvSpPr/>
          <p:nvPr/>
        </p:nvSpPr>
        <p:spPr>
          <a:xfrm>
            <a:off x="1494798" y="3721427"/>
            <a:ext cx="1578768" cy="392906"/>
          </a:xfrm>
          <a:prstGeom prst="rect">
            <a:avLst/>
          </a:prstGeom>
          <a:blipFill>
            <a:blip r:embed="rId4" cstate="print"/>
            <a:stretch>
              <a:fillRect/>
            </a:stretch>
          </a:blipFill>
        </p:spPr>
        <p:txBody>
          <a:bodyPr wrap="square" lIns="0" tIns="0" rIns="0" bIns="0" rtlCol="0"/>
          <a:lstStyle/>
          <a:p>
            <a:endParaRPr sz="1350"/>
          </a:p>
        </p:txBody>
      </p:sp>
      <p:sp>
        <p:nvSpPr>
          <p:cNvPr id="6" name="object 6"/>
          <p:cNvSpPr/>
          <p:nvPr/>
        </p:nvSpPr>
        <p:spPr>
          <a:xfrm>
            <a:off x="3007519" y="3283170"/>
            <a:ext cx="2143124" cy="264318"/>
          </a:xfrm>
          <a:prstGeom prst="rect">
            <a:avLst/>
          </a:prstGeom>
          <a:blipFill>
            <a:blip r:embed="rId5" cstate="print"/>
            <a:stretch>
              <a:fillRect/>
            </a:stretch>
          </a:blipFill>
        </p:spPr>
        <p:txBody>
          <a:bodyPr wrap="square" lIns="0" tIns="0" rIns="0" bIns="0" rtlCol="0"/>
          <a:lstStyle/>
          <a:p>
            <a:endParaRPr sz="1350"/>
          </a:p>
        </p:txBody>
      </p:sp>
      <p:sp>
        <p:nvSpPr>
          <p:cNvPr id="7" name="object 7"/>
          <p:cNvSpPr/>
          <p:nvPr/>
        </p:nvSpPr>
        <p:spPr>
          <a:xfrm>
            <a:off x="5460311" y="3265311"/>
            <a:ext cx="1414462" cy="300037"/>
          </a:xfrm>
          <a:prstGeom prst="rect">
            <a:avLst/>
          </a:prstGeom>
          <a:blipFill>
            <a:blip r:embed="rId6" cstate="print"/>
            <a:stretch>
              <a:fillRect/>
            </a:stretch>
          </a:blipFill>
        </p:spPr>
        <p:txBody>
          <a:bodyPr wrap="square" lIns="0" tIns="0" rIns="0" bIns="0" rtlCol="0"/>
          <a:lstStyle/>
          <a:p>
            <a:endParaRPr sz="1350"/>
          </a:p>
        </p:txBody>
      </p:sp>
      <p:sp>
        <p:nvSpPr>
          <p:cNvPr id="8" name="object 8"/>
          <p:cNvSpPr/>
          <p:nvPr/>
        </p:nvSpPr>
        <p:spPr>
          <a:xfrm>
            <a:off x="5150644" y="5111819"/>
            <a:ext cx="1278731" cy="600074"/>
          </a:xfrm>
          <a:prstGeom prst="rect">
            <a:avLst/>
          </a:prstGeom>
          <a:blipFill>
            <a:blip r:embed="rId7" cstate="print"/>
            <a:stretch>
              <a:fillRect/>
            </a:stretch>
          </a:blipFill>
        </p:spPr>
        <p:txBody>
          <a:bodyPr wrap="square" lIns="0" tIns="0" rIns="0" bIns="0" rtlCol="0"/>
          <a:lstStyle/>
          <a:p>
            <a:endParaRPr sz="1350"/>
          </a:p>
        </p:txBody>
      </p:sp>
      <p:sp>
        <p:nvSpPr>
          <p:cNvPr id="9" name="object 9"/>
          <p:cNvSpPr/>
          <p:nvPr/>
        </p:nvSpPr>
        <p:spPr>
          <a:xfrm>
            <a:off x="3500438" y="4761773"/>
            <a:ext cx="1157287" cy="350043"/>
          </a:xfrm>
          <a:prstGeom prst="rect">
            <a:avLst/>
          </a:prstGeom>
          <a:blipFill>
            <a:blip r:embed="rId8" cstate="print"/>
            <a:stretch>
              <a:fillRect/>
            </a:stretch>
          </a:blipFill>
        </p:spPr>
        <p:txBody>
          <a:bodyPr wrap="square" lIns="0" tIns="0" rIns="0" bIns="0" rtlCol="0"/>
          <a:lstStyle/>
          <a:p>
            <a:endParaRPr sz="1350"/>
          </a:p>
        </p:txBody>
      </p:sp>
      <p:sp>
        <p:nvSpPr>
          <p:cNvPr id="10" name="文本框 9">
            <a:extLst>
              <a:ext uri="{FF2B5EF4-FFF2-40B4-BE49-F238E27FC236}">
                <a16:creationId xmlns:a16="http://schemas.microsoft.com/office/drawing/2014/main" xmlns="" id="{27ACC0FA-BA57-48E3-9797-F5DFEC96947C}"/>
              </a:ext>
            </a:extLst>
          </p:cNvPr>
          <p:cNvSpPr txBox="1"/>
          <p:nvPr/>
        </p:nvSpPr>
        <p:spPr>
          <a:xfrm>
            <a:off x="548640" y="1219200"/>
            <a:ext cx="5210081" cy="369332"/>
          </a:xfrm>
          <a:prstGeom prst="rect">
            <a:avLst/>
          </a:prstGeom>
          <a:noFill/>
        </p:spPr>
        <p:txBody>
          <a:bodyPr wrap="none" rtlCol="0">
            <a:spAutoFit/>
          </a:bodyPr>
          <a:lstStyle/>
          <a:p>
            <a:r>
              <a:rPr lang="zh-CN" altLang="en-US" dirty="0"/>
              <a:t>主要问题：如何学</a:t>
            </a:r>
            <a:r>
              <a:rPr lang="en-US" altLang="zh-CN" dirty="0"/>
              <a:t>/</a:t>
            </a:r>
            <a:r>
              <a:rPr lang="zh-CN" altLang="en-US" dirty="0"/>
              <a:t>得到</a:t>
            </a:r>
            <a:r>
              <a:rPr lang="en-US" altLang="zh-CN" dirty="0"/>
              <a:t>MOSSE</a:t>
            </a:r>
            <a:r>
              <a:rPr lang="zh-CN" altLang="en-US" dirty="0"/>
              <a:t>策略更好的滤波器</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3704" y="339289"/>
            <a:ext cx="6045406" cy="517449"/>
          </a:xfrm>
          <a:prstGeom prst="rect">
            <a:avLst/>
          </a:prstGeom>
        </p:spPr>
        <p:txBody>
          <a:bodyPr vert="horz" wrap="square" lIns="0" tIns="9525" rIns="0" bIns="0" rtlCol="0">
            <a:spAutoFit/>
          </a:bodyPr>
          <a:lstStyle/>
          <a:p>
            <a:pPr marL="12700">
              <a:lnSpc>
                <a:spcPct val="100000"/>
              </a:lnSpc>
              <a:spcBef>
                <a:spcPts val="100"/>
              </a:spcBef>
            </a:pPr>
            <a:r>
              <a:rPr sz="3300" spc="-5" dirty="0">
                <a:solidFill>
                  <a:srgbClr val="0000FF"/>
                </a:solidFill>
              </a:rPr>
              <a:t>K</a:t>
            </a:r>
            <a:r>
              <a:rPr sz="3300" spc="-5" dirty="0"/>
              <a:t>ernelized </a:t>
            </a:r>
            <a:r>
              <a:rPr sz="3300" spc="-5" dirty="0">
                <a:solidFill>
                  <a:srgbClr val="0000FF"/>
                </a:solidFill>
              </a:rPr>
              <a:t>C</a:t>
            </a:r>
            <a:r>
              <a:rPr sz="3300" spc="-5" dirty="0"/>
              <a:t>orrelation</a:t>
            </a:r>
            <a:r>
              <a:rPr sz="3300" spc="-70" dirty="0"/>
              <a:t> </a:t>
            </a:r>
            <a:r>
              <a:rPr sz="3300" spc="-5" dirty="0">
                <a:solidFill>
                  <a:srgbClr val="0000FF"/>
                </a:solidFill>
              </a:rPr>
              <a:t>F</a:t>
            </a:r>
            <a:r>
              <a:rPr sz="3300" spc="-5" dirty="0"/>
              <a:t>ilter</a:t>
            </a:r>
            <a:endParaRPr sz="3300" dirty="0"/>
          </a:p>
        </p:txBody>
      </p:sp>
      <p:sp>
        <p:nvSpPr>
          <p:cNvPr id="4" name="object 4"/>
          <p:cNvSpPr/>
          <p:nvPr/>
        </p:nvSpPr>
        <p:spPr>
          <a:xfrm>
            <a:off x="526334" y="1227552"/>
            <a:ext cx="6626028" cy="4528796"/>
          </a:xfrm>
          <a:prstGeom prst="rect">
            <a:avLst/>
          </a:prstGeom>
          <a:blipFill>
            <a:blip r:embed="rId2" cstate="print"/>
            <a:stretch>
              <a:fillRect/>
            </a:stretch>
          </a:blipFill>
        </p:spPr>
        <p:txBody>
          <a:bodyPr wrap="square" lIns="0" tIns="0" rIns="0" bIns="0" rtlCol="0"/>
          <a:lstStyle/>
          <a:p>
            <a:endParaRPr sz="1350"/>
          </a:p>
        </p:txBody>
      </p:sp>
      <p:sp>
        <p:nvSpPr>
          <p:cNvPr id="5" name="object 5"/>
          <p:cNvSpPr txBox="1"/>
          <p:nvPr/>
        </p:nvSpPr>
        <p:spPr>
          <a:xfrm>
            <a:off x="5209379" y="2280063"/>
            <a:ext cx="1659731" cy="762000"/>
          </a:xfrm>
          <a:prstGeom prst="rect">
            <a:avLst/>
          </a:prstGeom>
          <a:ln w="12699">
            <a:solidFill>
              <a:srgbClr val="000000"/>
            </a:solidFill>
          </a:ln>
        </p:spPr>
        <p:txBody>
          <a:bodyPr vert="horz" wrap="square" lIns="0" tIns="29051" rIns="0" bIns="0" rtlCol="0">
            <a:spAutoFit/>
          </a:bodyPr>
          <a:lstStyle/>
          <a:p>
            <a:pPr marL="85725" marR="79375" algn="just">
              <a:lnSpc>
                <a:spcPts val="1430"/>
              </a:lnSpc>
              <a:spcBef>
                <a:spcPts val="305"/>
              </a:spcBef>
            </a:pPr>
            <a:r>
              <a:rPr sz="900" b="1" dirty="0">
                <a:latin typeface="Arial" panose="020B0604020202020204"/>
                <a:cs typeface="Arial" panose="020B0604020202020204"/>
              </a:rPr>
              <a:t>Multiple </a:t>
            </a:r>
            <a:r>
              <a:rPr sz="900" b="1" spc="-5" dirty="0">
                <a:latin typeface="Arial" panose="020B0604020202020204"/>
                <a:cs typeface="Arial" panose="020B0604020202020204"/>
              </a:rPr>
              <a:t>channels can be  concatenated </a:t>
            </a:r>
            <a:r>
              <a:rPr sz="900" b="1" dirty="0">
                <a:latin typeface="Arial" panose="020B0604020202020204"/>
                <a:cs typeface="Arial" panose="020B0604020202020204"/>
              </a:rPr>
              <a:t>to the </a:t>
            </a:r>
            <a:r>
              <a:rPr sz="900" b="1" spc="-5" dirty="0">
                <a:latin typeface="Arial" panose="020B0604020202020204"/>
                <a:cs typeface="Arial" panose="020B0604020202020204"/>
              </a:rPr>
              <a:t>vector  </a:t>
            </a:r>
            <a:r>
              <a:rPr sz="900" b="1" dirty="0">
                <a:latin typeface="Arial" panose="020B0604020202020204"/>
                <a:cs typeface="Arial" panose="020B0604020202020204"/>
              </a:rPr>
              <a:t>x </a:t>
            </a:r>
            <a:r>
              <a:rPr sz="900" b="1" spc="-5" dirty="0">
                <a:latin typeface="Arial" panose="020B0604020202020204"/>
                <a:cs typeface="Arial" panose="020B0604020202020204"/>
              </a:rPr>
              <a:t>and </a:t>
            </a:r>
            <a:r>
              <a:rPr sz="900" b="1" dirty="0">
                <a:latin typeface="Arial" panose="020B0604020202020204"/>
                <a:cs typeface="Arial" panose="020B0604020202020204"/>
              </a:rPr>
              <a:t>then </a:t>
            </a:r>
            <a:r>
              <a:rPr sz="900" b="1" spc="-5" dirty="0">
                <a:latin typeface="Arial" panose="020B0604020202020204"/>
                <a:cs typeface="Arial" panose="020B0604020202020204"/>
              </a:rPr>
              <a:t>sum over in </a:t>
            </a:r>
            <a:r>
              <a:rPr sz="900" b="1" dirty="0">
                <a:latin typeface="Arial" panose="020B0604020202020204"/>
                <a:cs typeface="Arial" panose="020B0604020202020204"/>
              </a:rPr>
              <a:t>this  term</a:t>
            </a:r>
            <a:endParaRPr sz="900">
              <a:latin typeface="Arial" panose="020B0604020202020204"/>
              <a:cs typeface="Arial" panose="020B0604020202020204"/>
            </a:endParaRPr>
          </a:p>
        </p:txBody>
      </p:sp>
      <p:sp>
        <p:nvSpPr>
          <p:cNvPr id="6" name="object 6"/>
          <p:cNvSpPr/>
          <p:nvPr/>
        </p:nvSpPr>
        <p:spPr>
          <a:xfrm>
            <a:off x="4541605" y="2737670"/>
            <a:ext cx="531971" cy="276225"/>
          </a:xfrm>
          <a:custGeom>
            <a:avLst/>
            <a:gdLst/>
            <a:ahLst/>
            <a:cxnLst/>
            <a:rect l="l" t="t" r="r" b="b"/>
            <a:pathLst>
              <a:path w="709295" h="368300">
                <a:moveTo>
                  <a:pt x="708807" y="0"/>
                </a:moveTo>
                <a:lnTo>
                  <a:pt x="0" y="368009"/>
                </a:lnTo>
              </a:path>
            </a:pathLst>
          </a:custGeom>
          <a:ln w="12699">
            <a:solidFill>
              <a:srgbClr val="000000"/>
            </a:solidFill>
          </a:ln>
        </p:spPr>
        <p:txBody>
          <a:bodyPr wrap="square" lIns="0" tIns="0" rIns="0" bIns="0" rtlCol="0"/>
          <a:lstStyle/>
          <a:p>
            <a:endParaRPr sz="1350"/>
          </a:p>
        </p:txBody>
      </p:sp>
      <p:sp>
        <p:nvSpPr>
          <p:cNvPr id="7" name="object 7"/>
          <p:cNvSpPr/>
          <p:nvPr/>
        </p:nvSpPr>
        <p:spPr>
          <a:xfrm>
            <a:off x="4503242" y="2999714"/>
            <a:ext cx="45720" cy="34290"/>
          </a:xfrm>
          <a:custGeom>
            <a:avLst/>
            <a:gdLst/>
            <a:ahLst/>
            <a:cxnLst/>
            <a:rect l="l" t="t" r="r" b="b"/>
            <a:pathLst>
              <a:path w="60960" h="45719">
                <a:moveTo>
                  <a:pt x="0" y="45174"/>
                </a:moveTo>
                <a:lnTo>
                  <a:pt x="41484" y="0"/>
                </a:lnTo>
                <a:lnTo>
                  <a:pt x="60816" y="37234"/>
                </a:lnTo>
                <a:lnTo>
                  <a:pt x="0" y="45174"/>
                </a:lnTo>
                <a:close/>
              </a:path>
            </a:pathLst>
          </a:custGeom>
          <a:solidFill>
            <a:srgbClr val="000000"/>
          </a:solidFill>
        </p:spPr>
        <p:txBody>
          <a:bodyPr wrap="square" lIns="0" tIns="0" rIns="0" bIns="0" rtlCol="0"/>
          <a:lstStyle/>
          <a:p>
            <a:endParaRPr sz="1350"/>
          </a:p>
        </p:txBody>
      </p:sp>
      <p:sp>
        <p:nvSpPr>
          <p:cNvPr id="8" name="object 8"/>
          <p:cNvSpPr/>
          <p:nvPr/>
        </p:nvSpPr>
        <p:spPr>
          <a:xfrm>
            <a:off x="4503242" y="2999714"/>
            <a:ext cx="45720" cy="34290"/>
          </a:xfrm>
          <a:custGeom>
            <a:avLst/>
            <a:gdLst/>
            <a:ahLst/>
            <a:cxnLst/>
            <a:rect l="l" t="t" r="r" b="b"/>
            <a:pathLst>
              <a:path w="60960" h="45719">
                <a:moveTo>
                  <a:pt x="41484" y="0"/>
                </a:moveTo>
                <a:lnTo>
                  <a:pt x="0" y="45174"/>
                </a:lnTo>
                <a:lnTo>
                  <a:pt x="60816" y="37234"/>
                </a:lnTo>
                <a:lnTo>
                  <a:pt x="41484" y="0"/>
                </a:lnTo>
                <a:close/>
              </a:path>
            </a:pathLst>
          </a:custGeom>
          <a:ln w="12699">
            <a:solidFill>
              <a:srgbClr val="000000"/>
            </a:solidFill>
          </a:ln>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运动目标？</a:t>
            </a:r>
          </a:p>
        </p:txBody>
      </p:sp>
      <p:sp>
        <p:nvSpPr>
          <p:cNvPr id="3" name="内容占位符 2"/>
          <p:cNvSpPr>
            <a:spLocks noGrp="1"/>
          </p:cNvSpPr>
          <p:nvPr>
            <p:ph idx="1"/>
          </p:nvPr>
        </p:nvSpPr>
        <p:spPr/>
        <p:txBody>
          <a:bodyPr/>
          <a:lstStyle/>
          <a:p>
            <a:r>
              <a:rPr lang="zh-CN" altLang="en-US" dirty="0"/>
              <a:t>在固定相机的监控场景下，利用背景差分、帧间差分等，得到的亮度变换较大的区域</a:t>
            </a:r>
          </a:p>
          <a:p>
            <a:endParaRPr lang="zh-CN" altLang="en-US" dirty="0"/>
          </a:p>
          <a:p>
            <a:r>
              <a:rPr lang="zh-CN" altLang="en-US" dirty="0"/>
              <a:t>注意：由于图像是三维世界的投影，可能和物理世界有偏差</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54DA8740-04C3-4D9C-9880-E3F61E3A801B}" type="slidenum">
              <a:rPr lang="zh-CN" altLang="en-US" smtClean="0"/>
              <a:t>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485" y="327275"/>
            <a:ext cx="6872125" cy="517449"/>
          </a:xfrm>
          <a:prstGeom prst="rect">
            <a:avLst/>
          </a:prstGeom>
        </p:spPr>
        <p:txBody>
          <a:bodyPr vert="horz" wrap="square" lIns="0" tIns="9525" rIns="0" bIns="0" rtlCol="0">
            <a:spAutoFit/>
          </a:bodyPr>
          <a:lstStyle/>
          <a:p>
            <a:pPr marL="12700">
              <a:lnSpc>
                <a:spcPct val="100000"/>
              </a:lnSpc>
              <a:spcBef>
                <a:spcPts val="100"/>
              </a:spcBef>
            </a:pPr>
            <a:r>
              <a:rPr sz="3300" spc="-5" dirty="0">
                <a:solidFill>
                  <a:srgbClr val="0000FF"/>
                </a:solidFill>
              </a:rPr>
              <a:t>K</a:t>
            </a:r>
            <a:r>
              <a:rPr sz="3300" spc="-5" dirty="0"/>
              <a:t>ernelized </a:t>
            </a:r>
            <a:r>
              <a:rPr sz="3300" spc="-5" dirty="0">
                <a:solidFill>
                  <a:srgbClr val="0000FF"/>
                </a:solidFill>
              </a:rPr>
              <a:t>C</a:t>
            </a:r>
            <a:r>
              <a:rPr sz="3300" spc="-5" dirty="0"/>
              <a:t>orrelation</a:t>
            </a:r>
            <a:r>
              <a:rPr sz="3300" spc="-70" dirty="0"/>
              <a:t> </a:t>
            </a:r>
            <a:r>
              <a:rPr sz="3300" spc="-5" dirty="0">
                <a:solidFill>
                  <a:srgbClr val="0000FF"/>
                </a:solidFill>
              </a:rPr>
              <a:t>F</a:t>
            </a:r>
            <a:r>
              <a:rPr sz="3300" spc="-5" dirty="0"/>
              <a:t>ilter</a:t>
            </a:r>
            <a:endParaRPr sz="3300" dirty="0"/>
          </a:p>
        </p:txBody>
      </p:sp>
      <p:sp>
        <p:nvSpPr>
          <p:cNvPr id="3" name="object 3"/>
          <p:cNvSpPr/>
          <p:nvPr/>
        </p:nvSpPr>
        <p:spPr>
          <a:xfrm>
            <a:off x="6815138" y="5843588"/>
            <a:ext cx="2328862" cy="157162"/>
          </a:xfrm>
          <a:prstGeom prst="rect">
            <a:avLst/>
          </a:prstGeom>
          <a:blipFill>
            <a:blip r:embed="rId2" cstate="print"/>
            <a:stretch>
              <a:fillRect/>
            </a:stretch>
          </a:blipFill>
        </p:spPr>
        <p:txBody>
          <a:bodyPr wrap="square" lIns="0" tIns="0" rIns="0" bIns="0" rtlCol="0"/>
          <a:lstStyle/>
          <a:p>
            <a:endParaRPr sz="1350"/>
          </a:p>
        </p:txBody>
      </p:sp>
      <p:sp>
        <p:nvSpPr>
          <p:cNvPr id="4" name="object 4"/>
          <p:cNvSpPr/>
          <p:nvPr/>
        </p:nvSpPr>
        <p:spPr>
          <a:xfrm>
            <a:off x="412763" y="1000748"/>
            <a:ext cx="8067357" cy="5224687"/>
          </a:xfrm>
          <a:prstGeom prst="rect">
            <a:avLst/>
          </a:prstGeom>
          <a:blipFill>
            <a:blip r:embed="rId3" cstate="print"/>
            <a:stretch>
              <a:fillRect/>
            </a:stretch>
          </a:blipFill>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cxnSp>
        <p:nvCxnSpPr>
          <p:cNvPr id="593" name="Google Shape;593;p82"/>
          <p:cNvCxnSpPr/>
          <p:nvPr/>
        </p:nvCxnSpPr>
        <p:spPr>
          <a:xfrm>
            <a:off x="685799" y="838199"/>
            <a:ext cx="7772400" cy="1500"/>
          </a:xfrm>
          <a:prstGeom prst="straightConnector1">
            <a:avLst/>
          </a:prstGeom>
          <a:noFill/>
          <a:ln w="38100" cap="flat" cmpd="sng">
            <a:solidFill>
              <a:srgbClr val="000000"/>
            </a:solidFill>
            <a:prstDash val="solid"/>
            <a:round/>
            <a:headEnd type="none" w="sm" len="sm"/>
            <a:tailEnd type="none" w="sm" len="sm"/>
          </a:ln>
        </p:spPr>
      </p:cxnSp>
      <p:sp>
        <p:nvSpPr>
          <p:cNvPr id="594" name="Google Shape;594;p82"/>
          <p:cNvSpPr txBox="1">
            <a:spLocks noGrp="1"/>
          </p:cNvSpPr>
          <p:nvPr>
            <p:ph type="title"/>
          </p:nvPr>
        </p:nvSpPr>
        <p:spPr>
          <a:xfrm>
            <a:off x="685800" y="76200"/>
            <a:ext cx="7772400" cy="838200"/>
          </a:xfrm>
          <a:prstGeom prst="rect">
            <a:avLst/>
          </a:prstGeom>
          <a:noFill/>
          <a:ln>
            <a:noFill/>
          </a:ln>
        </p:spPr>
        <p:txBody>
          <a:bodyPr spcFirstLastPara="1" wrap="square" lIns="50800" tIns="50800" rIns="50800" bIns="50800" anchor="ctr" anchorCtr="0">
            <a:noAutofit/>
          </a:bodyPr>
          <a:lstStyle/>
          <a:p>
            <a:pPr marL="0" lvl="0" indent="39370" algn="l" rtl="0">
              <a:lnSpc>
                <a:spcPct val="100000"/>
              </a:lnSpc>
              <a:spcBef>
                <a:spcPts val="0"/>
              </a:spcBef>
              <a:spcAft>
                <a:spcPts val="0"/>
              </a:spcAft>
              <a:buClr>
                <a:srgbClr val="000000"/>
              </a:buClr>
              <a:buSzPts val="3400"/>
              <a:buFont typeface="Arial" panose="020B0604020202020204"/>
              <a:buNone/>
            </a:pPr>
            <a:r>
              <a:rPr lang="en-US" altLang="zh-CN" sz="3400" b="0" i="0" u="none" strike="noStrike" cap="none" dirty="0">
                <a:solidFill>
                  <a:srgbClr val="000000"/>
                </a:solidFill>
                <a:latin typeface="Arial" panose="020B0604020202020204"/>
                <a:ea typeface="Arial" panose="020B0604020202020204"/>
                <a:cs typeface="Arial" panose="020B0604020202020204"/>
                <a:sym typeface="Arial" panose="020B0604020202020204"/>
              </a:rPr>
              <a:t>Ex</a:t>
            </a:r>
            <a:r>
              <a:rPr lang="en-US" altLang="zh-CN" dirty="0"/>
              <a:t>9</a:t>
            </a:r>
            <a:r>
              <a:rPr lang="en-US" sz="34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zh-CN" altLang="en-US" sz="3400" dirty="0">
                <a:solidFill>
                  <a:srgbClr val="000000"/>
                </a:solidFill>
                <a:latin typeface="Arial" panose="020B0604020202020204"/>
                <a:ea typeface="Arial" panose="020B0604020202020204"/>
                <a:cs typeface="Arial" panose="020B0604020202020204"/>
                <a:sym typeface="Arial" panose="020B0604020202020204"/>
              </a:rPr>
              <a:t>视频处理</a:t>
            </a:r>
            <a:endParaRPr dirty="0"/>
          </a:p>
        </p:txBody>
      </p:sp>
      <p:sp>
        <p:nvSpPr>
          <p:cNvPr id="2" name="TextBox 1"/>
          <p:cNvSpPr txBox="1"/>
          <p:nvPr/>
        </p:nvSpPr>
        <p:spPr>
          <a:xfrm>
            <a:off x="685799" y="1048434"/>
            <a:ext cx="2870835" cy="922020"/>
          </a:xfrm>
          <a:prstGeom prst="rect">
            <a:avLst/>
          </a:prstGeom>
          <a:noFill/>
        </p:spPr>
        <p:txBody>
          <a:bodyPr wrap="none" rtlCol="0">
            <a:spAutoFit/>
          </a:bodyPr>
          <a:lstStyle/>
          <a:p>
            <a:r>
              <a:rPr lang="en-US" altLang="zh-CN" dirty="0"/>
              <a:t>1.</a:t>
            </a:r>
            <a:r>
              <a:rPr lang="zh-CN" altLang="en-US" dirty="0"/>
              <a:t>均值、混合高斯背景建模</a:t>
            </a:r>
            <a:endParaRPr lang="en-US" altLang="zh-CN" dirty="0"/>
          </a:p>
          <a:p>
            <a:r>
              <a:rPr lang="en-US" altLang="zh-CN" dirty="0"/>
              <a:t>2.</a:t>
            </a:r>
            <a:r>
              <a:rPr lang="zh-CN" altLang="en-US" dirty="0"/>
              <a:t> 前景提取及轮廓分析</a:t>
            </a:r>
          </a:p>
          <a:p>
            <a:r>
              <a:rPr lang="en-US" dirty="0"/>
              <a:t>3. </a:t>
            </a:r>
            <a:r>
              <a:rPr lang="zh-CN" altLang="en-US" dirty="0"/>
              <a:t>跟踪（选）</a:t>
            </a:r>
          </a:p>
        </p:txBody>
      </p:sp>
      <p:sp>
        <p:nvSpPr>
          <p:cNvPr id="3" name="文本框 2"/>
          <p:cNvSpPr txBox="1"/>
          <p:nvPr/>
        </p:nvSpPr>
        <p:spPr>
          <a:xfrm>
            <a:off x="533400" y="1903730"/>
            <a:ext cx="7604125" cy="368300"/>
          </a:xfrm>
          <a:prstGeom prst="rect">
            <a:avLst/>
          </a:prstGeom>
          <a:noFill/>
        </p:spPr>
        <p:txBody>
          <a:bodyPr wrap="square" rtlCol="0" anchor="t">
            <a:spAutoFit/>
          </a:bodyPr>
          <a:lstStyle/>
          <a:p>
            <a:r>
              <a:rPr lang="zh-CN" altLang="en-US"/>
              <a:t>https://docs.opencv.org/3.4/d1/dc5/tutorial_background_subtraction.html</a:t>
            </a:r>
          </a:p>
        </p:txBody>
      </p:sp>
      <p:sp>
        <p:nvSpPr>
          <p:cNvPr id="4" name="文本框 3"/>
          <p:cNvSpPr txBox="1"/>
          <p:nvPr/>
        </p:nvSpPr>
        <p:spPr>
          <a:xfrm>
            <a:off x="685800" y="2884170"/>
            <a:ext cx="6975475" cy="368300"/>
          </a:xfrm>
          <a:prstGeom prst="rect">
            <a:avLst/>
          </a:prstGeom>
          <a:noFill/>
        </p:spPr>
        <p:txBody>
          <a:bodyPr wrap="square" rtlCol="0" anchor="t">
            <a:spAutoFit/>
          </a:bodyPr>
          <a:lstStyle/>
          <a:p>
            <a:r>
              <a:rPr lang="zh-CN" altLang="en-US"/>
              <a:t>https://docs.opencv.org/4.5.2/d7/d00/tutorial_meanshift.html</a:t>
            </a:r>
          </a:p>
        </p:txBody>
      </p:sp>
      <p:sp>
        <p:nvSpPr>
          <p:cNvPr id="5" name="文本框 4"/>
          <p:cNvSpPr txBox="1"/>
          <p:nvPr/>
        </p:nvSpPr>
        <p:spPr>
          <a:xfrm>
            <a:off x="533400" y="2393950"/>
            <a:ext cx="7612380" cy="368300"/>
          </a:xfrm>
          <a:prstGeom prst="rect">
            <a:avLst/>
          </a:prstGeom>
          <a:noFill/>
        </p:spPr>
        <p:txBody>
          <a:bodyPr wrap="square" rtlCol="0" anchor="t">
            <a:spAutoFit/>
          </a:bodyPr>
          <a:lstStyle/>
          <a:p>
            <a:r>
              <a:rPr lang="zh-CN" altLang="en-US"/>
              <a:t>https://docs.opencv.org/3.4/dd/d49/tutorial_py_contour_features.html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帧间差分</a:t>
            </a:r>
          </a:p>
        </p:txBody>
      </p:sp>
      <p:sp>
        <p:nvSpPr>
          <p:cNvPr id="3" name="内容占位符 2"/>
          <p:cNvSpPr>
            <a:spLocks noGrp="1"/>
          </p:cNvSpPr>
          <p:nvPr>
            <p:ph idx="1"/>
          </p:nvPr>
        </p:nvSpPr>
        <p:spPr/>
        <p:txBody>
          <a:bodyPr/>
          <a:lstStyle/>
          <a:p>
            <a:r>
              <a:rPr lang="zh-CN" altLang="en-US"/>
              <a:t>帧：视频流的每一个图像</a:t>
            </a:r>
          </a:p>
          <a:p>
            <a:r>
              <a:rPr lang="zh-CN" altLang="en-US"/>
              <a:t>假设</a:t>
            </a:r>
            <a:r>
              <a:rPr lang="en-US" altLang="zh-CN" i="1"/>
              <a:t>f</a:t>
            </a:r>
            <a:r>
              <a:rPr lang="en-US" altLang="zh-CN" i="1" baseline="-25000"/>
              <a:t>t</a:t>
            </a:r>
            <a:r>
              <a:rPr lang="zh-CN" altLang="en-US"/>
              <a:t>是视频流的当前帧，则帧间差分表示为：</a:t>
            </a:r>
          </a:p>
          <a:p>
            <a:endParaRPr lang="zh-CN" altLang="en-US"/>
          </a:p>
          <a:p>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2"/>
          </p:nvPr>
        </p:nvSpPr>
        <p:spPr/>
        <p:txBody>
          <a:bodyPr/>
          <a:lstStyle/>
          <a:p>
            <a:fld id="{54DA8740-04C3-4D9C-9880-E3F61E3A801B}" type="slidenum">
              <a:rPr lang="zh-CN" altLang="en-US" smtClean="0"/>
              <a:t>5</a:t>
            </a:fld>
            <a:endParaRPr lang="zh-CN" altLang="en-US" dirty="0"/>
          </a:p>
        </p:txBody>
      </p:sp>
      <p:graphicFrame>
        <p:nvGraphicFramePr>
          <p:cNvPr id="5" name="对象 4">
            <a:hlinkClick r:id="" action="ppaction://ole?verb=0"/>
          </p:cNvPr>
          <p:cNvGraphicFramePr>
            <a:graphicFrameLocks noChangeAspect="1"/>
          </p:cNvGraphicFramePr>
          <p:nvPr/>
        </p:nvGraphicFramePr>
        <p:xfrm>
          <a:off x="3253740" y="3075940"/>
          <a:ext cx="2635885" cy="1220470"/>
        </p:xfrm>
        <a:graphic>
          <a:graphicData uri="http://schemas.openxmlformats.org/presentationml/2006/ole">
            <mc:AlternateContent xmlns:mc="http://schemas.openxmlformats.org/markup-compatibility/2006">
              <mc:Choice xmlns:v="urn:schemas-microsoft-com:vml" Requires="v">
                <p:oleObj spid="_x0000_s1034" r:id="rId3" imgW="876300" imgH="405765" progId="Equation.KSEE3">
                  <p:embed/>
                </p:oleObj>
              </mc:Choice>
              <mc:Fallback>
                <p:oleObj r:id="rId3" imgW="876300" imgH="405765" progId="Equation.KSEE3">
                  <p:embed/>
                  <p:pic>
                    <p:nvPicPr>
                      <p:cNvPr id="0" name="图片 1024"/>
                      <p:cNvPicPr/>
                      <p:nvPr/>
                    </p:nvPicPr>
                    <p:blipFill>
                      <a:blip r:embed="rId4"/>
                      <a:stretch>
                        <a:fillRect/>
                      </a:stretch>
                    </p:blipFill>
                    <p:spPr>
                      <a:xfrm>
                        <a:off x="3253740" y="3075940"/>
                        <a:ext cx="2635885" cy="12204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帧间差分效果图</a:t>
            </a:r>
          </a:p>
        </p:txBody>
      </p:sp>
      <p:sp>
        <p:nvSpPr>
          <p:cNvPr id="3" name="内容占位符 2"/>
          <p:cNvSpPr>
            <a:spLocks noGrp="1"/>
          </p:cNvSpPr>
          <p:nvPr>
            <p:ph idx="1"/>
          </p:nvPr>
        </p:nvSpPr>
        <p:spPr/>
        <p:txBody>
          <a:bodyPr/>
          <a:lstStyle/>
          <a:p>
            <a:r>
              <a:rPr lang="zh-CN" altLang="en-US" dirty="0"/>
              <a:t>能够反应帧前后的像素变换，但是不能很好的得到目标完整区域</a:t>
            </a:r>
          </a:p>
          <a:p>
            <a:endParaRPr lang="zh-CN" altLang="en-US" dirty="0"/>
          </a:p>
          <a:p>
            <a:endParaRPr lang="zh-CN" altLang="en-US" dirty="0"/>
          </a:p>
          <a:p>
            <a:r>
              <a:rPr lang="zh-CN" altLang="en-US" dirty="0"/>
              <a:t>背景差分！</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54DA8740-04C3-4D9C-9880-E3F61E3A801B}" type="slidenum">
              <a:rPr lang="zh-CN" altLang="en-US" smtClean="0"/>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背景差分</a:t>
            </a:r>
          </a:p>
        </p:txBody>
      </p:sp>
      <p:sp>
        <p:nvSpPr>
          <p:cNvPr id="3" name="内容占位符 2"/>
          <p:cNvSpPr>
            <a:spLocks noGrp="1"/>
          </p:cNvSpPr>
          <p:nvPr>
            <p:ph idx="1"/>
          </p:nvPr>
        </p:nvSpPr>
        <p:spPr/>
        <p:txBody>
          <a:bodyPr/>
          <a:lstStyle/>
          <a:p>
            <a:r>
              <a:rPr lang="zh-CN" altLang="en-US" dirty="0"/>
              <a:t>如何得到有效的背景图？</a:t>
            </a:r>
          </a:p>
          <a:p>
            <a:pPr lvl="1"/>
            <a:r>
              <a:rPr lang="zh-CN" altLang="en-US" sz="2800" dirty="0"/>
              <a:t>统计平均法</a:t>
            </a:r>
          </a:p>
          <a:p>
            <a:pPr lvl="1"/>
            <a:r>
              <a:rPr lang="zh-CN" altLang="en-US" dirty="0"/>
              <a:t>混合高斯模型</a:t>
            </a:r>
          </a:p>
          <a:p>
            <a:endParaRPr lang="zh-CN" altLang="en-US" dirty="0"/>
          </a:p>
          <a:p>
            <a:endParaRPr lang="zh-CN" altLang="en-US"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54DA8740-04C3-4D9C-9880-E3F61E3A801B}" type="slidenum">
              <a:rPr lang="zh-CN" altLang="en-US" smtClean="0"/>
              <a:t>7</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统计平均背景建模</a:t>
            </a:r>
          </a:p>
        </p:txBody>
      </p:sp>
      <p:sp>
        <p:nvSpPr>
          <p:cNvPr id="3" name="内容占位符 2"/>
          <p:cNvSpPr>
            <a:spLocks noGrp="1"/>
          </p:cNvSpPr>
          <p:nvPr>
            <p:ph idx="1"/>
          </p:nvPr>
        </p:nvSpPr>
        <p:spPr/>
        <p:txBody>
          <a:bodyPr/>
          <a:lstStyle/>
          <a:p>
            <a:r>
              <a:rPr lang="zh-CN" altLang="en-US"/>
              <a:t>将视频流的</a:t>
            </a:r>
            <a:r>
              <a:rPr lang="zh-CN" altLang="en-US">
                <a:solidFill>
                  <a:srgbClr val="FF0000"/>
                </a:solidFill>
              </a:rPr>
              <a:t>所有历史帧</a:t>
            </a:r>
            <a:r>
              <a:rPr lang="zh-CN" altLang="en-US"/>
              <a:t>进行平均得到背景（为了鲁棒性，如白天和黑夜的变化，也可以是一个</a:t>
            </a:r>
            <a:r>
              <a:rPr lang="zh-CN" altLang="en-US">
                <a:solidFill>
                  <a:srgbClr val="FF0000"/>
                </a:solidFill>
              </a:rPr>
              <a:t>历史窗口内的帧</a:t>
            </a:r>
            <a:r>
              <a:rPr lang="zh-CN" altLang="en-US"/>
              <a:t>）</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8</a:t>
            </a:fld>
            <a:endParaRPr lang="zh-CN" altLang="en-US" dirty="0"/>
          </a:p>
        </p:txBody>
      </p:sp>
      <p:sp>
        <p:nvSpPr>
          <p:cNvPr id="5" name="文本框 4"/>
          <p:cNvSpPr txBox="1"/>
          <p:nvPr/>
        </p:nvSpPr>
        <p:spPr>
          <a:xfrm>
            <a:off x="854710" y="3297555"/>
            <a:ext cx="2721610" cy="2306955"/>
          </a:xfrm>
          <a:prstGeom prst="rect">
            <a:avLst/>
          </a:prstGeom>
          <a:noFill/>
        </p:spPr>
        <p:txBody>
          <a:bodyPr wrap="none" rtlCol="0" anchor="t">
            <a:spAutoFit/>
          </a:bodyPr>
          <a:lstStyle/>
          <a:p>
            <a:r>
              <a:rPr lang="zh-CN" altLang="en-US">
                <a:sym typeface="+mn-ea"/>
              </a:rPr>
              <a:t>伪代码：</a:t>
            </a:r>
          </a:p>
          <a:p>
            <a:r>
              <a:rPr lang="en-US" altLang="zh-CN">
                <a:sym typeface="+mn-ea"/>
              </a:rPr>
              <a:t>bg = np.zeros_like(frame)</a:t>
            </a:r>
          </a:p>
          <a:p>
            <a:r>
              <a:rPr lang="en-US" altLang="zh-CN">
                <a:sym typeface="+mn-ea"/>
              </a:rPr>
              <a:t>cnt = 0</a:t>
            </a:r>
            <a:endParaRPr lang="zh-CN" altLang="en-US">
              <a:sym typeface="+mn-ea"/>
            </a:endParaRPr>
          </a:p>
          <a:p>
            <a:r>
              <a:rPr lang="en-US" altLang="zh-CN">
                <a:sym typeface="+mn-ea"/>
              </a:rPr>
              <a:t>while 1:</a:t>
            </a:r>
          </a:p>
          <a:p>
            <a:r>
              <a:rPr lang="en-US" altLang="zh-CN">
                <a:sym typeface="+mn-ea"/>
              </a:rPr>
              <a:t>	ret, frame = cap.read()</a:t>
            </a:r>
          </a:p>
          <a:p>
            <a:r>
              <a:rPr lang="en-US" altLang="zh-CN">
                <a:sym typeface="+mn-ea"/>
              </a:rPr>
              <a:t>	bg += frame</a:t>
            </a:r>
          </a:p>
          <a:p>
            <a:r>
              <a:rPr lang="en-US" altLang="zh-CN">
                <a:sym typeface="+mn-ea"/>
              </a:rPr>
              <a:t>	cnt += 0</a:t>
            </a:r>
          </a:p>
          <a:p>
            <a:r>
              <a:rPr lang="en-US" altLang="zh-CN">
                <a:sym typeface="+mn-ea"/>
              </a:rPr>
              <a:t>bg /= cnt</a:t>
            </a:r>
          </a:p>
        </p:txBody>
      </p:sp>
      <p:sp>
        <p:nvSpPr>
          <p:cNvPr id="6" name="文本框 5"/>
          <p:cNvSpPr txBox="1"/>
          <p:nvPr/>
        </p:nvSpPr>
        <p:spPr>
          <a:xfrm>
            <a:off x="4023360" y="3244850"/>
            <a:ext cx="868680" cy="368300"/>
          </a:xfrm>
          <a:prstGeom prst="rect">
            <a:avLst/>
          </a:prstGeom>
          <a:noFill/>
        </p:spPr>
        <p:txBody>
          <a:bodyPr wrap="none" rtlCol="0" anchor="t">
            <a:spAutoFit/>
          </a:bodyPr>
          <a:lstStyle/>
          <a:p>
            <a:r>
              <a:rPr lang="zh-CN" altLang="en-US">
                <a:sym typeface="+mn-ea"/>
              </a:rPr>
              <a:t>效果：</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前景目标？</a:t>
            </a:r>
          </a:p>
        </p:txBody>
      </p:sp>
      <p:sp>
        <p:nvSpPr>
          <p:cNvPr id="3" name="内容占位符 2"/>
          <p:cNvSpPr>
            <a:spLocks noGrp="1"/>
          </p:cNvSpPr>
          <p:nvPr>
            <p:ph idx="1"/>
          </p:nvPr>
        </p:nvSpPr>
        <p:spPr/>
        <p:txBody>
          <a:bodyPr/>
          <a:lstStyle/>
          <a:p>
            <a:r>
              <a:rPr lang="zh-CN" altLang="en-US"/>
              <a:t>绝对差分后设定阈值</a:t>
            </a:r>
            <a:r>
              <a:rPr lang="en-US" altLang="zh-CN"/>
              <a:t>T</a:t>
            </a:r>
            <a:r>
              <a:rPr lang="zh-CN" altLang="en-US"/>
              <a:t>，当差值大于阈值时则为前景</a:t>
            </a:r>
          </a:p>
        </p:txBody>
      </p:sp>
      <p:sp>
        <p:nvSpPr>
          <p:cNvPr id="4" name="灯片编号占位符 3"/>
          <p:cNvSpPr>
            <a:spLocks noGrp="1"/>
          </p:cNvSpPr>
          <p:nvPr>
            <p:ph type="sldNum" sz="quarter" idx="12"/>
          </p:nvPr>
        </p:nvSpPr>
        <p:spPr/>
        <p:txBody>
          <a:bodyPr/>
          <a:lstStyle/>
          <a:p>
            <a:fld id="{54DA8740-04C3-4D9C-9880-E3F61E3A801B}" type="slidenum">
              <a:rPr lang="zh-CN" altLang="en-US" smtClean="0"/>
              <a:t>9</a:t>
            </a:fld>
            <a:endParaRPr lang="zh-CN" altLang="en-US" dirty="0"/>
          </a:p>
        </p:txBody>
      </p:sp>
      <p:sp>
        <p:nvSpPr>
          <p:cNvPr id="6" name="文本框 5"/>
          <p:cNvSpPr txBox="1"/>
          <p:nvPr/>
        </p:nvSpPr>
        <p:spPr>
          <a:xfrm>
            <a:off x="3049270" y="3016885"/>
            <a:ext cx="868680" cy="368300"/>
          </a:xfrm>
          <a:prstGeom prst="rect">
            <a:avLst/>
          </a:prstGeom>
          <a:noFill/>
        </p:spPr>
        <p:txBody>
          <a:bodyPr wrap="none" rtlCol="0" anchor="t">
            <a:spAutoFit/>
          </a:bodyPr>
          <a:lstStyle/>
          <a:p>
            <a:r>
              <a:rPr lang="zh-CN" altLang="en-US" dirty="0">
                <a:sym typeface="+mn-ea"/>
              </a:rPr>
              <a:t>效果：</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1447</Words>
  <Application>Microsoft Office PowerPoint</Application>
  <PresentationFormat>全屏显示(4:3)</PresentationFormat>
  <Paragraphs>219</Paragraphs>
  <Slides>41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Equation.KSEE3</vt:lpstr>
      <vt:lpstr>Video Processing 视频处理</vt:lpstr>
      <vt:lpstr>视频处理？</vt:lpstr>
      <vt:lpstr>本章内容</vt:lpstr>
      <vt:lpstr>运动目标？</vt:lpstr>
      <vt:lpstr>帧间差分</vt:lpstr>
      <vt:lpstr>帧间差分效果图</vt:lpstr>
      <vt:lpstr>背景差分</vt:lpstr>
      <vt:lpstr>统计平均背景建模</vt:lpstr>
      <vt:lpstr>前景目标？</vt:lpstr>
      <vt:lpstr>高斯模型背景建模</vt:lpstr>
      <vt:lpstr>PowerPoint 演示文稿</vt:lpstr>
      <vt:lpstr>混合高斯模型背景建模</vt:lpstr>
      <vt:lpstr>混合高斯模型背景建模</vt:lpstr>
      <vt:lpstr>混合高斯模型背景建模OpenCV原理</vt:lpstr>
      <vt:lpstr>混合高斯模型背景建模OpenCV原理</vt:lpstr>
      <vt:lpstr>混合高斯模型背景建模</vt:lpstr>
      <vt:lpstr>目标轮廓分析</vt:lpstr>
      <vt:lpstr>目标轮廓分析</vt:lpstr>
      <vt:lpstr>目标轮廓分析</vt:lpstr>
      <vt:lpstr>目标轮廓分析</vt:lpstr>
      <vt:lpstr>视频目标跟踪</vt:lpstr>
      <vt:lpstr>目标跟踪</vt:lpstr>
      <vt:lpstr>meanshift跟踪</vt:lpstr>
      <vt:lpstr>meanshift跟踪</vt:lpstr>
      <vt:lpstr>PowerPoint 演示文稿</vt:lpstr>
      <vt:lpstr>PowerPoint 演示文稿</vt:lpstr>
      <vt:lpstr>Single Object Tracking</vt:lpstr>
      <vt:lpstr>现代目标跟踪</vt:lpstr>
      <vt:lpstr>Correlation Filter</vt:lpstr>
      <vt:lpstr>Correlation Filter</vt:lpstr>
      <vt:lpstr>Convolution Theorem</vt:lpstr>
      <vt:lpstr>PowerPoint 演示文稿</vt:lpstr>
      <vt:lpstr>Minimum Output Sum of Squared Error Filter</vt:lpstr>
      <vt:lpstr>Minimum Output Sum of Squared Error Filter</vt:lpstr>
      <vt:lpstr>Discriminative Tracking</vt:lpstr>
      <vt:lpstr>Kernelized Correlation Filter</vt:lpstr>
      <vt:lpstr>Kernelized Correlation Filter</vt:lpstr>
      <vt:lpstr>Kernelized Correlation Filter</vt:lpstr>
      <vt:lpstr>Kernelized Correlation Filter</vt:lpstr>
      <vt:lpstr>Kernelized Correlation Filter</vt:lpstr>
      <vt:lpstr>Ex9: 视频处理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xj.peng@siat.ac.cn</dc:creator>
  <cp:lastModifiedBy>admin</cp:lastModifiedBy>
  <cp:revision>220</cp:revision>
  <dcterms:created xsi:type="dcterms:W3CDTF">2020-11-26T04:12:00Z</dcterms:created>
  <dcterms:modified xsi:type="dcterms:W3CDTF">2021-11-06T02:00:35Z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E66AE2D49A4449D8A625762E8596953B</vt:lpwstr>
  </property>
  <property fmtid="{D5CDD505-2E9C-101B-9397-08002B2CF9AE}" pid="3" name="KSOProductBuildVer">
    <vt:lpwstr>2052-11.1.0.10700</vt:lpwstr>
  </property>
</Properties>
</file>