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9"/>
  </p:handoutMasterIdLst>
  <p:sldIdLst>
    <p:sldId id="1717" r:id="rId4"/>
    <p:sldId id="277" r:id="rId6"/>
    <p:sldId id="723" r:id="rId7"/>
    <p:sldId id="724" r:id="rId8"/>
    <p:sldId id="725" r:id="rId9"/>
    <p:sldId id="726" r:id="rId10"/>
    <p:sldId id="727" r:id="rId11"/>
    <p:sldId id="728" r:id="rId12"/>
    <p:sldId id="332" r:id="rId13"/>
    <p:sldId id="1127" r:id="rId14"/>
    <p:sldId id="1247" r:id="rId15"/>
    <p:sldId id="330" r:id="rId16"/>
    <p:sldId id="331" r:id="rId17"/>
    <p:sldId id="424" r:id="rId18"/>
    <p:sldId id="868" r:id="rId19"/>
    <p:sldId id="867" r:id="rId20"/>
    <p:sldId id="808" r:id="rId21"/>
    <p:sldId id="809" r:id="rId22"/>
    <p:sldId id="1084" r:id="rId23"/>
    <p:sldId id="814" r:id="rId24"/>
    <p:sldId id="810" r:id="rId25"/>
    <p:sldId id="811" r:id="rId26"/>
    <p:sldId id="970" r:id="rId27"/>
    <p:sldId id="813" r:id="rId28"/>
    <p:sldId id="815" r:id="rId29"/>
    <p:sldId id="968" r:id="rId30"/>
    <p:sldId id="280" r:id="rId31"/>
    <p:sldId id="337" r:id="rId32"/>
    <p:sldId id="281" r:id="rId33"/>
    <p:sldId id="288" r:id="rId34"/>
    <p:sldId id="283" r:id="rId35"/>
    <p:sldId id="284" r:id="rId36"/>
    <p:sldId id="285" r:id="rId37"/>
    <p:sldId id="380" r:id="rId38"/>
    <p:sldId id="381" r:id="rId39"/>
    <p:sldId id="287" r:id="rId40"/>
    <p:sldId id="289" r:id="rId41"/>
    <p:sldId id="290" r:id="rId42"/>
    <p:sldId id="1231" r:id="rId43"/>
    <p:sldId id="1232" r:id="rId44"/>
    <p:sldId id="1515" r:id="rId45"/>
    <p:sldId id="291" r:id="rId46"/>
    <p:sldId id="382" r:id="rId47"/>
    <p:sldId id="292" r:id="rId48"/>
    <p:sldId id="340" r:id="rId49"/>
    <p:sldId id="293" r:id="rId50"/>
    <p:sldId id="1516" r:id="rId51"/>
    <p:sldId id="1517" r:id="rId52"/>
    <p:sldId id="295" r:id="rId53"/>
    <p:sldId id="620" r:id="rId54"/>
    <p:sldId id="621" r:id="rId55"/>
    <p:sldId id="1304" r:id="rId56"/>
    <p:sldId id="298" r:id="rId57"/>
    <p:sldId id="1719" r:id="rId58"/>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705"/>
  </p:normalViewPr>
  <p:slideViewPr>
    <p:cSldViewPr snapToGrid="0" snapToObjects="1" showGuides="1">
      <p:cViewPr varScale="1">
        <p:scale>
          <a:sx n="144" d="100"/>
          <a:sy n="144" d="100"/>
        </p:scale>
        <p:origin x="720" y="192"/>
      </p:cViewPr>
      <p:guideLst>
        <p:guide orient="horz" pos="1619"/>
        <p:guide pos="2878"/>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2.xml"/><Relationship Id="rId59" Type="http://schemas.openxmlformats.org/officeDocument/2006/relationships/handoutMaster" Target="handoutMasters/handoutMaster1.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Arial" panose="020B0604020202020204" pitchFamily="34" charset="0"/>
                <a:ea typeface="宋体" panose="02010600030101010101" pitchFamily="2" charset="-122"/>
                <a:cs typeface="+mn-cs"/>
              </a:rPr>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Arial" panose="020B0604020202020204" pitchFamily="34" charset="0"/>
                <a:ea typeface="宋体" panose="02010600030101010101" pitchFamily="2" charset="-122"/>
                <a:cs typeface="+mn-cs"/>
              </a:rPr>
            </a:fld>
            <a:endParaRPr 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4099"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a:latin typeface="Arial" panose="020B0604020202020204" pitchFamily="34" charset="0"/>
              <a:ea typeface="宋体" panose="02010600030101010101" pitchFamily="2" charset="-122"/>
              <a:cs typeface="+mn-ea"/>
            </a:endParaRPr>
          </a:p>
        </p:txBody>
      </p:sp>
      <p:sp>
        <p:nvSpPr>
          <p:cNvPr id="7172" name="Rectangle 4"/>
          <p:cNvSpPr>
            <a:spLocks noGrp="1" noRot="1" noChangeAspect="1"/>
          </p:cNvSpPr>
          <p:nvPr>
            <p:ph type="sldImg"/>
          </p:nvPr>
        </p:nvSpPr>
        <p:spPr>
          <a:xfrm>
            <a:off x="381533" y="685800"/>
            <a:ext cx="6094934" cy="3429000"/>
          </a:xfrm>
          <a:prstGeom prst="rect">
            <a:avLst/>
          </a:prstGeom>
          <a:noFill/>
          <a:ln w="9525">
            <a:noFill/>
          </a:ln>
        </p:spPr>
      </p:sp>
      <p:sp>
        <p:nvSpPr>
          <p:cNvPr id="7173"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4103"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很多深度学习书都喜欢用植物或者水果作为代号，如南京大学周志华的西瓜书</a:t>
            </a:r>
            <a:r>
              <a:rPr lang="en-US" altLang="zh-CN" dirty="0"/>
              <a:t>-</a:t>
            </a:r>
            <a:r>
              <a:rPr lang="zh-CN" altLang="en-US" dirty="0"/>
              <a:t>机器学习、复旦大学邱锡鹏的蒲公英</a:t>
            </a:r>
            <a:r>
              <a:rPr lang="en-US" altLang="zh-CN" dirty="0"/>
              <a:t>-</a:t>
            </a:r>
            <a:r>
              <a:rPr lang="zh-CN" altLang="en-US" dirty="0"/>
              <a:t>神经网络与深度学习，最适合的感觉是榴莲，因为拨起来很费劲，一旦拨开很甜蜜。榴莲课</a:t>
            </a:r>
            <a:endParaRPr lang="zh-CN" altLang="en-US" dirty="0"/>
          </a:p>
        </p:txBody>
      </p:sp>
      <p:sp>
        <p:nvSpPr>
          <p:cNvPr id="4" name="灯片编号占位符 3"/>
          <p:cNvSpPr>
            <a:spLocks noGrp="1"/>
          </p:cNvSpPr>
          <p:nvPr>
            <p:ph type="sldNum" sz="quarter" idx="5"/>
          </p:nvPr>
        </p:nvSpPr>
        <p:spPr/>
        <p:txBody>
          <a:bodyPr/>
          <a:lstStyle/>
          <a:p>
            <a:fld id="{27A1B270-2DD3-4852-9DC5-35395D70D8A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solidFill>
                  <a:schemeClr val="tx1"/>
                </a:solidFill>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920"/>
            <a:ext cx="6858000" cy="1791013"/>
          </a:xfrm>
        </p:spPr>
        <p:txBody>
          <a:bodyPr anchor="b"/>
          <a:lstStyle>
            <a:lvl1pPr algn="ctr">
              <a:defRPr sz="3375"/>
            </a:lvl1p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en-US" strike="noStrike" noProof="1"/>
              <a:t>Click to edit Master subtitle style</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no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187325"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4445" y="1905"/>
            <a:ext cx="9135745" cy="914084"/>
          </a:xfrm>
          <a:gradFill>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altLang="en-US" strike="noStrike" noProof="1"/>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28"/>
            <a:ext cx="7886700" cy="2139927"/>
          </a:xfrm>
        </p:spPr>
        <p:txBody>
          <a:bodyPr anchor="b"/>
          <a:lstStyle>
            <a:lvl1pPr>
              <a:defRPr sz="3375"/>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200360"/>
            <a:ext cx="4032504" cy="3395066"/>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54296" y="1200360"/>
            <a:ext cx="4032504" cy="3395066"/>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92"/>
            <a:ext cx="7886700" cy="994346"/>
          </a:xfrm>
        </p:spPr>
        <p:txBody>
          <a:body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9841" y="1261093"/>
            <a:ext cx="3868340"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629841" y="1879135"/>
            <a:ext cx="3868340" cy="2763924"/>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29150" y="1261093"/>
            <a:ext cx="3887391"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29150" y="1879135"/>
            <a:ext cx="3887391" cy="2763924"/>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3887391" y="740698"/>
            <a:ext cx="4629150" cy="3655858"/>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a:xfrm>
            <a:off x="457200" y="4684738"/>
            <a:ext cx="2133600" cy="357250"/>
          </a:xfrm>
          <a:prstGeom prst="rect">
            <a:avLst/>
          </a:prstGeom>
          <a:noFill/>
          <a:ln w="9525">
            <a:noFill/>
          </a:ln>
        </p:spPr>
        <p:txBody>
          <a:bodyPr/>
          <a:lstStyle/>
          <a:p>
            <a:pPr fontAlgn="base"/>
            <a:endParaRPr lang="en-US" strike="noStrike" noProof="1"/>
          </a:p>
        </p:txBody>
      </p:sp>
      <p:sp>
        <p:nvSpPr>
          <p:cNvPr id="6" name="Footer Placeholder 5"/>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en-US" strike="noStrike" noProof="1"/>
          </a:p>
        </p:txBody>
      </p:sp>
      <p:sp>
        <p:nvSpPr>
          <p:cNvPr id="7" name="Slide Number Placeholder 6"/>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en-US" strike="noStrike" noProof="1">
                <a:latin typeface="Arial" panose="020B0604020202020204" pitchFamily="34" charset="0"/>
                <a:ea typeface="宋体" panose="02010600030101010101" pitchFamily="2" charset="-122"/>
                <a:cs typeface="+mn-ea"/>
              </a:rPr>
            </a:fld>
            <a:endParaRPr lang="en-US" strike="noStrike" noProof="1"/>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06015"/>
            <a:ext cx="6052930" cy="4389411"/>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矩形 3"/>
          <p:cNvSpPr/>
          <p:nvPr userDrawn="1"/>
        </p:nvSpPr>
        <p:spPr>
          <a:xfrm>
            <a:off x="0" y="4913079"/>
            <a:ext cx="9144000" cy="230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userDrawn="1"/>
        </p:nvSpPr>
        <p:spPr>
          <a:xfrm>
            <a:off x="0" y="1000687"/>
            <a:ext cx="9144000" cy="12418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742950" y="1338297"/>
            <a:ext cx="7772400" cy="754857"/>
          </a:xfrm>
        </p:spPr>
        <p:txBody>
          <a:bodyPr anchor="b"/>
          <a:lstStyle>
            <a:lvl1pPr algn="ctr">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429436"/>
            <a:ext cx="6858000" cy="1241822"/>
          </a:xfrm>
        </p:spPr>
        <p:txBody>
          <a:bodyPr/>
          <a:lstStyle>
            <a:lvl1pPr marL="0" indent="0" algn="ctr">
              <a:buNone/>
              <a:defRPr sz="1800">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9" name="文本框 8"/>
          <p:cNvSpPr txBox="1"/>
          <p:nvPr userDrawn="1"/>
        </p:nvSpPr>
        <p:spPr>
          <a:xfrm>
            <a:off x="114300" y="4930437"/>
            <a:ext cx="1200970" cy="253916"/>
          </a:xfrm>
          <a:prstGeom prst="rect">
            <a:avLst/>
          </a:prstGeom>
          <a:noFill/>
        </p:spPr>
        <p:txBody>
          <a:bodyPr wrap="none" rtlCol="0">
            <a:spAutoFit/>
          </a:bodyPr>
          <a:lstStyle/>
          <a:p>
            <a:r>
              <a:rPr lang="en-US" altLang="zh-CN" sz="1050" dirty="0">
                <a:solidFill>
                  <a:schemeClr val="bg1"/>
                </a:solidFill>
                <a:latin typeface="微软雅黑" panose="020B0503020204020204" pitchFamily="34" charset="-122"/>
                <a:ea typeface="微软雅黑" panose="020B0503020204020204" pitchFamily="34" charset="-122"/>
              </a:rPr>
              <a:t>Python</a:t>
            </a:r>
            <a:r>
              <a:rPr lang="zh-CN" altLang="en-US" sz="1050" dirty="0">
                <a:solidFill>
                  <a:schemeClr val="bg1"/>
                </a:solidFill>
                <a:latin typeface="微软雅黑" panose="020B0503020204020204" pitchFamily="34" charset="-122"/>
                <a:ea typeface="微软雅黑" panose="020B0503020204020204" pitchFamily="34" charset="-122"/>
              </a:rPr>
              <a:t>程序设计</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2787918" y="4930437"/>
            <a:ext cx="2800767" cy="253916"/>
          </a:xfrm>
          <a:prstGeom prst="rect">
            <a:avLst/>
          </a:prstGeom>
          <a:noFill/>
        </p:spPr>
        <p:txBody>
          <a:bodyPr wrap="none" rtlCol="0">
            <a:spAutoFit/>
          </a:bodyPr>
          <a:lstStyle/>
          <a:p>
            <a:r>
              <a:rPr lang="zh-CN" altLang="en-US" sz="1050" dirty="0">
                <a:solidFill>
                  <a:schemeClr val="bg1"/>
                </a:solidFill>
                <a:latin typeface="微软雅黑" panose="020B0503020204020204" pitchFamily="34" charset="-122"/>
                <a:ea typeface="微软雅黑" panose="020B0503020204020204" pitchFamily="34" charset="-122"/>
              </a:rPr>
              <a:t>彭小江，深圳技术大学</a:t>
            </a:r>
            <a:r>
              <a:rPr lang="en-US" altLang="zh-CN" sz="1050" dirty="0">
                <a:solidFill>
                  <a:schemeClr val="bg1"/>
                </a:solidFill>
                <a:latin typeface="微软雅黑" panose="020B0503020204020204" pitchFamily="34" charset="-122"/>
                <a:ea typeface="微软雅黑" panose="020B0503020204020204" pitchFamily="34" charset="-122"/>
              </a:rPr>
              <a:t>-</a:t>
            </a:r>
            <a:r>
              <a:rPr lang="zh-CN" altLang="en-US" sz="1050" dirty="0">
                <a:solidFill>
                  <a:schemeClr val="bg1"/>
                </a:solidFill>
                <a:latin typeface="微软雅黑" panose="020B0503020204020204" pitchFamily="34" charset="-122"/>
                <a:ea typeface="微软雅黑" panose="020B0503020204020204" pitchFamily="34" charset="-122"/>
              </a:rPr>
              <a:t>大数据与互联网学院</a:t>
            </a:r>
            <a:endParaRPr lang="zh-CN" altLang="en-US" sz="1050" dirty="0">
              <a:solidFill>
                <a:schemeClr val="bg1"/>
              </a:solidFill>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71229" y="3744306"/>
            <a:ext cx="1634144" cy="1019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lgn="l">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lgn="l">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727794"/>
          </a:xfrm>
        </p:spPr>
        <p:txBody>
          <a:bodyPr/>
          <a:lstStyle>
            <a:lvl1pPr algn="ct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44793" y="1175715"/>
            <a:ext cx="3526380" cy="532664"/>
          </a:xfrm>
        </p:spPr>
        <p:txBody>
          <a:bodyPr anchor="ctr" anchorCtr="0">
            <a:normAutofit/>
          </a:bodyPr>
          <a:lstStyle>
            <a:lvl1pPr marL="0" indent="0">
              <a:buNone/>
              <a:defRPr sz="1575" b="0"/>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944793" y="1754098"/>
            <a:ext cx="3526380" cy="2839970"/>
          </a:xfrm>
        </p:spPr>
        <p:txBody>
          <a:bodyPr>
            <a:normAutofit/>
          </a:bodyPr>
          <a:lstStyle>
            <a:lvl1pPr>
              <a:defRPr sz="1350"/>
            </a:lvl1pPr>
            <a:lvl2pPr>
              <a:defRPr sz="1125"/>
            </a:lvl2pPr>
            <a:lvl3pPr>
              <a:defRPr sz="1015"/>
            </a:lvl3pPr>
            <a:lvl4pPr>
              <a:defRPr sz="900"/>
            </a:lvl4pPr>
            <a:lvl5pPr>
              <a:defRPr sz="900"/>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717212" y="1175715"/>
            <a:ext cx="3526381" cy="532664"/>
          </a:xfrm>
        </p:spPr>
        <p:txBody>
          <a:bodyPr vert="horz" lIns="91440" tIns="45720" rIns="91440" bIns="45720" rtlCol="0" anchor="ctr" anchorCtr="0">
            <a:normAutofit/>
          </a:bodyPr>
          <a:lstStyle>
            <a:lvl1pPr marL="128905" indent="-128905">
              <a:buNone/>
              <a:defRPr lang="zh-CN" altLang="en-US" b="0" smtClean="0"/>
            </a:lvl1pPr>
          </a:lstStyle>
          <a:p>
            <a:pPr marL="0" lvl="0" indent="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717212" y="1768404"/>
            <a:ext cx="3526381" cy="2825663"/>
          </a:xfrm>
        </p:spPr>
        <p:txBody>
          <a:bodyPr>
            <a:normAutofit/>
          </a:bodyPr>
          <a:lstStyle>
            <a:lvl1pPr>
              <a:defRPr sz="1350"/>
            </a:lvl1pPr>
            <a:lvl2pPr>
              <a:defRPr sz="1125"/>
            </a:lvl2pPr>
            <a:lvl3pPr>
              <a:defRPr sz="1015"/>
            </a:lvl3pPr>
            <a:lvl4pPr>
              <a:defRPr sz="900"/>
            </a:lvl4pPr>
            <a:lvl5pPr>
              <a:defRPr sz="900"/>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95638" cy="1200360"/>
          </a:xfrm>
        </p:spPr>
        <p:txBody>
          <a:bodyPr anchor="t" anchorCtr="0">
            <a:normAutofit/>
          </a:bodyPr>
          <a:lstStyle>
            <a:lvl1pPr>
              <a:defRPr sz="225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4038600" y="342961"/>
            <a:ext cx="4477941"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95638" cy="2859191"/>
          </a:xfrm>
        </p:spPr>
        <p:txBody>
          <a:bodyPr>
            <a:normAutofit/>
          </a:bodyPr>
          <a:lstStyle>
            <a:lvl1pPr marL="0" indent="0">
              <a:buNone/>
              <a:defRPr sz="1125"/>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1025"/>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Click to edit Master title style</a:t>
            </a:r>
            <a:endParaRPr lang="zh-CN" altLang="en-US"/>
          </a:p>
        </p:txBody>
      </p:sp>
      <p:sp>
        <p:nvSpPr>
          <p:cNvPr id="2051" name="Text Placeholder 1026"/>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Click to edit Master text styles</a:t>
            </a:r>
            <a:endParaRPr lang="zh-CN" altLang="en-US"/>
          </a:p>
          <a:p>
            <a:pPr lvl="1" indent="-285750"/>
            <a:r>
              <a:rPr lang="zh-CN" altLang="en-US"/>
              <a:t>Second level</a:t>
            </a:r>
            <a:endParaRPr lang="zh-CN" altLang="en-US"/>
          </a:p>
          <a:p>
            <a:pPr lvl="2" indent="-228600"/>
            <a:r>
              <a:rPr lang="zh-CN" altLang="en-US"/>
              <a:t>Third level</a:t>
            </a:r>
            <a:endParaRPr lang="zh-CN" altLang="en-US"/>
          </a:p>
          <a:p>
            <a:pPr lvl="3" indent="-228600"/>
            <a:r>
              <a:rPr lang="zh-CN" altLang="en-US"/>
              <a:t>Fourth level</a:t>
            </a:r>
            <a:endParaRPr lang="zh-CN" altLang="en-US"/>
          </a:p>
          <a:p>
            <a:pPr lvl="4" indent="-228600"/>
            <a:r>
              <a:rPr lang="zh-CN" altLang="en-US"/>
              <a:t>Fifth level</a:t>
            </a:r>
            <a:endParaRPr lang="zh-CN" altLang="en-US"/>
          </a:p>
        </p:txBody>
      </p:sp>
      <p:sp>
        <p:nvSpPr>
          <p:cNvPr id="1028" name="Date Placeholder 1027"/>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Footer Placeholder 1028"/>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1030" name="Slide Number Placeholder 1029"/>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6484" y="764194"/>
            <a:ext cx="5829300" cy="1186913"/>
          </a:xfrm>
        </p:spPr>
        <p:txBody>
          <a:bodyPr>
            <a:noAutofit/>
          </a:bodyPr>
          <a:lstStyle/>
          <a:p>
            <a:r>
              <a:rPr lang="zh-CN" altLang="en-US" sz="3375" b="1" dirty="0">
                <a:solidFill>
                  <a:srgbClr val="000000"/>
                </a:solidFill>
                <a:latin typeface="隶书" panose="02010509060101010101" pitchFamily="1" charset="-122"/>
                <a:ea typeface="+mj-ea"/>
              </a:rPr>
              <a:t>第</a:t>
            </a:r>
            <a:r>
              <a:rPr lang="en-US" altLang="zh-CN" sz="3375" b="1" dirty="0">
                <a:solidFill>
                  <a:srgbClr val="000000"/>
                </a:solidFill>
                <a:latin typeface="隶书" panose="02010509060101010101" pitchFamily="1" charset="-122"/>
                <a:ea typeface="+mj-ea"/>
              </a:rPr>
              <a:t>1</a:t>
            </a:r>
            <a:r>
              <a:rPr lang="zh-CN" altLang="en-US" sz="3375" b="1" dirty="0">
                <a:solidFill>
                  <a:srgbClr val="000000"/>
                </a:solidFill>
                <a:latin typeface="隶书" panose="02010509060101010101" pitchFamily="1" charset="-122"/>
                <a:ea typeface="+mj-ea"/>
              </a:rPr>
              <a:t>章　基础知识</a:t>
            </a:r>
            <a:r>
              <a:rPr lang="en-US" altLang="zh-CN" sz="3375" b="1" dirty="0">
                <a:solidFill>
                  <a:srgbClr val="000000"/>
                </a:solidFill>
                <a:latin typeface="隶书" panose="02010509060101010101" pitchFamily="1" charset="-122"/>
                <a:ea typeface="+mj-ea"/>
              </a:rPr>
              <a:t>-2</a:t>
            </a:r>
            <a:endParaRPr lang="zh-CN" alt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spcBef>
                <a:spcPts val="0"/>
              </a:spcBef>
              <a:buFont typeface="Arial" panose="020B0604020202020204" pitchFamily="34" charset="0"/>
              <a:buChar char="•"/>
            </a:pPr>
            <a:r>
              <a:rPr lang="zh-CN" altLang="en-US" sz="1800" strike="noStrike" noProof="1"/>
              <a:t>内置函数bin()、oct()、hex()用来将整数转换为二进制、八进制和十六进制形式，这三个函数都要求参数必须为整数。</a:t>
            </a:r>
            <a:endParaRPr lang="zh-CN" altLang="en-US" sz="1800" strike="noStrike" noProof="1"/>
          </a:p>
          <a:p>
            <a:pPr marL="0" indent="0" fontAlgn="base">
              <a:buNone/>
            </a:pPr>
            <a:endParaRPr lang="zh-CN" altLang="en-US" sz="1350" strike="noStrike" noProof="1">
              <a:latin typeface="Consolas" panose="020B0609020204030204" charset="0"/>
            </a:endParaRPr>
          </a:p>
          <a:p>
            <a:pPr marL="0" indent="0" fontAlgn="base">
              <a:buNone/>
            </a:pPr>
            <a:r>
              <a:rPr lang="zh-CN" altLang="en-US" sz="1600" strike="noStrike" noProof="1">
                <a:latin typeface="Consolas" panose="020B0609020204030204" charset="0"/>
              </a:rPr>
              <a:t>&gt;&gt;&gt; bin(555)                      # 把数字转换为二进制串</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'0b1000101011'</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oct(555)                      # 转换为八进制串</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'0o1053'</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hex(555)                      # 转换为十六进制串</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'0x22b'</a:t>
            </a:r>
            <a:endParaRPr lang="zh-CN" altLang="en-US" sz="1600" strike="noStrike" noProof="1">
              <a:solidFill>
                <a:srgbClr val="00B0F0"/>
              </a:solidFill>
              <a:latin typeface="Consolas" panose="020B0609020204030204" charset="0"/>
            </a:endParaRPr>
          </a:p>
        </p:txBody>
      </p:sp>
      <p:sp>
        <p:nvSpPr>
          <p:cNvPr id="67586" name="标题 5017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a:lnSpc>
                <a:spcPct val="150000"/>
              </a:lnSpc>
              <a:spcBef>
                <a:spcPts val="0"/>
              </a:spcBef>
            </a:pPr>
            <a:r>
              <a:rPr lang="zh-CN" altLang="en-US" sz="1800" strike="noStrike" noProof="1"/>
              <a:t>内置函数</a:t>
            </a:r>
            <a:r>
              <a:rPr lang="en-US" altLang="zh-CN" sz="1800" strike="noStrike" noProof="1"/>
              <a:t>int()</a:t>
            </a:r>
            <a:r>
              <a:rPr lang="zh-CN" altLang="en-US" sz="1800" strike="noStrike" noProof="1"/>
              <a:t>用来把实数转换为整数，或把数字字符串按指定进制转换为十进制数。</a:t>
            </a:r>
            <a:endParaRPr lang="zh-CN" altLang="en-US" sz="1800" strike="noStrike" noProof="1"/>
          </a:p>
          <a:p>
            <a:pPr marL="0" indent="0" fontAlgn="base">
              <a:spcBef>
                <a:spcPts val="0"/>
              </a:spcBef>
              <a:buNone/>
            </a:pPr>
            <a:r>
              <a:rPr lang="zh-CN" altLang="en-US" sz="1400" strike="noStrike" noProof="1">
                <a:latin typeface="Consolas" panose="020B0609020204030204" charset="0"/>
              </a:rPr>
              <a:t>&gt;&gt;&gt; int(3.5)</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3</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int(-3.5)</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-3</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int('101', 2)             </a:t>
            </a:r>
            <a:r>
              <a:rPr lang="en-US" altLang="zh-CN" sz="1400" strike="noStrike" noProof="1">
                <a:latin typeface="Consolas" panose="020B0609020204030204" charset="0"/>
              </a:rPr>
              <a:t># </a:t>
            </a:r>
            <a:r>
              <a:rPr lang="zh-CN" altLang="en-US" sz="1400" strike="noStrike" noProof="1">
                <a:latin typeface="Consolas" panose="020B0609020204030204" charset="0"/>
              </a:rPr>
              <a:t>二进制</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5</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int('101', 16)            </a:t>
            </a:r>
            <a:r>
              <a:rPr lang="en-US" altLang="zh-CN" sz="1400" strike="noStrike" noProof="1">
                <a:latin typeface="Consolas" panose="020B0609020204030204" charset="0"/>
              </a:rPr>
              <a:t># </a:t>
            </a:r>
            <a:r>
              <a:rPr lang="zh-CN" altLang="en-US" sz="1400" strike="noStrike" noProof="1">
                <a:latin typeface="Consolas" panose="020B0609020204030204" charset="0"/>
              </a:rPr>
              <a:t>十六进制</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257</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int('x2', 36)             </a:t>
            </a:r>
            <a:r>
              <a:rPr lang="en-US" altLang="zh-CN" sz="1400" strike="noStrike" noProof="1">
                <a:latin typeface="Consolas" panose="020B0609020204030204" charset="0"/>
              </a:rPr>
              <a:t># 36</a:t>
            </a:r>
            <a:r>
              <a:rPr lang="zh-CN" altLang="en-US" sz="1400" strike="noStrike" noProof="1">
                <a:latin typeface="Consolas" panose="020B0609020204030204" charset="0"/>
              </a:rPr>
              <a:t>进制</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1190</a:t>
            </a:r>
            <a:endParaRPr lang="zh-CN" altLang="en-US" sz="1400" strike="noStrike" noProof="1">
              <a:solidFill>
                <a:srgbClr val="00B0F0"/>
              </a:solidFill>
              <a:latin typeface="Consolas" panose="020B0609020204030204" charset="0"/>
            </a:endParaRPr>
          </a:p>
          <a:p>
            <a:pPr marL="0" indent="0" fontAlgn="base">
              <a:spcBef>
                <a:spcPts val="0"/>
              </a:spcBef>
              <a:buNone/>
            </a:pPr>
            <a:r>
              <a:rPr lang="zh-CN" altLang="en-US" sz="1400" strike="noStrike" noProof="1">
                <a:latin typeface="Consolas" panose="020B0609020204030204" charset="0"/>
              </a:rPr>
              <a:t>&gt;&gt;&gt; int('\t 8 \n')            # 自动忽略数字两侧的空白字符</a:t>
            </a:r>
            <a:endParaRPr lang="zh-CN" altLang="en-US" sz="1400" strike="noStrike" noProof="1">
              <a:latin typeface="Consolas" panose="020B0609020204030204" charset="0"/>
            </a:endParaRPr>
          </a:p>
          <a:p>
            <a:pPr marL="0" indent="0" fontAlgn="base">
              <a:spcBef>
                <a:spcPts val="0"/>
              </a:spcBef>
              <a:buNone/>
            </a:pPr>
            <a:r>
              <a:rPr lang="zh-CN" altLang="en-US" sz="1400" strike="noStrike" noProof="1">
                <a:solidFill>
                  <a:srgbClr val="00B0F0"/>
                </a:solidFill>
                <a:latin typeface="Consolas" panose="020B0609020204030204" charset="0"/>
              </a:rPr>
              <a:t>8</a:t>
            </a:r>
            <a:endParaRPr lang="zh-CN" altLang="en-US" sz="1400" strike="noStrike" noProof="1">
              <a:solidFill>
                <a:srgbClr val="00B0F0"/>
              </a:solidFill>
              <a:latin typeface="Consolas" panose="020B0609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5017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
        <p:nvSpPr>
          <p:cNvPr id="69634" name="文本占位符 50178"/>
          <p:cNvSpPr>
            <a:spLocks noGrp="1"/>
          </p:cNvSpPr>
          <p:nvPr>
            <p:ph idx="1"/>
          </p:nvPr>
        </p:nvSpPr>
        <p:spPr/>
        <p:txBody>
          <a:bodyPr anchor="t"/>
          <a:lstStyle/>
          <a:p>
            <a:pPr>
              <a:lnSpc>
                <a:spcPct val="150000"/>
              </a:lnSpc>
              <a:spcBef>
                <a:spcPct val="0"/>
              </a:spcBef>
              <a:buFont typeface="Wingdings" panose="05000000000000000000" charset="0"/>
              <a:buChar char="§"/>
            </a:pPr>
            <a:r>
              <a:rPr lang="en-US" altLang="zh-CN" sz="1800">
                <a:latin typeface="宋体" panose="02010600030101010101" pitchFamily="2" charset="-122"/>
              </a:rPr>
              <a:t>ord()</a:t>
            </a:r>
            <a:r>
              <a:rPr lang="zh-CN" altLang="en-US" sz="1800">
                <a:latin typeface="宋体" panose="02010600030101010101" pitchFamily="2" charset="-122"/>
              </a:rPr>
              <a:t>和</a:t>
            </a:r>
            <a:r>
              <a:rPr lang="en-US" altLang="zh-CN" sz="1800">
                <a:latin typeface="宋体" panose="02010600030101010101" pitchFamily="2" charset="-122"/>
              </a:rPr>
              <a:t>chr()</a:t>
            </a:r>
            <a:r>
              <a:rPr lang="zh-CN" altLang="en-US" sz="1800">
                <a:latin typeface="宋体" panose="02010600030101010101" pitchFamily="2" charset="-122"/>
              </a:rPr>
              <a:t>是一对功能相反的函数，</a:t>
            </a:r>
            <a:r>
              <a:rPr lang="en-US" altLang="zh-CN" sz="1800">
                <a:latin typeface="宋体" panose="02010600030101010101" pitchFamily="2" charset="-122"/>
              </a:rPr>
              <a:t>ord()</a:t>
            </a:r>
            <a:r>
              <a:rPr lang="zh-CN" altLang="en-US" sz="1800">
                <a:latin typeface="宋体" panose="02010600030101010101" pitchFamily="2" charset="-122"/>
              </a:rPr>
              <a:t>用来返回单个字符的序数或</a:t>
            </a:r>
            <a:r>
              <a:rPr lang="en-US" altLang="zh-CN" sz="1800">
                <a:latin typeface="宋体" panose="02010600030101010101" pitchFamily="2" charset="-122"/>
              </a:rPr>
              <a:t>Unicode</a:t>
            </a:r>
            <a:r>
              <a:rPr lang="zh-CN" altLang="en-US" sz="1800">
                <a:latin typeface="宋体" panose="02010600030101010101" pitchFamily="2" charset="-122"/>
              </a:rPr>
              <a:t>码，而</a:t>
            </a:r>
            <a:r>
              <a:rPr lang="en-US" altLang="zh-CN" sz="1800">
                <a:latin typeface="宋体" panose="02010600030101010101" pitchFamily="2" charset="-122"/>
              </a:rPr>
              <a:t>chr()</a:t>
            </a:r>
            <a:r>
              <a:rPr lang="zh-CN" altLang="en-US" sz="1800">
                <a:latin typeface="宋体" panose="02010600030101010101" pitchFamily="2" charset="-122"/>
              </a:rPr>
              <a:t>则用来返回某序数对应的字符，</a:t>
            </a:r>
            <a:r>
              <a:rPr lang="en-US" altLang="zh-CN" sz="1800">
                <a:latin typeface="宋体" panose="02010600030101010101" pitchFamily="2" charset="-122"/>
              </a:rPr>
              <a:t>str()</a:t>
            </a:r>
            <a:r>
              <a:rPr lang="zh-CN" altLang="en-US" sz="1800">
                <a:latin typeface="宋体" panose="02010600030101010101" pitchFamily="2" charset="-122"/>
              </a:rPr>
              <a:t>则直接将其任意类型参数转换为字符串。</a:t>
            </a:r>
            <a:endParaRPr lang="zh-CN" altLang="en-US" sz="1800">
              <a:latin typeface="宋体" panose="02010600030101010101" pitchFamily="2" charset="-122"/>
            </a:endParaRPr>
          </a:p>
          <a:p>
            <a:pPr>
              <a:lnSpc>
                <a:spcPct val="80000"/>
              </a:lnSpc>
              <a:buNone/>
            </a:pPr>
            <a:endParaRPr lang="en-US" altLang="zh-CN" sz="1350">
              <a:latin typeface="Consolas" panose="020B0609020204030204" charset="0"/>
            </a:endParaRPr>
          </a:p>
          <a:p>
            <a:pPr>
              <a:lnSpc>
                <a:spcPct val="80000"/>
              </a:lnSpc>
              <a:buNone/>
            </a:pPr>
            <a:r>
              <a:rPr lang="en-US" altLang="zh-CN" sz="1600">
                <a:latin typeface="Consolas" panose="020B0609020204030204" charset="0"/>
              </a:rPr>
              <a:t>&gt;&gt;&gt; ord('a')                   &gt;&gt;&gt; chr(65)</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97                       </a:t>
            </a:r>
            <a:r>
              <a:rPr lang="en-US" altLang="zh-CN" sz="1600">
                <a:latin typeface="Consolas" panose="020B0609020204030204" charset="0"/>
              </a:rPr>
              <a:t>     </a:t>
            </a:r>
            <a:r>
              <a:rPr lang="en-US" altLang="zh-CN" sz="1600">
                <a:solidFill>
                  <a:srgbClr val="00B0F0"/>
                </a:solidFill>
                <a:latin typeface="Consolas" panose="020B0609020204030204" charset="0"/>
              </a:rPr>
              <a:t> 'A'</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chr(ord('A')+1)            &gt;&gt;&gt; str(1)</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'B'                    </a:t>
            </a:r>
            <a:r>
              <a:rPr lang="en-US" altLang="zh-CN" sz="1600">
                <a:latin typeface="Consolas" panose="020B0609020204030204" charset="0"/>
              </a:rPr>
              <a:t>     </a:t>
            </a:r>
            <a:r>
              <a:rPr lang="en-US" altLang="zh-CN" sz="1600">
                <a:solidFill>
                  <a:srgbClr val="00B0F0"/>
                </a:solidFill>
                <a:latin typeface="Consolas" panose="020B0609020204030204" charset="0"/>
              </a:rPr>
              <a:t>   '1'</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str(1234)                  &gt;&gt;&gt; str([1,2,3])</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'1234'                 </a:t>
            </a:r>
            <a:r>
              <a:rPr lang="en-US" altLang="zh-CN" sz="1600">
                <a:latin typeface="Consolas" panose="020B0609020204030204" charset="0"/>
              </a:rPr>
              <a:t>     </a:t>
            </a:r>
            <a:r>
              <a:rPr lang="en-US" altLang="zh-CN" sz="1600">
                <a:solidFill>
                  <a:srgbClr val="00B0F0"/>
                </a:solidFill>
                <a:latin typeface="Consolas" panose="020B0609020204030204" charset="0"/>
              </a:rPr>
              <a:t>   '[1, 2, 3]'</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str((1,2,3))               &gt;&gt;&gt; str({1,2,3})</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'(1, 2, 3)'             </a:t>
            </a:r>
            <a:r>
              <a:rPr lang="en-US" altLang="zh-CN" sz="1600">
                <a:latin typeface="Consolas" panose="020B0609020204030204" charset="0"/>
              </a:rPr>
              <a:t>     </a:t>
            </a:r>
            <a:r>
              <a:rPr lang="en-US" altLang="zh-CN" sz="1600">
                <a:solidFill>
                  <a:srgbClr val="00B0F0"/>
                </a:solidFill>
                <a:latin typeface="Consolas" panose="020B0609020204030204" charset="0"/>
              </a:rPr>
              <a:t>  '{1, 2, 3}'</a:t>
            </a:r>
            <a:endParaRPr lang="en-US" altLang="zh-CN" sz="1600">
              <a:solidFill>
                <a:srgbClr val="00B0F0"/>
              </a:solidFill>
              <a:latin typeface="Consolas" panose="020B0609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5120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
        <p:nvSpPr>
          <p:cNvPr id="70658" name="文本占位符 51202"/>
          <p:cNvSpPr>
            <a:spLocks noGrp="1"/>
          </p:cNvSpPr>
          <p:nvPr>
            <p:ph idx="1"/>
          </p:nvPr>
        </p:nvSpPr>
        <p:spPr/>
        <p:txBody>
          <a:bodyPr anchor="t"/>
          <a:lstStyle/>
          <a:p>
            <a:pPr marL="285750" indent="-285750">
              <a:spcBef>
                <a:spcPct val="0"/>
              </a:spcBef>
              <a:buFont typeface="Wingdings" panose="05000000000000000000" charset="0"/>
              <a:buChar char="n"/>
            </a:pPr>
            <a:r>
              <a:rPr lang="en-US" altLang="zh-CN" sz="1500">
                <a:latin typeface="宋体" panose="02010600030101010101" pitchFamily="2" charset="-122"/>
              </a:rPr>
              <a:t>max()</a:t>
            </a:r>
            <a:r>
              <a:rPr lang="zh-CN" altLang="en-US" sz="1500">
                <a:latin typeface="宋体" panose="02010600030101010101" pitchFamily="2" charset="-122"/>
              </a:rPr>
              <a:t>、</a:t>
            </a:r>
            <a:r>
              <a:rPr lang="en-US" altLang="zh-CN" sz="1500">
                <a:latin typeface="宋体" panose="02010600030101010101" pitchFamily="2" charset="-122"/>
              </a:rPr>
              <a:t>min()</a:t>
            </a:r>
            <a:r>
              <a:rPr lang="zh-CN" altLang="en-US" sz="1500">
                <a:latin typeface="宋体" panose="02010600030101010101" pitchFamily="2" charset="-122"/>
              </a:rPr>
              <a:t>、</a:t>
            </a:r>
            <a:r>
              <a:rPr lang="en-US" altLang="zh-CN" sz="1500">
                <a:latin typeface="宋体" panose="02010600030101010101" pitchFamily="2" charset="-122"/>
              </a:rPr>
              <a:t>sum()</a:t>
            </a:r>
            <a:r>
              <a:rPr lang="zh-CN" altLang="en-US" sz="1500">
                <a:latin typeface="宋体" panose="02010600030101010101" pitchFamily="2" charset="-122"/>
              </a:rPr>
              <a:t>这三个内置函数分别用于计算列表、元组或其他可迭代对象中所有元素最大值、最小值以及所有元素之和，</a:t>
            </a:r>
            <a:r>
              <a:rPr lang="en-US" altLang="zh-CN" sz="1500">
                <a:latin typeface="宋体" panose="02010600030101010101" pitchFamily="2" charset="-122"/>
              </a:rPr>
              <a:t>sum()</a:t>
            </a:r>
            <a:r>
              <a:rPr lang="zh-CN" altLang="en-US" sz="1500">
                <a:latin typeface="宋体" panose="02010600030101010101" pitchFamily="2" charset="-122"/>
              </a:rPr>
              <a:t>要求元素支持加法运算，</a:t>
            </a:r>
            <a:r>
              <a:rPr lang="en-US" altLang="zh-CN" sz="1500">
                <a:latin typeface="宋体" panose="02010600030101010101" pitchFamily="2" charset="-122"/>
              </a:rPr>
              <a:t>max()</a:t>
            </a:r>
            <a:r>
              <a:rPr lang="zh-CN" altLang="en-US" sz="1500">
                <a:latin typeface="宋体" panose="02010600030101010101" pitchFamily="2" charset="-122"/>
              </a:rPr>
              <a:t>和</a:t>
            </a:r>
            <a:r>
              <a:rPr lang="en-US" altLang="zh-CN" sz="1500">
                <a:latin typeface="宋体" panose="02010600030101010101" pitchFamily="2" charset="-122"/>
              </a:rPr>
              <a:t>min()</a:t>
            </a:r>
            <a:r>
              <a:rPr lang="zh-CN" altLang="en-US" sz="1500">
                <a:latin typeface="宋体" panose="02010600030101010101" pitchFamily="2" charset="-122"/>
              </a:rPr>
              <a:t>则要求序列或可迭代对象中的元素之间可比较大小。</a:t>
            </a:r>
            <a:endParaRPr lang="zh-CN" altLang="en-US" sz="1500">
              <a:latin typeface="宋体" panose="02010600030101010101" pitchFamily="2" charset="-122"/>
            </a:endParaRPr>
          </a:p>
          <a:p>
            <a:pPr marL="285750" indent="-285750">
              <a:lnSpc>
                <a:spcPct val="80000"/>
              </a:lnSpc>
              <a:buNone/>
            </a:pPr>
            <a:r>
              <a:rPr lang="en-US" altLang="zh-CN" sz="1350">
                <a:latin typeface="Consolas" panose="020B0609020204030204" charset="0"/>
              </a:rPr>
              <a:t>&gt;&gt;&gt; import random</a:t>
            </a:r>
            <a:endParaRPr lang="en-US" altLang="zh-CN" sz="1350">
              <a:latin typeface="Consolas" panose="020B0609020204030204" charset="0"/>
            </a:endParaRPr>
          </a:p>
          <a:p>
            <a:pPr marL="285750" indent="-285750">
              <a:lnSpc>
                <a:spcPct val="80000"/>
              </a:lnSpc>
              <a:buNone/>
            </a:pPr>
            <a:r>
              <a:rPr lang="en-US" altLang="zh-CN" sz="1350">
                <a:latin typeface="Consolas" panose="020B0609020204030204" charset="0"/>
              </a:rPr>
              <a:t>&gt;&gt;&gt; a = [random.randint(1,100) for i in range(10)]   #</a:t>
            </a:r>
            <a:r>
              <a:rPr lang="zh-CN" altLang="en-US" sz="1350">
                <a:latin typeface="Consolas" panose="020B0609020204030204" charset="0"/>
              </a:rPr>
              <a:t>列表推导式</a:t>
            </a:r>
            <a:endParaRPr lang="zh-CN" altLang="en-US" sz="1350">
              <a:latin typeface="Consolas" panose="020B0609020204030204" charset="0"/>
            </a:endParaRPr>
          </a:p>
          <a:p>
            <a:pPr marL="285750" indent="-285750">
              <a:lnSpc>
                <a:spcPct val="80000"/>
              </a:lnSpc>
              <a:buNone/>
            </a:pPr>
            <a:r>
              <a:rPr lang="en-US" altLang="zh-CN" sz="1350">
                <a:latin typeface="Consolas" panose="020B0609020204030204" charset="0"/>
              </a:rPr>
              <a:t>&gt;&gt;&gt; a</a:t>
            </a:r>
            <a:endParaRPr lang="en-US" altLang="zh-CN" sz="1350">
              <a:latin typeface="Consolas" panose="020B0609020204030204" charset="0"/>
            </a:endParaRPr>
          </a:p>
          <a:p>
            <a:pPr marL="285750" indent="-285750">
              <a:lnSpc>
                <a:spcPct val="80000"/>
              </a:lnSpc>
              <a:buNone/>
            </a:pPr>
            <a:r>
              <a:rPr lang="en-US" altLang="zh-CN" sz="1350">
                <a:solidFill>
                  <a:srgbClr val="00B0F0"/>
                </a:solidFill>
                <a:latin typeface="Consolas" panose="020B0609020204030204" charset="0"/>
              </a:rPr>
              <a:t>[72, 26, 80, 65, 34, 86, 19, 74, 52, 40]</a:t>
            </a:r>
            <a:endParaRPr lang="en-US" altLang="zh-CN" sz="1350">
              <a:solidFill>
                <a:srgbClr val="00B0F0"/>
              </a:solidFill>
              <a:latin typeface="Consolas" panose="020B0609020204030204" charset="0"/>
            </a:endParaRPr>
          </a:p>
          <a:p>
            <a:pPr marL="285750" indent="-285750">
              <a:lnSpc>
                <a:spcPct val="80000"/>
              </a:lnSpc>
              <a:buNone/>
            </a:pPr>
            <a:r>
              <a:rPr lang="en-US" altLang="zh-CN" sz="1350">
                <a:latin typeface="Consolas" panose="020B0609020204030204" charset="0"/>
              </a:rPr>
              <a:t>&gt;&gt;&gt; print(max(a), min(a), sum(a))</a:t>
            </a:r>
            <a:endParaRPr lang="en-US" altLang="zh-CN" sz="1350">
              <a:latin typeface="Consolas" panose="020B0609020204030204" charset="0"/>
            </a:endParaRPr>
          </a:p>
          <a:p>
            <a:pPr marL="285750" indent="-285750">
              <a:lnSpc>
                <a:spcPct val="80000"/>
              </a:lnSpc>
              <a:buNone/>
            </a:pPr>
            <a:r>
              <a:rPr lang="en-US" altLang="zh-CN" sz="1350">
                <a:solidFill>
                  <a:srgbClr val="00B0F0"/>
                </a:solidFill>
                <a:latin typeface="Consolas" panose="020B0609020204030204" charset="0"/>
              </a:rPr>
              <a:t>86 19 548</a:t>
            </a:r>
            <a:endParaRPr lang="en-US" altLang="zh-CN" sz="1350">
              <a:solidFill>
                <a:srgbClr val="00B0F0"/>
              </a:solidFill>
              <a:latin typeface="Consolas" panose="020B0609020204030204" charset="0"/>
            </a:endParaRPr>
          </a:p>
          <a:p>
            <a:pPr marL="285750" indent="-285750">
              <a:lnSpc>
                <a:spcPct val="80000"/>
              </a:lnSpc>
              <a:buNone/>
            </a:pPr>
            <a:endParaRPr lang="en-US" altLang="zh-CN" sz="1350">
              <a:latin typeface="宋体" panose="02010600030101010101" pitchFamily="2" charset="-122"/>
            </a:endParaRPr>
          </a:p>
          <a:p>
            <a:pPr marL="285750" indent="-285750">
              <a:lnSpc>
                <a:spcPct val="80000"/>
              </a:lnSpc>
              <a:buFont typeface="Wingdings" panose="05000000000000000000" charset="0"/>
              <a:buChar char="n"/>
            </a:pPr>
            <a:r>
              <a:rPr lang="zh-CN" altLang="en-US" sz="1500">
                <a:latin typeface="宋体" panose="02010600030101010101" pitchFamily="2" charset="-122"/>
              </a:rPr>
              <a:t>如果需要计算该列表中的所有元素的平均值，可以直接这样用：</a:t>
            </a:r>
            <a:endParaRPr lang="zh-CN" altLang="en-US" sz="1500">
              <a:latin typeface="宋体" panose="02010600030101010101" pitchFamily="2" charset="-122"/>
            </a:endParaRPr>
          </a:p>
          <a:p>
            <a:pPr marL="285750" indent="-285750">
              <a:lnSpc>
                <a:spcPct val="80000"/>
              </a:lnSpc>
              <a:buNone/>
            </a:pPr>
            <a:endParaRPr lang="en-US" altLang="zh-CN" sz="1350">
              <a:solidFill>
                <a:srgbClr val="00B0F0"/>
              </a:solidFill>
              <a:latin typeface="Consolas" panose="020B0609020204030204" charset="0"/>
            </a:endParaRPr>
          </a:p>
          <a:p>
            <a:pPr marL="285750" indent="-285750">
              <a:lnSpc>
                <a:spcPct val="80000"/>
              </a:lnSpc>
              <a:buNone/>
            </a:pPr>
            <a:r>
              <a:rPr lang="en-US" altLang="zh-CN" sz="1350">
                <a:latin typeface="Consolas" panose="020B0609020204030204" charset="0"/>
              </a:rPr>
              <a:t>&gt;&gt;&gt; sum(a)/len(a)</a:t>
            </a:r>
            <a:endParaRPr lang="en-US" altLang="zh-CN" sz="1350">
              <a:latin typeface="Consolas" panose="020B0609020204030204" charset="0"/>
            </a:endParaRPr>
          </a:p>
          <a:p>
            <a:pPr marL="285750" indent="-285750">
              <a:lnSpc>
                <a:spcPct val="80000"/>
              </a:lnSpc>
              <a:buNone/>
            </a:pPr>
            <a:r>
              <a:rPr lang="en-US" altLang="zh-CN" sz="1350">
                <a:solidFill>
                  <a:srgbClr val="00B0F0"/>
                </a:solidFill>
                <a:latin typeface="Consolas" panose="020B0609020204030204" charset="0"/>
              </a:rPr>
              <a:t>54.8</a:t>
            </a:r>
            <a:endParaRPr lang="en-US" altLang="zh-CN" sz="1350">
              <a:solidFill>
                <a:srgbClr val="00B0F0"/>
              </a:solidFill>
              <a:latin typeface="Consolas" panose="020B0609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
        <p:nvSpPr>
          <p:cNvPr id="71682" name="内容占位符 2"/>
          <p:cNvSpPr>
            <a:spLocks noGrp="1"/>
          </p:cNvSpPr>
          <p:nvPr>
            <p:ph idx="1"/>
          </p:nvPr>
        </p:nvSpPr>
        <p:spPr/>
        <p:txBody>
          <a:bodyPr anchor="t"/>
          <a:lstStyle/>
          <a:p>
            <a:pPr>
              <a:buFont typeface="Wingdings" panose="05000000000000000000" charset="0"/>
              <a:buChar char="§"/>
            </a:pPr>
            <a:r>
              <a:rPr lang="zh-CN" altLang="en-US" sz="1800"/>
              <a:t>内置函数</a:t>
            </a:r>
            <a:r>
              <a:rPr lang="en-US" altLang="zh-CN" sz="1800"/>
              <a:t>max()</a:t>
            </a:r>
            <a:r>
              <a:rPr lang="zh-CN" altLang="en-US" sz="1800"/>
              <a:t>和</a:t>
            </a:r>
            <a:r>
              <a:rPr lang="en-US" altLang="zh-CN" sz="1800"/>
              <a:t>min()</a:t>
            </a:r>
            <a:r>
              <a:rPr lang="zh-CN" altLang="en-US" sz="1800"/>
              <a:t>的</a:t>
            </a:r>
            <a:r>
              <a:rPr lang="en-US" altLang="zh-CN" sz="1800"/>
              <a:t>key</a:t>
            </a:r>
            <a:r>
              <a:rPr lang="zh-CN" altLang="en-US" sz="1800"/>
              <a:t>参数可以用来指定比较规则。</a:t>
            </a:r>
            <a:endParaRPr lang="zh-CN" altLang="en-US" sz="1800"/>
          </a:p>
          <a:p>
            <a:pPr>
              <a:buNone/>
            </a:pPr>
            <a:endParaRPr lang="zh-CN" altLang="en-US" sz="1500"/>
          </a:p>
          <a:p>
            <a:pPr>
              <a:buNone/>
            </a:pPr>
            <a:r>
              <a:rPr lang="zh-CN" altLang="en-US" sz="1600">
                <a:latin typeface="Consolas" panose="020B0609020204030204" charset="0"/>
              </a:rPr>
              <a:t>&gt;&gt;&gt; x = ['21', '1234', '9']</a:t>
            </a:r>
            <a:endParaRPr lang="zh-CN" altLang="en-US" sz="1600">
              <a:latin typeface="Consolas" panose="020B0609020204030204" charset="0"/>
            </a:endParaRPr>
          </a:p>
          <a:p>
            <a:pPr>
              <a:buNone/>
            </a:pPr>
            <a:r>
              <a:rPr lang="zh-CN" altLang="en-US" sz="1600">
                <a:latin typeface="Consolas" panose="020B0609020204030204" charset="0"/>
              </a:rPr>
              <a:t>&gt;&gt;&gt; max(x)</a:t>
            </a:r>
            <a:endParaRPr lang="zh-CN" altLang="en-US" sz="1600">
              <a:latin typeface="Consolas" panose="020B0609020204030204" charset="0"/>
            </a:endParaRPr>
          </a:p>
          <a:p>
            <a:pPr>
              <a:buNone/>
            </a:pPr>
            <a:r>
              <a:rPr lang="zh-CN" altLang="en-US" sz="1600">
                <a:solidFill>
                  <a:srgbClr val="00B0F0"/>
                </a:solidFill>
                <a:latin typeface="Consolas" panose="020B0609020204030204" charset="0"/>
              </a:rPr>
              <a:t>'9'</a:t>
            </a:r>
            <a:endParaRPr lang="zh-CN" altLang="en-US" sz="1600">
              <a:solidFill>
                <a:srgbClr val="00B0F0"/>
              </a:solidFill>
              <a:latin typeface="Consolas" panose="020B0609020204030204" charset="0"/>
            </a:endParaRPr>
          </a:p>
          <a:p>
            <a:pPr>
              <a:buNone/>
            </a:pPr>
            <a:r>
              <a:rPr lang="zh-CN" altLang="en-US" sz="1600">
                <a:latin typeface="Consolas" panose="020B0609020204030204" charset="0"/>
              </a:rPr>
              <a:t>&gt;&gt;&gt; max(x, key=len)</a:t>
            </a:r>
            <a:endParaRPr lang="zh-CN" altLang="en-US" sz="1600">
              <a:latin typeface="Consolas" panose="020B0609020204030204" charset="0"/>
            </a:endParaRPr>
          </a:p>
          <a:p>
            <a:pPr>
              <a:buNone/>
            </a:pPr>
            <a:r>
              <a:rPr lang="zh-CN" altLang="en-US" sz="1600">
                <a:solidFill>
                  <a:srgbClr val="00B0F0"/>
                </a:solidFill>
                <a:latin typeface="Consolas" panose="020B0609020204030204" charset="0"/>
              </a:rPr>
              <a:t>'1234'</a:t>
            </a:r>
            <a:endParaRPr lang="zh-CN" altLang="en-US" sz="1600">
              <a:solidFill>
                <a:srgbClr val="00B0F0"/>
              </a:solidFill>
              <a:latin typeface="Consolas" panose="020B0609020204030204" charset="0"/>
            </a:endParaRPr>
          </a:p>
          <a:p>
            <a:pPr>
              <a:buNone/>
            </a:pPr>
            <a:r>
              <a:rPr lang="zh-CN" altLang="en-US" sz="1600">
                <a:latin typeface="Consolas" panose="020B0609020204030204" charset="0"/>
              </a:rPr>
              <a:t>&gt;&gt;&gt; max(x, key=int)</a:t>
            </a:r>
            <a:endParaRPr lang="zh-CN" altLang="en-US" sz="1600">
              <a:latin typeface="Consolas" panose="020B0609020204030204" charset="0"/>
            </a:endParaRPr>
          </a:p>
          <a:p>
            <a:pPr>
              <a:buNone/>
            </a:pPr>
            <a:r>
              <a:rPr lang="zh-CN" altLang="en-US" sz="1600">
                <a:solidFill>
                  <a:srgbClr val="00B0F0"/>
                </a:solidFill>
                <a:latin typeface="Consolas" panose="020B0609020204030204" charset="0"/>
              </a:rPr>
              <a:t>'1234'</a:t>
            </a:r>
            <a:endParaRPr lang="zh-CN" altLang="en-US" sz="1600">
              <a:solidFill>
                <a:srgbClr val="00B0F0"/>
              </a:solidFill>
              <a:latin typeface="Consolas" panose="020B0609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
        <p:nvSpPr>
          <p:cNvPr id="72706" name="内容占位符 2"/>
          <p:cNvSpPr>
            <a:spLocks noGrp="1"/>
          </p:cNvSpPr>
          <p:nvPr>
            <p:ph idx="1"/>
          </p:nvPr>
        </p:nvSpPr>
        <p:spPr/>
        <p:txBody>
          <a:bodyPr anchor="t"/>
          <a:lstStyle/>
          <a:p>
            <a:pPr marL="0" indent="0">
              <a:buFont typeface="Wingdings" panose="05000000000000000000" charset="0"/>
              <a:buNone/>
            </a:pPr>
            <a:r>
              <a:rPr lang="zh-CN" altLang="en-US" sz="1350">
                <a:latin typeface="Consolas" panose="020B0609020204030204" charset="0"/>
              </a:rPr>
              <a:t>&gt;&gt;&gt; from random import randrange</a:t>
            </a:r>
            <a:endParaRPr lang="zh-CN" altLang="en-US" sz="1350">
              <a:latin typeface="Consolas" panose="020B0609020204030204" charset="0"/>
            </a:endParaRPr>
          </a:p>
          <a:p>
            <a:pPr marL="0" indent="0">
              <a:buFont typeface="Wingdings" panose="05000000000000000000" charset="0"/>
              <a:buNone/>
            </a:pPr>
            <a:r>
              <a:rPr lang="zh-CN" altLang="en-US" sz="1350">
                <a:latin typeface="Consolas" panose="020B0609020204030204" charset="0"/>
              </a:rPr>
              <a:t>&gt;&gt;&gt; x = [[randrange(1,100) for i in range(10)] for j in range(5)]</a:t>
            </a:r>
            <a:endParaRPr lang="zh-CN" altLang="en-US" sz="1350">
              <a:latin typeface="Consolas" panose="020B0609020204030204" charset="0"/>
            </a:endParaRPr>
          </a:p>
          <a:p>
            <a:pPr marL="0" indent="0">
              <a:buFont typeface="Wingdings" panose="05000000000000000000" charset="0"/>
              <a:buNone/>
            </a:pPr>
            <a:r>
              <a:rPr lang="zh-CN" altLang="en-US" sz="1350">
                <a:latin typeface="Consolas" panose="020B0609020204030204" charset="0"/>
              </a:rPr>
              <a:t>&gt;&gt;&gt; for item in x:</a:t>
            </a:r>
            <a:endParaRPr lang="zh-CN" altLang="en-US" sz="1350">
              <a:latin typeface="Consolas" panose="020B0609020204030204" charset="0"/>
            </a:endParaRPr>
          </a:p>
          <a:p>
            <a:pPr marL="0" indent="0">
              <a:buFont typeface="Wingdings" panose="05000000000000000000" charset="0"/>
              <a:buNone/>
            </a:pPr>
            <a:r>
              <a:rPr lang="zh-CN" altLang="en-US" sz="1350">
                <a:latin typeface="Consolas" panose="020B0609020204030204" charset="0"/>
              </a:rPr>
              <a:t>    print(item)</a:t>
            </a:r>
            <a:endParaRPr lang="zh-CN" altLang="en-US" sz="1350">
              <a:latin typeface="Consolas" panose="020B0609020204030204" charset="0"/>
            </a:endParaRPr>
          </a:p>
          <a:p>
            <a:pPr marL="0" indent="0">
              <a:buFont typeface="Wingdings" panose="05000000000000000000" charset="0"/>
              <a:buNone/>
            </a:pPr>
            <a:r>
              <a:rPr lang="zh-CN" altLang="en-US" sz="1350">
                <a:latin typeface="Consolas" panose="020B0609020204030204" charset="0"/>
              </a:rPr>
              <a:t>	</a:t>
            </a:r>
            <a:endParaRPr lang="zh-CN" altLang="en-US" sz="1350">
              <a:latin typeface="Consolas" panose="020B0609020204030204" charset="0"/>
            </a:endParaRPr>
          </a:p>
          <a:p>
            <a:pPr marL="0" indent="0">
              <a:buFont typeface="Wingdings" panose="05000000000000000000" charset="0"/>
              <a:buNone/>
            </a:pPr>
            <a:r>
              <a:rPr lang="zh-CN" altLang="en-US" sz="1350">
                <a:solidFill>
                  <a:srgbClr val="00B0F0"/>
                </a:solidFill>
                <a:latin typeface="Consolas" panose="020B0609020204030204" charset="0"/>
              </a:rPr>
              <a:t>[15, 50, 38, 53, 58, 13, 22, 54, 7, 45]</a:t>
            </a:r>
            <a:endParaRPr lang="zh-CN" altLang="en-US" sz="1350">
              <a:solidFill>
                <a:srgbClr val="00B0F0"/>
              </a:solidFill>
              <a:latin typeface="Consolas" panose="020B0609020204030204" charset="0"/>
            </a:endParaRPr>
          </a:p>
          <a:p>
            <a:pPr marL="0" indent="0">
              <a:buFont typeface="Wingdings" panose="05000000000000000000" charset="0"/>
              <a:buNone/>
            </a:pPr>
            <a:r>
              <a:rPr lang="zh-CN" altLang="en-US" sz="1350">
                <a:solidFill>
                  <a:srgbClr val="00B0F0"/>
                </a:solidFill>
                <a:latin typeface="Consolas" panose="020B0609020204030204" charset="0"/>
              </a:rPr>
              <a:t>[45, 63, 58, 89, 85, 91, 77, 45, 53, 50]</a:t>
            </a:r>
            <a:endParaRPr lang="zh-CN" altLang="en-US" sz="1350">
              <a:solidFill>
                <a:srgbClr val="00B0F0"/>
              </a:solidFill>
              <a:latin typeface="Consolas" panose="020B0609020204030204" charset="0"/>
            </a:endParaRPr>
          </a:p>
          <a:p>
            <a:pPr marL="0" indent="0">
              <a:buFont typeface="Wingdings" panose="05000000000000000000" charset="0"/>
              <a:buNone/>
            </a:pPr>
            <a:r>
              <a:rPr lang="zh-CN" altLang="en-US" sz="1350">
                <a:solidFill>
                  <a:srgbClr val="00B0F0"/>
                </a:solidFill>
                <a:latin typeface="Consolas" panose="020B0609020204030204" charset="0"/>
              </a:rPr>
              <a:t>[80, 10, 46, 16, 71, 73, 13, 68, 94, 50]</a:t>
            </a:r>
            <a:endParaRPr lang="zh-CN" altLang="en-US" sz="1350">
              <a:solidFill>
                <a:srgbClr val="00B0F0"/>
              </a:solidFill>
              <a:latin typeface="Consolas" panose="020B0609020204030204" charset="0"/>
            </a:endParaRPr>
          </a:p>
          <a:p>
            <a:pPr marL="0" indent="0">
              <a:buFont typeface="Wingdings" panose="05000000000000000000" charset="0"/>
              <a:buNone/>
            </a:pPr>
            <a:r>
              <a:rPr lang="zh-CN" altLang="en-US" sz="1350">
                <a:solidFill>
                  <a:srgbClr val="00B0F0"/>
                </a:solidFill>
                <a:latin typeface="Consolas" panose="020B0609020204030204" charset="0"/>
              </a:rPr>
              <a:t>[66, 4, 49, 67, 26, 58, 52, 46, 69, 99]</a:t>
            </a:r>
            <a:endParaRPr lang="zh-CN" altLang="en-US" sz="1350">
              <a:solidFill>
                <a:srgbClr val="00B0F0"/>
              </a:solidFill>
              <a:latin typeface="Consolas" panose="020B0609020204030204" charset="0"/>
            </a:endParaRPr>
          </a:p>
          <a:p>
            <a:pPr marL="0" indent="0">
              <a:buFont typeface="Wingdings" panose="05000000000000000000" charset="0"/>
              <a:buNone/>
            </a:pPr>
            <a:r>
              <a:rPr lang="zh-CN" altLang="en-US" sz="1350">
                <a:solidFill>
                  <a:srgbClr val="00B0F0"/>
                </a:solidFill>
                <a:latin typeface="Consolas" panose="020B0609020204030204" charset="0"/>
              </a:rPr>
              <a:t>[35, 57, 63, 35, 71, 18, 86, 2, 16, 87]</a:t>
            </a:r>
            <a:endParaRPr lang="zh-CN" altLang="en-US" sz="1350">
              <a:solidFill>
                <a:srgbClr val="00B0F0"/>
              </a:solidFill>
              <a:latin typeface="Consolas" panose="020B0609020204030204" charset="0"/>
            </a:endParaRPr>
          </a:p>
          <a:p>
            <a:pPr marL="0" indent="0">
              <a:buFont typeface="Wingdings" panose="05000000000000000000" charset="0"/>
              <a:buNone/>
            </a:pPr>
            <a:r>
              <a:rPr lang="zh-CN" altLang="en-US" sz="1350">
                <a:latin typeface="Consolas" panose="020B0609020204030204" charset="0"/>
              </a:rPr>
              <a:t>&gt;&gt;&gt; max(x, key=sum)       </a:t>
            </a:r>
            <a:r>
              <a:rPr lang="en-US" altLang="zh-CN" sz="1350">
                <a:latin typeface="Consolas" panose="020B0609020204030204" charset="0"/>
              </a:rPr>
              <a:t>#</a:t>
            </a:r>
            <a:r>
              <a:rPr lang="zh-CN" altLang="en-US" sz="1350">
                <a:latin typeface="Consolas" panose="020B0609020204030204" charset="0"/>
                <a:ea typeface="宋体" panose="02010600030101010101" pitchFamily="2" charset="-122"/>
              </a:rPr>
              <a:t>求所有元素之和最大的子列表</a:t>
            </a:r>
            <a:endParaRPr lang="zh-CN" altLang="en-US" sz="1350">
              <a:latin typeface="Consolas" panose="020B0609020204030204" charset="0"/>
              <a:ea typeface="宋体" panose="02010600030101010101" pitchFamily="2" charset="-122"/>
            </a:endParaRPr>
          </a:p>
          <a:p>
            <a:pPr marL="0" indent="0">
              <a:buFont typeface="Wingdings" panose="05000000000000000000" charset="0"/>
              <a:buNone/>
            </a:pPr>
            <a:r>
              <a:rPr lang="zh-CN" altLang="en-US" sz="1350">
                <a:solidFill>
                  <a:srgbClr val="00B0F0"/>
                </a:solidFill>
                <a:latin typeface="Consolas" panose="020B0609020204030204" charset="0"/>
              </a:rPr>
              <a:t>[45, 63, 58, 89, 85, 91, 77, 45, 53, 50]</a:t>
            </a:r>
            <a:endParaRPr lang="zh-CN" altLang="en-US" sz="1350">
              <a:solidFill>
                <a:srgbClr val="00B0F0"/>
              </a:solidFill>
              <a:latin typeface="Consolas" panose="020B0609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0"/>
              </a:spcBef>
            </a:pPr>
            <a:r>
              <a:rPr lang="zh-CN" altLang="en-US" sz="1800" strike="noStrike" noProof="1"/>
              <a:t>内置函数</a:t>
            </a:r>
            <a:r>
              <a:rPr lang="en-US" altLang="zh-CN" sz="1800" strike="noStrike" noProof="1"/>
              <a:t>sum()</a:t>
            </a:r>
            <a:r>
              <a:rPr lang="zh-CN" altLang="en-US" sz="1800" strike="noStrike" noProof="1">
                <a:ea typeface="宋体" panose="02010600030101010101" pitchFamily="2" charset="-122"/>
              </a:rPr>
              <a:t>的</a:t>
            </a:r>
            <a:r>
              <a:rPr lang="en-US" altLang="zh-CN" sz="1800" strike="noStrike" noProof="1">
                <a:ea typeface="宋体" panose="02010600030101010101" pitchFamily="2" charset="-122"/>
              </a:rPr>
              <a:t>start</a:t>
            </a:r>
            <a:r>
              <a:rPr lang="zh-CN" altLang="en-US" sz="1800" strike="noStrike" noProof="1">
                <a:ea typeface="宋体" panose="02010600030101010101" pitchFamily="2" charset="-122"/>
              </a:rPr>
              <a:t>参数可以实现非数值型列表元素的求和。</a:t>
            </a:r>
            <a:endParaRPr lang="zh-CN" altLang="en-US" sz="1800" strike="noStrike" noProof="1">
              <a:ea typeface="宋体" panose="02010600030101010101" pitchFamily="2" charset="-122"/>
            </a:endParaRPr>
          </a:p>
          <a:p>
            <a:pPr marL="0" indent="0" fontAlgn="base">
              <a:buNone/>
            </a:pPr>
            <a:endParaRPr lang="zh-CN" altLang="en-US" sz="1350" strike="noStrike" noProof="1">
              <a:latin typeface="Consolas" panose="020B0609020204030204" charset="0"/>
              <a:ea typeface="宋体" panose="02010600030101010101" pitchFamily="2" charset="-122"/>
            </a:endParaRPr>
          </a:p>
          <a:p>
            <a:pPr marL="0" indent="0" fontAlgn="base">
              <a:buNone/>
            </a:pPr>
            <a:r>
              <a:rPr lang="zh-CN" altLang="en-US" sz="1600" strike="noStrike" noProof="1">
                <a:latin typeface="Consolas" panose="020B0609020204030204" charset="0"/>
                <a:ea typeface="宋体" panose="02010600030101010101" pitchFamily="2" charset="-122"/>
              </a:rPr>
              <a:t>&gt;&gt;&gt; sum([1,2,3,4])</a:t>
            </a:r>
            <a:endParaRPr lang="zh-CN" altLang="en-US" sz="1600" strike="noStrike" noProof="1">
              <a:latin typeface="Consolas" panose="020B0609020204030204" charset="0"/>
              <a:ea typeface="宋体" panose="02010600030101010101" pitchFamily="2" charset="-122"/>
            </a:endParaRPr>
          </a:p>
          <a:p>
            <a:pPr marL="0" indent="0" fontAlgn="base">
              <a:buNone/>
            </a:pPr>
            <a:r>
              <a:rPr lang="zh-CN" altLang="en-US" sz="1600" strike="noStrike" noProof="1">
                <a:solidFill>
                  <a:srgbClr val="00B0F0"/>
                </a:solidFill>
                <a:latin typeface="Consolas" panose="020B0609020204030204" charset="0"/>
                <a:ea typeface="宋体" panose="02010600030101010101" pitchFamily="2" charset="-122"/>
              </a:rPr>
              <a:t>10</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buNone/>
            </a:pPr>
            <a:r>
              <a:rPr lang="zh-CN" altLang="en-US" sz="1600" strike="noStrike" noProof="1">
                <a:latin typeface="Consolas" panose="020B0609020204030204" charset="0"/>
                <a:ea typeface="宋体" panose="02010600030101010101" pitchFamily="2" charset="-122"/>
              </a:rPr>
              <a:t>&gt;&gt;&gt; </a:t>
            </a:r>
            <a:r>
              <a:rPr lang="zh-CN" altLang="en-US" sz="1600" strike="noStrike" noProof="1">
                <a:solidFill>
                  <a:srgbClr val="FF0000"/>
                </a:solidFill>
                <a:latin typeface="Consolas" panose="020B0609020204030204" charset="0"/>
                <a:ea typeface="宋体" panose="02010600030101010101" pitchFamily="2" charset="-122"/>
              </a:rPr>
              <a:t>sum([[1], [2], [3], [4]], [])</a:t>
            </a:r>
            <a:endParaRPr lang="zh-CN" altLang="en-US" sz="1600" strike="noStrike" noProof="1">
              <a:latin typeface="Consolas" panose="020B0609020204030204" charset="0"/>
              <a:ea typeface="宋体" panose="02010600030101010101" pitchFamily="2" charset="-122"/>
            </a:endParaRPr>
          </a:p>
          <a:p>
            <a:pPr marL="0" indent="0" fontAlgn="base">
              <a:buNone/>
            </a:pPr>
            <a:r>
              <a:rPr lang="zh-CN" altLang="en-US" sz="1600" strike="noStrike" noProof="1">
                <a:solidFill>
                  <a:srgbClr val="00B0F0"/>
                </a:solidFill>
                <a:latin typeface="Consolas" panose="020B0609020204030204" charset="0"/>
                <a:ea typeface="宋体" panose="02010600030101010101" pitchFamily="2" charset="-122"/>
              </a:rPr>
              <a:t>[1, 2, 3, 4]</a:t>
            </a:r>
            <a:endParaRPr lang="zh-CN" altLang="en-US" sz="1600" strike="noStrike" noProof="1">
              <a:solidFill>
                <a:srgbClr val="00B0F0"/>
              </a:solidFill>
              <a:latin typeface="Consolas" panose="020B0609020204030204" charset="0"/>
              <a:ea typeface="宋体" panose="02010600030101010101" pitchFamily="2" charset="-122"/>
            </a:endParaRPr>
          </a:p>
        </p:txBody>
      </p:sp>
      <p:sp>
        <p:nvSpPr>
          <p:cNvPr id="73730"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Content Placeholder 2"/>
          <p:cNvSpPr>
            <a:spLocks noGrp="1"/>
          </p:cNvSpPr>
          <p:nvPr>
            <p:ph idx="1"/>
          </p:nvPr>
        </p:nvSpPr>
        <p:spPr/>
        <p:txBody>
          <a:bodyPr anchor="t"/>
          <a:lstStyle/>
          <a:p>
            <a:pPr>
              <a:buFont typeface="Wingdings" panose="05000000000000000000" charset="0"/>
              <a:buChar char="§"/>
            </a:pPr>
            <a:r>
              <a:rPr lang="en-US" altLang="en-US" sz="1800"/>
              <a:t>内置函数type()和isinstance()可以判断数据类型。</a:t>
            </a:r>
            <a:endParaRPr lang="en-US" altLang="en-US" sz="1800"/>
          </a:p>
          <a:p>
            <a:pPr>
              <a:buNone/>
            </a:pPr>
            <a:endParaRPr lang="en-US" altLang="en-US" sz="1350"/>
          </a:p>
          <a:p>
            <a:pPr>
              <a:buNone/>
            </a:pPr>
            <a:r>
              <a:rPr lang="en-US" altLang="en-US" sz="1600">
                <a:latin typeface="Consolas" panose="020B0609020204030204" charset="0"/>
              </a:rPr>
              <a:t>&gt;&gt;&gt; type([3])                             #查看[3]的类型</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&lt;class 'list'&gt;</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type({3}) in (list, tuple, dict)      #判断{3}是否为list,tuple</a:t>
            </a:r>
            <a:endParaRPr lang="en-US" altLang="en-US" sz="1600">
              <a:latin typeface="Consolas" panose="020B0609020204030204" charset="0"/>
            </a:endParaRPr>
          </a:p>
          <a:p>
            <a:pPr>
              <a:buNone/>
            </a:pPr>
            <a:r>
              <a:rPr lang="en-US" altLang="en-US" sz="1600">
                <a:latin typeface="Consolas" panose="020B0609020204030204" charset="0"/>
              </a:rPr>
              <a:t>                                          #或dict类型的实例</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False</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isinstance(3, int)                    #判断3是否为int类型的实例</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isinstance(3j, (int, float, complex)) #判断3j是否为int,float</a:t>
            </a:r>
            <a:endParaRPr lang="en-US" altLang="en-US" sz="1600">
              <a:latin typeface="Consolas" panose="020B0609020204030204" charset="0"/>
            </a:endParaRPr>
          </a:p>
          <a:p>
            <a:pPr>
              <a:buNone/>
            </a:pPr>
            <a:r>
              <a:rPr lang="en-US" altLang="en-US" sz="1600">
                <a:latin typeface="Consolas" panose="020B0609020204030204" charset="0"/>
              </a:rPr>
              <a:t>                                          #或complex类型</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True</a:t>
            </a:r>
            <a:endParaRPr lang="en-US" altLang="en-US" sz="1600">
              <a:solidFill>
                <a:srgbClr val="00B0F0"/>
              </a:solidFill>
              <a:latin typeface="Consolas" panose="020B0609020204030204" charset="0"/>
            </a:endParaRPr>
          </a:p>
        </p:txBody>
      </p:sp>
      <p:sp>
        <p:nvSpPr>
          <p:cNvPr id="7475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a:t>sorted()对列表、元组、字典、集合或其他可迭代对象进行排序并返回新列表。</a:t>
            </a:r>
            <a:endParaRPr lang="en-US" altLang="en-US" sz="1800"/>
          </a:p>
          <a:p>
            <a:pPr>
              <a:buNone/>
            </a:pPr>
            <a:r>
              <a:rPr lang="en-US" altLang="en-US" sz="1600">
                <a:latin typeface="Consolas" panose="020B0609020204030204" charset="0"/>
              </a:rPr>
              <a:t>&gt;&gt;&gt; x = ['aaaa', 'bc', 'd', 'b', 'ba']</a:t>
            </a:r>
            <a:endParaRPr lang="en-US" altLang="en-US" sz="1600">
              <a:latin typeface="Consolas" panose="020B0609020204030204" charset="0"/>
            </a:endParaRPr>
          </a:p>
          <a:p>
            <a:pPr>
              <a:spcBef>
                <a:spcPct val="0"/>
              </a:spcBef>
              <a:buNone/>
            </a:pPr>
            <a:r>
              <a:rPr lang="en-US" altLang="en-US" sz="1600">
                <a:latin typeface="Consolas" panose="020B0609020204030204" charset="0"/>
              </a:rPr>
              <a:t>&gt;&gt;&gt; sorted(x, key=lambda item: (len(item), item))</a:t>
            </a:r>
            <a:endParaRPr lang="en-US" altLang="en-US" sz="1600">
              <a:latin typeface="Consolas" panose="020B0609020204030204" charset="0"/>
            </a:endParaRPr>
          </a:p>
          <a:p>
            <a:pPr>
              <a:spcBef>
                <a:spcPct val="0"/>
              </a:spcBef>
              <a:buNone/>
            </a:pPr>
            <a:r>
              <a:rPr lang="en-US" altLang="en-US" sz="1600">
                <a:latin typeface="Consolas" panose="020B0609020204030204" charset="0"/>
              </a:rPr>
              <a:t>                                #先按长度排序，长度一样的正常排序</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['b', 'd', 'ba', 'bc', 'aaaa']</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import random</a:t>
            </a:r>
            <a:endParaRPr lang="en-US" altLang="en-US" sz="1600">
              <a:latin typeface="Consolas" panose="020B0609020204030204" charset="0"/>
            </a:endParaRPr>
          </a:p>
          <a:p>
            <a:pPr>
              <a:spcBef>
                <a:spcPct val="0"/>
              </a:spcBef>
              <a:buNone/>
            </a:pPr>
            <a:r>
              <a:rPr lang="en-US" altLang="en-US" sz="1600">
                <a:latin typeface="Consolas" panose="020B0609020204030204" charset="0"/>
              </a:rPr>
              <a:t>&gt;&gt;&gt; data = random.choices(range(50), k=11)</a:t>
            </a:r>
            <a:endParaRPr lang="en-US" altLang="en-US" sz="1600">
              <a:latin typeface="Consolas" panose="020B0609020204030204" charset="0"/>
            </a:endParaRPr>
          </a:p>
          <a:p>
            <a:pPr>
              <a:spcBef>
                <a:spcPct val="0"/>
              </a:spcBef>
              <a:buNone/>
            </a:pPr>
            <a:r>
              <a:rPr lang="en-US" altLang="en-US" sz="1600">
                <a:latin typeface="Consolas" panose="020B0609020204030204" charset="0"/>
              </a:rPr>
              <a:t>&gt;&gt;&gt; data</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[18, 38, 35, 5, 13, 48, 13, 2, 19, 47, 3]</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sorted(data)</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[2, 3, 5, 13, 13, 18, 19, 35, 38, 47, 48]</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sorted(data)[len(data)//2]  #</a:t>
            </a:r>
            <a:r>
              <a:rPr lang="zh-CN" altLang="en-US" sz="1600">
                <a:latin typeface="Consolas" panose="020B0609020204030204" charset="0"/>
              </a:rPr>
              <a:t>中位数</a:t>
            </a:r>
            <a:endParaRPr lang="zh-CN"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18</a:t>
            </a:r>
            <a:endParaRPr lang="en-US" altLang="en-US" sz="1350">
              <a:solidFill>
                <a:srgbClr val="00B0F0"/>
              </a:solidFill>
              <a:latin typeface="Consolas" panose="020B0609020204030204" charset="0"/>
            </a:endParaRPr>
          </a:p>
          <a:p>
            <a:pPr>
              <a:spcBef>
                <a:spcPct val="0"/>
              </a:spcBef>
              <a:buNone/>
            </a:pPr>
            <a:endParaRPr lang="en-US" altLang="en-US" sz="1350">
              <a:solidFill>
                <a:srgbClr val="00B0F0"/>
              </a:solidFill>
              <a:latin typeface="Consolas" panose="020B0609020204030204" charset="0"/>
            </a:endParaRPr>
          </a:p>
          <a:p>
            <a:pPr>
              <a:buNone/>
            </a:pPr>
            <a:endParaRPr lang="en-US" altLang="en-US" sz="1350"/>
          </a:p>
        </p:txBody>
      </p:sp>
      <p:sp>
        <p:nvSpPr>
          <p:cNvPr id="75778"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0"/>
              </a:spcBef>
            </a:pPr>
            <a:r>
              <a:rPr lang="en-US" altLang="en-US" sz="1800" strike="noStrike" noProof="1">
                <a:sym typeface="+mn-ea"/>
              </a:rPr>
              <a:t>reversed()对可迭代对象（生成器对象和具有惰性求值特性的zip、map、filter、enumerate等类似对象除外）进行翻转（首尾交换）并返回可迭代的reversed对象</a:t>
            </a:r>
            <a:r>
              <a:rPr lang="zh-CN" altLang="en-US" sz="1800" strike="noStrike" noProof="1">
                <a:ea typeface="宋体" panose="02010600030101010101" pitchFamily="2" charset="-122"/>
                <a:sym typeface="+mn-ea"/>
              </a:rPr>
              <a:t>。</a:t>
            </a:r>
            <a:endParaRPr lang="zh-CN" altLang="en-US" sz="1800" strike="noStrike" noProof="1">
              <a:ea typeface="宋体" panose="02010600030101010101" pitchFamily="2" charset="-122"/>
              <a:sym typeface="+mn-ea"/>
            </a:endParaRPr>
          </a:p>
          <a:p>
            <a:pPr fontAlgn="base">
              <a:buNone/>
            </a:pPr>
            <a:endParaRPr lang="en-US" altLang="en-US" sz="1350" strike="noStrike" noProof="1">
              <a:latin typeface="Consolas" panose="020B0609020204030204" charset="0"/>
              <a:sym typeface="+mn-ea"/>
            </a:endParaRPr>
          </a:p>
          <a:p>
            <a:pPr fontAlgn="base">
              <a:buNone/>
            </a:pPr>
            <a:r>
              <a:rPr lang="en-US" altLang="en-US" sz="1600" strike="noStrike" noProof="1">
                <a:latin typeface="Consolas" panose="020B0609020204030204" charset="0"/>
                <a:sym typeface="+mn-ea"/>
              </a:rPr>
              <a:t>&gt;&gt;&gt; x = ['aaaa', 'bc', 'd', 'b', 'ba']</a:t>
            </a:r>
            <a:endParaRPr lang="en-US" altLang="en-US" sz="1600" strike="noStrike" noProof="1">
              <a:latin typeface="Consolas" panose="020B0609020204030204" charset="0"/>
            </a:endParaRPr>
          </a:p>
          <a:p>
            <a:pPr fontAlgn="base">
              <a:buNone/>
            </a:pPr>
            <a:r>
              <a:rPr lang="en-US" altLang="en-US" sz="1600" strike="noStrike" noProof="1">
                <a:latin typeface="Consolas" panose="020B0609020204030204" charset="0"/>
                <a:sym typeface="+mn-ea"/>
              </a:rPr>
              <a:t>&gt;&gt;&gt; reversed(x)                 #逆序，返回reversed对象</a:t>
            </a:r>
            <a:endParaRPr lang="en-US" altLang="en-US" sz="1600" strike="noStrike" noProof="1">
              <a:latin typeface="Consolas" panose="020B0609020204030204" charset="0"/>
            </a:endParaRPr>
          </a:p>
          <a:p>
            <a:pPr fontAlgn="base">
              <a:buNone/>
            </a:pPr>
            <a:r>
              <a:rPr lang="en-US" altLang="en-US" sz="1600" strike="noStrike" noProof="1">
                <a:solidFill>
                  <a:srgbClr val="00B0F0"/>
                </a:solidFill>
                <a:latin typeface="Consolas" panose="020B0609020204030204" charset="0"/>
                <a:sym typeface="+mn-ea"/>
              </a:rPr>
              <a:t>&lt;list_reverseiterator object at 0x0000000002E6C3C8&gt;</a:t>
            </a:r>
            <a:endParaRPr lang="en-US" altLang="en-US" sz="1600" strike="noStrike" noProof="1">
              <a:solidFill>
                <a:srgbClr val="00B0F0"/>
              </a:solidFill>
              <a:latin typeface="Consolas" panose="020B0609020204030204" charset="0"/>
              <a:sym typeface="+mn-ea"/>
            </a:endParaRPr>
          </a:p>
          <a:p>
            <a:pPr fontAlgn="base">
              <a:buNone/>
            </a:pPr>
            <a:r>
              <a:rPr lang="en-US" altLang="en-US" sz="1600" strike="noStrike" noProof="1">
                <a:latin typeface="Consolas" panose="020B0609020204030204" charset="0"/>
                <a:sym typeface="+mn-ea"/>
              </a:rPr>
              <a:t>&gt;&gt;&gt; list(reversed(x))           #reversed对象是可迭代的</a:t>
            </a:r>
            <a:endParaRPr lang="en-US" altLang="en-US" sz="1600" strike="noStrike" noProof="1">
              <a:latin typeface="Consolas" panose="020B0609020204030204" charset="0"/>
            </a:endParaRPr>
          </a:p>
          <a:p>
            <a:pPr fontAlgn="base">
              <a:buNone/>
            </a:pPr>
            <a:r>
              <a:rPr lang="en-US" altLang="en-US" sz="1600" strike="noStrike" noProof="1">
                <a:solidFill>
                  <a:srgbClr val="00B0F0"/>
                </a:solidFill>
                <a:latin typeface="Consolas" panose="020B0609020204030204" charset="0"/>
                <a:sym typeface="+mn-ea"/>
              </a:rPr>
              <a:t>['ba', 'b', 'd', 'bc', 'aaaa']</a:t>
            </a:r>
            <a:endParaRPr lang="en-US" altLang="en-US" sz="1350" strike="noStrike" noProof="1">
              <a:solidFill>
                <a:srgbClr val="00B0F0"/>
              </a:solidFill>
              <a:latin typeface="Consolas" panose="020B0609020204030204" charset="0"/>
              <a:sym typeface="+mn-ea"/>
            </a:endParaRPr>
          </a:p>
          <a:p>
            <a:pPr marL="0" indent="0" fontAlgn="base">
              <a:buNone/>
            </a:pPr>
            <a:endParaRPr lang="zh-CN" altLang="en-US" sz="1350" strike="noStrike" noProof="1">
              <a:ea typeface="宋体" panose="02010600030101010101" pitchFamily="2" charset="-122"/>
              <a:sym typeface="+mn-ea"/>
            </a:endParaRPr>
          </a:p>
        </p:txBody>
      </p:sp>
      <p:sp>
        <p:nvSpPr>
          <p:cNvPr id="76802"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4608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
        <p:nvSpPr>
          <p:cNvPr id="59394" name="文本占位符 46082"/>
          <p:cNvSpPr>
            <a:spLocks noGrp="1"/>
          </p:cNvSpPr>
          <p:nvPr>
            <p:ph idx="1"/>
          </p:nvPr>
        </p:nvSpPr>
        <p:spPr/>
        <p:txBody>
          <a:bodyPr anchor="t"/>
          <a:lstStyle/>
          <a:p>
            <a:pPr defTabSz="914400">
              <a:buSzPct val="90000"/>
              <a:buFont typeface="Wingdings" panose="05000000000000000000" charset="0"/>
              <a:buChar char="§"/>
            </a:pPr>
            <a:r>
              <a:rPr lang="zh-CN" altLang="en-US" sz="1800" dirty="0"/>
              <a:t>内置函数不需要导入任何模块即可使用</a:t>
            </a:r>
            <a:endParaRPr lang="en-US" altLang="zh-CN" sz="1800" dirty="0"/>
          </a:p>
          <a:p>
            <a:pPr defTabSz="914400">
              <a:buSzPct val="90000"/>
              <a:buFont typeface="Wingdings" panose="05000000000000000000" charset="0"/>
              <a:buChar char="§"/>
            </a:pPr>
            <a:r>
              <a:rPr lang="zh-CN" altLang="en-US" sz="1800" dirty="0"/>
              <a:t>执行下面的命令</a:t>
            </a:r>
            <a:r>
              <a:rPr lang="en-US" altLang="zh-CN" sz="1800" dirty="0"/>
              <a:t>可以</a:t>
            </a:r>
            <a:r>
              <a:rPr lang="zh-CN" altLang="en-US" sz="1800" dirty="0"/>
              <a:t>列出所有内置函数</a:t>
            </a:r>
            <a:endParaRPr lang="zh-CN" altLang="en-US" sz="1800" dirty="0"/>
          </a:p>
          <a:p>
            <a:pPr defTabSz="914400">
              <a:buSzPct val="90000"/>
              <a:buFont typeface="Wingdings" panose="05000000000000000000" pitchFamily="2" charset="2"/>
              <a:buNone/>
            </a:pPr>
            <a:r>
              <a:rPr lang="en-US" altLang="zh-CN" sz="1500" dirty="0"/>
              <a:t>&gt;&gt;&gt; dir(__builtins__)</a:t>
            </a:r>
            <a:endParaRPr lang="en-US" altLang="zh-CN"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a:t>range()语法格式为range([start,] end [, step] )</a:t>
            </a:r>
            <a:r>
              <a:rPr lang="zh-CN" altLang="en-US" sz="1800">
                <a:ea typeface="宋体" panose="02010600030101010101" pitchFamily="2" charset="-122"/>
              </a:rPr>
              <a:t>，</a:t>
            </a:r>
            <a:r>
              <a:rPr lang="en-US" altLang="en-US" sz="1800"/>
              <a:t>返回具有</a:t>
            </a:r>
            <a:r>
              <a:rPr lang="en-US" altLang="en-US" sz="1800" b="1">
                <a:solidFill>
                  <a:srgbClr val="FF0000"/>
                </a:solidFill>
              </a:rPr>
              <a:t>惰性求值</a:t>
            </a:r>
            <a:r>
              <a:rPr lang="en-US" altLang="en-US" sz="1800">
                <a:solidFill>
                  <a:srgbClr val="FF0000"/>
                </a:solidFill>
              </a:rPr>
              <a:t>特点的range对象</a:t>
            </a:r>
            <a:r>
              <a:rPr lang="en-US" altLang="en-US" sz="1800"/>
              <a:t>，其中包含</a:t>
            </a:r>
            <a:r>
              <a:rPr lang="en-US" altLang="en-US" sz="1800" b="1">
                <a:solidFill>
                  <a:srgbClr val="FF0000"/>
                </a:solidFill>
              </a:rPr>
              <a:t>左闭右开区间</a:t>
            </a:r>
            <a:r>
              <a:rPr lang="en-US" altLang="en-US" sz="1800">
                <a:solidFill>
                  <a:srgbClr val="FF0000"/>
                </a:solidFill>
              </a:rPr>
              <a:t>[start,end)内以step为步长的整数</a:t>
            </a:r>
            <a:r>
              <a:rPr lang="en-US" altLang="en-US" sz="1800"/>
              <a:t>。参数start默认为0，step默认为1。</a:t>
            </a:r>
            <a:endParaRPr lang="en-US" altLang="en-US" sz="1800"/>
          </a:p>
          <a:p>
            <a:pPr>
              <a:buNone/>
            </a:pPr>
            <a:r>
              <a:rPr lang="en-US" altLang="en-US" sz="1600">
                <a:latin typeface="Consolas" panose="020B0609020204030204" charset="0"/>
              </a:rPr>
              <a:t>&gt;&gt;&gt; range(5)                  #start默认为0，step默认为1</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range(0, 5)</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list(_)</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[0, 1, 2, 3, 4]</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list(range(1, 10, 2))     #指定起始值和步长</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[1, 3, 5, 7, 9]</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list(range(9, 0, -2))     #步长为负数时，start应比end大</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[9, 7, 5, 3, 1]</a:t>
            </a:r>
            <a:endParaRPr lang="en-US" altLang="en-US" sz="1600">
              <a:solidFill>
                <a:srgbClr val="00B0F0"/>
              </a:solidFill>
              <a:latin typeface="Consolas" panose="020B0609020204030204" charset="0"/>
            </a:endParaRPr>
          </a:p>
        </p:txBody>
      </p:sp>
      <p:sp>
        <p:nvSpPr>
          <p:cNvPr id="7782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a:t>enumerate()函数用来枚举可迭代对象中的元素，</a:t>
            </a:r>
            <a:r>
              <a:rPr lang="en-US" altLang="en-US" sz="1800">
                <a:solidFill>
                  <a:srgbClr val="FF0000"/>
                </a:solidFill>
              </a:rPr>
              <a:t>返回可迭代的enumerate对象，其中每个元素都是包含索引和值的元组。</a:t>
            </a:r>
            <a:endParaRPr lang="en-US" altLang="en-US" sz="1800"/>
          </a:p>
          <a:p>
            <a:pPr>
              <a:spcBef>
                <a:spcPct val="0"/>
              </a:spcBef>
              <a:buNone/>
            </a:pPr>
            <a:r>
              <a:rPr lang="en-US" altLang="en-US" sz="1600">
                <a:latin typeface="Consolas" panose="020B0609020204030204" charset="0"/>
              </a:rPr>
              <a:t>&gt;&gt;&gt; list(enumerate('abcd'))                        #枚举字符串中的元素</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[(0, 'a'), (1, 'b'), (2, 'c'), (3, 'd')]</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list(enumerate(['Python', 'Great']))          #枚举列表中的元素</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[(0, 'Python'), (1, 'Great')]</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list(enumerate({'a':97, 'b':98, 'c':99}.items())) #枚举字典中的元素</a:t>
            </a: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[(0, ('a', 97)), (1, ('b', 98)), (2, ('c', 99))]</a:t>
            </a:r>
            <a:endParaRPr lang="en-US" altLang="en-US" sz="1600">
              <a:solidFill>
                <a:srgbClr val="00B0F0"/>
              </a:solidFill>
              <a:latin typeface="Consolas" panose="020B0609020204030204" charset="0"/>
            </a:endParaRPr>
          </a:p>
          <a:p>
            <a:pPr>
              <a:spcBef>
                <a:spcPct val="0"/>
              </a:spcBef>
              <a:buNone/>
            </a:pPr>
            <a:r>
              <a:rPr lang="en-US" altLang="en-US" sz="1600">
                <a:latin typeface="Consolas" panose="020B0609020204030204" charset="0"/>
              </a:rPr>
              <a:t>&gt;&gt;&gt; for index, value in enumerate(range(10, 15)):  #枚举range对象中的元素</a:t>
            </a:r>
            <a:endParaRPr lang="en-US" altLang="en-US" sz="1600">
              <a:latin typeface="Consolas" panose="020B0609020204030204" charset="0"/>
            </a:endParaRPr>
          </a:p>
          <a:p>
            <a:pPr>
              <a:spcBef>
                <a:spcPct val="0"/>
              </a:spcBef>
              <a:buNone/>
            </a:pPr>
            <a:r>
              <a:rPr lang="en-US" altLang="en-US" sz="1600">
                <a:latin typeface="Consolas" panose="020B0609020204030204" charset="0"/>
              </a:rPr>
              <a:t>    print((index, value), end=' ')</a:t>
            </a:r>
            <a:endParaRPr lang="en-US" altLang="en-US" sz="1600">
              <a:latin typeface="Consolas" panose="020B0609020204030204" charset="0"/>
            </a:endParaRPr>
          </a:p>
          <a:p>
            <a:pPr>
              <a:spcBef>
                <a:spcPct val="0"/>
              </a:spcBef>
              <a:buNone/>
            </a:pPr>
            <a:endParaRPr lang="en-US" altLang="en-US" sz="1600">
              <a:latin typeface="Consolas" panose="020B0609020204030204" charset="0"/>
            </a:endParaRPr>
          </a:p>
          <a:p>
            <a:pPr>
              <a:spcBef>
                <a:spcPct val="0"/>
              </a:spcBef>
              <a:buNone/>
            </a:pPr>
            <a:r>
              <a:rPr lang="en-US" altLang="en-US" sz="1600">
                <a:solidFill>
                  <a:srgbClr val="00B0F0"/>
                </a:solidFill>
                <a:latin typeface="Consolas" panose="020B0609020204030204" charset="0"/>
              </a:rPr>
              <a:t>(0, 10) (1, 11) (2, 12) (3, 13) (4, 14) </a:t>
            </a:r>
            <a:endParaRPr lang="en-US" altLang="en-US" sz="1600">
              <a:solidFill>
                <a:srgbClr val="00B0F0"/>
              </a:solidFill>
              <a:latin typeface="Consolas" panose="020B0609020204030204" charset="0"/>
            </a:endParaRPr>
          </a:p>
        </p:txBody>
      </p:sp>
      <p:sp>
        <p:nvSpPr>
          <p:cNvPr id="78850"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Content Placeholder 2"/>
          <p:cNvSpPr>
            <a:spLocks noGrp="1"/>
          </p:cNvSpPr>
          <p:nvPr>
            <p:ph idx="1"/>
          </p:nvPr>
        </p:nvSpPr>
        <p:spPr/>
        <p:txBody>
          <a:bodyPr anchor="t"/>
          <a:lstStyle/>
          <a:p>
            <a:pPr>
              <a:buFont typeface="Wingdings" panose="05000000000000000000" charset="0"/>
              <a:buChar char="§"/>
            </a:pPr>
            <a:r>
              <a:rPr lang="en-US" altLang="en-US" sz="1800">
                <a:solidFill>
                  <a:srgbClr val="FF0000"/>
                </a:solidFill>
              </a:rPr>
              <a:t>内置函数map()把一个函数func依次映射到序列或迭代器对象的每个元素</a:t>
            </a:r>
            <a:r>
              <a:rPr lang="en-US" altLang="en-US" sz="1800"/>
              <a:t>上，并返回一个可迭代的map对象作为结果，map对象中每个元素是原序列中元素经过函数func处理后的结果。</a:t>
            </a:r>
            <a:endParaRPr lang="en-US" altLang="en-US" sz="1800"/>
          </a:p>
          <a:p>
            <a:pPr>
              <a:spcBef>
                <a:spcPct val="0"/>
              </a:spcBef>
              <a:buNone/>
            </a:pPr>
            <a:r>
              <a:rPr lang="en-US" altLang="en-US" sz="1400">
                <a:latin typeface="Consolas" panose="020B0609020204030204" charset="0"/>
              </a:rPr>
              <a:t>&gt;&gt;&gt; list(map(str, range(5)))  #把列表中元素转换为字符串</a:t>
            </a:r>
            <a:endParaRPr lang="en-US" altLang="en-US" sz="1400">
              <a:latin typeface="Consolas" panose="020B0609020204030204" charset="0"/>
            </a:endParaRPr>
          </a:p>
          <a:p>
            <a:pPr>
              <a:spcBef>
                <a:spcPct val="0"/>
              </a:spcBef>
              <a:buNone/>
            </a:pPr>
            <a:r>
              <a:rPr lang="en-US" altLang="en-US" sz="1400">
                <a:solidFill>
                  <a:srgbClr val="00B0F0"/>
                </a:solidFill>
                <a:latin typeface="Consolas" panose="020B0609020204030204" charset="0"/>
              </a:rPr>
              <a:t>['0', '1', '2', '3', '4']</a:t>
            </a:r>
            <a:endParaRPr lang="en-US" altLang="en-US" sz="1400">
              <a:solidFill>
                <a:srgbClr val="00B0F0"/>
              </a:solidFill>
              <a:latin typeface="Consolas" panose="020B0609020204030204" charset="0"/>
            </a:endParaRPr>
          </a:p>
          <a:p>
            <a:pPr>
              <a:spcBef>
                <a:spcPct val="0"/>
              </a:spcBef>
              <a:buNone/>
            </a:pPr>
            <a:r>
              <a:rPr lang="en-US" altLang="en-US" sz="1400">
                <a:latin typeface="Consolas" panose="020B0609020204030204" charset="0"/>
              </a:rPr>
              <a:t>&gt;&gt;&gt; def add5(v):              #单参数函数</a:t>
            </a:r>
            <a:endParaRPr lang="en-US" altLang="en-US" sz="1400">
              <a:latin typeface="Consolas" panose="020B0609020204030204" charset="0"/>
            </a:endParaRPr>
          </a:p>
          <a:p>
            <a:pPr>
              <a:spcBef>
                <a:spcPct val="0"/>
              </a:spcBef>
              <a:buNone/>
            </a:pPr>
            <a:r>
              <a:rPr lang="en-US" altLang="en-US" sz="1400">
                <a:latin typeface="Consolas" panose="020B0609020204030204" charset="0"/>
              </a:rPr>
              <a:t>    return v+5</a:t>
            </a:r>
            <a:endParaRPr lang="en-US" altLang="en-US" sz="1400">
              <a:latin typeface="Consolas" panose="020B0609020204030204" charset="0"/>
            </a:endParaRPr>
          </a:p>
          <a:p>
            <a:pPr>
              <a:spcBef>
                <a:spcPct val="0"/>
              </a:spcBef>
              <a:buNone/>
            </a:pPr>
            <a:endParaRPr lang="en-US" altLang="en-US" sz="1400">
              <a:latin typeface="Consolas" panose="020B0609020204030204" charset="0"/>
            </a:endParaRPr>
          </a:p>
          <a:p>
            <a:pPr>
              <a:spcBef>
                <a:spcPct val="0"/>
              </a:spcBef>
              <a:buNone/>
            </a:pPr>
            <a:r>
              <a:rPr lang="en-US" altLang="en-US" sz="1400">
                <a:latin typeface="Consolas" panose="020B0609020204030204" charset="0"/>
              </a:rPr>
              <a:t>&gt;&gt;&gt; list(map(add5, range(10)))#把单参数函数映射到一个序列的所有元素</a:t>
            </a:r>
            <a:endParaRPr lang="en-US" altLang="en-US" sz="1400">
              <a:latin typeface="Consolas" panose="020B0609020204030204" charset="0"/>
            </a:endParaRPr>
          </a:p>
          <a:p>
            <a:pPr>
              <a:spcBef>
                <a:spcPct val="0"/>
              </a:spcBef>
              <a:buNone/>
            </a:pPr>
            <a:r>
              <a:rPr lang="en-US" altLang="en-US" sz="1400">
                <a:solidFill>
                  <a:srgbClr val="00B0F0"/>
                </a:solidFill>
                <a:latin typeface="Consolas" panose="020B0609020204030204" charset="0"/>
              </a:rPr>
              <a:t>[5, 6, 7, 8, 9, 10, 11, 12, 13, 14]</a:t>
            </a:r>
            <a:endParaRPr lang="en-US" altLang="en-US" sz="1400">
              <a:solidFill>
                <a:srgbClr val="00B0F0"/>
              </a:solidFill>
              <a:latin typeface="Consolas" panose="020B0609020204030204" charset="0"/>
            </a:endParaRPr>
          </a:p>
          <a:p>
            <a:pPr>
              <a:spcBef>
                <a:spcPct val="0"/>
              </a:spcBef>
              <a:buNone/>
            </a:pPr>
            <a:r>
              <a:rPr lang="en-US" altLang="en-US" sz="1400">
                <a:latin typeface="Consolas" panose="020B0609020204030204" charset="0"/>
              </a:rPr>
              <a:t>&gt;&gt;&gt; def add(x, y):            #可以接收2个参数的函数</a:t>
            </a:r>
            <a:endParaRPr lang="en-US" altLang="en-US" sz="1400">
              <a:latin typeface="Consolas" panose="020B0609020204030204" charset="0"/>
            </a:endParaRPr>
          </a:p>
          <a:p>
            <a:pPr>
              <a:spcBef>
                <a:spcPct val="0"/>
              </a:spcBef>
              <a:buNone/>
            </a:pPr>
            <a:r>
              <a:rPr lang="en-US" altLang="en-US" sz="1400">
                <a:latin typeface="Consolas" panose="020B0609020204030204" charset="0"/>
              </a:rPr>
              <a:t>    return x+y</a:t>
            </a:r>
            <a:endParaRPr lang="en-US" altLang="en-US" sz="1400">
              <a:latin typeface="Consolas" panose="020B0609020204030204" charset="0"/>
            </a:endParaRPr>
          </a:p>
          <a:p>
            <a:pPr>
              <a:spcBef>
                <a:spcPct val="0"/>
              </a:spcBef>
              <a:buNone/>
            </a:pPr>
            <a:endParaRPr lang="en-US" altLang="en-US" sz="1400">
              <a:latin typeface="Consolas" panose="020B0609020204030204" charset="0"/>
            </a:endParaRPr>
          </a:p>
          <a:p>
            <a:pPr>
              <a:spcBef>
                <a:spcPct val="0"/>
              </a:spcBef>
              <a:buNone/>
            </a:pPr>
            <a:r>
              <a:rPr lang="en-US" altLang="en-US" sz="1400">
                <a:latin typeface="Consolas" panose="020B0609020204030204" charset="0"/>
              </a:rPr>
              <a:t>&gt;&gt;&gt; list(map(add, range(5), range(5,10)))</a:t>
            </a:r>
            <a:endParaRPr lang="en-US" altLang="en-US" sz="1400">
              <a:latin typeface="Consolas" panose="020B0609020204030204" charset="0"/>
            </a:endParaRPr>
          </a:p>
          <a:p>
            <a:pPr>
              <a:spcBef>
                <a:spcPct val="0"/>
              </a:spcBef>
              <a:buNone/>
            </a:pPr>
            <a:r>
              <a:rPr lang="en-US" altLang="en-US" sz="1400">
                <a:latin typeface="Consolas" panose="020B0609020204030204" charset="0"/>
              </a:rPr>
              <a:t>                              #把双参数函数映射到两个序列上</a:t>
            </a:r>
            <a:endParaRPr lang="en-US" altLang="en-US" sz="1400">
              <a:latin typeface="Consolas" panose="020B0609020204030204" charset="0"/>
            </a:endParaRPr>
          </a:p>
          <a:p>
            <a:pPr>
              <a:spcBef>
                <a:spcPct val="0"/>
              </a:spcBef>
              <a:buNone/>
            </a:pPr>
            <a:r>
              <a:rPr lang="en-US" altLang="en-US" sz="1400">
                <a:solidFill>
                  <a:srgbClr val="00B0F0"/>
                </a:solidFill>
                <a:latin typeface="Consolas" panose="020B0609020204030204" charset="0"/>
              </a:rPr>
              <a:t>[5, 7, 9, 11, 13]</a:t>
            </a:r>
            <a:endParaRPr lang="en-US" altLang="en-US" sz="1400">
              <a:solidFill>
                <a:srgbClr val="00B0F0"/>
              </a:solidFill>
              <a:latin typeface="Consolas" panose="020B0609020204030204" charset="0"/>
            </a:endParaRPr>
          </a:p>
        </p:txBody>
      </p:sp>
      <p:sp>
        <p:nvSpPr>
          <p:cNvPr id="7987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内容占位符 2"/>
          <p:cNvSpPr>
            <a:spLocks noGrp="1"/>
          </p:cNvSpPr>
          <p:nvPr>
            <p:ph idx="1"/>
          </p:nvPr>
        </p:nvSpPr>
        <p:spPr/>
        <p:txBody>
          <a:bodyPr anchor="t"/>
          <a:lstStyle/>
          <a:p>
            <a:pPr marL="0" indent="0">
              <a:buNone/>
            </a:pPr>
            <a:r>
              <a:rPr lang="zh-CN" altLang="en-US" sz="1350">
                <a:latin typeface="Consolas" panose="020B0609020204030204" charset="0"/>
              </a:rPr>
              <a:t>&gt;&gt;&gt; import random</a:t>
            </a:r>
            <a:endParaRPr lang="zh-CN" altLang="en-US" sz="1350">
              <a:latin typeface="Consolas" panose="020B0609020204030204" charset="0"/>
            </a:endParaRPr>
          </a:p>
          <a:p>
            <a:pPr marL="0" indent="0">
              <a:buNone/>
            </a:pPr>
            <a:r>
              <a:rPr lang="zh-CN" altLang="en-US" sz="1350">
                <a:latin typeface="Consolas" panose="020B0609020204030204" charset="0"/>
              </a:rPr>
              <a:t>&gt;&gt;&gt; x = random.randint(1, 1e30)     #生成指定范围内的随机整数</a:t>
            </a:r>
            <a:endParaRPr lang="zh-CN" altLang="en-US" sz="1350">
              <a:latin typeface="Consolas" panose="020B0609020204030204" charset="0"/>
            </a:endParaRPr>
          </a:p>
          <a:p>
            <a:pPr marL="0" indent="0">
              <a:buNone/>
            </a:pPr>
            <a:r>
              <a:rPr lang="zh-CN" altLang="en-US" sz="1350">
                <a:latin typeface="Consolas" panose="020B0609020204030204" charset="0"/>
              </a:rPr>
              <a:t>&gt;&gt;&gt; x</a:t>
            </a:r>
            <a:endParaRPr lang="zh-CN" altLang="en-US" sz="1350">
              <a:latin typeface="Consolas" panose="020B0609020204030204" charset="0"/>
            </a:endParaRPr>
          </a:p>
          <a:p>
            <a:pPr marL="0" indent="0">
              <a:buNone/>
            </a:pPr>
            <a:r>
              <a:rPr lang="zh-CN" altLang="en-US" sz="1350">
                <a:solidFill>
                  <a:srgbClr val="00B0F0"/>
                </a:solidFill>
                <a:latin typeface="Consolas" panose="020B0609020204030204" charset="0"/>
              </a:rPr>
              <a:t>839746558215897242220046223150</a:t>
            </a:r>
            <a:endParaRPr lang="zh-CN" altLang="en-US" sz="1350">
              <a:solidFill>
                <a:srgbClr val="00B0F0"/>
              </a:solidFill>
              <a:latin typeface="Consolas" panose="020B0609020204030204" charset="0"/>
            </a:endParaRPr>
          </a:p>
          <a:p>
            <a:pPr marL="0" indent="0">
              <a:buNone/>
            </a:pPr>
            <a:r>
              <a:rPr lang="zh-CN" altLang="en-US" sz="1350">
                <a:latin typeface="Consolas" panose="020B0609020204030204" charset="0"/>
              </a:rPr>
              <a:t>&gt;&gt;&gt; list(map(int, str(x)))          #提取大整数每位上的数字</a:t>
            </a:r>
            <a:endParaRPr lang="zh-CN" altLang="en-US" sz="1350">
              <a:latin typeface="Consolas" panose="020B0609020204030204" charset="0"/>
            </a:endParaRPr>
          </a:p>
          <a:p>
            <a:pPr marL="0" indent="0">
              <a:buNone/>
            </a:pPr>
            <a:r>
              <a:rPr lang="zh-CN" altLang="en-US" sz="1350">
                <a:solidFill>
                  <a:srgbClr val="00B0F0"/>
                </a:solidFill>
                <a:latin typeface="Consolas" panose="020B0609020204030204" charset="0"/>
              </a:rPr>
              <a:t>[8, 3, 9, 7, 4, 6, 5, 5, 8, 2, 1, 5, 8, 9, 7, 2, 4, 2, 2, 2, 0, 0, 4, 6, 2, 2, 3, 1, 5, 0]</a:t>
            </a:r>
            <a:endParaRPr lang="zh-CN" altLang="en-US" sz="1350">
              <a:solidFill>
                <a:srgbClr val="00B0F0"/>
              </a:solidFill>
              <a:latin typeface="Consolas" panose="020B0609020204030204" charset="0"/>
            </a:endParaRPr>
          </a:p>
          <a:p>
            <a:pPr marL="0" indent="0">
              <a:buNone/>
            </a:pPr>
            <a:r>
              <a:rPr lang="zh-CN" altLang="en-US" sz="1350">
                <a:latin typeface="Consolas" panose="020B0609020204030204" charset="0"/>
              </a:rPr>
              <a:t>&gt;&gt;&gt; def check(s, lst):   </a:t>
            </a:r>
            <a:r>
              <a:rPr lang="en-US" altLang="zh-CN" sz="1350">
                <a:latin typeface="Consolas" panose="020B0609020204030204" charset="0"/>
              </a:rPr>
              <a:t>#</a:t>
            </a:r>
            <a:r>
              <a:rPr lang="zh-CN" altLang="en-US" sz="1350">
                <a:latin typeface="Consolas" panose="020B0609020204030204" charset="0"/>
              </a:rPr>
              <a:t>测试字符串是否包含列表中某个元素作为子串</a:t>
            </a:r>
            <a:endParaRPr lang="zh-CN" altLang="en-US" sz="1350">
              <a:latin typeface="Consolas" panose="020B0609020204030204" charset="0"/>
            </a:endParaRPr>
          </a:p>
          <a:p>
            <a:pPr marL="0" indent="0">
              <a:buNone/>
            </a:pPr>
            <a:r>
              <a:rPr lang="zh-CN" altLang="en-US" sz="1350">
                <a:latin typeface="Consolas" panose="020B0609020204030204" charset="0"/>
              </a:rPr>
              <a:t>    f = </a:t>
            </a:r>
            <a:r>
              <a:rPr lang="zh-CN" altLang="en-US" sz="1350">
                <a:solidFill>
                  <a:srgbClr val="FF0000"/>
                </a:solidFill>
                <a:latin typeface="Consolas" panose="020B0609020204030204" charset="0"/>
              </a:rPr>
              <a:t>lambda </a:t>
            </a:r>
            <a:r>
              <a:rPr lang="zh-CN" altLang="en-US" sz="1350">
                <a:latin typeface="Consolas" panose="020B0609020204030204" charset="0"/>
              </a:rPr>
              <a:t>item: item in s</a:t>
            </a:r>
            <a:endParaRPr lang="zh-CN" altLang="en-US" sz="1350">
              <a:latin typeface="Consolas" panose="020B0609020204030204" charset="0"/>
            </a:endParaRPr>
          </a:p>
          <a:p>
            <a:pPr marL="0" indent="0">
              <a:buNone/>
            </a:pPr>
            <a:r>
              <a:rPr lang="zh-CN" altLang="en-US" sz="1350">
                <a:latin typeface="Consolas" panose="020B0609020204030204" charset="0"/>
              </a:rPr>
              <a:t>    return any(map(f, lst))</a:t>
            </a:r>
            <a:endParaRPr lang="zh-CN" altLang="en-US" sz="1350">
              <a:latin typeface="Consolas" panose="020B0609020204030204" charset="0"/>
            </a:endParaRPr>
          </a:p>
          <a:p>
            <a:pPr marL="0" indent="0">
              <a:buNone/>
            </a:pPr>
            <a:endParaRPr lang="zh-CN" altLang="en-US" sz="1350">
              <a:latin typeface="Consolas" panose="020B0609020204030204" charset="0"/>
            </a:endParaRPr>
          </a:p>
          <a:p>
            <a:pPr marL="0" indent="0">
              <a:buNone/>
            </a:pPr>
            <a:r>
              <a:rPr lang="zh-CN" altLang="en-US" sz="1350">
                <a:latin typeface="Consolas" panose="020B0609020204030204" charset="0"/>
              </a:rPr>
              <a:t>&gt;&gt;&gt; check('abcdefg', ['c', 'e'])</a:t>
            </a:r>
            <a:endParaRPr lang="zh-CN" altLang="en-US" sz="1350">
              <a:latin typeface="Consolas" panose="020B0609020204030204" charset="0"/>
            </a:endParaRPr>
          </a:p>
          <a:p>
            <a:pPr marL="0" indent="0">
              <a:buNone/>
            </a:pPr>
            <a:r>
              <a:rPr lang="zh-CN" altLang="en-US" sz="1350">
                <a:solidFill>
                  <a:srgbClr val="00B0F0"/>
                </a:solidFill>
                <a:latin typeface="Consolas" panose="020B0609020204030204" charset="0"/>
              </a:rPr>
              <a:t>True</a:t>
            </a:r>
            <a:endParaRPr lang="zh-CN" altLang="en-US" sz="1350">
              <a:solidFill>
                <a:srgbClr val="00B0F0"/>
              </a:solidFill>
              <a:latin typeface="Consolas" panose="020B0609020204030204" charset="0"/>
            </a:endParaRPr>
          </a:p>
          <a:p>
            <a:pPr marL="0" indent="0">
              <a:buNone/>
            </a:pPr>
            <a:r>
              <a:rPr lang="zh-CN" altLang="en-US" sz="1350">
                <a:latin typeface="Consolas" panose="020B0609020204030204" charset="0"/>
              </a:rPr>
              <a:t>&gt;&gt;&gt; check('abcdefg', ['i', 'h'])</a:t>
            </a:r>
            <a:endParaRPr lang="zh-CN" altLang="en-US" sz="1350">
              <a:latin typeface="Consolas" panose="020B0609020204030204" charset="0"/>
            </a:endParaRPr>
          </a:p>
          <a:p>
            <a:pPr marL="0" indent="0">
              <a:buNone/>
            </a:pPr>
            <a:r>
              <a:rPr lang="zh-CN" altLang="en-US" sz="1350">
                <a:solidFill>
                  <a:srgbClr val="00B0F0"/>
                </a:solidFill>
                <a:latin typeface="Consolas" panose="020B0609020204030204" charset="0"/>
              </a:rPr>
              <a:t>False</a:t>
            </a:r>
            <a:endParaRPr lang="zh-CN" altLang="en-US" sz="1350">
              <a:solidFill>
                <a:srgbClr val="00B0F0"/>
              </a:solidFill>
              <a:latin typeface="Consolas" panose="020B0609020204030204" charset="0"/>
            </a:endParaRPr>
          </a:p>
        </p:txBody>
      </p:sp>
      <p:sp>
        <p:nvSpPr>
          <p:cNvPr id="8294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Content Placeholder 2"/>
          <p:cNvSpPr>
            <a:spLocks noGrp="1"/>
          </p:cNvSpPr>
          <p:nvPr>
            <p:ph idx="1"/>
          </p:nvPr>
        </p:nvSpPr>
        <p:spPr>
          <a:xfrm>
            <a:off x="382270" y="1026795"/>
            <a:ext cx="7802880" cy="3439795"/>
          </a:xfrm>
        </p:spPr>
        <p:txBody>
          <a:bodyPr anchor="t"/>
          <a:lstStyle/>
          <a:p>
            <a:pPr>
              <a:lnSpc>
                <a:spcPct val="150000"/>
              </a:lnSpc>
              <a:spcBef>
                <a:spcPct val="0"/>
              </a:spcBef>
              <a:buFont typeface="Wingdings" panose="05000000000000000000" charset="0"/>
              <a:buChar char="§"/>
            </a:pPr>
            <a:r>
              <a:rPr lang="en-US" altLang="en-US" sz="1800"/>
              <a:t>内置函数filter()将一个单参数函数作用到一个序列上，返回该序列中使得该函数返回值为True的那些元素组成的</a:t>
            </a:r>
            <a:r>
              <a:rPr lang="en-US" altLang="en-US" sz="1800">
                <a:solidFill>
                  <a:srgbClr val="FF0000"/>
                </a:solidFill>
              </a:rPr>
              <a:t>filter对象</a:t>
            </a:r>
            <a:r>
              <a:rPr lang="en-US" altLang="en-US" sz="1800"/>
              <a:t>，如果指定函数为None，则返回序列中等价于True的元素。</a:t>
            </a:r>
            <a:endParaRPr lang="en-US" altLang="en-US" sz="1800"/>
          </a:p>
          <a:p>
            <a:pPr>
              <a:spcBef>
                <a:spcPct val="0"/>
              </a:spcBef>
              <a:buNone/>
            </a:pPr>
            <a:r>
              <a:rPr lang="en-US" altLang="en-US" sz="1350">
                <a:latin typeface="Consolas" panose="020B0609020204030204" charset="0"/>
              </a:rPr>
              <a:t>&gt;&gt;&gt; seq = ['foo', 'x41', '?!', '***']</a:t>
            </a:r>
            <a:endParaRPr lang="en-US" altLang="en-US" sz="1350">
              <a:latin typeface="Consolas" panose="020B0609020204030204" charset="0"/>
            </a:endParaRPr>
          </a:p>
          <a:p>
            <a:pPr>
              <a:spcBef>
                <a:spcPct val="0"/>
              </a:spcBef>
              <a:buNone/>
            </a:pPr>
            <a:r>
              <a:rPr lang="en-US" altLang="en-US" sz="1350">
                <a:latin typeface="Consolas" panose="020B0609020204030204" charset="0"/>
              </a:rPr>
              <a:t>&gt;&gt;&gt; def func(x):</a:t>
            </a:r>
            <a:endParaRPr lang="en-US" altLang="en-US" sz="1350">
              <a:latin typeface="Consolas" panose="020B0609020204030204" charset="0"/>
            </a:endParaRPr>
          </a:p>
          <a:p>
            <a:pPr>
              <a:spcBef>
                <a:spcPct val="0"/>
              </a:spcBef>
              <a:buNone/>
            </a:pPr>
            <a:r>
              <a:rPr lang="en-US" altLang="en-US" sz="1350">
                <a:latin typeface="Consolas" panose="020B0609020204030204" charset="0"/>
              </a:rPr>
              <a:t>    return x.isalnum()                  #测试是否为字母或数字</a:t>
            </a:r>
            <a:endParaRPr lang="en-US" altLang="en-US" sz="1350">
              <a:latin typeface="Consolas" panose="020B0609020204030204" charset="0"/>
            </a:endParaRPr>
          </a:p>
          <a:p>
            <a:pPr>
              <a:spcBef>
                <a:spcPct val="0"/>
              </a:spcBef>
              <a:buNone/>
            </a:pPr>
            <a:endParaRPr lang="en-US" altLang="en-US" sz="1350">
              <a:latin typeface="Consolas" panose="020B0609020204030204" charset="0"/>
            </a:endParaRPr>
          </a:p>
          <a:p>
            <a:pPr>
              <a:spcBef>
                <a:spcPct val="0"/>
              </a:spcBef>
              <a:buNone/>
            </a:pPr>
            <a:r>
              <a:rPr lang="en-US" altLang="en-US" sz="1350">
                <a:latin typeface="Consolas" panose="020B0609020204030204" charset="0"/>
              </a:rPr>
              <a:t>&gt;&gt;&gt; filter(func, seq)                   #返回filter对象</a:t>
            </a:r>
            <a:endParaRPr lang="en-US" altLang="en-US" sz="1350">
              <a:latin typeface="Consolas" panose="020B0609020204030204" charset="0"/>
            </a:endParaRPr>
          </a:p>
          <a:p>
            <a:pPr>
              <a:spcBef>
                <a:spcPct val="0"/>
              </a:spcBef>
              <a:buNone/>
            </a:pPr>
            <a:r>
              <a:rPr lang="en-US" altLang="en-US" sz="1350">
                <a:solidFill>
                  <a:srgbClr val="00B0F0"/>
                </a:solidFill>
                <a:latin typeface="Consolas" panose="020B0609020204030204" charset="0"/>
              </a:rPr>
              <a:t>&lt;filter object at 0x000000000305D898&gt;</a:t>
            </a:r>
            <a:endParaRPr lang="en-US" altLang="en-US" sz="1350">
              <a:solidFill>
                <a:srgbClr val="00B0F0"/>
              </a:solidFill>
              <a:latin typeface="Consolas" panose="020B0609020204030204" charset="0"/>
            </a:endParaRPr>
          </a:p>
          <a:p>
            <a:pPr>
              <a:spcBef>
                <a:spcPct val="0"/>
              </a:spcBef>
              <a:buNone/>
            </a:pPr>
            <a:r>
              <a:rPr lang="en-US" altLang="en-US" sz="1350">
                <a:latin typeface="Consolas" panose="020B0609020204030204" charset="0"/>
              </a:rPr>
              <a:t>&gt;&gt;&gt; list(filter(func, seq))             #把filter对象转换为列表</a:t>
            </a:r>
            <a:endParaRPr lang="en-US" altLang="en-US" sz="1350">
              <a:latin typeface="Consolas" panose="020B0609020204030204" charset="0"/>
            </a:endParaRPr>
          </a:p>
          <a:p>
            <a:pPr>
              <a:spcBef>
                <a:spcPct val="0"/>
              </a:spcBef>
              <a:buNone/>
            </a:pPr>
            <a:r>
              <a:rPr lang="en-US" altLang="en-US" sz="1350">
                <a:solidFill>
                  <a:srgbClr val="00B0F0"/>
                </a:solidFill>
                <a:latin typeface="Consolas" panose="020B0609020204030204" charset="0"/>
              </a:rPr>
              <a:t>['foo', 'x41']</a:t>
            </a:r>
            <a:endParaRPr lang="en-US" altLang="en-US" sz="1350">
              <a:solidFill>
                <a:srgbClr val="00B0F0"/>
              </a:solidFill>
              <a:latin typeface="Consolas" panose="020B0609020204030204" charset="0"/>
            </a:endParaRPr>
          </a:p>
          <a:p>
            <a:pPr>
              <a:spcBef>
                <a:spcPct val="0"/>
              </a:spcBef>
              <a:buNone/>
            </a:pPr>
            <a:r>
              <a:rPr lang="en-US" altLang="en-US" sz="1350">
                <a:latin typeface="Consolas" panose="020B0609020204030204" charset="0"/>
              </a:rPr>
              <a:t>&gt;&gt;&gt; list(filter(str.isalnum, seq))      #</a:t>
            </a:r>
            <a:r>
              <a:rPr lang="zh-CN" altLang="en-US" sz="1350">
                <a:latin typeface="Consolas" panose="020B0609020204030204" charset="0"/>
              </a:rPr>
              <a:t>等价的用法</a:t>
            </a:r>
            <a:endParaRPr lang="zh-CN" altLang="en-US" sz="1350">
              <a:latin typeface="Consolas" panose="020B0609020204030204" charset="0"/>
            </a:endParaRPr>
          </a:p>
          <a:p>
            <a:pPr>
              <a:spcBef>
                <a:spcPct val="0"/>
              </a:spcBef>
              <a:buNone/>
            </a:pPr>
            <a:r>
              <a:rPr lang="en-US" altLang="en-US" sz="1350">
                <a:solidFill>
                  <a:srgbClr val="00B0F0"/>
                </a:solidFill>
                <a:latin typeface="Consolas" panose="020B0609020204030204" charset="0"/>
              </a:rPr>
              <a:t>['foo', 'x41']</a:t>
            </a:r>
            <a:endParaRPr lang="en-US" altLang="en-US" sz="1350">
              <a:solidFill>
                <a:srgbClr val="00B0F0"/>
              </a:solidFill>
              <a:latin typeface="Consolas" panose="020B0609020204030204" charset="0"/>
            </a:endParaRPr>
          </a:p>
        </p:txBody>
      </p:sp>
      <p:sp>
        <p:nvSpPr>
          <p:cNvPr id="88066"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Content Placeholder 2"/>
          <p:cNvSpPr>
            <a:spLocks noGrp="1"/>
          </p:cNvSpPr>
          <p:nvPr>
            <p:ph idx="1"/>
          </p:nvPr>
        </p:nvSpPr>
        <p:spPr>
          <a:xfrm>
            <a:off x="401320" y="1063625"/>
            <a:ext cx="8096885" cy="3395345"/>
          </a:xfrm>
        </p:spPr>
        <p:txBody>
          <a:bodyPr anchor="t"/>
          <a:lstStyle/>
          <a:p>
            <a:pPr>
              <a:lnSpc>
                <a:spcPct val="150000"/>
              </a:lnSpc>
              <a:spcBef>
                <a:spcPct val="0"/>
              </a:spcBef>
              <a:buFont typeface="Wingdings" panose="05000000000000000000" charset="0"/>
              <a:buChar char="§"/>
            </a:pPr>
            <a:r>
              <a:rPr lang="en-US" altLang="en-US" sz="1800"/>
              <a:t>zip()函数用来把多个可迭代对象中的元素压缩到一起，返回一个可迭代的</a:t>
            </a:r>
            <a:r>
              <a:rPr lang="en-US" altLang="en-US" sz="1800">
                <a:solidFill>
                  <a:srgbClr val="FF0000"/>
                </a:solidFill>
              </a:rPr>
              <a:t>zip对象</a:t>
            </a:r>
            <a:r>
              <a:rPr lang="en-US" altLang="en-US" sz="1800"/>
              <a:t>，其中每个元素都是包含原来的多个可迭代对象对应位置上元素的元组</a:t>
            </a:r>
            <a:r>
              <a:rPr lang="zh-CN" altLang="en-US" sz="1800"/>
              <a:t>，如同拉拉链一样</a:t>
            </a:r>
            <a:r>
              <a:rPr lang="en-US" altLang="en-US" sz="1800"/>
              <a:t>。</a:t>
            </a:r>
            <a:endParaRPr lang="en-US" altLang="en-US" sz="1800"/>
          </a:p>
          <a:p>
            <a:pPr>
              <a:buNone/>
            </a:pPr>
            <a:endParaRPr lang="en-US" altLang="en-US" sz="1350"/>
          </a:p>
          <a:p>
            <a:pPr>
              <a:buNone/>
            </a:pPr>
            <a:r>
              <a:rPr lang="en-US" altLang="en-US" sz="1600">
                <a:latin typeface="Consolas" panose="020B0609020204030204" charset="0"/>
              </a:rPr>
              <a:t>&gt;&gt;&gt; list(zip('abcd', [1, 2, 3]))             #压缩字符串和列表</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[('a', 1), ('b', 2), ('c', 3)]</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list(zip('123', 'abc', ',.!'))           #压缩3个序列</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[('1', 'a', ','), ('2', 'b', '.'), ('3', 'c', '!')]</a:t>
            </a:r>
            <a:endParaRPr lang="en-US" altLang="en-US" sz="1600">
              <a:solidFill>
                <a:srgbClr val="00B0F0"/>
              </a:solidFill>
              <a:latin typeface="Consolas" panose="020B0609020204030204" charset="0"/>
            </a:endParaRPr>
          </a:p>
          <a:p>
            <a:pPr>
              <a:buNone/>
            </a:pPr>
            <a:r>
              <a:rPr lang="en-US" altLang="en-US" sz="1600">
                <a:latin typeface="Consolas" panose="020B0609020204030204" charset="0"/>
              </a:rPr>
              <a:t>&gt;&gt;&gt; x = zip('abcd', '1234')</a:t>
            </a:r>
            <a:endParaRPr lang="en-US" altLang="en-US" sz="1600">
              <a:latin typeface="Consolas" panose="020B0609020204030204" charset="0"/>
            </a:endParaRPr>
          </a:p>
          <a:p>
            <a:pPr>
              <a:buNone/>
            </a:pPr>
            <a:r>
              <a:rPr lang="en-US" altLang="en-US" sz="1600">
                <a:latin typeface="Consolas" panose="020B0609020204030204" charset="0"/>
              </a:rPr>
              <a:t>&gt;&gt;&gt; list(x)</a:t>
            </a:r>
            <a:endParaRPr lang="en-US" altLang="en-US" sz="1600">
              <a:latin typeface="Consolas" panose="020B0609020204030204" charset="0"/>
            </a:endParaRPr>
          </a:p>
          <a:p>
            <a:pPr>
              <a:buNone/>
            </a:pPr>
            <a:r>
              <a:rPr lang="en-US" altLang="en-US" sz="1600">
                <a:solidFill>
                  <a:srgbClr val="00B0F0"/>
                </a:solidFill>
                <a:latin typeface="Consolas" panose="020B0609020204030204" charset="0"/>
              </a:rPr>
              <a:t>[('a', '1'), ('b', '2'), ('c', '3'), ('d', '4')]</a:t>
            </a:r>
            <a:endParaRPr lang="en-US" altLang="en-US" sz="1600">
              <a:solidFill>
                <a:srgbClr val="00B0F0"/>
              </a:solidFill>
              <a:latin typeface="Consolas" panose="020B0609020204030204" charset="0"/>
            </a:endParaRPr>
          </a:p>
        </p:txBody>
      </p:sp>
      <p:sp>
        <p:nvSpPr>
          <p:cNvPr id="90114"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pic>
        <p:nvPicPr>
          <p:cNvPr id="90115" name="Picture 188" descr="9G0%2{WS$J`AI1DQ_{M[A_R"/>
          <p:cNvPicPr>
            <a:picLocks noChangeAspect="1"/>
          </p:cNvPicPr>
          <p:nvPr/>
        </p:nvPicPr>
        <p:blipFill>
          <a:blip r:embed="rId1">
            <a:clrChange>
              <a:clrFrom>
                <a:srgbClr val="FFFFFF"/>
              </a:clrFrom>
              <a:clrTo>
                <a:srgbClr val="FFFFFF">
                  <a:alpha val="0"/>
                </a:srgbClr>
              </a:clrTo>
            </a:clrChange>
          </a:blip>
          <a:stretch>
            <a:fillRect/>
          </a:stretch>
        </p:blipFill>
        <p:spPr>
          <a:xfrm>
            <a:off x="5959565" y="3401785"/>
            <a:ext cx="1745762" cy="1298008"/>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8305" y="1082675"/>
            <a:ext cx="7250430" cy="3395345"/>
          </a:xfrm>
        </p:spPr>
        <p:txBody>
          <a:bodyPr/>
          <a:lstStyle/>
          <a:p>
            <a:pPr fontAlgn="base">
              <a:lnSpc>
                <a:spcPct val="150000"/>
              </a:lnSpc>
              <a:spcBef>
                <a:spcPts val="0"/>
              </a:spcBef>
            </a:pPr>
            <a:r>
              <a:rPr lang="en-US" altLang="zh-CN" sz="1800" strike="noStrike" noProof="1"/>
              <a:t>map</a:t>
            </a:r>
            <a:r>
              <a:rPr lang="zh-CN" altLang="en-US" sz="1800" strike="noStrike" noProof="1">
                <a:ea typeface="宋体" panose="02010600030101010101" pitchFamily="2" charset="-122"/>
              </a:rPr>
              <a:t>、</a:t>
            </a:r>
            <a:r>
              <a:rPr lang="en-US" altLang="zh-CN" sz="1800" strike="noStrike" noProof="1">
                <a:ea typeface="宋体" panose="02010600030101010101" pitchFamily="2" charset="-122"/>
              </a:rPr>
              <a:t>filter</a:t>
            </a:r>
            <a:r>
              <a:rPr lang="zh-CN" altLang="en-US" sz="1800" strike="noStrike" noProof="1">
                <a:ea typeface="宋体" panose="02010600030101010101" pitchFamily="2" charset="-122"/>
              </a:rPr>
              <a:t>、</a:t>
            </a:r>
            <a:r>
              <a:rPr lang="en-US" altLang="zh-CN" sz="1800" strike="noStrike" noProof="1">
                <a:ea typeface="宋体" panose="02010600030101010101" pitchFamily="2" charset="-122"/>
              </a:rPr>
              <a:t>enumerate</a:t>
            </a:r>
            <a:r>
              <a:rPr lang="zh-CN" altLang="en-US" sz="1800" strike="noStrike" noProof="1">
                <a:ea typeface="宋体" panose="02010600030101010101" pitchFamily="2" charset="-122"/>
              </a:rPr>
              <a:t>、</a:t>
            </a:r>
            <a:r>
              <a:rPr lang="en-US" altLang="zh-CN" sz="1800" strike="noStrike" noProof="1">
                <a:ea typeface="宋体" panose="02010600030101010101" pitchFamily="2" charset="-122"/>
              </a:rPr>
              <a:t>zip</a:t>
            </a:r>
            <a:r>
              <a:rPr lang="zh-CN" altLang="en-US" sz="1800" strike="noStrike" noProof="1">
                <a:ea typeface="宋体" panose="02010600030101010101" pitchFamily="2" charset="-122"/>
              </a:rPr>
              <a:t>等对象不仅具有惰性求值的特点，还有另外一个特点：</a:t>
            </a:r>
            <a:r>
              <a:rPr lang="zh-CN" altLang="en-US" sz="1800" strike="noStrike" noProof="1">
                <a:solidFill>
                  <a:srgbClr val="FF0000"/>
                </a:solidFill>
                <a:ea typeface="宋体" panose="02010600030101010101" pitchFamily="2" charset="-122"/>
              </a:rPr>
              <a:t>访问过的元素不可再次访问</a:t>
            </a:r>
            <a:r>
              <a:rPr lang="zh-CN" altLang="en-US" sz="1800" strike="noStrike" noProof="1">
                <a:ea typeface="宋体" panose="02010600030101010101" pitchFamily="2" charset="-122"/>
              </a:rPr>
              <a:t>。</a:t>
            </a:r>
            <a:endParaRPr lang="zh-CN" altLang="en-US" sz="1800" strike="noStrike" noProof="1">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x = map(str, range(10))</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list(x)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['0', '1', '2', '3', '4', '5', '6', '7', '8', '9']</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list(x)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x = map(str, range(10))</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'2' in 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True</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'2' in 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False</a:t>
            </a:r>
            <a:endParaRPr lang="zh-CN" altLang="en-US" sz="1600" strike="noStrike" noProof="1">
              <a:solidFill>
                <a:srgbClr val="00B0F0"/>
              </a:solidFill>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latin typeface="Consolas" panose="020B0609020204030204" charset="0"/>
                <a:ea typeface="宋体" panose="02010600030101010101" pitchFamily="2" charset="-122"/>
              </a:rPr>
              <a:t>&gt;&gt;&gt; '8' in x</a:t>
            </a:r>
            <a:endParaRPr lang="zh-CN" altLang="en-US" sz="1600" strike="noStrike" noProof="1">
              <a:latin typeface="Consolas" panose="020B0609020204030204" charset="0"/>
              <a:ea typeface="宋体" panose="02010600030101010101" pitchFamily="2" charset="-122"/>
            </a:endParaRPr>
          </a:p>
          <a:p>
            <a:pPr marL="0" indent="0" fontAlgn="base">
              <a:spcBef>
                <a:spcPts val="0"/>
              </a:spcBef>
              <a:buNone/>
            </a:pPr>
            <a:r>
              <a:rPr lang="zh-CN" altLang="en-US" sz="1600" strike="noStrike" noProof="1">
                <a:solidFill>
                  <a:srgbClr val="00B0F0"/>
                </a:solidFill>
                <a:latin typeface="Consolas" panose="020B0609020204030204" charset="0"/>
                <a:ea typeface="宋体" panose="02010600030101010101" pitchFamily="2" charset="-122"/>
              </a:rPr>
              <a:t>False</a:t>
            </a:r>
            <a:endParaRPr lang="zh-CN" altLang="en-US" sz="1600" strike="noStrike" noProof="1">
              <a:solidFill>
                <a:srgbClr val="00B0F0"/>
              </a:solidFill>
              <a:latin typeface="Consolas" panose="020B0609020204030204" charset="0"/>
              <a:ea typeface="宋体" panose="02010600030101010101" pitchFamily="2" charset="-122"/>
            </a:endParaRPr>
          </a:p>
        </p:txBody>
      </p:sp>
      <p:sp>
        <p:nvSpPr>
          <p:cNvPr id="91138"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.6  </a:t>
            </a:r>
            <a:r>
              <a:rPr lang="zh-CN" altLang="en-US" kern="1200" baseline="0" dirty="0">
                <a:solidFill>
                  <a:schemeClr val="tx1"/>
                </a:solidFill>
                <a:latin typeface="+mj-lt"/>
                <a:ea typeface="+mj-ea"/>
                <a:cs typeface="+mj-cs"/>
                <a:sym typeface="Arial" panose="020B0604020202020204" pitchFamily="34" charset="0"/>
              </a:rPr>
              <a:t>常用内置函数</a:t>
            </a:r>
            <a:endParaRPr lang="zh-CN" altLang="en-US" kern="1200" baseline="0">
              <a:latin typeface="+mj-lt"/>
              <a:ea typeface="+mj-ea"/>
              <a:cs typeface="+mj-cs"/>
            </a:endParaRPr>
          </a:p>
        </p:txBody>
      </p:sp>
      <p:pic>
        <p:nvPicPr>
          <p:cNvPr id="91139" name="图片 3"/>
          <p:cNvPicPr>
            <a:picLocks noChangeAspect="1"/>
          </p:cNvPicPr>
          <p:nvPr/>
        </p:nvPicPr>
        <p:blipFill>
          <a:blip r:embed="rId1">
            <a:clrChange>
              <a:clrFrom>
                <a:srgbClr val="FFFFFF"/>
              </a:clrFrom>
              <a:clrTo>
                <a:srgbClr val="FFFFFF">
                  <a:alpha val="0"/>
                </a:srgbClr>
              </a:clrTo>
            </a:clrChange>
          </a:blip>
          <a:stretch>
            <a:fillRect/>
          </a:stretch>
        </p:blipFill>
        <p:spPr>
          <a:xfrm>
            <a:off x="5047143" y="2397148"/>
            <a:ext cx="2415010" cy="188628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5632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endParaRPr lang="zh-CN" altLang="en-US" kern="1200" baseline="0" dirty="0">
              <a:solidFill>
                <a:schemeClr val="tx1"/>
              </a:solidFill>
              <a:latin typeface="+mj-lt"/>
              <a:ea typeface="+mj-ea"/>
              <a:cs typeface="+mj-cs"/>
            </a:endParaRPr>
          </a:p>
        </p:txBody>
      </p:sp>
      <p:sp>
        <p:nvSpPr>
          <p:cNvPr id="95234" name="文本占位符 56322"/>
          <p:cNvSpPr>
            <a:spLocks noGrp="1"/>
          </p:cNvSpPr>
          <p:nvPr>
            <p:ph idx="1"/>
          </p:nvPr>
        </p:nvSpPr>
        <p:spPr/>
        <p:txBody>
          <a:bodyPr anchor="t"/>
          <a:lstStyle/>
          <a:p>
            <a:pPr defTabSz="914400">
              <a:buSzPct val="90000"/>
              <a:buFont typeface="Wingdings" panose="05000000000000000000" charset="0"/>
              <a:buChar char="§"/>
            </a:pPr>
            <a:r>
              <a:rPr lang="zh-CN" altLang="en-US" sz="1800" dirty="0"/>
              <a:t>用</a:t>
            </a:r>
            <a:r>
              <a:rPr lang="en-US" altLang="zh-CN" sz="1800" dirty="0"/>
              <a:t>Python</a:t>
            </a:r>
            <a:r>
              <a:rPr lang="zh-CN" altLang="en-US" sz="1800" dirty="0"/>
              <a:t>进行程序设计，输入是通过</a:t>
            </a:r>
            <a:r>
              <a:rPr lang="en-US" altLang="zh-CN" sz="1800" dirty="0"/>
              <a:t>input( )</a:t>
            </a:r>
            <a:r>
              <a:rPr lang="zh-CN" altLang="en-US" sz="1800" dirty="0"/>
              <a:t>函数来实现的，</a:t>
            </a:r>
            <a:r>
              <a:rPr lang="en-US" altLang="zh-CN" sz="1800" dirty="0"/>
              <a:t>input( )</a:t>
            </a:r>
            <a:r>
              <a:rPr lang="zh-CN" altLang="en-US" sz="1800" dirty="0"/>
              <a:t>的一般格式为：</a:t>
            </a:r>
            <a:endParaRPr lang="zh-CN" altLang="en-US" sz="1800" dirty="0"/>
          </a:p>
          <a:p>
            <a:pPr defTabSz="914400">
              <a:buSzPct val="90000"/>
              <a:buFont typeface="Wingdings" panose="05000000000000000000" pitchFamily="2" charset="2"/>
              <a:buNone/>
            </a:pPr>
            <a:endParaRPr lang="en-US" altLang="zh-CN" sz="1350" dirty="0"/>
          </a:p>
          <a:p>
            <a:pPr defTabSz="914400">
              <a:buSzPct val="90000"/>
              <a:buFont typeface="Wingdings" panose="05000000000000000000" pitchFamily="2" charset="2"/>
              <a:buNone/>
            </a:pPr>
            <a:r>
              <a:rPr lang="en-US" altLang="zh-CN" sz="1600" dirty="0">
                <a:latin typeface="Consolas" panose="020B0609020204030204" charset="0"/>
              </a:rPr>
              <a:t>x = input('</a:t>
            </a:r>
            <a:r>
              <a:rPr lang="zh-CN" altLang="en-US" sz="1600" dirty="0">
                <a:latin typeface="Consolas" panose="020B0609020204030204" charset="0"/>
              </a:rPr>
              <a:t>提示：</a:t>
            </a:r>
            <a:r>
              <a:rPr lang="en-US" altLang="zh-CN" sz="1600" dirty="0">
                <a:latin typeface="Consolas" panose="020B0609020204030204" charset="0"/>
              </a:rPr>
              <a:t>')</a:t>
            </a:r>
            <a:endParaRPr lang="en-US" altLang="zh-CN" sz="1350" dirty="0">
              <a:latin typeface="Consolas" panose="020B0609020204030204" charset="0"/>
            </a:endParaRPr>
          </a:p>
          <a:p>
            <a:pPr defTabSz="914400">
              <a:buSzPct val="90000"/>
              <a:buFont typeface="Wingdings" panose="05000000000000000000" pitchFamily="2" charset="2"/>
              <a:buNone/>
            </a:pPr>
            <a:endParaRPr lang="zh-CN" altLang="en-US" sz="1350" dirty="0"/>
          </a:p>
          <a:p>
            <a:pPr defTabSz="914400">
              <a:buSzPct val="90000"/>
              <a:buFont typeface="Wingdings" panose="05000000000000000000" pitchFamily="2" charset="2"/>
              <a:buNone/>
            </a:pPr>
            <a:r>
              <a:rPr lang="zh-CN" altLang="en-US" sz="1800" dirty="0"/>
              <a:t>该函数返回输入的对象。可输入数字、字符串和其它任意类型对象。</a:t>
            </a:r>
            <a:endParaRPr lang="en-US" altLang="zh-CN" sz="1800" dirty="0"/>
          </a:p>
          <a:p>
            <a:pPr defTabSz="914400">
              <a:buSzPct val="90000"/>
              <a:buFont typeface="Wingdings" panose="05000000000000000000" pitchFamily="2" charset="2"/>
              <a:buNone/>
            </a:pPr>
            <a:endParaRPr lang="en-US" altLang="zh-CN" sz="1800" dirty="0"/>
          </a:p>
          <a:p>
            <a:pPr defTabSz="914400">
              <a:buSzPct val="90000"/>
              <a:buFont typeface="Wingdings" panose="05000000000000000000" pitchFamily="2" charset="2"/>
              <a:buNone/>
            </a:pPr>
            <a:r>
              <a:rPr lang="en-US" altLang="zh-CN" sz="1800" dirty="0">
                <a:highlight>
                  <a:srgbClr val="FFFF00"/>
                </a:highlight>
              </a:rPr>
              <a:t>X</a:t>
            </a:r>
            <a:r>
              <a:rPr lang="zh-CN" altLang="en-US" sz="1800" dirty="0">
                <a:highlight>
                  <a:srgbClr val="FFFF00"/>
                </a:highlight>
              </a:rPr>
              <a:t>总是字符串，需要自行转换</a:t>
            </a:r>
            <a:endParaRPr lang="zh-CN" altLang="en-US" sz="1800" dirty="0">
              <a:highlight>
                <a:srgbClr val="FFFF00"/>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5939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endParaRPr lang="zh-CN" altLang="en-US" kern="1200" baseline="0" dirty="0">
              <a:solidFill>
                <a:schemeClr val="tx1"/>
              </a:solidFill>
              <a:latin typeface="+mj-lt"/>
              <a:ea typeface="+mj-ea"/>
              <a:cs typeface="+mj-cs"/>
            </a:endParaRPr>
          </a:p>
        </p:txBody>
      </p:sp>
      <p:sp>
        <p:nvSpPr>
          <p:cNvPr id="96258" name="文本占位符 59394"/>
          <p:cNvSpPr>
            <a:spLocks noGrp="1"/>
          </p:cNvSpPr>
          <p:nvPr>
            <p:ph idx="1"/>
          </p:nvPr>
        </p:nvSpPr>
        <p:spPr/>
        <p:txBody>
          <a:bodyPr anchor="t"/>
          <a:lstStyle/>
          <a:p>
            <a:pPr>
              <a:spcBef>
                <a:spcPct val="0"/>
              </a:spcBef>
              <a:buFont typeface="Wingdings" panose="05000000000000000000" charset="0"/>
              <a:buChar char="§"/>
            </a:pPr>
            <a:r>
              <a:rPr lang="zh-CN" altLang="en-US" sz="1800">
                <a:latin typeface="宋体" panose="02010600030101010101" pitchFamily="2" charset="-122"/>
                <a:ea typeface="宋体" panose="02010600030101010101" pitchFamily="2" charset="-122"/>
              </a:rPr>
              <a:t>在</a:t>
            </a:r>
            <a:r>
              <a:rPr lang="en-US" altLang="zh-CN" sz="1800">
                <a:latin typeface="宋体" panose="02010600030101010101" pitchFamily="2" charset="-122"/>
                <a:ea typeface="宋体" panose="02010600030101010101" pitchFamily="2" charset="-122"/>
              </a:rPr>
              <a:t>Python 3.x</a:t>
            </a:r>
            <a:r>
              <a:rPr lang="zh-CN" altLang="en-US" sz="1800">
                <a:latin typeface="宋体" panose="02010600030101010101" pitchFamily="2" charset="-122"/>
                <a:ea typeface="宋体" panose="02010600030101010101" pitchFamily="2" charset="-122"/>
              </a:rPr>
              <a:t>中，</a:t>
            </a:r>
            <a:r>
              <a:rPr lang="en-US" altLang="zh-CN" sz="1800">
                <a:latin typeface="宋体" panose="02010600030101010101" pitchFamily="2" charset="-122"/>
                <a:ea typeface="宋体" panose="02010600030101010101" pitchFamily="2" charset="-122"/>
              </a:rPr>
              <a:t>input()</a:t>
            </a:r>
            <a:r>
              <a:rPr lang="zh-CN" altLang="en-US" sz="1800">
                <a:latin typeface="宋体" panose="02010600030101010101" pitchFamily="2" charset="-122"/>
                <a:ea typeface="宋体" panose="02010600030101010101" pitchFamily="2" charset="-122"/>
              </a:rPr>
              <a:t>函数用来接收用户的键盘输入，不论用户输入数据时使用什么界定符，</a:t>
            </a:r>
            <a:r>
              <a:rPr lang="en-US" altLang="zh-CN" sz="1800" b="1">
                <a:solidFill>
                  <a:srgbClr val="FF0000"/>
                </a:solidFill>
                <a:latin typeface="宋体" panose="02010600030101010101" pitchFamily="2" charset="-122"/>
                <a:ea typeface="宋体" panose="02010600030101010101" pitchFamily="2" charset="-122"/>
              </a:rPr>
              <a:t>input()</a:t>
            </a:r>
            <a:r>
              <a:rPr lang="zh-CN" altLang="en-US" sz="1800" b="1">
                <a:solidFill>
                  <a:srgbClr val="FF0000"/>
                </a:solidFill>
                <a:latin typeface="宋体" panose="02010600030101010101" pitchFamily="2" charset="-122"/>
                <a:ea typeface="宋体" panose="02010600030101010101" pitchFamily="2" charset="-122"/>
              </a:rPr>
              <a:t>函数的返回结果都是字符串</a:t>
            </a:r>
            <a:r>
              <a:rPr lang="zh-CN" altLang="en-US" sz="1800">
                <a:latin typeface="宋体" panose="02010600030101010101" pitchFamily="2" charset="-122"/>
                <a:ea typeface="宋体" panose="02010600030101010101" pitchFamily="2" charset="-122"/>
              </a:rPr>
              <a:t>，需要将其转换为相应的类型再处理。</a:t>
            </a:r>
            <a:endParaRPr lang="zh-CN" altLang="en-US" sz="1800">
              <a:latin typeface="宋体" panose="02010600030101010101" pitchFamily="2" charset="-122"/>
              <a:ea typeface="宋体" panose="02010600030101010101" pitchFamily="2" charset="-122"/>
            </a:endParaRPr>
          </a:p>
          <a:p>
            <a:pPr>
              <a:lnSpc>
                <a:spcPct val="80000"/>
              </a:lnSpc>
              <a:buNone/>
            </a:pPr>
            <a:r>
              <a:rPr lang="en-US" altLang="zh-CN" sz="1600">
                <a:latin typeface="Consolas" panose="020B0609020204030204" charset="0"/>
              </a:rPr>
              <a:t>&gt;&gt;&gt; x = input('Please input:')</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Please input:3</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print(type(x))</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&lt;class 'str'&gt;</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x = input('Please input:')</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Please input:'1'</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print(type(x))</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&lt;class 'str'&gt;</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x = input('Please input:')</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Please input:[1,2,3]</a:t>
            </a:r>
            <a:endParaRPr lang="en-US" altLang="zh-CN" sz="1600">
              <a:solidFill>
                <a:srgbClr val="00B0F0"/>
              </a:solidFill>
              <a:latin typeface="Consolas" panose="020B0609020204030204" charset="0"/>
            </a:endParaRPr>
          </a:p>
          <a:p>
            <a:pPr>
              <a:lnSpc>
                <a:spcPct val="80000"/>
              </a:lnSpc>
              <a:buNone/>
            </a:pPr>
            <a:r>
              <a:rPr lang="en-US" altLang="zh-CN" sz="1600">
                <a:latin typeface="Consolas" panose="020B0609020204030204" charset="0"/>
              </a:rPr>
              <a:t>&gt;&gt;&gt; print(type(x))</a:t>
            </a:r>
            <a:endParaRPr lang="en-US" altLang="zh-CN" sz="1600">
              <a:latin typeface="Consolas" panose="020B0609020204030204" charset="0"/>
            </a:endParaRPr>
          </a:p>
          <a:p>
            <a:pPr>
              <a:lnSpc>
                <a:spcPct val="80000"/>
              </a:lnSpc>
              <a:buNone/>
            </a:pPr>
            <a:r>
              <a:rPr lang="en-US" altLang="zh-CN" sz="1600">
                <a:solidFill>
                  <a:srgbClr val="00B0F0"/>
                </a:solidFill>
                <a:latin typeface="Consolas" panose="020B0609020204030204" charset="0"/>
              </a:rPr>
              <a:t>&lt;class 'str'&gt;</a:t>
            </a:r>
            <a:endParaRPr lang="en-US" altLang="zh-CN" sz="1600">
              <a:solidFill>
                <a:srgbClr val="00B0F0"/>
              </a:solidFill>
              <a:latin typeface="Consolas" panose="020B060902020403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6041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.7 </a:t>
            </a:r>
            <a:r>
              <a:rPr lang="zh-CN" altLang="en-US" kern="1200" baseline="0" dirty="0">
                <a:solidFill>
                  <a:schemeClr val="tx1"/>
                </a:solidFill>
                <a:latin typeface="+mj-lt"/>
                <a:ea typeface="+mj-ea"/>
                <a:cs typeface="+mj-cs"/>
              </a:rPr>
              <a:t>基本输入输出</a:t>
            </a:r>
            <a:endParaRPr lang="zh-CN" altLang="en-US" kern="1200" baseline="0" dirty="0">
              <a:solidFill>
                <a:schemeClr val="tx1"/>
              </a:solidFill>
              <a:latin typeface="+mj-lt"/>
              <a:ea typeface="+mj-ea"/>
              <a:cs typeface="+mj-cs"/>
            </a:endParaRPr>
          </a:p>
        </p:txBody>
      </p:sp>
      <p:sp>
        <p:nvSpPr>
          <p:cNvPr id="97282" name="文本占位符 60418"/>
          <p:cNvSpPr>
            <a:spLocks noGrp="1"/>
          </p:cNvSpPr>
          <p:nvPr>
            <p:ph idx="1"/>
          </p:nvPr>
        </p:nvSpPr>
        <p:spPr/>
        <p:txBody>
          <a:bodyPr anchor="t"/>
          <a:lstStyle/>
          <a:p>
            <a:pPr defTabSz="914400">
              <a:spcBef>
                <a:spcPts val="1200"/>
              </a:spcBef>
              <a:spcAft>
                <a:spcPts val="1200"/>
              </a:spcAft>
              <a:buSzPct val="90000"/>
              <a:buFont typeface="Wingdings" panose="05000000000000000000" charset="0"/>
              <a:buChar char=""/>
            </a:pPr>
            <a:r>
              <a:rPr lang="zh-CN" altLang="en-US" sz="1800" dirty="0"/>
              <a:t>Python 3.x中使用print()函数进行输出。</a:t>
            </a:r>
            <a:endParaRPr lang="zh-CN" altLang="en-US" sz="1800" dirty="0"/>
          </a:p>
          <a:p>
            <a:pPr defTabSz="914400">
              <a:buSzPct val="90000"/>
              <a:buFont typeface="Wingdings" panose="05000000000000000000" pitchFamily="2" charset="2"/>
              <a:buNone/>
            </a:pP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600" dirty="0">
                <a:latin typeface="Consolas" panose="020B0609020204030204" charset="0"/>
              </a:rPr>
              <a:t>&gt;&gt;&gt; print(3, 5, 7)</a:t>
            </a:r>
            <a:endParaRPr lang="zh-CN" altLang="en-US" sz="1600" dirty="0">
              <a:latin typeface="Consolas" panose="020B0609020204030204" charset="0"/>
            </a:endParaRP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3 5 7</a:t>
            </a:r>
            <a:endParaRPr lang="zh-CN" altLang="en-US" sz="1600" dirty="0">
              <a:solidFill>
                <a:srgbClr val="00B0F0"/>
              </a:solidFill>
              <a:latin typeface="Consolas" panose="020B0609020204030204" charset="0"/>
            </a:endParaRPr>
          </a:p>
          <a:p>
            <a:pPr defTabSz="914400">
              <a:buSzPct val="90000"/>
              <a:buFont typeface="Wingdings" panose="05000000000000000000" pitchFamily="2" charset="2"/>
              <a:buNone/>
            </a:pPr>
            <a:r>
              <a:rPr lang="zh-CN" altLang="en-US" sz="1600" dirty="0">
                <a:latin typeface="Consolas" panose="020B0609020204030204" charset="0"/>
              </a:rPr>
              <a:t>&gt;&gt;&gt; print(3, 5, 7, sep=',')    </a:t>
            </a:r>
            <a:r>
              <a:rPr lang="en-US" altLang="zh-CN" sz="1600" dirty="0">
                <a:latin typeface="Consolas" panose="020B0609020204030204" charset="0"/>
              </a:rPr>
              <a:t>#</a:t>
            </a:r>
            <a:r>
              <a:rPr lang="zh-CN" altLang="en-US" sz="1600" dirty="0">
                <a:latin typeface="Consolas" panose="020B0609020204030204" charset="0"/>
                <a:ea typeface="宋体" panose="02010600030101010101" pitchFamily="2" charset="-122"/>
              </a:rPr>
              <a:t>指定分隔符</a:t>
            </a:r>
            <a:endParaRPr lang="zh-CN" altLang="en-US" sz="1600" dirty="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3,5,7</a:t>
            </a:r>
            <a:endParaRPr lang="zh-CN" altLang="en-US" sz="1600" dirty="0">
              <a:solidFill>
                <a:srgbClr val="00B0F0"/>
              </a:solidFill>
              <a:latin typeface="Consolas" panose="020B0609020204030204" charset="0"/>
            </a:endParaRPr>
          </a:p>
          <a:p>
            <a:pPr defTabSz="914400">
              <a:buSzPct val="90000"/>
              <a:buFont typeface="Wingdings" panose="05000000000000000000" pitchFamily="2" charset="2"/>
              <a:buNone/>
            </a:pPr>
            <a:r>
              <a:rPr lang="zh-CN" altLang="en-US" sz="1600" dirty="0">
                <a:latin typeface="Consolas" panose="020B0609020204030204" charset="0"/>
              </a:rPr>
              <a:t>&gt;&gt;&gt; print(3, 5, 7, sep=':')</a:t>
            </a:r>
            <a:endParaRPr lang="zh-CN" altLang="en-US" sz="1600" dirty="0">
              <a:latin typeface="Consolas" panose="020B0609020204030204" charset="0"/>
            </a:endParaRP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3:5:7</a:t>
            </a:r>
            <a:endParaRPr lang="zh-CN" altLang="en-US" sz="1600" dirty="0">
              <a:solidFill>
                <a:srgbClr val="00B0F0"/>
              </a:solidFill>
              <a:latin typeface="Consolas" panose="020B0609020204030204" charset="0"/>
            </a:endParaRPr>
          </a:p>
          <a:p>
            <a:pPr defTabSz="914400">
              <a:lnSpc>
                <a:spcPct val="80000"/>
              </a:lnSpc>
              <a:buNone/>
            </a:pPr>
            <a:r>
              <a:rPr lang="en-US" altLang="zh-CN" sz="1600">
                <a:latin typeface="Consolas" panose="020B0609020204030204" charset="0"/>
              </a:rPr>
              <a:t>&gt;&gt;&gt; for i in range(10,20):</a:t>
            </a:r>
            <a:endParaRPr lang="en-US" altLang="zh-CN" sz="1600">
              <a:latin typeface="Consolas" panose="020B0609020204030204" charset="0"/>
            </a:endParaRPr>
          </a:p>
          <a:p>
            <a:pPr defTabSz="914400">
              <a:lnSpc>
                <a:spcPct val="80000"/>
              </a:lnSpc>
              <a:buNone/>
            </a:pPr>
            <a:r>
              <a:rPr lang="en-US" altLang="zh-CN" sz="1600">
                <a:latin typeface="Consolas" panose="020B0609020204030204" charset="0"/>
              </a:rPr>
              <a:t>    print(i, end=' ')          #</a:t>
            </a:r>
            <a:r>
              <a:rPr lang="zh-CN" altLang="en-US" sz="1600">
                <a:latin typeface="Consolas" panose="020B0609020204030204" charset="0"/>
                <a:ea typeface="宋体" panose="02010600030101010101" pitchFamily="2" charset="-122"/>
              </a:rPr>
              <a:t>不换行</a:t>
            </a:r>
            <a:endParaRPr lang="zh-CN" altLang="en-US" sz="1600">
              <a:latin typeface="Consolas" panose="020B0609020204030204" charset="0"/>
              <a:ea typeface="宋体" panose="02010600030101010101" pitchFamily="2" charset="-122"/>
            </a:endParaRPr>
          </a:p>
          <a:p>
            <a:pPr defTabSz="914400">
              <a:lnSpc>
                <a:spcPct val="80000"/>
              </a:lnSpc>
              <a:buNone/>
            </a:pPr>
            <a:endParaRPr lang="en-US" altLang="zh-CN" sz="1600">
              <a:latin typeface="Consolas" panose="020B0609020204030204" charset="0"/>
            </a:endParaRPr>
          </a:p>
          <a:p>
            <a:pPr defTabSz="914400">
              <a:lnSpc>
                <a:spcPct val="80000"/>
              </a:lnSpc>
              <a:buNone/>
            </a:pPr>
            <a:r>
              <a:rPr lang="en-US" altLang="zh-CN" sz="1600">
                <a:solidFill>
                  <a:srgbClr val="00B0F0"/>
                </a:solidFill>
                <a:latin typeface="Consolas" panose="020B0609020204030204" charset="0"/>
              </a:rPr>
              <a:t>10 11 12 13 14 15 16 17 18 19</a:t>
            </a:r>
            <a:endParaRPr lang="en-US" altLang="zh-CN" sz="1600" dirty="0">
              <a:solidFill>
                <a:srgbClr val="00B0F0"/>
              </a:solidFill>
              <a:latin typeface="Consolas" panose="020B0609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26720" y="1170305"/>
          <a:ext cx="8163560" cy="3216910"/>
        </p:xfrm>
        <a:graphic>
          <a:graphicData uri="http://schemas.openxmlformats.org/drawingml/2006/table">
            <a:tbl>
              <a:tblPr firstRow="1" bandRow="1">
                <a:tableStyleId>{5940675A-B579-460E-94D1-54222C63F5DA}</a:tableStyleId>
              </a:tblPr>
              <a:tblGrid>
                <a:gridCol w="2105660"/>
                <a:gridCol w="6057900"/>
              </a:tblGrid>
              <a:tr h="18542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abs(x)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返回数字</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的绝对值或复数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73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all(iterable)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如果对于可迭代对象中所有元素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都等价于</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，也就是对于所有元素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都有</a:t>
                      </a:r>
                      <a:r>
                        <a:rPr lang="en-US" altLang="zh-CN" sz="1400" b="0" u="none">
                          <a:latin typeface="宋体" panose="02010600030101010101" pitchFamily="2" charset="-122"/>
                          <a:ea typeface="宋体" panose="02010600030101010101" pitchFamily="2" charset="-122"/>
                          <a:cs typeface="宋体" panose="02010600030101010101" pitchFamily="2" charset="-122"/>
                        </a:rPr>
                        <a:t>bool(x)</a:t>
                      </a:r>
                      <a:r>
                        <a:rPr lang="zh-CN" altLang="en-US" sz="1400" b="0" u="none">
                          <a:latin typeface="宋体" panose="02010600030101010101" pitchFamily="2" charset="-122"/>
                          <a:ea typeface="宋体" panose="02010600030101010101" pitchFamily="2" charset="-122"/>
                          <a:cs typeface="宋体" panose="02010600030101010101" pitchFamily="2" charset="-122"/>
                        </a:rPr>
                        <a:t>等于</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，则返回</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。对于空的可迭代对象也返回</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14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any(iterable)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只要可迭代对象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iterable</a:t>
                      </a:r>
                      <a:r>
                        <a:rPr lang="zh-CN" altLang="en-US" sz="1400" b="0" u="none">
                          <a:latin typeface="宋体" panose="02010600030101010101" pitchFamily="2" charset="-122"/>
                          <a:ea typeface="宋体" panose="02010600030101010101" pitchFamily="2" charset="-122"/>
                          <a:cs typeface="宋体" panose="02010600030101010101" pitchFamily="2" charset="-122"/>
                        </a:rPr>
                        <a:t>中存在元素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使得</a:t>
                      </a:r>
                      <a:r>
                        <a:rPr lang="en-US" altLang="zh-CN" sz="1400" b="0" u="none">
                          <a:latin typeface="宋体" panose="02010600030101010101" pitchFamily="2" charset="-122"/>
                          <a:ea typeface="宋体" panose="02010600030101010101" pitchFamily="2" charset="-122"/>
                          <a:cs typeface="宋体" panose="02010600030101010101" pitchFamily="2" charset="-122"/>
                        </a:rPr>
                        <a:t>bool(x)</a:t>
                      </a:r>
                      <a:r>
                        <a:rPr lang="zh-CN" altLang="en-US" sz="1400" b="0" u="none">
                          <a:latin typeface="宋体" panose="02010600030101010101" pitchFamily="2" charset="-122"/>
                          <a:ea typeface="宋体" panose="02010600030101010101" pitchFamily="2" charset="-122"/>
                          <a:cs typeface="宋体" panose="02010600030101010101" pitchFamily="2" charset="-122"/>
                        </a:rPr>
                        <a:t>为</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，则返回</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。对于空的可迭代对象，返回</a:t>
                      </a:r>
                      <a:r>
                        <a:rPr lang="en-US" altLang="zh-CN" sz="1400" b="0" u="none">
                          <a:latin typeface="宋体" panose="02010600030101010101" pitchFamily="2" charset="-122"/>
                          <a:ea typeface="宋体" panose="02010600030101010101" pitchFamily="2" charset="-122"/>
                          <a:cs typeface="宋体" panose="02010600030101010101" pitchFamily="2" charset="-122"/>
                        </a:rPr>
                        <a:t>False</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923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ascii(obj)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把对象转换为</a:t>
                      </a:r>
                      <a:r>
                        <a:rPr lang="en-US" altLang="zh-CN" sz="1400" b="0" u="none">
                          <a:latin typeface="宋体" panose="02010600030101010101" pitchFamily="2" charset="-122"/>
                          <a:ea typeface="宋体" panose="02010600030101010101" pitchFamily="2" charset="-122"/>
                          <a:cs typeface="宋体" panose="02010600030101010101" pitchFamily="2" charset="-122"/>
                        </a:rPr>
                        <a:t>ASCII</a:t>
                      </a:r>
                      <a:r>
                        <a:rPr lang="zh-CN" altLang="en-US" sz="1400" b="0" u="none">
                          <a:latin typeface="宋体" panose="02010600030101010101" pitchFamily="2" charset="-122"/>
                          <a:ea typeface="宋体" panose="02010600030101010101" pitchFamily="2" charset="-122"/>
                          <a:cs typeface="宋体" panose="02010600030101010101" pitchFamily="2" charset="-122"/>
                        </a:rPr>
                        <a:t>码表示形式，必要的时候使用转义字符来表示特定的字符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bin(x)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把整数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转换为二进制串表示形式</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bool(x)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返回与</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等价的布尔值</a:t>
                      </a:r>
                      <a:r>
                        <a:rPr lang="en-US" altLang="zh-CN" sz="1400" b="0" u="none">
                          <a:latin typeface="宋体" panose="02010600030101010101" pitchFamily="2" charset="-122"/>
                          <a:ea typeface="宋体" panose="02010600030101010101" pitchFamily="2" charset="-122"/>
                          <a:cs typeface="宋体" panose="02010600030101010101" pitchFamily="2" charset="-122"/>
                        </a:rPr>
                        <a:t>True</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False</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60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bytes(x)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生成字节串，或把指定对象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转换为字节串表示形式</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20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callable(obj)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是否可调用。类和函数是可调用的，包含</a:t>
                      </a:r>
                      <a:r>
                        <a:rPr lang="en-US" altLang="zh-CN" sz="1400" b="0" u="none">
                          <a:latin typeface="宋体" panose="02010600030101010101" pitchFamily="2" charset="-122"/>
                          <a:ea typeface="宋体" panose="02010600030101010101" pitchFamily="2" charset="-122"/>
                          <a:cs typeface="宋体" panose="02010600030101010101" pitchFamily="2" charset="-122"/>
                        </a:rPr>
                        <a:t>__call__()</a:t>
                      </a:r>
                      <a:r>
                        <a:rPr lang="zh-CN" altLang="en-US" sz="1400" b="0" u="none">
                          <a:latin typeface="宋体" panose="02010600030101010101" pitchFamily="2" charset="-122"/>
                          <a:ea typeface="宋体" panose="02010600030101010101" pitchFamily="2" charset="-122"/>
                          <a:cs typeface="宋体" panose="02010600030101010101" pitchFamily="2" charset="-122"/>
                        </a:rPr>
                        <a:t>方法的类的对象也是可调用的</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14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compile()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用于把</a:t>
                      </a:r>
                      <a:r>
                        <a:rPr lang="en-US" altLang="zh-CN" sz="1400" b="0" u="none">
                          <a:latin typeface="宋体" panose="02010600030101010101" pitchFamily="2" charset="-122"/>
                          <a:ea typeface="宋体" panose="02010600030101010101" pitchFamily="2" charset="-122"/>
                          <a:cs typeface="宋体" panose="02010600030101010101" pitchFamily="2" charset="-122"/>
                        </a:rPr>
                        <a:t>Python</a:t>
                      </a:r>
                      <a:r>
                        <a:rPr lang="zh-CN" altLang="en-US" sz="1400" b="0" u="none">
                          <a:latin typeface="宋体" panose="02010600030101010101" pitchFamily="2" charset="-122"/>
                          <a:ea typeface="宋体" panose="02010600030101010101" pitchFamily="2" charset="-122"/>
                          <a:cs typeface="宋体" panose="02010600030101010101" pitchFamily="2" charset="-122"/>
                        </a:rPr>
                        <a:t>代码编译成可被</a:t>
                      </a:r>
                      <a:r>
                        <a:rPr lang="en-US" altLang="zh-CN" sz="1400" b="0" u="none">
                          <a:latin typeface="宋体" panose="02010600030101010101" pitchFamily="2" charset="-122"/>
                          <a:ea typeface="宋体" panose="02010600030101010101" pitchFamily="2" charset="-122"/>
                          <a:cs typeface="宋体" panose="02010600030101010101" pitchFamily="2" charset="-122"/>
                        </a:rPr>
                        <a:t>exec()</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eval()</a:t>
                      </a:r>
                      <a:r>
                        <a:rPr lang="zh-CN" altLang="en-US" sz="1400" b="0" u="none">
                          <a:latin typeface="宋体" panose="02010600030101010101" pitchFamily="2" charset="-122"/>
                          <a:ea typeface="宋体" panose="02010600030101010101" pitchFamily="2" charset="-122"/>
                          <a:cs typeface="宋体" panose="02010600030101010101" pitchFamily="2" charset="-122"/>
                        </a:rPr>
                        <a:t>函数执行的代码对象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complex(real, [imag])</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返回复数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542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chr(x)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Unicode</a:t>
                      </a:r>
                      <a:r>
                        <a:rPr lang="zh-CN" altLang="en-US" sz="1400" b="0" u="none">
                          <a:latin typeface="宋体" panose="02010600030101010101" pitchFamily="2" charset="-122"/>
                          <a:ea typeface="宋体" panose="02010600030101010101" pitchFamily="2" charset="-122"/>
                          <a:cs typeface="宋体" panose="02010600030101010101" pitchFamily="2" charset="-122"/>
                        </a:rPr>
                        <a:t>编码为</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0458" name="标题 4608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6348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模块导入与使用</a:t>
            </a:r>
            <a:endParaRPr lang="zh-CN" altLang="en-US" kern="1200" baseline="0" dirty="0">
              <a:solidFill>
                <a:schemeClr val="tx1"/>
              </a:solidFill>
              <a:latin typeface="+mj-lt"/>
              <a:ea typeface="+mj-ea"/>
              <a:cs typeface="+mj-cs"/>
            </a:endParaRPr>
          </a:p>
        </p:txBody>
      </p:sp>
      <p:sp>
        <p:nvSpPr>
          <p:cNvPr id="100354" name="文本占位符 63490"/>
          <p:cNvSpPr>
            <a:spLocks noGrp="1"/>
          </p:cNvSpPr>
          <p:nvPr>
            <p:ph idx="1"/>
          </p:nvPr>
        </p:nvSpPr>
        <p:spPr/>
        <p:txBody>
          <a:bodyPr anchor="t"/>
          <a:lstStyle/>
          <a:p>
            <a:pPr defTabSz="914400">
              <a:spcBef>
                <a:spcPts val="1200"/>
              </a:spcBef>
              <a:spcAft>
                <a:spcPts val="600"/>
              </a:spcAft>
              <a:buSzPct val="90000"/>
              <a:buFont typeface="Wingdings" panose="05000000000000000000" charset="0"/>
              <a:buChar char="Ø"/>
            </a:pPr>
            <a:r>
              <a:rPr lang="en-US" altLang="zh-CN" sz="1800" dirty="0"/>
              <a:t>Python</a:t>
            </a:r>
            <a:r>
              <a:rPr lang="zh-CN" altLang="en-US" sz="1800" dirty="0"/>
              <a:t>默认安装仅包含部分基本或核心模块，但用户可以安装大量的扩展模块，</a:t>
            </a:r>
            <a:r>
              <a:rPr lang="en-US" altLang="zh-CN" sz="1800" dirty="0"/>
              <a:t>pip</a:t>
            </a:r>
            <a:r>
              <a:rPr lang="zh-CN" altLang="en-US" sz="1800" dirty="0"/>
              <a:t>是管理模块的重要工具。</a:t>
            </a:r>
            <a:endParaRPr lang="zh-CN" altLang="en-US" sz="1800" dirty="0"/>
          </a:p>
          <a:p>
            <a:pPr defTabSz="914400">
              <a:spcBef>
                <a:spcPts val="1200"/>
              </a:spcBef>
              <a:spcAft>
                <a:spcPts val="600"/>
              </a:spcAft>
              <a:buSzPct val="90000"/>
              <a:buFont typeface="Wingdings" panose="05000000000000000000" charset="0"/>
              <a:buChar char="Ø"/>
            </a:pPr>
            <a:r>
              <a:rPr lang="zh-CN" altLang="en-US" sz="1800" dirty="0"/>
              <a:t>在</a:t>
            </a:r>
            <a:r>
              <a:rPr lang="en-US" altLang="zh-CN" sz="1800" dirty="0"/>
              <a:t>Python</a:t>
            </a:r>
            <a:r>
              <a:rPr lang="zh-CN" altLang="en-US" sz="1800" dirty="0"/>
              <a:t>启动时，仅加载了很少的一部分模块，在需要时由程序员显式地加载（可能需要先安装）其他模块。</a:t>
            </a:r>
            <a:endParaRPr lang="zh-CN" altLang="en-US" sz="1800" dirty="0"/>
          </a:p>
          <a:p>
            <a:pPr defTabSz="914400">
              <a:spcBef>
                <a:spcPts val="1200"/>
              </a:spcBef>
              <a:spcAft>
                <a:spcPts val="600"/>
              </a:spcAft>
              <a:buSzPct val="90000"/>
              <a:buFont typeface="Wingdings" panose="05000000000000000000" charset="0"/>
              <a:buChar char="Ø"/>
            </a:pPr>
            <a:r>
              <a:rPr lang="zh-CN" altLang="en-US" sz="1800" dirty="0"/>
              <a:t>减小运行的压力，仅加载真正需要的模块和功能，且具有很强的可扩展性。</a:t>
            </a:r>
            <a:endParaRPr lang="zh-CN" altLang="en-US" sz="1800" dirty="0"/>
          </a:p>
          <a:p>
            <a:pPr defTabSz="914400">
              <a:spcBef>
                <a:spcPts val="1200"/>
              </a:spcBef>
              <a:spcAft>
                <a:spcPts val="600"/>
              </a:spcAft>
              <a:buSzPct val="90000"/>
              <a:buFont typeface="Wingdings" panose="05000000000000000000" charset="0"/>
              <a:buChar char="Ø"/>
            </a:pPr>
            <a:r>
              <a:rPr lang="zh-CN" altLang="en-US" sz="1800" dirty="0"/>
              <a:t>可以使用sys.modules.items()显示所有预加载模块的相关信息。</a:t>
            </a:r>
            <a:endParaRPr lang="zh-CN" alt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6451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a:t>
            </a:r>
            <a:r>
              <a:rPr lang="zh-CN" altLang="en-US" kern="1200" baseline="0" dirty="0">
                <a:solidFill>
                  <a:schemeClr val="tx1"/>
                </a:solidFill>
                <a:latin typeface="+mj-lt"/>
                <a:ea typeface="+mj-ea"/>
                <a:cs typeface="+mj-cs"/>
                <a:sym typeface="Arial" panose="020B0604020202020204" pitchFamily="34" charset="0"/>
              </a:rPr>
              <a:t>导入与</a:t>
            </a:r>
            <a:r>
              <a:rPr lang="zh-CN" altLang="en-US" kern="1200" baseline="0" dirty="0">
                <a:solidFill>
                  <a:schemeClr val="tx1"/>
                </a:solidFill>
                <a:latin typeface="+mj-lt"/>
                <a:ea typeface="+mj-ea"/>
                <a:cs typeface="+mj-cs"/>
              </a:rPr>
              <a:t>使用</a:t>
            </a:r>
            <a:endParaRPr lang="en-US" altLang="zh-CN" kern="1200" baseline="0" dirty="0">
              <a:solidFill>
                <a:schemeClr val="tx1"/>
              </a:solidFill>
              <a:latin typeface="Times New Roman" panose="02020603050405020304" pitchFamily="2" charset="0"/>
              <a:ea typeface="Times New Roman" panose="02020603050405020304" pitchFamily="2" charset="0"/>
              <a:cs typeface="+mj-cs"/>
            </a:endParaRPr>
          </a:p>
        </p:txBody>
      </p:sp>
      <p:sp>
        <p:nvSpPr>
          <p:cNvPr id="101378" name="文本占位符 64514"/>
          <p:cNvSpPr>
            <a:spLocks noGrp="1"/>
          </p:cNvSpPr>
          <p:nvPr>
            <p:ph idx="1"/>
          </p:nvPr>
        </p:nvSpPr>
        <p:spPr/>
        <p:txBody>
          <a:bodyPr anchor="t"/>
          <a:lstStyle/>
          <a:p>
            <a:pPr defTabSz="914400">
              <a:buSzPct val="90000"/>
              <a:buFont typeface="Wingdings" panose="05000000000000000000" charset="0"/>
              <a:buChar char="v"/>
            </a:pPr>
            <a:r>
              <a:rPr lang="en-US" altLang="zh-CN" sz="1800" dirty="0">
                <a:latin typeface="Times New Roman" panose="02020603050405020304" pitchFamily="2" charset="0"/>
              </a:rPr>
              <a:t>import </a:t>
            </a:r>
            <a:r>
              <a:rPr lang="zh-CN" altLang="en-US" sz="1800" dirty="0">
                <a:latin typeface="Times New Roman" panose="02020603050405020304" pitchFamily="2" charset="0"/>
              </a:rPr>
              <a:t>模块名</a:t>
            </a:r>
            <a:endParaRPr lang="en-US" altLang="zh-CN" sz="1800" dirty="0">
              <a:latin typeface="Times New Roman" panose="02020603050405020304" pitchFamily="2" charset="0"/>
            </a:endParaRPr>
          </a:p>
          <a:p>
            <a:pPr defTabSz="914400">
              <a:buSzPct val="90000"/>
              <a:buFont typeface="Wingdings" panose="05000000000000000000" pitchFamily="2" charset="2"/>
              <a:buNone/>
            </a:pPr>
            <a:r>
              <a:rPr lang="en-US" altLang="zh-CN" sz="1350" dirty="0">
                <a:latin typeface="Consolas" panose="020B0609020204030204" charset="0"/>
              </a:rPr>
              <a:t>&gt;&gt;&gt; import math</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math.sin(0.5)               #</a:t>
            </a:r>
            <a:r>
              <a:rPr lang="zh-CN" altLang="en-US" sz="1350" dirty="0">
                <a:latin typeface="Consolas" panose="020B0609020204030204" charset="0"/>
              </a:rPr>
              <a:t>求</a:t>
            </a:r>
            <a:r>
              <a:rPr lang="en-US" altLang="zh-CN" sz="1350" dirty="0">
                <a:latin typeface="Consolas" panose="020B0609020204030204" charset="0"/>
              </a:rPr>
              <a:t>0.5</a:t>
            </a:r>
            <a:r>
              <a:rPr lang="zh-CN" altLang="en-US" sz="1350" dirty="0">
                <a:latin typeface="Consolas" panose="020B0609020204030204" charset="0"/>
              </a:rPr>
              <a:t>的正弦</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import random</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x = random.random( )        #</a:t>
            </a:r>
            <a:r>
              <a:rPr lang="zh-CN" altLang="en-US" sz="1350" dirty="0">
                <a:latin typeface="Consolas" panose="020B0609020204030204" charset="0"/>
              </a:rPr>
              <a:t>获得</a:t>
            </a:r>
            <a:r>
              <a:rPr lang="en-US" altLang="zh-CN" sz="1350" dirty="0">
                <a:latin typeface="Consolas" panose="020B0609020204030204" charset="0"/>
              </a:rPr>
              <a:t>[0,1) </a:t>
            </a:r>
            <a:r>
              <a:rPr lang="zh-CN" altLang="en-US" sz="1350" dirty="0">
                <a:latin typeface="Consolas" panose="020B0609020204030204" charset="0"/>
              </a:rPr>
              <a:t>内的随机小数</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y = random.random( )</a:t>
            </a:r>
            <a:endParaRPr lang="en-US" altLang="zh-CN" sz="1350" dirty="0">
              <a:latin typeface="Consolas" panose="020B0609020204030204" charset="0"/>
            </a:endParaRPr>
          </a:p>
          <a:p>
            <a:pPr defTabSz="914400">
              <a:buSzPct val="90000"/>
              <a:buFont typeface="Wingdings" panose="05000000000000000000" pitchFamily="2" charset="2"/>
              <a:buNone/>
            </a:pPr>
            <a:r>
              <a:rPr lang="en-US" altLang="zh-CN" sz="1350" dirty="0">
                <a:latin typeface="Consolas" panose="020B0609020204030204" charset="0"/>
              </a:rPr>
              <a:t>&gt;&gt;&gt; n = random.randint(1,100)   #</a:t>
            </a:r>
            <a:r>
              <a:rPr lang="zh-CN" altLang="en-US" sz="1350" dirty="0">
                <a:latin typeface="Consolas" panose="020B0609020204030204" charset="0"/>
              </a:rPr>
              <a:t>获得</a:t>
            </a:r>
            <a:r>
              <a:rPr lang="en-US" altLang="zh-CN" sz="1350" dirty="0">
                <a:latin typeface="Consolas" panose="020B0609020204030204" charset="0"/>
              </a:rPr>
              <a:t>[1,100]</a:t>
            </a:r>
            <a:r>
              <a:rPr lang="zh-CN" altLang="en-US" sz="1350" dirty="0">
                <a:latin typeface="Consolas" panose="020B0609020204030204" charset="0"/>
              </a:rPr>
              <a:t>上的随机整数</a:t>
            </a:r>
            <a:endParaRPr lang="zh-CN" altLang="en-US" sz="1350" dirty="0">
              <a:latin typeface="Consolas" panose="020B0609020204030204" charset="0"/>
            </a:endParaRPr>
          </a:p>
          <a:p>
            <a:pPr defTabSz="914400">
              <a:spcBef>
                <a:spcPts val="1200"/>
              </a:spcBef>
              <a:spcAft>
                <a:spcPts val="600"/>
              </a:spcAft>
              <a:buSzPct val="90000"/>
              <a:buFont typeface="Wingdings" panose="05000000000000000000" charset="0"/>
              <a:buChar char="ü"/>
            </a:pPr>
            <a:r>
              <a:rPr lang="zh-CN" altLang="en-US" sz="1500" dirty="0"/>
              <a:t>可以使用</a:t>
            </a:r>
            <a:r>
              <a:rPr lang="en-US" altLang="zh-CN" sz="1500" dirty="0"/>
              <a:t>dir()</a:t>
            </a:r>
            <a:r>
              <a:rPr lang="zh-CN" altLang="en-US" sz="1500" dirty="0"/>
              <a:t>函数查看任意模块中所有的对象列表，如果调用不带参数的</a:t>
            </a:r>
            <a:r>
              <a:rPr lang="en-US" altLang="zh-CN" sz="1500" dirty="0"/>
              <a:t>dir()</a:t>
            </a:r>
            <a:r>
              <a:rPr lang="zh-CN" altLang="en-US" sz="1500" dirty="0"/>
              <a:t>函数，则返回当前作用域所有名字列表。</a:t>
            </a:r>
            <a:endParaRPr lang="zh-CN" altLang="en-US" sz="1500" dirty="0"/>
          </a:p>
          <a:p>
            <a:pPr defTabSz="914400">
              <a:spcBef>
                <a:spcPts val="1200"/>
              </a:spcBef>
              <a:spcAft>
                <a:spcPts val="600"/>
              </a:spcAft>
              <a:buSzPct val="90000"/>
              <a:buFont typeface="Wingdings" panose="05000000000000000000" charset="0"/>
              <a:buChar char="ü"/>
            </a:pPr>
            <a:r>
              <a:rPr lang="zh-CN" altLang="en-US" sz="1500" dirty="0"/>
              <a:t>可以使用</a:t>
            </a:r>
            <a:r>
              <a:rPr lang="en-US" altLang="zh-CN" sz="1500" dirty="0"/>
              <a:t>help()</a:t>
            </a:r>
            <a:r>
              <a:rPr lang="zh-CN" altLang="en-US" sz="1500" dirty="0"/>
              <a:t>函数查看任意模块或函数的使用帮助。</a:t>
            </a:r>
            <a:endParaRPr lang="zh-CN" altLang="en-US" sz="15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6553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a:t>
            </a:r>
            <a:r>
              <a:rPr lang="zh-CN" altLang="en-US" kern="1200" baseline="0" dirty="0">
                <a:solidFill>
                  <a:schemeClr val="tx1"/>
                </a:solidFill>
                <a:latin typeface="+mj-lt"/>
                <a:ea typeface="+mj-ea"/>
                <a:cs typeface="+mj-cs"/>
                <a:sym typeface="Arial" panose="020B0604020202020204" pitchFamily="34" charset="0"/>
              </a:rPr>
              <a:t>导入与</a:t>
            </a:r>
            <a:r>
              <a:rPr lang="zh-CN" altLang="en-US" kern="1200" baseline="0" dirty="0">
                <a:solidFill>
                  <a:schemeClr val="tx1"/>
                </a:solidFill>
                <a:latin typeface="+mj-lt"/>
                <a:ea typeface="+mj-ea"/>
                <a:cs typeface="+mj-cs"/>
              </a:rPr>
              <a:t>使用</a:t>
            </a:r>
            <a:endParaRPr lang="zh-CN" altLang="en-US" kern="1200" baseline="0" dirty="0">
              <a:solidFill>
                <a:schemeClr val="tx1"/>
              </a:solidFill>
              <a:latin typeface="+mj-lt"/>
              <a:ea typeface="+mj-ea"/>
              <a:cs typeface="+mj-cs"/>
            </a:endParaRPr>
          </a:p>
        </p:txBody>
      </p:sp>
      <p:sp>
        <p:nvSpPr>
          <p:cNvPr id="102402" name="文本占位符 65538"/>
          <p:cNvSpPr>
            <a:spLocks noGrp="1"/>
          </p:cNvSpPr>
          <p:nvPr>
            <p:ph idx="1"/>
          </p:nvPr>
        </p:nvSpPr>
        <p:spPr/>
        <p:txBody>
          <a:bodyPr anchor="t"/>
          <a:lstStyle/>
          <a:p>
            <a:pPr defTabSz="914400">
              <a:buSzPct val="90000"/>
              <a:buFont typeface="Wingdings" panose="05000000000000000000" charset="0"/>
              <a:buChar char="v"/>
            </a:pPr>
            <a:r>
              <a:rPr lang="zh-CN" altLang="en-US" sz="1800" dirty="0">
                <a:latin typeface="宋体" panose="02010600030101010101" pitchFamily="2" charset="-122"/>
              </a:rPr>
              <a:t>from 模块名 import 对象名[ as 别名] </a:t>
            </a:r>
            <a:r>
              <a:rPr lang="en-US" altLang="zh-CN" sz="1800" dirty="0">
                <a:latin typeface="宋体" panose="02010600030101010101" pitchFamily="2" charset="-122"/>
              </a:rPr>
              <a:t>#</a:t>
            </a:r>
            <a:r>
              <a:rPr lang="zh-CN" altLang="en-US" sz="1800" dirty="0">
                <a:latin typeface="宋体" panose="02010600030101010101" pitchFamily="2" charset="-122"/>
              </a:rPr>
              <a:t>可以减少查询次数，提高执行速度</a:t>
            </a:r>
            <a:endParaRPr lang="zh-CN" altLang="en-US" sz="1800" dirty="0">
              <a:latin typeface="宋体" panose="02010600030101010101" pitchFamily="2" charset="-122"/>
            </a:endParaRPr>
          </a:p>
          <a:p>
            <a:pPr defTabSz="914400">
              <a:buSzPct val="90000"/>
              <a:buFont typeface="Wingdings" panose="05000000000000000000" charset="0"/>
              <a:buChar char="v"/>
            </a:pPr>
            <a:r>
              <a:rPr lang="zh-CN" altLang="en-US" sz="1800" dirty="0">
                <a:latin typeface="宋体" panose="02010600030101010101" pitchFamily="2" charset="-122"/>
              </a:rPr>
              <a:t>from math import *    #谨慎使用</a:t>
            </a:r>
            <a:endParaRPr lang="zh-CN" altLang="en-US" sz="1800" dirty="0">
              <a:latin typeface="宋体" panose="02010600030101010101" pitchFamily="2" charset="-122"/>
            </a:endParaRPr>
          </a:p>
          <a:p>
            <a:pPr defTabSz="914400">
              <a:buSzPct val="90000"/>
              <a:buFont typeface="Wingdings" panose="05000000000000000000" pitchFamily="2" charset="2"/>
              <a:buNone/>
            </a:pPr>
            <a:endParaRPr lang="en-US" altLang="zh-CN" sz="1500" dirty="0">
              <a:latin typeface="宋体" panose="02010600030101010101" pitchFamily="2" charset="-122"/>
            </a:endParaRPr>
          </a:p>
          <a:p>
            <a:pPr defTabSz="914400">
              <a:buSzPct val="90000"/>
              <a:buFont typeface="Wingdings" panose="05000000000000000000" pitchFamily="2" charset="2"/>
              <a:buNone/>
            </a:pPr>
            <a:r>
              <a:rPr lang="en-US" altLang="zh-CN" sz="1600" dirty="0">
                <a:latin typeface="Consolas" panose="020B0609020204030204" charset="0"/>
              </a:rPr>
              <a:t>&gt;&gt;&gt; from math import sin</a:t>
            </a:r>
            <a:endParaRPr lang="en-US" altLang="zh-CN" sz="1600" dirty="0">
              <a:latin typeface="Consolas" panose="020B0609020204030204" charset="0"/>
            </a:endParaRPr>
          </a:p>
          <a:p>
            <a:pPr defTabSz="914400">
              <a:buSzPct val="90000"/>
              <a:buFont typeface="Wingdings" panose="05000000000000000000" pitchFamily="2" charset="2"/>
              <a:buNone/>
            </a:pPr>
            <a:r>
              <a:rPr lang="en-US" altLang="zh-CN" sz="1600" dirty="0">
                <a:latin typeface="Consolas" panose="020B0609020204030204" charset="0"/>
              </a:rPr>
              <a:t>&gt;&gt;&gt; sin(3)</a:t>
            </a:r>
            <a:endParaRPr lang="en-US" altLang="zh-CN" sz="1600" dirty="0">
              <a:latin typeface="Consolas" panose="020B0609020204030204" charset="0"/>
            </a:endParaRPr>
          </a:p>
          <a:p>
            <a:pPr defTabSz="914400">
              <a:buSzPct val="90000"/>
              <a:buFont typeface="Wingdings" panose="05000000000000000000" pitchFamily="2" charset="2"/>
              <a:buNone/>
            </a:pPr>
            <a:r>
              <a:rPr lang="en-US" altLang="zh-CN" sz="1600" dirty="0">
                <a:solidFill>
                  <a:srgbClr val="00B0F0"/>
                </a:solidFill>
                <a:latin typeface="Consolas" panose="020B0609020204030204" charset="0"/>
              </a:rPr>
              <a:t>0.1411200080598672</a:t>
            </a:r>
            <a:endParaRPr lang="en-US" altLang="zh-CN" sz="1600" dirty="0">
              <a:solidFill>
                <a:srgbClr val="00B0F0"/>
              </a:solidFill>
              <a:latin typeface="Consolas" panose="020B0609020204030204" charset="0"/>
            </a:endParaRPr>
          </a:p>
          <a:p>
            <a:pPr defTabSz="914400">
              <a:buSzPct val="90000"/>
              <a:buFont typeface="Wingdings" panose="05000000000000000000" pitchFamily="2" charset="2"/>
              <a:buNone/>
            </a:pPr>
            <a:r>
              <a:rPr lang="en-US" altLang="zh-CN" sz="1600" dirty="0">
                <a:latin typeface="Consolas" panose="020B0609020204030204" charset="0"/>
              </a:rPr>
              <a:t>&gt;&gt;&gt; from math import sin as f #</a:t>
            </a:r>
            <a:r>
              <a:rPr lang="zh-CN" altLang="en-US" sz="1600" dirty="0">
                <a:latin typeface="Consolas" panose="020B0609020204030204" charset="0"/>
              </a:rPr>
              <a:t>别名</a:t>
            </a:r>
            <a:endParaRPr lang="zh-CN" altLang="en-US" sz="1600" dirty="0">
              <a:latin typeface="Consolas" panose="020B0609020204030204" charset="0"/>
            </a:endParaRPr>
          </a:p>
          <a:p>
            <a:pPr defTabSz="914400">
              <a:buSzPct val="90000"/>
              <a:buFont typeface="Wingdings" panose="05000000000000000000" pitchFamily="2" charset="2"/>
              <a:buNone/>
            </a:pPr>
            <a:r>
              <a:rPr lang="en-US" altLang="zh-CN" sz="1600" dirty="0">
                <a:latin typeface="Consolas" panose="020B0609020204030204" charset="0"/>
              </a:rPr>
              <a:t>&gt;&gt;&gt; f(3)</a:t>
            </a:r>
            <a:endParaRPr lang="en-US" altLang="zh-CN" sz="1600" dirty="0">
              <a:latin typeface="Consolas" panose="020B0609020204030204" charset="0"/>
            </a:endParaRPr>
          </a:p>
          <a:p>
            <a:pPr defTabSz="914400">
              <a:buSzPct val="90000"/>
              <a:buFont typeface="Wingdings" panose="05000000000000000000" pitchFamily="2" charset="2"/>
              <a:buNone/>
            </a:pPr>
            <a:r>
              <a:rPr lang="en-US" altLang="zh-CN" sz="1600" dirty="0">
                <a:solidFill>
                  <a:srgbClr val="00B0F0"/>
                </a:solidFill>
                <a:latin typeface="Consolas" panose="020B0609020204030204" charset="0"/>
              </a:rPr>
              <a:t>0.141120008059867</a:t>
            </a:r>
            <a:endParaRPr lang="en-US" altLang="zh-CN" sz="1600" dirty="0">
              <a:solidFill>
                <a:srgbClr val="00B0F0"/>
              </a:solidFill>
              <a:latin typeface="Consolas" panose="020B060902020403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6656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.8  </a:t>
            </a:r>
            <a:r>
              <a:rPr lang="zh-CN" altLang="en-US" kern="1200" baseline="0" dirty="0">
                <a:solidFill>
                  <a:schemeClr val="tx1"/>
                </a:solidFill>
                <a:latin typeface="+mj-lt"/>
                <a:ea typeface="+mj-ea"/>
                <a:cs typeface="+mj-cs"/>
              </a:rPr>
              <a:t>模块</a:t>
            </a:r>
            <a:r>
              <a:rPr lang="zh-CN" altLang="en-US" kern="1200" baseline="0" dirty="0">
                <a:solidFill>
                  <a:schemeClr val="tx1"/>
                </a:solidFill>
                <a:latin typeface="+mj-lt"/>
                <a:ea typeface="+mj-ea"/>
                <a:cs typeface="+mj-cs"/>
                <a:sym typeface="Arial" panose="020B0604020202020204" pitchFamily="34" charset="0"/>
              </a:rPr>
              <a:t>导入与</a:t>
            </a:r>
            <a:r>
              <a:rPr lang="zh-CN" altLang="en-US" kern="1200" baseline="0" dirty="0">
                <a:solidFill>
                  <a:schemeClr val="tx1"/>
                </a:solidFill>
                <a:latin typeface="+mj-lt"/>
                <a:ea typeface="+mj-ea"/>
                <a:cs typeface="+mj-cs"/>
              </a:rPr>
              <a:t>使用</a:t>
            </a:r>
            <a:endParaRPr lang="zh-CN" altLang="en-US" kern="1200" baseline="0" dirty="0">
              <a:solidFill>
                <a:schemeClr val="tx1"/>
              </a:solidFill>
              <a:latin typeface="+mj-lt"/>
              <a:ea typeface="+mj-ea"/>
              <a:cs typeface="+mj-cs"/>
            </a:endParaRPr>
          </a:p>
        </p:txBody>
      </p:sp>
      <p:sp>
        <p:nvSpPr>
          <p:cNvPr id="103426" name="文本占位符 66562"/>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v"/>
            </a:pPr>
            <a:r>
              <a:rPr lang="zh-CN" altLang="en-US" sz="1500" dirty="0"/>
              <a:t>在</a:t>
            </a:r>
            <a:r>
              <a:rPr lang="en-US" altLang="zh-CN" sz="1500" dirty="0"/>
              <a:t>2.x</a:t>
            </a:r>
            <a:r>
              <a:rPr lang="zh-CN" altLang="en-US" sz="1500" dirty="0"/>
              <a:t>中可以使用</a:t>
            </a:r>
            <a:r>
              <a:rPr lang="en-US" altLang="zh-CN" sz="1500" dirty="0"/>
              <a:t>reload</a:t>
            </a:r>
            <a:r>
              <a:rPr lang="zh-CN" altLang="en-US" sz="1500" dirty="0"/>
              <a:t>函数重新导入一个模块，在</a:t>
            </a:r>
            <a:r>
              <a:rPr lang="en-US" altLang="zh-CN" sz="1500" dirty="0"/>
              <a:t>3.x</a:t>
            </a:r>
            <a:r>
              <a:rPr lang="zh-CN" altLang="en-US" sz="1500" dirty="0"/>
              <a:t>中，需要使用</a:t>
            </a:r>
            <a:r>
              <a:rPr lang="en-US" altLang="zh-CN" sz="1500" dirty="0">
                <a:solidFill>
                  <a:srgbClr val="FF0000"/>
                </a:solidFill>
              </a:rPr>
              <a:t>imp</a:t>
            </a:r>
            <a:r>
              <a:rPr lang="zh-CN" altLang="en-US" sz="1500" dirty="0">
                <a:solidFill>
                  <a:srgbClr val="FF0000"/>
                </a:solidFill>
              </a:rPr>
              <a:t>模块的</a:t>
            </a:r>
            <a:r>
              <a:rPr lang="en-US" altLang="zh-CN" sz="1500" dirty="0">
                <a:solidFill>
                  <a:srgbClr val="FF0000"/>
                </a:solidFill>
              </a:rPr>
              <a:t>reload</a:t>
            </a:r>
            <a:r>
              <a:rPr lang="zh-CN" altLang="en-US" sz="1500" dirty="0">
                <a:solidFill>
                  <a:srgbClr val="FF0000"/>
                </a:solidFill>
              </a:rPr>
              <a:t>函数</a:t>
            </a:r>
            <a:r>
              <a:rPr lang="zh-CN" altLang="en-US" sz="1500" dirty="0"/>
              <a:t>。</a:t>
            </a:r>
            <a:endParaRPr lang="en-US" altLang="zh-CN" sz="1500" dirty="0"/>
          </a:p>
          <a:p>
            <a:pPr defTabSz="914400">
              <a:lnSpc>
                <a:spcPct val="150000"/>
              </a:lnSpc>
              <a:spcBef>
                <a:spcPts val="600"/>
              </a:spcBef>
              <a:spcAft>
                <a:spcPts val="600"/>
              </a:spcAft>
              <a:buSzPct val="90000"/>
              <a:buFont typeface="Wingdings" panose="05000000000000000000" charset="0"/>
              <a:buChar char="v"/>
            </a:pPr>
            <a:r>
              <a:rPr lang="en-US" altLang="zh-CN" sz="1500" dirty="0"/>
              <a:t>Python</a:t>
            </a:r>
            <a:r>
              <a:rPr lang="zh-CN" altLang="en-US" sz="1500" dirty="0">
                <a:solidFill>
                  <a:srgbClr val="FF0000"/>
                </a:solidFill>
              </a:rPr>
              <a:t>首先在当前目录中查找需要导入的模块文件</a:t>
            </a:r>
            <a:r>
              <a:rPr lang="zh-CN" altLang="en-US" sz="1500" dirty="0"/>
              <a:t>，如果没有找到则从</a:t>
            </a:r>
            <a:r>
              <a:rPr lang="en-US" altLang="zh-CN" sz="1500" dirty="0">
                <a:solidFill>
                  <a:srgbClr val="FF0000"/>
                </a:solidFill>
              </a:rPr>
              <a:t>sys</a:t>
            </a:r>
            <a:r>
              <a:rPr lang="zh-CN" altLang="en-US" sz="1500" dirty="0">
                <a:solidFill>
                  <a:srgbClr val="FF0000"/>
                </a:solidFill>
              </a:rPr>
              <a:t>模块的</a:t>
            </a:r>
            <a:r>
              <a:rPr lang="en-US" altLang="zh-CN" sz="1500" dirty="0">
                <a:solidFill>
                  <a:srgbClr val="FF0000"/>
                </a:solidFill>
              </a:rPr>
              <a:t>path</a:t>
            </a:r>
            <a:r>
              <a:rPr lang="zh-CN" altLang="en-US" sz="1500" dirty="0">
                <a:solidFill>
                  <a:srgbClr val="FF0000"/>
                </a:solidFill>
              </a:rPr>
              <a:t>变量</a:t>
            </a:r>
            <a:r>
              <a:rPr lang="zh-CN" altLang="en-US" sz="1500" dirty="0"/>
              <a:t>所指定的目录中查找。可以使用</a:t>
            </a:r>
            <a:r>
              <a:rPr lang="en-US" altLang="zh-CN" sz="1500" dirty="0"/>
              <a:t>sys</a:t>
            </a:r>
            <a:r>
              <a:rPr lang="zh-CN" altLang="en-US" sz="1500" dirty="0"/>
              <a:t>模块的</a:t>
            </a:r>
            <a:r>
              <a:rPr lang="en-US" altLang="zh-CN" sz="1500" dirty="0"/>
              <a:t>path</a:t>
            </a:r>
            <a:r>
              <a:rPr lang="zh-CN" altLang="en-US" sz="1500" dirty="0"/>
              <a:t>变量查看</a:t>
            </a:r>
            <a:r>
              <a:rPr lang="en-US" altLang="zh-CN" sz="1500" dirty="0"/>
              <a:t>python</a:t>
            </a:r>
            <a:r>
              <a:rPr lang="zh-CN" altLang="en-US" sz="1500" dirty="0"/>
              <a:t>导入模块时搜索模块的路径，也可以向其中</a:t>
            </a:r>
            <a:r>
              <a:rPr lang="en-US" altLang="zh-CN" sz="1500" dirty="0"/>
              <a:t>append</a:t>
            </a:r>
            <a:r>
              <a:rPr lang="zh-CN" altLang="en-US" sz="1500" dirty="0"/>
              <a:t>自定义的目录以扩展搜索路径。</a:t>
            </a:r>
            <a:endParaRPr lang="zh-CN" altLang="en-US" sz="1500" dirty="0"/>
          </a:p>
          <a:p>
            <a:pPr defTabSz="914400">
              <a:lnSpc>
                <a:spcPct val="150000"/>
              </a:lnSpc>
              <a:spcBef>
                <a:spcPts val="600"/>
              </a:spcBef>
              <a:spcAft>
                <a:spcPts val="600"/>
              </a:spcAft>
              <a:buSzPct val="90000"/>
              <a:buFont typeface="Wingdings" panose="05000000000000000000" charset="0"/>
              <a:buChar char="v"/>
            </a:pPr>
            <a:r>
              <a:rPr lang="zh-CN" altLang="en-US" sz="1500" dirty="0"/>
              <a:t>在导入模块时，</a:t>
            </a:r>
            <a:r>
              <a:rPr lang="zh-CN" altLang="en-US" sz="1500" dirty="0">
                <a:solidFill>
                  <a:srgbClr val="FF0000"/>
                </a:solidFill>
              </a:rPr>
              <a:t>会优先导入相应的</a:t>
            </a:r>
            <a:r>
              <a:rPr lang="en-US" altLang="zh-CN" sz="1500" dirty="0">
                <a:solidFill>
                  <a:srgbClr val="FF0000"/>
                </a:solidFill>
              </a:rPr>
              <a:t>pyc</a:t>
            </a:r>
            <a:r>
              <a:rPr lang="zh-CN" altLang="en-US" sz="1500" dirty="0">
                <a:solidFill>
                  <a:srgbClr val="FF0000"/>
                </a:solidFill>
              </a:rPr>
              <a:t>文件</a:t>
            </a:r>
            <a:r>
              <a:rPr lang="zh-CN" altLang="en-US" sz="1500" dirty="0"/>
              <a:t>，如果相应的</a:t>
            </a:r>
            <a:r>
              <a:rPr lang="en-US" altLang="zh-CN" sz="1500" dirty="0"/>
              <a:t>pyc</a:t>
            </a:r>
            <a:r>
              <a:rPr lang="zh-CN" altLang="en-US" sz="1500" dirty="0"/>
              <a:t>文件与</a:t>
            </a:r>
            <a:r>
              <a:rPr lang="en-US" altLang="zh-CN" sz="1500" dirty="0"/>
              <a:t>py</a:t>
            </a:r>
            <a:r>
              <a:rPr lang="zh-CN" altLang="en-US" sz="1500" dirty="0"/>
              <a:t>文件时间不相符，则导入</a:t>
            </a:r>
            <a:r>
              <a:rPr lang="en-US" altLang="zh-CN" sz="1500" dirty="0"/>
              <a:t>py</a:t>
            </a:r>
            <a:r>
              <a:rPr lang="zh-CN" altLang="en-US" sz="1500" dirty="0"/>
              <a:t>文件并重新编译该模块。</a:t>
            </a:r>
            <a:endParaRPr lang="zh-CN" altLang="en-US" sz="15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.8  </a:t>
            </a:r>
            <a:r>
              <a:rPr lang="zh-CN" altLang="en-US" kern="1200" baseline="0" dirty="0">
                <a:solidFill>
                  <a:schemeClr val="tx1"/>
                </a:solidFill>
                <a:latin typeface="+mj-lt"/>
                <a:ea typeface="+mj-ea"/>
                <a:cs typeface="+mj-cs"/>
                <a:sym typeface="Arial" panose="020B0604020202020204" pitchFamily="34" charset="0"/>
              </a:rPr>
              <a:t>模块</a:t>
            </a:r>
            <a:r>
              <a:rPr lang="zh-CN" altLang="en-US" kern="1200" baseline="0" dirty="0">
                <a:solidFill>
                  <a:schemeClr val="tx1"/>
                </a:solidFill>
                <a:latin typeface="+mj-lt"/>
                <a:ea typeface="+mj-ea"/>
                <a:cs typeface="+mj-cs"/>
                <a:sym typeface="宋体" panose="02010600030101010101" pitchFamily="2" charset="-122"/>
              </a:rPr>
              <a:t>导入与</a:t>
            </a:r>
            <a:r>
              <a:rPr lang="zh-CN" altLang="en-US" kern="1200" baseline="0" dirty="0">
                <a:solidFill>
                  <a:schemeClr val="tx1"/>
                </a:solidFill>
                <a:latin typeface="+mj-lt"/>
                <a:ea typeface="+mj-ea"/>
                <a:cs typeface="+mj-cs"/>
                <a:sym typeface="Arial" panose="020B0604020202020204" pitchFamily="34" charset="0"/>
              </a:rPr>
              <a:t>使用</a:t>
            </a:r>
            <a:endParaRPr lang="zh-CN" altLang="en-US" kern="1200" baseline="0">
              <a:latin typeface="+mj-lt"/>
              <a:ea typeface="+mj-ea"/>
              <a:cs typeface="+mj-cs"/>
            </a:endParaRPr>
          </a:p>
        </p:txBody>
      </p:sp>
      <p:sp>
        <p:nvSpPr>
          <p:cNvPr id="104450" name="内容占位符 2"/>
          <p:cNvSpPr>
            <a:spLocks noGrp="1"/>
          </p:cNvSpPr>
          <p:nvPr>
            <p:ph idx="1"/>
          </p:nvPr>
        </p:nvSpPr>
        <p:spPr/>
        <p:txBody>
          <a:bodyPr anchor="t"/>
          <a:lstStyle/>
          <a:p>
            <a:pPr defTabSz="914400">
              <a:buSzPct val="90000"/>
              <a:buFont typeface="Wingdings" panose="05000000000000000000" charset="0"/>
              <a:buChar char="v"/>
            </a:pPr>
            <a:r>
              <a:rPr lang="zh-CN" altLang="en-US" sz="1800"/>
              <a:t>导入模块时的文件搜索顺序</a:t>
            </a:r>
            <a:endParaRPr lang="zh-CN" altLang="en-US" sz="1800"/>
          </a:p>
          <a:p>
            <a:pPr defTabSz="914400">
              <a:spcBef>
                <a:spcPts val="1200"/>
              </a:spcBef>
              <a:spcAft>
                <a:spcPts val="600"/>
              </a:spcAft>
              <a:buSzPct val="90000"/>
              <a:buFont typeface="Wingdings" panose="05000000000000000000" charset="0"/>
              <a:buChar char="ü"/>
            </a:pPr>
            <a:r>
              <a:rPr lang="zh-CN" altLang="en-US" sz="1500"/>
              <a:t>当前文件夹</a:t>
            </a:r>
            <a:endParaRPr lang="zh-CN" altLang="en-US" sz="1500"/>
          </a:p>
          <a:p>
            <a:pPr defTabSz="914400">
              <a:spcBef>
                <a:spcPts val="1200"/>
              </a:spcBef>
              <a:spcAft>
                <a:spcPts val="600"/>
              </a:spcAft>
              <a:buSzPct val="90000"/>
              <a:buFont typeface="Wingdings" panose="05000000000000000000" charset="0"/>
              <a:buChar char="ü"/>
            </a:pPr>
            <a:r>
              <a:rPr lang="en-US" altLang="zh-CN" sz="1500"/>
              <a:t>sys.path</a:t>
            </a:r>
            <a:r>
              <a:rPr lang="zh-CN" altLang="en-US" sz="1500"/>
              <a:t>变量指定的文件夹</a:t>
            </a:r>
            <a:endParaRPr lang="zh-CN" altLang="en-US" sz="1500"/>
          </a:p>
          <a:p>
            <a:pPr defTabSz="914400">
              <a:spcBef>
                <a:spcPts val="1200"/>
              </a:spcBef>
              <a:spcAft>
                <a:spcPts val="600"/>
              </a:spcAft>
              <a:buSzPct val="90000"/>
              <a:buFont typeface="Wingdings" panose="05000000000000000000" charset="0"/>
              <a:buChar char="ü"/>
            </a:pPr>
            <a:r>
              <a:rPr lang="zh-CN" altLang="en-US" sz="1500"/>
              <a:t>优先导入</a:t>
            </a:r>
            <a:r>
              <a:rPr lang="en-US" altLang="zh-CN" sz="1500"/>
              <a:t>pyc</a:t>
            </a:r>
            <a:r>
              <a:rPr lang="zh-CN" altLang="en-US" sz="1500"/>
              <a:t>文件</a:t>
            </a:r>
            <a:endParaRPr lang="zh-CN" altLang="en-US" sz="15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sym typeface="Arial" panose="020B0604020202020204" pitchFamily="34" charset="0"/>
              </a:rPr>
              <a:t>1.</a:t>
            </a:r>
            <a:r>
              <a:rPr lang="zh-CN" altLang="en-US" kern="1200" baseline="0" dirty="0">
                <a:solidFill>
                  <a:schemeClr val="tx1"/>
                </a:solidFill>
                <a:latin typeface="+mj-lt"/>
                <a:ea typeface="+mj-ea"/>
                <a:cs typeface="+mj-cs"/>
                <a:sym typeface="Arial" panose="020B0604020202020204" pitchFamily="34" charset="0"/>
              </a:rPr>
              <a:t>4</a:t>
            </a:r>
            <a:r>
              <a:rPr lang="en-US" altLang="zh-CN" kern="1200" baseline="0" dirty="0">
                <a:solidFill>
                  <a:schemeClr val="tx1"/>
                </a:solidFill>
                <a:latin typeface="+mj-lt"/>
                <a:ea typeface="+mj-ea"/>
                <a:cs typeface="+mj-cs"/>
                <a:sym typeface="Arial" panose="020B0604020202020204" pitchFamily="34" charset="0"/>
              </a:rPr>
              <a:t>.8  </a:t>
            </a:r>
            <a:r>
              <a:rPr lang="zh-CN" altLang="en-US" kern="1200" baseline="0" dirty="0">
                <a:solidFill>
                  <a:schemeClr val="tx1"/>
                </a:solidFill>
                <a:latin typeface="+mj-lt"/>
                <a:ea typeface="+mj-ea"/>
                <a:cs typeface="+mj-cs"/>
                <a:sym typeface="Arial" panose="020B0604020202020204" pitchFamily="34" charset="0"/>
              </a:rPr>
              <a:t>模块</a:t>
            </a:r>
            <a:r>
              <a:rPr lang="zh-CN" altLang="en-US" kern="1200" baseline="0" dirty="0">
                <a:solidFill>
                  <a:schemeClr val="tx1"/>
                </a:solidFill>
                <a:latin typeface="+mj-lt"/>
                <a:ea typeface="+mj-ea"/>
                <a:cs typeface="+mj-cs"/>
                <a:sym typeface="宋体" panose="02010600030101010101" pitchFamily="2" charset="-122"/>
              </a:rPr>
              <a:t>导入与</a:t>
            </a:r>
            <a:r>
              <a:rPr lang="zh-CN" altLang="en-US" kern="1200" baseline="0" dirty="0">
                <a:solidFill>
                  <a:schemeClr val="tx1"/>
                </a:solidFill>
                <a:latin typeface="+mj-lt"/>
                <a:ea typeface="+mj-ea"/>
                <a:cs typeface="+mj-cs"/>
                <a:sym typeface="Arial" panose="020B0604020202020204" pitchFamily="34" charset="0"/>
              </a:rPr>
              <a:t>使用</a:t>
            </a:r>
            <a:endParaRPr lang="zh-CN" altLang="en-US" kern="1200" baseline="0">
              <a:latin typeface="+mj-lt"/>
              <a:ea typeface="+mj-ea"/>
              <a:cs typeface="+mj-cs"/>
            </a:endParaRPr>
          </a:p>
        </p:txBody>
      </p:sp>
      <p:sp>
        <p:nvSpPr>
          <p:cNvPr id="105474" name="内容占位符 2"/>
          <p:cNvSpPr>
            <a:spLocks noGrp="1"/>
          </p:cNvSpPr>
          <p:nvPr>
            <p:ph idx="1"/>
          </p:nvPr>
        </p:nvSpPr>
        <p:spPr/>
        <p:txBody>
          <a:bodyPr anchor="t"/>
          <a:lstStyle/>
          <a:p>
            <a:pPr defTabSz="914400">
              <a:buSzPct val="90000"/>
              <a:buFont typeface="Wingdings" panose="05000000000000000000" charset="0"/>
              <a:buChar char="v"/>
            </a:pPr>
            <a:r>
              <a:rPr lang="zh-CN" altLang="en-US" sz="1800"/>
              <a:t>如果需要导入多个模块，一般建议按如下顺序进行导入：</a:t>
            </a:r>
            <a:endParaRPr lang="zh-CN" altLang="en-US" sz="1800"/>
          </a:p>
          <a:p>
            <a:pPr defTabSz="914400">
              <a:spcBef>
                <a:spcPts val="1200"/>
              </a:spcBef>
              <a:spcAft>
                <a:spcPts val="600"/>
              </a:spcAft>
              <a:buSzPct val="90000"/>
              <a:buFont typeface="Wingdings" panose="05000000000000000000" charset="0"/>
              <a:buChar char="ü"/>
            </a:pPr>
            <a:r>
              <a:rPr lang="zh-CN" altLang="en-US" sz="1500"/>
              <a:t>标准库</a:t>
            </a:r>
            <a:endParaRPr lang="zh-CN" altLang="en-US" sz="1500"/>
          </a:p>
          <a:p>
            <a:pPr defTabSz="914400">
              <a:spcBef>
                <a:spcPts val="1200"/>
              </a:spcBef>
              <a:spcAft>
                <a:spcPts val="600"/>
              </a:spcAft>
              <a:buSzPct val="90000"/>
              <a:buFont typeface="Wingdings" panose="05000000000000000000" charset="0"/>
              <a:buChar char="ü"/>
            </a:pPr>
            <a:r>
              <a:rPr lang="zh-CN" altLang="en-US" sz="1500"/>
              <a:t>成熟的第三方扩展库</a:t>
            </a:r>
            <a:endParaRPr lang="zh-CN" altLang="en-US" sz="1500"/>
          </a:p>
          <a:p>
            <a:pPr defTabSz="914400">
              <a:spcBef>
                <a:spcPts val="1200"/>
              </a:spcBef>
              <a:spcAft>
                <a:spcPts val="600"/>
              </a:spcAft>
              <a:buSzPct val="90000"/>
              <a:buFont typeface="Wingdings" panose="05000000000000000000" charset="0"/>
              <a:buChar char="ü"/>
            </a:pPr>
            <a:r>
              <a:rPr lang="zh-CN" altLang="en-US" sz="1500"/>
              <a:t>自己开发的库</a:t>
            </a:r>
            <a:endParaRPr lang="zh-CN" altLang="en-US" sz="15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6758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b="1" kern="1200" baseline="0" dirty="0">
              <a:solidFill>
                <a:schemeClr val="tx1"/>
              </a:solidFill>
              <a:latin typeface="+mj-lt"/>
              <a:ea typeface="+mj-ea"/>
              <a:cs typeface="+mj-cs"/>
            </a:endParaRPr>
          </a:p>
        </p:txBody>
      </p:sp>
      <p:sp>
        <p:nvSpPr>
          <p:cNvPr id="106498" name="文本占位符 67586"/>
          <p:cNvSpPr>
            <a:spLocks noGrp="1"/>
          </p:cNvSpPr>
          <p:nvPr>
            <p:ph idx="1"/>
          </p:nvPr>
        </p:nvSpPr>
        <p:spPr/>
        <p:txBody>
          <a:bodyPr anchor="t"/>
          <a:lstStyle/>
          <a:p>
            <a:pPr defTabSz="914400">
              <a:buSzPct val="90000"/>
              <a:buFont typeface="Wingdings" panose="05000000000000000000" pitchFamily="2" charset="2"/>
              <a:buNone/>
            </a:pPr>
            <a:r>
              <a:rPr lang="zh-CN" altLang="en-US" sz="1800" dirty="0"/>
              <a:t>（</a:t>
            </a:r>
            <a:r>
              <a:rPr lang="en-US" altLang="zh-CN" sz="1800" dirty="0"/>
              <a:t>1</a:t>
            </a:r>
            <a:r>
              <a:rPr lang="zh-CN" altLang="en-US" sz="1800" dirty="0"/>
              <a:t>）缩进</a:t>
            </a:r>
            <a:endParaRPr lang="en-US" altLang="zh-CN" sz="1800" dirty="0"/>
          </a:p>
          <a:p>
            <a:pPr defTabSz="914400">
              <a:spcBef>
                <a:spcPts val="1200"/>
              </a:spcBef>
              <a:spcAft>
                <a:spcPts val="600"/>
              </a:spcAft>
              <a:buSzPct val="90000"/>
              <a:buFont typeface="Wingdings" panose="05000000000000000000" charset="0"/>
              <a:buChar char="ü"/>
            </a:pPr>
            <a:r>
              <a:rPr lang="zh-CN" altLang="en-US" sz="1500" dirty="0"/>
              <a:t>类定义、函数定义、选择结构、循环结构、</a:t>
            </a:r>
            <a:r>
              <a:rPr lang="en-US" altLang="zh-CN" sz="1500" dirty="0"/>
              <a:t>with</a:t>
            </a:r>
            <a:r>
              <a:rPr lang="zh-CN" altLang="en-US" sz="1500" dirty="0">
                <a:ea typeface="宋体" panose="02010600030101010101" pitchFamily="2" charset="-122"/>
              </a:rPr>
              <a:t>块</a:t>
            </a:r>
            <a:r>
              <a:rPr lang="zh-CN" altLang="en-US" sz="1500" dirty="0"/>
              <a:t>，行尾的冒号表示缩进的开始。</a:t>
            </a:r>
            <a:endParaRPr lang="zh-CN" altLang="en-US" sz="1500" dirty="0"/>
          </a:p>
          <a:p>
            <a:pPr defTabSz="914400">
              <a:spcBef>
                <a:spcPts val="1200"/>
              </a:spcBef>
              <a:spcAft>
                <a:spcPts val="600"/>
              </a:spcAft>
              <a:buSzPct val="90000"/>
              <a:buFont typeface="Wingdings" panose="05000000000000000000" charset="0"/>
              <a:buChar char="ü"/>
            </a:pPr>
            <a:r>
              <a:rPr lang="en-US" altLang="zh-CN" sz="1500" dirty="0"/>
              <a:t> python</a:t>
            </a:r>
            <a:r>
              <a:rPr lang="zh-CN" altLang="en-US" sz="1500" dirty="0"/>
              <a:t>程序是依靠代码块的缩进来体现代码之间的逻辑关系的，缩进结束就表示一个代码块结束了。</a:t>
            </a:r>
            <a:endParaRPr lang="zh-CN" altLang="en-US" sz="1500" dirty="0"/>
          </a:p>
          <a:p>
            <a:pPr defTabSz="914400">
              <a:spcBef>
                <a:spcPts val="1200"/>
              </a:spcBef>
              <a:spcAft>
                <a:spcPts val="600"/>
              </a:spcAft>
              <a:buSzPct val="90000"/>
              <a:buFont typeface="Wingdings" panose="05000000000000000000" charset="0"/>
              <a:buChar char="ü"/>
            </a:pPr>
            <a:r>
              <a:rPr lang="en-US" altLang="zh-CN" sz="1500" dirty="0"/>
              <a:t> </a:t>
            </a:r>
            <a:r>
              <a:rPr lang="zh-CN" altLang="en-US" sz="1500" dirty="0"/>
              <a:t>同一个级别的代码块的缩进量必须相同。</a:t>
            </a:r>
            <a:endParaRPr lang="zh-CN" altLang="en-US" sz="1500" dirty="0"/>
          </a:p>
          <a:p>
            <a:pPr defTabSz="914400">
              <a:spcBef>
                <a:spcPts val="1200"/>
              </a:spcBef>
              <a:spcAft>
                <a:spcPts val="600"/>
              </a:spcAft>
              <a:buSzPct val="90000"/>
              <a:buFont typeface="Wingdings" panose="05000000000000000000" charset="0"/>
              <a:buChar char="ü"/>
            </a:pPr>
            <a:r>
              <a:rPr lang="zh-CN" altLang="en-US" sz="1500" dirty="0"/>
              <a:t>一般而言，以</a:t>
            </a:r>
            <a:r>
              <a:rPr lang="en-US" altLang="zh-CN" sz="1500" dirty="0"/>
              <a:t>4</a:t>
            </a:r>
            <a:r>
              <a:rPr lang="zh-CN" altLang="en-US" sz="1500" dirty="0"/>
              <a:t>个空格为基本缩进单位。</a:t>
            </a:r>
            <a:endParaRPr lang="en-US" altLang="zh-CN" sz="1500" dirty="0">
              <a:sym typeface="Wingdings" panose="05000000000000000000" pitchFamily="2" charset="2"/>
            </a:endParaRPr>
          </a:p>
        </p:txBody>
      </p:sp>
      <p:pic>
        <p:nvPicPr>
          <p:cNvPr id="106499" name="图片 4"/>
          <p:cNvPicPr>
            <a:picLocks noChangeAspect="1"/>
          </p:cNvPicPr>
          <p:nvPr/>
        </p:nvPicPr>
        <p:blipFill>
          <a:blip r:embed="rId1"/>
          <a:stretch>
            <a:fillRect/>
          </a:stretch>
        </p:blipFill>
        <p:spPr>
          <a:xfrm>
            <a:off x="4204970" y="2498090"/>
            <a:ext cx="4551680" cy="1138555"/>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6860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b="1" kern="1200" baseline="0" dirty="0">
              <a:solidFill>
                <a:schemeClr val="tx1"/>
              </a:solidFill>
              <a:latin typeface="+mj-lt"/>
              <a:ea typeface="+mj-ea"/>
              <a:cs typeface="+mj-cs"/>
            </a:endParaRPr>
          </a:p>
        </p:txBody>
      </p:sp>
      <p:sp>
        <p:nvSpPr>
          <p:cNvPr id="103426" name="文本占位符 68610"/>
          <p:cNvSpPr>
            <a:spLocks noGrp="1"/>
          </p:cNvSpPr>
          <p:nvPr>
            <p:ph idx="1"/>
          </p:nvPr>
        </p:nvSpPr>
        <p:spPr/>
        <p:txBody>
          <a:bodyPr anchor="t"/>
          <a:lstStyle/>
          <a:p>
            <a:pPr defTabSz="914400" fontAlgn="base">
              <a:buSzPct val="90000"/>
              <a:buFont typeface="Wingdings" panose="05000000000000000000" pitchFamily="2" charset="2"/>
              <a:buNone/>
            </a:pPr>
            <a:r>
              <a:rPr lang="zh-CN" altLang="en-US" sz="1800" strike="noStrike" noProof="1"/>
              <a:t>（</a:t>
            </a:r>
            <a:r>
              <a:rPr lang="en-US" altLang="x-none" sz="1800" strike="noStrike" noProof="1"/>
              <a:t>2</a:t>
            </a:r>
            <a:r>
              <a:rPr lang="zh-CN" altLang="en-US" sz="1800" strike="noStrike" noProof="1"/>
              <a:t>）注释</a:t>
            </a:r>
            <a:endParaRPr lang="zh-CN" altLang="en-US" sz="1800" strike="noStrike" noProof="1"/>
          </a:p>
          <a:p>
            <a:pPr defTabSz="914400" fontAlgn="base">
              <a:spcBef>
                <a:spcPts val="1200"/>
              </a:spcBef>
              <a:spcAft>
                <a:spcPts val="600"/>
              </a:spcAft>
              <a:buSzPct val="90000"/>
              <a:buFont typeface="Wingdings" panose="05000000000000000000" charset="0"/>
              <a:buChar char=""/>
            </a:pPr>
            <a:r>
              <a:rPr lang="zh-CN" altLang="en-US" sz="1500" strike="noStrike" noProof="1"/>
              <a:t> 以#开始，表示本行#之后的内容为注释。</a:t>
            </a:r>
            <a:endParaRPr lang="zh-CN" altLang="en-US" sz="1500" strike="noStrike" noProof="1"/>
          </a:p>
          <a:p>
            <a:pPr defTabSz="914400" fontAlgn="base">
              <a:spcBef>
                <a:spcPts val="1200"/>
              </a:spcBef>
              <a:spcAft>
                <a:spcPts val="600"/>
              </a:spcAft>
              <a:buSzPct val="90000"/>
              <a:buFont typeface="Wingdings" panose="05000000000000000000" charset="0"/>
              <a:buChar char="ü"/>
            </a:pPr>
            <a:r>
              <a:rPr lang="zh-CN" altLang="en-US" sz="1500" strike="noStrike" noProof="1"/>
              <a:t> 包含在一对三引号'''...'''或"""..."""之间且不属于任何语句的内容将被解释器认为是注释。</a:t>
            </a:r>
            <a:endParaRPr lang="zh-CN" altLang="en-US" sz="1500" strike="noStrike" noProof="1"/>
          </a:p>
          <a:p>
            <a:pPr marL="0" indent="0" defTabSz="914400" fontAlgn="base">
              <a:spcBef>
                <a:spcPts val="1200"/>
              </a:spcBef>
              <a:spcAft>
                <a:spcPts val="600"/>
              </a:spcAft>
              <a:buSzPct val="90000"/>
              <a:buFont typeface="Wingdings" panose="05000000000000000000" charset="0"/>
              <a:buNone/>
            </a:pPr>
            <a:endParaRPr lang="zh-CN" altLang="en-US" sz="1500" strike="noStrike" noProof="1"/>
          </a:p>
          <a:p>
            <a:pPr defTabSz="914400" fontAlgn="base">
              <a:buSzPct val="90000"/>
              <a:buFont typeface="Wingdings" panose="05000000000000000000" pitchFamily="2" charset="2"/>
              <a:buChar char="•"/>
            </a:pPr>
            <a:endParaRPr lang="zh-CN" altLang="en-US" sz="1800" strike="noStrike" noProof="1"/>
          </a:p>
        </p:txBody>
      </p:sp>
      <p:pic>
        <p:nvPicPr>
          <p:cNvPr id="107523" name="图片 4"/>
          <p:cNvPicPr>
            <a:picLocks noChangeAspect="1"/>
          </p:cNvPicPr>
          <p:nvPr/>
        </p:nvPicPr>
        <p:blipFill>
          <a:blip r:embed="rId1"/>
          <a:stretch>
            <a:fillRect/>
          </a:stretch>
        </p:blipFill>
        <p:spPr>
          <a:xfrm>
            <a:off x="1877652" y="2582865"/>
            <a:ext cx="4067887" cy="1170589"/>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6963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b="1" kern="1200" baseline="0" dirty="0">
              <a:solidFill>
                <a:schemeClr val="tx1"/>
              </a:solidFill>
              <a:latin typeface="+mj-lt"/>
              <a:ea typeface="+mj-ea"/>
              <a:cs typeface="+mj-cs"/>
            </a:endParaRPr>
          </a:p>
        </p:txBody>
      </p:sp>
      <p:sp>
        <p:nvSpPr>
          <p:cNvPr id="108546" name="文本占位符 69634"/>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pitchFamily="2" charset="2"/>
              <a:buNone/>
            </a:pPr>
            <a:r>
              <a:rPr lang="zh-CN" altLang="en-US" sz="1800" dirty="0">
                <a:latin typeface="Times New Roman" panose="02020603050405020304" pitchFamily="2" charset="0"/>
              </a:rPr>
              <a:t>（</a:t>
            </a:r>
            <a:r>
              <a:rPr lang="en-US" altLang="zh-CN" sz="1800" dirty="0">
                <a:latin typeface="Times New Roman" panose="02020603050405020304" pitchFamily="2" charset="0"/>
              </a:rPr>
              <a:t>3</a:t>
            </a:r>
            <a:r>
              <a:rPr lang="zh-CN" altLang="en-US" sz="1800" dirty="0">
                <a:latin typeface="Times New Roman" panose="02020603050405020304" pitchFamily="2" charset="0"/>
              </a:rPr>
              <a:t>）</a:t>
            </a:r>
            <a:r>
              <a:rPr lang="zh-CN" altLang="en-US" sz="1800"/>
              <a:t>每个import语句</a:t>
            </a:r>
            <a:r>
              <a:rPr lang="zh-CN" altLang="en-US" sz="1800">
                <a:solidFill>
                  <a:srgbClr val="FF0000"/>
                </a:solidFill>
              </a:rPr>
              <a:t>最好</a:t>
            </a:r>
            <a:r>
              <a:rPr lang="zh-CN" altLang="en-US" sz="1800"/>
              <a:t>只导入一个模块，最好按标准库、扩展库、自定义库的顺序依次导入。</a:t>
            </a:r>
            <a:endParaRPr lang="zh-CN" altLang="en-US" sz="1800"/>
          </a:p>
          <a:p>
            <a:pPr defTabSz="914400">
              <a:spcBef>
                <a:spcPts val="600"/>
              </a:spcBef>
              <a:spcAft>
                <a:spcPts val="600"/>
              </a:spcAft>
              <a:buSzPct val="90000"/>
              <a:buFont typeface="Wingdings" panose="05000000000000000000" pitchFamily="2" charset="2"/>
              <a:buNone/>
            </a:pPr>
            <a:endParaRPr lang="zh-CN" altLang="en-US" sz="1800" dirty="0"/>
          </a:p>
          <a:p>
            <a:pPr defTabSz="914400">
              <a:spcBef>
                <a:spcPts val="600"/>
              </a:spcBef>
              <a:spcAft>
                <a:spcPts val="600"/>
              </a:spcAft>
              <a:buSzPct val="90000"/>
              <a:buFont typeface="Wingdings" panose="05000000000000000000" pitchFamily="2" charset="2"/>
              <a:buNone/>
            </a:pPr>
            <a:endParaRPr lang="zh-CN" altLang="en-US" sz="1800" dirty="0"/>
          </a:p>
        </p:txBody>
      </p:sp>
      <p:pic>
        <p:nvPicPr>
          <p:cNvPr id="108547" name="图片 4"/>
          <p:cNvPicPr>
            <a:picLocks noChangeAspect="1"/>
          </p:cNvPicPr>
          <p:nvPr/>
        </p:nvPicPr>
        <p:blipFill>
          <a:blip r:embed="rId1"/>
          <a:stretch>
            <a:fillRect/>
          </a:stretch>
        </p:blipFill>
        <p:spPr>
          <a:xfrm>
            <a:off x="1666367" y="2112538"/>
            <a:ext cx="3421264" cy="1095567"/>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kern="1200" baseline="0">
              <a:latin typeface="+mj-lt"/>
              <a:ea typeface="+mj-ea"/>
              <a:cs typeface="+mj-cs"/>
            </a:endParaRPr>
          </a:p>
        </p:txBody>
      </p:sp>
      <p:sp>
        <p:nvSpPr>
          <p:cNvPr id="109570" name="内容占位符 2"/>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pitchFamily="2" charset="2"/>
              <a:buNone/>
            </a:pPr>
            <a:r>
              <a:rPr lang="zh-CN" altLang="en-US" sz="1800" dirty="0"/>
              <a:t>（</a:t>
            </a:r>
            <a:r>
              <a:rPr lang="en-US" altLang="zh-CN" sz="1800" dirty="0"/>
              <a:t>4</a:t>
            </a:r>
            <a:r>
              <a:rPr lang="zh-CN" altLang="en-US" sz="1800" dirty="0"/>
              <a:t>）如果一行语句太长，可以在行尾加上续行符</a:t>
            </a:r>
            <a:r>
              <a:rPr lang="en-US" altLang="zh-CN" sz="1800" dirty="0"/>
              <a:t>\</a:t>
            </a:r>
            <a:r>
              <a:rPr lang="zh-CN" altLang="en-US" sz="1800" dirty="0"/>
              <a:t>来换行分成多行，但是更建议使用括号来包含多行内容。</a:t>
            </a:r>
            <a:endParaRPr lang="zh-CN" altLang="en-US" sz="1800" dirty="0"/>
          </a:p>
          <a:p>
            <a:pPr defTabSz="914400">
              <a:spcBef>
                <a:spcPts val="600"/>
              </a:spcBef>
              <a:spcAft>
                <a:spcPts val="600"/>
              </a:spcAft>
              <a:buSzPct val="90000"/>
              <a:buFont typeface="Wingdings" panose="05000000000000000000" pitchFamily="2" charset="2"/>
              <a:buNone/>
            </a:pPr>
            <a:endParaRPr lang="zh-CN" altLang="en-US" sz="1800" dirty="0"/>
          </a:p>
          <a:p>
            <a:pPr defTabSz="914400"/>
            <a:endParaRPr lang="zh-CN" altLang="en-US" sz="1800"/>
          </a:p>
        </p:txBody>
      </p:sp>
      <p:pic>
        <p:nvPicPr>
          <p:cNvPr id="109571" name="Picture 3"/>
          <p:cNvPicPr>
            <a:picLocks noChangeAspect="1"/>
          </p:cNvPicPr>
          <p:nvPr/>
        </p:nvPicPr>
        <p:blipFill>
          <a:blip r:embed="rId1"/>
          <a:stretch>
            <a:fillRect/>
          </a:stretch>
        </p:blipFill>
        <p:spPr>
          <a:xfrm>
            <a:off x="3128825" y="2142427"/>
            <a:ext cx="2042279" cy="1762433"/>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46405" y="1168400"/>
          <a:ext cx="8274050" cy="3301365"/>
        </p:xfrm>
        <a:graphic>
          <a:graphicData uri="http://schemas.openxmlformats.org/drawingml/2006/table">
            <a:tbl>
              <a:tblPr firstRow="1" bandRow="1">
                <a:tableStyleId>{5940675A-B579-460E-94D1-54222C63F5DA}</a:tableStyleId>
              </a:tblPr>
              <a:tblGrid>
                <a:gridCol w="2710180"/>
                <a:gridCol w="5563870"/>
              </a:tblGrid>
              <a:tr h="18288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delattr(obj, name)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删除属性，等价于</a:t>
                      </a:r>
                      <a:r>
                        <a:rPr lang="en-US" altLang="zh-CN" sz="1200" b="0" u="none">
                          <a:latin typeface="宋体" panose="02010600030101010101" pitchFamily="2" charset="-122"/>
                          <a:ea typeface="宋体" panose="02010600030101010101" pitchFamily="2" charset="-122"/>
                          <a:cs typeface="宋体" panose="02010600030101010101" pitchFamily="2" charset="-122"/>
                        </a:rPr>
                        <a:t>del obj.name</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dir(obj)</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返回指定对象或模块</a:t>
                      </a:r>
                      <a:r>
                        <a:rPr lang="en-US" altLang="zh-CN" sz="1200" b="0" u="none">
                          <a:latin typeface="宋体" panose="02010600030101010101" pitchFamily="2" charset="-122"/>
                          <a:ea typeface="宋体" panose="02010600030101010101" pitchFamily="2" charset="-122"/>
                          <a:cs typeface="宋体" panose="02010600030101010101" pitchFamily="2" charset="-122"/>
                        </a:rPr>
                        <a:t>obj</a:t>
                      </a:r>
                      <a:r>
                        <a:rPr lang="zh-CN" altLang="en-US" sz="1200" b="0" u="none">
                          <a:latin typeface="宋体" panose="02010600030101010101" pitchFamily="2" charset="-122"/>
                          <a:ea typeface="宋体" panose="02010600030101010101" pitchFamily="2" charset="-122"/>
                          <a:cs typeface="宋体" panose="02010600030101010101" pitchFamily="2" charset="-122"/>
                        </a:rPr>
                        <a:t>的成员列表，如果不带参数则返回当前作用域内所有标识符</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divmod(x, y)</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返回包含整商和余数的元组</a:t>
                      </a:r>
                      <a:r>
                        <a:rPr lang="en-US" altLang="zh-CN" sz="1200" b="0" u="none">
                          <a:latin typeface="宋体" panose="02010600030101010101" pitchFamily="2" charset="-122"/>
                          <a:ea typeface="宋体" panose="02010600030101010101" pitchFamily="2" charset="-122"/>
                          <a:cs typeface="宋体" panose="02010600030101010101" pitchFamily="2" charset="-122"/>
                        </a:rPr>
                        <a:t>((x-x%y)/y, x%y)</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enumerate(iterable[, start])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返回包含元素形式为</a:t>
                      </a:r>
                      <a:r>
                        <a:rPr lang="en-US" altLang="zh-CN" sz="1200" b="0" u="none">
                          <a:latin typeface="宋体" panose="02010600030101010101" pitchFamily="2" charset="-122"/>
                          <a:ea typeface="宋体" panose="02010600030101010101" pitchFamily="2" charset="-122"/>
                          <a:cs typeface="宋体" panose="02010600030101010101" pitchFamily="2" charset="-122"/>
                        </a:rPr>
                        <a:t>(0, iterable[0]), (1, iterable[1]), (2, iterable[2]), ...</a:t>
                      </a:r>
                      <a:r>
                        <a:rPr lang="zh-CN" altLang="en-US" sz="1200" b="0" u="none">
                          <a:latin typeface="宋体" panose="02010600030101010101" pitchFamily="2" charset="-122"/>
                          <a:ea typeface="宋体" panose="02010600030101010101" pitchFamily="2" charset="-122"/>
                          <a:cs typeface="宋体" panose="02010600030101010101" pitchFamily="2" charset="-122"/>
                        </a:rPr>
                        <a:t>的迭代器对象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764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eval(s[, globals[, locals]])</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计算并返回字符串</a:t>
                      </a:r>
                      <a:r>
                        <a:rPr lang="en-US" altLang="zh-CN" sz="1200" b="0" u="none">
                          <a:latin typeface="宋体" panose="02010600030101010101" pitchFamily="2" charset="-122"/>
                          <a:ea typeface="宋体" panose="02010600030101010101" pitchFamily="2" charset="-122"/>
                          <a:cs typeface="宋体" panose="02010600030101010101" pitchFamily="2" charset="-122"/>
                        </a:rPr>
                        <a:t>s</a:t>
                      </a:r>
                      <a:r>
                        <a:rPr lang="zh-CN" altLang="en-US" sz="1200" b="0" u="none">
                          <a:latin typeface="宋体" panose="02010600030101010101" pitchFamily="2" charset="-122"/>
                          <a:ea typeface="宋体" panose="02010600030101010101" pitchFamily="2" charset="-122"/>
                          <a:cs typeface="宋体" panose="02010600030101010101" pitchFamily="2" charset="-122"/>
                        </a:rPr>
                        <a:t>中表达式的值</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exec(x)</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执行代码或代码对象</a:t>
                      </a:r>
                      <a:r>
                        <a:rPr lang="en-US" altLang="zh-CN" sz="1200" b="0" u="none">
                          <a:latin typeface="宋体" panose="02010600030101010101" pitchFamily="2" charset="-122"/>
                          <a:ea typeface="宋体" panose="02010600030101010101" pitchFamily="2" charset="-122"/>
                          <a:cs typeface="宋体" panose="02010600030101010101" pitchFamily="2" charset="-122"/>
                        </a:rPr>
                        <a:t>x</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exit()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退出当前解释器环境</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filter(func, seq)</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a:t>
                      </a:r>
                      <a:r>
                        <a:rPr lang="en-US" altLang="zh-CN" sz="1200" b="0" u="none">
                          <a:latin typeface="宋体" panose="02010600030101010101" pitchFamily="2" charset="-122"/>
                          <a:ea typeface="宋体" panose="02010600030101010101" pitchFamily="2" charset="-122"/>
                          <a:cs typeface="宋体" panose="02010600030101010101" pitchFamily="2" charset="-122"/>
                        </a:rPr>
                        <a:t>filter</a:t>
                      </a:r>
                      <a:r>
                        <a:rPr lang="zh-CN" altLang="en-US" sz="1200" b="0" u="none">
                          <a:latin typeface="宋体" panose="02010600030101010101" pitchFamily="2" charset="-122"/>
                          <a:ea typeface="宋体" panose="02010600030101010101" pitchFamily="2" charset="-122"/>
                          <a:cs typeface="宋体" panose="02010600030101010101" pitchFamily="2" charset="-122"/>
                        </a:rPr>
                        <a:t>对象，其中包含序列</a:t>
                      </a:r>
                      <a:r>
                        <a:rPr lang="en-US" altLang="zh-CN" sz="1200" b="0" u="none">
                          <a:latin typeface="宋体" panose="02010600030101010101" pitchFamily="2" charset="-122"/>
                          <a:ea typeface="宋体" panose="02010600030101010101" pitchFamily="2" charset="-122"/>
                          <a:cs typeface="宋体" panose="02010600030101010101" pitchFamily="2" charset="-122"/>
                        </a:rPr>
                        <a:t>seq</a:t>
                      </a:r>
                      <a:r>
                        <a:rPr lang="zh-CN" altLang="en-US" sz="1200" b="0" u="none">
                          <a:latin typeface="宋体" panose="02010600030101010101" pitchFamily="2" charset="-122"/>
                          <a:ea typeface="宋体" panose="02010600030101010101" pitchFamily="2" charset="-122"/>
                          <a:cs typeface="宋体" panose="02010600030101010101" pitchFamily="2" charset="-122"/>
                        </a:rPr>
                        <a:t>中使得单参数函数</a:t>
                      </a:r>
                      <a:r>
                        <a:rPr lang="en-US" altLang="zh-CN" sz="1200" b="0" u="none">
                          <a:latin typeface="宋体" panose="02010600030101010101" pitchFamily="2" charset="-122"/>
                          <a:ea typeface="宋体" panose="02010600030101010101" pitchFamily="2" charset="-122"/>
                          <a:cs typeface="宋体" panose="02010600030101010101" pitchFamily="2" charset="-122"/>
                        </a:rPr>
                        <a:t>func</a:t>
                      </a:r>
                      <a:r>
                        <a:rPr lang="zh-CN" altLang="en-US" sz="1200" b="0" u="none">
                          <a:latin typeface="宋体" panose="02010600030101010101" pitchFamily="2" charset="-122"/>
                          <a:ea typeface="宋体" panose="02010600030101010101" pitchFamily="2" charset="-122"/>
                          <a:cs typeface="宋体" panose="02010600030101010101" pitchFamily="2" charset="-122"/>
                        </a:rPr>
                        <a:t>返回值为</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的那些元素，如果函数</a:t>
                      </a:r>
                      <a:r>
                        <a:rPr lang="en-US" altLang="zh-CN" sz="1200" b="0" u="none">
                          <a:latin typeface="宋体" panose="02010600030101010101" pitchFamily="2" charset="-122"/>
                          <a:ea typeface="宋体" panose="02010600030101010101" pitchFamily="2" charset="-122"/>
                          <a:cs typeface="宋体" panose="02010600030101010101" pitchFamily="2" charset="-122"/>
                        </a:rPr>
                        <a:t>func</a:t>
                      </a:r>
                      <a:r>
                        <a:rPr lang="zh-CN" altLang="en-US" sz="1200" b="0" u="none">
                          <a:latin typeface="宋体" panose="02010600030101010101" pitchFamily="2" charset="-122"/>
                          <a:ea typeface="宋体" panose="02010600030101010101" pitchFamily="2" charset="-122"/>
                          <a:cs typeface="宋体" panose="02010600030101010101" pitchFamily="2" charset="-122"/>
                        </a:rPr>
                        <a:t>为</a:t>
                      </a:r>
                      <a:r>
                        <a:rPr lang="en-US" altLang="zh-CN" sz="1200" b="0" u="none">
                          <a:latin typeface="宋体" panose="02010600030101010101" pitchFamily="2" charset="-122"/>
                          <a:ea typeface="宋体" panose="02010600030101010101" pitchFamily="2" charset="-122"/>
                          <a:cs typeface="宋体" panose="02010600030101010101" pitchFamily="2" charset="-122"/>
                        </a:rPr>
                        <a:t>None</a:t>
                      </a:r>
                      <a:r>
                        <a:rPr lang="zh-CN" altLang="en-US" sz="1200" b="0" u="none">
                          <a:latin typeface="宋体" panose="02010600030101010101" pitchFamily="2" charset="-122"/>
                          <a:ea typeface="宋体" panose="02010600030101010101" pitchFamily="2" charset="-122"/>
                          <a:cs typeface="宋体" panose="02010600030101010101" pitchFamily="2" charset="-122"/>
                        </a:rPr>
                        <a:t>则返回包含</a:t>
                      </a:r>
                      <a:r>
                        <a:rPr lang="en-US" altLang="zh-CN" sz="1200" b="0" u="none">
                          <a:latin typeface="宋体" panose="02010600030101010101" pitchFamily="2" charset="-122"/>
                          <a:ea typeface="宋体" panose="02010600030101010101" pitchFamily="2" charset="-122"/>
                          <a:cs typeface="宋体" panose="02010600030101010101" pitchFamily="2" charset="-122"/>
                        </a:rPr>
                        <a:t>seq</a:t>
                      </a:r>
                      <a:r>
                        <a:rPr lang="zh-CN" altLang="en-US" sz="1200" b="0" u="none">
                          <a:latin typeface="宋体" panose="02010600030101010101" pitchFamily="2" charset="-122"/>
                          <a:ea typeface="宋体" panose="02010600030101010101" pitchFamily="2" charset="-122"/>
                          <a:cs typeface="宋体" panose="02010600030101010101" pitchFamily="2" charset="-122"/>
                        </a:rPr>
                        <a:t>中等价于</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的元素的</a:t>
                      </a:r>
                      <a:r>
                        <a:rPr lang="en-US" altLang="zh-CN" sz="1200" b="0" u="none">
                          <a:latin typeface="宋体" panose="02010600030101010101" pitchFamily="2" charset="-122"/>
                          <a:ea typeface="宋体" panose="02010600030101010101" pitchFamily="2" charset="-122"/>
                          <a:cs typeface="宋体" panose="02010600030101010101" pitchFamily="2" charset="-122"/>
                        </a:rPr>
                        <a:t>filter</a:t>
                      </a:r>
                      <a:r>
                        <a:rPr lang="zh-CN" altLang="en-US" sz="1200" b="0" u="none">
                          <a:latin typeface="宋体" panose="02010600030101010101" pitchFamily="2" charset="-122"/>
                          <a:ea typeface="宋体" panose="02010600030101010101" pitchFamily="2" charset="-122"/>
                          <a:cs typeface="宋体" panose="02010600030101010101" pitchFamily="2" charset="-122"/>
                        </a:rPr>
                        <a:t>对象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float(x)</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把整数或字符串</a:t>
                      </a:r>
                      <a:r>
                        <a:rPr lang="en-US" altLang="zh-CN" sz="1200" b="0" u="none">
                          <a:latin typeface="宋体" panose="02010600030101010101" pitchFamily="2" charset="-122"/>
                          <a:ea typeface="宋体" panose="02010600030101010101" pitchFamily="2" charset="-122"/>
                          <a:cs typeface="宋体" panose="02010600030101010101" pitchFamily="2" charset="-122"/>
                        </a:rPr>
                        <a:t>x</a:t>
                      </a:r>
                      <a:r>
                        <a:rPr lang="zh-CN" altLang="en-US" sz="1200" b="0" u="none">
                          <a:latin typeface="宋体" panose="02010600030101010101" pitchFamily="2" charset="-122"/>
                          <a:ea typeface="宋体" panose="02010600030101010101" pitchFamily="2" charset="-122"/>
                          <a:cs typeface="宋体" panose="02010600030101010101" pitchFamily="2" charset="-122"/>
                        </a:rPr>
                        <a:t>转换为浮点数并返回</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frozenset([x]))</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创建不可变的集合对象</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292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getattr(obj, name[, default])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获取对象中指定属性的值，等价于</a:t>
                      </a:r>
                      <a:r>
                        <a:rPr lang="en-US" altLang="zh-CN" sz="1200" b="0" u="none">
                          <a:latin typeface="宋体" panose="02010600030101010101" pitchFamily="2" charset="-122"/>
                          <a:ea typeface="宋体" panose="02010600030101010101" pitchFamily="2" charset="-122"/>
                          <a:cs typeface="宋体" panose="02010600030101010101" pitchFamily="2" charset="-122"/>
                        </a:rPr>
                        <a:t>obj.name</a:t>
                      </a:r>
                      <a:r>
                        <a:rPr lang="zh-CN" altLang="en-US" sz="1200" b="0" u="none">
                          <a:latin typeface="宋体" panose="02010600030101010101" pitchFamily="2" charset="-122"/>
                          <a:ea typeface="宋体" panose="02010600030101010101" pitchFamily="2" charset="-122"/>
                          <a:cs typeface="宋体" panose="02010600030101010101" pitchFamily="2" charset="-122"/>
                        </a:rPr>
                        <a:t>，如果不存在指定属性则返回</a:t>
                      </a:r>
                      <a:r>
                        <a:rPr lang="en-US" altLang="zh-CN" sz="1200" b="0" u="none">
                          <a:latin typeface="宋体" panose="02010600030101010101" pitchFamily="2" charset="-122"/>
                          <a:ea typeface="宋体" panose="02010600030101010101" pitchFamily="2" charset="-122"/>
                          <a:cs typeface="宋体" panose="02010600030101010101" pitchFamily="2" charset="-122"/>
                        </a:rPr>
                        <a:t>default</a:t>
                      </a:r>
                      <a:r>
                        <a:rPr lang="zh-CN" altLang="en-US" sz="1200" b="0" u="none">
                          <a:latin typeface="宋体" panose="02010600030101010101" pitchFamily="2" charset="-122"/>
                          <a:ea typeface="宋体" panose="02010600030101010101" pitchFamily="2" charset="-122"/>
                          <a:cs typeface="宋体" panose="02010600030101010101" pitchFamily="2" charset="-122"/>
                        </a:rPr>
                        <a:t>的值，如果要访问的属性不存在并且没有指定</a:t>
                      </a:r>
                      <a:r>
                        <a:rPr lang="en-US" altLang="zh-CN" sz="1200" b="0" u="none">
                          <a:latin typeface="宋体" panose="02010600030101010101" pitchFamily="2" charset="-122"/>
                          <a:ea typeface="宋体" panose="02010600030101010101" pitchFamily="2" charset="-122"/>
                          <a:cs typeface="宋体" panose="02010600030101010101" pitchFamily="2" charset="-122"/>
                        </a:rPr>
                        <a:t>default</a:t>
                      </a:r>
                      <a:r>
                        <a:rPr lang="zh-CN" altLang="en-US" sz="1200" b="0" u="none">
                          <a:latin typeface="宋体" panose="02010600030101010101" pitchFamily="2" charset="-122"/>
                          <a:ea typeface="宋体" panose="02010600030101010101" pitchFamily="2" charset="-122"/>
                          <a:cs typeface="宋体" panose="02010600030101010101" pitchFamily="2" charset="-122"/>
                        </a:rPr>
                        <a:t>则抛出异常</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1483" name="标题 46081"/>
          <p:cNvSpPr>
            <a:spLocks noGrp="1"/>
          </p:cNvSpPr>
          <p:nvPr>
            <p:ph type="title"/>
          </p:nvPr>
        </p:nvSpPr>
        <p:spPr>
          <a:xfrm>
            <a:off x="12065" y="9525"/>
            <a:ext cx="9121775"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b="1" kern="1200" baseline="0" dirty="0">
                <a:solidFill>
                  <a:schemeClr val="tx1"/>
                </a:solidFill>
                <a:latin typeface="+mj-lt"/>
                <a:ea typeface="+mj-ea"/>
                <a:cs typeface="+mj-cs"/>
              </a:rPr>
              <a:t>1.</a:t>
            </a:r>
            <a:r>
              <a:rPr lang="zh-CN" altLang="en-US" b="1" kern="1200" baseline="0" dirty="0">
                <a:solidFill>
                  <a:schemeClr val="tx1"/>
                </a:solidFill>
                <a:latin typeface="+mj-lt"/>
                <a:ea typeface="+mj-ea"/>
                <a:cs typeface="+mj-cs"/>
              </a:rPr>
              <a:t>5</a:t>
            </a:r>
            <a:r>
              <a:rPr lang="en-US" altLang="zh-CN" b="1" kern="1200" baseline="0" dirty="0">
                <a:solidFill>
                  <a:schemeClr val="tx1"/>
                </a:solidFill>
                <a:latin typeface="+mj-lt"/>
                <a:ea typeface="+mj-ea"/>
                <a:cs typeface="+mj-cs"/>
              </a:rPr>
              <a:t>  Python</a:t>
            </a:r>
            <a:r>
              <a:rPr lang="zh-CN" altLang="en-US" b="1" kern="1200" baseline="0" dirty="0">
                <a:solidFill>
                  <a:schemeClr val="tx1"/>
                </a:solidFill>
                <a:latin typeface="+mj-lt"/>
                <a:ea typeface="+mj-ea"/>
                <a:cs typeface="+mj-cs"/>
              </a:rPr>
              <a:t>代码规范</a:t>
            </a:r>
            <a:endParaRPr lang="zh-CN" altLang="en-US" kern="1200" baseline="0">
              <a:latin typeface="+mj-lt"/>
              <a:ea typeface="+mj-ea"/>
              <a:cs typeface="+mj-cs"/>
            </a:endParaRPr>
          </a:p>
        </p:txBody>
      </p:sp>
      <p:sp>
        <p:nvSpPr>
          <p:cNvPr id="110594" name="内容占位符 2"/>
          <p:cNvSpPr>
            <a:spLocks noGrp="1"/>
          </p:cNvSpPr>
          <p:nvPr>
            <p:ph idx="1"/>
          </p:nvPr>
        </p:nvSpPr>
        <p:spPr/>
        <p:txBody>
          <a:bodyPr anchor="t"/>
          <a:lstStyle/>
          <a:p>
            <a:pPr defTabSz="914400">
              <a:spcBef>
                <a:spcPts val="600"/>
              </a:spcBef>
              <a:spcAft>
                <a:spcPts val="600"/>
              </a:spcAft>
              <a:buSzPct val="90000"/>
              <a:buFont typeface="Wingdings" panose="05000000000000000000" pitchFamily="2" charset="2"/>
              <a:buNone/>
            </a:pPr>
            <a:r>
              <a:rPr lang="zh-CN" altLang="en-US" sz="1800" dirty="0">
                <a:sym typeface="Arial" panose="020B0604020202020204" pitchFamily="34" charset="0"/>
              </a:rPr>
              <a:t>（</a:t>
            </a:r>
            <a:r>
              <a:rPr lang="en-US" altLang="zh-CN" sz="1800" dirty="0">
                <a:sym typeface="Arial" panose="020B0604020202020204" pitchFamily="34" charset="0"/>
              </a:rPr>
              <a:t>5</a:t>
            </a:r>
            <a:r>
              <a:rPr lang="zh-CN" altLang="en-US" sz="1800" dirty="0">
                <a:sym typeface="Arial" panose="020B0604020202020204" pitchFamily="34" charset="0"/>
              </a:rPr>
              <a:t>）必要的空格与空行</a:t>
            </a:r>
            <a:endParaRPr lang="zh-CN" altLang="en-US" sz="1800" dirty="0"/>
          </a:p>
          <a:p>
            <a:pPr defTabSz="914400">
              <a:spcBef>
                <a:spcPts val="0"/>
              </a:spcBef>
              <a:spcAft>
                <a:spcPts val="0"/>
              </a:spcAft>
              <a:buSzPct val="90000"/>
              <a:buFont typeface="Wingdings" panose="05000000000000000000" charset="0"/>
              <a:buChar char="ü"/>
            </a:pPr>
            <a:r>
              <a:rPr lang="zh-CN" altLang="en-US" sz="1600" dirty="0">
                <a:sym typeface="Arial" panose="020B0604020202020204" pitchFamily="34" charset="0"/>
              </a:rPr>
              <a:t>运算符两侧、逗号后面建议增加一个空格。</a:t>
            </a:r>
            <a:endParaRPr lang="zh-CN" altLang="en-US" sz="1600" dirty="0"/>
          </a:p>
          <a:p>
            <a:pPr defTabSz="914400">
              <a:spcBef>
                <a:spcPts val="0"/>
              </a:spcBef>
              <a:spcAft>
                <a:spcPts val="0"/>
              </a:spcAft>
              <a:buSzPct val="90000"/>
              <a:buFont typeface="Wingdings" panose="05000000000000000000" charset="0"/>
              <a:buChar char="ü"/>
            </a:pPr>
            <a:r>
              <a:rPr lang="zh-CN" altLang="en-US" sz="1600" dirty="0">
                <a:sym typeface="Arial" panose="020B0604020202020204" pitchFamily="34" charset="0"/>
              </a:rPr>
              <a:t>不同功能的代码块之间、不同的函数定义之间建议增加一个空行以增加可读性。</a:t>
            </a:r>
            <a:endParaRPr lang="zh-CN" altLang="en-US" sz="1600" dirty="0"/>
          </a:p>
          <a:p>
            <a:pPr defTabSz="914400">
              <a:spcBef>
                <a:spcPts val="600"/>
              </a:spcBef>
              <a:spcAft>
                <a:spcPts val="600"/>
              </a:spcAft>
              <a:buSzPct val="90000"/>
              <a:buFont typeface="Wingdings" panose="05000000000000000000" pitchFamily="2" charset="2"/>
              <a:buNone/>
            </a:pPr>
            <a:endParaRPr lang="zh-CN" altLang="en-US" sz="1600"/>
          </a:p>
        </p:txBody>
      </p:sp>
      <p:pic>
        <p:nvPicPr>
          <p:cNvPr id="110595" name="图片 4"/>
          <p:cNvPicPr>
            <a:picLocks noChangeAspect="1"/>
          </p:cNvPicPr>
          <p:nvPr/>
        </p:nvPicPr>
        <p:blipFill>
          <a:blip r:embed="rId1"/>
          <a:stretch>
            <a:fillRect/>
          </a:stretch>
        </p:blipFill>
        <p:spPr>
          <a:xfrm>
            <a:off x="2670240" y="2151836"/>
            <a:ext cx="4265565" cy="2877053"/>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tx1"/>
                </a:solidFill>
                <a:sym typeface="+mn-ea"/>
              </a:rPr>
              <a:t>1.</a:t>
            </a:r>
            <a:r>
              <a:rPr lang="zh-CN" altLang="en-US" b="1" dirty="0">
                <a:solidFill>
                  <a:schemeClr val="tx1"/>
                </a:solidFill>
                <a:sym typeface="+mn-ea"/>
              </a:rPr>
              <a:t>5</a:t>
            </a:r>
            <a:r>
              <a:rPr lang="en-US" altLang="zh-CN" b="1" dirty="0">
                <a:solidFill>
                  <a:schemeClr val="tx1"/>
                </a:solidFill>
                <a:sym typeface="+mn-ea"/>
              </a:rPr>
              <a:t>  Python</a:t>
            </a:r>
            <a:r>
              <a:rPr lang="zh-CN" altLang="en-US" b="1" dirty="0">
                <a:solidFill>
                  <a:schemeClr val="tx1"/>
                </a:solidFill>
                <a:sym typeface="+mn-ea"/>
              </a:rPr>
              <a:t>代码规范</a:t>
            </a:r>
            <a:endParaRPr lang="en-US"/>
          </a:p>
        </p:txBody>
      </p:sp>
      <p:sp>
        <p:nvSpPr>
          <p:cNvPr id="3" name="Content Placeholder 2"/>
          <p:cNvSpPr>
            <a:spLocks noGrp="1"/>
          </p:cNvSpPr>
          <p:nvPr>
            <p:ph idx="1"/>
          </p:nvPr>
        </p:nvSpPr>
        <p:spPr>
          <a:xfrm>
            <a:off x="457200" y="1200150"/>
            <a:ext cx="8441690" cy="3395345"/>
          </a:xfrm>
        </p:spPr>
        <p:txBody>
          <a:bodyPr/>
          <a:lstStyle/>
          <a:p>
            <a:pPr>
              <a:lnSpc>
                <a:spcPct val="150000"/>
              </a:lnSpc>
              <a:spcBef>
                <a:spcPts val="0"/>
              </a:spcBef>
            </a:pPr>
            <a:r>
              <a:rPr lang="en-US" sz="1800" dirty="0"/>
              <a:t>可以使用pip来安装</a:t>
            </a:r>
            <a:r>
              <a:rPr lang="en-US" sz="1800" dirty="0">
                <a:solidFill>
                  <a:srgbClr val="FF0000"/>
                </a:solidFill>
              </a:rPr>
              <a:t>pep8</a:t>
            </a:r>
            <a:r>
              <a:rPr lang="en-US" sz="1800" dirty="0"/>
              <a:t>工具，然后使用命令pep8 test.py来</a:t>
            </a:r>
            <a:r>
              <a:rPr lang="en-US" sz="1800" dirty="0">
                <a:solidFill>
                  <a:srgbClr val="FF0000"/>
                </a:solidFill>
              </a:rPr>
              <a:t>检查test.py文件中Python代码的规范性</a:t>
            </a:r>
            <a:r>
              <a:rPr lang="en-US" sz="1800" dirty="0"/>
              <a:t>。pep8常用的可选参数有--show-source、--first、--show-pep8等等。</a:t>
            </a:r>
            <a:endParaRPr lang="en-US" sz="1800" dirty="0"/>
          </a:p>
          <a:p>
            <a:pPr>
              <a:lnSpc>
                <a:spcPct val="150000"/>
              </a:lnSpc>
              <a:spcBef>
                <a:spcPts val="0"/>
              </a:spcBef>
            </a:pPr>
            <a:r>
              <a:rPr lang="en-US" sz="1800" dirty="0">
                <a:solidFill>
                  <a:srgbClr val="FF0000"/>
                </a:solidFill>
              </a:rPr>
              <a:t>flake8</a:t>
            </a:r>
            <a:r>
              <a:rPr lang="en-US" sz="1800" dirty="0"/>
              <a:t>结合了pyflakes和pep8的特点，可以检查更多的内容，优先推荐使用，使用pip install flake8可以直接安装，然后使用命令flake8 </a:t>
            </a:r>
            <a:r>
              <a:rPr lang="en-US" sz="1800" dirty="0" err="1"/>
              <a:t>test.py检查test.py中代码的规范性</a:t>
            </a:r>
            <a:r>
              <a:rPr lang="en-US" sz="1800" dirty="0"/>
              <a:t>。</a:t>
            </a:r>
            <a:endParaRPr lang="en-US" sz="1800" dirty="0"/>
          </a:p>
          <a:p>
            <a:pPr>
              <a:lnSpc>
                <a:spcPct val="150000"/>
              </a:lnSpc>
              <a:spcBef>
                <a:spcPts val="0"/>
              </a:spcBef>
            </a:pPr>
            <a:r>
              <a:rPr lang="en-US" sz="1800" dirty="0" err="1"/>
              <a:t>也可以使用pip安装</a:t>
            </a:r>
            <a:r>
              <a:rPr lang="en-US" sz="1800" dirty="0" err="1">
                <a:solidFill>
                  <a:srgbClr val="FF0000"/>
                </a:solidFill>
              </a:rPr>
              <a:t>pylint</a:t>
            </a:r>
            <a:r>
              <a:rPr lang="en-US" sz="1800" dirty="0" err="1"/>
              <a:t>，然后使用命令行工具pylint或者可视化工具pylint-gui来检查程序的规范性</a:t>
            </a:r>
            <a:r>
              <a:rPr lang="en-US" sz="1800" dirty="0"/>
              <a:t>。</a:t>
            </a:r>
            <a:endParaRPr lang="en-US" sz="1800" dirty="0"/>
          </a:p>
        </p:txBody>
      </p:sp>
      <p:sp>
        <p:nvSpPr>
          <p:cNvPr id="4" name="TextBox 3"/>
          <p:cNvSpPr txBox="1"/>
          <p:nvPr/>
        </p:nvSpPr>
        <p:spPr>
          <a:xfrm>
            <a:off x="2920753" y="4694990"/>
            <a:ext cx="4916731" cy="369332"/>
          </a:xfrm>
          <a:prstGeom prst="rect">
            <a:avLst/>
          </a:prstGeom>
          <a:noFill/>
        </p:spPr>
        <p:txBody>
          <a:bodyPr wrap="none" rtlCol="0">
            <a:spAutoFit/>
          </a:bodyPr>
          <a:lstStyle/>
          <a:p>
            <a:r>
              <a:rPr lang="en-US" dirty="0" err="1">
                <a:solidFill>
                  <a:srgbClr val="FF0000"/>
                </a:solidFill>
              </a:rPr>
              <a:t>百度P</a:t>
            </a:r>
            <a:r>
              <a:rPr lang="en-US" dirty="0">
                <a:solidFill>
                  <a:srgbClr val="FF0000"/>
                </a:solidFill>
              </a:rPr>
              <a:t>y</a:t>
            </a:r>
            <a:r>
              <a:rPr lang="en-US" altLang="zh-CN" dirty="0">
                <a:solidFill>
                  <a:srgbClr val="FF0000"/>
                </a:solidFill>
              </a:rPr>
              <a:t>charm</a:t>
            </a:r>
            <a:r>
              <a:rPr lang="zh-CN" altLang="en-US" dirty="0">
                <a:solidFill>
                  <a:srgbClr val="FF0000"/>
                </a:solidFill>
              </a:rPr>
              <a:t> </a:t>
            </a:r>
            <a:r>
              <a:rPr lang="en-US" altLang="zh-CN" dirty="0">
                <a:solidFill>
                  <a:srgbClr val="FF0000"/>
                </a:solidFill>
              </a:rPr>
              <a:t>Mac/windows</a:t>
            </a:r>
            <a:r>
              <a:rPr lang="zh-CN" altLang="en-US" dirty="0">
                <a:solidFill>
                  <a:srgbClr val="FF0000"/>
                </a:solidFill>
              </a:rPr>
              <a:t> 代码格式化快捷键</a:t>
            </a:r>
            <a:endParaRPr lang="en-US"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70657"/>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zh-CN" altLang="en-US" kern="1200" baseline="0" dirty="0">
                <a:latin typeface="+mj-lt"/>
                <a:ea typeface="+mj-ea"/>
                <a:cs typeface="+mj-cs"/>
              </a:rPr>
              <a:t>1.</a:t>
            </a:r>
            <a:r>
              <a:rPr lang="en-US" altLang="zh-CN" kern="1200" baseline="0" dirty="0">
                <a:latin typeface="+mj-lt"/>
                <a:ea typeface="+mj-ea"/>
                <a:cs typeface="+mj-cs"/>
              </a:rPr>
              <a:t>6 Python</a:t>
            </a:r>
            <a:r>
              <a:rPr lang="zh-CN" altLang="en-US" kern="1200" baseline="0" dirty="0">
                <a:latin typeface="+mj-lt"/>
                <a:ea typeface="+mj-ea"/>
                <a:cs typeface="+mj-cs"/>
              </a:rPr>
              <a:t>文件名</a:t>
            </a:r>
            <a:endParaRPr lang="zh-CN" altLang="en-US" kern="1200" baseline="0" dirty="0">
              <a:latin typeface="+mj-lt"/>
              <a:ea typeface="+mj-ea"/>
              <a:cs typeface="+mj-cs"/>
            </a:endParaRPr>
          </a:p>
        </p:txBody>
      </p:sp>
      <p:sp>
        <p:nvSpPr>
          <p:cNvPr id="111618" name="文本占位符 70658"/>
          <p:cNvSpPr>
            <a:spLocks noGrp="1"/>
          </p:cNvSpPr>
          <p:nvPr>
            <p:ph idx="1"/>
          </p:nvPr>
        </p:nvSpPr>
        <p:spPr/>
        <p:txBody>
          <a:bodyPr anchor="t"/>
          <a:lstStyle/>
          <a:p>
            <a:pPr defTabSz="914400">
              <a:spcBef>
                <a:spcPts val="600"/>
              </a:spcBef>
              <a:spcAft>
                <a:spcPts val="600"/>
              </a:spcAft>
              <a:buSzPct val="90000"/>
              <a:buFont typeface="Wingdings" panose="05000000000000000000" charset="0"/>
              <a:buChar char="ü"/>
            </a:pPr>
            <a:r>
              <a:rPr lang="en-US" altLang="zh-CN" sz="1500" dirty="0">
                <a:latin typeface="宋体" panose="02010600030101010101" pitchFamily="2" charset="-122"/>
              </a:rPr>
              <a:t>.</a:t>
            </a:r>
            <a:r>
              <a:rPr lang="en-US" altLang="zh-CN" sz="1500" dirty="0" err="1">
                <a:latin typeface="宋体" panose="02010600030101010101" pitchFamily="2" charset="-122"/>
              </a:rPr>
              <a:t>py</a:t>
            </a:r>
            <a:r>
              <a:rPr lang="zh-CN" altLang="en-US" sz="1500" dirty="0">
                <a:latin typeface="宋体" panose="02010600030101010101" pitchFamily="2" charset="-122"/>
              </a:rPr>
              <a:t>：</a:t>
            </a:r>
            <a:r>
              <a:rPr lang="en-US" altLang="zh-CN" sz="1500" dirty="0">
                <a:latin typeface="宋体" panose="02010600030101010101" pitchFamily="2" charset="-122"/>
              </a:rPr>
              <a:t>Python</a:t>
            </a:r>
            <a:r>
              <a:rPr lang="zh-CN" altLang="en-US" sz="1500" dirty="0">
                <a:latin typeface="宋体" panose="02010600030101010101" pitchFamily="2" charset="-122"/>
              </a:rPr>
              <a:t>源文件，由</a:t>
            </a:r>
            <a:r>
              <a:rPr lang="en-US" altLang="zh-CN" sz="1500" dirty="0">
                <a:latin typeface="宋体" panose="02010600030101010101" pitchFamily="2" charset="-122"/>
              </a:rPr>
              <a:t>Python</a:t>
            </a:r>
            <a:r>
              <a:rPr lang="zh-CN" altLang="en-US" sz="1500" dirty="0">
                <a:latin typeface="宋体" panose="02010600030101010101" pitchFamily="2" charset="-122"/>
              </a:rPr>
              <a:t>解释器负责解释执行。</a:t>
            </a:r>
            <a:endParaRPr lang="zh-CN" altLang="en-US" sz="1500" dirty="0">
              <a:latin typeface="宋体" panose="02010600030101010101" pitchFamily="2" charset="-122"/>
            </a:endParaRPr>
          </a:p>
          <a:p>
            <a:pPr defTabSz="914400">
              <a:spcBef>
                <a:spcPts val="600"/>
              </a:spcBef>
              <a:spcAft>
                <a:spcPts val="600"/>
              </a:spcAft>
              <a:buSzPct val="90000"/>
              <a:buFont typeface="Wingdings" panose="05000000000000000000" charset="0"/>
              <a:buChar char="ü"/>
            </a:pPr>
            <a:r>
              <a:rPr lang="en-US" altLang="zh-CN" sz="1500" dirty="0">
                <a:latin typeface="宋体" panose="02010600030101010101" pitchFamily="2" charset="-122"/>
              </a:rPr>
              <a:t>.</a:t>
            </a:r>
            <a:r>
              <a:rPr lang="en-US" altLang="zh-CN" sz="1500" dirty="0" err="1">
                <a:latin typeface="宋体" panose="02010600030101010101" pitchFamily="2" charset="-122"/>
              </a:rPr>
              <a:t>pyw</a:t>
            </a:r>
            <a:r>
              <a:rPr lang="zh-CN" altLang="en-US" sz="1500" dirty="0">
                <a:latin typeface="宋体" panose="02010600030101010101" pitchFamily="2" charset="-122"/>
              </a:rPr>
              <a:t>：</a:t>
            </a:r>
            <a:r>
              <a:rPr lang="en-US" altLang="zh-CN" sz="1500" dirty="0">
                <a:latin typeface="宋体" panose="02010600030101010101" pitchFamily="2" charset="-122"/>
              </a:rPr>
              <a:t>Python</a:t>
            </a:r>
            <a:r>
              <a:rPr lang="zh-CN" altLang="en-US" sz="1500" dirty="0">
                <a:latin typeface="宋体" panose="02010600030101010101" pitchFamily="2" charset="-122"/>
              </a:rPr>
              <a:t>源文件，常用于图形界面程序文件。</a:t>
            </a:r>
            <a:endParaRPr lang="zh-CN" altLang="en-US" sz="1500" dirty="0">
              <a:latin typeface="宋体" panose="02010600030101010101" pitchFamily="2" charset="-122"/>
            </a:endParaRPr>
          </a:p>
          <a:p>
            <a:pPr defTabSz="914400">
              <a:lnSpc>
                <a:spcPct val="130000"/>
              </a:lnSpc>
              <a:spcBef>
                <a:spcPts val="600"/>
              </a:spcBef>
              <a:spcAft>
                <a:spcPts val="600"/>
              </a:spcAft>
              <a:buSzPct val="90000"/>
              <a:buFont typeface="Wingdings" panose="05000000000000000000" charset="0"/>
              <a:buChar char="ü"/>
            </a:pPr>
            <a:r>
              <a:rPr lang="en-US" altLang="zh-CN" sz="1500" dirty="0">
                <a:latin typeface="宋体" panose="02010600030101010101" pitchFamily="2" charset="-122"/>
              </a:rPr>
              <a:t>.</a:t>
            </a:r>
            <a:r>
              <a:rPr lang="en-US" altLang="zh-CN" sz="1500" dirty="0" err="1">
                <a:latin typeface="宋体" panose="02010600030101010101" pitchFamily="2" charset="-122"/>
              </a:rPr>
              <a:t>pyc</a:t>
            </a:r>
            <a:r>
              <a:rPr lang="zh-CN" altLang="en-US" sz="1500" dirty="0">
                <a:latin typeface="宋体" panose="02010600030101010101" pitchFamily="2" charset="-122"/>
              </a:rPr>
              <a:t>：</a:t>
            </a:r>
            <a:r>
              <a:rPr lang="en-US" altLang="zh-CN" sz="1500" dirty="0">
                <a:latin typeface="宋体" panose="02010600030101010101" pitchFamily="2" charset="-122"/>
              </a:rPr>
              <a:t>Python</a:t>
            </a:r>
            <a:r>
              <a:rPr lang="zh-CN" altLang="en-US" sz="1500" dirty="0">
                <a:latin typeface="宋体" panose="02010600030101010101" pitchFamily="2" charset="-122"/>
              </a:rPr>
              <a:t>字节码文件，无法使用文本编辑器直接查看该类型文件内容，可用于隐藏</a:t>
            </a:r>
            <a:r>
              <a:rPr lang="en-US" altLang="zh-CN" sz="1500" dirty="0">
                <a:latin typeface="宋体" panose="02010600030101010101" pitchFamily="2" charset="-122"/>
              </a:rPr>
              <a:t>Python</a:t>
            </a:r>
            <a:r>
              <a:rPr lang="zh-CN" altLang="en-US" sz="1500" dirty="0">
                <a:latin typeface="宋体" panose="02010600030101010101" pitchFamily="2" charset="-122"/>
              </a:rPr>
              <a:t>源代码和提高运行速度。对于</a:t>
            </a:r>
            <a:r>
              <a:rPr lang="en-US" altLang="zh-CN" sz="1500" dirty="0">
                <a:latin typeface="宋体" panose="02010600030101010101" pitchFamily="2" charset="-122"/>
              </a:rPr>
              <a:t>Python</a:t>
            </a:r>
            <a:r>
              <a:rPr lang="zh-CN" altLang="en-US" sz="1500" dirty="0">
                <a:latin typeface="宋体" panose="02010600030101010101" pitchFamily="2" charset="-122"/>
              </a:rPr>
              <a:t>模块，第一次被导入时将被编译成字节码的形式，并在以后再次导入时优先使用“</a:t>
            </a:r>
            <a:r>
              <a:rPr lang="en-US" altLang="zh-CN" sz="1500" dirty="0">
                <a:latin typeface="宋体" panose="02010600030101010101" pitchFamily="2" charset="-122"/>
              </a:rPr>
              <a:t>.</a:t>
            </a:r>
            <a:r>
              <a:rPr lang="en-US" altLang="zh-CN" sz="1500" dirty="0" err="1">
                <a:latin typeface="宋体" panose="02010600030101010101" pitchFamily="2" charset="-122"/>
              </a:rPr>
              <a:t>pyc</a:t>
            </a:r>
            <a:r>
              <a:rPr lang="en-US" altLang="zh-CN" sz="1500" dirty="0">
                <a:latin typeface="宋体" panose="02010600030101010101" pitchFamily="2" charset="-122"/>
              </a:rPr>
              <a:t>”</a:t>
            </a:r>
            <a:r>
              <a:rPr lang="zh-CN" altLang="en-US" sz="1500" dirty="0">
                <a:latin typeface="宋体" panose="02010600030101010101" pitchFamily="2" charset="-122"/>
              </a:rPr>
              <a:t>文件，以提高模块的加载和运行速度。对于非模块文件，直接执行时并不生成“</a:t>
            </a:r>
            <a:r>
              <a:rPr lang="en-US" altLang="zh-CN" sz="1500" dirty="0">
                <a:latin typeface="宋体" panose="02010600030101010101" pitchFamily="2" charset="-122"/>
              </a:rPr>
              <a:t>.</a:t>
            </a:r>
            <a:r>
              <a:rPr lang="en-US" altLang="zh-CN" sz="1500" dirty="0" err="1">
                <a:latin typeface="宋体" panose="02010600030101010101" pitchFamily="2" charset="-122"/>
              </a:rPr>
              <a:t>pyc</a:t>
            </a:r>
            <a:r>
              <a:rPr lang="en-US" altLang="zh-CN" sz="1500" dirty="0">
                <a:latin typeface="宋体" panose="02010600030101010101" pitchFamily="2" charset="-122"/>
              </a:rPr>
              <a:t>”</a:t>
            </a:r>
            <a:r>
              <a:rPr lang="zh-CN" altLang="en-US" sz="1500" dirty="0">
                <a:latin typeface="宋体" panose="02010600030101010101" pitchFamily="2" charset="-122"/>
              </a:rPr>
              <a:t>文件，但</a:t>
            </a:r>
            <a:r>
              <a:rPr lang="zh-CN" altLang="en-US" sz="1500" dirty="0">
                <a:solidFill>
                  <a:srgbClr val="FF0000"/>
                </a:solidFill>
                <a:latin typeface="宋体" panose="02010600030101010101" pitchFamily="2" charset="-122"/>
              </a:rPr>
              <a:t>可以使用</a:t>
            </a:r>
            <a:r>
              <a:rPr lang="en-US" altLang="zh-CN" sz="1500" dirty="0" err="1">
                <a:solidFill>
                  <a:srgbClr val="FF0000"/>
                </a:solidFill>
                <a:latin typeface="宋体" panose="02010600030101010101" pitchFamily="2" charset="-122"/>
              </a:rPr>
              <a:t>py_compile</a:t>
            </a:r>
            <a:r>
              <a:rPr lang="zh-CN" altLang="en-US" sz="1500" dirty="0">
                <a:solidFill>
                  <a:srgbClr val="FF0000"/>
                </a:solidFill>
                <a:latin typeface="宋体" panose="02010600030101010101" pitchFamily="2" charset="-122"/>
              </a:rPr>
              <a:t>模块的</a:t>
            </a:r>
            <a:r>
              <a:rPr lang="en-US" altLang="zh-CN" sz="1500" dirty="0">
                <a:solidFill>
                  <a:srgbClr val="FF0000"/>
                </a:solidFill>
                <a:latin typeface="宋体" panose="02010600030101010101" pitchFamily="2" charset="-122"/>
              </a:rPr>
              <a:t>compile()</a:t>
            </a:r>
            <a:r>
              <a:rPr lang="zh-CN" altLang="en-US" sz="1500" dirty="0">
                <a:solidFill>
                  <a:srgbClr val="FF0000"/>
                </a:solidFill>
                <a:latin typeface="宋体" panose="02010600030101010101" pitchFamily="2" charset="-122"/>
              </a:rPr>
              <a:t>函数进行编译以提高加载和运行速度</a:t>
            </a:r>
            <a:r>
              <a:rPr lang="zh-CN" altLang="en-US" sz="1500" dirty="0">
                <a:latin typeface="宋体" panose="02010600030101010101" pitchFamily="2" charset="-122"/>
              </a:rPr>
              <a:t>。另外，</a:t>
            </a:r>
            <a:r>
              <a:rPr lang="en-US" altLang="zh-CN" sz="1500" dirty="0">
                <a:latin typeface="宋体" panose="02010600030101010101" pitchFamily="2" charset="-122"/>
              </a:rPr>
              <a:t>Python</a:t>
            </a:r>
            <a:r>
              <a:rPr lang="zh-CN" altLang="en-US" sz="1500" dirty="0">
                <a:latin typeface="宋体" panose="02010600030101010101" pitchFamily="2" charset="-122"/>
              </a:rPr>
              <a:t>还提供了</a:t>
            </a:r>
            <a:r>
              <a:rPr lang="en-US" altLang="zh-CN" sz="1500" dirty="0" err="1">
                <a:latin typeface="宋体" panose="02010600030101010101" pitchFamily="2" charset="-122"/>
              </a:rPr>
              <a:t>compileall</a:t>
            </a:r>
            <a:r>
              <a:rPr lang="zh-CN" altLang="en-US" sz="1500" dirty="0">
                <a:latin typeface="宋体" panose="02010600030101010101" pitchFamily="2" charset="-122"/>
              </a:rPr>
              <a:t>模块，其中包含</a:t>
            </a:r>
            <a:r>
              <a:rPr lang="en-US" altLang="zh-CN" sz="1500" dirty="0" err="1">
                <a:latin typeface="宋体" panose="02010600030101010101" pitchFamily="2" charset="-122"/>
              </a:rPr>
              <a:t>compile_dir</a:t>
            </a:r>
            <a:r>
              <a:rPr lang="en-US" altLang="zh-CN" sz="1500" dirty="0">
                <a:latin typeface="宋体" panose="02010600030101010101" pitchFamily="2" charset="-122"/>
              </a:rPr>
              <a:t>()</a:t>
            </a:r>
            <a:r>
              <a:rPr lang="zh-CN" altLang="en-US" sz="1500" dirty="0">
                <a:latin typeface="宋体" panose="02010600030101010101" pitchFamily="2" charset="-122"/>
              </a:rPr>
              <a:t>、</a:t>
            </a:r>
            <a:r>
              <a:rPr lang="en-US" altLang="zh-CN" sz="1500" dirty="0" err="1">
                <a:latin typeface="宋体" panose="02010600030101010101" pitchFamily="2" charset="-122"/>
              </a:rPr>
              <a:t>compile_file</a:t>
            </a:r>
            <a:r>
              <a:rPr lang="en-US" altLang="zh-CN" sz="1500" dirty="0">
                <a:latin typeface="宋体" panose="02010600030101010101" pitchFamily="2" charset="-122"/>
              </a:rPr>
              <a:t>()</a:t>
            </a:r>
            <a:r>
              <a:rPr lang="zh-CN" altLang="en-US" sz="1500" dirty="0">
                <a:latin typeface="宋体" panose="02010600030101010101" pitchFamily="2" charset="-122"/>
              </a:rPr>
              <a:t>和</a:t>
            </a:r>
            <a:r>
              <a:rPr lang="en-US" altLang="zh-CN" sz="1500" dirty="0" err="1">
                <a:latin typeface="宋体" panose="02010600030101010101" pitchFamily="2" charset="-122"/>
              </a:rPr>
              <a:t>compile_path</a:t>
            </a:r>
            <a:r>
              <a:rPr lang="en-US" altLang="zh-CN" sz="1500" dirty="0">
                <a:latin typeface="宋体" panose="02010600030101010101" pitchFamily="2" charset="-122"/>
              </a:rPr>
              <a:t>()</a:t>
            </a:r>
            <a:r>
              <a:rPr lang="zh-CN" altLang="en-US" sz="1500" dirty="0">
                <a:latin typeface="宋体" panose="02010600030101010101" pitchFamily="2" charset="-122"/>
              </a:rPr>
              <a:t>等方法，用来支持批量</a:t>
            </a:r>
            <a:r>
              <a:rPr lang="en-US" altLang="zh-CN" sz="1500" dirty="0">
                <a:latin typeface="宋体" panose="02010600030101010101" pitchFamily="2" charset="-122"/>
              </a:rPr>
              <a:t>Python</a:t>
            </a:r>
            <a:r>
              <a:rPr lang="zh-CN" altLang="en-US" sz="1500" dirty="0">
                <a:latin typeface="宋体" panose="02010600030101010101" pitchFamily="2" charset="-122"/>
              </a:rPr>
              <a:t>源程序文件的编译。</a:t>
            </a:r>
            <a:endParaRPr lang="zh-CN" altLang="en-US" sz="1500" dirty="0">
              <a:latin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zh-CN" altLang="en-US" kern="1200" baseline="0" dirty="0">
                <a:latin typeface="+mj-lt"/>
                <a:ea typeface="+mj-ea"/>
                <a:cs typeface="+mj-cs"/>
                <a:sym typeface="Arial" panose="020B0604020202020204" pitchFamily="34" charset="0"/>
              </a:rPr>
              <a:t>1.</a:t>
            </a:r>
            <a:r>
              <a:rPr lang="en-US" altLang="zh-CN" kern="1200" baseline="0" dirty="0">
                <a:latin typeface="+mj-lt"/>
                <a:ea typeface="+mj-ea"/>
                <a:cs typeface="+mj-cs"/>
                <a:sym typeface="Arial" panose="020B0604020202020204" pitchFamily="34" charset="0"/>
              </a:rPr>
              <a:t>6 Python</a:t>
            </a:r>
            <a:r>
              <a:rPr lang="zh-CN" altLang="en-US" kern="1200" baseline="0" dirty="0">
                <a:latin typeface="+mj-lt"/>
                <a:ea typeface="+mj-ea"/>
                <a:cs typeface="+mj-cs"/>
                <a:sym typeface="Arial" panose="020B0604020202020204" pitchFamily="34" charset="0"/>
              </a:rPr>
              <a:t>文件名</a:t>
            </a:r>
            <a:endParaRPr lang="zh-CN" altLang="en-US" kern="1200" baseline="0">
              <a:latin typeface="+mj-lt"/>
              <a:ea typeface="+mj-ea"/>
              <a:cs typeface="+mj-cs"/>
            </a:endParaRPr>
          </a:p>
        </p:txBody>
      </p:sp>
      <p:sp>
        <p:nvSpPr>
          <p:cNvPr id="112642" name="内容占位符 2"/>
          <p:cNvSpPr>
            <a:spLocks noGrp="1"/>
          </p:cNvSpPr>
          <p:nvPr>
            <p:ph idx="1"/>
          </p:nvPr>
        </p:nvSpPr>
        <p:spPr/>
        <p:txBody>
          <a:bodyPr anchor="t"/>
          <a:lstStyle/>
          <a:p>
            <a:pPr defTabSz="914400">
              <a:lnSpc>
                <a:spcPct val="130000"/>
              </a:lnSpc>
              <a:spcBef>
                <a:spcPts val="600"/>
              </a:spcBef>
              <a:spcAft>
                <a:spcPts val="600"/>
              </a:spcAft>
              <a:buSzPct val="90000"/>
              <a:buFont typeface="Wingdings" panose="05000000000000000000" charset="0"/>
              <a:buChar char="ü"/>
            </a:pPr>
            <a:r>
              <a:rPr lang="en-US" altLang="zh-CN" sz="1500">
                <a:latin typeface="宋体" panose="02010600030101010101" pitchFamily="2" charset="-122"/>
                <a:sym typeface="Arial" panose="020B0604020202020204" pitchFamily="34" charset="0"/>
              </a:rPr>
              <a:t>.pyo</a:t>
            </a:r>
            <a:r>
              <a:rPr lang="zh-CN" altLang="en-US" sz="1500">
                <a:latin typeface="宋体" panose="02010600030101010101" pitchFamily="2" charset="-122"/>
                <a:sym typeface="Arial" panose="020B0604020202020204" pitchFamily="34" charset="0"/>
              </a:rPr>
              <a:t>：优化的</a:t>
            </a:r>
            <a:r>
              <a:rPr lang="en-US" altLang="zh-CN" sz="1500">
                <a:latin typeface="宋体" panose="02010600030101010101" pitchFamily="2" charset="-122"/>
                <a:sym typeface="Arial" panose="020B0604020202020204" pitchFamily="34" charset="0"/>
              </a:rPr>
              <a:t>Python</a:t>
            </a:r>
            <a:r>
              <a:rPr lang="zh-CN" altLang="en-US" sz="1500">
                <a:latin typeface="宋体" panose="02010600030101010101" pitchFamily="2" charset="-122"/>
                <a:sym typeface="Arial" panose="020B0604020202020204" pitchFamily="34" charset="0"/>
              </a:rPr>
              <a:t>字节码文件，同样无法使用文本编辑器直接查看其内容。可以使用“</a:t>
            </a:r>
            <a:r>
              <a:rPr lang="en-US" altLang="zh-CN" sz="1500">
                <a:latin typeface="宋体" panose="02010600030101010101" pitchFamily="2" charset="-122"/>
                <a:sym typeface="Arial" panose="020B0604020202020204" pitchFamily="34" charset="0"/>
              </a:rPr>
              <a:t>python –O -m py_compile file.py”</a:t>
            </a:r>
            <a:r>
              <a:rPr lang="zh-CN" altLang="en-US" sz="1500">
                <a:latin typeface="宋体" panose="02010600030101010101" pitchFamily="2" charset="-122"/>
                <a:sym typeface="Arial" panose="020B0604020202020204" pitchFamily="34" charset="0"/>
              </a:rPr>
              <a:t>或“</a:t>
            </a:r>
            <a:r>
              <a:rPr lang="en-US" altLang="zh-CN" sz="1500">
                <a:latin typeface="宋体" panose="02010600030101010101" pitchFamily="2" charset="-122"/>
                <a:sym typeface="Arial" panose="020B0604020202020204" pitchFamily="34" charset="0"/>
              </a:rPr>
              <a:t>python –OO -m py_compile file.py”</a:t>
            </a:r>
            <a:r>
              <a:rPr lang="zh-CN" altLang="en-US" sz="1500">
                <a:latin typeface="宋体" panose="02010600030101010101" pitchFamily="2" charset="-122"/>
                <a:sym typeface="Arial" panose="020B0604020202020204" pitchFamily="34" charset="0"/>
              </a:rPr>
              <a:t>进行优化编译。</a:t>
            </a:r>
            <a:r>
              <a:rPr lang="en-US" altLang="zh-CN" sz="1500">
                <a:solidFill>
                  <a:srgbClr val="FF0000"/>
                </a:solidFill>
                <a:latin typeface="宋体" panose="02010600030101010101" pitchFamily="2" charset="-122"/>
                <a:sym typeface="Arial" panose="020B0604020202020204" pitchFamily="34" charset="0"/>
              </a:rPr>
              <a:t>Python 3.5</a:t>
            </a:r>
            <a:r>
              <a:rPr lang="zh-CN" altLang="en-US" sz="1500">
                <a:solidFill>
                  <a:srgbClr val="FF0000"/>
                </a:solidFill>
                <a:latin typeface="宋体" panose="02010600030101010101" pitchFamily="2" charset="-122"/>
                <a:sym typeface="Arial" panose="020B0604020202020204" pitchFamily="34" charset="0"/>
              </a:rPr>
              <a:t>不再支持</a:t>
            </a:r>
            <a:r>
              <a:rPr lang="en-US" altLang="zh-CN" sz="1500">
                <a:solidFill>
                  <a:srgbClr val="FF0000"/>
                </a:solidFill>
                <a:latin typeface="宋体" panose="02010600030101010101" pitchFamily="2" charset="-122"/>
                <a:sym typeface="Arial" panose="020B0604020202020204" pitchFamily="34" charset="0"/>
              </a:rPr>
              <a:t>.pyo</a:t>
            </a:r>
            <a:r>
              <a:rPr lang="zh-CN" altLang="en-US" sz="1500">
                <a:solidFill>
                  <a:srgbClr val="FF0000"/>
                </a:solidFill>
                <a:latin typeface="宋体" panose="02010600030101010101" pitchFamily="2" charset="-122"/>
                <a:sym typeface="Arial" panose="020B0604020202020204" pitchFamily="34" charset="0"/>
              </a:rPr>
              <a:t>文件</a:t>
            </a:r>
            <a:r>
              <a:rPr lang="zh-CN" altLang="en-US" sz="1500">
                <a:latin typeface="宋体" panose="02010600030101010101" pitchFamily="2" charset="-122"/>
                <a:sym typeface="Arial" panose="020B0604020202020204" pitchFamily="34" charset="0"/>
              </a:rPr>
              <a:t>。</a:t>
            </a:r>
            <a:endParaRPr lang="zh-CN" altLang="en-US" sz="1500">
              <a:latin typeface="宋体" panose="02010600030101010101" pitchFamily="2" charset="-122"/>
              <a:sym typeface="Arial" panose="020B0604020202020204" pitchFamily="34" charset="0"/>
            </a:endParaRPr>
          </a:p>
          <a:p>
            <a:pPr defTabSz="914400">
              <a:lnSpc>
                <a:spcPct val="130000"/>
              </a:lnSpc>
              <a:spcBef>
                <a:spcPts val="600"/>
              </a:spcBef>
              <a:spcAft>
                <a:spcPts val="600"/>
              </a:spcAft>
              <a:buSzPct val="90000"/>
              <a:buFont typeface="Wingdings" panose="05000000000000000000" charset="0"/>
              <a:buChar char="ü"/>
            </a:pPr>
            <a:r>
              <a:rPr lang="en-US" altLang="zh-CN" sz="1500">
                <a:latin typeface="宋体" panose="02010600030101010101" pitchFamily="2" charset="-122"/>
                <a:sym typeface="Arial" panose="020B0604020202020204" pitchFamily="34" charset="0"/>
              </a:rPr>
              <a:t>.pyd</a:t>
            </a:r>
            <a:r>
              <a:rPr lang="zh-CN" altLang="en-US" sz="1500">
                <a:latin typeface="宋体" panose="02010600030101010101" pitchFamily="2" charset="-122"/>
                <a:sym typeface="Arial" panose="020B0604020202020204" pitchFamily="34" charset="0"/>
              </a:rPr>
              <a:t>：一般是由其他语言编写并编译的二进制文件，常用于实现某些软件工具的</a:t>
            </a:r>
            <a:r>
              <a:rPr lang="en-US" altLang="zh-CN" sz="1500">
                <a:latin typeface="宋体" panose="02010600030101010101" pitchFamily="2" charset="-122"/>
                <a:sym typeface="Arial" panose="020B0604020202020204" pitchFamily="34" charset="0"/>
              </a:rPr>
              <a:t>Python</a:t>
            </a:r>
            <a:r>
              <a:rPr lang="zh-CN" altLang="en-US" sz="1500">
                <a:latin typeface="宋体" panose="02010600030101010101" pitchFamily="2" charset="-122"/>
                <a:sym typeface="Arial" panose="020B0604020202020204" pitchFamily="34" charset="0"/>
              </a:rPr>
              <a:t>编程接口插件或</a:t>
            </a:r>
            <a:r>
              <a:rPr lang="en-US" altLang="zh-CN" sz="1500">
                <a:latin typeface="宋体" panose="02010600030101010101" pitchFamily="2" charset="-122"/>
                <a:sym typeface="Arial" panose="020B0604020202020204" pitchFamily="34" charset="0"/>
              </a:rPr>
              <a:t>Python</a:t>
            </a:r>
            <a:r>
              <a:rPr lang="zh-CN" altLang="en-US" sz="1500">
                <a:latin typeface="宋体" panose="02010600030101010101" pitchFamily="2" charset="-122"/>
                <a:sym typeface="Arial" panose="020B0604020202020204" pitchFamily="34" charset="0"/>
              </a:rPr>
              <a:t>动态链接库。</a:t>
            </a:r>
            <a:endParaRPr lang="zh-CN" altLang="en-US" sz="15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7168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1.7 Python</a:t>
            </a:r>
            <a:r>
              <a:rPr lang="zh-CN" altLang="en-US" kern="1200" baseline="0">
                <a:latin typeface="+mj-lt"/>
                <a:ea typeface="+mj-ea"/>
                <a:cs typeface="+mj-cs"/>
              </a:rPr>
              <a:t>脚本的“</a:t>
            </a:r>
            <a:r>
              <a:rPr lang="en-US" altLang="zh-CN" kern="1200" baseline="0">
                <a:latin typeface="+mj-lt"/>
                <a:ea typeface="+mj-ea"/>
                <a:cs typeface="+mj-cs"/>
              </a:rPr>
              <a:t>__name__”</a:t>
            </a:r>
            <a:r>
              <a:rPr lang="zh-CN" altLang="en-US" kern="1200" baseline="0">
                <a:latin typeface="+mj-lt"/>
                <a:ea typeface="+mj-ea"/>
                <a:cs typeface="+mj-cs"/>
              </a:rPr>
              <a:t>属性</a:t>
            </a:r>
            <a:endParaRPr lang="zh-CN" altLang="en-US" kern="1200" baseline="0">
              <a:latin typeface="+mj-lt"/>
              <a:ea typeface="+mj-ea"/>
              <a:cs typeface="+mj-cs"/>
            </a:endParaRPr>
          </a:p>
        </p:txBody>
      </p:sp>
      <p:sp>
        <p:nvSpPr>
          <p:cNvPr id="71683" name="文本占位符 71682"/>
          <p:cNvSpPr>
            <a:spLocks noGrp="1"/>
          </p:cNvSpPr>
          <p:nvPr>
            <p:ph idx="1"/>
          </p:nvPr>
        </p:nvSpPr>
        <p:spPr/>
        <p:txBody>
          <a:bodyPr/>
          <a:lstStyle/>
          <a:p>
            <a:pPr fontAlgn="base">
              <a:spcBef>
                <a:spcPct val="0"/>
              </a:spcBef>
              <a:spcAft>
                <a:spcPts val="1200"/>
              </a:spcAft>
              <a:buFont typeface="Wingdings" panose="05000000000000000000" charset="0"/>
              <a:buChar char="§"/>
            </a:pPr>
            <a:r>
              <a:rPr lang="zh-CN" altLang="en-US" sz="1800" strike="noStrike" noProof="1">
                <a:latin typeface="宋体" panose="02010600030101010101" pitchFamily="2" charset="-122"/>
              </a:rPr>
              <a:t>每个</a:t>
            </a:r>
            <a:r>
              <a:rPr lang="en-US" altLang="zh-CN" sz="1800" strike="noStrike" noProof="1">
                <a:latin typeface="宋体" panose="02010600030101010101" pitchFamily="2" charset="-122"/>
              </a:rPr>
              <a:t>Python</a:t>
            </a:r>
            <a:r>
              <a:rPr lang="zh-CN" altLang="en-US" sz="1800" strike="noStrike" noProof="1">
                <a:latin typeface="宋体" panose="02010600030101010101" pitchFamily="2" charset="-122"/>
              </a:rPr>
              <a:t>脚本在运行时都有一个“</a:t>
            </a:r>
            <a:r>
              <a:rPr lang="en-US" altLang="zh-CN" sz="1800" strike="noStrike" noProof="1">
                <a:latin typeface="宋体" panose="02010600030101010101" pitchFamily="2" charset="-122"/>
              </a:rPr>
              <a:t>__name__”</a:t>
            </a:r>
            <a:r>
              <a:rPr lang="zh-CN" altLang="en-US" sz="1800" strike="noStrike" noProof="1">
                <a:latin typeface="宋体" panose="02010600030101010101" pitchFamily="2" charset="-122"/>
              </a:rPr>
              <a:t>属性。</a:t>
            </a:r>
            <a:endParaRPr lang="zh-CN" altLang="en-US" sz="1800" strike="noStrike" noProof="1">
              <a:latin typeface="宋体" panose="02010600030101010101" pitchFamily="2" charset="-122"/>
            </a:endParaRPr>
          </a:p>
          <a:p>
            <a:pPr fontAlgn="base">
              <a:spcBef>
                <a:spcPct val="0"/>
              </a:spcBef>
              <a:spcAft>
                <a:spcPts val="1200"/>
              </a:spcAft>
              <a:buFont typeface="Wingdings" panose="05000000000000000000" charset="0"/>
              <a:buChar char=""/>
            </a:pPr>
            <a:r>
              <a:rPr lang="zh-CN" altLang="en-US" sz="1500" strike="noStrike" noProof="1">
                <a:solidFill>
                  <a:schemeClr val="tx1"/>
                </a:solidFill>
                <a:latin typeface="宋体" panose="02010600030101010101" pitchFamily="2" charset="-122"/>
              </a:rPr>
              <a:t>如果脚本作为模块被导入，</a:t>
            </a:r>
            <a:r>
              <a:rPr lang="zh-CN" altLang="en-US" sz="1500" strike="noStrike" noProof="1">
                <a:solidFill>
                  <a:srgbClr val="FF0000"/>
                </a:solidFill>
                <a:latin typeface="宋体" panose="02010600030101010101" pitchFamily="2" charset="-122"/>
              </a:rPr>
              <a:t>则其“</a:t>
            </a:r>
            <a:r>
              <a:rPr lang="en-US" altLang="zh-CN" sz="1500" strike="noStrike" noProof="1">
                <a:solidFill>
                  <a:srgbClr val="FF0000"/>
                </a:solidFill>
                <a:latin typeface="宋体" panose="02010600030101010101" pitchFamily="2" charset="-122"/>
              </a:rPr>
              <a:t>__name__”</a:t>
            </a:r>
            <a:r>
              <a:rPr lang="zh-CN" altLang="en-US" sz="1500" strike="noStrike" noProof="1">
                <a:solidFill>
                  <a:srgbClr val="FF0000"/>
                </a:solidFill>
                <a:latin typeface="宋体" panose="02010600030101010101" pitchFamily="2" charset="-122"/>
              </a:rPr>
              <a:t>属性的值被自动设置为模块名；</a:t>
            </a:r>
            <a:endParaRPr lang="zh-CN" altLang="en-US" sz="1500" strike="noStrike" noProof="1">
              <a:solidFill>
                <a:srgbClr val="FF0000"/>
              </a:solidFill>
              <a:latin typeface="宋体" panose="02010600030101010101" pitchFamily="2" charset="-122"/>
            </a:endParaRPr>
          </a:p>
          <a:p>
            <a:pPr fontAlgn="base">
              <a:spcBef>
                <a:spcPct val="0"/>
              </a:spcBef>
              <a:spcAft>
                <a:spcPts val="1200"/>
              </a:spcAft>
              <a:buFont typeface="Wingdings" panose="05000000000000000000" charset="0"/>
              <a:buChar char=""/>
            </a:pPr>
            <a:r>
              <a:rPr lang="zh-CN" altLang="en-US" sz="1500" strike="noStrike" noProof="1">
                <a:solidFill>
                  <a:schemeClr val="tx1"/>
                </a:solidFill>
                <a:latin typeface="宋体" panose="02010600030101010101" pitchFamily="2" charset="-122"/>
              </a:rPr>
              <a:t>如果</a:t>
            </a:r>
            <a:r>
              <a:rPr lang="zh-CN" altLang="en-US" sz="1500" strike="noStrike" noProof="1">
                <a:solidFill>
                  <a:srgbClr val="FF0000"/>
                </a:solidFill>
                <a:latin typeface="宋体" panose="02010600030101010101" pitchFamily="2" charset="-122"/>
              </a:rPr>
              <a:t>脚本独立运行，则其“</a:t>
            </a:r>
            <a:r>
              <a:rPr lang="en-US" altLang="zh-CN" sz="1500" strike="noStrike" noProof="1">
                <a:solidFill>
                  <a:srgbClr val="FF0000"/>
                </a:solidFill>
                <a:latin typeface="宋体" panose="02010600030101010101" pitchFamily="2" charset="-122"/>
              </a:rPr>
              <a:t>__name__”</a:t>
            </a:r>
            <a:r>
              <a:rPr lang="zh-CN" altLang="en-US" sz="1500" strike="noStrike" noProof="1">
                <a:solidFill>
                  <a:srgbClr val="FF0000"/>
                </a:solidFill>
                <a:latin typeface="宋体" panose="02010600030101010101" pitchFamily="2" charset="-122"/>
              </a:rPr>
              <a:t>属性值被自动设置为“</a:t>
            </a:r>
            <a:r>
              <a:rPr lang="en-US" altLang="zh-CN" sz="1500" strike="noStrike" noProof="1">
                <a:solidFill>
                  <a:srgbClr val="FF0000"/>
                </a:solidFill>
                <a:latin typeface="宋体" panose="02010600030101010101" pitchFamily="2" charset="-122"/>
              </a:rPr>
              <a:t>__main__”</a:t>
            </a:r>
            <a:r>
              <a:rPr lang="zh-CN" altLang="en-US" sz="1500" strike="noStrike" noProof="1">
                <a:solidFill>
                  <a:srgbClr val="FF0000"/>
                </a:solidFill>
                <a:latin typeface="宋体" panose="02010600030101010101" pitchFamily="2" charset="-122"/>
              </a:rPr>
              <a:t>。</a:t>
            </a:r>
            <a:endParaRPr lang="zh-CN" altLang="en-US" sz="1500" strike="noStrike" noProof="1">
              <a:solidFill>
                <a:srgbClr val="FF0000"/>
              </a:solidFill>
              <a:latin typeface="宋体" panose="02010600030101010101" pitchFamily="2" charset="-122"/>
            </a:endParaRPr>
          </a:p>
          <a:p>
            <a:pPr fontAlgn="base">
              <a:spcBef>
                <a:spcPct val="0"/>
              </a:spcBef>
              <a:spcAft>
                <a:spcPts val="1200"/>
              </a:spcAft>
              <a:buFont typeface="Wingdings" panose="05000000000000000000" charset="0"/>
              <a:buChar char="§"/>
            </a:pPr>
            <a:r>
              <a:rPr lang="zh-CN" altLang="en-US" sz="1800" strike="noStrike" noProof="1">
                <a:latin typeface="宋体" panose="02010600030101010101" pitchFamily="2" charset="-122"/>
              </a:rPr>
              <a:t>例如，假设文件</a:t>
            </a:r>
            <a:r>
              <a:rPr lang="en-US" altLang="zh-CN" sz="1800" strike="noStrike" noProof="1">
                <a:latin typeface="宋体" panose="02010600030101010101" pitchFamily="2" charset="-122"/>
              </a:rPr>
              <a:t>nametest.py</a:t>
            </a:r>
            <a:r>
              <a:rPr lang="zh-CN" altLang="en-US" sz="1800" strike="noStrike" noProof="1">
                <a:latin typeface="宋体" panose="02010600030101010101" pitchFamily="2" charset="-122"/>
              </a:rPr>
              <a:t>中只包含下面一行代码：</a:t>
            </a:r>
            <a:endParaRPr lang="zh-CN" altLang="en-US" sz="1800" strike="noStrike" noProof="1">
              <a:latin typeface="宋体" panose="02010600030101010101" pitchFamily="2" charset="-122"/>
            </a:endParaRPr>
          </a:p>
          <a:p>
            <a:pPr fontAlgn="base">
              <a:lnSpc>
                <a:spcPct val="80000"/>
              </a:lnSpc>
              <a:buNone/>
            </a:pPr>
            <a:r>
              <a:rPr lang="en-US" altLang="zh-CN" sz="1350" strike="noStrike" noProof="1">
                <a:latin typeface="Consolas" panose="020B0609020204030204" charset="0"/>
              </a:rPr>
              <a:t>print(__name__)</a:t>
            </a:r>
            <a:endParaRPr lang="en-US" altLang="zh-CN" sz="1350" strike="noStrike" noProof="1">
              <a:latin typeface="Consolas" panose="020B0609020204030204" charset="0"/>
            </a:endParaRPr>
          </a:p>
          <a:p>
            <a:pPr marL="0" indent="0" fontAlgn="base">
              <a:spcBef>
                <a:spcPts val="1200"/>
              </a:spcBef>
              <a:spcAft>
                <a:spcPts val="1200"/>
              </a:spcAft>
              <a:buFont typeface="Wingdings" panose="05000000000000000000" charset="0"/>
              <a:buNone/>
            </a:pPr>
            <a:r>
              <a:rPr lang="zh-CN" altLang="en-US" sz="1500" strike="noStrike" noProof="1">
                <a:latin typeface="宋体" panose="02010600030101010101" pitchFamily="2" charset="-122"/>
              </a:rPr>
              <a:t>在</a:t>
            </a:r>
            <a:r>
              <a:rPr lang="en-US" altLang="zh-CN" sz="1500" strike="noStrike" noProof="1">
                <a:latin typeface="宋体" panose="02010600030101010101" pitchFamily="2" charset="-122"/>
              </a:rPr>
              <a:t>IDLE</a:t>
            </a:r>
            <a:r>
              <a:rPr lang="zh-CN" altLang="en-US" sz="1500" strike="noStrike" noProof="1">
                <a:latin typeface="宋体" panose="02010600030101010101" pitchFamily="2" charset="-122"/>
              </a:rPr>
              <a:t>中直接运行该程序时，或者在命令行提示符环境中运行该程序文件时，运行结果如下：</a:t>
            </a:r>
            <a:endParaRPr lang="zh-CN" altLang="en-US" sz="1500" strike="noStrike" noProof="1">
              <a:latin typeface="宋体" panose="02010600030101010101" pitchFamily="2" charset="-122"/>
            </a:endParaRPr>
          </a:p>
          <a:p>
            <a:pPr fontAlgn="base">
              <a:lnSpc>
                <a:spcPct val="80000"/>
              </a:lnSpc>
              <a:buNone/>
            </a:pPr>
            <a:r>
              <a:rPr lang="en-US" altLang="zh-CN" sz="1350" strike="noStrike" noProof="1">
                <a:solidFill>
                  <a:srgbClr val="00B0F0"/>
                </a:solidFill>
                <a:latin typeface="Consolas" panose="020B0609020204030204" charset="0"/>
              </a:rPr>
              <a:t>__main__</a:t>
            </a:r>
            <a:endParaRPr lang="en-US" altLang="zh-CN" sz="1350" strike="noStrike" noProof="1">
              <a:solidFill>
                <a:srgbClr val="00B0F0"/>
              </a:solidFill>
              <a:latin typeface="Consolas" panose="020B0609020204030204" charset="0"/>
            </a:endParaRPr>
          </a:p>
          <a:p>
            <a:pPr marL="0" indent="0" fontAlgn="base">
              <a:lnSpc>
                <a:spcPct val="80000"/>
              </a:lnSpc>
              <a:spcBef>
                <a:spcPts val="600"/>
              </a:spcBef>
              <a:spcAft>
                <a:spcPts val="600"/>
              </a:spcAft>
              <a:buFont typeface="Wingdings" panose="05000000000000000000" charset="0"/>
              <a:buNone/>
            </a:pPr>
            <a:r>
              <a:rPr lang="zh-CN" altLang="en-US" sz="1500" strike="noStrike" noProof="1">
                <a:latin typeface="宋体" panose="02010600030101010101" pitchFamily="2" charset="-122"/>
              </a:rPr>
              <a:t>而将该文件作为模块导入时得到如下执行结果：</a:t>
            </a:r>
            <a:endParaRPr lang="zh-CN" altLang="en-US" sz="1500" strike="noStrike" noProof="1">
              <a:latin typeface="宋体" panose="02010600030101010101" pitchFamily="2" charset="-122"/>
            </a:endParaRPr>
          </a:p>
          <a:p>
            <a:pPr fontAlgn="base">
              <a:lnSpc>
                <a:spcPct val="80000"/>
              </a:lnSpc>
              <a:buNone/>
            </a:pPr>
            <a:r>
              <a:rPr lang="en-US" altLang="zh-CN" sz="1350" strike="noStrike" noProof="1">
                <a:latin typeface="Consolas" panose="020B0609020204030204" charset="0"/>
              </a:rPr>
              <a:t>&gt;&gt;&gt; import nametest</a:t>
            </a:r>
            <a:endParaRPr lang="en-US" altLang="zh-CN" sz="1350" strike="noStrike" noProof="1">
              <a:latin typeface="Consolas" panose="020B0609020204030204" charset="0"/>
            </a:endParaRPr>
          </a:p>
          <a:p>
            <a:pPr fontAlgn="base">
              <a:lnSpc>
                <a:spcPct val="80000"/>
              </a:lnSpc>
              <a:buNone/>
            </a:pPr>
            <a:r>
              <a:rPr lang="en-US" altLang="zh-CN" sz="1350" strike="noStrike" noProof="1">
                <a:solidFill>
                  <a:srgbClr val="00B0F0"/>
                </a:solidFill>
                <a:latin typeface="Consolas" panose="020B0609020204030204" charset="0"/>
              </a:rPr>
              <a:t>nametest</a:t>
            </a:r>
            <a:endParaRPr lang="en-US" altLang="zh-CN" sz="1350" strike="noStrike" noProof="1">
              <a:solidFill>
                <a:srgbClr val="00B0F0"/>
              </a:solidFill>
              <a:latin typeface="Consolas" panose="020B06090202040302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7270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a:latin typeface="+mj-lt"/>
                <a:ea typeface="+mj-ea"/>
                <a:cs typeface="+mj-cs"/>
              </a:rPr>
              <a:t>1.7 Python</a:t>
            </a:r>
            <a:r>
              <a:rPr lang="zh-CN" altLang="en-US" kern="1200" baseline="0">
                <a:latin typeface="+mj-lt"/>
                <a:ea typeface="+mj-ea"/>
                <a:cs typeface="+mj-cs"/>
              </a:rPr>
              <a:t>脚本的“</a:t>
            </a:r>
            <a:r>
              <a:rPr lang="en-US" altLang="zh-CN" kern="1200" baseline="0">
                <a:latin typeface="+mj-lt"/>
                <a:ea typeface="+mj-ea"/>
                <a:cs typeface="+mj-cs"/>
              </a:rPr>
              <a:t>__name__”</a:t>
            </a:r>
            <a:r>
              <a:rPr lang="zh-CN" altLang="en-US" kern="1200" baseline="0">
                <a:latin typeface="+mj-lt"/>
                <a:ea typeface="+mj-ea"/>
                <a:cs typeface="+mj-cs"/>
              </a:rPr>
              <a:t>属性</a:t>
            </a:r>
            <a:endParaRPr lang="zh-CN" altLang="en-US" kern="1200" baseline="0">
              <a:latin typeface="+mj-lt"/>
              <a:ea typeface="+mj-ea"/>
              <a:cs typeface="+mj-cs"/>
            </a:endParaRPr>
          </a:p>
        </p:txBody>
      </p:sp>
      <p:sp>
        <p:nvSpPr>
          <p:cNvPr id="114690" name="文本占位符 72706"/>
          <p:cNvSpPr>
            <a:spLocks noGrp="1"/>
          </p:cNvSpPr>
          <p:nvPr>
            <p:ph idx="1"/>
          </p:nvPr>
        </p:nvSpPr>
        <p:spPr/>
        <p:txBody>
          <a:bodyPr anchor="t"/>
          <a:lstStyle/>
          <a:p>
            <a:pPr>
              <a:lnSpc>
                <a:spcPct val="150000"/>
              </a:lnSpc>
              <a:buFont typeface="Wingdings" panose="05000000000000000000" charset="0"/>
              <a:buChar char="§"/>
            </a:pPr>
            <a:r>
              <a:rPr lang="zh-CN" altLang="en-US" sz="1800" dirty="0">
                <a:latin typeface="宋体" panose="02010600030101010101" pitchFamily="2" charset="-122"/>
              </a:rPr>
              <a:t>利用“__name__”属性即可控制Python程序的运行方式。例如，编写一个包含大量可被其他程序利用的函数的模块，</a:t>
            </a:r>
            <a:r>
              <a:rPr lang="zh-CN" altLang="en-US" sz="1800" dirty="0">
                <a:solidFill>
                  <a:srgbClr val="FF0000"/>
                </a:solidFill>
                <a:latin typeface="宋体" panose="02010600030101010101" pitchFamily="2" charset="-122"/>
              </a:rPr>
              <a:t>而不希望该模块可以直接运行，则可以在程序文件中添加以下代码：</a:t>
            </a:r>
            <a:endParaRPr lang="zh-CN" altLang="en-US" sz="1800" dirty="0">
              <a:solidFill>
                <a:srgbClr val="FF0000"/>
              </a:solidFill>
              <a:latin typeface="宋体" panose="02010600030101010101" pitchFamily="2" charset="-122"/>
            </a:endParaRPr>
          </a:p>
          <a:p>
            <a:pPr>
              <a:spcBef>
                <a:spcPct val="0"/>
              </a:spcBef>
              <a:buNone/>
            </a:pPr>
            <a:r>
              <a:rPr lang="zh-CN" altLang="en-US" sz="1350" dirty="0">
                <a:solidFill>
                  <a:srgbClr val="FF0000"/>
                </a:solidFill>
                <a:latin typeface="Consolas" panose="020B0609020204030204" charset="0"/>
              </a:rPr>
              <a:t>if __name__ == '__main__':</a:t>
            </a:r>
            <a:endParaRPr lang="zh-CN" altLang="en-US" sz="1350" dirty="0">
              <a:solidFill>
                <a:srgbClr val="FF0000"/>
              </a:solidFill>
              <a:latin typeface="Consolas" panose="020B0609020204030204" charset="0"/>
            </a:endParaRPr>
          </a:p>
          <a:p>
            <a:pPr>
              <a:spcBef>
                <a:spcPct val="0"/>
              </a:spcBef>
              <a:buNone/>
            </a:pPr>
            <a:r>
              <a:rPr lang="zh-CN" altLang="en-US" sz="1350" dirty="0">
                <a:solidFill>
                  <a:srgbClr val="FF0000"/>
                </a:solidFill>
                <a:latin typeface="Consolas" panose="020B0609020204030204" charset="0"/>
              </a:rPr>
              <a:t>    print('Please use me as a module.')</a:t>
            </a:r>
            <a:endParaRPr lang="zh-CN" altLang="en-US" sz="1350" dirty="0">
              <a:solidFill>
                <a:srgbClr val="FF0000"/>
              </a:solidFill>
              <a:latin typeface="Consolas" panose="020B0609020204030204" charset="0"/>
            </a:endParaRPr>
          </a:p>
          <a:p>
            <a:pPr>
              <a:lnSpc>
                <a:spcPct val="150000"/>
              </a:lnSpc>
              <a:spcBef>
                <a:spcPts val="600"/>
              </a:spcBef>
              <a:spcAft>
                <a:spcPts val="600"/>
              </a:spcAft>
              <a:buFont typeface="Wingdings" panose="05000000000000000000" charset="0"/>
              <a:buChar char="§"/>
            </a:pPr>
            <a:r>
              <a:rPr lang="zh-CN" altLang="en-US" sz="1800" dirty="0">
                <a:solidFill>
                  <a:srgbClr val="FF0000"/>
                </a:solidFill>
                <a:latin typeface="宋体" panose="02010600030101010101" pitchFamily="2" charset="-122"/>
              </a:rPr>
              <a:t>这样一来，程序直接执行时将会得到提示“Ple</a:t>
            </a:r>
            <a:r>
              <a:rPr lang="zh-CN" altLang="en-US" sz="1800" dirty="0">
                <a:latin typeface="宋体" panose="02010600030101010101" pitchFamily="2" charset="-122"/>
              </a:rPr>
              <a:t>ase use me as a module.”，而使用import语句将其作为模块导入后可以使用其中的类、方法、常量或其他成员。</a:t>
            </a:r>
            <a:endParaRPr lang="zh-CN" altLang="en-US" sz="1800" dirty="0">
              <a:latin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73729"/>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1.8 </a:t>
            </a:r>
            <a:r>
              <a:rPr lang="zh-CN" altLang="en-US" kern="1200" baseline="0" dirty="0">
                <a:latin typeface="+mj-lt"/>
                <a:ea typeface="+mj-ea"/>
                <a:cs typeface="+mj-cs"/>
              </a:rPr>
              <a:t>编写自己的包与模块</a:t>
            </a:r>
            <a:endParaRPr lang="zh-CN" altLang="en-US" kern="1200" baseline="0" dirty="0">
              <a:latin typeface="+mj-lt"/>
              <a:ea typeface="+mj-ea"/>
              <a:cs typeface="+mj-cs"/>
            </a:endParaRPr>
          </a:p>
        </p:txBody>
      </p:sp>
      <p:sp>
        <p:nvSpPr>
          <p:cNvPr id="115714" name="文本占位符 73730"/>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v"/>
            </a:pPr>
            <a:r>
              <a:rPr lang="zh-CN" altLang="en-US" sz="1800" dirty="0"/>
              <a:t>在包的每个目录中都必须包含一个</a:t>
            </a:r>
            <a:r>
              <a:rPr lang="en-US" altLang="zh-CN" sz="1800" dirty="0"/>
              <a:t>__init__.py</a:t>
            </a:r>
            <a:r>
              <a:rPr lang="zh-CN" altLang="en-US" sz="1800" dirty="0"/>
              <a:t>文件，该文件可以是一个空文件，仅用于表示该目录是一个包。</a:t>
            </a:r>
            <a:endParaRPr lang="zh-CN" altLang="en-US" sz="1800" dirty="0"/>
          </a:p>
          <a:p>
            <a:pPr defTabSz="914400">
              <a:lnSpc>
                <a:spcPct val="150000"/>
              </a:lnSpc>
              <a:spcBef>
                <a:spcPts val="600"/>
              </a:spcBef>
              <a:spcAft>
                <a:spcPts val="600"/>
              </a:spcAft>
              <a:buSzPct val="90000"/>
              <a:buFont typeface="Wingdings" panose="05000000000000000000" charset="0"/>
              <a:buChar char="v"/>
            </a:pPr>
            <a:r>
              <a:rPr lang="en-US" altLang="zh-CN" sz="1800" dirty="0"/>
              <a:t>__init__.py</a:t>
            </a:r>
            <a:r>
              <a:rPr lang="zh-CN" altLang="en-US" sz="1800" dirty="0"/>
              <a:t>文件的主要用途是</a:t>
            </a:r>
            <a:r>
              <a:rPr lang="zh-CN" altLang="en-US" sz="1800" dirty="0">
                <a:solidFill>
                  <a:srgbClr val="FF0000"/>
                </a:solidFill>
              </a:rPr>
              <a:t>设置</a:t>
            </a:r>
            <a:r>
              <a:rPr lang="en-US" altLang="zh-CN" sz="1800" dirty="0">
                <a:solidFill>
                  <a:srgbClr val="FF0000"/>
                </a:solidFill>
              </a:rPr>
              <a:t>__all__</a:t>
            </a:r>
            <a:r>
              <a:rPr lang="zh-CN" altLang="en-US" sz="1800" dirty="0">
                <a:solidFill>
                  <a:srgbClr val="FF0000"/>
                </a:solidFill>
              </a:rPr>
              <a:t>变量以及所包含的包初始化所需的代码。其中</a:t>
            </a:r>
            <a:r>
              <a:rPr lang="en-US" altLang="zh-CN" sz="1800" dirty="0">
                <a:solidFill>
                  <a:srgbClr val="FF0000"/>
                </a:solidFill>
              </a:rPr>
              <a:t>__all__</a:t>
            </a:r>
            <a:r>
              <a:rPr lang="zh-CN" altLang="en-US" sz="1800" dirty="0">
                <a:solidFill>
                  <a:srgbClr val="FF0000"/>
                </a:solidFill>
              </a:rPr>
              <a:t>变量中定义的对象可以在使用</a:t>
            </a:r>
            <a:r>
              <a:rPr lang="en-US" altLang="zh-CN" sz="1800" dirty="0">
                <a:solidFill>
                  <a:srgbClr val="FF0000"/>
                </a:solidFill>
              </a:rPr>
              <a:t>from …import *</a:t>
            </a:r>
            <a:r>
              <a:rPr lang="zh-CN" altLang="en-US" sz="1800" dirty="0">
                <a:solidFill>
                  <a:srgbClr val="FF0000"/>
                </a:solidFill>
              </a:rPr>
              <a:t>时全部正确导入</a:t>
            </a:r>
            <a:r>
              <a:rPr lang="zh-CN" altLang="en-US" sz="1800" dirty="0"/>
              <a:t>。</a:t>
            </a:r>
            <a:endParaRPr lang="zh-CN" alt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1.9  Python程序伪编译与打包</a:t>
            </a:r>
            <a:endParaRPr lang="en-US"/>
          </a:p>
        </p:txBody>
      </p:sp>
      <p:sp>
        <p:nvSpPr>
          <p:cNvPr id="3" name="Content Placeholder 2"/>
          <p:cNvSpPr>
            <a:spLocks noGrp="1"/>
          </p:cNvSpPr>
          <p:nvPr>
            <p:ph idx="1"/>
          </p:nvPr>
        </p:nvSpPr>
        <p:spPr/>
        <p:txBody>
          <a:bodyPr/>
          <a:lstStyle/>
          <a:p>
            <a:r>
              <a:rPr lang="en-US" sz="2000" dirty="0" err="1"/>
              <a:t>Python程序伪编译</a:t>
            </a:r>
            <a:endParaRPr lang="en-US" dirty="0"/>
          </a:p>
          <a:p>
            <a:pPr>
              <a:lnSpc>
                <a:spcPct val="150000"/>
              </a:lnSpc>
              <a:spcBef>
                <a:spcPts val="0"/>
              </a:spcBef>
              <a:buFont typeface="Wingdings" panose="05000000000000000000" charset="0"/>
              <a:buChar char="ü"/>
            </a:pPr>
            <a:r>
              <a:rPr lang="en-US" sz="1400" dirty="0" err="1"/>
              <a:t>可以使用py_compile模块的compile</a:t>
            </a:r>
            <a:r>
              <a:rPr lang="en-US" sz="1400" dirty="0"/>
              <a:t>()</a:t>
            </a:r>
            <a:r>
              <a:rPr lang="en-US" sz="1400" dirty="0" err="1"/>
              <a:t>函数或compileall模块的compile_file</a:t>
            </a:r>
            <a:r>
              <a:rPr lang="en-US" sz="1400" dirty="0"/>
              <a:t>()</a:t>
            </a:r>
            <a:r>
              <a:rPr lang="en-US" sz="1400" dirty="0" err="1"/>
              <a:t>函数对Python源程序文件进行伪编译得到扩展名为.pyc的字节码以提高加载和运行速度，同时还可以隐藏源代码</a:t>
            </a:r>
            <a:r>
              <a:rPr lang="en-US" sz="1400" dirty="0"/>
              <a:t>。</a:t>
            </a:r>
            <a:endParaRPr lang="en-US" sz="1400" dirty="0"/>
          </a:p>
          <a:p>
            <a:pPr>
              <a:lnSpc>
                <a:spcPct val="150000"/>
              </a:lnSpc>
              <a:spcBef>
                <a:spcPts val="0"/>
              </a:spcBef>
              <a:buFont typeface="Wingdings" panose="05000000000000000000" charset="0"/>
              <a:buChar char="ü"/>
            </a:pPr>
            <a:r>
              <a:rPr lang="en-US" sz="1400" dirty="0" err="1"/>
              <a:t>假设有Python程序Stack.py文件，并已导入py_compile，那么可以使用语句py_compile.compile</a:t>
            </a:r>
            <a:r>
              <a:rPr lang="en-US" sz="1400" dirty="0"/>
              <a:t>('</a:t>
            </a:r>
            <a:r>
              <a:rPr lang="en-US" sz="1400" dirty="0" err="1"/>
              <a:t>Stack.py</a:t>
            </a:r>
            <a:r>
              <a:rPr lang="en-US" sz="1400" dirty="0"/>
              <a:t>')</a:t>
            </a:r>
            <a:r>
              <a:rPr lang="en-US" sz="1400" dirty="0" err="1"/>
              <a:t>把Stack.py伪编译为字节码，如果需要优化编译可以使用py_compile.compile</a:t>
            </a:r>
            <a:r>
              <a:rPr lang="en-US" sz="1400" dirty="0"/>
              <a:t>('</a:t>
            </a:r>
            <a:r>
              <a:rPr lang="en-US" sz="1400" dirty="0" err="1"/>
              <a:t>Stack.py</a:t>
            </a:r>
            <a:r>
              <a:rPr lang="en-US" sz="1400" dirty="0"/>
              <a:t>', optimize=1)</a:t>
            </a:r>
            <a:r>
              <a:rPr lang="en-US" sz="1400" dirty="0" err="1"/>
              <a:t>或py_compile.compile</a:t>
            </a:r>
            <a:r>
              <a:rPr lang="en-US" sz="1400" dirty="0"/>
              <a:t>('</a:t>
            </a:r>
            <a:r>
              <a:rPr lang="en-US" sz="1400" dirty="0" err="1"/>
              <a:t>Stack.py</a:t>
            </a:r>
            <a:r>
              <a:rPr lang="en-US" sz="1400" dirty="0"/>
              <a:t>', optimize=2)</a:t>
            </a:r>
            <a:r>
              <a:rPr lang="en-US" sz="1400" dirty="0" err="1"/>
              <a:t>生成不同优化级别的字节码文件</a:t>
            </a:r>
            <a:r>
              <a:rPr lang="en-US" sz="1400" dirty="0"/>
              <a:t>。</a:t>
            </a:r>
            <a:endParaRPr lang="en-US" sz="1400" dirty="0"/>
          </a:p>
          <a:p>
            <a:pPr>
              <a:lnSpc>
                <a:spcPct val="150000"/>
              </a:lnSpc>
              <a:spcBef>
                <a:spcPts val="0"/>
              </a:spcBef>
              <a:buFont typeface="Wingdings" panose="05000000000000000000" charset="0"/>
              <a:buChar char="ü"/>
            </a:pPr>
            <a:r>
              <a:rPr lang="en-US" sz="1400" dirty="0" err="1"/>
              <a:t>生成的字节码文件都保存为</a:t>
            </a:r>
            <a:r>
              <a:rPr lang="en-US" sz="1400" dirty="0"/>
              <a:t>__</a:t>
            </a:r>
            <a:r>
              <a:rPr lang="en-US" sz="1400" dirty="0" err="1"/>
              <a:t>pycache</a:t>
            </a:r>
            <a:r>
              <a:rPr lang="en-US" sz="1400" dirty="0"/>
              <a:t>__</a:t>
            </a:r>
            <a:r>
              <a:rPr lang="en-US" sz="1400" dirty="0" err="1"/>
              <a:t>文件夹中</a:t>
            </a:r>
            <a:r>
              <a:rPr lang="en-US" sz="1400" dirty="0"/>
              <a:t>。</a:t>
            </a:r>
            <a:endParaRPr lang="en-US" sz="1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1.9  Python程序伪编译与打包</a:t>
            </a:r>
            <a:endParaRPr lang="en-US"/>
          </a:p>
        </p:txBody>
      </p:sp>
      <p:sp>
        <p:nvSpPr>
          <p:cNvPr id="3" name="Content Placeholder 2"/>
          <p:cNvSpPr>
            <a:spLocks noGrp="1"/>
          </p:cNvSpPr>
          <p:nvPr>
            <p:ph idx="1"/>
          </p:nvPr>
        </p:nvSpPr>
        <p:spPr>
          <a:xfrm>
            <a:off x="457200" y="1200150"/>
            <a:ext cx="8540115" cy="3395345"/>
          </a:xfrm>
        </p:spPr>
        <p:txBody>
          <a:bodyPr/>
          <a:lstStyle/>
          <a:p>
            <a:r>
              <a:rPr lang="en-US" sz="2000"/>
              <a:t>Python程序打包</a:t>
            </a:r>
            <a:endParaRPr lang="en-US" sz="2000"/>
          </a:p>
          <a:p>
            <a:pPr>
              <a:lnSpc>
                <a:spcPct val="150000"/>
              </a:lnSpc>
              <a:spcBef>
                <a:spcPts val="0"/>
              </a:spcBef>
            </a:pPr>
            <a:r>
              <a:rPr lang="en-US" sz="1800"/>
              <a:t>可以把Python程序打包为可执行程序的工具有</a:t>
            </a:r>
            <a:r>
              <a:rPr lang="en-US" sz="1800">
                <a:solidFill>
                  <a:srgbClr val="FF0000"/>
                </a:solidFill>
              </a:rPr>
              <a:t>py2exe</a:t>
            </a:r>
            <a:r>
              <a:rPr lang="en-US" sz="1800"/>
              <a:t>（仅适用于Windows平台）、</a:t>
            </a:r>
            <a:r>
              <a:rPr lang="en-US" sz="1800">
                <a:solidFill>
                  <a:srgbClr val="FF0000"/>
                </a:solidFill>
              </a:rPr>
              <a:t>pyinstaller</a:t>
            </a:r>
            <a:r>
              <a:rPr lang="en-US" sz="1800"/>
              <a:t>、</a:t>
            </a:r>
            <a:r>
              <a:rPr lang="en-US" sz="1800">
                <a:solidFill>
                  <a:srgbClr val="FF0000"/>
                </a:solidFill>
              </a:rPr>
              <a:t>cx_Freeze</a:t>
            </a:r>
            <a:r>
              <a:rPr lang="en-US" sz="1800"/>
              <a:t>等等。</a:t>
            </a:r>
            <a:endParaRPr lang="en-US" sz="1800"/>
          </a:p>
          <a:p>
            <a:pPr>
              <a:lnSpc>
                <a:spcPct val="150000"/>
              </a:lnSpc>
              <a:spcBef>
                <a:spcPts val="0"/>
              </a:spcBef>
            </a:pPr>
            <a:r>
              <a:rPr lang="en-US" sz="1800"/>
              <a:t>以pyinstaller为例，使用pip工具安装该工具之后在命令提示符环境中使用命令“pyinstaller -F -w kousuan.pyw”或者“python pyinstaller-script.py -F -w kousuan.pyw”即可将Python程序kousuan.pyw及其所有依赖包打包成为当前所用平台上的可执行文件。</a:t>
            </a:r>
            <a:endParaRPr lang="en-US"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74753"/>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dirty="0">
              <a:latin typeface="+mj-lt"/>
              <a:ea typeface="+mj-ea"/>
              <a:cs typeface="+mj-cs"/>
            </a:endParaRPr>
          </a:p>
        </p:txBody>
      </p:sp>
      <p:sp>
        <p:nvSpPr>
          <p:cNvPr id="116738" name="文本占位符 74754"/>
          <p:cNvSpPr>
            <a:spLocks noGrp="1"/>
          </p:cNvSpPr>
          <p:nvPr>
            <p:ph idx="1"/>
          </p:nvPr>
        </p:nvSpPr>
        <p:spPr/>
        <p:txBody>
          <a:bodyPr anchor="t"/>
          <a:lstStyle/>
          <a:p>
            <a:pPr defTabSz="914400">
              <a:lnSpc>
                <a:spcPct val="90000"/>
              </a:lnSpc>
              <a:buSzPct val="90000"/>
              <a:buFont typeface="Wingdings" panose="05000000000000000000" charset="0"/>
              <a:buChar char="v"/>
            </a:pPr>
            <a:r>
              <a:rPr lang="zh-CN" altLang="en-US" sz="1800" b="1"/>
              <a:t>例</a:t>
            </a:r>
            <a:r>
              <a:rPr lang="en-US" altLang="zh-CN" sz="1800" b="1"/>
              <a:t>1-1</a:t>
            </a:r>
            <a:r>
              <a:rPr lang="zh-CN" altLang="en-US" sz="1800"/>
              <a:t>  用户输入一个三位自然数，计算并输出其佰位、十位和个位上的数字。</a:t>
            </a:r>
            <a:endParaRPr lang="zh-CN" altLang="en-US" sz="1800"/>
          </a:p>
          <a:p>
            <a:pPr defTabSz="914400">
              <a:lnSpc>
                <a:spcPct val="90000"/>
              </a:lnSpc>
              <a:buSzPct val="90000"/>
              <a:buFont typeface="Wingdings" panose="05000000000000000000" pitchFamily="2" charset="2"/>
              <a:buNone/>
            </a:pPr>
            <a:endParaRPr lang="en-US" altLang="zh-CN" sz="1500"/>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x = input('</a:t>
            </a:r>
            <a:r>
              <a:rPr lang="zh-CN" altLang="en-US" sz="1600">
                <a:latin typeface="Consolas" panose="020B0609020204030204" charset="0"/>
                <a:cs typeface="Consolas" panose="020B0609020204030204" charset="0"/>
              </a:rPr>
              <a:t>请输入一个三位数：</a:t>
            </a:r>
            <a:r>
              <a:rPr lang="en-US" altLang="zh-CN" sz="1600">
                <a:latin typeface="Consolas" panose="020B0609020204030204" charset="0"/>
                <a:cs typeface="Consolas" panose="020B0609020204030204" charset="0"/>
              </a:rPr>
              <a:t>')</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x = int(x)</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a = x // 100</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b = x // 10 % 10</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c = x % 10</a:t>
            </a:r>
            <a:endParaRPr lang="en-US" altLang="zh-CN" sz="1600">
              <a:latin typeface="Consolas" panose="020B0609020204030204" charset="0"/>
              <a:cs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cs typeface="Consolas" panose="020B0609020204030204" charset="0"/>
              </a:rPr>
              <a:t>print(a, b, c)</a:t>
            </a:r>
            <a:endParaRPr lang="en-US" altLang="zh-CN" sz="1350">
              <a:latin typeface="Consolas" panose="020B0609020204030204" charset="0"/>
            </a:endParaRPr>
          </a:p>
          <a:p>
            <a:pPr defTabSz="914400">
              <a:lnSpc>
                <a:spcPct val="90000"/>
              </a:lnSpc>
              <a:buSzPct val="90000"/>
              <a:buFont typeface="Wingdings" panose="05000000000000000000" pitchFamily="2" charset="2"/>
              <a:buNone/>
            </a:pPr>
            <a:endParaRPr lang="en-US" altLang="zh-CN" sz="1500"/>
          </a:p>
          <a:p>
            <a:pPr defTabSz="914400">
              <a:lnSpc>
                <a:spcPct val="90000"/>
              </a:lnSpc>
              <a:buSzPct val="90000"/>
              <a:buFont typeface="Wingdings" panose="05000000000000000000" charset="0"/>
              <a:buChar char=""/>
            </a:pPr>
            <a:r>
              <a:rPr lang="zh-CN" altLang="zh-CN" sz="1800"/>
              <a:t>想一想，还有别的办法吗？</a:t>
            </a:r>
            <a:endParaRPr lang="zh-CN"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94970" y="1151255"/>
          <a:ext cx="8165465" cy="3270250"/>
        </p:xfrm>
        <a:graphic>
          <a:graphicData uri="http://schemas.openxmlformats.org/drawingml/2006/table">
            <a:tbl>
              <a:tblPr firstRow="1" bandRow="1">
                <a:tableStyleId>{5940675A-B579-460E-94D1-54222C63F5DA}</a:tableStyleId>
              </a:tblPr>
              <a:tblGrid>
                <a:gridCol w="2451100"/>
                <a:gridCol w="5714365"/>
              </a:tblGrid>
              <a:tr h="19367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161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globals()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返回包含当前作用域内全局变量及其值的字典</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hasattr(obj, name)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是否具有名为</a:t>
                      </a:r>
                      <a:r>
                        <a:rPr lang="en-US" altLang="zh-CN" sz="1400" b="0" u="none">
                          <a:latin typeface="宋体" panose="02010600030101010101" pitchFamily="2" charset="-122"/>
                          <a:ea typeface="宋体" panose="02010600030101010101" pitchFamily="2" charset="-122"/>
                          <a:cs typeface="宋体" panose="02010600030101010101" pitchFamily="2" charset="-122"/>
                        </a:rPr>
                        <a:t>name</a:t>
                      </a:r>
                      <a:r>
                        <a:rPr lang="zh-CN" altLang="en-US" sz="1400" b="0" u="none">
                          <a:latin typeface="宋体" panose="02010600030101010101" pitchFamily="2" charset="-122"/>
                          <a:ea typeface="宋体" panose="02010600030101010101" pitchFamily="2" charset="-122"/>
                          <a:cs typeface="宋体" panose="02010600030101010101" pitchFamily="2" charset="-122"/>
                        </a:rPr>
                        <a:t>的成员</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hash(x)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的哈希值，如果</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不可哈希则抛出异常</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help(obj)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的帮助信息</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hex(x)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把整数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转换为十六进制串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id(obj)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的标识（内存地址）</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input([</a:t>
                      </a:r>
                      <a:r>
                        <a:rPr lang="zh-CN" altLang="en-US" sz="1400" b="0" u="none">
                          <a:latin typeface="宋体" panose="02010600030101010101" pitchFamily="2" charset="-122"/>
                          <a:ea typeface="宋体" panose="02010600030101010101" pitchFamily="2" charset="-122"/>
                          <a:cs typeface="宋体" panose="02010600030101010101" pitchFamily="2" charset="-122"/>
                        </a:rPr>
                        <a:t>提示</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显示提示，接收键盘输入的内容，返回字符串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941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int(x[, d])</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返回实数（</a:t>
                      </a:r>
                      <a:r>
                        <a:rPr lang="en-US" altLang="zh-CN" sz="1400" b="0" u="none">
                          <a:latin typeface="宋体" panose="02010600030101010101" pitchFamily="2" charset="-122"/>
                          <a:ea typeface="宋体" panose="02010600030101010101" pitchFamily="2" charset="-122"/>
                          <a:cs typeface="宋体" panose="02010600030101010101" pitchFamily="2" charset="-122"/>
                        </a:rPr>
                        <a:t>float</a:t>
                      </a:r>
                      <a:r>
                        <a:rPr lang="zh-CN" altLang="en-US" sz="1400" b="0" u="none">
                          <a:latin typeface="宋体" panose="02010600030101010101" pitchFamily="2" charset="-122"/>
                          <a:ea typeface="宋体" panose="02010600030101010101" pitchFamily="2" charset="-122"/>
                          <a:cs typeface="宋体" panose="02010600030101010101" pitchFamily="2" charset="-122"/>
                        </a:rPr>
                        <a:t>）、分数（</a:t>
                      </a:r>
                      <a:r>
                        <a:rPr lang="en-US" altLang="zh-CN" sz="1400" b="0" u="none">
                          <a:latin typeface="宋体" panose="02010600030101010101" pitchFamily="2" charset="-122"/>
                          <a:ea typeface="宋体" panose="02010600030101010101" pitchFamily="2" charset="-122"/>
                          <a:cs typeface="宋体" panose="02010600030101010101" pitchFamily="2" charset="-122"/>
                        </a:rPr>
                        <a:t>Fraction</a:t>
                      </a:r>
                      <a:r>
                        <a:rPr lang="zh-CN" altLang="en-US" sz="1400" b="0" u="none">
                          <a:latin typeface="宋体" panose="02010600030101010101" pitchFamily="2" charset="-122"/>
                          <a:ea typeface="宋体" panose="02010600030101010101" pitchFamily="2" charset="-122"/>
                          <a:cs typeface="宋体" panose="02010600030101010101" pitchFamily="2" charset="-122"/>
                        </a:rPr>
                        <a:t>）或高精度实数（</a:t>
                      </a:r>
                      <a:r>
                        <a:rPr lang="en-US" altLang="zh-CN" sz="1400" b="0" u="none">
                          <a:latin typeface="宋体" panose="02010600030101010101" pitchFamily="2" charset="-122"/>
                          <a:ea typeface="宋体" panose="02010600030101010101" pitchFamily="2" charset="-122"/>
                          <a:cs typeface="宋体" panose="02010600030101010101" pitchFamily="2" charset="-122"/>
                        </a:rPr>
                        <a:t>Decimal</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的整数部分，或把</a:t>
                      </a:r>
                      <a:r>
                        <a:rPr lang="en-US" altLang="zh-CN" sz="1400" b="0" u="none">
                          <a:latin typeface="宋体" panose="02010600030101010101" pitchFamily="2" charset="-122"/>
                          <a:ea typeface="宋体" panose="02010600030101010101" pitchFamily="2" charset="-122"/>
                          <a:cs typeface="宋体" panose="02010600030101010101" pitchFamily="2" charset="-122"/>
                        </a:rPr>
                        <a:t>d</a:t>
                      </a:r>
                      <a:r>
                        <a:rPr lang="zh-CN" altLang="en-US" sz="1400" b="0" u="none">
                          <a:latin typeface="宋体" panose="02010600030101010101" pitchFamily="2" charset="-122"/>
                          <a:ea typeface="宋体" panose="02010600030101010101" pitchFamily="2" charset="-122"/>
                          <a:cs typeface="宋体" panose="02010600030101010101" pitchFamily="2" charset="-122"/>
                        </a:rPr>
                        <a:t>进制的字符串</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转换为十进制并返回，</a:t>
                      </a:r>
                      <a:r>
                        <a:rPr lang="en-US" altLang="zh-CN" sz="1400" b="0" u="none">
                          <a:latin typeface="宋体" panose="02010600030101010101" pitchFamily="2" charset="-122"/>
                          <a:ea typeface="宋体" panose="02010600030101010101" pitchFamily="2" charset="-122"/>
                          <a:cs typeface="宋体" panose="02010600030101010101" pitchFamily="2" charset="-122"/>
                        </a:rPr>
                        <a:t>d</a:t>
                      </a:r>
                      <a:r>
                        <a:rPr lang="zh-CN" altLang="en-US" sz="1400" b="0" u="none">
                          <a:latin typeface="宋体" panose="02010600030101010101" pitchFamily="2" charset="-122"/>
                          <a:ea typeface="宋体" panose="02010600030101010101" pitchFamily="2" charset="-122"/>
                          <a:cs typeface="宋体" panose="02010600030101010101" pitchFamily="2" charset="-122"/>
                        </a:rPr>
                        <a:t>默认为十进制</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isinstance(obj, class-or-type-or-tuple)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是否属于指定类型（如果有多个类型的话需要放到元组中）的实例</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iter(...)</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返回指定对象的可迭代对象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69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len(obj)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包含的元素个数，适用于列表、元组、集合、字典、字符串以及</a:t>
                      </a:r>
                      <a:r>
                        <a:rPr lang="en-US" altLang="zh-CN" sz="1400" b="0" u="none">
                          <a:latin typeface="宋体" panose="02010600030101010101" pitchFamily="2" charset="-122"/>
                          <a:ea typeface="宋体" panose="02010600030101010101" pitchFamily="2" charset="-122"/>
                          <a:cs typeface="宋体" panose="02010600030101010101" pitchFamily="2" charset="-122"/>
                        </a:rPr>
                        <a:t>range</a:t>
                      </a:r>
                      <a:r>
                        <a:rPr lang="zh-CN" altLang="en-US" sz="1400" b="0" u="none">
                          <a:latin typeface="宋体" panose="02010600030101010101" pitchFamily="2" charset="-122"/>
                          <a:ea typeface="宋体" panose="02010600030101010101" pitchFamily="2" charset="-122"/>
                          <a:cs typeface="宋体" panose="02010600030101010101" pitchFamily="2" charset="-122"/>
                        </a:rPr>
                        <a:t>对象和其他可迭代对象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2507" name="标题 46081"/>
          <p:cNvSpPr>
            <a:spLocks noGrp="1"/>
          </p:cNvSpPr>
          <p:nvPr>
            <p:ph type="title"/>
          </p:nvPr>
        </p:nvSpPr>
        <p:spPr>
          <a:xfrm>
            <a:off x="12065" y="9525"/>
            <a:ext cx="9123045"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a:latin typeface="+mj-lt"/>
              <a:ea typeface="+mj-ea"/>
              <a:cs typeface="+mj-cs"/>
            </a:endParaRPr>
          </a:p>
        </p:txBody>
      </p:sp>
      <p:sp>
        <p:nvSpPr>
          <p:cNvPr id="117762" name="内容占位符 2"/>
          <p:cNvSpPr>
            <a:spLocks noGrp="1"/>
          </p:cNvSpPr>
          <p:nvPr>
            <p:ph idx="1"/>
          </p:nvPr>
        </p:nvSpPr>
        <p:spPr/>
        <p:txBody>
          <a:bodyPr anchor="t"/>
          <a:lstStyle/>
          <a:p>
            <a:pPr>
              <a:buFont typeface="Wingdings" panose="05000000000000000000" charset="0"/>
              <a:buChar char="§"/>
            </a:pPr>
            <a:r>
              <a:rPr lang="zh-CN" altLang="en-US" sz="1800"/>
              <a:t>还可以这样写</a:t>
            </a:r>
            <a:endParaRPr lang="zh-CN" altLang="en-US" sz="1800"/>
          </a:p>
          <a:p>
            <a:pPr>
              <a:buNone/>
            </a:pPr>
            <a:endParaRPr lang="zh-CN" altLang="en-US" sz="1500"/>
          </a:p>
          <a:p>
            <a:pPr>
              <a:buNone/>
            </a:pPr>
            <a:r>
              <a:rPr lang="zh-CN" altLang="en-US" sz="1600">
                <a:latin typeface="Consolas" panose="020B0609020204030204" charset="0"/>
                <a:cs typeface="Consolas" panose="020B0609020204030204" charset="0"/>
              </a:rPr>
              <a:t>x = input('请输入一个三位数：')</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x = int(x)</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a, b = divmod(x, 100)</a:t>
            </a:r>
            <a:r>
              <a:rPr lang="en-US" altLang="zh-CN" sz="1600">
                <a:latin typeface="Consolas" panose="020B0609020204030204" charset="0"/>
                <a:cs typeface="Consolas" panose="020B0609020204030204" charset="0"/>
              </a:rPr>
              <a:t>#</a:t>
            </a:r>
            <a:r>
              <a:rPr lang="zh-CN" altLang="en-US" sz="1600">
                <a:latin typeface="Consolas" panose="020B0609020204030204" charset="0"/>
                <a:ea typeface="宋体" panose="02010600030101010101" pitchFamily="2" charset="-122"/>
                <a:cs typeface="Consolas" panose="020B0609020204030204" charset="0"/>
              </a:rPr>
              <a:t>商和余数</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b, c = divmod(b, 10)</a:t>
            </a:r>
            <a:endParaRPr lang="zh-CN" altLang="en-US" sz="1600">
              <a:latin typeface="Consolas" panose="020B0609020204030204" charset="0"/>
              <a:cs typeface="Consolas" panose="020B0609020204030204" charset="0"/>
            </a:endParaRPr>
          </a:p>
          <a:p>
            <a:pPr>
              <a:buNone/>
            </a:pPr>
            <a:r>
              <a:rPr lang="zh-CN" altLang="en-US" sz="1600">
                <a:latin typeface="Consolas" panose="020B0609020204030204" charset="0"/>
                <a:cs typeface="Consolas" panose="020B0609020204030204" charset="0"/>
              </a:rPr>
              <a:t>print(a, b, c)</a:t>
            </a:r>
            <a:endParaRPr lang="zh-CN" altLang="en-US" sz="1350">
              <a:latin typeface="Consolas" panose="020B0609020204030204" charset="0"/>
            </a:endParaRPr>
          </a:p>
          <a:p>
            <a:pPr>
              <a:buNone/>
            </a:pPr>
            <a:endParaRPr lang="zh-CN" altLang="en-US" sz="1800"/>
          </a:p>
          <a:p>
            <a:pPr>
              <a:buFont typeface="Wingdings" panose="05000000000000000000" charset="0"/>
              <a:buChar char=""/>
            </a:pPr>
            <a:r>
              <a:rPr lang="zh-CN" altLang="en-US" sz="1800"/>
              <a:t>还可以再简单些吗？</a:t>
            </a:r>
            <a:endParaRPr lang="zh-CN" altLang="en-US"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标题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sym typeface="宋体" panose="02010600030101010101" pitchFamily="2" charset="-122"/>
              </a:rPr>
              <a:t>1.10  Python</a:t>
            </a:r>
            <a:r>
              <a:rPr lang="zh-CN" altLang="en-US" kern="1200" baseline="0" dirty="0">
                <a:latin typeface="+mj-lt"/>
                <a:ea typeface="+mj-ea"/>
                <a:cs typeface="+mj-cs"/>
                <a:sym typeface="宋体" panose="02010600030101010101" pitchFamily="2" charset="-122"/>
              </a:rPr>
              <a:t>快速入门</a:t>
            </a:r>
            <a:endParaRPr lang="zh-CN" altLang="en-US" kern="1200" baseline="0">
              <a:latin typeface="+mj-lt"/>
              <a:ea typeface="+mj-ea"/>
              <a:cs typeface="+mj-cs"/>
            </a:endParaRPr>
          </a:p>
        </p:txBody>
      </p:sp>
      <p:sp>
        <p:nvSpPr>
          <p:cNvPr id="118786" name="内容占位符 2"/>
          <p:cNvSpPr>
            <a:spLocks noGrp="1"/>
          </p:cNvSpPr>
          <p:nvPr>
            <p:ph idx="1"/>
          </p:nvPr>
        </p:nvSpPr>
        <p:spPr/>
        <p:txBody>
          <a:bodyPr anchor="t"/>
          <a:lstStyle/>
          <a:p>
            <a:pPr>
              <a:buFont typeface="Wingdings" panose="05000000000000000000" charset="0"/>
              <a:buChar char="§"/>
            </a:pPr>
            <a:r>
              <a:rPr lang="zh-CN" altLang="en-US" sz="1800" dirty="0"/>
              <a:t>居然可以这样？</a:t>
            </a:r>
            <a:r>
              <a:rPr lang="en-US" altLang="zh-CN" sz="1800" dirty="0"/>
              <a:t>OMG</a:t>
            </a:r>
            <a:endParaRPr lang="en-US" altLang="zh-CN" sz="1800" dirty="0"/>
          </a:p>
          <a:p>
            <a:pPr>
              <a:buNone/>
            </a:pPr>
            <a:endParaRPr lang="zh-CN" altLang="en-US" sz="1800" dirty="0"/>
          </a:p>
          <a:p>
            <a:pPr>
              <a:buNone/>
            </a:pPr>
            <a:r>
              <a:rPr lang="zh-CN" altLang="en-US" sz="1600" dirty="0">
                <a:latin typeface="Consolas" panose="020B0609020204030204" charset="0"/>
                <a:cs typeface="Consolas" panose="020B0609020204030204" charset="0"/>
              </a:rPr>
              <a:t>x = input('请输入一个三位数：')</a:t>
            </a:r>
            <a:endParaRPr lang="zh-CN" altLang="en-US" sz="1600" dirty="0">
              <a:latin typeface="Consolas" panose="020B0609020204030204" charset="0"/>
              <a:cs typeface="Consolas" panose="020B0609020204030204" charset="0"/>
            </a:endParaRPr>
          </a:p>
          <a:p>
            <a:pPr>
              <a:buNone/>
            </a:pPr>
            <a:r>
              <a:rPr lang="zh-CN" altLang="en-US" sz="1600" dirty="0">
                <a:latin typeface="Consolas" panose="020B0609020204030204" charset="0"/>
                <a:cs typeface="Consolas" panose="020B0609020204030204" charset="0"/>
              </a:rPr>
              <a:t>a, b, c = map(int, x)</a:t>
            </a:r>
            <a:endParaRPr lang="zh-CN" altLang="en-US" sz="1600" dirty="0">
              <a:latin typeface="Consolas" panose="020B0609020204030204" charset="0"/>
              <a:cs typeface="Consolas" panose="020B0609020204030204" charset="0"/>
            </a:endParaRPr>
          </a:p>
          <a:p>
            <a:pPr>
              <a:buNone/>
            </a:pPr>
            <a:r>
              <a:rPr lang="zh-CN" altLang="en-US" sz="1600" dirty="0">
                <a:latin typeface="Consolas" panose="020B0609020204030204" charset="0"/>
                <a:cs typeface="Consolas" panose="020B0609020204030204" charset="0"/>
              </a:rPr>
              <a:t>print(a, b, c)</a:t>
            </a:r>
            <a:endParaRPr lang="zh-CN" altLang="en-US" sz="1350" dirty="0">
              <a:latin typeface="Consolas" panose="020B0609020204030204" charset="0"/>
            </a:endParaRPr>
          </a:p>
          <a:p>
            <a:pPr>
              <a:buNone/>
            </a:pPr>
            <a:endParaRPr lang="zh-CN" altLang="en-US" sz="1350" dirty="0">
              <a:latin typeface="Consolas" panose="020B0609020204030204" charset="0"/>
            </a:endParaRPr>
          </a:p>
          <a:p>
            <a:pPr>
              <a:buNone/>
            </a:pPr>
            <a:endParaRPr lang="zh-CN" altLang="en-US" sz="1350" dirty="0">
              <a:latin typeface="Consolas" panose="020B0609020204030204" charset="0"/>
            </a:endParaRPr>
          </a:p>
          <a:p>
            <a:pPr>
              <a:buNone/>
            </a:pPr>
            <a:endParaRPr lang="zh-CN" altLang="en-US" sz="1350" dirty="0">
              <a:latin typeface="Consolas" panose="020B0609020204030204" charset="0"/>
            </a:endParaRPr>
          </a:p>
          <a:p>
            <a:pPr>
              <a:buFont typeface="Wingdings" panose="05000000000000000000" charset="0"/>
              <a:buChar char=""/>
            </a:pPr>
            <a:r>
              <a:rPr lang="zh-CN" altLang="en-US" sz="1800" dirty="0">
                <a:latin typeface="Consolas" panose="020B0609020204030204" charset="0"/>
              </a:rPr>
              <a:t>不限位数怎么办？</a:t>
            </a:r>
            <a:endParaRPr lang="zh-CN" altLang="en-US" sz="1800" dirty="0">
              <a:latin typeface="Consolas" panose="020B06090202040302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sym typeface="宋体" panose="02010600030101010101" pitchFamily="2" charset="-122"/>
              </a:rPr>
              <a:t>1.10  Python</a:t>
            </a:r>
            <a:r>
              <a:rPr lang="zh-CN" altLang="en-US" kern="1200" baseline="0" dirty="0">
                <a:latin typeface="+mj-lt"/>
                <a:ea typeface="+mj-ea"/>
                <a:cs typeface="+mj-cs"/>
                <a:sym typeface="宋体" panose="02010600030101010101" pitchFamily="2" charset="-122"/>
              </a:rPr>
              <a:t>快速入门</a:t>
            </a:r>
            <a:endParaRPr lang="en-US" altLang="zh-CN" kern="1200" baseline="0">
              <a:latin typeface="+mj-lt"/>
              <a:ea typeface="+mj-ea"/>
              <a:cs typeface="+mj-cs"/>
            </a:endParaRPr>
          </a:p>
        </p:txBody>
      </p:sp>
      <p:sp>
        <p:nvSpPr>
          <p:cNvPr id="119810" name="Content Placeholder 2"/>
          <p:cNvSpPr>
            <a:spLocks noGrp="1"/>
          </p:cNvSpPr>
          <p:nvPr>
            <p:ph idx="1"/>
          </p:nvPr>
        </p:nvSpPr>
        <p:spPr/>
        <p:txBody>
          <a:bodyPr anchor="t"/>
          <a:lstStyle/>
          <a:p>
            <a:pPr>
              <a:buFont typeface="Wingdings" panose="05000000000000000000" charset="0"/>
              <a:buChar char=""/>
            </a:pPr>
            <a:r>
              <a:rPr lang="zh-CN" altLang="en-US" sz="1800"/>
              <a:t>终极解决方案</a:t>
            </a:r>
            <a:endParaRPr lang="zh-CN" altLang="en-US" sz="1800"/>
          </a:p>
          <a:p>
            <a:pPr>
              <a:buNone/>
            </a:pPr>
            <a:endParaRPr lang="zh-CN" altLang="en-US" sz="1500">
              <a:latin typeface="Consolas" panose="020B0609020204030204" charset="0"/>
            </a:endParaRPr>
          </a:p>
          <a:p>
            <a:pPr>
              <a:buNone/>
            </a:pPr>
            <a:r>
              <a:rPr lang="zh-CN" altLang="en-US" sz="1600">
                <a:latin typeface="Consolas" panose="020B0609020204030204" charset="0"/>
              </a:rPr>
              <a:t>x = input('请输入一个</a:t>
            </a:r>
            <a:r>
              <a:rPr lang="en-US" altLang="zh-CN" sz="1600">
                <a:latin typeface="Consolas" panose="020B0609020204030204" charset="0"/>
              </a:rPr>
              <a:t>n</a:t>
            </a:r>
            <a:r>
              <a:rPr lang="zh-CN" altLang="en-US" sz="1600">
                <a:latin typeface="Consolas" panose="020B0609020204030204" charset="0"/>
              </a:rPr>
              <a:t>位自然数：')</a:t>
            </a:r>
            <a:endParaRPr lang="zh-CN" altLang="en-US" sz="1600">
              <a:latin typeface="Consolas" panose="020B0609020204030204" charset="0"/>
            </a:endParaRPr>
          </a:p>
          <a:p>
            <a:pPr>
              <a:buNone/>
            </a:pPr>
            <a:r>
              <a:rPr lang="zh-CN" altLang="en-US" sz="1600">
                <a:latin typeface="Consolas" panose="020B0609020204030204" charset="0"/>
              </a:rPr>
              <a:t>print(</a:t>
            </a:r>
            <a:r>
              <a:rPr lang="en-US" altLang="zh-CN" sz="1600">
                <a:latin typeface="Consolas" panose="020B0609020204030204" charset="0"/>
              </a:rPr>
              <a:t>*</a:t>
            </a:r>
            <a:r>
              <a:rPr lang="zh-CN" altLang="en-US" sz="1600">
                <a:latin typeface="Consolas" panose="020B0609020204030204" charset="0"/>
                <a:sym typeface="Arial" panose="020B0604020202020204" pitchFamily="34" charset="0"/>
              </a:rPr>
              <a:t>map(int, x)</a:t>
            </a:r>
            <a:r>
              <a:rPr lang="zh-CN" altLang="en-US" sz="1600">
                <a:latin typeface="Consolas" panose="020B0609020204030204" charset="0"/>
              </a:rPr>
              <a:t>)</a:t>
            </a:r>
            <a:r>
              <a:rPr lang="en-US" altLang="zh-CN" sz="1600">
                <a:latin typeface="Consolas" panose="020B0609020204030204" charset="0"/>
              </a:rPr>
              <a:t> #元素都拆开，作为参数传递给函数</a:t>
            </a:r>
            <a:endParaRPr lang="en-US" altLang="zh-CN" sz="1600">
              <a:latin typeface="Consolas" panose="020B06090202040302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76801"/>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latin typeface="+mj-lt"/>
                <a:ea typeface="+mj-ea"/>
                <a:cs typeface="+mj-cs"/>
              </a:rPr>
              <a:t>1.10  Python</a:t>
            </a:r>
            <a:r>
              <a:rPr lang="zh-CN" altLang="en-US" kern="1200" baseline="0" dirty="0">
                <a:latin typeface="+mj-lt"/>
                <a:ea typeface="+mj-ea"/>
                <a:cs typeface="+mj-cs"/>
              </a:rPr>
              <a:t>快速入门</a:t>
            </a:r>
            <a:endParaRPr lang="zh-CN" altLang="en-US" kern="1200" baseline="0" dirty="0">
              <a:latin typeface="+mj-lt"/>
              <a:ea typeface="+mj-ea"/>
              <a:cs typeface="+mj-cs"/>
            </a:endParaRPr>
          </a:p>
        </p:txBody>
      </p:sp>
      <p:sp>
        <p:nvSpPr>
          <p:cNvPr id="121858" name="文本占位符 76802"/>
          <p:cNvSpPr>
            <a:spLocks noGrp="1"/>
          </p:cNvSpPr>
          <p:nvPr>
            <p:ph idx="1"/>
          </p:nvPr>
        </p:nvSpPr>
        <p:spPr/>
        <p:txBody>
          <a:bodyPr anchor="t"/>
          <a:lstStyle/>
          <a:p>
            <a:pPr defTabSz="914400">
              <a:spcBef>
                <a:spcPct val="0"/>
              </a:spcBef>
              <a:spcAft>
                <a:spcPts val="600"/>
              </a:spcAft>
              <a:buSzPct val="90000"/>
              <a:buFont typeface="Wingdings" panose="05000000000000000000" charset="0"/>
              <a:buChar char="v"/>
            </a:pPr>
            <a:r>
              <a:rPr lang="zh-CN" altLang="en-US" sz="1800" b="1"/>
              <a:t>例</a:t>
            </a:r>
            <a:r>
              <a:rPr lang="en-US" altLang="zh-CN" sz="1800" b="1"/>
              <a:t>1-3</a:t>
            </a:r>
            <a:r>
              <a:rPr lang="zh-CN" altLang="en-US" sz="1800"/>
              <a:t>  任意输入三个英文单词，按字典顺序输出。</a:t>
            </a:r>
            <a:endParaRPr lang="zh-CN" altLang="en-US" sz="1800"/>
          </a:p>
          <a:p>
            <a:pPr defTabSz="914400">
              <a:spcBef>
                <a:spcPct val="0"/>
              </a:spcBef>
              <a:buSzPct val="90000"/>
              <a:buFont typeface="Wingdings" panose="05000000000000000000" pitchFamily="2" charset="2"/>
              <a:buNone/>
            </a:pPr>
            <a:r>
              <a:rPr lang="en-US" altLang="zh-CN" sz="1350">
                <a:latin typeface="Consolas" panose="020B0609020204030204" charset="0"/>
              </a:rPr>
              <a:t>s = input('x,y,z=')</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x, y, z = s.split(',') </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if x &gt; y:</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 	x, y = y, x </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if x &gt; z:</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    x, z = z, x</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if y &gt; z:</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    y, z = z, y</a:t>
            </a:r>
            <a:endParaRPr lang="en-US" altLang="zh-CN" sz="1350">
              <a:latin typeface="Consolas" panose="020B060902020403020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rPr>
              <a:t>print(x, y, z)</a:t>
            </a:r>
            <a:endParaRPr lang="en-US" altLang="zh-CN" sz="1350">
              <a:latin typeface="Consolas" panose="020B0609020204030204" charset="0"/>
            </a:endParaRPr>
          </a:p>
          <a:p>
            <a:pPr defTabSz="914400">
              <a:lnSpc>
                <a:spcPct val="80000"/>
              </a:lnSpc>
              <a:spcBef>
                <a:spcPct val="0"/>
              </a:spcBef>
              <a:buSzPct val="90000"/>
              <a:buFont typeface="Wingdings" panose="05000000000000000000" pitchFamily="2" charset="2"/>
              <a:buNone/>
            </a:pPr>
            <a:endParaRPr lang="en-US" altLang="zh-CN" sz="1500">
              <a:latin typeface="Times New Roman" panose="02020603050405020304" pitchFamily="2" charset="0"/>
            </a:endParaRPr>
          </a:p>
          <a:p>
            <a:pPr defTabSz="914400">
              <a:lnSpc>
                <a:spcPct val="80000"/>
              </a:lnSpc>
              <a:spcBef>
                <a:spcPts val="600"/>
              </a:spcBef>
              <a:spcAft>
                <a:spcPts val="600"/>
              </a:spcAft>
              <a:buSzPct val="90000"/>
              <a:buFont typeface="Wingdings" panose="05000000000000000000" charset="0"/>
              <a:buChar char="§"/>
            </a:pPr>
            <a:r>
              <a:rPr lang="zh-CN" altLang="en-US" sz="1800">
                <a:latin typeface="Times New Roman" panose="02020603050405020304" pitchFamily="2" charset="0"/>
              </a:rPr>
              <a:t>或直接写为：</a:t>
            </a:r>
            <a:endParaRPr lang="zh-CN" altLang="en-US" sz="1800">
              <a:latin typeface="Times New Roman" panose="02020603050405020304" pitchFamily="2"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sym typeface="Arial" panose="020B0604020202020204" pitchFamily="34" charset="0"/>
              </a:rPr>
              <a:t>s = input('x,y,z=')</a:t>
            </a:r>
            <a:endParaRPr lang="en-US" altLang="zh-CN" sz="1350">
              <a:latin typeface="Consolas" panose="020B0609020204030204" charset="0"/>
              <a:sym typeface="Arial" panose="020B0604020202020204" pitchFamily="3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sym typeface="Arial" panose="020B0604020202020204" pitchFamily="34" charset="0"/>
              </a:rPr>
              <a:t>x, y, z = sorted(s.split(','))</a:t>
            </a:r>
            <a:endParaRPr lang="en-US" altLang="zh-CN" sz="1350">
              <a:latin typeface="Consolas" panose="020B0609020204030204" charset="0"/>
              <a:sym typeface="Arial" panose="020B0604020202020204" pitchFamily="34" charset="0"/>
            </a:endParaRPr>
          </a:p>
          <a:p>
            <a:pPr defTabSz="914400">
              <a:spcBef>
                <a:spcPct val="0"/>
              </a:spcBef>
              <a:buSzPct val="90000"/>
              <a:buFont typeface="Wingdings" panose="05000000000000000000" pitchFamily="2" charset="2"/>
              <a:buNone/>
            </a:pPr>
            <a:r>
              <a:rPr lang="en-US" altLang="zh-CN" sz="1350">
                <a:latin typeface="Consolas" panose="020B0609020204030204" charset="0"/>
                <a:sym typeface="Arial" panose="020B0604020202020204" pitchFamily="34" charset="0"/>
              </a:rPr>
              <a:t>print(x, y, z)</a:t>
            </a:r>
            <a:endParaRPr lang="en-US" altLang="zh-CN" sz="1350">
              <a:latin typeface="Consolas" panose="020B0609020204030204" charset="0"/>
              <a:sym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16200000" scaled="1"/>
            <a:tileRect/>
          </a:gradFill>
        </p:spPr>
        <p:txBody>
          <a:bodyPr/>
          <a:lstStyle/>
          <a:p>
            <a:pPr algn="ctr"/>
            <a:r>
              <a:rPr lang="en-US" dirty="0"/>
              <a:t>实验</a:t>
            </a:r>
            <a:r>
              <a:rPr lang="en-US" altLang="zh-CN" dirty="0"/>
              <a:t>2</a:t>
            </a:r>
            <a:r>
              <a:rPr lang="zh-CN" altLang="en-US" dirty="0"/>
              <a:t> </a:t>
            </a:r>
            <a:r>
              <a:rPr lang="en-US" altLang="zh-CN" dirty="0"/>
              <a:t>Python</a:t>
            </a:r>
            <a:r>
              <a:rPr lang="zh-CN" altLang="en-US" dirty="0"/>
              <a:t>代码基础</a:t>
            </a:r>
            <a:endParaRPr lang="en-US" dirty="0"/>
          </a:p>
        </p:txBody>
      </p:sp>
      <p:sp>
        <p:nvSpPr>
          <p:cNvPr id="3" name="Content Placeholder 2"/>
          <p:cNvSpPr>
            <a:spLocks noGrp="1"/>
          </p:cNvSpPr>
          <p:nvPr>
            <p:ph idx="1"/>
          </p:nvPr>
        </p:nvSpPr>
        <p:spPr/>
        <p:txBody>
          <a:bodyPr/>
          <a:lstStyle/>
          <a:p>
            <a:r>
              <a:rPr lang="en-US" dirty="0"/>
              <a:t>使用</a:t>
            </a:r>
            <a:r>
              <a:rPr lang="en-US" altLang="zh-CN" dirty="0" err="1"/>
              <a:t>pycharm</a:t>
            </a:r>
            <a:r>
              <a:rPr lang="zh-CN" altLang="en-US" dirty="0"/>
              <a:t>编写</a:t>
            </a:r>
            <a:r>
              <a:rPr lang="en-US" altLang="zh-CN" dirty="0"/>
              <a:t>python</a:t>
            </a:r>
            <a:endParaRPr lang="en-US" altLang="zh-CN" dirty="0"/>
          </a:p>
          <a:p>
            <a:r>
              <a:rPr lang="en-US" altLang="zh-CN" dirty="0"/>
              <a:t>__name__,</a:t>
            </a:r>
            <a:r>
              <a:rPr lang="zh-CN" altLang="en-US" dirty="0"/>
              <a:t> </a:t>
            </a:r>
            <a:r>
              <a:rPr lang="en-US" altLang="zh-CN" dirty="0"/>
              <a:t>__main__,</a:t>
            </a:r>
            <a:r>
              <a:rPr lang="zh-CN" altLang="en-US" dirty="0"/>
              <a:t> </a:t>
            </a:r>
            <a:r>
              <a:rPr lang="en-US" altLang="zh-CN" dirty="0"/>
              <a:t>__all___</a:t>
            </a:r>
            <a:r>
              <a:rPr lang="zh-CN" altLang="en-US" dirty="0"/>
              <a:t>属性 </a:t>
            </a:r>
            <a:endParaRPr lang="en-US" altLang="zh-CN" dirty="0"/>
          </a:p>
          <a:p>
            <a:r>
              <a:rPr lang="en-US" dirty="0" err="1"/>
              <a:t>编写自己的模块</a:t>
            </a:r>
            <a:r>
              <a:rPr lang="zh-CN" altLang="en-US" dirty="0"/>
              <a:t>、</a:t>
            </a:r>
            <a:r>
              <a:rPr lang="en-US" dirty="0" err="1"/>
              <a:t>包并使用</a:t>
            </a:r>
            <a:endParaRPr lang="en-US" dirty="0"/>
          </a:p>
          <a:p>
            <a:r>
              <a:rPr lang="en-US" dirty="0" err="1"/>
              <a:t>内置函数的使用</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95935" y="1173480"/>
          <a:ext cx="7976235" cy="3197225"/>
        </p:xfrm>
        <a:graphic>
          <a:graphicData uri="http://schemas.openxmlformats.org/drawingml/2006/table">
            <a:tbl>
              <a:tblPr firstRow="1" bandRow="1">
                <a:tableStyleId>{5940675A-B579-460E-94D1-54222C63F5DA}</a:tableStyleId>
              </a:tblPr>
              <a:tblGrid>
                <a:gridCol w="2393950"/>
                <a:gridCol w="5582285"/>
              </a:tblGrid>
              <a:tr h="25654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941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list([x])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set([x])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tuple([x])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dict([x])</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转换为列表、集合、元组或字典并返回，或生成空列表、空集合、空元组、空字典</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locals()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返回包含当前作用域内局部变量及其值的字典</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map(func, *iterables)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返回包含若干函数值的</a:t>
                      </a:r>
                      <a:r>
                        <a:rPr lang="en-US" altLang="zh-CN" sz="1400" b="0" u="none">
                          <a:latin typeface="宋体" panose="02010600030101010101" pitchFamily="2" charset="-122"/>
                          <a:ea typeface="宋体" panose="02010600030101010101" pitchFamily="2" charset="-122"/>
                          <a:cs typeface="宋体" panose="02010600030101010101" pitchFamily="2" charset="-122"/>
                        </a:rPr>
                        <a:t>map</a:t>
                      </a:r>
                      <a:r>
                        <a:rPr lang="zh-CN" altLang="en-US" sz="1400" b="0" u="none">
                          <a:latin typeface="宋体" panose="02010600030101010101" pitchFamily="2" charset="-122"/>
                          <a:ea typeface="宋体" panose="02010600030101010101" pitchFamily="2" charset="-122"/>
                          <a:cs typeface="宋体" panose="02010600030101010101" pitchFamily="2" charset="-122"/>
                        </a:rPr>
                        <a:t>对象，函数</a:t>
                      </a:r>
                      <a:r>
                        <a:rPr lang="en-US" altLang="zh-CN" sz="1400" b="0" u="none">
                          <a:latin typeface="宋体" panose="02010600030101010101" pitchFamily="2" charset="-122"/>
                          <a:ea typeface="宋体" panose="02010600030101010101" pitchFamily="2" charset="-122"/>
                          <a:cs typeface="宋体" panose="02010600030101010101" pitchFamily="2" charset="-122"/>
                        </a:rPr>
                        <a:t>func</a:t>
                      </a:r>
                      <a:r>
                        <a:rPr lang="zh-CN" altLang="en-US" sz="1400" b="0" u="none">
                          <a:latin typeface="宋体" panose="02010600030101010101" pitchFamily="2" charset="-122"/>
                          <a:ea typeface="宋体" panose="02010600030101010101" pitchFamily="2" charset="-122"/>
                          <a:cs typeface="宋体" panose="02010600030101010101" pitchFamily="2" charset="-122"/>
                        </a:rPr>
                        <a:t>的参数分别来自于</a:t>
                      </a:r>
                      <a:r>
                        <a:rPr lang="en-US" altLang="zh-CN" sz="1400" b="0" u="none">
                          <a:latin typeface="宋体" panose="02010600030101010101" pitchFamily="2" charset="-122"/>
                          <a:ea typeface="宋体" panose="02010600030101010101" pitchFamily="2" charset="-122"/>
                          <a:cs typeface="宋体" panose="02010600030101010101" pitchFamily="2" charset="-122"/>
                        </a:rPr>
                        <a:t>iterables</a:t>
                      </a:r>
                      <a:r>
                        <a:rPr lang="zh-CN" altLang="en-US" sz="1400" b="0" u="none">
                          <a:latin typeface="宋体" panose="02010600030101010101" pitchFamily="2" charset="-122"/>
                          <a:ea typeface="宋体" panose="02010600030101010101" pitchFamily="2" charset="-122"/>
                          <a:cs typeface="宋体" panose="02010600030101010101" pitchFamily="2" charset="-122"/>
                        </a:rPr>
                        <a:t>指定的每个迭代对象，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17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max(x)</a:t>
                      </a:r>
                      <a:r>
                        <a:rPr lang="zh-CN" altLang="en-US" sz="1400" b="0" u="none">
                          <a:latin typeface="宋体" panose="02010600030101010101" pitchFamily="2" charset="-122"/>
                          <a:ea typeface="宋体" panose="02010600030101010101" pitchFamily="2" charset="-122"/>
                          <a:cs typeface="宋体" panose="02010600030101010101" pitchFamily="2" charset="-122"/>
                        </a:rPr>
                        <a:t>、 </a:t>
                      </a:r>
                      <a:r>
                        <a:rPr lang="en-US" altLang="zh-CN" sz="1400" b="0" u="none">
                          <a:latin typeface="宋体" panose="02010600030101010101" pitchFamily="2" charset="-122"/>
                          <a:ea typeface="宋体" panose="02010600030101010101" pitchFamily="2" charset="-122"/>
                          <a:cs typeface="宋体" panose="02010600030101010101" pitchFamily="2" charset="-122"/>
                        </a:rPr>
                        <a:t>min(x)</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中的最大值、最小值，要求</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中的所有元素之间可比较大小，允许指定排序规则和</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为空时返回的默认值</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941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next(iterator[, default])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中的下一个元素，允许指定迭代结束之后继续迭代时返回的默认值</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oct(x)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把整数</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转换为八进制串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open(name[, mode])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以指定模式</a:t>
                      </a:r>
                      <a:r>
                        <a:rPr lang="en-US" altLang="zh-CN" sz="1400" b="0" u="none">
                          <a:latin typeface="宋体" panose="02010600030101010101" pitchFamily="2" charset="-122"/>
                          <a:ea typeface="宋体" panose="02010600030101010101" pitchFamily="2" charset="-122"/>
                          <a:cs typeface="宋体" panose="02010600030101010101" pitchFamily="2" charset="-122"/>
                        </a:rPr>
                        <a:t>mode</a:t>
                      </a:r>
                      <a:r>
                        <a:rPr lang="zh-CN" altLang="en-US" sz="1400" b="0" u="none">
                          <a:latin typeface="宋体" panose="02010600030101010101" pitchFamily="2" charset="-122"/>
                          <a:ea typeface="宋体" panose="02010600030101010101" pitchFamily="2" charset="-122"/>
                          <a:cs typeface="宋体" panose="02010600030101010101" pitchFamily="2" charset="-122"/>
                        </a:rPr>
                        <a:t>打开文件</a:t>
                      </a:r>
                      <a:r>
                        <a:rPr lang="en-US" altLang="zh-CN" sz="1400" b="0" u="none">
                          <a:latin typeface="宋体" panose="02010600030101010101" pitchFamily="2" charset="-122"/>
                          <a:ea typeface="宋体" panose="02010600030101010101" pitchFamily="2" charset="-122"/>
                          <a:cs typeface="宋体" panose="02010600030101010101" pitchFamily="2" charset="-122"/>
                        </a:rPr>
                        <a:t>name</a:t>
                      </a:r>
                      <a:r>
                        <a:rPr lang="zh-CN" altLang="en-US" sz="1400" b="0" u="none">
                          <a:latin typeface="宋体" panose="02010600030101010101" pitchFamily="2" charset="-122"/>
                          <a:ea typeface="宋体" panose="02010600030101010101" pitchFamily="2" charset="-122"/>
                          <a:cs typeface="宋体" panose="02010600030101010101" pitchFamily="2" charset="-122"/>
                        </a:rPr>
                        <a:t>并返回文件对象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28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ord(x)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1</a:t>
                      </a:r>
                      <a:r>
                        <a:rPr lang="zh-CN" altLang="en-US" sz="1400" b="0" u="none">
                          <a:latin typeface="宋体" panose="02010600030101010101" pitchFamily="2" charset="-122"/>
                          <a:ea typeface="宋体" panose="02010600030101010101" pitchFamily="2" charset="-122"/>
                          <a:cs typeface="宋体" panose="02010600030101010101" pitchFamily="2" charset="-122"/>
                        </a:rPr>
                        <a:t>个字符</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a:t>
                      </a:r>
                      <a:r>
                        <a:rPr lang="en-US" altLang="zh-CN" sz="1400" b="0" u="none">
                          <a:latin typeface="宋体" panose="02010600030101010101" pitchFamily="2" charset="-122"/>
                          <a:ea typeface="宋体" panose="02010600030101010101" pitchFamily="2" charset="-122"/>
                          <a:cs typeface="宋体" panose="02010600030101010101" pitchFamily="2" charset="-122"/>
                        </a:rPr>
                        <a:t>Unicode</a:t>
                      </a:r>
                      <a:r>
                        <a:rPr lang="zh-CN" altLang="en-US" sz="1400" b="0" u="none">
                          <a:latin typeface="宋体" panose="02010600030101010101" pitchFamily="2" charset="-122"/>
                          <a:ea typeface="宋体" panose="02010600030101010101" pitchFamily="2" charset="-122"/>
                          <a:cs typeface="宋体" panose="02010600030101010101" pitchFamily="2" charset="-122"/>
                        </a:rPr>
                        <a:t>编码</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pow(x, y, z=None)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a:t>
                      </a:r>
                      <a:r>
                        <a:rPr lang="en-US" altLang="zh-CN" sz="1400" b="0" u="none">
                          <a:latin typeface="宋体" panose="02010600030101010101" pitchFamily="2" charset="-122"/>
                          <a:ea typeface="宋体" panose="02010600030101010101" pitchFamily="2" charset="-122"/>
                          <a:cs typeface="宋体" panose="02010600030101010101" pitchFamily="2" charset="-122"/>
                        </a:rPr>
                        <a:t>y</a:t>
                      </a:r>
                      <a:r>
                        <a:rPr lang="zh-CN" altLang="en-US" sz="1400" b="0" u="none">
                          <a:latin typeface="宋体" panose="02010600030101010101" pitchFamily="2" charset="-122"/>
                          <a:ea typeface="宋体" panose="02010600030101010101" pitchFamily="2" charset="-122"/>
                          <a:cs typeface="宋体" panose="02010600030101010101" pitchFamily="2" charset="-122"/>
                        </a:rPr>
                        <a:t>次方，等价于</a:t>
                      </a:r>
                      <a:r>
                        <a:rPr lang="en-US" altLang="zh-CN" sz="1400" b="0" u="none">
                          <a:latin typeface="宋体" panose="02010600030101010101" pitchFamily="2" charset="-122"/>
                          <a:ea typeface="宋体" panose="02010600030101010101" pitchFamily="2" charset="-122"/>
                          <a:cs typeface="宋体" panose="02010600030101010101" pitchFamily="2" charset="-122"/>
                        </a:rPr>
                        <a:t>x ** y</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(x ** y) % z</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3525" name="标题 46081"/>
          <p:cNvSpPr>
            <a:spLocks noGrp="1"/>
          </p:cNvSpPr>
          <p:nvPr>
            <p:ph type="title"/>
          </p:nvPr>
        </p:nvSpPr>
        <p:spPr>
          <a:xfrm>
            <a:off x="6985" y="9525"/>
            <a:ext cx="9146540"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90525" y="1149350"/>
          <a:ext cx="8267065" cy="3296920"/>
        </p:xfrm>
        <a:graphic>
          <a:graphicData uri="http://schemas.openxmlformats.org/drawingml/2006/table">
            <a:tbl>
              <a:tblPr firstRow="1" bandRow="1">
                <a:tableStyleId>{5940675A-B579-460E-94D1-54222C63F5DA}</a:tableStyleId>
              </a:tblPr>
              <a:tblGrid>
                <a:gridCol w="3347720"/>
                <a:gridCol w="4919345"/>
              </a:tblGrid>
              <a:tr h="26098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84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print(value, ..., sep=' ', end='\n', file = sys. stdout, flush=False)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基本输出函数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717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quit()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退出当前解释器环境</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307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range([start,] end [, step] )</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range</a:t>
                      </a:r>
                      <a:r>
                        <a:rPr lang="zh-CN" altLang="en-US" sz="1400" b="0" u="none">
                          <a:latin typeface="宋体" panose="02010600030101010101" pitchFamily="2" charset="-122"/>
                          <a:ea typeface="宋体" panose="02010600030101010101" pitchFamily="2" charset="-122"/>
                          <a:cs typeface="宋体" panose="02010600030101010101" pitchFamily="2" charset="-122"/>
                        </a:rPr>
                        <a:t>对象，其中包含左闭右开区间</a:t>
                      </a:r>
                      <a:r>
                        <a:rPr lang="en-US" altLang="zh-CN" sz="1400" b="0" u="none">
                          <a:latin typeface="宋体" panose="02010600030101010101" pitchFamily="2" charset="-122"/>
                          <a:ea typeface="宋体" panose="02010600030101010101" pitchFamily="2" charset="-122"/>
                          <a:cs typeface="宋体" panose="02010600030101010101" pitchFamily="2" charset="-122"/>
                        </a:rPr>
                        <a:t>[start,end)</a:t>
                      </a:r>
                      <a:r>
                        <a:rPr lang="zh-CN" altLang="en-US" sz="1400" b="0" u="none">
                          <a:latin typeface="宋体" panose="02010600030101010101" pitchFamily="2" charset="-122"/>
                          <a:ea typeface="宋体" panose="02010600030101010101" pitchFamily="2" charset="-122"/>
                          <a:cs typeface="宋体" panose="02010600030101010101" pitchFamily="2" charset="-122"/>
                        </a:rPr>
                        <a:t>内以</a:t>
                      </a:r>
                      <a:r>
                        <a:rPr lang="en-US" altLang="zh-CN" sz="1400" b="0" u="none">
                          <a:latin typeface="宋体" panose="02010600030101010101" pitchFamily="2" charset="-122"/>
                          <a:ea typeface="宋体" panose="02010600030101010101" pitchFamily="2" charset="-122"/>
                          <a:cs typeface="宋体" panose="02010600030101010101" pitchFamily="2" charset="-122"/>
                        </a:rPr>
                        <a:t>step</a:t>
                      </a:r>
                      <a:r>
                        <a:rPr lang="zh-CN" altLang="en-US" sz="1400" b="0" u="none">
                          <a:latin typeface="宋体" panose="02010600030101010101" pitchFamily="2" charset="-122"/>
                          <a:ea typeface="宋体" panose="02010600030101010101" pitchFamily="2" charset="-122"/>
                          <a:cs typeface="宋体" panose="02010600030101010101" pitchFamily="2" charset="-122"/>
                        </a:rPr>
                        <a:t>为步长的整数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785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reduce(func, sequence[, initial])</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将双参数的函数</a:t>
                      </a:r>
                      <a:r>
                        <a:rPr lang="en-US" altLang="zh-CN" sz="1400" b="0" u="none">
                          <a:latin typeface="宋体" panose="02010600030101010101" pitchFamily="2" charset="-122"/>
                          <a:ea typeface="宋体" panose="02010600030101010101" pitchFamily="2" charset="-122"/>
                          <a:cs typeface="宋体" panose="02010600030101010101" pitchFamily="2" charset="-122"/>
                        </a:rPr>
                        <a:t>func</a:t>
                      </a:r>
                      <a:r>
                        <a:rPr lang="zh-CN" altLang="en-US" sz="1400" b="0" u="none">
                          <a:latin typeface="宋体" panose="02010600030101010101" pitchFamily="2" charset="-122"/>
                          <a:ea typeface="宋体" panose="02010600030101010101" pitchFamily="2" charset="-122"/>
                          <a:cs typeface="宋体" panose="02010600030101010101" pitchFamily="2" charset="-122"/>
                        </a:rPr>
                        <a:t>以迭代的方式从左到右依次应用至序列</a:t>
                      </a:r>
                      <a:r>
                        <a:rPr lang="en-US" altLang="zh-CN" sz="1400" b="0" u="none">
                          <a:latin typeface="宋体" panose="02010600030101010101" pitchFamily="2" charset="-122"/>
                          <a:ea typeface="宋体" panose="02010600030101010101" pitchFamily="2" charset="-122"/>
                          <a:cs typeface="宋体" panose="02010600030101010101" pitchFamily="2" charset="-122"/>
                        </a:rPr>
                        <a:t>seq</a:t>
                      </a:r>
                      <a:r>
                        <a:rPr lang="zh-CN" altLang="en-US" sz="1400" b="0" u="none">
                          <a:latin typeface="宋体" panose="02010600030101010101" pitchFamily="2" charset="-122"/>
                          <a:ea typeface="宋体" panose="02010600030101010101" pitchFamily="2" charset="-122"/>
                          <a:cs typeface="宋体" panose="02010600030101010101" pitchFamily="2" charset="-122"/>
                        </a:rPr>
                        <a:t>中每个元素，最终返回单个值作为结果。在</a:t>
                      </a:r>
                      <a:r>
                        <a:rPr lang="en-US" altLang="zh-CN" sz="1400" b="0" u="none">
                          <a:latin typeface="宋体" panose="02010600030101010101" pitchFamily="2" charset="-122"/>
                          <a:ea typeface="宋体" panose="02010600030101010101" pitchFamily="2" charset="-122"/>
                          <a:cs typeface="宋体" panose="02010600030101010101" pitchFamily="2" charset="-122"/>
                        </a:rPr>
                        <a:t>Python 2.x</a:t>
                      </a:r>
                      <a:r>
                        <a:rPr lang="zh-CN" altLang="en-US" sz="1400" b="0" u="none">
                          <a:latin typeface="宋体" panose="02010600030101010101" pitchFamily="2" charset="-122"/>
                          <a:ea typeface="宋体" panose="02010600030101010101" pitchFamily="2" charset="-122"/>
                          <a:cs typeface="宋体" panose="02010600030101010101" pitchFamily="2" charset="-122"/>
                        </a:rPr>
                        <a:t>中该函数为内置函数，在</a:t>
                      </a:r>
                      <a:r>
                        <a:rPr lang="en-US" altLang="zh-CN" sz="1400" b="0" u="none">
                          <a:latin typeface="宋体" panose="02010600030101010101" pitchFamily="2" charset="-122"/>
                          <a:ea typeface="宋体" panose="02010600030101010101" pitchFamily="2" charset="-122"/>
                          <a:cs typeface="宋体" panose="02010600030101010101" pitchFamily="2" charset="-122"/>
                        </a:rPr>
                        <a:t>Python 3.x</a:t>
                      </a:r>
                      <a:r>
                        <a:rPr lang="zh-CN" altLang="en-US" sz="1400" b="0" u="none">
                          <a:latin typeface="宋体" panose="02010600030101010101" pitchFamily="2" charset="-122"/>
                          <a:ea typeface="宋体" panose="02010600030101010101" pitchFamily="2" charset="-122"/>
                          <a:cs typeface="宋体" panose="02010600030101010101" pitchFamily="2" charset="-122"/>
                        </a:rPr>
                        <a:t>中需要从</a:t>
                      </a:r>
                      <a:r>
                        <a:rPr lang="en-US" altLang="zh-CN" sz="1400" b="0" u="none">
                          <a:latin typeface="宋体" panose="02010600030101010101" pitchFamily="2" charset="-122"/>
                          <a:ea typeface="宋体" panose="02010600030101010101" pitchFamily="2" charset="-122"/>
                          <a:cs typeface="宋体" panose="02010600030101010101" pitchFamily="2" charset="-122"/>
                        </a:rPr>
                        <a:t>functools</a:t>
                      </a:r>
                      <a:r>
                        <a:rPr lang="zh-CN" altLang="en-US" sz="1400" b="0" u="none">
                          <a:latin typeface="宋体" panose="02010600030101010101" pitchFamily="2" charset="-122"/>
                          <a:ea typeface="宋体" panose="02010600030101010101" pitchFamily="2" charset="-122"/>
                          <a:cs typeface="宋体" panose="02010600030101010101" pitchFamily="2" charset="-122"/>
                        </a:rPr>
                        <a:t>中导入</a:t>
                      </a:r>
                      <a:r>
                        <a:rPr lang="en-US" altLang="zh-CN" sz="1400" b="0" u="none">
                          <a:latin typeface="宋体" panose="02010600030101010101" pitchFamily="2" charset="-122"/>
                          <a:ea typeface="宋体" panose="02010600030101010101" pitchFamily="2" charset="-122"/>
                          <a:cs typeface="宋体" panose="02010600030101010101" pitchFamily="2" charset="-122"/>
                        </a:rPr>
                        <a:t>reduce</a:t>
                      </a:r>
                      <a:r>
                        <a:rPr lang="zh-CN" altLang="en-US" sz="1400" b="0" u="none">
                          <a:latin typeface="宋体" panose="02010600030101010101" pitchFamily="2" charset="-122"/>
                          <a:ea typeface="宋体" panose="02010600030101010101" pitchFamily="2" charset="-122"/>
                          <a:cs typeface="宋体" panose="02010600030101010101" pitchFamily="2" charset="-122"/>
                        </a:rPr>
                        <a:t>函数再使用</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243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repr(obj)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的规范化字符串表示形式，对于大多数对象有</a:t>
                      </a:r>
                      <a:r>
                        <a:rPr lang="en-US" altLang="zh-CN" sz="1400" b="0" u="none">
                          <a:latin typeface="宋体" panose="02010600030101010101" pitchFamily="2" charset="-122"/>
                          <a:ea typeface="宋体" panose="02010600030101010101" pitchFamily="2" charset="-122"/>
                          <a:cs typeface="宋体" panose="02010600030101010101" pitchFamily="2" charset="-122"/>
                        </a:rPr>
                        <a:t>eval(repr(obj))==obj</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132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reversed(seq)</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seq</a:t>
                      </a:r>
                      <a:r>
                        <a:rPr lang="zh-CN" altLang="en-US" sz="1400" b="0" u="none">
                          <a:latin typeface="宋体" panose="02010600030101010101" pitchFamily="2" charset="-122"/>
                          <a:ea typeface="宋体" panose="02010600030101010101" pitchFamily="2" charset="-122"/>
                          <a:cs typeface="宋体" panose="02010600030101010101" pitchFamily="2" charset="-122"/>
                        </a:rPr>
                        <a:t>（可以是列表、元组、字符串、</a:t>
                      </a:r>
                      <a:r>
                        <a:rPr lang="en-US" altLang="zh-CN" sz="1400" b="0" u="none">
                          <a:latin typeface="宋体" panose="02010600030101010101" pitchFamily="2" charset="-122"/>
                          <a:ea typeface="宋体" panose="02010600030101010101" pitchFamily="2" charset="-122"/>
                          <a:cs typeface="宋体" panose="02010600030101010101" pitchFamily="2" charset="-122"/>
                        </a:rPr>
                        <a:t>range</a:t>
                      </a:r>
                      <a:r>
                        <a:rPr lang="zh-CN" altLang="en-US" sz="1400" b="0" u="none">
                          <a:latin typeface="宋体" panose="02010600030101010101" pitchFamily="2" charset="-122"/>
                          <a:ea typeface="宋体" panose="02010600030101010101" pitchFamily="2" charset="-122"/>
                          <a:cs typeface="宋体" panose="02010600030101010101" pitchFamily="2" charset="-122"/>
                        </a:rPr>
                        <a:t>以及其他可迭代对象）中所有元素逆序后的迭代器对象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4540" name="标题 46081"/>
          <p:cNvSpPr>
            <a:spLocks noGrp="1"/>
          </p:cNvSpPr>
          <p:nvPr>
            <p:ph type="title"/>
          </p:nvPr>
        </p:nvSpPr>
        <p:spPr>
          <a:xfrm>
            <a:off x="12065" y="9525"/>
            <a:ext cx="9141460"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87985" y="1145540"/>
          <a:ext cx="8192770" cy="2614930"/>
        </p:xfrm>
        <a:graphic>
          <a:graphicData uri="http://schemas.openxmlformats.org/drawingml/2006/table">
            <a:tbl>
              <a:tblPr firstRow="1" bandRow="1">
                <a:tableStyleId>{5940675A-B579-460E-94D1-54222C63F5DA}</a:tableStyleId>
              </a:tblPr>
              <a:tblGrid>
                <a:gridCol w="3851910"/>
                <a:gridCol w="4340860"/>
              </a:tblGrid>
              <a:tr h="20320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796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round(x [, </a:t>
                      </a:r>
                      <a:r>
                        <a:rPr lang="zh-CN" altLang="en-US" sz="1400" b="0" u="none">
                          <a:latin typeface="宋体" panose="02010600030101010101" pitchFamily="2" charset="-122"/>
                          <a:ea typeface="宋体" panose="02010600030101010101" pitchFamily="2" charset="-122"/>
                          <a:cs typeface="宋体" panose="02010600030101010101" pitchFamily="2" charset="-122"/>
                        </a:rPr>
                        <a:t>小数位数</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对</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进行四舍五入，若不指定小数位数，则返回整数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880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sorted(iterable, key=None, reverse=False)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返回排序后的列表，其中</a:t>
                      </a:r>
                      <a:r>
                        <a:rPr lang="en-US" altLang="zh-CN" sz="1400" b="0" u="none">
                          <a:latin typeface="宋体" panose="02010600030101010101" pitchFamily="2" charset="-122"/>
                          <a:ea typeface="宋体" panose="02010600030101010101" pitchFamily="2" charset="-122"/>
                          <a:cs typeface="宋体" panose="02010600030101010101" pitchFamily="2" charset="-122"/>
                        </a:rPr>
                        <a:t>iterable</a:t>
                      </a:r>
                      <a:r>
                        <a:rPr lang="zh-CN" altLang="en-US" sz="1400" b="0" u="none">
                          <a:latin typeface="宋体" panose="02010600030101010101" pitchFamily="2" charset="-122"/>
                          <a:ea typeface="宋体" panose="02010600030101010101" pitchFamily="2" charset="-122"/>
                          <a:cs typeface="宋体" panose="02010600030101010101" pitchFamily="2" charset="-122"/>
                        </a:rPr>
                        <a:t>表示要排序的序列或迭代对象，</a:t>
                      </a:r>
                      <a:r>
                        <a:rPr lang="en-US" altLang="zh-CN" sz="1400" b="0" u="none">
                          <a:latin typeface="宋体" panose="02010600030101010101" pitchFamily="2" charset="-122"/>
                          <a:ea typeface="宋体" panose="02010600030101010101" pitchFamily="2" charset="-122"/>
                          <a:cs typeface="宋体" panose="02010600030101010101" pitchFamily="2" charset="-122"/>
                        </a:rPr>
                        <a:t>key</a:t>
                      </a:r>
                      <a:r>
                        <a:rPr lang="zh-CN" altLang="en-US" sz="1400" b="0" u="none">
                          <a:latin typeface="宋体" panose="02010600030101010101" pitchFamily="2" charset="-122"/>
                          <a:ea typeface="宋体" panose="02010600030101010101" pitchFamily="2" charset="-122"/>
                          <a:cs typeface="宋体" panose="02010600030101010101" pitchFamily="2" charset="-122"/>
                        </a:rPr>
                        <a:t>用来指定排序规则或依据，</a:t>
                      </a:r>
                      <a:r>
                        <a:rPr lang="en-US" altLang="zh-CN" sz="1400" b="0" u="none">
                          <a:latin typeface="宋体" panose="02010600030101010101" pitchFamily="2" charset="-122"/>
                          <a:ea typeface="宋体" panose="02010600030101010101" pitchFamily="2" charset="-122"/>
                          <a:cs typeface="宋体" panose="02010600030101010101" pitchFamily="2" charset="-122"/>
                        </a:rPr>
                        <a:t>reverse</a:t>
                      </a:r>
                      <a:r>
                        <a:rPr lang="zh-CN" altLang="en-US" sz="1400" b="0" u="none">
                          <a:latin typeface="宋体" panose="02010600030101010101" pitchFamily="2" charset="-122"/>
                          <a:ea typeface="宋体" panose="02010600030101010101" pitchFamily="2" charset="-122"/>
                          <a:cs typeface="宋体" panose="02010600030101010101" pitchFamily="2" charset="-122"/>
                        </a:rPr>
                        <a:t>用来指定升序或降序。该函数不改变</a:t>
                      </a:r>
                      <a:r>
                        <a:rPr lang="en-US" altLang="zh-CN" sz="1400" b="0" u="none">
                          <a:latin typeface="宋体" panose="02010600030101010101" pitchFamily="2" charset="-122"/>
                          <a:ea typeface="宋体" panose="02010600030101010101" pitchFamily="2" charset="-122"/>
                          <a:cs typeface="宋体" panose="02010600030101010101" pitchFamily="2" charset="-122"/>
                        </a:rPr>
                        <a:t>iterable</a:t>
                      </a:r>
                      <a:r>
                        <a:rPr lang="zh-CN" altLang="en-US" sz="1400" b="0" u="none">
                          <a:latin typeface="宋体" panose="02010600030101010101" pitchFamily="2" charset="-122"/>
                          <a:ea typeface="宋体" panose="02010600030101010101" pitchFamily="2" charset="-122"/>
                          <a:cs typeface="宋体" panose="02010600030101010101" pitchFamily="2" charset="-122"/>
                        </a:rPr>
                        <a:t>内任何元素的顺序</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6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str(obj)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直接转换为字符串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6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sum(x, start=0)</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返回序列</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中所有元素之和，返回</a:t>
                      </a:r>
                      <a:r>
                        <a:rPr lang="en-US" altLang="zh-CN" sz="1400" b="0" u="none">
                          <a:latin typeface="宋体" panose="02010600030101010101" pitchFamily="2" charset="-122"/>
                          <a:ea typeface="宋体" panose="02010600030101010101" pitchFamily="2" charset="-122"/>
                          <a:cs typeface="宋体" panose="02010600030101010101" pitchFamily="2" charset="-122"/>
                        </a:rPr>
                        <a:t>start+sum(x)</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66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type(obj)</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400" b="0" u="none">
                          <a:latin typeface="宋体" panose="02010600030101010101" pitchFamily="2" charset="-122"/>
                          <a:ea typeface="宋体" panose="02010600030101010101" pitchFamily="2" charset="-122"/>
                          <a:cs typeface="宋体" panose="02010600030101010101" pitchFamily="2" charset="-122"/>
                        </a:rPr>
                        <a:t>obj</a:t>
                      </a:r>
                      <a:r>
                        <a:rPr lang="zh-CN" altLang="en-US" sz="1400" b="0" u="none">
                          <a:latin typeface="宋体" panose="02010600030101010101" pitchFamily="2" charset="-122"/>
                          <a:ea typeface="宋体" panose="02010600030101010101" pitchFamily="2" charset="-122"/>
                          <a:cs typeface="宋体" panose="02010600030101010101" pitchFamily="2" charset="-122"/>
                        </a:rPr>
                        <a:t>的类型</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785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zip(seq1 [, seq2 [...]])</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a:t>
                      </a:r>
                      <a:r>
                        <a:rPr lang="en-US" altLang="zh-CN" sz="1400" b="0" u="none">
                          <a:latin typeface="宋体" panose="02010600030101010101" pitchFamily="2" charset="-122"/>
                          <a:ea typeface="宋体" panose="02010600030101010101" pitchFamily="2" charset="-122"/>
                          <a:cs typeface="宋体" panose="02010600030101010101" pitchFamily="2" charset="-122"/>
                        </a:rPr>
                        <a:t>zip</a:t>
                      </a:r>
                      <a:r>
                        <a:rPr lang="zh-CN" altLang="en-US" sz="1400" b="0" u="none">
                          <a:latin typeface="宋体" panose="02010600030101010101" pitchFamily="2" charset="-122"/>
                          <a:ea typeface="宋体" panose="02010600030101010101" pitchFamily="2" charset="-122"/>
                          <a:cs typeface="宋体" panose="02010600030101010101" pitchFamily="2" charset="-122"/>
                        </a:rPr>
                        <a:t>对象，其中元素为</a:t>
                      </a:r>
                      <a:r>
                        <a:rPr lang="en-US" altLang="zh-CN" sz="1400" b="0" u="none">
                          <a:latin typeface="宋体" panose="02010600030101010101" pitchFamily="2" charset="-122"/>
                          <a:ea typeface="宋体" panose="02010600030101010101" pitchFamily="2" charset="-122"/>
                          <a:cs typeface="宋体" panose="02010600030101010101" pitchFamily="2" charset="-122"/>
                        </a:rPr>
                        <a:t>(seq1[i], seq2[i], ...)</a:t>
                      </a:r>
                      <a:r>
                        <a:rPr lang="zh-CN" altLang="en-US" sz="1400" b="0" u="none">
                          <a:latin typeface="宋体" panose="02010600030101010101" pitchFamily="2" charset="-122"/>
                          <a:ea typeface="宋体" panose="02010600030101010101" pitchFamily="2" charset="-122"/>
                          <a:cs typeface="宋体" panose="02010600030101010101" pitchFamily="2" charset="-122"/>
                        </a:rPr>
                        <a:t>形式的元组，最终结果中包含的元素个数取决于所有参数序列或可迭代对象中最短的那个</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5564" name="标题 46081"/>
          <p:cNvSpPr>
            <a:spLocks noGrp="1"/>
          </p:cNvSpPr>
          <p:nvPr>
            <p:ph type="title"/>
          </p:nvPr>
        </p:nvSpPr>
        <p:spPr>
          <a:xfrm>
            <a:off x="5715" y="9525"/>
            <a:ext cx="9135110" cy="91440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52225"/>
          <p:cNvSpPr>
            <a:spLocks noGrp="1"/>
          </p:cNvSpPr>
          <p:nvPr>
            <p:ph type="title"/>
          </p:nvPr>
        </p:nvSpPr>
        <p:spPr>
          <a:xfrm>
            <a:off x="-635" y="3175"/>
            <a:ext cx="9140825" cy="958850"/>
          </a:xfrm>
          <a:gradFill rotWithShape="1">
            <a:gsLst>
              <a:gs pos="0">
                <a:srgbClr val="F9FBFE">
                  <a:alpha val="100000"/>
                </a:srgbClr>
              </a:gs>
              <a:gs pos="0">
                <a:srgbClr val="00B0F0">
                  <a:alpha val="100000"/>
                </a:srgbClr>
              </a:gs>
              <a:gs pos="22000">
                <a:srgbClr val="C5DEF8">
                  <a:alpha val="100000"/>
                </a:srgbClr>
              </a:gs>
              <a:gs pos="100000">
                <a:srgbClr val="D8E9FA">
                  <a:alpha val="100000"/>
                </a:srgbClr>
              </a:gs>
            </a:gsLst>
            <a:lin ang="0"/>
            <a:tileRect/>
          </a:gradFill>
        </p:spPr>
        <p:txBody>
          <a:bodyPr anchor="ctr"/>
          <a:lstStyle/>
          <a:p>
            <a:pPr defTabSz="914400">
              <a:buNone/>
            </a:pPr>
            <a:r>
              <a:rPr lang="en-US" altLang="zh-CN" kern="1200" baseline="0" dirty="0">
                <a:solidFill>
                  <a:schemeClr val="tx1"/>
                </a:solidFill>
                <a:latin typeface="+mj-lt"/>
                <a:ea typeface="+mj-ea"/>
                <a:cs typeface="+mj-cs"/>
              </a:rPr>
              <a:t>1.</a:t>
            </a:r>
            <a:r>
              <a:rPr lang="zh-CN" altLang="en-US" kern="1200" baseline="0" dirty="0">
                <a:solidFill>
                  <a:schemeClr val="tx1"/>
                </a:solidFill>
                <a:latin typeface="+mj-lt"/>
                <a:ea typeface="+mj-ea"/>
                <a:cs typeface="+mj-cs"/>
              </a:rPr>
              <a:t>4</a:t>
            </a:r>
            <a:r>
              <a:rPr lang="en-US" altLang="zh-CN" kern="1200" baseline="0" dirty="0">
                <a:solidFill>
                  <a:schemeClr val="tx1"/>
                </a:solidFill>
                <a:latin typeface="+mj-lt"/>
                <a:ea typeface="+mj-ea"/>
                <a:cs typeface="+mj-cs"/>
              </a:rPr>
              <a:t>.6  </a:t>
            </a:r>
            <a:r>
              <a:rPr lang="zh-CN" altLang="en-US" kern="1200" baseline="0" dirty="0">
                <a:solidFill>
                  <a:schemeClr val="tx1"/>
                </a:solidFill>
                <a:latin typeface="+mj-lt"/>
                <a:ea typeface="+mj-ea"/>
                <a:cs typeface="+mj-cs"/>
              </a:rPr>
              <a:t>常用内置函数</a:t>
            </a:r>
            <a:endParaRPr lang="zh-CN" altLang="en-US" kern="1200" baseline="0" dirty="0">
              <a:solidFill>
                <a:schemeClr val="tx1"/>
              </a:solidFill>
              <a:latin typeface="+mj-lt"/>
              <a:ea typeface="+mj-ea"/>
              <a:cs typeface="+mj-cs"/>
            </a:endParaRPr>
          </a:p>
        </p:txBody>
      </p:sp>
      <p:sp>
        <p:nvSpPr>
          <p:cNvPr id="66562" name="文本占位符 52226"/>
          <p:cNvSpPr>
            <a:spLocks noGrp="1"/>
          </p:cNvSpPr>
          <p:nvPr>
            <p:ph idx="1"/>
          </p:nvPr>
        </p:nvSpPr>
        <p:spPr/>
        <p:txBody>
          <a:bodyPr anchor="t"/>
          <a:lstStyle/>
          <a:p>
            <a:pPr defTabSz="914400">
              <a:buSzPct val="90000"/>
              <a:buFont typeface="Wingdings" panose="05000000000000000000" charset="0"/>
              <a:buChar char="v"/>
            </a:pPr>
            <a:r>
              <a:rPr lang="zh-CN" altLang="en-US" sz="1800" dirty="0">
                <a:latin typeface="宋体" panose="02010600030101010101" pitchFamily="2" charset="-122"/>
              </a:rPr>
              <a:t>dir()函数可以查看指定模块中包含的所有成员或者指定对象类型所支持的操作。</a:t>
            </a:r>
            <a:endParaRPr lang="zh-CN" altLang="en-US" sz="1800" dirty="0">
              <a:latin typeface="宋体" panose="02010600030101010101" pitchFamily="2" charset="-122"/>
            </a:endParaRPr>
          </a:p>
          <a:p>
            <a:pPr defTabSz="914400">
              <a:buSzPct val="90000"/>
              <a:buFont typeface="Wingdings" panose="05000000000000000000" charset="0"/>
              <a:buChar char="v"/>
            </a:pPr>
            <a:r>
              <a:rPr lang="zh-CN" altLang="en-US" sz="1800" dirty="0">
                <a:latin typeface="宋体" panose="02010600030101010101" pitchFamily="2" charset="-122"/>
              </a:rPr>
              <a:t>help()函数则返回指定模块或函数的说明文档。</a:t>
            </a:r>
            <a:endParaRPr lang="zh-CN" altLang="en-US" sz="1800" dirty="0">
              <a:latin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13937</Words>
  <Application>WPS 演示</Application>
  <PresentationFormat>On-screen Show (16:9)</PresentationFormat>
  <Paragraphs>755</Paragraphs>
  <Slides>54</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54</vt:i4>
      </vt:variant>
    </vt:vector>
  </HeadingPairs>
  <TitlesOfParts>
    <vt:vector size="66" baseType="lpstr">
      <vt:lpstr>Arial</vt:lpstr>
      <vt:lpstr>宋体</vt:lpstr>
      <vt:lpstr>Wingdings</vt:lpstr>
      <vt:lpstr>微软雅黑</vt:lpstr>
      <vt:lpstr>隶书</vt:lpstr>
      <vt:lpstr>Wingdings</vt:lpstr>
      <vt:lpstr>Consolas</vt:lpstr>
      <vt:lpstr>Arial Unicode MS</vt:lpstr>
      <vt:lpstr>Calibri</vt:lpstr>
      <vt:lpstr>Times New Roman</vt:lpstr>
      <vt:lpstr>默认设计模板</vt:lpstr>
      <vt:lpstr>Default Design</vt:lpstr>
      <vt:lpstr>第1章　基础知识-2</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1.4.6  常用内置函数</vt:lpstr>
      <vt:lpstr>1.4.7 基本输入输出</vt:lpstr>
      <vt:lpstr>1.4.7 基本输入输出</vt:lpstr>
      <vt:lpstr>1.4.7 基本输入输出</vt:lpstr>
      <vt:lpstr>1.4.8  模块导入与使用</vt:lpstr>
      <vt:lpstr>1.4.8  模块导入与使用</vt:lpstr>
      <vt:lpstr>1.4.8  模块导入与使用</vt:lpstr>
      <vt:lpstr>1.4.8  模块导入与使用</vt:lpstr>
      <vt:lpstr>1.4.8  模块导入与使用</vt:lpstr>
      <vt:lpstr>1.4.8  模块导入与使用</vt:lpstr>
      <vt:lpstr>1.5  Python代码规范</vt:lpstr>
      <vt:lpstr>1.5  Python代码规范</vt:lpstr>
      <vt:lpstr>1.5  Python代码规范</vt:lpstr>
      <vt:lpstr>1.5  Python代码规范</vt:lpstr>
      <vt:lpstr>1.5  Python代码规范</vt:lpstr>
      <vt:lpstr>1.5  Python代码规范</vt:lpstr>
      <vt:lpstr>1.6 Python文件名</vt:lpstr>
      <vt:lpstr>1.6 Python文件名</vt:lpstr>
      <vt:lpstr>1.7 Python脚本的“__name__”属性</vt:lpstr>
      <vt:lpstr>1.7 Python脚本的“__name__”属性</vt:lpstr>
      <vt:lpstr>1.8 编写自己的包与模块</vt:lpstr>
      <vt:lpstr>1.9  Python程序伪编译与打包</vt:lpstr>
      <vt:lpstr>1.9  Python程序伪编译与打包</vt:lpstr>
      <vt:lpstr>1.10  Python快速入门</vt:lpstr>
      <vt:lpstr>1.10  Python快速入门</vt:lpstr>
      <vt:lpstr>1.10  Python快速入门</vt:lpstr>
      <vt:lpstr>1.10  Python快速入门</vt:lpstr>
      <vt:lpstr>1.10  Python快速入门</vt:lpstr>
      <vt:lpstr>实验2 Python代码基础</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彭小江</cp:lastModifiedBy>
  <cp:revision>221</cp:revision>
  <dcterms:created xsi:type="dcterms:W3CDTF">2013-01-25T01:44:00Z</dcterms:created>
  <dcterms:modified xsi:type="dcterms:W3CDTF">2021-09-13T03:51:32Z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8CFB102B1C144500B2F7547DB4C1D15B</vt:lpwstr>
  </property>
</Properties>
</file>