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3256" r:id="rId2"/>
    <p:sldId id="3257" r:id="rId3"/>
    <p:sldId id="364" r:id="rId4"/>
    <p:sldId id="361" r:id="rId5"/>
    <p:sldId id="3320" r:id="rId6"/>
    <p:sldId id="313" r:id="rId7"/>
    <p:sldId id="365" r:id="rId8"/>
    <p:sldId id="362" r:id="rId9"/>
    <p:sldId id="363" r:id="rId10"/>
    <p:sldId id="279" r:id="rId11"/>
    <p:sldId id="366" r:id="rId12"/>
    <p:sldId id="367" r:id="rId13"/>
    <p:sldId id="280" r:id="rId14"/>
    <p:sldId id="368" r:id="rId15"/>
    <p:sldId id="259" r:id="rId16"/>
    <p:sldId id="880" r:id="rId17"/>
    <p:sldId id="260" r:id="rId18"/>
    <p:sldId id="261" r:id="rId19"/>
    <p:sldId id="264" r:id="rId20"/>
    <p:sldId id="262" r:id="rId21"/>
    <p:sldId id="263" r:id="rId22"/>
    <p:sldId id="314" r:id="rId23"/>
    <p:sldId id="315" r:id="rId24"/>
    <p:sldId id="316" r:id="rId25"/>
    <p:sldId id="317" r:id="rId26"/>
    <p:sldId id="282" r:id="rId27"/>
    <p:sldId id="283" r:id="rId28"/>
    <p:sldId id="265" r:id="rId29"/>
    <p:sldId id="320" r:id="rId30"/>
    <p:sldId id="369" r:id="rId31"/>
    <p:sldId id="429" r:id="rId32"/>
    <p:sldId id="267" r:id="rId33"/>
    <p:sldId id="268" r:id="rId34"/>
    <p:sldId id="269" r:id="rId35"/>
    <p:sldId id="270" r:id="rId36"/>
    <p:sldId id="370" r:id="rId37"/>
    <p:sldId id="371" r:id="rId38"/>
    <p:sldId id="505" r:id="rId39"/>
    <p:sldId id="272" r:id="rId40"/>
    <p:sldId id="322" r:id="rId41"/>
    <p:sldId id="273" r:id="rId42"/>
    <p:sldId id="473" r:id="rId43"/>
    <p:sldId id="474" r:id="rId44"/>
    <p:sldId id="475" r:id="rId45"/>
    <p:sldId id="302" r:id="rId46"/>
    <p:sldId id="303" r:id="rId47"/>
    <p:sldId id="614" r:id="rId48"/>
    <p:sldId id="615" r:id="rId49"/>
    <p:sldId id="304" r:id="rId50"/>
    <p:sldId id="617" r:id="rId51"/>
    <p:sldId id="618" r:id="rId52"/>
    <p:sldId id="305" r:id="rId53"/>
    <p:sldId id="306" r:id="rId54"/>
    <p:sldId id="307" r:id="rId55"/>
    <p:sldId id="308" r:id="rId56"/>
    <p:sldId id="311" r:id="rId57"/>
    <p:sldId id="386" r:id="rId58"/>
    <p:sldId id="387" r:id="rId59"/>
    <p:sldId id="3258" r:id="rId60"/>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howGuides="1">
      <p:cViewPr varScale="1">
        <p:scale>
          <a:sx n="142" d="100"/>
          <a:sy n="142" d="100"/>
        </p:scale>
        <p:origin x="714" y="120"/>
      </p:cViewPr>
      <p:guideLst>
        <p:guide orient="horz" pos="1620"/>
        <p:guide pos="287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t>2021/11/22</a:t>
            </a:fld>
            <a:endParaRPr lang="zh-CN" altLang="en-US" strike="noStrike" noProof="1"/>
          </a:p>
        </p:txBody>
      </p:sp>
      <p:sp>
        <p:nvSpPr>
          <p:cNvPr id="4100" name="幻灯片图像占位符 3"/>
          <p:cNvSpPr>
            <a:spLocks noGrp="1" noRot="1" noChangeAspect="1"/>
          </p:cNvSpPr>
          <p:nvPr>
            <p:ph type="sldImg"/>
          </p:nvPr>
        </p:nvSpPr>
        <p:spPr>
          <a:xfrm>
            <a:off x="686280" y="1143000"/>
            <a:ext cx="548544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p>
        </p:txBody>
      </p:sp>
      <p:sp>
        <p:nvSpPr>
          <p:cNvPr id="4" name="灯片编号占位符 3"/>
          <p:cNvSpPr>
            <a:spLocks noGrp="1"/>
          </p:cNvSpPr>
          <p:nvPr>
            <p:ph type="sldNum" sz="quarter" idx="5"/>
          </p:nvPr>
        </p:nvSpPr>
        <p:spPr/>
        <p:txBody>
          <a:bodyPr/>
          <a:lstStyle/>
          <a:p>
            <a:fld id="{27A1B270-2DD3-4852-9DC5-35395D70D8A2}"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2565"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166495" cy="252730"/>
          </a:xfrm>
          <a:prstGeom prst="rect">
            <a:avLst/>
          </a:prstGeom>
          <a:noFill/>
        </p:spPr>
        <p:txBody>
          <a:bodyPr wrap="none" rtlCol="0">
            <a:spAutoFit/>
          </a:bodyPr>
          <a:lstStyle/>
          <a:p>
            <a:r>
              <a:rPr lang="en-US" altLang="zh-CN" sz="1050" dirty="0">
                <a:solidFill>
                  <a:schemeClr val="bg1"/>
                </a:solidFill>
                <a:latin typeface="微软雅黑" panose="020B0503020204020204" charset="-122"/>
                <a:ea typeface="微软雅黑" panose="020B0503020204020204" charset="-122"/>
              </a:rPr>
              <a:t>Python</a:t>
            </a:r>
            <a:r>
              <a:rPr lang="zh-CN" altLang="en-US" sz="1050" dirty="0">
                <a:solidFill>
                  <a:schemeClr val="bg1"/>
                </a:solidFill>
                <a:latin typeface="微软雅黑" panose="020B0503020204020204" charset="-122"/>
                <a:ea typeface="微软雅黑" panose="020B0503020204020204" charset="-122"/>
              </a:rPr>
              <a:t>程序设计</a:t>
            </a:r>
          </a:p>
        </p:txBody>
      </p:sp>
      <p:sp>
        <p:nvSpPr>
          <p:cNvPr id="10" name="文本框 9"/>
          <p:cNvSpPr txBox="1"/>
          <p:nvPr userDrawn="1"/>
        </p:nvSpPr>
        <p:spPr>
          <a:xfrm>
            <a:off x="2787918" y="4930437"/>
            <a:ext cx="2774315" cy="252730"/>
          </a:xfrm>
          <a:prstGeom prst="rect">
            <a:avLst/>
          </a:prstGeom>
          <a:noFill/>
        </p:spPr>
        <p:txBody>
          <a:bodyPr wrap="none" rtlCol="0">
            <a:spAutoFit/>
          </a:bodyPr>
          <a:lstStyle/>
          <a:p>
            <a:r>
              <a:rPr lang="zh-CN" altLang="en-US" sz="1050" dirty="0">
                <a:solidFill>
                  <a:schemeClr val="bg1"/>
                </a:solidFill>
                <a:latin typeface="微软雅黑" panose="020B0503020204020204" charset="-122"/>
                <a:ea typeface="微软雅黑" panose="020B0503020204020204" charset="-122"/>
              </a:rPr>
              <a:t>彭小江，深圳技术大学</a:t>
            </a:r>
            <a:r>
              <a:rPr lang="en-US" altLang="zh-CN" sz="1050" dirty="0">
                <a:solidFill>
                  <a:schemeClr val="bg1"/>
                </a:solidFill>
                <a:latin typeface="微软雅黑" panose="020B0503020204020204" charset="-122"/>
                <a:ea typeface="微软雅黑" panose="020B0503020204020204" charset="-122"/>
              </a:rPr>
              <a:t>-</a:t>
            </a:r>
            <a:r>
              <a:rPr lang="zh-CN" altLang="en-US" sz="1050" dirty="0">
                <a:solidFill>
                  <a:schemeClr val="bg1"/>
                </a:solidFill>
                <a:latin typeface="微软雅黑" panose="020B0503020204020204" charset="-122"/>
                <a:ea typeface="微软雅黑" panose="020B0503020204020204" charset="-122"/>
              </a:rPr>
              <a:t>大数据与互联网学院</a:t>
            </a: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9"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270" y="-1905"/>
            <a:ext cx="9141460" cy="937424"/>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p>
        </p:txBody>
      </p:sp>
      <p:sp>
        <p:nvSpPr>
          <p:cNvPr id="1027"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p>
          <a:p>
            <a:pPr lvl="1" indent="-28575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382" y="1055783"/>
            <a:ext cx="6001838" cy="1186766"/>
          </a:xfrm>
        </p:spPr>
        <p:txBody>
          <a:bodyPr>
            <a:noAutofit/>
          </a:bodyPr>
          <a:lstStyle/>
          <a:p>
            <a:r>
              <a:rPr lang="zh-CN" altLang="en-US" dirty="0">
                <a:solidFill>
                  <a:schemeClr val="tx1"/>
                </a:solidFill>
                <a:latin typeface="隶书" panose="02010509060101010101" pitchFamily="49" charset="-122"/>
                <a:ea typeface="+mj-ea"/>
                <a:sym typeface="+mn-ea"/>
              </a:rPr>
              <a:t>第</a:t>
            </a:r>
            <a:r>
              <a:rPr lang="en-US" altLang="zh-CN" dirty="0">
                <a:solidFill>
                  <a:schemeClr val="tx1"/>
                </a:solidFill>
                <a:latin typeface="隶书" panose="02010509060101010101" pitchFamily="49" charset="-122"/>
                <a:ea typeface="+mj-ea"/>
                <a:sym typeface="+mn-ea"/>
              </a:rPr>
              <a:t>13</a:t>
            </a:r>
            <a:r>
              <a:rPr lang="zh-CN" altLang="en-US" dirty="0">
                <a:solidFill>
                  <a:schemeClr val="tx1"/>
                </a:solidFill>
                <a:latin typeface="隶书" panose="02010509060101010101" pitchFamily="49" charset="-122"/>
                <a:ea typeface="+mj-ea"/>
                <a:sym typeface="+mn-ea"/>
              </a:rPr>
              <a:t>章 </a:t>
            </a:r>
            <a:r>
              <a:rPr lang="zh-CN" altLang="en-US" dirty="0">
                <a:latin typeface="宋体" panose="02010600030101010101" pitchFamily="2" charset="-122"/>
              </a:rPr>
              <a:t>多线程与多进程编程</a:t>
            </a:r>
            <a:endParaRPr lang="zh-CN" altLang="en-US" dirty="0">
              <a:latin typeface="+mj-lt"/>
              <a:ea typeface="+mj-ea"/>
              <a:sym typeface="+mn-ea"/>
            </a:endParaRPr>
          </a:p>
        </p:txBody>
      </p:sp>
      <p:sp>
        <p:nvSpPr>
          <p:cNvPr id="3" name="副标题 2"/>
          <p:cNvSpPr>
            <a:spLocks noGrp="1"/>
          </p:cNvSpPr>
          <p:nvPr>
            <p:ph type="subTitle" idx="1"/>
          </p:nvPr>
        </p:nvSpPr>
        <p:spPr/>
        <p:txBody>
          <a:bodyPr>
            <a:normAutofit lnSpcReduction="10000"/>
          </a:bodyPr>
          <a:lstStyle/>
          <a:p>
            <a:r>
              <a:rPr lang="zh-CN" altLang="en-US" dirty="0"/>
              <a:t>彭小江，博士，副教授</a:t>
            </a:r>
            <a:endParaRPr lang="en-US" altLang="zh-CN" dirty="0"/>
          </a:p>
          <a:p>
            <a:r>
              <a:rPr lang="zh-CN" altLang="en-US" dirty="0"/>
              <a:t>深圳技术大学</a:t>
            </a:r>
            <a:endParaRPr lang="en-US" altLang="zh-CN" dirty="0"/>
          </a:p>
          <a:p>
            <a:r>
              <a:rPr lang="en-US" altLang="zh-CN" dirty="0"/>
              <a:t>Email: pengxiaojiang@sztu.edu.cn</a:t>
            </a:r>
          </a:p>
          <a:p>
            <a:r>
              <a:rPr lang="en-US" altLang="zh-CN" dirty="0"/>
              <a:t>Homepage: https://pengxj.github.io/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graphicFrame>
        <p:nvGraphicFramePr>
          <p:cNvPr id="2" name="Content Placeholder -1"/>
          <p:cNvGraphicFramePr>
            <a:graphicFrameLocks noGrp="1"/>
          </p:cNvGraphicFramePr>
          <p:nvPr>
            <p:ph idx="1"/>
            <p:custDataLst>
              <p:tags r:id="rId1"/>
            </p:custDataLst>
          </p:nvPr>
        </p:nvGraphicFramePr>
        <p:xfrm>
          <a:off x="663670" y="1178770"/>
          <a:ext cx="7277735" cy="3475990"/>
        </p:xfrm>
        <a:graphic>
          <a:graphicData uri="http://schemas.openxmlformats.org/drawingml/2006/table">
            <a:tbl>
              <a:tblPr firstRow="1" bandRow="1">
                <a:tableStyleId>{5940675A-B579-460E-94D1-54222C63F5DA}</a:tableStyleId>
              </a:tblPr>
              <a:tblGrid>
                <a:gridCol w="2684145">
                  <a:extLst>
                    <a:ext uri="{9D8B030D-6E8A-4147-A177-3AD203B41FA5}">
                      <a16:colId xmlns:a16="http://schemas.microsoft.com/office/drawing/2014/main" val="20000"/>
                    </a:ext>
                  </a:extLst>
                </a:gridCol>
                <a:gridCol w="4593590">
                  <a:extLst>
                    <a:ext uri="{9D8B030D-6E8A-4147-A177-3AD203B41FA5}">
                      <a16:colId xmlns:a16="http://schemas.microsoft.com/office/drawing/2014/main" val="20001"/>
                    </a:ext>
                  </a:extLst>
                </a:gridCol>
              </a:tblGrid>
              <a:tr h="19367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active_count()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activeCount()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状态的</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对象数量</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84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current_thread()</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currentThread()</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get_ident()</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返回当前线程的线程标识符。线程标识符是一个非负整数，并没特殊含义，只是用来标识线程，该整数可能会被循环利用。</a:t>
                      </a:r>
                      <a:r>
                        <a:rPr lang="en-US" altLang="zh-CN" sz="1200" b="0" u="none">
                          <a:latin typeface="宋体" panose="02010600030101010101" pitchFamily="2" charset="-122"/>
                          <a:ea typeface="宋体" panose="02010600030101010101" pitchFamily="2" charset="-122"/>
                          <a:cs typeface="宋体" panose="02010600030101010101" pitchFamily="2" charset="-122"/>
                        </a:rPr>
                        <a:t>Python 3.3</a:t>
                      </a:r>
                      <a:r>
                        <a:rPr lang="zh-CN" altLang="en-US" sz="12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状态的所有</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对象列表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main_thread()</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返回主线程对象，即启动</a:t>
                      </a:r>
                      <a:r>
                        <a:rPr lang="en-US" altLang="zh-CN" sz="1200" b="0" u="none">
                          <a:latin typeface="宋体" panose="02010600030101010101" pitchFamily="2" charset="-122"/>
                          <a:ea typeface="宋体" panose="02010600030101010101" pitchFamily="2" charset="-122"/>
                          <a:cs typeface="宋体" panose="02010600030101010101" pitchFamily="2" charset="-122"/>
                        </a:rPr>
                        <a:t>Python</a:t>
                      </a:r>
                      <a:r>
                        <a:rPr lang="zh-CN" altLang="en-US" sz="1200" b="0" u="none">
                          <a:latin typeface="宋体" panose="02010600030101010101" pitchFamily="2" charset="-122"/>
                          <a:ea typeface="宋体" panose="02010600030101010101" pitchFamily="2" charset="-122"/>
                          <a:cs typeface="宋体" panose="02010600030101010101" pitchFamily="2" charset="-122"/>
                        </a:rPr>
                        <a:t>解释器的线程对象。</a:t>
                      </a:r>
                      <a:r>
                        <a:rPr lang="en-US" altLang="zh-CN" sz="1200" b="0" u="none">
                          <a:latin typeface="宋体" panose="02010600030101010101" pitchFamily="2" charset="-122"/>
                          <a:ea typeface="宋体" panose="02010600030101010101" pitchFamily="2" charset="-122"/>
                          <a:cs typeface="宋体" panose="02010600030101010101" pitchFamily="2" charset="-122"/>
                        </a:rPr>
                        <a:t>Python3.4</a:t>
                      </a:r>
                      <a:r>
                        <a:rPr lang="zh-CN" altLang="en-US" sz="12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6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stack_size([size])</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返回创建线程时使用的栈的大小，如果指定</a:t>
                      </a:r>
                      <a:r>
                        <a:rPr lang="en-US" altLang="zh-CN" sz="1200" b="0" u="none">
                          <a:latin typeface="宋体" panose="02010600030101010101" pitchFamily="2" charset="-122"/>
                          <a:ea typeface="宋体" panose="02010600030101010101" pitchFamily="2" charset="-122"/>
                          <a:cs typeface="宋体" panose="02010600030101010101" pitchFamily="2" charset="-122"/>
                        </a:rPr>
                        <a:t>size</a:t>
                      </a:r>
                      <a:r>
                        <a:rPr lang="zh-CN" altLang="en-US" sz="1200" b="0" u="none">
                          <a:latin typeface="宋体" panose="02010600030101010101" pitchFamily="2" charset="-122"/>
                          <a:ea typeface="宋体" panose="02010600030101010101" pitchFamily="2" charset="-122"/>
                          <a:cs typeface="宋体" panose="02010600030101010101" pitchFamily="2" charset="-122"/>
                        </a:rPr>
                        <a:t>参数，则用来指定后续创建的线程使用的栈大小，</a:t>
                      </a:r>
                      <a:r>
                        <a:rPr lang="en-US" altLang="zh-CN" sz="1200" b="0" u="none">
                          <a:latin typeface="宋体" panose="02010600030101010101" pitchFamily="2" charset="-122"/>
                          <a:ea typeface="宋体" panose="02010600030101010101" pitchFamily="2" charset="-122"/>
                          <a:cs typeface="宋体" panose="02010600030101010101" pitchFamily="2" charset="-122"/>
                        </a:rPr>
                        <a:t>size</a:t>
                      </a:r>
                      <a:r>
                        <a:rPr lang="zh-CN" altLang="en-US" sz="1200" b="0" u="none">
                          <a:latin typeface="宋体" panose="02010600030101010101" pitchFamily="2" charset="-122"/>
                          <a:ea typeface="宋体" panose="02010600030101010101" pitchFamily="2" charset="-122"/>
                          <a:cs typeface="宋体" panose="02010600030101010101" pitchFamily="2" charset="-122"/>
                        </a:rPr>
                        <a:t>必须是</a:t>
                      </a:r>
                      <a:r>
                        <a:rPr lang="en-US" altLang="zh-CN" sz="1200" b="0" u="none">
                          <a:latin typeface="宋体" panose="02010600030101010101" pitchFamily="2" charset="-122"/>
                          <a:ea typeface="宋体" panose="02010600030101010101" pitchFamily="2" charset="-122"/>
                          <a:cs typeface="宋体" panose="02010600030101010101" pitchFamily="2" charset="-122"/>
                        </a:rPr>
                        <a:t>0</a:t>
                      </a:r>
                      <a:r>
                        <a:rPr lang="zh-CN" altLang="en-US" sz="1200" b="0" u="none">
                          <a:latin typeface="宋体" panose="02010600030101010101" pitchFamily="2" charset="-122"/>
                          <a:ea typeface="宋体" panose="02010600030101010101" pitchFamily="2" charset="-122"/>
                          <a:cs typeface="宋体" panose="02010600030101010101" pitchFamily="2" charset="-122"/>
                        </a:rPr>
                        <a:t>（表示使用系统默认值）或大于</a:t>
                      </a:r>
                      <a:r>
                        <a:rPr lang="en-US" altLang="zh-CN" sz="1200" b="0" u="none">
                          <a:latin typeface="宋体" panose="02010600030101010101" pitchFamily="2" charset="-122"/>
                          <a:ea typeface="宋体" panose="02010600030101010101" pitchFamily="2" charset="-122"/>
                          <a:cs typeface="宋体" panose="02010600030101010101" pitchFamily="2" charset="-122"/>
                        </a:rPr>
                        <a:t>32K</a:t>
                      </a:r>
                      <a:r>
                        <a:rPr lang="zh-CN" altLang="en-US" sz="1200" b="0" u="none">
                          <a:latin typeface="宋体" panose="02010600030101010101" pitchFamily="2" charset="-122"/>
                          <a:ea typeface="宋体" panose="02010600030101010101" pitchFamily="2" charset="-122"/>
                          <a:cs typeface="宋体" panose="02010600030101010101" pitchFamily="2" charset="-122"/>
                        </a:rPr>
                        <a:t>的正整数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highlight>
                            <a:srgbClr val="FFFF00"/>
                          </a:highlight>
                          <a:latin typeface="宋体" panose="02010600030101010101" pitchFamily="2" charset="-122"/>
                          <a:ea typeface="宋体" panose="02010600030101010101" pitchFamily="2" charset="-122"/>
                          <a:cs typeface="宋体" panose="02010600030101010101" pitchFamily="2" charset="-122"/>
                        </a:rPr>
                        <a:t>线程类，用于创建和管理线程</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200" b="0" u="none" dirty="0">
                          <a:latin typeface="宋体" panose="02010600030101010101" pitchFamily="2" charset="-122"/>
                          <a:ea typeface="宋体" panose="02010600030101010101" pitchFamily="2" charset="-122"/>
                          <a:cs typeface="宋体" panose="02010600030101010101" pitchFamily="2" charset="-122"/>
                        </a:rPr>
                        <a:t>Event</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事件类，用于线程同步</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3675">
                <a:tc>
                  <a:txBody>
                    <a:bodyPr/>
                    <a:lstStyle/>
                    <a:p>
                      <a:pPr marL="0" indent="0" algn="l">
                        <a:buNone/>
                      </a:pPr>
                      <a:r>
                        <a:rPr lang="en-US" altLang="zh-CN" sz="1200" b="0" u="none" dirty="0">
                          <a:latin typeface="宋体" panose="02010600030101010101" pitchFamily="2" charset="-122"/>
                          <a:ea typeface="宋体" panose="02010600030101010101" pitchFamily="2" charset="-122"/>
                          <a:cs typeface="宋体" panose="02010600030101010101" pitchFamily="2" charset="-122"/>
                        </a:rPr>
                        <a:t>Condition</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条件类，用于线程同步</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200" b="0" u="none" dirty="0">
                          <a:latin typeface="宋体" panose="02010600030101010101" pitchFamily="2" charset="-122"/>
                          <a:ea typeface="宋体" panose="02010600030101010101" pitchFamily="2" charset="-122"/>
                          <a:cs typeface="宋体" panose="02010600030101010101" pitchFamily="2" charset="-122"/>
                        </a:rPr>
                        <a:t>Lock</a:t>
                      </a:r>
                      <a:r>
                        <a:rPr lang="zh-CN" altLang="en-US" sz="1200" b="0" u="none" dirty="0">
                          <a:latin typeface="宋体" panose="02010600030101010101" pitchFamily="2" charset="-122"/>
                          <a:ea typeface="宋体" panose="02010600030101010101" pitchFamily="2" charset="-122"/>
                          <a:cs typeface="宋体" panose="02010600030101010101" pitchFamily="2" charset="-122"/>
                        </a:rPr>
                        <a:t>、</a:t>
                      </a:r>
                      <a:r>
                        <a:rPr lang="en-US" altLang="zh-CN" sz="1200" b="0" u="none" dirty="0" err="1">
                          <a:latin typeface="宋体" panose="02010600030101010101" pitchFamily="2" charset="-122"/>
                          <a:ea typeface="宋体" panose="02010600030101010101" pitchFamily="2" charset="-122"/>
                          <a:cs typeface="宋体" panose="02010600030101010101" pitchFamily="2" charset="-122"/>
                        </a:rPr>
                        <a:t>RLock</a:t>
                      </a:r>
                      <a:endParaRPr lang="en-US" sz="1200" b="0" u="none" dirty="0">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锁类，用于线程同步</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3675">
                <a:tc>
                  <a:txBody>
                    <a:bodyPr/>
                    <a:lstStyle/>
                    <a:p>
                      <a:pPr marL="0" indent="0" algn="l">
                        <a:buNone/>
                      </a:pPr>
                      <a:r>
                        <a:rPr lang="en-US" altLang="zh-CN" sz="1200" b="0" u="none" dirty="0">
                          <a:latin typeface="宋体" panose="02010600030101010101" pitchFamily="2" charset="-122"/>
                          <a:ea typeface="宋体" panose="02010600030101010101" pitchFamily="2" charset="-122"/>
                          <a:cs typeface="宋体" panose="02010600030101010101" pitchFamily="2" charset="-122"/>
                        </a:rPr>
                        <a:t>Semaphore</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信号量类，用于线程同步</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Timer</a:t>
                      </a: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highlight>
                            <a:srgbClr val="FFFF00"/>
                          </a:highlight>
                          <a:latin typeface="宋体" panose="02010600030101010101" pitchFamily="2" charset="-122"/>
                          <a:ea typeface="宋体" panose="02010600030101010101" pitchFamily="2" charset="-122"/>
                          <a:cs typeface="宋体" panose="02010600030101010101" pitchFamily="2" charset="-122"/>
                        </a:rPr>
                        <a:t>用于在指定时间之后调用一个函数的情况</a:t>
                      </a: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2"/>
          <p:cNvSpPr>
            <a:spLocks noGrp="1"/>
          </p:cNvSpPr>
          <p:nvPr>
            <p:ph idx="1"/>
          </p:nvPr>
        </p:nvSpPr>
        <p:spPr/>
        <p:txBody>
          <a:bodyPr anchor="t"/>
          <a:lstStyle/>
          <a:p>
            <a:pPr marL="0" indent="0">
              <a:buNone/>
            </a:pPr>
            <a:r>
              <a:rPr lang="en-US" altLang="en-US" sz="1350">
                <a:latin typeface="Consolas" panose="020B0609020204030204" charset="0"/>
              </a:rPr>
              <a:t>&gt;&gt;&gt; import threading</a:t>
            </a:r>
          </a:p>
          <a:p>
            <a:pPr marL="0" indent="0">
              <a:buNone/>
            </a:pPr>
            <a:r>
              <a:rPr lang="en-US" altLang="en-US" sz="1350">
                <a:latin typeface="Consolas" panose="020B0609020204030204" charset="0"/>
              </a:rPr>
              <a:t>&gt;&gt;&gt; threading.stack_size()                  #查看当前线程栈的大小</a:t>
            </a:r>
          </a:p>
          <a:p>
            <a:pPr marL="0" indent="0">
              <a:buNone/>
            </a:pPr>
            <a:r>
              <a:rPr lang="en-US" altLang="en-US" sz="1350">
                <a:solidFill>
                  <a:srgbClr val="00B0F0"/>
                </a:solidFill>
                <a:latin typeface="Consolas" panose="020B0609020204030204" charset="0"/>
              </a:rPr>
              <a:t>0</a:t>
            </a:r>
          </a:p>
          <a:p>
            <a:pPr marL="0" indent="0">
              <a:buNone/>
            </a:pPr>
            <a:r>
              <a:rPr lang="en-US" altLang="en-US" sz="1350">
                <a:latin typeface="Consolas" panose="020B0609020204030204" charset="0"/>
              </a:rPr>
              <a:t>&gt;&gt;&gt; threading.stack_size(64*1024)           #设置当前线程栈的大小</a:t>
            </a:r>
          </a:p>
          <a:p>
            <a:pPr marL="0" indent="0">
              <a:buNone/>
            </a:pPr>
            <a:r>
              <a:rPr lang="en-US" altLang="en-US" sz="1350">
                <a:solidFill>
                  <a:srgbClr val="00B0F0"/>
                </a:solidFill>
                <a:latin typeface="Consolas" panose="020B0609020204030204" charset="0"/>
              </a:rPr>
              <a:t>0</a:t>
            </a:r>
          </a:p>
          <a:p>
            <a:pPr marL="0" indent="0">
              <a:buNone/>
            </a:pPr>
            <a:r>
              <a:rPr lang="en-US" altLang="en-US" sz="1350">
                <a:latin typeface="Consolas" panose="020B0609020204030204" charset="0"/>
              </a:rPr>
              <a:t>&gt;&gt;&gt; threading.stack_size()</a:t>
            </a:r>
          </a:p>
          <a:p>
            <a:pPr marL="0" indent="0">
              <a:buNone/>
            </a:pPr>
            <a:r>
              <a:rPr lang="en-US" altLang="en-US" sz="1350">
                <a:solidFill>
                  <a:srgbClr val="00B0F0"/>
                </a:solidFill>
                <a:latin typeface="Consolas" panose="020B0609020204030204" charset="0"/>
              </a:rPr>
              <a:t>65536</a:t>
            </a:r>
          </a:p>
          <a:p>
            <a:pPr marL="0" indent="0">
              <a:buNone/>
            </a:pPr>
            <a:r>
              <a:rPr lang="en-US" altLang="en-US" sz="1350">
                <a:latin typeface="Consolas" panose="020B0609020204030204" charset="0"/>
              </a:rPr>
              <a:t>&gt;&gt;&gt; threading.active_count()                #查看活动线程数量</a:t>
            </a:r>
          </a:p>
          <a:p>
            <a:pPr marL="0" indent="0">
              <a:buNone/>
            </a:pPr>
            <a:r>
              <a:rPr lang="en-US" altLang="en-US" sz="1350">
                <a:solidFill>
                  <a:srgbClr val="00B0F0"/>
                </a:solidFill>
                <a:latin typeface="Consolas" panose="020B0609020204030204" charset="0"/>
              </a:rPr>
              <a:t>2</a:t>
            </a:r>
          </a:p>
        </p:txBody>
      </p:sp>
      <p:sp>
        <p:nvSpPr>
          <p:cNvPr id="13314"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a:spLocks noGrp="1"/>
          </p:cNvSpPr>
          <p:nvPr>
            <p:ph idx="1"/>
          </p:nvPr>
        </p:nvSpPr>
        <p:spPr/>
        <p:txBody>
          <a:bodyPr anchor="t"/>
          <a:lstStyle/>
          <a:p>
            <a:pPr marL="0" indent="0">
              <a:buNone/>
            </a:pPr>
            <a:r>
              <a:rPr lang="en-US" altLang="en-US" sz="1350" dirty="0">
                <a:latin typeface="Consolas" panose="020B0609020204030204" charset="0"/>
                <a:sym typeface="Arial" panose="020B0604020202020204"/>
              </a:rPr>
              <a:t>&gt;&gt;&gt; </a:t>
            </a:r>
            <a:r>
              <a:rPr lang="en-US" altLang="en-US" sz="1350" dirty="0" err="1">
                <a:latin typeface="Consolas" panose="020B0609020204030204" charset="0"/>
                <a:sym typeface="Arial" panose="020B0604020202020204"/>
              </a:rPr>
              <a:t>threading.current_thread</a:t>
            </a:r>
            <a:r>
              <a:rPr lang="en-US" altLang="en-US" sz="1350" dirty="0">
                <a:latin typeface="Consolas" panose="020B0609020204030204" charset="0"/>
                <a:sym typeface="Arial" panose="020B0604020202020204"/>
              </a:rPr>
              <a:t>()            #</a:t>
            </a:r>
            <a:r>
              <a:rPr lang="en-US" altLang="en-US" sz="1350" dirty="0" err="1">
                <a:latin typeface="Consolas" panose="020B0609020204030204" charset="0"/>
                <a:sym typeface="Arial" panose="020B0604020202020204"/>
              </a:rPr>
              <a:t>返回当前线程对象</a:t>
            </a:r>
            <a:endParaRPr lang="en-US" altLang="en-US" sz="1350" dirty="0">
              <a:latin typeface="Consolas" panose="020B0609020204030204" charset="0"/>
            </a:endParaRPr>
          </a:p>
          <a:p>
            <a:pPr marL="0" indent="0">
              <a:buNone/>
            </a:pPr>
            <a:r>
              <a:rPr lang="en-US" altLang="en-US" sz="1350" dirty="0">
                <a:solidFill>
                  <a:srgbClr val="00B0F0"/>
                </a:solidFill>
                <a:latin typeface="Consolas" panose="020B0609020204030204" charset="0"/>
                <a:sym typeface="Arial" panose="020B0604020202020204"/>
              </a:rPr>
              <a:t>&lt;_</a:t>
            </a:r>
            <a:r>
              <a:rPr lang="en-US" altLang="en-US" sz="1350" dirty="0" err="1">
                <a:solidFill>
                  <a:srgbClr val="00B0F0"/>
                </a:solidFill>
                <a:latin typeface="Consolas" panose="020B0609020204030204" charset="0"/>
                <a:sym typeface="Arial" panose="020B0604020202020204"/>
              </a:rPr>
              <a:t>MainThread</a:t>
            </a:r>
            <a:r>
              <a:rPr lang="en-US" altLang="en-US" sz="1350" dirty="0">
                <a:solidFill>
                  <a:srgbClr val="00B0F0"/>
                </a:solidFill>
                <a:latin typeface="Consolas" panose="020B0609020204030204" charset="0"/>
                <a:sym typeface="Arial" panose="020B0604020202020204"/>
              </a:rPr>
              <a:t>(</a:t>
            </a:r>
            <a:r>
              <a:rPr lang="en-US" altLang="en-US" sz="1350" dirty="0" err="1">
                <a:solidFill>
                  <a:srgbClr val="00B0F0"/>
                </a:solidFill>
                <a:latin typeface="Consolas" panose="020B0609020204030204" charset="0"/>
                <a:sym typeface="Arial" panose="020B0604020202020204"/>
              </a:rPr>
              <a:t>MainThread</a:t>
            </a:r>
            <a:r>
              <a:rPr lang="en-US" altLang="en-US" sz="1350" dirty="0">
                <a:solidFill>
                  <a:srgbClr val="00B0F0"/>
                </a:solidFill>
                <a:latin typeface="Consolas" panose="020B0609020204030204" charset="0"/>
                <a:sym typeface="Arial" panose="020B0604020202020204"/>
              </a:rPr>
              <a:t>, started 4852)&gt;</a:t>
            </a:r>
            <a:endParaRPr lang="en-US" altLang="en-US" sz="1350" dirty="0">
              <a:solidFill>
                <a:srgbClr val="00B0F0"/>
              </a:solidFill>
              <a:latin typeface="Consolas" panose="020B0609020204030204" charset="0"/>
            </a:endParaRPr>
          </a:p>
          <a:p>
            <a:pPr marL="0" indent="0">
              <a:buNone/>
            </a:pPr>
            <a:r>
              <a:rPr lang="en-US" altLang="en-US" sz="1350" dirty="0">
                <a:latin typeface="Consolas" panose="020B0609020204030204" charset="0"/>
                <a:sym typeface="Arial" panose="020B0604020202020204"/>
              </a:rPr>
              <a:t>&gt;&gt;&gt; </a:t>
            </a:r>
            <a:r>
              <a:rPr lang="en-US" altLang="en-US" sz="1350" dirty="0" err="1">
                <a:latin typeface="Consolas" panose="020B0609020204030204" charset="0"/>
                <a:sym typeface="Arial" panose="020B0604020202020204"/>
              </a:rPr>
              <a:t>threading.enumerate</a:t>
            </a:r>
            <a:r>
              <a:rPr lang="en-US" altLang="en-US" sz="1350" dirty="0">
                <a:latin typeface="Consolas" panose="020B0609020204030204" charset="0"/>
                <a:sym typeface="Arial" panose="020B0604020202020204"/>
              </a:rPr>
              <a:t>()                 #</a:t>
            </a:r>
            <a:r>
              <a:rPr lang="en-US" altLang="en-US" sz="1350" dirty="0" err="1">
                <a:latin typeface="Consolas" panose="020B0609020204030204" charset="0"/>
                <a:sym typeface="Arial" panose="020B0604020202020204"/>
              </a:rPr>
              <a:t>枚举所有线程</a:t>
            </a:r>
            <a:endParaRPr lang="en-US" altLang="en-US" sz="1350" dirty="0">
              <a:latin typeface="Consolas" panose="020B0609020204030204" charset="0"/>
            </a:endParaRPr>
          </a:p>
          <a:p>
            <a:pPr marL="0" indent="0">
              <a:buNone/>
            </a:pPr>
            <a:r>
              <a:rPr lang="en-US" altLang="en-US" sz="1350" dirty="0">
                <a:solidFill>
                  <a:srgbClr val="00B0F0"/>
                </a:solidFill>
                <a:latin typeface="Consolas" panose="020B0609020204030204" charset="0"/>
                <a:sym typeface="Arial" panose="020B0604020202020204"/>
              </a:rPr>
              <a:t>[&lt;Thread(</a:t>
            </a:r>
            <a:r>
              <a:rPr lang="en-US" altLang="en-US" sz="1350" dirty="0" err="1">
                <a:solidFill>
                  <a:srgbClr val="00B0F0"/>
                </a:solidFill>
                <a:latin typeface="Consolas" panose="020B0609020204030204" charset="0"/>
                <a:sym typeface="Arial" panose="020B0604020202020204"/>
              </a:rPr>
              <a:t>SockThread</a:t>
            </a:r>
            <a:r>
              <a:rPr lang="en-US" altLang="en-US" sz="1350" dirty="0">
                <a:solidFill>
                  <a:srgbClr val="00B0F0"/>
                </a:solidFill>
                <a:latin typeface="Consolas" panose="020B0609020204030204" charset="0"/>
                <a:sym typeface="Arial" panose="020B0604020202020204"/>
              </a:rPr>
              <a:t>, started daemon 9620)&gt;, &lt;_</a:t>
            </a:r>
            <a:r>
              <a:rPr lang="en-US" altLang="en-US" sz="1350" dirty="0" err="1">
                <a:solidFill>
                  <a:srgbClr val="00B0F0"/>
                </a:solidFill>
                <a:latin typeface="Consolas" panose="020B0609020204030204" charset="0"/>
                <a:sym typeface="Arial" panose="020B0604020202020204"/>
              </a:rPr>
              <a:t>MainThread</a:t>
            </a:r>
            <a:r>
              <a:rPr lang="en-US" altLang="en-US" sz="1350" dirty="0">
                <a:solidFill>
                  <a:srgbClr val="00B0F0"/>
                </a:solidFill>
                <a:latin typeface="Consolas" panose="020B0609020204030204" charset="0"/>
                <a:sym typeface="Arial" panose="020B0604020202020204"/>
              </a:rPr>
              <a:t>(</a:t>
            </a:r>
            <a:r>
              <a:rPr lang="en-US" altLang="en-US" sz="1350" dirty="0" err="1">
                <a:solidFill>
                  <a:srgbClr val="00B0F0"/>
                </a:solidFill>
                <a:latin typeface="Consolas" panose="020B0609020204030204" charset="0"/>
                <a:sym typeface="Arial" panose="020B0604020202020204"/>
              </a:rPr>
              <a:t>MainThread</a:t>
            </a:r>
            <a:r>
              <a:rPr lang="en-US" altLang="en-US" sz="1350" dirty="0">
                <a:solidFill>
                  <a:srgbClr val="00B0F0"/>
                </a:solidFill>
                <a:latin typeface="Consolas" panose="020B0609020204030204" charset="0"/>
                <a:sym typeface="Arial" panose="020B0604020202020204"/>
              </a:rPr>
              <a:t>, started 4852)&gt;]</a:t>
            </a:r>
          </a:p>
          <a:p>
            <a:pPr marL="0" indent="0">
              <a:buNone/>
            </a:pPr>
            <a:endParaRPr lang="en-US" altLang="en-US" sz="1350" dirty="0">
              <a:latin typeface="Consolas" panose="020B0609020204030204" charset="0"/>
            </a:endParaRPr>
          </a:p>
          <a:p>
            <a:pPr marL="0" indent="0">
              <a:buNone/>
            </a:pPr>
            <a:r>
              <a:rPr lang="en-US" altLang="en-US" sz="1350" dirty="0">
                <a:latin typeface="Consolas" panose="020B0609020204030204" charset="0"/>
                <a:sym typeface="Arial" panose="020B0604020202020204"/>
              </a:rPr>
              <a:t>&gt;&gt;&gt; def demo(v):</a:t>
            </a:r>
            <a:endParaRPr lang="en-US" altLang="en-US" sz="1350" dirty="0">
              <a:latin typeface="Consolas" panose="020B0609020204030204" charset="0"/>
            </a:endParaRPr>
          </a:p>
          <a:p>
            <a:pPr marL="0" indent="0">
              <a:buNone/>
            </a:pPr>
            <a:r>
              <a:rPr lang="en-US" altLang="en-US" sz="1350" dirty="0">
                <a:latin typeface="Consolas" panose="020B0609020204030204" charset="0"/>
                <a:sym typeface="Arial" panose="020B0604020202020204"/>
              </a:rPr>
              <a:t>	print(v)	</a:t>
            </a:r>
          </a:p>
          <a:p>
            <a:pPr marL="0" indent="0">
              <a:buNone/>
            </a:pPr>
            <a:endParaRPr lang="en-US" altLang="en-US" sz="1350" dirty="0">
              <a:latin typeface="Consolas" panose="020B0609020204030204" charset="0"/>
            </a:endParaRPr>
          </a:p>
          <a:p>
            <a:pPr marL="0" indent="0">
              <a:buNone/>
            </a:pPr>
            <a:r>
              <a:rPr lang="en-US" altLang="en-US" sz="1350" dirty="0">
                <a:latin typeface="Consolas" panose="020B0609020204030204" charset="0"/>
                <a:sym typeface="Arial" panose="020B0604020202020204"/>
              </a:rPr>
              <a:t>&gt;&gt;&gt; t = </a:t>
            </a:r>
            <a:r>
              <a:rPr lang="en-US" altLang="en-US" sz="1350" dirty="0" err="1">
                <a:latin typeface="Consolas" panose="020B0609020204030204" charset="0"/>
                <a:sym typeface="Arial" panose="020B0604020202020204"/>
              </a:rPr>
              <a:t>threading.Timer</a:t>
            </a:r>
            <a:r>
              <a:rPr lang="en-US" altLang="en-US" sz="1350" dirty="0">
                <a:latin typeface="Consolas" panose="020B0609020204030204" charset="0"/>
                <a:sym typeface="Arial" panose="020B0604020202020204"/>
              </a:rPr>
              <a:t>(3, demo, </a:t>
            </a:r>
            <a:r>
              <a:rPr lang="en-US" altLang="en-US" sz="1350" dirty="0" err="1">
                <a:latin typeface="Consolas" panose="020B0609020204030204" charset="0"/>
                <a:sym typeface="Arial" panose="020B0604020202020204"/>
              </a:rPr>
              <a:t>args</a:t>
            </a:r>
            <a:r>
              <a:rPr lang="en-US" altLang="en-US" sz="1350" dirty="0">
                <a:latin typeface="Consolas" panose="020B0609020204030204" charset="0"/>
                <a:sym typeface="Arial" panose="020B0604020202020204"/>
              </a:rPr>
              <a:t>=(5,))  #</a:t>
            </a:r>
            <a:r>
              <a:rPr lang="en-US" altLang="en-US" sz="1350" dirty="0" err="1">
                <a:latin typeface="Consolas" panose="020B0609020204030204" charset="0"/>
                <a:sym typeface="Arial" panose="020B0604020202020204"/>
              </a:rPr>
              <a:t>创建线程</a:t>
            </a:r>
            <a:endParaRPr lang="en-US" altLang="en-US" sz="1350" dirty="0">
              <a:latin typeface="Consolas" panose="020B0609020204030204" charset="0"/>
            </a:endParaRPr>
          </a:p>
          <a:p>
            <a:pPr marL="0" indent="0">
              <a:buNone/>
            </a:pPr>
            <a:r>
              <a:rPr lang="en-US" altLang="en-US" sz="1350" dirty="0">
                <a:latin typeface="Consolas" panose="020B0609020204030204" charset="0"/>
                <a:sym typeface="Arial" panose="020B0604020202020204"/>
              </a:rPr>
              <a:t>&gt;&gt;&gt; </a:t>
            </a:r>
            <a:r>
              <a:rPr lang="en-US" altLang="en-US" sz="1350" dirty="0" err="1">
                <a:latin typeface="Consolas" panose="020B0609020204030204" charset="0"/>
                <a:sym typeface="Arial" panose="020B0604020202020204"/>
              </a:rPr>
              <a:t>t.start</a:t>
            </a:r>
            <a:r>
              <a:rPr lang="en-US" altLang="en-US" sz="1350" dirty="0">
                <a:latin typeface="Consolas" panose="020B0609020204030204" charset="0"/>
                <a:sym typeface="Arial" panose="020B0604020202020204"/>
              </a:rPr>
              <a:t>()                             #启动线程，3秒之后调用demo函数</a:t>
            </a:r>
            <a:endParaRPr lang="en-US" altLang="en-US" sz="1350" dirty="0">
              <a:latin typeface="Consolas" panose="020B0609020204030204" charset="0"/>
            </a:endParaRPr>
          </a:p>
          <a:p>
            <a:pPr marL="0" indent="0">
              <a:buNone/>
            </a:pPr>
            <a:r>
              <a:rPr lang="en-US" altLang="en-US" sz="1350" dirty="0">
                <a:latin typeface="Consolas" panose="020B0609020204030204" charset="0"/>
                <a:sym typeface="Arial" panose="020B0604020202020204"/>
              </a:rPr>
              <a:t>&gt;&gt;&gt; </a:t>
            </a:r>
            <a:r>
              <a:rPr lang="en-US" altLang="en-US" sz="1350" dirty="0" err="1">
                <a:latin typeface="Consolas" panose="020B0609020204030204" charset="0"/>
                <a:sym typeface="Arial" panose="020B0604020202020204"/>
              </a:rPr>
              <a:t>t.cancel</a:t>
            </a:r>
            <a:r>
              <a:rPr lang="en-US" altLang="en-US" sz="1350" dirty="0">
                <a:latin typeface="Consolas" panose="020B0609020204030204" charset="0"/>
                <a:sym typeface="Arial" panose="020B0604020202020204"/>
              </a:rPr>
              <a:t>()                            #</a:t>
            </a:r>
            <a:r>
              <a:rPr lang="en-US" altLang="en-US" sz="1350" dirty="0" err="1">
                <a:latin typeface="Consolas" panose="020B0609020204030204" charset="0"/>
                <a:sym typeface="Arial" panose="020B0604020202020204"/>
              </a:rPr>
              <a:t>如果仍在等待时间到达，则取消</a:t>
            </a:r>
            <a:endParaRPr lang="en-US" altLang="en-US" sz="1350" dirty="0">
              <a:latin typeface="Consolas" panose="020B0609020204030204" charset="0"/>
            </a:endParaRPr>
          </a:p>
        </p:txBody>
      </p:sp>
      <p:sp>
        <p:nvSpPr>
          <p:cNvPr id="14338"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819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13.2 Thread对象</a:t>
            </a:r>
            <a:endParaRPr lang="zh-CN" altLang="en-US" kern="1200" baseline="0" dirty="0">
              <a:latin typeface="Times New Roman" panose="02020603050405020304" pitchFamily="2" charset="0"/>
              <a:ea typeface="Times New Roman" panose="02020603050405020304" pitchFamily="2" charset="0"/>
              <a:cs typeface="+mj-cs"/>
            </a:endParaRPr>
          </a:p>
        </p:txBody>
      </p:sp>
      <p:sp>
        <p:nvSpPr>
          <p:cNvPr id="15362" name="文本占位符 8194"/>
          <p:cNvSpPr>
            <a:spLocks noGrp="1"/>
          </p:cNvSpPr>
          <p:nvPr>
            <p:ph idx="1"/>
          </p:nvPr>
        </p:nvSpPr>
        <p:spPr/>
        <p:txBody>
          <a:bodyPr anchor="t"/>
          <a:lstStyle/>
          <a:p>
            <a:pPr>
              <a:lnSpc>
                <a:spcPct val="130000"/>
              </a:lnSpc>
              <a:spcBef>
                <a:spcPts val="1200"/>
              </a:spcBef>
              <a:spcAft>
                <a:spcPts val="600"/>
              </a:spcAft>
              <a:buFont typeface="Wingdings" panose="05000000000000000000" charset="0"/>
              <a:buChar char="§"/>
            </a:pPr>
            <a:r>
              <a:rPr lang="zh-CN" altLang="en-US" sz="1800" dirty="0">
                <a:latin typeface="Times New Roman" panose="02020603050405020304" pitchFamily="2" charset="0"/>
              </a:rPr>
              <a:t>创建线程对象主要有下面两种方式，</a:t>
            </a:r>
            <a:r>
              <a:rPr lang="zh-CN" altLang="en-US" sz="1800" dirty="0">
                <a:latin typeface="Times New Roman" panose="02020603050405020304" pitchFamily="2" charset="0"/>
                <a:sym typeface="+mn-ea"/>
              </a:rPr>
              <a:t>创建了线程对象以后，可以调用其start()方法来启动，该方法自动调用该类对象的run方法，此时该线程处于alive状态，直至run方法结束。</a:t>
            </a:r>
            <a:endParaRPr lang="zh-CN" altLang="en-US" sz="1800" dirty="0">
              <a:latin typeface="Times New Roman" panose="02020603050405020304" pitchFamily="2" charset="0"/>
            </a:endParaRPr>
          </a:p>
          <a:p>
            <a:pPr marL="512445" indent="-256540">
              <a:lnSpc>
                <a:spcPct val="130000"/>
              </a:lnSpc>
              <a:spcBef>
                <a:spcPts val="1200"/>
              </a:spcBef>
              <a:spcAft>
                <a:spcPts val="600"/>
              </a:spcAft>
              <a:buFont typeface="Wingdings" panose="05000000000000000000" charset="0"/>
              <a:buChar char="Ø"/>
            </a:pPr>
            <a:r>
              <a:rPr lang="zh-CN" altLang="en-US" sz="1600" dirty="0">
                <a:latin typeface="Times New Roman" panose="02020603050405020304" pitchFamily="2" charset="0"/>
              </a:rPr>
              <a:t>可以直接使用Thread类创建线程，为其构造函数传递一个可调用对象即可。</a:t>
            </a:r>
            <a:r>
              <a:rPr lang="zh-CN" altLang="en-US" sz="1600" dirty="0">
                <a:highlight>
                  <a:srgbClr val="FFFF00"/>
                </a:highlight>
                <a:latin typeface="Times New Roman" panose="02020603050405020304" pitchFamily="2" charset="0"/>
              </a:rPr>
              <a:t>常用，比较方便</a:t>
            </a:r>
            <a:endParaRPr lang="zh-CN" altLang="en-US" sz="1600" dirty="0">
              <a:latin typeface="Times New Roman" panose="02020603050405020304" pitchFamily="2" charset="0"/>
            </a:endParaRPr>
          </a:p>
          <a:p>
            <a:pPr marL="512445" indent="-256540">
              <a:lnSpc>
                <a:spcPct val="130000"/>
              </a:lnSpc>
              <a:spcBef>
                <a:spcPts val="1200"/>
              </a:spcBef>
              <a:spcAft>
                <a:spcPts val="600"/>
              </a:spcAft>
              <a:buFont typeface="Wingdings" panose="05000000000000000000" charset="0"/>
              <a:buChar char="Ø"/>
            </a:pPr>
            <a:r>
              <a:rPr lang="zh-CN" altLang="en-US" sz="1600" dirty="0">
                <a:latin typeface="Times New Roman" panose="02020603050405020304" pitchFamily="2" charset="0"/>
              </a:rPr>
              <a:t>可以继承Thread类创建派生类，并重写__init__和run方法，实现自定义线程对象类。</a:t>
            </a:r>
          </a:p>
          <a:p>
            <a:pPr>
              <a:lnSpc>
                <a:spcPct val="130000"/>
              </a:lnSpc>
              <a:spcBef>
                <a:spcPts val="1200"/>
              </a:spcBef>
              <a:spcAft>
                <a:spcPts val="600"/>
              </a:spcAft>
              <a:buFont typeface="Wingdings" panose="05000000000000000000" charset="0"/>
              <a:buChar char="v"/>
            </a:pPr>
            <a:endParaRPr lang="zh-CN" altLang="en-US" sz="16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a:spLocks noGrp="1"/>
          </p:cNvSpPr>
          <p:nvPr>
            <p:ph idx="1"/>
          </p:nvPr>
        </p:nvSpPr>
        <p:spPr/>
        <p:txBody>
          <a:bodyPr anchor="t"/>
          <a:lstStyle/>
          <a:p>
            <a:pPr>
              <a:buFont typeface="Wingdings" panose="05000000000000000000" charset="0"/>
              <a:buChar char="§"/>
            </a:pPr>
            <a:r>
              <a:rPr lang="en-US" altLang="en-US" sz="1800"/>
              <a:t>Thread</a:t>
            </a:r>
            <a:r>
              <a:rPr lang="zh-CN" altLang="en-US" sz="1800"/>
              <a:t>对象成员</a:t>
            </a:r>
          </a:p>
        </p:txBody>
      </p:sp>
      <p:graphicFrame>
        <p:nvGraphicFramePr>
          <p:cNvPr id="2" name="Table -1"/>
          <p:cNvGraphicFramePr/>
          <p:nvPr>
            <p:custDataLst>
              <p:tags r:id="rId1"/>
            </p:custDataLst>
          </p:nvPr>
        </p:nvGraphicFramePr>
        <p:xfrm>
          <a:off x="843621" y="1583658"/>
          <a:ext cx="7155815" cy="2657475"/>
        </p:xfrm>
        <a:graphic>
          <a:graphicData uri="http://schemas.openxmlformats.org/drawingml/2006/table">
            <a:tbl>
              <a:tblPr firstRow="1" bandRow="1">
                <a:tableStyleId>{5940675A-B579-460E-94D1-54222C63F5DA}</a:tableStyleId>
              </a:tblPr>
              <a:tblGrid>
                <a:gridCol w="3469640">
                  <a:extLst>
                    <a:ext uri="{9D8B030D-6E8A-4147-A177-3AD203B41FA5}">
                      <a16:colId xmlns:a16="http://schemas.microsoft.com/office/drawing/2014/main" val="20000"/>
                    </a:ext>
                  </a:extLst>
                </a:gridCol>
                <a:gridCol w="3686175">
                  <a:extLst>
                    <a:ext uri="{9D8B030D-6E8A-4147-A177-3AD203B41FA5}">
                      <a16:colId xmlns:a16="http://schemas.microsoft.com/office/drawing/2014/main" val="20001"/>
                    </a:ext>
                  </a:extLst>
                </a:gridCol>
              </a:tblGrid>
              <a:tr h="24130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成员</a:t>
                      </a: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说明</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193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start(</a:t>
                      </a:r>
                      <a:r>
                        <a:rPr lang="en-US" altLang="zh-CN" sz="1200" b="0" u="none">
                          <a:latin typeface="Calibri" panose="020F0502020204030204" charset="0"/>
                          <a:ea typeface="Calibri" panose="020F0502020204030204" charset="0"/>
                          <a:cs typeface="Calibri" panose="020F0502020204030204"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自动调用</a:t>
                      </a:r>
                      <a:r>
                        <a:rPr lang="en-US" altLang="zh-CN" sz="1200" b="0" u="none">
                          <a:latin typeface="宋体" panose="02010600030101010101" pitchFamily="2" charset="-122"/>
                          <a:ea typeface="宋体" panose="02010600030101010101" pitchFamily="2" charset="-122"/>
                          <a:cs typeface="宋体" panose="02010600030101010101" pitchFamily="2" charset="-122"/>
                        </a:rPr>
                        <a:t>run()</a:t>
                      </a:r>
                      <a:r>
                        <a:rPr lang="zh-CN" altLang="en-US" sz="1200" b="0" u="none">
                          <a:latin typeface="宋体" panose="02010600030101010101" pitchFamily="2" charset="-122"/>
                          <a:ea typeface="宋体" panose="02010600030101010101" pitchFamily="2" charset="-122"/>
                          <a:cs typeface="宋体" panose="02010600030101010101" pitchFamily="2" charset="-122"/>
                        </a:rPr>
                        <a:t>方法，启动线程，执行线程代码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9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run(</a:t>
                      </a:r>
                      <a:r>
                        <a:rPr lang="en-US" altLang="zh-CN" sz="1200" b="0" u="none">
                          <a:latin typeface="Calibri" panose="020F0502020204030204" charset="0"/>
                          <a:ea typeface="Calibri" panose="020F0502020204030204" charset="0"/>
                          <a:cs typeface="Calibri" panose="020F0502020204030204"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线程代码，用来实现线程的功能与业务逻辑，可以在子类中重写该方法来自定义线程的行为</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__init__(self, group=None, target=None, name=None, args=(), kwargs=None, verbose=None)</a:t>
                      </a: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highlight>
                            <a:srgbClr val="FFFF00"/>
                          </a:highlight>
                          <a:latin typeface="宋体" panose="02010600030101010101" pitchFamily="2" charset="-122"/>
                          <a:ea typeface="宋体" panose="02010600030101010101" pitchFamily="2" charset="-122"/>
                          <a:cs typeface="宋体" panose="02010600030101010101" pitchFamily="2" charset="-122"/>
                        </a:rPr>
                        <a:t>构造函数</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name</a:t>
                      </a: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用来读取或设置线程的名字</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ident</a:t>
                      </a: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线程标识，非</a:t>
                      </a:r>
                      <a:r>
                        <a:rPr lang="en-US" altLang="zh-CN" sz="1200" b="0" u="none">
                          <a:latin typeface="宋体" panose="02010600030101010101" pitchFamily="2" charset="-122"/>
                          <a:ea typeface="宋体" panose="02010600030101010101" pitchFamily="2" charset="-122"/>
                          <a:cs typeface="宋体" panose="02010600030101010101" pitchFamily="2" charset="-122"/>
                        </a:rPr>
                        <a:t>0</a:t>
                      </a:r>
                      <a:r>
                        <a:rPr lang="zh-CN" altLang="en-US" sz="1200" b="0" u="none">
                          <a:latin typeface="宋体" panose="02010600030101010101" pitchFamily="2" charset="-122"/>
                          <a:ea typeface="宋体" panose="02010600030101010101" pitchFamily="2" charset="-122"/>
                          <a:cs typeface="宋体" panose="02010600030101010101" pitchFamily="2" charset="-122"/>
                        </a:rPr>
                        <a:t>数字或</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（线程未被启动）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is_alive(</a:t>
                      </a:r>
                      <a:r>
                        <a:rPr lang="en-US" altLang="zh-CN" sz="1200" b="0" u="none">
                          <a:latin typeface="Calibri" panose="020F0502020204030204" charset="0"/>
                          <a:ea typeface="Calibri" panose="020F0502020204030204" charset="0"/>
                          <a:cs typeface="Calibri" panose="020F0502020204030204" charset="0"/>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isAlive()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测试线程是否处于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daemon</a:t>
                      </a: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布尔值，</a:t>
                      </a:r>
                      <a:r>
                        <a:rPr lang="zh-CN" altLang="en-US" sz="1200" b="0" u="none" dirty="0">
                          <a:highlight>
                            <a:srgbClr val="FFFF00"/>
                          </a:highlight>
                          <a:latin typeface="宋体" panose="02010600030101010101" pitchFamily="2" charset="-122"/>
                          <a:ea typeface="宋体" panose="02010600030101010101" pitchFamily="2" charset="-122"/>
                          <a:cs typeface="宋体" panose="02010600030101010101" pitchFamily="2" charset="-122"/>
                        </a:rPr>
                        <a:t>表示线程是否为守护线程</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20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join(</a:t>
                      </a:r>
                      <a:r>
                        <a:rPr lang="en-US" altLang="zh-CN" sz="1200" b="0" u="none">
                          <a:latin typeface="Calibri" panose="020F0502020204030204" charset="0"/>
                          <a:ea typeface="Calibri" panose="020F0502020204030204" charset="0"/>
                          <a:cs typeface="Calibri" panose="020F0502020204030204" charset="0"/>
                        </a:rPr>
                        <a:t>timeout=None)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highlight>
                            <a:srgbClr val="FFFF00"/>
                          </a:highlight>
                          <a:latin typeface="宋体" panose="02010600030101010101" pitchFamily="2" charset="-122"/>
                          <a:ea typeface="宋体" panose="02010600030101010101" pitchFamily="2" charset="-122"/>
                          <a:cs typeface="宋体" panose="02010600030101010101" pitchFamily="2" charset="-122"/>
                        </a:rPr>
                        <a:t>等待线程结束或超时返回</a:t>
                      </a: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7442" name="标题 819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13.2 Thread对象</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024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13.2.1 Thread对象中的方法</a:t>
            </a:r>
          </a:p>
        </p:txBody>
      </p:sp>
      <p:sp>
        <p:nvSpPr>
          <p:cNvPr id="18434" name="文本占位符 10242"/>
          <p:cNvSpPr>
            <a:spLocks noGrp="1"/>
          </p:cNvSpPr>
          <p:nvPr>
            <p:ph idx="1"/>
          </p:nvPr>
        </p:nvSpPr>
        <p:spPr>
          <a:xfrm>
            <a:off x="433070" y="1200150"/>
            <a:ext cx="8296275" cy="3693795"/>
          </a:xfrm>
        </p:spPr>
        <p:txBody>
          <a:bodyPr anchor="t"/>
          <a:lstStyle/>
          <a:p>
            <a:pPr>
              <a:lnSpc>
                <a:spcPct val="150000"/>
              </a:lnSpc>
              <a:spcBef>
                <a:spcPts val="0"/>
              </a:spcBef>
              <a:buFont typeface="Wingdings" panose="05000000000000000000" charset="0"/>
              <a:buChar char="§"/>
            </a:pPr>
            <a:r>
              <a:rPr lang="zh-CN" altLang="en-US" sz="1800" dirty="0">
                <a:latin typeface="宋体" panose="02010600030101010101" pitchFamily="2" charset="-122"/>
              </a:rPr>
              <a:t>join([timeout]</a:t>
            </a:r>
            <a:r>
              <a:rPr lang="en-US" altLang="zh-CN" sz="1800" dirty="0">
                <a:latin typeface="宋体" panose="02010600030101010101" pitchFamily="2" charset="-122"/>
              </a:rPr>
              <a:t>)</a:t>
            </a:r>
            <a:r>
              <a:rPr lang="zh-CN" altLang="en-US" sz="1800" dirty="0">
                <a:latin typeface="宋体" panose="02010600030101010101" pitchFamily="2" charset="-122"/>
              </a:rPr>
              <a:t>：等待被调线程结束后再继续执行后续代码，参数timeout为</a:t>
            </a:r>
            <a:r>
              <a:rPr lang="zh-CN" altLang="en-US" sz="1800" dirty="0">
                <a:solidFill>
                  <a:srgbClr val="FF0000"/>
                </a:solidFill>
                <a:latin typeface="宋体" panose="02010600030101010101" pitchFamily="2" charset="-122"/>
              </a:rPr>
              <a:t>最长等待时间</a:t>
            </a:r>
            <a:r>
              <a:rPr lang="zh-CN" altLang="en-US" sz="1800" dirty="0">
                <a:latin typeface="宋体" panose="02010600030101010101" pitchFamily="2" charset="-122"/>
              </a:rPr>
              <a:t>，单位为秒。</a:t>
            </a:r>
            <a:r>
              <a:rPr lang="en-US" altLang="zh-CN" sz="1800" dirty="0">
                <a:highlight>
                  <a:srgbClr val="FFFF00"/>
                </a:highlight>
                <a:latin typeface="宋体" panose="02010600030101010101" pitchFamily="2" charset="-122"/>
              </a:rPr>
              <a:t>join()</a:t>
            </a:r>
            <a:r>
              <a:rPr lang="zh-CN" altLang="en-US" sz="1800" dirty="0">
                <a:highlight>
                  <a:srgbClr val="FFFF00"/>
                </a:highlight>
                <a:latin typeface="宋体" panose="02010600030101010101" pitchFamily="2" charset="-122"/>
              </a:rPr>
              <a:t>方法带具有隐式的线程同步功能</a:t>
            </a:r>
            <a:r>
              <a:rPr lang="zh-CN" altLang="en-US" sz="1800" dirty="0">
                <a:latin typeface="宋体" panose="02010600030101010101" pitchFamily="2" charset="-122"/>
              </a:rPr>
              <a:t>。</a:t>
            </a:r>
            <a:endParaRPr lang="zh-CN" altLang="en-US" sz="1350" dirty="0">
              <a:latin typeface="Consolas" panose="020B0609020204030204" charset="0"/>
              <a:cs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13.2.1 Thread对象中的方法</a:t>
            </a:r>
            <a:endParaRPr lang="zh-CN" altLang="en-US"/>
          </a:p>
        </p:txBody>
      </p:sp>
      <p:sp>
        <p:nvSpPr>
          <p:cNvPr id="3" name="内容占位符 2"/>
          <p:cNvSpPr>
            <a:spLocks noGrp="1"/>
          </p:cNvSpPr>
          <p:nvPr>
            <p:ph idx="1"/>
          </p:nvPr>
        </p:nvSpPr>
        <p:spPr/>
        <p:txBody>
          <a:bodyPr/>
          <a:lstStyle/>
          <a:p>
            <a:pPr>
              <a:lnSpc>
                <a:spcPct val="150000"/>
              </a:lnSpc>
              <a:spcBef>
                <a:spcPts val="0"/>
              </a:spcBef>
              <a:buFont typeface="Wingdings" panose="05000000000000000000" charset="0"/>
              <a:buChar char="ü"/>
            </a:pPr>
            <a:r>
              <a:rPr lang="zh-CN" altLang="en-US" sz="1800" b="1" dirty="0">
                <a:latin typeface="Consolas" panose="020B0609020204030204" charset="0"/>
                <a:sym typeface="+mn-ea"/>
              </a:rPr>
              <a:t>例</a:t>
            </a:r>
            <a:r>
              <a:rPr lang="en-US" altLang="zh-CN" sz="1800" b="1" dirty="0">
                <a:latin typeface="Consolas" panose="020B0609020204030204" charset="0"/>
                <a:sym typeface="+mn-ea"/>
              </a:rPr>
              <a:t>13-1</a:t>
            </a:r>
            <a:r>
              <a:rPr lang="en-US" altLang="zh-CN" sz="1800" dirty="0">
                <a:latin typeface="Consolas" panose="020B0609020204030204" charset="0"/>
                <a:sym typeface="+mn-ea"/>
              </a:rPr>
              <a:t>  </a:t>
            </a:r>
            <a:r>
              <a:rPr lang="zh-CN" altLang="en-US" sz="1800" dirty="0">
                <a:latin typeface="Consolas" panose="020B0609020204030204" charset="0"/>
                <a:sym typeface="+mn-ea"/>
              </a:rPr>
              <a:t>使用</a:t>
            </a:r>
            <a:r>
              <a:rPr lang="en-US" altLang="zh-CN" sz="1800" dirty="0">
                <a:latin typeface="Consolas" panose="020B0609020204030204" charset="0"/>
                <a:sym typeface="+mn-ea"/>
              </a:rPr>
              <a:t>Thread</a:t>
            </a:r>
            <a:r>
              <a:rPr lang="zh-CN" altLang="en-US" sz="1800" dirty="0">
                <a:latin typeface="Consolas" panose="020B0609020204030204" charset="0"/>
                <a:sym typeface="+mn-ea"/>
              </a:rPr>
              <a:t>类的构造方法创建线程。</a:t>
            </a:r>
            <a:endParaRPr lang="zh-CN" altLang="en-US" sz="1800" dirty="0">
              <a:latin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import threading</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import time</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def func1(x, y):                    </a:t>
            </a:r>
            <a:r>
              <a:rPr lang="en-US" altLang="zh-CN" sz="1600" dirty="0">
                <a:latin typeface="Consolas" panose="020B0609020204030204" charset="0"/>
                <a:cs typeface="Consolas" panose="020B0609020204030204" charset="0"/>
                <a:sym typeface="+mn-ea"/>
              </a:rPr>
              <a:t>#</a:t>
            </a:r>
            <a:r>
              <a:rPr lang="zh-CN" altLang="en-US" sz="1600" dirty="0">
                <a:latin typeface="Consolas" panose="020B0609020204030204" charset="0"/>
                <a:cs typeface="Consolas" panose="020B0609020204030204" charset="0"/>
                <a:sym typeface="+mn-ea"/>
              </a:rPr>
              <a:t>线程函数</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for i in range(x, y):</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print</a:t>
            </a:r>
            <a:r>
              <a:rPr lang="en-US" altLang="zh-CN" sz="1600" dirty="0">
                <a:latin typeface="Consolas" panose="020B0609020204030204" charset="0"/>
                <a:cs typeface="Consolas" panose="020B0609020204030204" charset="0"/>
                <a:sym typeface="+mn-ea"/>
              </a:rPr>
              <a:t>(</a:t>
            </a:r>
            <a:r>
              <a:rPr lang="zh-CN" altLang="en-US" sz="1600" dirty="0">
                <a:latin typeface="Consolas" panose="020B0609020204030204" charset="0"/>
                <a:cs typeface="Consolas" panose="020B0609020204030204" charset="0"/>
                <a:sym typeface="+mn-ea"/>
              </a:rPr>
              <a:t>i</a:t>
            </a:r>
            <a:r>
              <a:rPr lang="en-US" altLang="zh-CN" sz="1600" dirty="0">
                <a:latin typeface="Consolas" panose="020B0609020204030204" charset="0"/>
                <a:cs typeface="Consolas" panose="020B0609020204030204" charset="0"/>
                <a:sym typeface="+mn-ea"/>
              </a:rPr>
              <a:t>)</a:t>
            </a:r>
            <a:endParaRPr lang="en-US" altLang="zh-CN"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time.sleep(10)</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 = threading.Thread(target=func1, args=(15, 20))</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t1.start()</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t1.join(5) </a:t>
            </a:r>
            <a:r>
              <a:rPr lang="en-US" altLang="zh-CN" sz="1600" dirty="0">
                <a:latin typeface="Consolas" panose="020B0609020204030204" charset="0"/>
                <a:cs typeface="Consolas" panose="020B0609020204030204" charset="0"/>
                <a:sym typeface="+mn-ea"/>
              </a:rPr>
              <a:t>#</a:t>
            </a:r>
            <a:r>
              <a:rPr lang="zh-CN" altLang="en-US" sz="1600" dirty="0">
                <a:latin typeface="Consolas" panose="020B0609020204030204" charset="0"/>
                <a:cs typeface="Consolas" panose="020B0609020204030204" charset="0"/>
                <a:sym typeface="+mn-ea"/>
              </a:rPr>
              <a:t>等待结束</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t2 = threading.Thread(target=func1, args=(5, 10))</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t2.start()</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126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13.2.1 Thread对象中的方法</a:t>
            </a:r>
          </a:p>
        </p:txBody>
      </p:sp>
      <p:sp>
        <p:nvSpPr>
          <p:cNvPr id="19458" name="文本占位符 11266"/>
          <p:cNvSpPr>
            <a:spLocks noGrp="1"/>
          </p:cNvSpPr>
          <p:nvPr>
            <p:ph idx="1"/>
          </p:nvPr>
        </p:nvSpPr>
        <p:spPr>
          <a:xfrm>
            <a:off x="502920" y="1108075"/>
            <a:ext cx="7991475" cy="3791585"/>
          </a:xfrm>
        </p:spPr>
        <p:txBody>
          <a:bodyPr anchor="t"/>
          <a:lstStyle/>
          <a:p>
            <a:pPr>
              <a:lnSpc>
                <a:spcPct val="150000"/>
              </a:lnSpc>
              <a:spcBef>
                <a:spcPts val="0"/>
              </a:spcBef>
              <a:buFont typeface="Wingdings" panose="05000000000000000000" charset="0"/>
              <a:buChar char="§"/>
            </a:pPr>
            <a:r>
              <a:rPr lang="en-US" altLang="zh-CN" sz="1800">
                <a:latin typeface="宋体" panose="02010600030101010101" pitchFamily="2" charset="-122"/>
              </a:rPr>
              <a:t>isAlive()</a:t>
            </a:r>
            <a:r>
              <a:rPr lang="zh-CN" altLang="en-US" sz="1800">
                <a:latin typeface="宋体" panose="02010600030101010101" pitchFamily="2" charset="-122"/>
              </a:rPr>
              <a:t>：测试线程是否处于运行状态</a:t>
            </a:r>
          </a:p>
          <a:p>
            <a:pPr>
              <a:lnSpc>
                <a:spcPct val="150000"/>
              </a:lnSpc>
              <a:spcBef>
                <a:spcPts val="0"/>
              </a:spcBef>
              <a:buFont typeface="Wingdings" panose="05000000000000000000" charset="0"/>
              <a:buChar char="ü"/>
            </a:pPr>
            <a:r>
              <a:rPr lang="zh-CN" altLang="en-US" sz="1500" b="1">
                <a:latin typeface="Consolas" panose="020B0609020204030204" charset="0"/>
              </a:rPr>
              <a:t>例</a:t>
            </a:r>
            <a:r>
              <a:rPr lang="en-US" altLang="zh-CN" sz="1500" b="1">
                <a:latin typeface="Consolas" panose="020B0609020204030204" charset="0"/>
              </a:rPr>
              <a:t>13-2</a:t>
            </a:r>
            <a:r>
              <a:rPr lang="en-US" altLang="zh-CN" sz="1500">
                <a:latin typeface="Consolas" panose="020B0609020204030204" charset="0"/>
              </a:rPr>
              <a:t>  </a:t>
            </a:r>
            <a:r>
              <a:rPr lang="zh-CN" altLang="en-US" sz="1500">
                <a:latin typeface="Consolas" panose="020B0609020204030204" charset="0"/>
              </a:rPr>
              <a:t>查看线程状态。</a:t>
            </a:r>
          </a:p>
          <a:p>
            <a:pPr>
              <a:spcBef>
                <a:spcPct val="0"/>
              </a:spcBef>
              <a:buNone/>
            </a:pPr>
            <a:r>
              <a:rPr lang="en-US" altLang="zh-CN" sz="1200">
                <a:latin typeface="Consolas" panose="020B0609020204030204" charset="0"/>
                <a:cs typeface="Consolas" panose="020B0609020204030204" charset="0"/>
              </a:rPr>
              <a:t>import threading</a:t>
            </a:r>
          </a:p>
          <a:p>
            <a:pPr>
              <a:spcBef>
                <a:spcPct val="0"/>
              </a:spcBef>
              <a:buNone/>
            </a:pPr>
            <a:r>
              <a:rPr lang="en-US" altLang="zh-CN" sz="1200">
                <a:latin typeface="Consolas" panose="020B0609020204030204" charset="0"/>
                <a:cs typeface="Consolas" panose="020B0609020204030204" charset="0"/>
              </a:rPr>
              <a:t>import time</a:t>
            </a:r>
          </a:p>
          <a:p>
            <a:pPr>
              <a:spcBef>
                <a:spcPct val="0"/>
              </a:spcBef>
              <a:buNone/>
            </a:pP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def func1(x, y):</a:t>
            </a:r>
          </a:p>
          <a:p>
            <a:pPr>
              <a:spcBef>
                <a:spcPct val="0"/>
              </a:spcBef>
              <a:buNone/>
            </a:pPr>
            <a:r>
              <a:rPr lang="en-US" altLang="zh-CN" sz="1200">
                <a:latin typeface="Consolas" panose="020B0609020204030204" charset="0"/>
                <a:cs typeface="Consolas" panose="020B0609020204030204" charset="0"/>
              </a:rPr>
              <a:t>    for i in range(x, y):</a:t>
            </a:r>
          </a:p>
          <a:p>
            <a:pPr>
              <a:spcBef>
                <a:spcPct val="0"/>
              </a:spcBef>
              <a:buNone/>
            </a:pPr>
            <a:r>
              <a:rPr lang="en-US" altLang="zh-CN" sz="1200">
                <a:latin typeface="Consolas" panose="020B0609020204030204" charset="0"/>
                <a:cs typeface="Consolas" panose="020B0609020204030204" charset="0"/>
              </a:rPr>
              <a:t>        print(i)</a:t>
            </a:r>
          </a:p>
          <a:p>
            <a:pPr>
              <a:spcBef>
                <a:spcPct val="0"/>
              </a:spcBef>
              <a:buNone/>
            </a:pPr>
            <a:r>
              <a:rPr lang="en-US" altLang="zh-CN" sz="1200">
                <a:latin typeface="Consolas" panose="020B0609020204030204" charset="0"/>
                <a:cs typeface="Consolas" panose="020B0609020204030204" charset="0"/>
              </a:rPr>
              <a:t>    #time.sleep(10)</a:t>
            </a:r>
          </a:p>
          <a:p>
            <a:pPr>
              <a:spcBef>
                <a:spcPct val="0"/>
              </a:spcBef>
              <a:buNone/>
            </a:pPr>
            <a:r>
              <a:rPr lang="en-US" altLang="zh-CN" sz="1200">
                <a:latin typeface="Consolas" panose="020B0609020204030204" charset="0"/>
                <a:cs typeface="Consolas" panose="020B0609020204030204" charset="0"/>
              </a:rPr>
              <a:t>t1 = threading.Thread(target=func1, args=(15, 20))</a:t>
            </a:r>
          </a:p>
          <a:p>
            <a:pPr>
              <a:spcBef>
                <a:spcPct val="0"/>
              </a:spcBef>
              <a:buNone/>
            </a:pPr>
            <a:r>
              <a:rPr lang="en-US" altLang="zh-CN" sz="1200">
                <a:latin typeface="Consolas" panose="020B0609020204030204" charset="0"/>
                <a:cs typeface="Consolas" panose="020B0609020204030204" charset="0"/>
              </a:rPr>
              <a:t>t1.start()</a:t>
            </a:r>
          </a:p>
          <a:p>
            <a:pPr>
              <a:spcBef>
                <a:spcPct val="0"/>
              </a:spcBef>
              <a:buNone/>
            </a:pPr>
            <a:r>
              <a:rPr lang="en-US" altLang="zh-CN" sz="1200">
                <a:latin typeface="Consolas" panose="020B0609020204030204" charset="0"/>
                <a:cs typeface="Consolas" panose="020B0609020204030204" charset="0"/>
              </a:rPr>
              <a:t>t1.join(5)         #</a:t>
            </a:r>
            <a:r>
              <a:rPr lang="zh-CN" altLang="en-US" sz="1200">
                <a:latin typeface="Consolas" panose="020B0609020204030204" charset="0"/>
                <a:cs typeface="Consolas" panose="020B0609020204030204" charset="0"/>
              </a:rPr>
              <a:t>注释掉这里试试</a:t>
            </a:r>
          </a:p>
          <a:p>
            <a:pPr>
              <a:spcBef>
                <a:spcPct val="0"/>
              </a:spcBef>
              <a:buNone/>
            </a:pPr>
            <a:r>
              <a:rPr lang="en-US" altLang="zh-CN" sz="1200">
                <a:latin typeface="Consolas" panose="020B0609020204030204" charset="0"/>
                <a:cs typeface="Consolas" panose="020B0609020204030204" charset="0"/>
              </a:rPr>
              <a:t>t2 = threading.Thread(target=func1, args=(5, 10))</a:t>
            </a:r>
          </a:p>
          <a:p>
            <a:pPr>
              <a:spcBef>
                <a:spcPct val="0"/>
              </a:spcBef>
              <a:buNone/>
            </a:pPr>
            <a:r>
              <a:rPr lang="en-US" altLang="zh-CN" sz="1200">
                <a:latin typeface="Consolas" panose="020B0609020204030204" charset="0"/>
                <a:cs typeface="Consolas" panose="020B0609020204030204" charset="0"/>
              </a:rPr>
              <a:t>t2.start()</a:t>
            </a:r>
          </a:p>
          <a:p>
            <a:pPr>
              <a:spcBef>
                <a:spcPct val="0"/>
              </a:spcBef>
              <a:buNone/>
            </a:pPr>
            <a:r>
              <a:rPr lang="en-US" altLang="zh-CN" sz="1200">
                <a:latin typeface="Consolas" panose="020B0609020204030204" charset="0"/>
                <a:cs typeface="Consolas" panose="020B0609020204030204" charset="0"/>
              </a:rPr>
              <a:t>t2.join()          #</a:t>
            </a:r>
            <a:r>
              <a:rPr lang="zh-CN" altLang="en-US" sz="1200">
                <a:latin typeface="Consolas" panose="020B0609020204030204" charset="0"/>
                <a:cs typeface="Consolas" panose="020B0609020204030204" charset="0"/>
              </a:rPr>
              <a:t>注释掉这里试试</a:t>
            </a:r>
          </a:p>
          <a:p>
            <a:pPr>
              <a:spcBef>
                <a:spcPct val="0"/>
              </a:spcBef>
              <a:buNone/>
            </a:pPr>
            <a:endParaRPr lang="zh-CN" altLang="en-US"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print(t1.isAlive())</a:t>
            </a:r>
          </a:p>
          <a:p>
            <a:pPr>
              <a:spcBef>
                <a:spcPct val="0"/>
              </a:spcBef>
              <a:buNone/>
            </a:pPr>
            <a:r>
              <a:rPr lang="en-US" altLang="zh-CN" sz="1200">
                <a:latin typeface="Consolas" panose="020B0609020204030204" charset="0"/>
                <a:cs typeface="Consolas" panose="020B0609020204030204" charset="0"/>
              </a:rPr>
              <a:t>print(t2.isAlive())</a:t>
            </a:r>
            <a:endParaRPr lang="en-US" altLang="zh-CN" sz="1200">
              <a:latin typeface="Consolas" panose="020B0609020204030204" charset="0"/>
              <a:ea typeface="Times New Roman" panose="02020603050405020304" pitchFamily="2" charset="0"/>
              <a:cs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228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p>
        </p:txBody>
      </p:sp>
      <p:sp>
        <p:nvSpPr>
          <p:cNvPr id="20482" name="文本占位符 12290"/>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zh-CN" altLang="en-US" sz="1800" dirty="0">
                <a:latin typeface="宋体" panose="02010600030101010101" pitchFamily="2" charset="-122"/>
              </a:rPr>
              <a:t>在脚本运行过程中有一个主线程，若在主线程中创建了子线程，则：</a:t>
            </a:r>
          </a:p>
          <a:p>
            <a:pPr>
              <a:lnSpc>
                <a:spcPct val="120000"/>
              </a:lnSpc>
              <a:spcBef>
                <a:spcPts val="600"/>
              </a:spcBef>
              <a:spcAft>
                <a:spcPts val="600"/>
              </a:spcAft>
              <a:buFont typeface="Wingdings" panose="05000000000000000000" charset="0"/>
              <a:buChar char="ü"/>
            </a:pPr>
            <a:r>
              <a:rPr lang="zh-CN" altLang="en-US" sz="1350" dirty="0">
                <a:latin typeface="宋体" panose="02010600030101010101" pitchFamily="2" charset="-122"/>
              </a:rPr>
              <a:t>当子线程的daemon属性为False时，主线程结束时会检测子线程是否结束，</a:t>
            </a:r>
            <a:r>
              <a:rPr lang="zh-CN" altLang="en-US" sz="1350" dirty="0">
                <a:highlight>
                  <a:srgbClr val="FFFF00"/>
                </a:highlight>
                <a:latin typeface="宋体" panose="02010600030101010101" pitchFamily="2" charset="-122"/>
              </a:rPr>
              <a:t>如果子线程尚未完成，则主线程会等待子线程完成后再退出；</a:t>
            </a:r>
          </a:p>
          <a:p>
            <a:pPr>
              <a:lnSpc>
                <a:spcPct val="120000"/>
              </a:lnSpc>
              <a:spcBef>
                <a:spcPts val="600"/>
              </a:spcBef>
              <a:spcAft>
                <a:spcPts val="600"/>
              </a:spcAft>
              <a:buFont typeface="Wingdings" panose="05000000000000000000" charset="0"/>
              <a:buChar char="ü"/>
            </a:pPr>
            <a:r>
              <a:rPr lang="zh-CN" altLang="en-US" sz="1350" dirty="0">
                <a:latin typeface="宋体" panose="02010600030101010101" pitchFamily="2" charset="-122"/>
              </a:rPr>
              <a:t>当子线程的daemon属性为True时，</a:t>
            </a:r>
            <a:r>
              <a:rPr lang="zh-CN" altLang="en-US" sz="1350" dirty="0">
                <a:highlight>
                  <a:srgbClr val="FFFF00"/>
                </a:highlight>
                <a:latin typeface="宋体" panose="02010600030101010101" pitchFamily="2" charset="-122"/>
              </a:rPr>
              <a:t>主线程运行结束时不对子线程进行检查而直接退出，同时子线程将随主线程一起结束，而不论是否运行完成。</a:t>
            </a:r>
            <a:r>
              <a:rPr lang="zh-CN" altLang="en-US" sz="1350" dirty="0">
                <a:latin typeface="宋体" panose="02010600030101010101" pitchFamily="2" charset="-122"/>
                <a:sym typeface="+mn-ea"/>
              </a:rPr>
              <a:t>如果</a:t>
            </a:r>
            <a:r>
              <a:rPr lang="en-US" altLang="zh-CN" sz="1350" dirty="0">
                <a:latin typeface="宋体" panose="02010600030101010101" pitchFamily="2" charset="-122"/>
                <a:sym typeface="+mn-ea"/>
              </a:rPr>
              <a:t>daemon=True</a:t>
            </a:r>
            <a:r>
              <a:rPr lang="zh-CN" altLang="en-US" sz="1350" dirty="0">
                <a:latin typeface="宋体" panose="02010600030101010101" pitchFamily="2" charset="-122"/>
                <a:ea typeface="宋体" panose="02010600030101010101" pitchFamily="2" charset="-122"/>
                <a:sym typeface="+mn-ea"/>
              </a:rPr>
              <a:t>的子线程尚未结束并且正在使用已被主线程释放的资源，会引发异常。</a:t>
            </a:r>
            <a:endParaRPr lang="zh-CN" altLang="en-US" sz="1350" dirty="0">
              <a:latin typeface="宋体" panose="02010600030101010101" pitchFamily="2" charset="-122"/>
            </a:endParaRPr>
          </a:p>
          <a:p>
            <a:pPr>
              <a:lnSpc>
                <a:spcPct val="120000"/>
              </a:lnSpc>
              <a:spcBef>
                <a:spcPts val="600"/>
              </a:spcBef>
              <a:spcAft>
                <a:spcPts val="600"/>
              </a:spcAft>
              <a:buFont typeface="Wingdings" panose="05000000000000000000" charset="0"/>
              <a:buChar char="§"/>
            </a:pPr>
            <a:r>
              <a:rPr lang="zh-CN" altLang="en-US" sz="1800" dirty="0">
                <a:latin typeface="宋体" panose="02010600030101010101" pitchFamily="2" charset="-122"/>
              </a:rPr>
              <a:t>以上论述不适用于IDLE中的交互模式或脚本运行模式，因为在交互模式下的主线程只有在退出Python时才终止。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331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p>
        </p:txBody>
      </p:sp>
      <p:sp>
        <p:nvSpPr>
          <p:cNvPr id="21506" name="文本占位符 13314"/>
          <p:cNvSpPr>
            <a:spLocks noGrp="1"/>
          </p:cNvSpPr>
          <p:nvPr>
            <p:ph idx="1"/>
          </p:nvPr>
        </p:nvSpPr>
        <p:spPr>
          <a:xfrm>
            <a:off x="362585" y="1006475"/>
            <a:ext cx="8289290" cy="3888105"/>
          </a:xfrm>
        </p:spPr>
        <p:txBody>
          <a:bodyPr anchor="t"/>
          <a:lstStyle/>
          <a:p>
            <a:pPr>
              <a:lnSpc>
                <a:spcPct val="90000"/>
              </a:lnSpc>
              <a:spcBef>
                <a:spcPct val="0"/>
              </a:spcBef>
              <a:buFont typeface="Wingdings" panose="05000000000000000000" charset="0"/>
              <a:buChar char="§"/>
            </a:pPr>
            <a:r>
              <a:rPr lang="zh-CN" altLang="en-US" sz="1800" b="1">
                <a:latin typeface="Consolas" panose="020B0609020204030204" charset="0"/>
              </a:rPr>
              <a:t>例</a:t>
            </a:r>
            <a:r>
              <a:rPr lang="en-US" altLang="zh-CN" sz="1800" b="1">
                <a:latin typeface="Consolas" panose="020B0609020204030204" charset="0"/>
              </a:rPr>
              <a:t>13-3</a:t>
            </a:r>
            <a:r>
              <a:rPr lang="en-US" altLang="zh-CN" sz="1800">
                <a:latin typeface="Consolas" panose="020B0609020204030204" charset="0"/>
              </a:rPr>
              <a:t>  </a:t>
            </a:r>
            <a:r>
              <a:rPr lang="zh-CN" altLang="en-US" sz="1800">
                <a:latin typeface="Consolas" panose="020B0609020204030204" charset="0"/>
              </a:rPr>
              <a:t>线程的</a:t>
            </a:r>
            <a:r>
              <a:rPr lang="en-US" altLang="zh-CN" sz="1800">
                <a:latin typeface="Consolas" panose="020B0609020204030204" charset="0"/>
              </a:rPr>
              <a:t>daemon</a:t>
            </a:r>
            <a:r>
              <a:rPr lang="zh-CN" altLang="en-US" sz="1800">
                <a:latin typeface="Consolas" panose="020B0609020204030204" charset="0"/>
              </a:rPr>
              <a:t>属性。</a:t>
            </a:r>
          </a:p>
          <a:p>
            <a:pPr>
              <a:lnSpc>
                <a:spcPct val="90000"/>
              </a:lnSpc>
              <a:spcBef>
                <a:spcPct val="0"/>
              </a:spcBef>
              <a:buNone/>
            </a:pPr>
            <a:endParaRPr lang="zh-CN" altLang="en-US" sz="1350">
              <a:latin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import threading</a:t>
            </a:r>
          </a:p>
          <a:p>
            <a:pPr>
              <a:lnSpc>
                <a:spcPct val="100000"/>
              </a:lnSpc>
              <a:spcBef>
                <a:spcPct val="0"/>
              </a:spcBef>
              <a:buNone/>
            </a:pPr>
            <a:r>
              <a:rPr lang="en-US" altLang="zh-CN" sz="1200">
                <a:latin typeface="Consolas" panose="020B0609020204030204" charset="0"/>
                <a:cs typeface="Consolas" panose="020B0609020204030204" charset="0"/>
              </a:rPr>
              <a:t>import time</a:t>
            </a: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class myThread(threading.Thread):</a:t>
            </a:r>
          </a:p>
          <a:p>
            <a:pPr>
              <a:lnSpc>
                <a:spcPct val="100000"/>
              </a:lnSpc>
              <a:spcBef>
                <a:spcPct val="0"/>
              </a:spcBef>
              <a:buNone/>
            </a:pPr>
            <a:r>
              <a:rPr lang="en-US" altLang="zh-CN" sz="1200">
                <a:latin typeface="Consolas" panose="020B0609020204030204" charset="0"/>
                <a:cs typeface="Consolas" panose="020B0609020204030204" charset="0"/>
              </a:rPr>
              <a:t>    def __init__(self, num, threadname):</a:t>
            </a:r>
          </a:p>
          <a:p>
            <a:pPr>
              <a:lnSpc>
                <a:spcPct val="100000"/>
              </a:lnSpc>
              <a:spcBef>
                <a:spcPct val="0"/>
              </a:spcBef>
              <a:buNone/>
            </a:pPr>
            <a:r>
              <a:rPr lang="en-US" altLang="zh-CN" sz="1200">
                <a:latin typeface="Consolas" panose="020B0609020204030204" charset="0"/>
                <a:cs typeface="Consolas" panose="020B0609020204030204" charset="0"/>
              </a:rPr>
              <a:t>        threading.Thread.__init__(self, name=threadname)</a:t>
            </a:r>
          </a:p>
          <a:p>
            <a:pPr>
              <a:lnSpc>
                <a:spcPct val="100000"/>
              </a:lnSpc>
              <a:spcBef>
                <a:spcPct val="0"/>
              </a:spcBef>
              <a:buNone/>
            </a:pPr>
            <a:r>
              <a:rPr lang="en-US" altLang="zh-CN" sz="1200">
                <a:latin typeface="Consolas" panose="020B0609020204030204" charset="0"/>
                <a:cs typeface="Consolas" panose="020B0609020204030204" charset="0"/>
              </a:rPr>
              <a:t>        self.num = num</a:t>
            </a:r>
          </a:p>
          <a:p>
            <a:pPr>
              <a:lnSpc>
                <a:spcPct val="100000"/>
              </a:lnSpc>
              <a:spcBef>
                <a:spcPct val="0"/>
              </a:spcBef>
              <a:buNone/>
            </a:pPr>
            <a:r>
              <a:rPr lang="en-US" altLang="zh-CN" sz="1200">
                <a:latin typeface="Consolas" panose="020B0609020204030204" charset="0"/>
                <a:cs typeface="Consolas" panose="020B0609020204030204" charset="0"/>
              </a:rPr>
              <a:t>    def run(self):        </a:t>
            </a:r>
          </a:p>
          <a:p>
            <a:pPr>
              <a:lnSpc>
                <a:spcPct val="100000"/>
              </a:lnSpc>
              <a:spcBef>
                <a:spcPct val="0"/>
              </a:spcBef>
              <a:buNone/>
            </a:pPr>
            <a:r>
              <a:rPr lang="en-US" altLang="zh-CN" sz="1200">
                <a:latin typeface="Consolas" panose="020B0609020204030204" charset="0"/>
                <a:cs typeface="Consolas" panose="020B0609020204030204" charset="0"/>
              </a:rPr>
              <a:t>        time.sleep(self.num)         #</a:t>
            </a:r>
            <a:r>
              <a:rPr lang="zh-CN" altLang="en-US" sz="1200">
                <a:latin typeface="Consolas" panose="020B0609020204030204" charset="0"/>
                <a:cs typeface="Consolas" panose="020B0609020204030204" charset="0"/>
              </a:rPr>
              <a:t>阻塞线程</a:t>
            </a:r>
            <a:r>
              <a:rPr lang="en-US" altLang="zh-CN" sz="1200">
                <a:latin typeface="Consolas" panose="020B0609020204030204" charset="0"/>
                <a:cs typeface="Consolas" panose="020B0609020204030204" charset="0"/>
              </a:rPr>
              <a:t>self.num</a:t>
            </a:r>
            <a:r>
              <a:rPr lang="zh-CN" altLang="en-US" sz="1200">
                <a:latin typeface="Consolas" panose="020B0609020204030204" charset="0"/>
                <a:cs typeface="Consolas" panose="020B0609020204030204" charset="0"/>
              </a:rPr>
              <a:t>秒</a:t>
            </a:r>
          </a:p>
          <a:p>
            <a:pPr>
              <a:lnSpc>
                <a:spcPct val="100000"/>
              </a:lnSpc>
              <a:spcBef>
                <a:spcPct val="0"/>
              </a:spcBef>
              <a:buNone/>
            </a:pPr>
            <a:r>
              <a:rPr lang="en-US" altLang="zh-CN" sz="1200">
                <a:latin typeface="Consolas" panose="020B0609020204030204" charset="0"/>
                <a:cs typeface="Consolas" panose="020B0609020204030204" charset="0"/>
              </a:rPr>
              <a:t>        print(self.num)</a:t>
            </a: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t1 = myThread(1, 't1')</a:t>
            </a:r>
          </a:p>
          <a:p>
            <a:pPr>
              <a:lnSpc>
                <a:spcPct val="100000"/>
              </a:lnSpc>
              <a:spcBef>
                <a:spcPct val="0"/>
              </a:spcBef>
              <a:buNone/>
            </a:pPr>
            <a:r>
              <a:rPr lang="en-US" altLang="zh-CN" sz="1200">
                <a:latin typeface="Consolas" panose="020B0609020204030204" charset="0"/>
                <a:cs typeface="Consolas" panose="020B0609020204030204" charset="0"/>
              </a:rPr>
              <a:t>t2 = myThread(5, 't2')</a:t>
            </a:r>
          </a:p>
          <a:p>
            <a:pPr>
              <a:lnSpc>
                <a:spcPct val="100000"/>
              </a:lnSpc>
              <a:spcBef>
                <a:spcPct val="0"/>
              </a:spcBef>
              <a:buNone/>
            </a:pPr>
            <a:r>
              <a:rPr lang="en-US" altLang="zh-CN" sz="1200">
                <a:latin typeface="Consolas" panose="020B0609020204030204" charset="0"/>
                <a:cs typeface="Consolas" panose="020B0609020204030204" charset="0"/>
              </a:rPr>
              <a:t>t2.daemon = True</a:t>
            </a:r>
          </a:p>
          <a:p>
            <a:pPr>
              <a:lnSpc>
                <a:spcPct val="100000"/>
              </a:lnSpc>
              <a:spcBef>
                <a:spcPct val="0"/>
              </a:spcBef>
              <a:buNone/>
            </a:pPr>
            <a:r>
              <a:rPr lang="en-US" altLang="zh-CN" sz="1200">
                <a:latin typeface="Consolas" panose="020B0609020204030204" charset="0"/>
                <a:cs typeface="Consolas" panose="020B0609020204030204" charset="0"/>
              </a:rPr>
              <a:t>print(t1.daemon)</a:t>
            </a:r>
          </a:p>
          <a:p>
            <a:pPr>
              <a:lnSpc>
                <a:spcPct val="100000"/>
              </a:lnSpc>
              <a:spcBef>
                <a:spcPct val="0"/>
              </a:spcBef>
              <a:buNone/>
            </a:pPr>
            <a:r>
              <a:rPr lang="en-US" altLang="zh-CN" sz="1200">
                <a:latin typeface="Consolas" panose="020B0609020204030204" charset="0"/>
                <a:cs typeface="Consolas" panose="020B0609020204030204" charset="0"/>
              </a:rPr>
              <a:t>print(t2.daemon)</a:t>
            </a: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t1.start()</a:t>
            </a:r>
          </a:p>
          <a:p>
            <a:pPr>
              <a:lnSpc>
                <a:spcPct val="100000"/>
              </a:lnSpc>
              <a:spcBef>
                <a:spcPct val="0"/>
              </a:spcBef>
              <a:buNone/>
            </a:pPr>
            <a:r>
              <a:rPr lang="en-US" altLang="zh-CN" sz="1200">
                <a:latin typeface="Consolas" panose="020B0609020204030204" charset="0"/>
                <a:cs typeface="Consolas" panose="020B0609020204030204" charset="0"/>
              </a:rPr>
              <a:t>t2.start()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3" name="内容占位符 2"/>
          <p:cNvSpPr>
            <a:spLocks noGrp="1"/>
          </p:cNvSpPr>
          <p:nvPr>
            <p:ph idx="1"/>
          </p:nvPr>
        </p:nvSpPr>
        <p:spPr/>
        <p:txBody>
          <a:bodyPr/>
          <a:lstStyle/>
          <a:p>
            <a:r>
              <a:rPr lang="zh-CN" altLang="en-US" dirty="0">
                <a:sym typeface="+mn-ea"/>
              </a:rPr>
              <a:t>多线程多进程概念</a:t>
            </a:r>
            <a:endParaRPr lang="en-US" altLang="zh-CN" dirty="0">
              <a:sym typeface="+mn-ea"/>
            </a:endParaRPr>
          </a:p>
          <a:p>
            <a:r>
              <a:rPr lang="en-US" altLang="zh-CN" dirty="0">
                <a:sym typeface="+mn-ea"/>
              </a:rPr>
              <a:t>threading</a:t>
            </a:r>
            <a:r>
              <a:rPr lang="zh-CN" altLang="en-US" dirty="0">
                <a:sym typeface="+mn-ea"/>
              </a:rPr>
              <a:t>模块</a:t>
            </a:r>
            <a:r>
              <a:rPr lang="en-US" altLang="zh-CN" dirty="0">
                <a:sym typeface="+mn-ea"/>
              </a:rPr>
              <a:t>:</a:t>
            </a:r>
          </a:p>
          <a:p>
            <a:pPr lvl="1"/>
            <a:r>
              <a:rPr lang="en-US" altLang="zh-CN" dirty="0">
                <a:sym typeface="+mn-ea"/>
              </a:rPr>
              <a:t>Thread,</a:t>
            </a:r>
            <a:r>
              <a:rPr lang="zh-CN" altLang="en-US" dirty="0">
                <a:sym typeface="+mn-ea"/>
              </a:rPr>
              <a:t> </a:t>
            </a:r>
            <a:r>
              <a:rPr lang="en-US" altLang="zh-CN" dirty="0">
                <a:sym typeface="+mn-ea"/>
              </a:rPr>
              <a:t>lock,</a:t>
            </a:r>
            <a:r>
              <a:rPr lang="zh-CN" altLang="en-US" dirty="0">
                <a:sym typeface="+mn-ea"/>
              </a:rPr>
              <a:t> </a:t>
            </a:r>
            <a:r>
              <a:rPr lang="en-US" altLang="zh-CN" dirty="0">
                <a:sym typeface="+mn-ea"/>
              </a:rPr>
              <a:t>acquire,</a:t>
            </a:r>
            <a:r>
              <a:rPr lang="zh-CN" altLang="en-US" dirty="0">
                <a:sym typeface="+mn-ea"/>
              </a:rPr>
              <a:t> </a:t>
            </a:r>
            <a:r>
              <a:rPr lang="en-US" altLang="zh-CN" dirty="0">
                <a:sym typeface="+mn-ea"/>
              </a:rPr>
              <a:t>release,</a:t>
            </a:r>
            <a:r>
              <a:rPr lang="zh-CN" altLang="en-US" dirty="0">
                <a:sym typeface="+mn-ea"/>
              </a:rPr>
              <a:t> </a:t>
            </a:r>
            <a:r>
              <a:rPr lang="en-US" altLang="zh-CN" dirty="0">
                <a:sym typeface="+mn-ea"/>
              </a:rPr>
              <a:t>wait,</a:t>
            </a:r>
            <a:r>
              <a:rPr lang="zh-CN" altLang="en-US" dirty="0">
                <a:sym typeface="+mn-ea"/>
              </a:rPr>
              <a:t> </a:t>
            </a:r>
            <a:r>
              <a:rPr lang="en-US" altLang="zh-CN" dirty="0">
                <a:sym typeface="+mn-ea"/>
              </a:rPr>
              <a:t>notify,</a:t>
            </a:r>
            <a:r>
              <a:rPr lang="zh-CN" altLang="en-US" dirty="0">
                <a:sym typeface="+mn-ea"/>
              </a:rPr>
              <a:t> </a:t>
            </a:r>
            <a:r>
              <a:rPr lang="en-US" altLang="zh-CN" dirty="0">
                <a:sym typeface="+mn-ea"/>
              </a:rPr>
              <a:t>condition</a:t>
            </a:r>
          </a:p>
          <a:p>
            <a:r>
              <a:rPr lang="en-US" altLang="zh-CN" noProof="1"/>
              <a:t>Queue</a:t>
            </a:r>
            <a:endParaRPr lang="en-US" altLang="zh-CN" dirty="0">
              <a:sym typeface="+mn-ea"/>
            </a:endParaRPr>
          </a:p>
          <a:p>
            <a:r>
              <a:rPr lang="en-US" altLang="zh-CN" dirty="0">
                <a:sym typeface="+mn-ea"/>
              </a:rPr>
              <a:t>Multiprocessing,</a:t>
            </a:r>
            <a:r>
              <a:rPr lang="zh-CN" altLang="en-US" dirty="0">
                <a:sym typeface="+mn-ea"/>
              </a:rPr>
              <a:t> </a:t>
            </a:r>
            <a:r>
              <a:rPr lang="en-US" altLang="zh-CN" dirty="0">
                <a:sym typeface="+mn-ea"/>
              </a:rPr>
              <a:t>subprocess</a:t>
            </a:r>
            <a:endParaRPr lang="zh-CN" altLang="en-US"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4337"/>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p>
        </p:txBody>
      </p:sp>
      <p:sp>
        <p:nvSpPr>
          <p:cNvPr id="22530" name="文本占位符 14338"/>
          <p:cNvSpPr>
            <a:spLocks noGrp="1"/>
          </p:cNvSpPr>
          <p:nvPr>
            <p:ph idx="1"/>
          </p:nvPr>
        </p:nvSpPr>
        <p:spPr/>
        <p:txBody>
          <a:bodyPr anchor="t"/>
          <a:lstStyle/>
          <a:p>
            <a:pPr>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中的运行结果</a:t>
            </a:r>
          </a:p>
        </p:txBody>
      </p:sp>
      <p:pic>
        <p:nvPicPr>
          <p:cNvPr id="22531" name="图片 14339"/>
          <p:cNvPicPr>
            <a:picLocks noChangeAspect="1"/>
          </p:cNvPicPr>
          <p:nvPr/>
        </p:nvPicPr>
        <p:blipFill>
          <a:blip r:embed="rId2"/>
          <a:stretch>
            <a:fillRect/>
          </a:stretch>
        </p:blipFill>
        <p:spPr>
          <a:xfrm>
            <a:off x="1036696" y="1816912"/>
            <a:ext cx="4762142" cy="1509977"/>
          </a:xfrm>
          <a:prstGeom prst="rect">
            <a:avLst/>
          </a:prstGeom>
          <a:noFill/>
          <a:ln w="9525">
            <a:solidFill>
              <a:schemeClr val="accent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536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p>
        </p:txBody>
      </p:sp>
      <p:sp>
        <p:nvSpPr>
          <p:cNvPr id="23554" name="文本占位符 15362"/>
          <p:cNvSpPr>
            <a:spLocks noGrp="1"/>
          </p:cNvSpPr>
          <p:nvPr>
            <p:ph idx="1"/>
          </p:nvPr>
        </p:nvSpPr>
        <p:spPr/>
        <p:txBody>
          <a:bodyPr anchor="t"/>
          <a:lstStyle/>
          <a:p>
            <a:pPr>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rPr>
              <a:t>cmd</a:t>
            </a:r>
            <a:r>
              <a:rPr lang="zh-CN" altLang="en-US" sz="1800">
                <a:latin typeface="宋体" panose="02010600030101010101" pitchFamily="2" charset="-122"/>
                <a:ea typeface="宋体" panose="02010600030101010101" pitchFamily="2" charset="-122"/>
              </a:rPr>
              <a:t>中的运行结果</a:t>
            </a:r>
          </a:p>
        </p:txBody>
      </p:sp>
      <p:pic>
        <p:nvPicPr>
          <p:cNvPr id="2" name="图片 1"/>
          <p:cNvPicPr>
            <a:picLocks noChangeAspect="1"/>
          </p:cNvPicPr>
          <p:nvPr/>
        </p:nvPicPr>
        <p:blipFill>
          <a:blip r:embed="rId2"/>
          <a:stretch>
            <a:fillRect/>
          </a:stretch>
        </p:blipFill>
        <p:spPr>
          <a:xfrm>
            <a:off x="1736725" y="1975485"/>
            <a:ext cx="3870960" cy="1577340"/>
          </a:xfrm>
          <a:prstGeom prst="rect">
            <a:avLst/>
          </a:prstGeom>
          <a:ln>
            <a:solidFill>
              <a:schemeClr val="accent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13.2.2 Thread对象中的daemon属性</a:t>
            </a:r>
            <a:endParaRPr lang="zh-CN" altLang="en-US" sz="3000" kern="1200" baseline="0">
              <a:latin typeface="+mj-lt"/>
              <a:ea typeface="+mj-ea"/>
              <a:cs typeface="+mj-cs"/>
            </a:endParaRPr>
          </a:p>
        </p:txBody>
      </p:sp>
      <p:sp>
        <p:nvSpPr>
          <p:cNvPr id="24578" name="内容占位符 2"/>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b="1"/>
              <a:t>例</a:t>
            </a:r>
            <a:r>
              <a:rPr lang="en-US" altLang="zh-CN" sz="1800" b="1"/>
              <a:t>13-4</a:t>
            </a:r>
            <a:r>
              <a:rPr lang="en-US" altLang="zh-CN" sz="1800"/>
              <a:t>  </a:t>
            </a:r>
            <a:r>
              <a:rPr lang="zh-CN" altLang="en-US" sz="1800"/>
              <a:t>调用线程对象的普通方法。</a:t>
            </a:r>
          </a:p>
          <a:p>
            <a:pPr>
              <a:lnSpc>
                <a:spcPct val="150000"/>
              </a:lnSpc>
              <a:spcBef>
                <a:spcPts val="0"/>
              </a:spcBef>
              <a:buFont typeface="Wingdings" panose="05000000000000000000" charset="0"/>
              <a:buChar char="ü"/>
            </a:pPr>
            <a:r>
              <a:rPr lang="zh-CN" altLang="en-US" sz="1600"/>
              <a:t>线程类首先也是一个普通类，同时还具有线程类特有的一些方法。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宋体" panose="02010600030101010101" pitchFamily="2" charset="-122"/>
                <a:cs typeface="+mj-cs"/>
              </a:rPr>
              <a:t>13.2.2 Thread对象中的daemon属性</a:t>
            </a:r>
            <a:endParaRPr lang="zh-CN" altLang="en-US" sz="3000" kern="1200" baseline="0">
              <a:latin typeface="+mj-lt"/>
              <a:ea typeface="宋体" panose="02010600030101010101" pitchFamily="2" charset="-122"/>
              <a:cs typeface="+mj-cs"/>
            </a:endParaRPr>
          </a:p>
        </p:txBody>
      </p:sp>
      <p:sp>
        <p:nvSpPr>
          <p:cNvPr id="25602" name="内容占位符 2"/>
          <p:cNvSpPr>
            <a:spLocks noGrp="1"/>
          </p:cNvSpPr>
          <p:nvPr>
            <p:ph idx="1"/>
          </p:nvPr>
        </p:nvSpPr>
        <p:spPr/>
        <p:txBody>
          <a:bodyPr anchor="t"/>
          <a:lstStyle/>
          <a:p>
            <a:pPr marL="0" indent="0">
              <a:spcBef>
                <a:spcPts val="0"/>
              </a:spcBef>
              <a:buNone/>
            </a:pPr>
            <a:r>
              <a:rPr lang="zh-CN" altLang="en-US" sz="1600">
                <a:latin typeface="Consolas" panose="020B0609020204030204" charset="0"/>
                <a:cs typeface="Consolas" panose="020B0609020204030204" charset="0"/>
              </a:rPr>
              <a:t>import threading</a:t>
            </a:r>
          </a:p>
          <a:p>
            <a:pPr marL="0" indent="0">
              <a:spcBef>
                <a:spcPts val="0"/>
              </a:spcBef>
              <a:buNone/>
            </a:pPr>
            <a:r>
              <a:rPr lang="zh-CN" altLang="en-US" sz="1600">
                <a:latin typeface="Consolas" panose="020B0609020204030204" charset="0"/>
                <a:cs typeface="Consolas" panose="020B0609020204030204" charset="0"/>
              </a:rPr>
              <a:t>import time</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class myThread(threading.Thread):</a:t>
            </a:r>
          </a:p>
          <a:p>
            <a:pPr marL="0" indent="0">
              <a:spcBef>
                <a:spcPts val="0"/>
              </a:spcBef>
              <a:buNone/>
            </a:pPr>
            <a:r>
              <a:rPr lang="zh-CN" altLang="en-US" sz="1600">
                <a:latin typeface="Consolas" panose="020B0609020204030204" charset="0"/>
                <a:cs typeface="Consolas" panose="020B0609020204030204" charset="0"/>
              </a:rPr>
              <a:t>    def __init__(self, threadName):</a:t>
            </a:r>
          </a:p>
          <a:p>
            <a:pPr marL="0" indent="0">
              <a:spcBef>
                <a:spcPts val="0"/>
              </a:spcBef>
              <a:buNone/>
            </a:pPr>
            <a:r>
              <a:rPr lang="zh-CN" altLang="en-US" sz="1600">
                <a:latin typeface="Consolas" panose="020B0609020204030204" charset="0"/>
                <a:cs typeface="Consolas" panose="020B0609020204030204" charset="0"/>
              </a:rPr>
              <a:t>        threading.Thread.__init__(self)</a:t>
            </a:r>
          </a:p>
          <a:p>
            <a:pPr marL="0" indent="0">
              <a:spcBef>
                <a:spcPts val="0"/>
              </a:spcBef>
              <a:buNone/>
            </a:pPr>
            <a:r>
              <a:rPr lang="zh-CN" altLang="en-US" sz="1600">
                <a:latin typeface="Consolas" panose="020B0609020204030204" charset="0"/>
                <a:cs typeface="Consolas" panose="020B0609020204030204" charset="0"/>
              </a:rPr>
              <a:t>        self.name = threadName        </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def run(self):             </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线程运行的核心代码</a:t>
            </a:r>
          </a:p>
          <a:p>
            <a:pPr marL="0" indent="0">
              <a:spcBef>
                <a:spcPts val="0"/>
              </a:spcBef>
              <a:buNone/>
            </a:pPr>
            <a:r>
              <a:rPr lang="zh-CN" altLang="en-US" sz="1600">
                <a:latin typeface="Consolas" panose="020B0609020204030204" charset="0"/>
                <a:cs typeface="Consolas" panose="020B0609020204030204" charset="0"/>
              </a:rPr>
              <a:t>        time.sleep(1)</a:t>
            </a:r>
          </a:p>
          <a:p>
            <a:pPr marL="0" indent="0">
              <a:spcBef>
                <a:spcPts val="0"/>
              </a:spcBef>
              <a:buNone/>
            </a:pPr>
            <a:r>
              <a:rPr lang="zh-CN" altLang="en-US" sz="1600">
                <a:latin typeface="Consolas" panose="020B0609020204030204" charset="0"/>
                <a:cs typeface="Consolas" panose="020B0609020204030204" charset="0"/>
              </a:rPr>
              <a:t>        print('In run:', self.name)</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def output(self):          #在线程类中定义普通方法</a:t>
            </a:r>
          </a:p>
          <a:p>
            <a:pPr marL="0" indent="0">
              <a:spcBef>
                <a:spcPts val="0"/>
              </a:spcBef>
              <a:buNone/>
            </a:pPr>
            <a:r>
              <a:rPr lang="zh-CN" altLang="en-US" sz="1600">
                <a:latin typeface="Consolas" panose="020B0609020204030204" charset="0"/>
                <a:cs typeface="Consolas" panose="020B0609020204030204" charset="0"/>
              </a:rPr>
              <a:t>        print('In output:', self.name)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13.2.2 Thread对象中的daemon属性</a:t>
            </a:r>
            <a:endParaRPr lang="zh-CN" altLang="en-US" sz="3000" kern="1200" baseline="0">
              <a:latin typeface="+mj-lt"/>
              <a:ea typeface="+mj-ea"/>
              <a:cs typeface="+mj-cs"/>
            </a:endParaRPr>
          </a:p>
        </p:txBody>
      </p:sp>
      <p:sp>
        <p:nvSpPr>
          <p:cNvPr id="26626" name="内容占位符 2"/>
          <p:cNvSpPr>
            <a:spLocks noGrp="1"/>
          </p:cNvSpPr>
          <p:nvPr>
            <p:ph idx="1"/>
          </p:nvPr>
        </p:nvSpPr>
        <p:spPr/>
        <p:txBody>
          <a:bodyPr anchor="t"/>
          <a:lstStyle/>
          <a:p>
            <a:pPr marL="0" indent="0">
              <a:buNone/>
            </a:pPr>
            <a:r>
              <a:rPr lang="zh-CN" altLang="en-US" sz="1600">
                <a:latin typeface="Consolas" panose="020B0609020204030204" charset="0"/>
                <a:cs typeface="Consolas" panose="020B0609020204030204" charset="0"/>
                <a:sym typeface="Arial" panose="020B0604020202020204" charset="-122"/>
              </a:rPr>
              <a:t>t = myThread('test')</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t.start()                   </a:t>
            </a:r>
            <a:r>
              <a:rPr lang="en-US" altLang="zh-CN" sz="1600">
                <a:latin typeface="Consolas" panose="020B0609020204030204" charset="0"/>
                <a:cs typeface="Consolas" panose="020B0609020204030204" charset="0"/>
                <a:sym typeface="Arial" panose="020B0604020202020204" charset="-122"/>
              </a:rPr>
              <a:t>#</a:t>
            </a:r>
            <a:r>
              <a:rPr lang="zh-CN" altLang="en-US" sz="1600">
                <a:latin typeface="Consolas" panose="020B0609020204030204" charset="0"/>
                <a:cs typeface="Consolas" panose="020B0609020204030204" charset="0"/>
                <a:sym typeface="Arial" panose="020B0604020202020204" charset="-122"/>
              </a:rPr>
              <a:t>启动线程</a:t>
            </a:r>
          </a:p>
          <a:p>
            <a:pPr marL="0" indent="0">
              <a:buNone/>
            </a:pPr>
            <a:r>
              <a:rPr lang="zh-CN" altLang="en-US" sz="1600">
                <a:latin typeface="Consolas" panose="020B0609020204030204" charset="0"/>
                <a:cs typeface="Consolas" panose="020B0609020204030204" charset="0"/>
                <a:sym typeface="Arial" panose="020B0604020202020204" charset="-122"/>
              </a:rPr>
              <a:t>t.output()                  #调用普通方法</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time.sleep(2)</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print('OK')</a:t>
            </a:r>
            <a:endParaRPr lang="zh-CN" altLang="en-US" sz="1600">
              <a:latin typeface="Consolas" panose="020B0609020204030204" charset="0"/>
              <a:cs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13.3  </a:t>
            </a:r>
            <a:r>
              <a:rPr lang="zh-CN" altLang="en-US" kern="1200" baseline="0">
                <a:latin typeface="+mj-lt"/>
                <a:ea typeface="+mj-ea"/>
                <a:cs typeface="+mj-cs"/>
              </a:rPr>
              <a:t>线程同步技术</a:t>
            </a:r>
          </a:p>
        </p:txBody>
      </p:sp>
      <p:sp>
        <p:nvSpPr>
          <p:cNvPr id="27650" name="内容占位符 2"/>
          <p:cNvSpPr>
            <a:spLocks noGrp="1"/>
          </p:cNvSpPr>
          <p:nvPr>
            <p:ph idx="1"/>
          </p:nvPr>
        </p:nvSpPr>
        <p:spPr/>
        <p:txBody>
          <a:bodyPr anchor="t"/>
          <a:lstStyle/>
          <a:p>
            <a:pPr>
              <a:lnSpc>
                <a:spcPct val="150000"/>
              </a:lnSpc>
              <a:spcBef>
                <a:spcPts val="0"/>
              </a:spcBef>
              <a:spcAft>
                <a:spcPts val="0"/>
              </a:spcAft>
              <a:buFont typeface="Wingdings" panose="05000000000000000000" charset="0"/>
              <a:buChar char="§"/>
            </a:pPr>
            <a:r>
              <a:rPr lang="en-US" altLang="en-US" sz="1800" dirty="0">
                <a:sym typeface="+mn-ea"/>
              </a:rPr>
              <a:t>打开Photoshop、3DsMax这样的大型软件时需要加载很多模块和动态链接库，软件启动时间会比较长，可以使用一个线程来显示一个小动画来</a:t>
            </a:r>
            <a:r>
              <a:rPr lang="en-US" altLang="en-US" sz="1800" b="1" dirty="0">
                <a:sym typeface="+mn-ea"/>
              </a:rPr>
              <a:t>表示当前软件正在启动</a:t>
            </a:r>
            <a:r>
              <a:rPr lang="en-US" altLang="en-US" sz="1800" dirty="0">
                <a:sym typeface="+mn-ea"/>
              </a:rPr>
              <a:t>，当后台线程加载完所有的模块和库之后，结束该动画的播放并打开软件主界面</a:t>
            </a:r>
            <a:r>
              <a:rPr lang="zh-CN" altLang="en-US" sz="1800" dirty="0">
                <a:ea typeface="宋体" panose="02010600030101010101" pitchFamily="2" charset="-122"/>
                <a:sym typeface="+mn-ea"/>
              </a:rPr>
              <a:t>。这是比较常见的一种线程同步技术的应用。</a:t>
            </a:r>
            <a:endParaRPr lang="en-US" altLang="en-US" sz="1800" dirty="0"/>
          </a:p>
          <a:p>
            <a:pPr>
              <a:lnSpc>
                <a:spcPct val="150000"/>
              </a:lnSpc>
              <a:spcBef>
                <a:spcPts val="0"/>
              </a:spcBef>
              <a:spcAft>
                <a:spcPts val="0"/>
              </a:spcAft>
              <a:buFont typeface="Wingdings" panose="05000000000000000000" charset="0"/>
              <a:buChar char="§"/>
            </a:pPr>
            <a:r>
              <a:rPr lang="zh-CN" altLang="en-US" sz="1800" dirty="0"/>
              <a:t>将任务拆分成互相协作的多个线程同时运行，那么属于同一个任务的多个线程之间必然会有交互和同步以便</a:t>
            </a:r>
            <a:r>
              <a:rPr lang="zh-CN" altLang="en-US" sz="1800" b="1" dirty="0"/>
              <a:t>互相协作</a:t>
            </a:r>
            <a:r>
              <a:rPr lang="zh-CN" altLang="en-US" sz="1800" dirty="0"/>
              <a:t>地完成任务。</a:t>
            </a:r>
          </a:p>
          <a:p>
            <a:pPr>
              <a:lnSpc>
                <a:spcPct val="150000"/>
              </a:lnSpc>
              <a:spcBef>
                <a:spcPts val="0"/>
              </a:spcBef>
              <a:spcAft>
                <a:spcPts val="0"/>
              </a:spcAft>
              <a:buFont typeface="Wingdings" panose="05000000000000000000" charset="0"/>
              <a:buChar char="v"/>
            </a:pPr>
            <a:r>
              <a:rPr lang="zh-CN" altLang="en-US" sz="1800" dirty="0"/>
              <a:t>多线程同步时如果需要</a:t>
            </a:r>
            <a:r>
              <a:rPr lang="zh-CN" altLang="en-US" sz="1800" dirty="0">
                <a:highlight>
                  <a:srgbClr val="FFFF00"/>
                </a:highlight>
              </a:rPr>
              <a:t>获得多个锁才能进入</a:t>
            </a:r>
            <a:r>
              <a:rPr lang="zh-CN" altLang="en-US" sz="1800" b="1" dirty="0">
                <a:highlight>
                  <a:srgbClr val="FFFF00"/>
                </a:highlight>
              </a:rPr>
              <a:t>临界区</a:t>
            </a:r>
            <a:r>
              <a:rPr lang="zh-CN" altLang="en-US" sz="1800" dirty="0">
                <a:highlight>
                  <a:srgbClr val="FFFF00"/>
                </a:highlight>
              </a:rPr>
              <a:t>的话，可能会发生</a:t>
            </a:r>
            <a:r>
              <a:rPr lang="zh-CN" altLang="en-US" sz="1800" b="1" dirty="0">
                <a:highlight>
                  <a:srgbClr val="FFFF00"/>
                </a:highlight>
              </a:rPr>
              <a:t>死锁</a:t>
            </a:r>
            <a:r>
              <a:rPr lang="zh-CN" altLang="en-US" sz="1800" dirty="0">
                <a:highlight>
                  <a:srgbClr val="FFFF00"/>
                </a:highlight>
              </a:rPr>
              <a:t>，在多线程编程时一定要注意并认真检查和避免这种情况。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P spid="27650"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638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13.3</a:t>
            </a:r>
            <a:r>
              <a:rPr lang="en-US" altLang="zh-CN" kern="1200" baseline="0" dirty="0">
                <a:latin typeface="宋体" panose="02010600030101010101" pitchFamily="2" charset="-122"/>
                <a:ea typeface="+mj-ea"/>
                <a:cs typeface="+mj-cs"/>
              </a:rPr>
              <a:t>.1</a:t>
            </a:r>
            <a:r>
              <a:rPr lang="zh-CN" altLang="en-US" kern="1200" baseline="0" dirty="0">
                <a:latin typeface="宋体" panose="02010600030101010101" pitchFamily="2" charset="-122"/>
                <a:ea typeface="+mj-ea"/>
                <a:cs typeface="+mj-cs"/>
              </a:rPr>
              <a:t> </a:t>
            </a:r>
            <a:r>
              <a:rPr lang="en-US" altLang="zh-CN" kern="1200" baseline="0" dirty="0">
                <a:latin typeface="宋体" panose="02010600030101010101" pitchFamily="2" charset="-122"/>
                <a:ea typeface="+mj-ea"/>
                <a:cs typeface="+mj-cs"/>
              </a:rPr>
              <a:t>L</a:t>
            </a:r>
            <a:r>
              <a:rPr lang="zh-CN" altLang="en-US" kern="1200" baseline="0" dirty="0">
                <a:latin typeface="宋体" panose="02010600030101010101" pitchFamily="2" charset="-122"/>
                <a:ea typeface="+mj-ea"/>
                <a:cs typeface="+mj-cs"/>
              </a:rPr>
              <a:t>ock/RLock对象</a:t>
            </a:r>
          </a:p>
        </p:txBody>
      </p:sp>
      <p:sp>
        <p:nvSpPr>
          <p:cNvPr id="28674" name="文本占位符 16386"/>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dirty="0">
                <a:latin typeface="Times New Roman" panose="02020603050405020304" pitchFamily="2" charset="0"/>
              </a:rPr>
              <a:t>Lock是比较低级的同步原语，当被锁定以后不属于特定的线程。</a:t>
            </a:r>
          </a:p>
          <a:p>
            <a:pPr>
              <a:lnSpc>
                <a:spcPct val="150000"/>
              </a:lnSpc>
              <a:spcBef>
                <a:spcPts val="0"/>
              </a:spcBef>
              <a:buFont typeface="Wingdings" panose="05000000000000000000" charset="0"/>
              <a:buChar char="§"/>
            </a:pPr>
            <a:r>
              <a:rPr lang="zh-CN" altLang="en-US" sz="1800" dirty="0">
                <a:latin typeface="Times New Roman" panose="02020603050405020304" pitchFamily="2" charset="0"/>
              </a:rPr>
              <a:t>一个锁有两种状态：locked和unlocked。如果锁处于unclocked状态，</a:t>
            </a:r>
            <a:r>
              <a:rPr lang="zh-CN" altLang="en-US" sz="1800" dirty="0">
                <a:solidFill>
                  <a:srgbClr val="FF0000"/>
                </a:solidFill>
                <a:latin typeface="Times New Roman" panose="02020603050405020304" pitchFamily="2" charset="0"/>
              </a:rPr>
              <a:t>acquire()</a:t>
            </a:r>
            <a:r>
              <a:rPr lang="zh-CN" altLang="en-US" sz="1800" dirty="0">
                <a:latin typeface="Times New Roman" panose="02020603050405020304" pitchFamily="2" charset="0"/>
              </a:rPr>
              <a:t>方法将其修改为locked并立即返回；如果锁已处于locked状态，则阻塞当前线程并等待其他线程释放锁然后将其修改为locked并立即返回，或等待一定的时间后返回但不修改锁的状态。</a:t>
            </a:r>
          </a:p>
          <a:p>
            <a:pPr>
              <a:lnSpc>
                <a:spcPct val="150000"/>
              </a:lnSpc>
              <a:spcBef>
                <a:spcPts val="0"/>
              </a:spcBef>
              <a:buFont typeface="Wingdings" panose="05000000000000000000" charset="0"/>
              <a:buChar char="§"/>
            </a:pPr>
            <a:r>
              <a:rPr lang="zh-CN" altLang="en-US" sz="1800" dirty="0">
                <a:solidFill>
                  <a:srgbClr val="FF0000"/>
                </a:solidFill>
                <a:latin typeface="Times New Roman" panose="02020603050405020304" pitchFamily="2" charset="0"/>
              </a:rPr>
              <a:t>release()</a:t>
            </a:r>
            <a:r>
              <a:rPr lang="zh-CN" altLang="en-US" sz="1800" dirty="0">
                <a:latin typeface="Times New Roman" panose="02020603050405020304" pitchFamily="2" charset="0"/>
              </a:rPr>
              <a:t>方法将锁状态由locked修改为unlocked并立即返回，如果锁状态本来已经是unlocked，调用该方法将会抛出异常。</a:t>
            </a:r>
            <a:endParaRPr lang="zh-CN" altLang="en-US" sz="1800"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28674"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740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zh-CN" altLang="en-US" kern="1200" baseline="0" dirty="0">
              <a:latin typeface="宋体" panose="02010600030101010101" pitchFamily="2" charset="-122"/>
              <a:ea typeface="+mj-ea"/>
              <a:cs typeface="+mj-cs"/>
            </a:endParaRPr>
          </a:p>
        </p:txBody>
      </p:sp>
      <p:sp>
        <p:nvSpPr>
          <p:cNvPr id="29698" name="文本占位符 17410"/>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可重入锁RLock对象也是一种常用的线程同步原语，可被同一个线程acquire多次。</a:t>
            </a:r>
          </a:p>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当处于locked状态时，某线程拥有该锁；当处于unlocked状态时，该锁不属于任何线程。</a:t>
            </a:r>
          </a:p>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RLock对象的acquire()/release()调用对</a:t>
            </a:r>
            <a:r>
              <a:rPr lang="zh-CN" altLang="en-US" sz="1800" dirty="0">
                <a:solidFill>
                  <a:srgbClr val="FF0000"/>
                </a:solidFill>
                <a:latin typeface="Times New Roman" panose="02020603050405020304" pitchFamily="2" charset="0"/>
              </a:rPr>
              <a:t>可以嵌套</a:t>
            </a:r>
            <a:r>
              <a:rPr lang="zh-CN" altLang="en-US" sz="1800" dirty="0">
                <a:latin typeface="Times New Roman" panose="02020603050405020304" pitchFamily="2" charset="0"/>
              </a:rPr>
              <a:t>，仅当最后一个或者最外层的release()执行结束，锁被设置为unlocked状态。</a:t>
            </a:r>
            <a:endParaRPr lang="zh-CN" altLang="en-US" sz="18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843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.1</a:t>
            </a:r>
            <a:r>
              <a:rPr lang="zh-CN" altLang="en-US" sz="2700" kern="1200" baseline="0" dirty="0">
                <a:latin typeface="宋体" panose="02010600030101010101" pitchFamily="2" charset="-122"/>
                <a:ea typeface="+mj-ea"/>
                <a:cs typeface="+mj-cs"/>
                <a:sym typeface="Arial" panose="020B0604020202020204" charset="-122"/>
              </a:rPr>
              <a:t> </a:t>
            </a:r>
            <a:r>
              <a:rPr lang="en-US" altLang="zh-CN" sz="2700" kern="1200" baseline="0" dirty="0">
                <a:latin typeface="宋体" panose="02010600030101010101" pitchFamily="2" charset="-122"/>
                <a:ea typeface="+mj-ea"/>
                <a:cs typeface="+mj-cs"/>
                <a:sym typeface="Arial" panose="020B0604020202020204" charset="-122"/>
              </a:rPr>
              <a:t>L</a:t>
            </a:r>
            <a:r>
              <a:rPr lang="zh-CN" altLang="en-US" sz="2700" kern="1200" baseline="0" dirty="0">
                <a:latin typeface="宋体" panose="02010600030101010101" pitchFamily="2" charset="-122"/>
                <a:ea typeface="+mj-ea"/>
                <a:cs typeface="+mj-cs"/>
                <a:sym typeface="Arial" panose="020B0604020202020204" charset="-122"/>
              </a:rPr>
              <a:t>ock/RLock对象</a:t>
            </a:r>
            <a:endParaRPr lang="zh-CN" altLang="en-US" sz="2700" kern="1200" baseline="0" dirty="0">
              <a:latin typeface="宋体" panose="02010600030101010101" pitchFamily="2" charset="-122"/>
              <a:ea typeface="+mj-ea"/>
              <a:cs typeface="+mj-cs"/>
            </a:endParaRPr>
          </a:p>
        </p:txBody>
      </p:sp>
      <p:sp>
        <p:nvSpPr>
          <p:cNvPr id="30722" name="文本占位符 18434"/>
          <p:cNvSpPr>
            <a:spLocks noGrp="1"/>
          </p:cNvSpPr>
          <p:nvPr>
            <p:ph idx="1"/>
          </p:nvPr>
        </p:nvSpPr>
        <p:spPr>
          <a:xfrm>
            <a:off x="461645" y="1233805"/>
            <a:ext cx="8141970" cy="3606800"/>
          </a:xfrm>
        </p:spPr>
        <p:txBody>
          <a:bodyPr anchor="t"/>
          <a:lstStyle/>
          <a:p>
            <a:pPr>
              <a:spcBef>
                <a:spcPts val="600"/>
              </a:spcBef>
              <a:buFont typeface="Wingdings" panose="05000000000000000000" charset="0"/>
              <a:buChar char="§"/>
            </a:pPr>
            <a:r>
              <a:rPr lang="zh-CN" altLang="en-US" sz="1800" b="1">
                <a:latin typeface="Consolas" panose="020B0609020204030204" charset="0"/>
              </a:rPr>
              <a:t>例</a:t>
            </a:r>
            <a:r>
              <a:rPr lang="en-US" altLang="zh-CN" sz="1800" b="1">
                <a:latin typeface="Consolas" panose="020B0609020204030204" charset="0"/>
              </a:rPr>
              <a:t>13-5</a:t>
            </a:r>
            <a:r>
              <a:rPr lang="en-US" altLang="zh-CN" sz="1800">
                <a:latin typeface="Consolas" panose="020B0609020204030204" charset="0"/>
              </a:rPr>
              <a:t>  </a:t>
            </a:r>
            <a:r>
              <a:rPr lang="zh-CN" altLang="en-US" sz="1800">
                <a:latin typeface="Consolas" panose="020B0609020204030204" charset="0"/>
              </a:rPr>
              <a:t>使用</a:t>
            </a:r>
            <a:r>
              <a:rPr lang="en-US" altLang="zh-CN" sz="1800">
                <a:latin typeface="Consolas" panose="020B0609020204030204" charset="0"/>
              </a:rPr>
              <a:t>Lock/RLock</a:t>
            </a:r>
            <a:r>
              <a:rPr lang="zh-CN" altLang="en-US" sz="1800">
                <a:latin typeface="Consolas" panose="020B0609020204030204" charset="0"/>
              </a:rPr>
              <a:t>对象实现线程同步。</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import threading</a:t>
            </a:r>
          </a:p>
          <a:p>
            <a:pPr>
              <a:spcBef>
                <a:spcPct val="0"/>
              </a:spcBef>
              <a:buNone/>
            </a:pPr>
            <a:r>
              <a:rPr lang="en-US" altLang="zh-CN" sz="1350">
                <a:latin typeface="Consolas" panose="020B0609020204030204" charset="0"/>
              </a:rPr>
              <a:t>import time</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class myThread(threading.Thread):</a:t>
            </a:r>
          </a:p>
          <a:p>
            <a:pPr>
              <a:spcBef>
                <a:spcPct val="0"/>
              </a:spcBef>
              <a:buNone/>
            </a:pPr>
            <a:r>
              <a:rPr lang="en-US" altLang="zh-CN" sz="1350">
                <a:latin typeface="Consolas" panose="020B0609020204030204" charset="0"/>
              </a:rPr>
              <a:t>    def __init__(self):</a:t>
            </a:r>
          </a:p>
          <a:p>
            <a:pPr>
              <a:spcBef>
                <a:spcPct val="0"/>
              </a:spcBef>
              <a:buNone/>
            </a:pPr>
            <a:r>
              <a:rPr lang="en-US" altLang="zh-CN" sz="1350">
                <a:latin typeface="Consolas" panose="020B0609020204030204" charset="0"/>
              </a:rPr>
              <a:t>        threading.Thread.__init__(self)</a:t>
            </a:r>
          </a:p>
          <a:p>
            <a:pPr>
              <a:spcBef>
                <a:spcPct val="0"/>
              </a:spcBef>
              <a:buNone/>
            </a:pPr>
            <a:r>
              <a:rPr lang="en-US" altLang="zh-CN" sz="1350">
                <a:latin typeface="Consolas" panose="020B0609020204030204" charset="0"/>
              </a:rPr>
              <a:t>    def run(self):</a:t>
            </a:r>
          </a:p>
          <a:p>
            <a:pPr>
              <a:spcBef>
                <a:spcPct val="0"/>
              </a:spcBef>
              <a:buNone/>
            </a:pPr>
            <a:r>
              <a:rPr lang="en-US" altLang="zh-CN" sz="1350">
                <a:latin typeface="Consolas" panose="020B0609020204030204" charset="0"/>
              </a:rPr>
              <a:t>        global x                    #</a:t>
            </a:r>
            <a:r>
              <a:rPr lang="zh-CN" altLang="en-US" sz="1350">
                <a:latin typeface="Consolas" panose="020B0609020204030204" charset="0"/>
              </a:rPr>
              <a:t>声明全局变量</a:t>
            </a:r>
          </a:p>
          <a:p>
            <a:pPr>
              <a:spcBef>
                <a:spcPct val="0"/>
              </a:spcBef>
              <a:buNone/>
            </a:pPr>
            <a:r>
              <a:rPr lang="en-US" altLang="zh-CN" sz="1350">
                <a:latin typeface="Consolas" panose="020B0609020204030204" charset="0"/>
              </a:rPr>
              <a:t>        lock.acquire()              #</a:t>
            </a:r>
            <a:r>
              <a:rPr lang="zh-CN" altLang="en-US" sz="1350">
                <a:latin typeface="Consolas" panose="020B0609020204030204" charset="0"/>
              </a:rPr>
              <a:t>获取锁，进入临界区</a:t>
            </a:r>
          </a:p>
          <a:p>
            <a:pPr>
              <a:spcBef>
                <a:spcPct val="0"/>
              </a:spcBef>
              <a:buNone/>
            </a:pPr>
            <a:r>
              <a:rPr lang="en-US" altLang="zh-CN" sz="1350">
                <a:latin typeface="Consolas" panose="020B0609020204030204" charset="0"/>
              </a:rPr>
              <a:t>        for i in range(3):</a:t>
            </a:r>
          </a:p>
          <a:p>
            <a:pPr>
              <a:spcBef>
                <a:spcPct val="0"/>
              </a:spcBef>
              <a:buNone/>
            </a:pPr>
            <a:r>
              <a:rPr lang="en-US" altLang="zh-CN" sz="1350">
                <a:latin typeface="Consolas" panose="020B0609020204030204" charset="0"/>
              </a:rPr>
              <a:t>            x = x + i</a:t>
            </a:r>
          </a:p>
          <a:p>
            <a:pPr>
              <a:spcBef>
                <a:spcPct val="0"/>
              </a:spcBef>
              <a:buNone/>
            </a:pPr>
            <a:r>
              <a:rPr lang="en-US" altLang="zh-CN" sz="1350">
                <a:latin typeface="Consolas" panose="020B0609020204030204" charset="0"/>
              </a:rPr>
              <a:t>        time.sleep(2)</a:t>
            </a:r>
          </a:p>
          <a:p>
            <a:pPr>
              <a:spcBef>
                <a:spcPct val="0"/>
              </a:spcBef>
              <a:buNone/>
            </a:pPr>
            <a:r>
              <a:rPr lang="en-US" altLang="zh-CN" sz="1350">
                <a:latin typeface="Consolas" panose="020B0609020204030204" charset="0"/>
              </a:rPr>
              <a:t>        print(x)</a:t>
            </a:r>
          </a:p>
          <a:p>
            <a:pPr>
              <a:spcBef>
                <a:spcPct val="0"/>
              </a:spcBef>
              <a:buNone/>
            </a:pPr>
            <a:r>
              <a:rPr lang="en-US" altLang="zh-CN" sz="1350">
                <a:latin typeface="Consolas" panose="020B0609020204030204" charset="0"/>
              </a:rPr>
              <a:t>        lock.release()              #</a:t>
            </a:r>
            <a:r>
              <a:rPr lang="zh-CN" altLang="en-US" sz="1350">
                <a:latin typeface="Consolas" panose="020B0609020204030204" charset="0"/>
              </a:rPr>
              <a:t>释放锁，退出临界区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zh-CN" altLang="en-US" kern="1200" baseline="0">
              <a:latin typeface="+mj-lt"/>
              <a:ea typeface="+mj-ea"/>
              <a:cs typeface="+mj-cs"/>
            </a:endParaRPr>
          </a:p>
        </p:txBody>
      </p:sp>
      <p:sp>
        <p:nvSpPr>
          <p:cNvPr id="31746" name="内容占位符 2"/>
          <p:cNvSpPr>
            <a:spLocks noGrp="1"/>
          </p:cNvSpPr>
          <p:nvPr>
            <p:ph idx="1"/>
          </p:nvPr>
        </p:nvSpPr>
        <p:spPr/>
        <p:txBody>
          <a:bodyPr anchor="t"/>
          <a:lstStyle/>
          <a:p>
            <a:pPr>
              <a:spcBef>
                <a:spcPts val="0"/>
              </a:spcBef>
              <a:buNone/>
            </a:pPr>
            <a:r>
              <a:rPr lang="en-US" altLang="zh-CN" sz="1350">
                <a:latin typeface="Consolas" panose="020B0609020204030204" charset="0"/>
                <a:sym typeface="Arial" panose="020B0604020202020204" charset="-122"/>
              </a:rPr>
              <a:t>lock = threading.Lock()      #</a:t>
            </a:r>
            <a:r>
              <a:rPr lang="zh-CN" altLang="en-US" sz="1350">
                <a:latin typeface="Consolas" panose="020B0609020204030204" charset="0"/>
                <a:sym typeface="Arial" panose="020B0604020202020204" charset="-122"/>
              </a:rPr>
              <a:t>创建锁，这里也可以使用</a:t>
            </a:r>
            <a:r>
              <a:rPr lang="en-US" altLang="zh-CN" sz="1350">
                <a:latin typeface="Consolas" panose="020B0609020204030204" charset="0"/>
                <a:sym typeface="Arial" panose="020B0604020202020204" charset="-122"/>
              </a:rPr>
              <a:t>RLock</a:t>
            </a:r>
          </a:p>
          <a:p>
            <a:pPr>
              <a:spcBef>
                <a:spcPts val="0"/>
              </a:spcBef>
              <a:buNone/>
            </a:pPr>
            <a:r>
              <a:rPr lang="en-US" altLang="zh-CN" sz="1350">
                <a:latin typeface="Consolas" panose="020B0609020204030204" charset="0"/>
                <a:sym typeface="Arial" panose="020B0604020202020204" charset="-122"/>
              </a:rPr>
              <a:t>tl = []</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for i in range(10):          #</a:t>
            </a:r>
            <a:r>
              <a:rPr lang="zh-CN" altLang="en-US" sz="1350">
                <a:latin typeface="Consolas" panose="020B0609020204030204" charset="0"/>
                <a:sym typeface="Arial" panose="020B0604020202020204" charset="-122"/>
              </a:rPr>
              <a:t>创建</a:t>
            </a:r>
            <a:r>
              <a:rPr lang="en-US" altLang="zh-CN" sz="1350">
                <a:latin typeface="Consolas" panose="020B0609020204030204" charset="0"/>
                <a:sym typeface="Arial" panose="020B0604020202020204" charset="-122"/>
              </a:rPr>
              <a:t>10</a:t>
            </a:r>
            <a:r>
              <a:rPr lang="zh-CN" altLang="en-US" sz="1350">
                <a:latin typeface="Consolas" panose="020B0609020204030204" charset="0"/>
                <a:sym typeface="Arial" panose="020B0604020202020204" charset="-122"/>
              </a:rPr>
              <a:t>个线程</a:t>
            </a:r>
          </a:p>
          <a:p>
            <a:pPr>
              <a:spcBef>
                <a:spcPts val="0"/>
              </a:spcBef>
              <a:buNone/>
            </a:pPr>
            <a:r>
              <a:rPr lang="en-US" altLang="zh-CN" sz="1350">
                <a:latin typeface="Consolas" panose="020B0609020204030204" charset="0"/>
                <a:sym typeface="Arial" panose="020B0604020202020204" charset="-122"/>
              </a:rPr>
              <a:t>    t = myThread()</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    tl.append(t)</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x = 0</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for i in tl:                 #</a:t>
            </a:r>
            <a:r>
              <a:rPr lang="zh-CN" altLang="en-US" sz="1350">
                <a:latin typeface="Consolas" panose="020B0609020204030204" charset="0"/>
                <a:sym typeface="Arial" panose="020B0604020202020204" charset="-122"/>
              </a:rPr>
              <a:t>启动</a:t>
            </a:r>
            <a:r>
              <a:rPr lang="en-US" altLang="zh-CN" sz="1350">
                <a:latin typeface="Consolas" panose="020B0609020204030204" charset="0"/>
                <a:sym typeface="Arial" panose="020B0604020202020204" charset="-122"/>
              </a:rPr>
              <a:t>10</a:t>
            </a:r>
            <a:r>
              <a:rPr lang="zh-CN" altLang="en-US" sz="1350">
                <a:latin typeface="Consolas" panose="020B0609020204030204" charset="0"/>
                <a:sym typeface="Arial" panose="020B0604020202020204" charset="-122"/>
              </a:rPr>
              <a:t>个线程</a:t>
            </a:r>
          </a:p>
          <a:p>
            <a:pPr>
              <a:spcBef>
                <a:spcPts val="0"/>
              </a:spcBef>
              <a:buNone/>
            </a:pPr>
            <a:r>
              <a:rPr lang="en-US" altLang="zh-CN" sz="1350">
                <a:latin typeface="Consolas" panose="020B0609020204030204" charset="0"/>
                <a:sym typeface="Arial" panose="020B0604020202020204" charset="-122"/>
              </a:rPr>
              <a:t>    i.start()</a:t>
            </a:r>
            <a:endParaRPr lang="zh-CN" altLang="en-US" sz="1350">
              <a:latin typeface="Consolas" panose="020B0609020204030204" charset="0"/>
            </a:endParaRPr>
          </a:p>
        </p:txBody>
      </p:sp>
      <p:pic>
        <p:nvPicPr>
          <p:cNvPr id="31747" name="图片 19460"/>
          <p:cNvPicPr>
            <a:picLocks noChangeAspect="1"/>
          </p:cNvPicPr>
          <p:nvPr/>
        </p:nvPicPr>
        <p:blipFill>
          <a:blip r:embed="rId2"/>
          <a:stretch>
            <a:fillRect/>
          </a:stretch>
        </p:blipFill>
        <p:spPr>
          <a:xfrm>
            <a:off x="3171580" y="3067587"/>
            <a:ext cx="3895216" cy="12789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Content Placeholder 2"/>
          <p:cNvSpPr>
            <a:spLocks noGrp="1"/>
          </p:cNvSpPr>
          <p:nvPr>
            <p:ph idx="1"/>
          </p:nvPr>
        </p:nvSpPr>
        <p:spPr/>
        <p:txBody>
          <a:bodyPr anchor="t"/>
          <a:lstStyle/>
          <a:p>
            <a:pPr>
              <a:buFont typeface="Wingdings" panose="05000000000000000000" charset="0"/>
              <a:buChar char="§"/>
            </a:pPr>
            <a:r>
              <a:rPr lang="zh-CN" altLang="en-US" sz="1800"/>
              <a:t>常见的多线程技术应用场景：</a:t>
            </a:r>
          </a:p>
          <a:p>
            <a:pPr>
              <a:spcBef>
                <a:spcPts val="600"/>
              </a:spcBef>
              <a:spcAft>
                <a:spcPts val="600"/>
              </a:spcAft>
              <a:buFont typeface="Wingdings" panose="05000000000000000000" charset="0"/>
              <a:buChar char="ü"/>
            </a:pPr>
            <a:r>
              <a:rPr lang="en-US" altLang="en-US" sz="1350"/>
              <a:t>在执行一段代码的同时还可以接收和响应用户的键盘或鼠标事件以</a:t>
            </a:r>
            <a:r>
              <a:rPr lang="en-US" altLang="en-US" sz="1350">
                <a:solidFill>
                  <a:srgbClr val="FF0000"/>
                </a:solidFill>
              </a:rPr>
              <a:t>提高用户体验</a:t>
            </a:r>
            <a:r>
              <a:rPr lang="en-US" altLang="en-US" sz="1350"/>
              <a:t>；</a:t>
            </a:r>
          </a:p>
          <a:p>
            <a:pPr>
              <a:spcBef>
                <a:spcPts val="600"/>
              </a:spcBef>
              <a:spcAft>
                <a:spcPts val="600"/>
              </a:spcAft>
              <a:buFont typeface="Wingdings" panose="05000000000000000000" charset="0"/>
              <a:buChar char="ü"/>
            </a:pPr>
            <a:r>
              <a:rPr lang="en-US" altLang="en-US" sz="1350"/>
              <a:t>Windows操作系统的Windows Indexing Services创建了一个低优先级的线程，该线程定期被唤醒并对磁盘上的特定区域的文件内容进行索引以</a:t>
            </a:r>
            <a:r>
              <a:rPr lang="en-US" altLang="en-US" sz="1350">
                <a:solidFill>
                  <a:srgbClr val="FF0000"/>
                </a:solidFill>
              </a:rPr>
              <a:t>提高用户搜索速度</a:t>
            </a:r>
            <a:r>
              <a:rPr lang="en-US" altLang="en-US" sz="1350"/>
              <a:t>；</a:t>
            </a:r>
          </a:p>
          <a:p>
            <a:pPr>
              <a:spcBef>
                <a:spcPts val="600"/>
              </a:spcBef>
              <a:spcAft>
                <a:spcPts val="600"/>
              </a:spcAft>
              <a:buFont typeface="Wingdings" panose="05000000000000000000" charset="0"/>
              <a:buChar char="ü"/>
            </a:pPr>
            <a:r>
              <a:rPr lang="en-US" altLang="en-US" sz="1350"/>
              <a:t>打开Photoshop、3DsMax这样的大型软件时需要加载很多模块和动态链接库，软件启动时间会比较长，可以使用一个线程来显示一个小动画来</a:t>
            </a:r>
            <a:r>
              <a:rPr lang="en-US" altLang="en-US" sz="1350">
                <a:solidFill>
                  <a:srgbClr val="FF0000"/>
                </a:solidFill>
              </a:rPr>
              <a:t>表示当前软件正在启动</a:t>
            </a:r>
            <a:r>
              <a:rPr lang="en-US" altLang="en-US" sz="1350"/>
              <a:t>，当后台线程加载完所有的模块和库之后，结束该动画的播放并打开软件主界面；</a:t>
            </a:r>
          </a:p>
          <a:p>
            <a:pPr>
              <a:spcBef>
                <a:spcPts val="600"/>
              </a:spcBef>
              <a:spcAft>
                <a:spcPts val="600"/>
              </a:spcAft>
              <a:buFont typeface="Wingdings" panose="05000000000000000000" charset="0"/>
              <a:buChar char="ü"/>
            </a:pPr>
            <a:r>
              <a:rPr lang="en-US" altLang="en-US" sz="1350"/>
              <a:t>字处理软件可以使用一个优先级高的线程来接收用户键盘输入，而使用一些低优先级线程来进行拼写检查、语法检查、分页以及字数统计之类的功能并将结果显示在状态栏上，对于</a:t>
            </a:r>
            <a:r>
              <a:rPr lang="en-US" altLang="en-US" sz="1350">
                <a:solidFill>
                  <a:srgbClr val="FF0000"/>
                </a:solidFill>
              </a:rPr>
              <a:t>提高用户体验</a:t>
            </a:r>
            <a:r>
              <a:rPr lang="en-US" altLang="en-US" sz="1350"/>
              <a:t>有重要帮助。</a:t>
            </a:r>
          </a:p>
        </p:txBody>
      </p:sp>
      <p:sp>
        <p:nvSpPr>
          <p:cNvPr id="2" name="Title 1"/>
          <p:cNvSpPr>
            <a:spLocks noGrp="1"/>
          </p:cNvSpPr>
          <p:nvPr>
            <p:ph type="title"/>
          </p:nvPr>
        </p:nvSpPr>
        <p:spPr/>
        <p:txBody>
          <a:bodyPr/>
          <a:lstStyle/>
          <a:p>
            <a:r>
              <a:rPr lang="zh-CN" altLang="en-US" dirty="0">
                <a:latin typeface="宋体" panose="02010600030101010101" pitchFamily="2" charset="-122"/>
                <a:sym typeface="Arial" panose="020B0604020202020204" charset="-122"/>
              </a:rPr>
              <a:t>多线程与多进程编程</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anchor="t"/>
          <a:lstStyle/>
          <a:p>
            <a:pPr>
              <a:lnSpc>
                <a:spcPct val="150000"/>
              </a:lnSpc>
              <a:spcBef>
                <a:spcPts val="1200"/>
              </a:spcBef>
              <a:buFont typeface="Wingdings" panose="05000000000000000000" charset="0"/>
              <a:buChar char="§"/>
            </a:pPr>
            <a:r>
              <a:rPr lang="en-US" altLang="en-US" sz="1800" dirty="0"/>
              <a:t>使用Condition对象</a:t>
            </a:r>
            <a:r>
              <a:rPr lang="en-US" altLang="en-US" sz="1800" dirty="0">
                <a:highlight>
                  <a:srgbClr val="FFFF00"/>
                </a:highlight>
              </a:rPr>
              <a:t>可以在某些事件触发后才处理数据或执行特定的功能代码</a:t>
            </a:r>
            <a:r>
              <a:rPr lang="en-US" altLang="en-US" sz="1800" dirty="0"/>
              <a:t>，可以用于不同线程之间的通信或通知，以实现更高级别的同步。</a:t>
            </a:r>
          </a:p>
          <a:p>
            <a:pPr>
              <a:lnSpc>
                <a:spcPct val="150000"/>
              </a:lnSpc>
              <a:spcBef>
                <a:spcPts val="1200"/>
              </a:spcBef>
              <a:buFont typeface="Wingdings" panose="05000000000000000000" charset="0"/>
              <a:buChar char="§"/>
            </a:pPr>
            <a:r>
              <a:rPr lang="zh-CN" altLang="en-US" sz="1800" dirty="0">
                <a:ea typeface="宋体" panose="02010600030101010101" pitchFamily="2" charset="-122"/>
              </a:rPr>
              <a:t>在内部实现上，</a:t>
            </a:r>
            <a:r>
              <a:rPr lang="en-US" altLang="zh-CN" sz="1800" dirty="0">
                <a:ea typeface="宋体" panose="02010600030101010101" pitchFamily="2" charset="-122"/>
              </a:rPr>
              <a:t>Condition</a:t>
            </a:r>
            <a:r>
              <a:rPr lang="zh-CN" altLang="en-US" sz="1800" dirty="0">
                <a:ea typeface="宋体" panose="02010600030101010101" pitchFamily="2" charset="-122"/>
              </a:rPr>
              <a:t>对象</a:t>
            </a:r>
            <a:r>
              <a:rPr lang="zh-CN" altLang="en-US" sz="1800" dirty="0">
                <a:highlight>
                  <a:srgbClr val="FFFF00"/>
                </a:highlight>
                <a:ea typeface="宋体" panose="02010600030101010101" pitchFamily="2" charset="-122"/>
              </a:rPr>
              <a:t>总是与某种锁对象相关联</a:t>
            </a:r>
            <a:r>
              <a:rPr lang="zh-CN" altLang="en-US" sz="1800" dirty="0">
                <a:ea typeface="宋体" panose="02010600030101010101" pitchFamily="2" charset="-122"/>
              </a:rPr>
              <a:t>。</a:t>
            </a:r>
          </a:p>
          <a:p>
            <a:pPr>
              <a:lnSpc>
                <a:spcPct val="150000"/>
              </a:lnSpc>
              <a:spcBef>
                <a:spcPts val="1200"/>
              </a:spcBef>
              <a:buFont typeface="Wingdings" panose="05000000000000000000" charset="0"/>
              <a:buChar char="§"/>
            </a:pPr>
            <a:r>
              <a:rPr lang="en-US" altLang="zh-CN" sz="1800" dirty="0">
                <a:ea typeface="宋体" panose="02010600030101010101" pitchFamily="2" charset="-122"/>
              </a:rPr>
              <a:t>Condition</a:t>
            </a:r>
            <a:r>
              <a:rPr lang="zh-CN" altLang="en-US" sz="1800" dirty="0">
                <a:ea typeface="宋体" panose="02010600030101010101" pitchFamily="2" charset="-122"/>
              </a:rPr>
              <a:t>对象支持上下文管理语句</a:t>
            </a:r>
            <a:r>
              <a:rPr lang="en-US" altLang="zh-CN" sz="1800" dirty="0">
                <a:ea typeface="宋体" panose="02010600030101010101" pitchFamily="2" charset="-122"/>
              </a:rPr>
              <a:t>with</a:t>
            </a:r>
            <a:r>
              <a:rPr lang="zh-CN" altLang="en-US" sz="1800" dirty="0">
                <a:ea typeface="宋体" panose="02010600030101010101" pitchFamily="2" charset="-122"/>
              </a:rPr>
              <a:t>。</a:t>
            </a:r>
          </a:p>
          <a:p>
            <a:pPr>
              <a:lnSpc>
                <a:spcPct val="150000"/>
              </a:lnSpc>
              <a:spcBef>
                <a:spcPts val="1200"/>
              </a:spcBef>
              <a:buFont typeface="Wingdings" panose="05000000000000000000" charset="0"/>
              <a:buChar char="§"/>
            </a:pPr>
            <a:r>
              <a:rPr lang="en-US" altLang="en-US" sz="1800" dirty="0" err="1"/>
              <a:t>Condition对象除了具有acquire</a:t>
            </a:r>
            <a:r>
              <a:rPr lang="en-US" altLang="en-US" sz="1800" dirty="0"/>
              <a:t>()</a:t>
            </a:r>
            <a:r>
              <a:rPr lang="en-US" altLang="en-US" sz="1800" dirty="0" err="1"/>
              <a:t>和release</a:t>
            </a:r>
            <a:r>
              <a:rPr lang="en-US" altLang="en-US" sz="1800" dirty="0"/>
              <a:t>()</a:t>
            </a:r>
            <a:r>
              <a:rPr lang="en-US" altLang="en-US" sz="1800" dirty="0" err="1"/>
              <a:t>方法之外，还有wait</a:t>
            </a:r>
            <a:r>
              <a:rPr lang="en-US" altLang="en-US" sz="1800" dirty="0"/>
              <a:t>()</a:t>
            </a:r>
            <a:r>
              <a:rPr lang="zh-CN" altLang="en-US" sz="1800" dirty="0">
                <a:ea typeface="宋体" panose="02010600030101010101" pitchFamily="2" charset="-122"/>
              </a:rPr>
              <a:t>、</a:t>
            </a:r>
            <a:r>
              <a:rPr lang="en-US" altLang="zh-CN" sz="1800" dirty="0" err="1">
                <a:ea typeface="宋体" panose="02010600030101010101" pitchFamily="2" charset="-122"/>
              </a:rPr>
              <a:t>wait_for</a:t>
            </a:r>
            <a:r>
              <a:rPr lang="en-US" altLang="zh-CN" sz="1800" dirty="0">
                <a:ea typeface="宋体" panose="02010600030101010101" pitchFamily="2" charset="-122"/>
              </a:rPr>
              <a:t>()</a:t>
            </a:r>
            <a:r>
              <a:rPr lang="en-US" altLang="en-US" sz="1800" dirty="0"/>
              <a:t>、notify()、</a:t>
            </a:r>
            <a:r>
              <a:rPr lang="en-US" altLang="en-US" sz="1800" dirty="0" err="1"/>
              <a:t>notify_all</a:t>
            </a:r>
            <a:r>
              <a:rPr lang="en-US" altLang="en-US" sz="1800" dirty="0"/>
              <a:t>()</a:t>
            </a:r>
            <a:r>
              <a:rPr lang="en-US" altLang="en-US" sz="1800" dirty="0" err="1"/>
              <a:t>等方法</a:t>
            </a:r>
            <a:r>
              <a:rPr lang="en-US" altLang="en-US" sz="1800" dirty="0"/>
              <a:t>。</a:t>
            </a:r>
          </a:p>
        </p:txBody>
      </p:sp>
      <p:sp>
        <p:nvSpPr>
          <p:cNvPr id="34818"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p:txBody>
          <a:bodyPr anchor="t"/>
          <a:lstStyle/>
          <a:p>
            <a:pPr>
              <a:lnSpc>
                <a:spcPct val="150000"/>
              </a:lnSpc>
              <a:spcBef>
                <a:spcPts val="600"/>
              </a:spcBef>
              <a:spcAft>
                <a:spcPts val="600"/>
              </a:spcAft>
            </a:pPr>
            <a:r>
              <a:rPr lang="zh-CN" altLang="en-US" sz="1500" dirty="0">
                <a:highlight>
                  <a:srgbClr val="FFFF00"/>
                </a:highlight>
              </a:rPr>
              <a:t>wait(timeout=None)：释放锁，并阻塞当前线程直到超时或其他线程针对同一个</a:t>
            </a:r>
            <a:r>
              <a:rPr lang="en-US" altLang="zh-CN" sz="1500" dirty="0">
                <a:highlight>
                  <a:srgbClr val="FFFF00"/>
                </a:highlight>
              </a:rPr>
              <a:t>C</a:t>
            </a:r>
            <a:r>
              <a:rPr lang="zh-CN" altLang="en-US" sz="1500" dirty="0">
                <a:highlight>
                  <a:srgbClr val="FFFF00"/>
                </a:highlight>
              </a:rPr>
              <a:t>ondition对象调用了notify()/notify_all()方法，</a:t>
            </a:r>
            <a:r>
              <a:rPr lang="zh-CN" altLang="en-US" sz="1500" dirty="0"/>
              <a:t>被唤醒之后当前线程会重新尝试获取锁并在成功获取锁之后结束wait()方法，然后继续执行；</a:t>
            </a:r>
          </a:p>
          <a:p>
            <a:pPr>
              <a:lnSpc>
                <a:spcPct val="150000"/>
              </a:lnSpc>
              <a:spcBef>
                <a:spcPts val="600"/>
              </a:spcBef>
              <a:spcAft>
                <a:spcPts val="600"/>
              </a:spcAft>
            </a:pPr>
            <a:r>
              <a:rPr lang="zh-CN" altLang="en-US" sz="1500" dirty="0"/>
              <a:t>wait_for(predicate, timeout=None)：阻塞当前线程直到超时或者指定条件得到满足；</a:t>
            </a:r>
          </a:p>
          <a:p>
            <a:pPr>
              <a:lnSpc>
                <a:spcPct val="150000"/>
              </a:lnSpc>
              <a:spcBef>
                <a:spcPts val="600"/>
              </a:spcBef>
              <a:spcAft>
                <a:spcPts val="600"/>
              </a:spcAft>
            </a:pPr>
            <a:r>
              <a:rPr lang="zh-CN" altLang="en-US" sz="1500" dirty="0"/>
              <a:t>notify(n=1)：唤醒等待该</a:t>
            </a:r>
            <a:r>
              <a:rPr lang="en-US" altLang="zh-CN" sz="1500" dirty="0"/>
              <a:t>C</a:t>
            </a:r>
            <a:r>
              <a:rPr lang="zh-CN" altLang="en-US" sz="1500" dirty="0"/>
              <a:t>ondition对象的一个或多个线程，该方法并不负责释放锁；</a:t>
            </a:r>
          </a:p>
          <a:p>
            <a:pPr>
              <a:lnSpc>
                <a:spcPct val="150000"/>
              </a:lnSpc>
              <a:spcBef>
                <a:spcPts val="600"/>
              </a:spcBef>
              <a:spcAft>
                <a:spcPts val="600"/>
              </a:spcAft>
            </a:pPr>
            <a:r>
              <a:rPr lang="zh-CN" altLang="en-US" sz="1500" dirty="0"/>
              <a:t>notify_all()：唤醒等待该</a:t>
            </a:r>
            <a:r>
              <a:rPr lang="en-US" altLang="zh-CN" sz="1500" dirty="0"/>
              <a:t>C</a:t>
            </a:r>
            <a:r>
              <a:rPr lang="zh-CN" altLang="en-US" sz="1500" dirty="0"/>
              <a:t>ondition对象的所有线程。</a:t>
            </a:r>
          </a:p>
        </p:txBody>
      </p:sp>
      <p:sp>
        <p:nvSpPr>
          <p:cNvPr id="35842"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p>
        </p:txBody>
      </p:sp>
      <p:sp>
        <p:nvSpPr>
          <p:cNvPr id="36866" name="文本占位符 20482"/>
          <p:cNvSpPr>
            <a:spLocks noGrp="1"/>
          </p:cNvSpPr>
          <p:nvPr>
            <p:ph idx="1"/>
          </p:nvPr>
        </p:nvSpPr>
        <p:spPr/>
        <p:txBody>
          <a:bodyPr anchor="t"/>
          <a:lstStyle/>
          <a:p>
            <a:pPr>
              <a:lnSpc>
                <a:spcPct val="150000"/>
              </a:lnSpc>
              <a:spcBef>
                <a:spcPts val="1200"/>
              </a:spcBef>
              <a:buFont typeface="Wingdings" panose="05000000000000000000" charset="0"/>
              <a:buChar char="§"/>
            </a:pPr>
            <a:r>
              <a:rPr lang="zh-CN" altLang="en-US" sz="1800" b="1">
                <a:latin typeface="Times New Roman" panose="02020603050405020304" pitchFamily="2" charset="0"/>
                <a:ea typeface="宋体" panose="02010600030101010101" pitchFamily="2" charset="-122"/>
                <a:sym typeface="宋体" panose="02010600030101010101" pitchFamily="2" charset="-122"/>
              </a:rPr>
              <a:t>例</a:t>
            </a:r>
            <a:r>
              <a:rPr lang="en-US" altLang="zh-CN" sz="1800" b="1">
                <a:latin typeface="Times New Roman" panose="02020603050405020304" pitchFamily="2" charset="0"/>
                <a:sym typeface="宋体" panose="02010600030101010101" pitchFamily="2" charset="-122"/>
              </a:rPr>
              <a:t>13-7</a:t>
            </a:r>
            <a:r>
              <a:rPr lang="en-US" altLang="zh-CN" sz="1800">
                <a:latin typeface="Times New Roman" panose="02020603050405020304" pitchFamily="2" charset="0"/>
                <a:sym typeface="宋体" panose="02010600030101010101" pitchFamily="2" charset="-122"/>
              </a:rPr>
              <a:t>  </a:t>
            </a:r>
            <a:r>
              <a:rPr lang="zh-CN" altLang="en-US" sz="1800">
                <a:latin typeface="Times New Roman" panose="02020603050405020304" pitchFamily="2" charset="0"/>
                <a:ea typeface="宋体" panose="02010600030101010101" pitchFamily="2" charset="-122"/>
                <a:sym typeface="宋体" panose="02010600030101010101" pitchFamily="2" charset="-122"/>
              </a:rPr>
              <a:t>使用</a:t>
            </a:r>
            <a:r>
              <a:rPr lang="en-US" altLang="zh-CN" sz="1800">
                <a:latin typeface="Times New Roman" panose="02020603050405020304" pitchFamily="2" charset="0"/>
                <a:sym typeface="宋体" panose="02010600030101010101" pitchFamily="2" charset="-122"/>
              </a:rPr>
              <a:t>Condition</a:t>
            </a:r>
            <a:r>
              <a:rPr lang="zh-CN" altLang="en-US" sz="1800">
                <a:latin typeface="Times New Roman" panose="02020603050405020304" pitchFamily="2" charset="0"/>
                <a:ea typeface="宋体" panose="02010600030101010101" pitchFamily="2" charset="-122"/>
                <a:sym typeface="宋体" panose="02010600030101010101" pitchFamily="2" charset="-122"/>
              </a:rPr>
              <a:t>对象实现线程同步，模拟生产者与消费者问题。</a:t>
            </a:r>
          </a:p>
          <a:p>
            <a:pPr>
              <a:spcBef>
                <a:spcPct val="0"/>
              </a:spcBef>
              <a:buFont typeface="Wingdings" panose="05000000000000000000" charset="0"/>
              <a:buNone/>
            </a:pPr>
            <a:endParaRPr lang="zh-CN" altLang="en-US" sz="1350" dirty="0">
              <a:latin typeface="Consolas" panose="020B0609020204030204" charset="0"/>
            </a:endParaRP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threading</a:t>
            </a: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time</a:t>
            </a: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random</a:t>
            </a:r>
            <a:endParaRPr lang="zh-CN" altLang="en-US" sz="1600" dirty="0">
              <a:latin typeface="Consolas" panose="020B0609020204030204" charset="0"/>
              <a:ea typeface="Times New Roman" panose="02020603050405020304" pitchFamily="2" charset="0"/>
              <a:cs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150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7890" name="文本占位符 21506"/>
          <p:cNvSpPr>
            <a:spLocks noGrp="1"/>
          </p:cNvSpPr>
          <p:nvPr>
            <p:ph idx="1"/>
          </p:nvPr>
        </p:nvSpPr>
        <p:spPr/>
        <p:txBody>
          <a:bodyPr anchor="t"/>
          <a:lstStyle/>
          <a:p>
            <a:pPr>
              <a:spcBef>
                <a:spcPct val="0"/>
              </a:spcBef>
              <a:buFont typeface="Wingdings" panose="05000000000000000000" charset="0"/>
              <a:buChar char="v"/>
            </a:pPr>
            <a:r>
              <a:rPr lang="zh-CN" altLang="en-US" sz="1800">
                <a:latin typeface="Times New Roman" panose="02020603050405020304" pitchFamily="2" charset="0"/>
              </a:rPr>
              <a:t>生产者类</a:t>
            </a:r>
          </a:p>
          <a:p>
            <a:pPr>
              <a:spcBef>
                <a:spcPct val="0"/>
              </a:spcBef>
              <a:buNone/>
            </a:pPr>
            <a:r>
              <a:rPr lang="en-US" altLang="zh-CN" sz="1200">
                <a:latin typeface="Consolas" panose="020B0609020204030204" charset="0"/>
              </a:rPr>
              <a:t>class Producer(threading.Thread):</a:t>
            </a:r>
          </a:p>
          <a:p>
            <a:pPr>
              <a:spcBef>
                <a:spcPct val="0"/>
              </a:spcBef>
              <a:buNone/>
            </a:pPr>
            <a:r>
              <a:rPr lang="en-US" altLang="zh-CN" sz="1200">
                <a:latin typeface="Consolas" panose="020B0609020204030204" charset="0"/>
              </a:rPr>
              <a:t>    def __init__(self, threadname):</a:t>
            </a:r>
          </a:p>
          <a:p>
            <a:pPr>
              <a:spcBef>
                <a:spcPct val="0"/>
              </a:spcBef>
              <a:buNone/>
            </a:pPr>
            <a:r>
              <a:rPr lang="en-US" altLang="zh-CN" sz="1200">
                <a:latin typeface="Consolas" panose="020B0609020204030204" charset="0"/>
              </a:rPr>
              <a:t>        threading.Thread.__init__(self,name=threadname)        </a:t>
            </a:r>
          </a:p>
          <a:p>
            <a:pPr>
              <a:spcBef>
                <a:spcPct val="0"/>
              </a:spcBef>
              <a:buNone/>
            </a:pPr>
            <a:r>
              <a:rPr lang="en-US" altLang="zh-CN" sz="1200">
                <a:latin typeface="Consolas" panose="020B0609020204030204" charset="0"/>
              </a:rPr>
              <a:t>    def run(self):</a:t>
            </a:r>
          </a:p>
          <a:p>
            <a:pPr>
              <a:spcBef>
                <a:spcPct val="0"/>
              </a:spcBef>
              <a:buNone/>
            </a:pPr>
            <a:r>
              <a:rPr lang="en-US" altLang="zh-CN" sz="1200">
                <a:latin typeface="Consolas" panose="020B0609020204030204" charset="0"/>
              </a:rPr>
              <a:t>        global x</a:t>
            </a:r>
          </a:p>
          <a:p>
            <a:pPr>
              <a:spcBef>
                <a:spcPct val="0"/>
              </a:spcBef>
              <a:buNone/>
            </a:pPr>
            <a:r>
              <a:rPr lang="en-US" altLang="zh-CN" sz="1200">
                <a:latin typeface="Consolas" panose="020B0609020204030204" charset="0"/>
              </a:rPr>
              <a:t>        time.sleep(random.randrange(1, 5))        </a:t>
            </a:r>
          </a:p>
          <a:p>
            <a:pPr>
              <a:spcBef>
                <a:spcPct val="0"/>
              </a:spcBef>
              <a:buNone/>
            </a:pPr>
            <a:r>
              <a:rPr lang="en-US" altLang="zh-CN" sz="1200">
                <a:latin typeface="Consolas" panose="020B0609020204030204" charset="0"/>
              </a:rPr>
              <a:t>        con.acquire()        </a:t>
            </a:r>
          </a:p>
          <a:p>
            <a:pPr>
              <a:spcBef>
                <a:spcPct val="0"/>
              </a:spcBef>
              <a:buNone/>
            </a:pPr>
            <a:r>
              <a:rPr lang="en-US" altLang="zh-CN" sz="1200">
                <a:latin typeface="Consolas" panose="020B0609020204030204" charset="0"/>
              </a:rPr>
              <a:t>        if x == 20:</a:t>
            </a:r>
          </a:p>
          <a:p>
            <a:pPr>
              <a:spcBef>
                <a:spcPct val="0"/>
              </a:spcBef>
              <a:buNone/>
            </a:pPr>
            <a:r>
              <a:rPr lang="en-US" altLang="zh-CN" sz="1200">
                <a:latin typeface="Consolas" panose="020B0609020204030204" charset="0"/>
              </a:rPr>
              <a:t>            print('Producer waiting....')</a:t>
            </a:r>
          </a:p>
          <a:p>
            <a:pPr>
              <a:spcBef>
                <a:spcPct val="0"/>
              </a:spcBef>
              <a:buNone/>
            </a:pPr>
            <a:r>
              <a:rPr lang="en-US" altLang="zh-CN" sz="1200">
                <a:latin typeface="Consolas" panose="020B0609020204030204" charset="0"/>
              </a:rPr>
              <a:t>            con.wait()</a:t>
            </a:r>
          </a:p>
          <a:p>
            <a:pPr>
              <a:spcBef>
                <a:spcPct val="0"/>
              </a:spcBef>
              <a:buNone/>
            </a:pPr>
            <a:r>
              <a:rPr lang="en-US" altLang="zh-CN" sz="1200">
                <a:latin typeface="Consolas" panose="020B0609020204030204" charset="0"/>
              </a:rPr>
              <a:t>            print('Producer resumed')</a:t>
            </a:r>
          </a:p>
          <a:p>
            <a:pPr>
              <a:spcBef>
                <a:spcPct val="0"/>
              </a:spcBef>
              <a:buNone/>
            </a:pPr>
            <a:r>
              <a:rPr lang="en-US" altLang="zh-CN" sz="1200">
                <a:latin typeface="Consolas" panose="020B0609020204030204" charset="0"/>
              </a:rPr>
              <a:t>        print('Producer:', end=' ')</a:t>
            </a:r>
          </a:p>
          <a:p>
            <a:pPr>
              <a:spcBef>
                <a:spcPct val="0"/>
              </a:spcBef>
              <a:buNone/>
            </a:pPr>
            <a:r>
              <a:rPr lang="en-US" altLang="zh-CN" sz="1200">
                <a:latin typeface="Consolas" panose="020B0609020204030204" charset="0"/>
              </a:rPr>
              <a:t>        for i in range(20):                </a:t>
            </a:r>
          </a:p>
          <a:p>
            <a:pPr>
              <a:spcBef>
                <a:spcPct val="0"/>
              </a:spcBef>
              <a:buNone/>
            </a:pPr>
            <a:r>
              <a:rPr lang="en-US" altLang="zh-CN" sz="1200">
                <a:latin typeface="Consolas" panose="020B0609020204030204" charset="0"/>
              </a:rPr>
              <a:t>            print(x, end=' ')</a:t>
            </a:r>
          </a:p>
          <a:p>
            <a:pPr>
              <a:spcBef>
                <a:spcPct val="0"/>
              </a:spcBef>
              <a:buNone/>
            </a:pPr>
            <a:r>
              <a:rPr lang="en-US" altLang="zh-CN" sz="1200">
                <a:latin typeface="Consolas" panose="020B0609020204030204" charset="0"/>
              </a:rPr>
              <a:t>            x = x + 1</a:t>
            </a:r>
          </a:p>
          <a:p>
            <a:pPr>
              <a:spcBef>
                <a:spcPct val="0"/>
              </a:spcBef>
              <a:buNone/>
            </a:pPr>
            <a:r>
              <a:rPr lang="en-US" altLang="zh-CN" sz="1200">
                <a:latin typeface="Consolas" panose="020B0609020204030204" charset="0"/>
              </a:rPr>
              <a:t>        print(x)</a:t>
            </a:r>
          </a:p>
          <a:p>
            <a:pPr>
              <a:spcBef>
                <a:spcPct val="0"/>
              </a:spcBef>
              <a:buNone/>
            </a:pPr>
            <a:r>
              <a:rPr lang="en-US" altLang="zh-CN" sz="1200">
                <a:latin typeface="Consolas" panose="020B0609020204030204" charset="0"/>
              </a:rPr>
              <a:t>        </a:t>
            </a:r>
            <a:r>
              <a:rPr lang="en-US" altLang="zh-CN" sz="1200">
                <a:highlight>
                  <a:srgbClr val="FFFF00"/>
                </a:highlight>
                <a:latin typeface="Consolas" panose="020B0609020204030204" charset="0"/>
              </a:rPr>
              <a:t>con.notify_all()  </a:t>
            </a:r>
            <a:r>
              <a:rPr lang="en-US" altLang="zh-CN" sz="1200">
                <a:latin typeface="Consolas" panose="020B0609020204030204" charset="0"/>
              </a:rPr>
              <a:t>          </a:t>
            </a:r>
          </a:p>
          <a:p>
            <a:pPr>
              <a:spcBef>
                <a:spcPct val="0"/>
              </a:spcBef>
              <a:buNone/>
            </a:pPr>
            <a:r>
              <a:rPr lang="en-US" altLang="zh-CN" sz="1200">
                <a:latin typeface="Consolas" panose="020B0609020204030204" charset="0"/>
              </a:rPr>
              <a:t>        con.release()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252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8914" name="文本占位符 22530"/>
          <p:cNvSpPr>
            <a:spLocks noGrp="1"/>
          </p:cNvSpPr>
          <p:nvPr>
            <p:ph idx="1"/>
          </p:nvPr>
        </p:nvSpPr>
        <p:spPr>
          <a:xfrm>
            <a:off x="409575" y="1201420"/>
            <a:ext cx="7257415" cy="3253105"/>
          </a:xfrm>
        </p:spPr>
        <p:txBody>
          <a:bodyPr anchor="t"/>
          <a:lstStyle/>
          <a:p>
            <a:pPr>
              <a:spcBef>
                <a:spcPct val="0"/>
              </a:spcBef>
              <a:buFont typeface="Wingdings" panose="05000000000000000000" charset="0"/>
              <a:buChar char="v"/>
            </a:pPr>
            <a:r>
              <a:rPr lang="zh-CN" altLang="en-US" sz="1800">
                <a:latin typeface="Times New Roman" panose="02020603050405020304" pitchFamily="2" charset="0"/>
              </a:rPr>
              <a:t>消费者类</a:t>
            </a:r>
          </a:p>
          <a:p>
            <a:pPr>
              <a:spcBef>
                <a:spcPct val="0"/>
              </a:spcBef>
              <a:buNone/>
            </a:pPr>
            <a:r>
              <a:rPr lang="en-US" altLang="zh-CN" sz="1200">
                <a:latin typeface="Consolas" panose="020B0609020204030204" charset="0"/>
                <a:cs typeface="Consolas" panose="020B0609020204030204" charset="0"/>
              </a:rPr>
              <a:t>class Consumer(threading.Thread):</a:t>
            </a:r>
          </a:p>
          <a:p>
            <a:pPr>
              <a:spcBef>
                <a:spcPct val="0"/>
              </a:spcBef>
              <a:buNone/>
            </a:pPr>
            <a:r>
              <a:rPr lang="en-US" altLang="zh-CN" sz="1200">
                <a:latin typeface="Consolas" panose="020B0609020204030204" charset="0"/>
                <a:cs typeface="Consolas" panose="020B0609020204030204" charset="0"/>
              </a:rPr>
              <a:t>    def __init__(self, threadname):</a:t>
            </a:r>
          </a:p>
          <a:p>
            <a:pPr>
              <a:spcBef>
                <a:spcPct val="0"/>
              </a:spcBef>
              <a:buNone/>
            </a:pPr>
            <a:r>
              <a:rPr lang="en-US" altLang="zh-CN" sz="1200">
                <a:latin typeface="Consolas" panose="020B0609020204030204" charset="0"/>
                <a:cs typeface="Consolas" panose="020B0609020204030204" charset="0"/>
              </a:rPr>
              <a:t>        threading.Thread.__init__(self, name=threadname)        </a:t>
            </a:r>
          </a:p>
          <a:p>
            <a:pPr>
              <a:spcBef>
                <a:spcPct val="0"/>
              </a:spcBef>
              <a:buNone/>
            </a:pPr>
            <a:r>
              <a:rPr lang="en-US" altLang="zh-CN" sz="1200">
                <a:latin typeface="Consolas" panose="020B0609020204030204" charset="0"/>
                <a:cs typeface="Consolas" panose="020B0609020204030204" charset="0"/>
              </a:rPr>
              <a:t>    def run(self):</a:t>
            </a:r>
          </a:p>
          <a:p>
            <a:pPr>
              <a:spcBef>
                <a:spcPct val="0"/>
              </a:spcBef>
              <a:buNone/>
            </a:pPr>
            <a:r>
              <a:rPr lang="en-US" altLang="zh-CN" sz="1200">
                <a:latin typeface="Consolas" panose="020B0609020204030204" charset="0"/>
                <a:cs typeface="Consolas" panose="020B0609020204030204" charset="0"/>
              </a:rPr>
              <a:t>        global x</a:t>
            </a:r>
          </a:p>
          <a:p>
            <a:pPr>
              <a:spcBef>
                <a:spcPct val="0"/>
              </a:spcBef>
              <a:buNone/>
            </a:pPr>
            <a:r>
              <a:rPr lang="en-US" altLang="zh-CN" sz="1200">
                <a:latin typeface="Consolas" panose="020B0609020204030204" charset="0"/>
                <a:cs typeface="Consolas" panose="020B0609020204030204" charset="0"/>
              </a:rPr>
              <a:t>        time.sleep(random.randrange(1, 5))                   </a:t>
            </a:r>
          </a:p>
          <a:p>
            <a:pPr>
              <a:spcBef>
                <a:spcPct val="0"/>
              </a:spcBef>
              <a:buNone/>
            </a:pPr>
            <a:r>
              <a:rPr lang="en-US" altLang="zh-CN" sz="1200">
                <a:latin typeface="Consolas" panose="020B0609020204030204" charset="0"/>
                <a:cs typeface="Consolas" panose="020B0609020204030204" charset="0"/>
              </a:rPr>
              <a:t>        con.acquire()        </a:t>
            </a:r>
          </a:p>
          <a:p>
            <a:pPr>
              <a:spcBef>
                <a:spcPct val="0"/>
              </a:spcBef>
              <a:buNone/>
            </a:pPr>
            <a:r>
              <a:rPr lang="en-US" altLang="zh-CN" sz="1200">
                <a:latin typeface="Consolas" panose="020B0609020204030204" charset="0"/>
                <a:cs typeface="Consolas" panose="020B0609020204030204" charset="0"/>
              </a:rPr>
              <a:t>        if x == 0:</a:t>
            </a:r>
          </a:p>
          <a:p>
            <a:pPr>
              <a:spcBef>
                <a:spcPct val="0"/>
              </a:spcBef>
              <a:buNone/>
            </a:pPr>
            <a:r>
              <a:rPr lang="en-US" altLang="zh-CN" sz="1200">
                <a:latin typeface="Consolas" panose="020B0609020204030204" charset="0"/>
                <a:cs typeface="Consolas" panose="020B0609020204030204" charset="0"/>
              </a:rPr>
              <a:t>            print('Consumer waiting....')</a:t>
            </a:r>
          </a:p>
          <a:p>
            <a:pPr>
              <a:spcBef>
                <a:spcPct val="0"/>
              </a:spcBef>
              <a:buNone/>
            </a:pPr>
            <a:r>
              <a:rPr lang="en-US" altLang="zh-CN" sz="1200">
                <a:latin typeface="Consolas" panose="020B0609020204030204" charset="0"/>
                <a:cs typeface="Consolas" panose="020B0609020204030204" charset="0"/>
              </a:rPr>
              <a:t>            con.wait()</a:t>
            </a:r>
          </a:p>
          <a:p>
            <a:pPr>
              <a:spcBef>
                <a:spcPct val="0"/>
              </a:spcBef>
              <a:buNone/>
            </a:pPr>
            <a:r>
              <a:rPr lang="en-US" altLang="zh-CN" sz="1200">
                <a:latin typeface="Consolas" panose="020B0609020204030204" charset="0"/>
                <a:cs typeface="Consolas" panose="020B0609020204030204" charset="0"/>
              </a:rPr>
              <a:t>            print('Consumer resumed')</a:t>
            </a:r>
          </a:p>
          <a:p>
            <a:pPr>
              <a:spcBef>
                <a:spcPct val="0"/>
              </a:spcBef>
              <a:buNone/>
            </a:pPr>
            <a:r>
              <a:rPr lang="en-US" altLang="zh-CN" sz="1200">
                <a:latin typeface="Consolas" panose="020B0609020204030204" charset="0"/>
                <a:cs typeface="Consolas" panose="020B0609020204030204" charset="0"/>
              </a:rPr>
              <a:t>        print('Consumer:', end=' ')</a:t>
            </a:r>
          </a:p>
          <a:p>
            <a:pPr>
              <a:spcBef>
                <a:spcPct val="0"/>
              </a:spcBef>
              <a:buNone/>
            </a:pPr>
            <a:r>
              <a:rPr lang="en-US" altLang="zh-CN" sz="1200">
                <a:latin typeface="Consolas" panose="020B0609020204030204" charset="0"/>
                <a:cs typeface="Consolas" panose="020B0609020204030204" charset="0"/>
              </a:rPr>
              <a:t>        for i in range(20):                </a:t>
            </a:r>
          </a:p>
          <a:p>
            <a:pPr>
              <a:spcBef>
                <a:spcPct val="0"/>
              </a:spcBef>
              <a:buNone/>
            </a:pPr>
            <a:r>
              <a:rPr lang="en-US" altLang="zh-CN" sz="1200">
                <a:latin typeface="Consolas" panose="020B0609020204030204" charset="0"/>
                <a:cs typeface="Consolas" panose="020B0609020204030204" charset="0"/>
              </a:rPr>
              <a:t>            print (x, end=' ')</a:t>
            </a:r>
          </a:p>
          <a:p>
            <a:pPr>
              <a:spcBef>
                <a:spcPct val="0"/>
              </a:spcBef>
              <a:buNone/>
            </a:pPr>
            <a:r>
              <a:rPr lang="en-US" altLang="zh-CN" sz="1200">
                <a:latin typeface="Consolas" panose="020B0609020204030204" charset="0"/>
                <a:cs typeface="Consolas" panose="020B0609020204030204" charset="0"/>
              </a:rPr>
              <a:t>            x = x - 1</a:t>
            </a:r>
          </a:p>
          <a:p>
            <a:pPr>
              <a:spcBef>
                <a:spcPct val="0"/>
              </a:spcBef>
              <a:buNone/>
            </a:pPr>
            <a:r>
              <a:rPr lang="en-US" altLang="zh-CN" sz="1200">
                <a:latin typeface="Consolas" panose="020B0609020204030204" charset="0"/>
                <a:cs typeface="Consolas" panose="020B0609020204030204" charset="0"/>
              </a:rPr>
              <a:t>        print(x)</a:t>
            </a:r>
          </a:p>
          <a:p>
            <a:pPr>
              <a:spcBef>
                <a:spcPct val="0"/>
              </a:spcBef>
              <a:buNone/>
            </a:pPr>
            <a:r>
              <a:rPr lang="en-US" altLang="zh-CN" sz="1200">
                <a:latin typeface="Consolas" panose="020B0609020204030204" charset="0"/>
                <a:cs typeface="Consolas" panose="020B0609020204030204" charset="0"/>
              </a:rPr>
              <a:t>        </a:t>
            </a:r>
            <a:r>
              <a:rPr lang="en-US" altLang="zh-CN" sz="1200">
                <a:highlight>
                  <a:srgbClr val="00FF00"/>
                </a:highlight>
                <a:latin typeface="Consolas" panose="020B0609020204030204" charset="0"/>
                <a:cs typeface="Consolas" panose="020B0609020204030204" charset="0"/>
              </a:rPr>
              <a:t>con.notify_all()  </a:t>
            </a:r>
            <a:r>
              <a:rPr lang="en-US" altLang="zh-CN" sz="1200">
                <a:latin typeface="Consolas" panose="020B0609020204030204" charset="0"/>
                <a:cs typeface="Consolas" panose="020B0609020204030204" charset="0"/>
              </a:rPr>
              <a:t>          </a:t>
            </a:r>
          </a:p>
          <a:p>
            <a:pPr>
              <a:spcBef>
                <a:spcPct val="0"/>
              </a:spcBef>
              <a:buNone/>
            </a:pPr>
            <a:r>
              <a:rPr lang="en-US" altLang="zh-CN" sz="1200">
                <a:latin typeface="Consolas" panose="020B0609020204030204" charset="0"/>
                <a:cs typeface="Consolas" panose="020B0609020204030204" charset="0"/>
              </a:rPr>
              <a:t>        con.release()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2355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9938" name="文本占位符 23554"/>
          <p:cNvSpPr>
            <a:spLocks noGrp="1"/>
          </p:cNvSpPr>
          <p:nvPr>
            <p:ph idx="1"/>
          </p:nvPr>
        </p:nvSpPr>
        <p:spPr>
          <a:xfrm>
            <a:off x="491490" y="1159510"/>
            <a:ext cx="7624445" cy="3285490"/>
          </a:xfrm>
        </p:spPr>
        <p:txBody>
          <a:bodyPr anchor="t"/>
          <a:lstStyle/>
          <a:p>
            <a:pPr>
              <a:lnSpc>
                <a:spcPct val="90000"/>
              </a:lnSpc>
              <a:buFont typeface="Wingdings" panose="05000000000000000000" charset="0"/>
              <a:buChar char="v"/>
            </a:pPr>
            <a:r>
              <a:rPr lang="zh-CN" altLang="en-US" sz="1800">
                <a:latin typeface="Times New Roman" panose="02020603050405020304" pitchFamily="2" charset="0"/>
              </a:rPr>
              <a:t>创建</a:t>
            </a:r>
            <a:r>
              <a:rPr lang="en-US" altLang="zh-CN" sz="1800">
                <a:latin typeface="Times New Roman" panose="02020603050405020304" pitchFamily="2" charset="0"/>
              </a:rPr>
              <a:t>Condition</a:t>
            </a:r>
            <a:r>
              <a:rPr lang="zh-CN" altLang="en-US" sz="1800">
                <a:latin typeface="Times New Roman" panose="02020603050405020304" pitchFamily="2" charset="0"/>
              </a:rPr>
              <a:t>对象以及生产者与消费者线程</a:t>
            </a:r>
          </a:p>
          <a:p>
            <a:pPr>
              <a:lnSpc>
                <a:spcPct val="90000"/>
              </a:lnSpc>
              <a:buNone/>
            </a:pPr>
            <a:endParaRPr lang="en-US" altLang="zh-CN" sz="1350">
              <a:latin typeface="Consolas" panose="020B0609020204030204" charset="0"/>
            </a:endParaRPr>
          </a:p>
          <a:p>
            <a:pPr>
              <a:lnSpc>
                <a:spcPct val="100000"/>
              </a:lnSpc>
              <a:spcBef>
                <a:spcPts val="0"/>
              </a:spcBef>
              <a:buNone/>
            </a:pPr>
            <a:r>
              <a:rPr lang="en-US" altLang="zh-CN" sz="1400">
                <a:latin typeface="Consolas" panose="020B0609020204030204" charset="0"/>
              </a:rPr>
              <a:t>con = threading.Condition()</a:t>
            </a: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x = 0</a:t>
            </a: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p = Producer('Producer')</a:t>
            </a:r>
          </a:p>
          <a:p>
            <a:pPr>
              <a:lnSpc>
                <a:spcPct val="100000"/>
              </a:lnSpc>
              <a:spcBef>
                <a:spcPts val="0"/>
              </a:spcBef>
              <a:buNone/>
            </a:pPr>
            <a:r>
              <a:rPr lang="en-US" altLang="zh-CN" sz="1400">
                <a:latin typeface="Consolas" panose="020B0609020204030204" charset="0"/>
              </a:rPr>
              <a:t>c = Consumer('Consumer')</a:t>
            </a: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c.start()</a:t>
            </a:r>
          </a:p>
          <a:p>
            <a:pPr>
              <a:lnSpc>
                <a:spcPct val="100000"/>
              </a:lnSpc>
              <a:spcBef>
                <a:spcPts val="0"/>
              </a:spcBef>
              <a:buNone/>
            </a:pPr>
            <a:r>
              <a:rPr lang="en-US" altLang="zh-CN" sz="1400">
                <a:latin typeface="Consolas" panose="020B0609020204030204" charset="0"/>
              </a:rPr>
              <a:t>p.start()</a:t>
            </a: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 等待两个线程都运行结束</a:t>
            </a:r>
          </a:p>
          <a:p>
            <a:pPr>
              <a:lnSpc>
                <a:spcPct val="100000"/>
              </a:lnSpc>
              <a:spcBef>
                <a:spcPts val="0"/>
              </a:spcBef>
              <a:buNone/>
            </a:pPr>
            <a:r>
              <a:rPr lang="en-US" altLang="zh-CN" sz="1400">
                <a:latin typeface="Consolas" panose="020B0609020204030204" charset="0"/>
              </a:rPr>
              <a:t>time.sleep(5)</a:t>
            </a: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print('\nAfter Producer and Consumer all done:',x)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p:txBody>
          <a:bodyPr anchor="t"/>
          <a:lstStyle/>
          <a:p>
            <a:r>
              <a:rPr lang="zh-CN" altLang="en-US" sz="1800"/>
              <a:t>运行结果（其中两次）</a:t>
            </a:r>
          </a:p>
        </p:txBody>
      </p:sp>
      <p:sp>
        <p:nvSpPr>
          <p:cNvPr id="40962" name="标题 2355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pic>
        <p:nvPicPr>
          <p:cNvPr id="40963" name="图片 1"/>
          <p:cNvPicPr>
            <a:picLocks noChangeAspect="1"/>
          </p:cNvPicPr>
          <p:nvPr/>
        </p:nvPicPr>
        <p:blipFill>
          <a:blip r:embed="rId2"/>
          <a:stretch>
            <a:fillRect/>
          </a:stretch>
        </p:blipFill>
        <p:spPr>
          <a:xfrm>
            <a:off x="1641360" y="1717182"/>
            <a:ext cx="5660030" cy="1055078"/>
          </a:xfrm>
          <a:prstGeom prst="rect">
            <a:avLst/>
          </a:prstGeom>
          <a:noFill/>
          <a:ln w="9525">
            <a:solidFill>
              <a:schemeClr val="accent1"/>
            </a:solidFill>
          </a:ln>
        </p:spPr>
      </p:pic>
      <p:pic>
        <p:nvPicPr>
          <p:cNvPr id="40964" name="图片 2"/>
          <p:cNvPicPr>
            <a:picLocks noChangeAspect="1"/>
          </p:cNvPicPr>
          <p:nvPr/>
        </p:nvPicPr>
        <p:blipFill>
          <a:blip r:embed="rId3"/>
          <a:stretch>
            <a:fillRect/>
          </a:stretch>
        </p:blipFill>
        <p:spPr>
          <a:xfrm>
            <a:off x="1641360" y="3286700"/>
            <a:ext cx="5626687" cy="716882"/>
          </a:xfrm>
          <a:prstGeom prst="rect">
            <a:avLst/>
          </a:prstGeom>
          <a:noFill/>
          <a:ln w="9525">
            <a:solidFill>
              <a:schemeClr val="accent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err="1"/>
              <a:t>queue模块的Queue对象实现了多生产者</a:t>
            </a:r>
            <a:r>
              <a:rPr lang="en-US" altLang="en-US" sz="1800" dirty="0"/>
              <a:t>/</a:t>
            </a:r>
            <a:r>
              <a:rPr lang="en-US" altLang="en-US" sz="1800" dirty="0" err="1"/>
              <a:t>多消费者队列，</a:t>
            </a:r>
            <a:r>
              <a:rPr lang="en-US" altLang="en-US" sz="1800" dirty="0" err="1">
                <a:highlight>
                  <a:srgbClr val="FFFF00"/>
                </a:highlight>
              </a:rPr>
              <a:t>尤其适合需要在多个线程之间进行信息交换的场合，实现了多线程编程所需要的所有锁语义</a:t>
            </a:r>
            <a:r>
              <a:rPr lang="en-US" altLang="en-US" sz="1800" dirty="0"/>
              <a:t>。</a:t>
            </a:r>
          </a:p>
        </p:txBody>
      </p:sp>
      <p:sp>
        <p:nvSpPr>
          <p:cNvPr id="47106"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600"/>
              </a:spcBef>
              <a:spcAft>
                <a:spcPts val="600"/>
              </a:spcAft>
            </a:pPr>
            <a:r>
              <a:rPr lang="en-US" altLang="zh-CN" sz="1800" strike="noStrike" noProof="1"/>
              <a:t>Queue</a:t>
            </a:r>
            <a:r>
              <a:rPr lang="zh-CN" altLang="en-US" sz="1800" strike="noStrike" noProof="1">
                <a:ea typeface="宋体" panose="02010600030101010101" pitchFamily="2" charset="-122"/>
              </a:rPr>
              <a:t>对象主要实现了</a:t>
            </a:r>
            <a:r>
              <a:rPr lang="en-US" altLang="zh-CN" sz="1800" strike="noStrike" noProof="1">
                <a:ea typeface="宋体" panose="02010600030101010101" pitchFamily="2" charset="-122"/>
              </a:rPr>
              <a:t>put()</a:t>
            </a:r>
            <a:r>
              <a:rPr lang="zh-CN" altLang="en-US" sz="1800" strike="noStrike" noProof="1">
                <a:ea typeface="宋体" panose="02010600030101010101" pitchFamily="2" charset="-122"/>
              </a:rPr>
              <a:t>和</a:t>
            </a:r>
            <a:r>
              <a:rPr lang="en-US" altLang="zh-CN" sz="1800" strike="noStrike" noProof="1">
                <a:ea typeface="宋体" panose="02010600030101010101" pitchFamily="2" charset="-122"/>
              </a:rPr>
              <a:t>get()</a:t>
            </a:r>
            <a:r>
              <a:rPr lang="zh-CN" altLang="en-US" sz="1800" strike="noStrike" noProof="1">
                <a:ea typeface="宋体" panose="02010600030101010101" pitchFamily="2" charset="-122"/>
              </a:rPr>
              <a:t>方法，分别用来在队列尾部追加元素和</a:t>
            </a:r>
            <a:r>
              <a:rPr lang="zh-CN" altLang="en-US" sz="1800" strike="noStrike" noProof="1">
                <a:highlight>
                  <a:srgbClr val="00FF00"/>
                </a:highlight>
                <a:ea typeface="宋体" panose="02010600030101010101" pitchFamily="2" charset="-122"/>
              </a:rPr>
              <a:t>在队列头部获取</a:t>
            </a:r>
            <a:r>
              <a:rPr lang="zh-CN" altLang="en-US" sz="1800" strike="noStrike" noProof="1">
                <a:ea typeface="宋体" panose="02010600030101010101" pitchFamily="2" charset="-122"/>
              </a:rPr>
              <a:t>并删除元素。</a:t>
            </a:r>
          </a:p>
          <a:p>
            <a:pPr marL="683260" indent="-342265" fontAlgn="base">
              <a:lnSpc>
                <a:spcPct val="150000"/>
              </a:lnSpc>
              <a:spcBef>
                <a:spcPts val="600"/>
              </a:spcBef>
              <a:spcAft>
                <a:spcPts val="600"/>
              </a:spcAft>
              <a:buFont typeface="Wingdings" panose="05000000000000000000" charset="0"/>
              <a:buChar char="ü"/>
            </a:pPr>
            <a:r>
              <a:rPr lang="zh-CN" altLang="en-US" sz="1800" strike="noStrike" noProof="1">
                <a:latin typeface="Consolas" panose="020B0609020204030204" charset="0"/>
                <a:ea typeface="宋体" panose="02010600030101010101" pitchFamily="2" charset="-122"/>
                <a:cs typeface="Consolas" panose="020B0609020204030204" charset="0"/>
              </a:rPr>
              <a:t>put(item, block=True, timeout=None)</a:t>
            </a:r>
          </a:p>
          <a:p>
            <a:pPr marL="683260" indent="-342265" fontAlgn="base">
              <a:lnSpc>
                <a:spcPct val="150000"/>
              </a:lnSpc>
              <a:spcBef>
                <a:spcPts val="600"/>
              </a:spcBef>
              <a:spcAft>
                <a:spcPts val="600"/>
              </a:spcAft>
              <a:buFont typeface="Wingdings" panose="05000000000000000000" charset="0"/>
              <a:buChar char="ü"/>
            </a:pPr>
            <a:r>
              <a:rPr lang="zh-CN" altLang="en-US" sz="1800" strike="noStrike" noProof="1">
                <a:latin typeface="Consolas" panose="020B0609020204030204" charset="0"/>
                <a:ea typeface="宋体" panose="02010600030101010101" pitchFamily="2" charset="-122"/>
                <a:cs typeface="Consolas" panose="020B0609020204030204" charset="0"/>
              </a:rPr>
              <a:t>get(block=True, timeout=None)</a:t>
            </a:r>
          </a:p>
        </p:txBody>
      </p:sp>
      <p:sp>
        <p:nvSpPr>
          <p:cNvPr id="48130"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p>
        </p:txBody>
      </p:sp>
      <p:sp>
        <p:nvSpPr>
          <p:cNvPr id="49154" name="文本占位符 25602"/>
          <p:cNvSpPr>
            <a:spLocks noGrp="1"/>
          </p:cNvSpPr>
          <p:nvPr>
            <p:ph idx="1"/>
          </p:nvPr>
        </p:nvSpPr>
        <p:spPr>
          <a:xfrm>
            <a:off x="478790" y="1200150"/>
            <a:ext cx="7418070" cy="3395345"/>
          </a:xfrm>
        </p:spPr>
        <p:txBody>
          <a:bodyPr anchor="t"/>
          <a:lstStyle/>
          <a:p>
            <a:pPr>
              <a:spcBef>
                <a:spcPct val="0"/>
              </a:spcBef>
              <a:buFont typeface="Wingdings" panose="05000000000000000000" charset="0"/>
              <a:buChar char="§"/>
            </a:pPr>
            <a:r>
              <a:rPr lang="zh-CN" altLang="en-US" sz="1800">
                <a:latin typeface="Times New Roman" panose="02020603050405020304" pitchFamily="2" charset="0"/>
              </a:rPr>
              <a:t>使用</a:t>
            </a:r>
            <a:r>
              <a:rPr lang="en-US" altLang="zh-CN" sz="1800">
                <a:latin typeface="Times New Roman" panose="02020603050405020304" pitchFamily="2" charset="0"/>
              </a:rPr>
              <a:t>Queue</a:t>
            </a:r>
            <a:r>
              <a:rPr lang="zh-CN" altLang="en-US" sz="1800">
                <a:latin typeface="Times New Roman" panose="02020603050405020304" pitchFamily="2" charset="0"/>
              </a:rPr>
              <a:t>对象实现生产者</a:t>
            </a:r>
            <a:r>
              <a:rPr lang="en-US" altLang="zh-CN" sz="1800">
                <a:latin typeface="Times New Roman" panose="02020603050405020304" pitchFamily="2" charset="0"/>
              </a:rPr>
              <a:t>-</a:t>
            </a:r>
            <a:r>
              <a:rPr lang="zh-CN" altLang="en-US" sz="1800">
                <a:latin typeface="Times New Roman" panose="02020603050405020304" pitchFamily="2" charset="0"/>
              </a:rPr>
              <a:t>消费者线程同步</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import threading</a:t>
            </a:r>
          </a:p>
          <a:p>
            <a:pPr>
              <a:spcBef>
                <a:spcPct val="0"/>
              </a:spcBef>
              <a:buNone/>
            </a:pPr>
            <a:r>
              <a:rPr lang="en-US" altLang="zh-CN" sz="1350">
                <a:latin typeface="Consolas" panose="020B0609020204030204" charset="0"/>
              </a:rPr>
              <a:t>import time</a:t>
            </a:r>
          </a:p>
          <a:p>
            <a:pPr>
              <a:spcBef>
                <a:spcPct val="0"/>
              </a:spcBef>
              <a:buNone/>
            </a:pPr>
            <a:r>
              <a:rPr lang="en-US" altLang="zh-CN" sz="1350">
                <a:latin typeface="Consolas" panose="020B0609020204030204" charset="0"/>
              </a:rPr>
              <a:t>from queue import Queue</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class Producer(threading.Thread):</a:t>
            </a:r>
          </a:p>
          <a:p>
            <a:pPr>
              <a:spcBef>
                <a:spcPct val="0"/>
              </a:spcBef>
              <a:buNone/>
            </a:pPr>
            <a:r>
              <a:rPr lang="en-US" altLang="zh-CN" sz="1350">
                <a:latin typeface="Consolas" panose="020B0609020204030204" charset="0"/>
              </a:rPr>
              <a:t>    def __init__(self, threadname):</a:t>
            </a:r>
          </a:p>
          <a:p>
            <a:pPr>
              <a:spcBef>
                <a:spcPct val="0"/>
              </a:spcBef>
              <a:buNone/>
            </a:pPr>
            <a:r>
              <a:rPr lang="en-US" altLang="zh-CN" sz="1350">
                <a:latin typeface="Consolas" panose="020B0609020204030204" charset="0"/>
              </a:rPr>
              <a:t>        threading.Thread.__init__(self, name=threadname)</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    def run(self):</a:t>
            </a:r>
          </a:p>
          <a:p>
            <a:pPr>
              <a:spcBef>
                <a:spcPct val="0"/>
              </a:spcBef>
              <a:buNone/>
            </a:pPr>
            <a:r>
              <a:rPr lang="en-US" altLang="zh-CN" sz="1350">
                <a:latin typeface="Consolas" panose="020B0609020204030204" charset="0"/>
              </a:rPr>
              <a:t>        global myqueue</a:t>
            </a:r>
          </a:p>
          <a:p>
            <a:pPr>
              <a:spcBef>
                <a:spcPct val="0"/>
              </a:spcBef>
              <a:buNone/>
            </a:pPr>
            <a:r>
              <a:rPr lang="en-US" altLang="zh-CN" sz="1350">
                <a:latin typeface="Consolas" panose="020B0609020204030204" charset="0"/>
              </a:rPr>
              <a:t>        myqueue.put(self.getName())</a:t>
            </a:r>
          </a:p>
          <a:p>
            <a:pPr>
              <a:spcBef>
                <a:spcPct val="0"/>
              </a:spcBef>
              <a:buNone/>
            </a:pPr>
            <a:r>
              <a:rPr lang="en-US" altLang="zh-CN" sz="1350">
                <a:latin typeface="Consolas" panose="020B0609020204030204" charset="0"/>
              </a:rPr>
              <a:t>        print(self.getName(), 'put', self.getName(), 'to queue.')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2"/>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500" dirty="0">
                <a:ea typeface="宋体" panose="02010600030101010101" pitchFamily="2" charset="-122"/>
              </a:rPr>
              <a:t>在单处理器、单核平台上，多个线程</a:t>
            </a:r>
            <a:r>
              <a:rPr lang="zh-CN" altLang="en-US" sz="1500" dirty="0">
                <a:solidFill>
                  <a:srgbClr val="FF0000"/>
                </a:solidFill>
                <a:ea typeface="宋体" panose="02010600030101010101" pitchFamily="2" charset="-122"/>
              </a:rPr>
              <a:t>轮流进入</a:t>
            </a:r>
            <a:r>
              <a:rPr lang="en-US" altLang="zh-CN" sz="1500" dirty="0">
                <a:solidFill>
                  <a:srgbClr val="FF0000"/>
                </a:solidFill>
                <a:ea typeface="宋体" panose="02010600030101010101" pitchFamily="2" charset="-122"/>
              </a:rPr>
              <a:t>CPU</a:t>
            </a:r>
            <a:r>
              <a:rPr lang="zh-CN" altLang="en-US" sz="1500" dirty="0">
                <a:ea typeface="宋体" panose="02010600030101010101" pitchFamily="2" charset="-122"/>
              </a:rPr>
              <a:t>执行特定任务。</a:t>
            </a:r>
          </a:p>
          <a:p>
            <a:pPr>
              <a:lnSpc>
                <a:spcPct val="150000"/>
              </a:lnSpc>
              <a:spcBef>
                <a:spcPts val="600"/>
              </a:spcBef>
              <a:spcAft>
                <a:spcPts val="600"/>
              </a:spcAft>
              <a:buFont typeface="Wingdings" panose="05000000000000000000" charset="0"/>
              <a:buChar char="§"/>
            </a:pPr>
            <a:r>
              <a:rPr lang="en-US" altLang="en-US" sz="1500" dirty="0" err="1"/>
              <a:t>在多核、多处理器平台上，</a:t>
            </a:r>
            <a:r>
              <a:rPr lang="en-US" altLang="en-US" sz="1500" dirty="0" err="1">
                <a:solidFill>
                  <a:srgbClr val="FF0000"/>
                </a:solidFill>
              </a:rPr>
              <a:t>在任意时刻每个核可以运行一个线程</a:t>
            </a:r>
            <a:r>
              <a:rPr lang="en-US" altLang="en-US" sz="1500" dirty="0" err="1"/>
              <a:t>，多个线程同时运行并相互</a:t>
            </a:r>
            <a:r>
              <a:rPr lang="en-US" altLang="en-US" sz="1500" dirty="0" err="1">
                <a:solidFill>
                  <a:srgbClr val="FF0000"/>
                </a:solidFill>
              </a:rPr>
              <a:t>协作</a:t>
            </a:r>
            <a:r>
              <a:rPr lang="en-US" altLang="en-US" sz="1500" dirty="0" err="1"/>
              <a:t>，从而达到高速处理任务的目的</a:t>
            </a:r>
            <a:r>
              <a:rPr lang="en-US" altLang="en-US" sz="1500" dirty="0"/>
              <a:t>。</a:t>
            </a:r>
          </a:p>
          <a:p>
            <a:pPr>
              <a:lnSpc>
                <a:spcPct val="150000"/>
              </a:lnSpc>
              <a:spcBef>
                <a:spcPts val="600"/>
              </a:spcBef>
              <a:spcAft>
                <a:spcPts val="600"/>
              </a:spcAft>
              <a:buFont typeface="Wingdings" panose="05000000000000000000" charset="0"/>
              <a:buChar char="§"/>
            </a:pPr>
            <a:r>
              <a:rPr lang="en-US" altLang="en-US" sz="1500" dirty="0" err="1"/>
              <a:t>即使是高端服务器或工作站甚至集群系统，处理器和核的数量总是有限的，如果线程的数量多于核的数量，就必然需要进行</a:t>
            </a:r>
            <a:r>
              <a:rPr lang="en-US" altLang="en-US" sz="1500" dirty="0" err="1">
                <a:solidFill>
                  <a:srgbClr val="FF0000"/>
                </a:solidFill>
              </a:rPr>
              <a:t>调度</a:t>
            </a:r>
            <a:r>
              <a:rPr lang="en-US" altLang="en-US" sz="1500" dirty="0"/>
              <a:t>。</a:t>
            </a:r>
          </a:p>
          <a:p>
            <a:pPr>
              <a:lnSpc>
                <a:spcPct val="150000"/>
              </a:lnSpc>
              <a:spcBef>
                <a:spcPts val="600"/>
              </a:spcBef>
              <a:spcAft>
                <a:spcPts val="600"/>
              </a:spcAft>
              <a:buFont typeface="Wingdings" panose="05000000000000000000" charset="0"/>
              <a:buChar char="§"/>
            </a:pPr>
            <a:r>
              <a:rPr lang="en-US" altLang="en-US" sz="1500" dirty="0"/>
              <a:t>在调度时，处理器为每个线程分配一个很短的</a:t>
            </a:r>
            <a:r>
              <a:rPr lang="en-US" altLang="en-US" sz="1500" dirty="0">
                <a:solidFill>
                  <a:srgbClr val="FF0000"/>
                </a:solidFill>
              </a:rPr>
              <a:t>时间片</a:t>
            </a:r>
            <a:r>
              <a:rPr lang="en-US" altLang="en-US" sz="1500" dirty="0"/>
              <a:t>，所有线程根据具体的调度算法轮流获得该时间片。当时间片用完以后，即使该线程还没有执行完也要退出处理器并等待下次</a:t>
            </a:r>
            <a:r>
              <a:rPr lang="en-US" altLang="en-US" sz="1500" b="1" dirty="0"/>
              <a:t>调度</a:t>
            </a:r>
            <a:r>
              <a:rPr lang="en-US" altLang="en-US" sz="1500" dirty="0"/>
              <a:t>，同时由操作系统按照优先级再选择一个线程进入CPU运行。</a:t>
            </a:r>
          </a:p>
        </p:txBody>
      </p:sp>
      <p:sp>
        <p:nvSpPr>
          <p:cNvPr id="7170"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.3</a:t>
            </a:r>
            <a:r>
              <a:rPr lang="zh-CN" altLang="en-US" kern="1200" baseline="0" dirty="0">
                <a:latin typeface="宋体" panose="02010600030101010101" pitchFamily="2" charset="-122"/>
                <a:ea typeface="+mj-ea"/>
                <a:cs typeface="+mj-cs"/>
                <a:sym typeface="Arial" panose="020B0604020202020204" charset="-122"/>
              </a:rPr>
              <a:t> Queue对象</a:t>
            </a:r>
            <a:endParaRPr lang="zh-CN" altLang="en-US" kern="1200" baseline="0">
              <a:latin typeface="+mj-lt"/>
              <a:ea typeface="+mj-ea"/>
              <a:cs typeface="+mj-cs"/>
            </a:endParaRPr>
          </a:p>
        </p:txBody>
      </p:sp>
      <p:sp>
        <p:nvSpPr>
          <p:cNvPr id="50178" name="内容占位符 2"/>
          <p:cNvSpPr>
            <a:spLocks noGrp="1"/>
          </p:cNvSpPr>
          <p:nvPr>
            <p:ph idx="1"/>
          </p:nvPr>
        </p:nvSpPr>
        <p:spPr>
          <a:xfrm>
            <a:off x="440690" y="1200150"/>
            <a:ext cx="7456170" cy="3395345"/>
          </a:xfrm>
        </p:spPr>
        <p:txBody>
          <a:bodyPr anchor="t"/>
          <a:lstStyle/>
          <a:p>
            <a:pPr>
              <a:spcBef>
                <a:spcPts val="600"/>
              </a:spcBef>
              <a:buNone/>
            </a:pPr>
            <a:r>
              <a:rPr lang="en-US" altLang="zh-CN" sz="1350">
                <a:latin typeface="Consolas" panose="020B0609020204030204" charset="0"/>
                <a:sym typeface="Arial" panose="020B0604020202020204" charset="-122"/>
              </a:rPr>
              <a:t>class Consumer(threading.Thread):</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def __init__(self, threadname):</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threading.Thread.__init__(self, name=threadname)</a:t>
            </a:r>
          </a:p>
          <a:p>
            <a:pPr>
              <a:spcBef>
                <a:spcPts val="600"/>
              </a:spcBef>
              <a:buNone/>
            </a:pP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def run(self):</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global myqueue        </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print(self.getName(), 'get', myqueue.get(), 'from queue.')</a:t>
            </a:r>
            <a:endParaRPr lang="zh-CN" altLang="en-US" sz="1350">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
        <p:nvSpPr>
          <p:cNvPr id="51202" name="文本占位符 26626"/>
          <p:cNvSpPr>
            <a:spLocks noGrp="1"/>
          </p:cNvSpPr>
          <p:nvPr>
            <p:ph idx="1"/>
          </p:nvPr>
        </p:nvSpPr>
        <p:spPr/>
        <p:txBody>
          <a:bodyPr anchor="t"/>
          <a:lstStyle/>
          <a:p>
            <a:pPr>
              <a:spcBef>
                <a:spcPct val="0"/>
              </a:spcBef>
              <a:buNone/>
            </a:pPr>
            <a:r>
              <a:rPr lang="en-US" altLang="zh-CN" sz="1350">
                <a:latin typeface="Consolas" panose="020B0609020204030204" charset="0"/>
              </a:rPr>
              <a:t>myqueue = Queue()</a:t>
            </a:r>
          </a:p>
          <a:p>
            <a:pPr>
              <a:spcBef>
                <a:spcPct val="0"/>
              </a:spcBef>
              <a:buNone/>
            </a:pPr>
            <a:r>
              <a:rPr lang="en-US" altLang="zh-CN" sz="1350">
                <a:latin typeface="Consolas" panose="020B0609020204030204" charset="0"/>
              </a:rPr>
              <a:t>plist = []</a:t>
            </a:r>
          </a:p>
          <a:p>
            <a:pPr>
              <a:spcBef>
                <a:spcPct val="0"/>
              </a:spcBef>
              <a:buNone/>
            </a:pPr>
            <a:r>
              <a:rPr lang="en-US" altLang="zh-CN" sz="1350">
                <a:latin typeface="Consolas" panose="020B0609020204030204" charset="0"/>
              </a:rPr>
              <a:t>clist = []</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for i in range(10):</a:t>
            </a:r>
          </a:p>
          <a:p>
            <a:pPr>
              <a:spcBef>
                <a:spcPct val="0"/>
              </a:spcBef>
              <a:buNone/>
            </a:pPr>
            <a:r>
              <a:rPr lang="en-US" altLang="zh-CN" sz="1350">
                <a:latin typeface="Consolas" panose="020B0609020204030204" charset="0"/>
              </a:rPr>
              <a:t>    p = Producer('Producer' + str(i))</a:t>
            </a:r>
          </a:p>
          <a:p>
            <a:pPr>
              <a:spcBef>
                <a:spcPct val="0"/>
              </a:spcBef>
              <a:buNone/>
            </a:pPr>
            <a:r>
              <a:rPr lang="en-US" altLang="zh-CN" sz="1350">
                <a:latin typeface="Consolas" panose="020B0609020204030204" charset="0"/>
              </a:rPr>
              <a:t>    plist.append(p)</a:t>
            </a:r>
          </a:p>
          <a:p>
            <a:pPr>
              <a:spcBef>
                <a:spcPct val="0"/>
              </a:spcBef>
              <a:buNone/>
            </a:pPr>
            <a:r>
              <a:rPr lang="en-US" altLang="zh-CN" sz="1350">
                <a:latin typeface="Consolas" panose="020B0609020204030204" charset="0"/>
              </a:rPr>
              <a:t>    c = Consumer('Consumer' + str(i))</a:t>
            </a:r>
          </a:p>
          <a:p>
            <a:pPr>
              <a:spcBef>
                <a:spcPct val="0"/>
              </a:spcBef>
              <a:buNone/>
            </a:pPr>
            <a:r>
              <a:rPr lang="en-US" altLang="zh-CN" sz="1350">
                <a:latin typeface="Consolas" panose="020B0609020204030204" charset="0"/>
              </a:rPr>
              <a:t>    clist.append(c)</a:t>
            </a: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for i in plist:</a:t>
            </a:r>
          </a:p>
          <a:p>
            <a:pPr>
              <a:spcBef>
                <a:spcPct val="0"/>
              </a:spcBef>
              <a:buNone/>
            </a:pPr>
            <a:r>
              <a:rPr lang="en-US" altLang="zh-CN" sz="1350">
                <a:latin typeface="Consolas" panose="020B0609020204030204" charset="0"/>
              </a:rPr>
              <a:t>    i.start()</a:t>
            </a:r>
          </a:p>
          <a:p>
            <a:pPr>
              <a:spcBef>
                <a:spcPct val="0"/>
              </a:spcBef>
              <a:buNone/>
            </a:pPr>
            <a:r>
              <a:rPr lang="en-US" altLang="zh-CN" sz="1350">
                <a:latin typeface="Consolas" panose="020B0609020204030204" charset="0"/>
              </a:rPr>
              <a:t>    i.join()           # </a:t>
            </a:r>
            <a:r>
              <a:rPr lang="zh-CN" altLang="en-US" sz="1350">
                <a:latin typeface="Consolas" panose="020B0609020204030204" charset="0"/>
              </a:rPr>
              <a:t>这里的</a:t>
            </a:r>
            <a:r>
              <a:rPr lang="en-US" altLang="zh-CN" sz="1350">
                <a:latin typeface="Consolas" panose="020B0609020204030204" charset="0"/>
              </a:rPr>
              <a:t>join()</a:t>
            </a:r>
            <a:r>
              <a:rPr lang="zh-CN" altLang="en-US" sz="1350">
                <a:latin typeface="Consolas" panose="020B0609020204030204" charset="0"/>
              </a:rPr>
              <a:t>本身已经起到了同步的作用</a:t>
            </a:r>
            <a:endParaRPr lang="en-US" altLang="zh-CN" sz="1350">
              <a:latin typeface="Consolas" panose="020B0609020204030204" charset="0"/>
            </a:endParaRPr>
          </a:p>
          <a:p>
            <a:pPr>
              <a:spcBef>
                <a:spcPct val="0"/>
              </a:spcBef>
              <a:buNone/>
            </a:pPr>
            <a:r>
              <a:rPr lang="en-US" altLang="zh-CN" sz="1350">
                <a:latin typeface="Consolas" panose="020B0609020204030204" charset="0"/>
              </a:rPr>
              <a:t>for i in clist:</a:t>
            </a:r>
          </a:p>
          <a:p>
            <a:pPr>
              <a:spcBef>
                <a:spcPct val="0"/>
              </a:spcBef>
              <a:buNone/>
            </a:pPr>
            <a:r>
              <a:rPr lang="en-US" altLang="zh-CN" sz="1350">
                <a:latin typeface="Consolas" panose="020B0609020204030204" charset="0"/>
              </a:rPr>
              <a:t>    i.start()</a:t>
            </a:r>
          </a:p>
          <a:p>
            <a:pPr>
              <a:spcBef>
                <a:spcPct val="0"/>
              </a:spcBef>
              <a:buNone/>
            </a:pPr>
            <a:r>
              <a:rPr lang="en-US" altLang="zh-CN" sz="1350">
                <a:latin typeface="Consolas" panose="020B0609020204030204" charset="0"/>
              </a:rPr>
              <a:t>    i.join()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anchor="t"/>
          <a:lstStyle/>
          <a:p>
            <a:r>
              <a:rPr lang="zh-CN" altLang="en-US" sz="1800" b="1"/>
              <a:t>补充案例：</a:t>
            </a:r>
            <a:r>
              <a:rPr lang="zh-CN" altLang="en-US" sz="1800"/>
              <a:t>上例的另一种写法</a:t>
            </a:r>
          </a:p>
          <a:p>
            <a:pPr>
              <a:buNone/>
            </a:pPr>
            <a:r>
              <a:rPr lang="zh-CN" altLang="en-US" sz="1350">
                <a:latin typeface="Consolas" panose="020B0609020204030204" charset="0"/>
                <a:ea typeface="宋体" panose="02010600030101010101" pitchFamily="2" charset="-122"/>
              </a:rPr>
              <a:t>import threading</a:t>
            </a:r>
          </a:p>
          <a:p>
            <a:pPr>
              <a:buNone/>
            </a:pPr>
            <a:r>
              <a:rPr lang="zh-CN" altLang="en-US" sz="1350">
                <a:latin typeface="Consolas" panose="020B0609020204030204" charset="0"/>
                <a:ea typeface="宋体" panose="02010600030101010101" pitchFamily="2" charset="-122"/>
              </a:rPr>
              <a:t>import time</a:t>
            </a:r>
          </a:p>
          <a:p>
            <a:pPr>
              <a:buNone/>
            </a:pPr>
            <a:r>
              <a:rPr lang="zh-CN" altLang="en-US" sz="1350">
                <a:latin typeface="Consolas" panose="020B0609020204030204" charset="0"/>
                <a:ea typeface="宋体" panose="02010600030101010101" pitchFamily="2" charset="-122"/>
              </a:rPr>
              <a:t>import queue</a:t>
            </a:r>
          </a:p>
          <a:p>
            <a:pPr>
              <a:buNone/>
            </a:pP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class Producer(threading.Thread):</a:t>
            </a:r>
          </a:p>
          <a:p>
            <a:pPr>
              <a:buNone/>
            </a:pPr>
            <a:r>
              <a:rPr lang="zh-CN" altLang="en-US" sz="1350">
                <a:latin typeface="Consolas" panose="020B0609020204030204" charset="0"/>
                <a:ea typeface="宋体" panose="02010600030101010101" pitchFamily="2" charset="-122"/>
              </a:rPr>
              <a:t>    def __init__(self, threadname):</a:t>
            </a:r>
          </a:p>
          <a:p>
            <a:pPr>
              <a:buNone/>
            </a:pPr>
            <a:r>
              <a:rPr lang="zh-CN" altLang="en-US" sz="1350">
                <a:latin typeface="Consolas" panose="020B0609020204030204" charset="0"/>
                <a:ea typeface="宋体" panose="02010600030101010101" pitchFamily="2" charset="-122"/>
              </a:rPr>
              <a:t>        threading.Thread.__init__(self, name=threadname)</a:t>
            </a:r>
          </a:p>
          <a:p>
            <a:pPr>
              <a:buNone/>
            </a:pPr>
            <a:r>
              <a:rPr lang="zh-CN" altLang="en-US" sz="1350">
                <a:latin typeface="Consolas" panose="020B0609020204030204" charset="0"/>
                <a:ea typeface="宋体" panose="02010600030101010101" pitchFamily="2" charset="-122"/>
              </a:rPr>
              <a:t>        </a:t>
            </a:r>
          </a:p>
          <a:p>
            <a:pPr>
              <a:buNone/>
            </a:pPr>
            <a:r>
              <a:rPr lang="zh-CN" altLang="en-US" sz="1350">
                <a:latin typeface="Consolas" panose="020B0609020204030204" charset="0"/>
                <a:ea typeface="宋体" panose="02010600030101010101" pitchFamily="2" charset="-122"/>
              </a:rPr>
              <a:t>    def run(self):</a:t>
            </a:r>
          </a:p>
          <a:p>
            <a:pPr>
              <a:buNone/>
            </a:pPr>
            <a:r>
              <a:rPr lang="zh-CN" altLang="en-US" sz="1350">
                <a:latin typeface="Consolas" panose="020B0609020204030204" charset="0"/>
                <a:ea typeface="宋体" panose="02010600030101010101" pitchFamily="2" charset="-122"/>
              </a:rPr>
              <a:t>        for i in range(10):</a:t>
            </a:r>
          </a:p>
          <a:p>
            <a:pPr>
              <a:buNone/>
            </a:pPr>
            <a:r>
              <a:rPr lang="zh-CN" altLang="en-US" sz="1350">
                <a:latin typeface="Consolas" panose="020B0609020204030204" charset="0"/>
                <a:ea typeface="宋体" panose="02010600030101010101" pitchFamily="2" charset="-122"/>
              </a:rPr>
              <a:t>            myqueue.put(i)</a:t>
            </a:r>
          </a:p>
          <a:p>
            <a:pPr>
              <a:buNone/>
            </a:pPr>
            <a:r>
              <a:rPr lang="zh-CN" altLang="en-US" sz="1350">
                <a:latin typeface="Consolas" panose="020B0609020204030204" charset="0"/>
                <a:ea typeface="宋体" panose="02010600030101010101" pitchFamily="2" charset="-122"/>
              </a:rPr>
              <a:t>            print(self.getName(), ' put ', i, ' to queue.')</a:t>
            </a:r>
          </a:p>
        </p:txBody>
      </p:sp>
      <p:sp>
        <p:nvSpPr>
          <p:cNvPr id="52226"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200" dirty="0">
                <a:latin typeface="Consolas" panose="020B0609020204030204" charset="0"/>
              </a:rPr>
              <a:t>class Consumer(threading.Thread):</a:t>
            </a:r>
          </a:p>
          <a:p>
            <a:pPr marL="0" indent="0">
              <a:buNone/>
            </a:pPr>
            <a:r>
              <a:rPr lang="zh-CN" altLang="en-US" sz="1200" dirty="0">
                <a:latin typeface="Consolas" panose="020B0609020204030204" charset="0"/>
              </a:rPr>
              <a:t>    def __init__(self, threadname):</a:t>
            </a:r>
          </a:p>
          <a:p>
            <a:pPr marL="0" indent="0">
              <a:buNone/>
            </a:pPr>
            <a:r>
              <a:rPr lang="zh-CN" altLang="en-US" sz="1200" dirty="0">
                <a:latin typeface="Consolas" panose="020B0609020204030204" charset="0"/>
              </a:rPr>
              <a:t>        threading.Thread.__init__(self, name=threadname)</a:t>
            </a:r>
          </a:p>
          <a:p>
            <a:pPr marL="0" indent="0">
              <a:buNone/>
            </a:pPr>
            <a:r>
              <a:rPr lang="zh-CN" altLang="en-US" sz="1200" dirty="0">
                <a:latin typeface="Consolas" panose="020B0609020204030204" charset="0"/>
              </a:rPr>
              <a:t>        </a:t>
            </a:r>
          </a:p>
          <a:p>
            <a:pPr marL="0" indent="0">
              <a:buNone/>
            </a:pPr>
            <a:r>
              <a:rPr lang="zh-CN" altLang="en-US" sz="1200" dirty="0">
                <a:latin typeface="Consolas" panose="020B0609020204030204" charset="0"/>
              </a:rPr>
              <a:t>    def run(self):</a:t>
            </a:r>
          </a:p>
          <a:p>
            <a:pPr marL="0" indent="0">
              <a:buNone/>
            </a:pPr>
            <a:r>
              <a:rPr lang="zh-CN" altLang="en-US" sz="1200" dirty="0">
                <a:latin typeface="Consolas" panose="020B0609020204030204" charset="0"/>
              </a:rPr>
              <a:t>        for i in range(10):</a:t>
            </a:r>
          </a:p>
          <a:p>
            <a:pPr marL="0" indent="0">
              <a:buNone/>
            </a:pPr>
            <a:r>
              <a:rPr lang="zh-CN" altLang="en-US" sz="1200" dirty="0">
                <a:latin typeface="Consolas" panose="020B0609020204030204" charset="0"/>
              </a:rPr>
              <a:t>            print(self.getName(), ' get ', myqueue.get(), ' from queue.')</a:t>
            </a:r>
          </a:p>
          <a:p>
            <a:pPr marL="0" indent="0">
              <a:buNone/>
            </a:pPr>
            <a:endParaRPr lang="zh-CN" altLang="en-US" sz="1200" dirty="0">
              <a:latin typeface="Consolas" panose="020B0609020204030204" charset="0"/>
            </a:endParaRPr>
          </a:p>
          <a:p>
            <a:pPr marL="0" indent="0">
              <a:buNone/>
            </a:pPr>
            <a:r>
              <a:rPr lang="zh-CN" altLang="en-US" sz="1200" dirty="0">
                <a:latin typeface="Consolas" panose="020B0609020204030204" charset="0"/>
              </a:rPr>
              <a:t>myqueue = queue.Queue()</a:t>
            </a:r>
          </a:p>
          <a:p>
            <a:pPr marL="0" indent="0">
              <a:buNone/>
            </a:pPr>
            <a:r>
              <a:rPr lang="zh-CN" altLang="en-US" sz="1200" dirty="0">
                <a:latin typeface="Consolas" panose="020B0609020204030204" charset="0"/>
              </a:rPr>
              <a:t>Producer('Producer').start()</a:t>
            </a:r>
          </a:p>
          <a:p>
            <a:pPr marL="0" indent="0">
              <a:buNone/>
            </a:pPr>
            <a:r>
              <a:rPr lang="zh-CN" altLang="en-US" sz="1200" dirty="0">
                <a:latin typeface="Consolas" panose="020B0609020204030204" charset="0"/>
              </a:rPr>
              <a:t>Consumer('Consumer').start()</a:t>
            </a:r>
          </a:p>
        </p:txBody>
      </p:sp>
      <p:sp>
        <p:nvSpPr>
          <p:cNvPr id="53250"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p:txBody>
          <a:bodyPr anchor="t"/>
          <a:lstStyle/>
          <a:p>
            <a:r>
              <a:rPr lang="zh-CN" altLang="en-US" sz="1800"/>
              <a:t>两次运行结果：</a:t>
            </a:r>
          </a:p>
        </p:txBody>
      </p:sp>
      <p:sp>
        <p:nvSpPr>
          <p:cNvPr id="54274"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pic>
        <p:nvPicPr>
          <p:cNvPr id="54275" name="图片 3"/>
          <p:cNvPicPr>
            <a:picLocks noChangeAspect="1"/>
          </p:cNvPicPr>
          <p:nvPr/>
        </p:nvPicPr>
        <p:blipFill>
          <a:blip r:embed="rId2"/>
          <a:stretch>
            <a:fillRect/>
          </a:stretch>
        </p:blipFill>
        <p:spPr>
          <a:xfrm>
            <a:off x="1683038" y="1584999"/>
            <a:ext cx="2344751" cy="3078304"/>
          </a:xfrm>
          <a:prstGeom prst="rect">
            <a:avLst/>
          </a:prstGeom>
          <a:noFill/>
          <a:ln w="9525" cap="flat" cmpd="sng">
            <a:solidFill>
              <a:schemeClr val="tx1"/>
            </a:solidFill>
            <a:prstDash val="solid"/>
            <a:round/>
            <a:headEnd type="none" w="med" len="med"/>
            <a:tailEnd type="none" w="med" len="med"/>
          </a:ln>
        </p:spPr>
      </p:pic>
      <p:pic>
        <p:nvPicPr>
          <p:cNvPr id="54276" name="图片 4"/>
          <p:cNvPicPr>
            <a:picLocks noChangeAspect="1"/>
          </p:cNvPicPr>
          <p:nvPr/>
        </p:nvPicPr>
        <p:blipFill>
          <a:blip r:embed="rId3"/>
          <a:stretch>
            <a:fillRect/>
          </a:stretch>
        </p:blipFill>
        <p:spPr>
          <a:xfrm>
            <a:off x="4398138" y="1584999"/>
            <a:ext cx="2282828" cy="3078304"/>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  多进程编程</a:t>
            </a:r>
          </a:p>
        </p:txBody>
      </p:sp>
      <p:sp>
        <p:nvSpPr>
          <p:cNvPr id="73730" name="内容占位符 2"/>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800"/>
              <a:t>进程是正在执行中的应用程序。一个进程是一个执行中的文件使用资源的总和，包括虚拟地址空间、代码、数据、对象句柄、环境变量和执行单元等等。一个应用程序同时打开并执行多次，会创建多个进程。</a:t>
            </a:r>
          </a:p>
          <a:p>
            <a:pPr>
              <a:lnSpc>
                <a:spcPct val="150000"/>
              </a:lnSpc>
              <a:spcBef>
                <a:spcPts val="600"/>
              </a:spcBef>
              <a:spcAft>
                <a:spcPts val="600"/>
              </a:spcAft>
              <a:buFont typeface="Wingdings" panose="05000000000000000000" charset="0"/>
              <a:buChar char="§"/>
            </a:pPr>
            <a:r>
              <a:rPr lang="zh-CN" altLang="en-US" sz="1800"/>
              <a:t>Python标准库multiprocessing支持使用类似于threading的用法来创建与管理进程，并且避免了GIL（Global Interpreter Lock）问题，可以更有效地利用CPU资源。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p>
        </p:txBody>
      </p:sp>
      <p:sp>
        <p:nvSpPr>
          <p:cNvPr id="74754" name="内容占位符 2"/>
          <p:cNvSpPr>
            <a:spLocks noGrp="1"/>
          </p:cNvSpPr>
          <p:nvPr>
            <p:ph idx="1"/>
          </p:nvPr>
        </p:nvSpPr>
        <p:spPr/>
        <p:txBody>
          <a:bodyPr anchor="t"/>
          <a:lstStyle/>
          <a:p>
            <a:pPr>
              <a:spcBef>
                <a:spcPct val="0"/>
              </a:spcBef>
              <a:buFont typeface="Wingdings" panose="05000000000000000000" charset="0"/>
              <a:buChar char="§"/>
            </a:pPr>
            <a:r>
              <a:rPr lang="zh-CN" altLang="en-US" sz="1800" dirty="0">
                <a:latin typeface="Times New Roman" panose="02020603050405020304" pitchFamily="2" charset="0"/>
              </a:rPr>
              <a:t>通过创建</a:t>
            </a:r>
            <a:r>
              <a:rPr lang="en-US" altLang="zh-CN" sz="1800" dirty="0">
                <a:latin typeface="Times New Roman" panose="02020603050405020304" pitchFamily="2" charset="0"/>
              </a:rPr>
              <a:t>Process</a:t>
            </a:r>
            <a:r>
              <a:rPr lang="zh-CN" altLang="en-US" sz="1800" dirty="0">
                <a:latin typeface="Times New Roman" panose="02020603050405020304" pitchFamily="2" charset="0"/>
              </a:rPr>
              <a:t>对象来创建进程，通过</a:t>
            </a:r>
            <a:r>
              <a:rPr lang="en-US" altLang="zh-CN" sz="1800" dirty="0">
                <a:latin typeface="Times New Roman" panose="02020603050405020304" pitchFamily="2" charset="0"/>
              </a:rPr>
              <a:t>start()</a:t>
            </a:r>
            <a:r>
              <a:rPr lang="zh-CN" altLang="en-US" sz="1800" dirty="0">
                <a:latin typeface="Times New Roman" panose="02020603050405020304" pitchFamily="2" charset="0"/>
              </a:rPr>
              <a:t>方法启动。</a:t>
            </a:r>
          </a:p>
          <a:p>
            <a:pPr>
              <a:spcBef>
                <a:spcPct val="0"/>
              </a:spcBef>
              <a:buNone/>
            </a:pPr>
            <a:endParaRPr lang="zh-CN" altLang="en-US" sz="1350" dirty="0">
              <a:latin typeface="Consolas" panose="020B0609020204030204" charset="0"/>
            </a:endParaRPr>
          </a:p>
          <a:p>
            <a:pPr>
              <a:spcBef>
                <a:spcPct val="0"/>
              </a:spcBef>
              <a:buNone/>
            </a:pPr>
            <a:r>
              <a:rPr lang="zh-CN" altLang="en-US" sz="1350" dirty="0">
                <a:latin typeface="Consolas" panose="020B0609020204030204" charset="0"/>
                <a:cs typeface="Consolas" panose="020B0609020204030204" charset="0"/>
              </a:rPr>
              <a:t>from multiprocessing import Process</a:t>
            </a:r>
          </a:p>
          <a:p>
            <a:pPr>
              <a:spcBef>
                <a:spcPct val="0"/>
              </a:spcBef>
              <a:buNone/>
            </a:pPr>
            <a:r>
              <a:rPr lang="zh-CN" altLang="en-US" sz="1350" dirty="0">
                <a:latin typeface="Consolas" panose="020B0609020204030204" charset="0"/>
                <a:cs typeface="Consolas" panose="020B0609020204030204" charset="0"/>
              </a:rPr>
              <a:t>import os</a:t>
            </a:r>
          </a:p>
          <a:p>
            <a:pPr>
              <a:spcBef>
                <a:spcPct val="0"/>
              </a:spcBef>
              <a:buNone/>
            </a:pPr>
            <a:endParaRPr lang="zh-CN" altLang="en-US" sz="1350" dirty="0">
              <a:latin typeface="Consolas" panose="020B0609020204030204" charset="0"/>
              <a:cs typeface="Consolas" panose="020B0609020204030204" charset="0"/>
            </a:endParaRPr>
          </a:p>
          <a:p>
            <a:pPr>
              <a:spcBef>
                <a:spcPct val="0"/>
              </a:spcBef>
              <a:buNone/>
            </a:pPr>
            <a:r>
              <a:rPr lang="zh-CN" altLang="en-US" sz="1350" dirty="0">
                <a:latin typeface="Consolas" panose="020B0609020204030204" charset="0"/>
                <a:cs typeface="Consolas" panose="020B0609020204030204" charset="0"/>
              </a:rPr>
              <a:t>def f(name):</a:t>
            </a:r>
          </a:p>
          <a:p>
            <a:pPr>
              <a:spcBef>
                <a:spcPct val="0"/>
              </a:spcBef>
              <a:buNone/>
            </a:pPr>
            <a:r>
              <a:rPr lang="zh-CN" altLang="en-US" sz="1350" dirty="0">
                <a:latin typeface="Consolas" panose="020B0609020204030204" charset="0"/>
                <a:cs typeface="Consolas" panose="020B0609020204030204" charset="0"/>
              </a:rPr>
              <a:t>    print('module name:', __name__)</a:t>
            </a:r>
          </a:p>
          <a:p>
            <a:pPr>
              <a:spcBef>
                <a:spcPct val="0"/>
              </a:spcBef>
              <a:buNone/>
            </a:pPr>
            <a:r>
              <a:rPr lang="zh-CN" altLang="en-US" sz="1350" dirty="0">
                <a:latin typeface="Consolas" panose="020B0609020204030204" charset="0"/>
                <a:cs typeface="Consolas" panose="020B0609020204030204" charset="0"/>
              </a:rPr>
              <a:t>    print('parent process:', os.getppid())   #查看父进程ID</a:t>
            </a:r>
          </a:p>
          <a:p>
            <a:pPr>
              <a:spcBef>
                <a:spcPct val="0"/>
              </a:spcBef>
              <a:buNone/>
            </a:pPr>
            <a:r>
              <a:rPr lang="zh-CN" altLang="en-US" sz="1350" dirty="0">
                <a:latin typeface="Consolas" panose="020B0609020204030204" charset="0"/>
                <a:cs typeface="Consolas" panose="020B0609020204030204" charset="0"/>
              </a:rPr>
              <a:t>    print('process id:', os.getpid())        #查看当前进程ID</a:t>
            </a:r>
          </a:p>
          <a:p>
            <a:pPr>
              <a:spcBef>
                <a:spcPct val="0"/>
              </a:spcBef>
              <a:buNone/>
            </a:pPr>
            <a:r>
              <a:rPr lang="zh-CN" altLang="en-US" sz="1350" dirty="0">
                <a:latin typeface="Consolas" panose="020B0609020204030204" charset="0"/>
                <a:cs typeface="Consolas" panose="020B0609020204030204" charset="0"/>
              </a:rPr>
              <a:t>    print('hello', name)</a:t>
            </a:r>
          </a:p>
          <a:p>
            <a:pPr>
              <a:spcBef>
                <a:spcPct val="0"/>
              </a:spcBef>
              <a:buNone/>
            </a:pPr>
            <a:endParaRPr lang="zh-CN" altLang="en-US" sz="1350" dirty="0">
              <a:latin typeface="Consolas" panose="020B0609020204030204" charset="0"/>
              <a:cs typeface="Consolas" panose="020B0609020204030204" charset="0"/>
            </a:endParaRPr>
          </a:p>
          <a:p>
            <a:pPr>
              <a:spcBef>
                <a:spcPct val="0"/>
              </a:spcBef>
              <a:buNone/>
            </a:pPr>
            <a:r>
              <a:rPr lang="zh-CN" altLang="en-US" sz="1350" dirty="0">
                <a:latin typeface="Consolas" panose="020B0609020204030204" charset="0"/>
                <a:cs typeface="Consolas" panose="020B0609020204030204" charset="0"/>
              </a:rPr>
              <a:t>if __name__ == '__main__':</a:t>
            </a:r>
          </a:p>
          <a:p>
            <a:pPr>
              <a:spcBef>
                <a:spcPct val="0"/>
              </a:spcBef>
              <a:buNone/>
            </a:pPr>
            <a:r>
              <a:rPr lang="zh-CN" altLang="en-US" sz="1350" dirty="0">
                <a:latin typeface="Consolas" panose="020B0609020204030204" charset="0"/>
                <a:cs typeface="Consolas" panose="020B0609020204030204" charset="0"/>
              </a:rPr>
              <a:t>    p = Process(target=f, args=('bob',))     </a:t>
            </a:r>
            <a:r>
              <a:rPr lang="en-US" altLang="zh-CN" sz="1350" dirty="0">
                <a:latin typeface="Consolas" panose="020B0609020204030204" charset="0"/>
                <a:cs typeface="Consolas" panose="020B0609020204030204" charset="0"/>
              </a:rPr>
              <a:t>#</a:t>
            </a:r>
            <a:r>
              <a:rPr lang="zh-CN" altLang="en-US" sz="1350" dirty="0">
                <a:latin typeface="Consolas" panose="020B0609020204030204" charset="0"/>
                <a:cs typeface="Consolas" panose="020B0609020204030204" charset="0"/>
              </a:rPr>
              <a:t>创建进程</a:t>
            </a:r>
          </a:p>
          <a:p>
            <a:pPr>
              <a:spcBef>
                <a:spcPct val="0"/>
              </a:spcBef>
              <a:buNone/>
            </a:pPr>
            <a:r>
              <a:rPr lang="zh-CN" altLang="en-US" sz="1350" dirty="0">
                <a:latin typeface="Consolas" panose="020B0609020204030204" charset="0"/>
                <a:cs typeface="Consolas" panose="020B0609020204030204" charset="0"/>
              </a:rPr>
              <a:t>    p.start()                                </a:t>
            </a:r>
            <a:r>
              <a:rPr lang="en-US" altLang="zh-CN" sz="1350" dirty="0">
                <a:latin typeface="Consolas" panose="020B0609020204030204" charset="0"/>
                <a:cs typeface="Consolas" panose="020B0609020204030204" charset="0"/>
              </a:rPr>
              <a:t>#</a:t>
            </a:r>
            <a:r>
              <a:rPr lang="zh-CN" altLang="en-US" sz="1350" dirty="0">
                <a:latin typeface="Consolas" panose="020B0609020204030204" charset="0"/>
                <a:cs typeface="Consolas" panose="020B0609020204030204" charset="0"/>
              </a:rPr>
              <a:t>启动进程</a:t>
            </a:r>
          </a:p>
          <a:p>
            <a:pPr>
              <a:spcBef>
                <a:spcPct val="0"/>
              </a:spcBef>
              <a:buNone/>
            </a:pPr>
            <a:r>
              <a:rPr lang="zh-CN" altLang="en-US" sz="1350" dirty="0">
                <a:latin typeface="Consolas" panose="020B0609020204030204" charset="0"/>
                <a:cs typeface="Consolas" panose="020B0609020204030204" charset="0"/>
              </a:rPr>
              <a:t>    p.join()                                 </a:t>
            </a:r>
            <a:r>
              <a:rPr lang="en-US" altLang="zh-CN" sz="1350" dirty="0">
                <a:latin typeface="Consolas" panose="020B0609020204030204" charset="0"/>
                <a:cs typeface="Consolas" panose="020B0609020204030204" charset="0"/>
              </a:rPr>
              <a:t>#</a:t>
            </a:r>
            <a:r>
              <a:rPr lang="zh-CN" altLang="en-US" sz="1350" dirty="0">
                <a:latin typeface="Consolas" panose="020B0609020204030204" charset="0"/>
                <a:cs typeface="Consolas" panose="020B0609020204030204" charset="0"/>
              </a:rPr>
              <a:t>等待进程结束</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strike="noStrike" noProof="1"/>
              <a:t>继承</a:t>
            </a:r>
            <a:r>
              <a:rPr lang="en-US" altLang="zh-CN" sz="1800" strike="noStrike" noProof="1"/>
              <a:t>Process</a:t>
            </a:r>
            <a:r>
              <a:rPr lang="zh-CN" altLang="en-US" sz="1800" strike="noStrike" noProof="1">
                <a:ea typeface="宋体" panose="02010600030101010101" pitchFamily="2" charset="-122"/>
              </a:rPr>
              <a:t>类，自定义进程类</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from multiprocessing import Process</a:t>
            </a: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class MyProcess(Process):</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def __init__(self):</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Process.__init__(self)</a:t>
            </a: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def run(self):</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print('ok')</a:t>
            </a: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if __name__ == '__main__':</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 = MyProcess()</a:t>
            </a: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p.start()</a:t>
            </a:r>
          </a:p>
        </p:txBody>
      </p:sp>
      <p:sp>
        <p:nvSpPr>
          <p:cNvPr id="75778"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p:txBody>
          <a:bodyPr anchor="t"/>
          <a:lstStyle/>
          <a:p>
            <a:r>
              <a:rPr lang="zh-CN" altLang="en-US" sz="1800"/>
              <a:t>进程池对象Pool提供了大量的方法支持并行操作，常用的方法有：</a:t>
            </a:r>
          </a:p>
          <a:p>
            <a:pPr>
              <a:lnSpc>
                <a:spcPct val="150000"/>
              </a:lnSpc>
              <a:spcBef>
                <a:spcPct val="0"/>
              </a:spcBef>
              <a:buFont typeface="Wingdings" panose="05000000000000000000" charset="0"/>
              <a:buChar char="ü"/>
            </a:pPr>
            <a:r>
              <a:rPr lang="zh-CN" altLang="en-US" sz="1500"/>
              <a:t>apply(func[, args[, kwds]])：调用函数func，并传递参数args和kwds，同时阻塞当前进程直至函数返回。</a:t>
            </a:r>
          </a:p>
          <a:p>
            <a:pPr>
              <a:lnSpc>
                <a:spcPct val="150000"/>
              </a:lnSpc>
              <a:spcBef>
                <a:spcPct val="0"/>
              </a:spcBef>
              <a:buFont typeface="Wingdings" panose="05000000000000000000" charset="0"/>
              <a:buChar char="ü"/>
            </a:pPr>
            <a:r>
              <a:rPr lang="zh-CN" altLang="en-US" sz="1500">
                <a:highlight>
                  <a:srgbClr val="FFFF00"/>
                </a:highlight>
              </a:rPr>
              <a:t>map(func, iterable[, chunksize])：内置函数map()的并行版本，但只能接收一个可迭代对象作为参数，该方法会阻塞当前进程直至结果可用。</a:t>
            </a:r>
            <a:r>
              <a:rPr lang="zh-CN" altLang="en-US" sz="1500"/>
              <a:t>该方法会把迭代对象iterable切分成多个块再作为独立的任务提交给进程池，块的大小可以通过参数chunksize（默认值为1）来设置。</a:t>
            </a:r>
          </a:p>
          <a:p>
            <a:pPr>
              <a:lnSpc>
                <a:spcPct val="150000"/>
              </a:lnSpc>
              <a:spcBef>
                <a:spcPct val="0"/>
              </a:spcBef>
              <a:buFont typeface="Wingdings" panose="05000000000000000000" charset="0"/>
              <a:buChar char="ü"/>
            </a:pPr>
            <a:r>
              <a:rPr lang="zh-CN" altLang="en-US" sz="1500">
                <a:sym typeface="+mn-ea"/>
              </a:rPr>
              <a:t>close()：不允许再向进程池提交任务，当所有已提交任务完成后工作进程会退出。</a:t>
            </a:r>
            <a:endParaRPr lang="zh-CN" altLang="en-US" sz="1500"/>
          </a:p>
          <a:p>
            <a:pPr>
              <a:lnSpc>
                <a:spcPct val="150000"/>
              </a:lnSpc>
              <a:spcBef>
                <a:spcPct val="0"/>
              </a:spcBef>
              <a:buFont typeface="Wingdings" panose="05000000000000000000" charset="0"/>
              <a:buChar char="ü"/>
            </a:pPr>
            <a:r>
              <a:rPr lang="zh-CN" altLang="en-US" sz="1500">
                <a:sym typeface="+mn-ea"/>
              </a:rPr>
              <a:t>terminate()：立即结束工作进程，当进程池对象被回收时会自动调用该方法。</a:t>
            </a:r>
            <a:endParaRPr lang="zh-CN" altLang="en-US" sz="1500"/>
          </a:p>
          <a:p>
            <a:pPr>
              <a:lnSpc>
                <a:spcPct val="150000"/>
              </a:lnSpc>
              <a:spcBef>
                <a:spcPct val="0"/>
              </a:spcBef>
              <a:buFont typeface="Wingdings" panose="05000000000000000000" charset="0"/>
              <a:buChar char="ü"/>
            </a:pPr>
            <a:r>
              <a:rPr lang="zh-CN" altLang="en-US" sz="1500">
                <a:sym typeface="+mn-ea"/>
              </a:rPr>
              <a:t>join()：等待工作进程退出，在此之前必须先调用close()或terminate()。</a:t>
            </a:r>
            <a:endParaRPr lang="zh-CN" altLang="en-US" sz="1500"/>
          </a:p>
        </p:txBody>
      </p:sp>
      <p:sp>
        <p:nvSpPr>
          <p:cNvPr id="76802"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 grpId="0" build="p"/>
      <p:bldP spid="76801"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13.4.1  创建进程</a:t>
            </a:r>
            <a:endParaRPr lang="zh-CN" altLang="en-US" kern="1200" baseline="0">
              <a:latin typeface="+mj-lt"/>
              <a:ea typeface="+mj-ea"/>
              <a:cs typeface="+mj-cs"/>
            </a:endParaRPr>
          </a:p>
        </p:txBody>
      </p:sp>
      <p:sp>
        <p:nvSpPr>
          <p:cNvPr id="78850" name="内容占位符 2"/>
          <p:cNvSpPr>
            <a:spLocks noGrp="1"/>
          </p:cNvSpPr>
          <p:nvPr>
            <p:ph idx="1"/>
          </p:nvPr>
        </p:nvSpPr>
        <p:spPr/>
        <p:txBody>
          <a:bodyPr anchor="t"/>
          <a:lstStyle/>
          <a:p>
            <a:pPr>
              <a:buFont typeface="Wingdings" panose="05000000000000000000" charset="0"/>
              <a:buChar char="§"/>
            </a:pPr>
            <a:r>
              <a:rPr lang="zh-CN" altLang="en-US" sz="1800" dirty="0"/>
              <a:t>使用</a:t>
            </a:r>
            <a:r>
              <a:rPr lang="en-US" altLang="zh-CN" sz="1800" dirty="0"/>
              <a:t>Pool</a:t>
            </a:r>
            <a:r>
              <a:rPr lang="zh-CN" altLang="en-US" sz="1800" dirty="0"/>
              <a:t>对象进行数据并行处理，计算嵌套列表模拟的二维数组每行平均数。</a:t>
            </a:r>
          </a:p>
          <a:p>
            <a:pPr>
              <a:buNone/>
            </a:pPr>
            <a:endParaRPr lang="zh-CN" altLang="en-US" sz="1350" dirty="0"/>
          </a:p>
          <a:p>
            <a:pPr>
              <a:buNone/>
            </a:pPr>
            <a:r>
              <a:rPr lang="zh-CN" altLang="en-US" sz="1350" dirty="0">
                <a:latin typeface="Consolas" panose="020B0609020204030204" charset="0"/>
              </a:rPr>
              <a:t>from multiprocessing import Pool</a:t>
            </a:r>
          </a:p>
          <a:p>
            <a:pPr>
              <a:buNone/>
            </a:pPr>
            <a:r>
              <a:rPr lang="zh-CN" altLang="en-US" sz="1350" dirty="0">
                <a:latin typeface="Consolas" panose="020B0609020204030204" charset="0"/>
              </a:rPr>
              <a:t>from statistics import mean</a:t>
            </a:r>
          </a:p>
          <a:p>
            <a:pPr>
              <a:buNone/>
            </a:pPr>
            <a:endParaRPr lang="zh-CN" altLang="en-US" sz="1350" dirty="0">
              <a:latin typeface="Consolas" panose="020B0609020204030204" charset="0"/>
            </a:endParaRPr>
          </a:p>
          <a:p>
            <a:pPr>
              <a:buNone/>
            </a:pPr>
            <a:r>
              <a:rPr lang="zh-CN" altLang="en-US" sz="1350" dirty="0">
                <a:latin typeface="Consolas" panose="020B0609020204030204" charset="0"/>
              </a:rPr>
              <a:t>if __name__ == '__main__':</a:t>
            </a:r>
          </a:p>
          <a:p>
            <a:pPr>
              <a:buNone/>
            </a:pPr>
            <a:r>
              <a:rPr lang="zh-CN" altLang="en-US" sz="1350" dirty="0">
                <a:latin typeface="Consolas" panose="020B0609020204030204" charset="0"/>
              </a:rPr>
              <a:t>    x = [list(range(10)), list(range(20,30)),</a:t>
            </a:r>
          </a:p>
          <a:p>
            <a:pPr>
              <a:buNone/>
            </a:pPr>
            <a:r>
              <a:rPr lang="zh-CN" altLang="en-US" sz="1350" dirty="0">
                <a:latin typeface="Consolas" panose="020B0609020204030204" charset="0"/>
              </a:rPr>
              <a:t>         list(range(50,60)), list(range(80,90))]</a:t>
            </a:r>
          </a:p>
          <a:p>
            <a:pPr>
              <a:buNone/>
            </a:pPr>
            <a:r>
              <a:rPr lang="zh-CN" altLang="en-US" sz="1350" dirty="0">
                <a:latin typeface="Consolas" panose="020B0609020204030204" charset="0"/>
              </a:rPr>
              <a:t>    with Pool(2) as p:</a:t>
            </a:r>
          </a:p>
          <a:p>
            <a:pPr>
              <a:buNone/>
            </a:pPr>
            <a:r>
              <a:rPr lang="zh-CN" altLang="en-US" sz="1350" dirty="0">
                <a:latin typeface="Consolas" panose="020B0609020204030204" charset="0"/>
              </a:rPr>
              <a:t>        print(p.map(mean, x))</a:t>
            </a:r>
          </a:p>
          <a:p>
            <a:pPr>
              <a:buNone/>
            </a:pPr>
            <a:r>
              <a:rPr lang="zh-CN" altLang="en-US" sz="1350" dirty="0">
                <a:latin typeface="Consolas" panose="020B0609020204030204" charset="0"/>
              </a:rPr>
              <a:t>        print(p.map(sum, 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3"/>
          <a:stretch>
            <a:fillRect/>
          </a:stretch>
        </p:blipFill>
        <p:spPr>
          <a:xfrm>
            <a:off x="581026" y="195263"/>
            <a:ext cx="7981949" cy="498157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idx="1"/>
          </p:nvPr>
        </p:nvSpPr>
        <p:spPr/>
        <p:txBody>
          <a:bodyPr anchor="t"/>
          <a:lstStyle/>
          <a:p>
            <a:r>
              <a:rPr lang="zh-CN" altLang="en-US" sz="1800"/>
              <a:t>并行判断100000000以内的数字是否为素数，并统计素数个数。</a:t>
            </a:r>
          </a:p>
          <a:p>
            <a:pPr>
              <a:buNone/>
            </a:pPr>
            <a:r>
              <a:rPr lang="zh-CN" altLang="en-US" sz="1350">
                <a:latin typeface="Consolas" panose="020B0609020204030204" charset="0"/>
                <a:cs typeface="Consolas" panose="020B0609020204030204" charset="0"/>
              </a:rPr>
              <a:t>from multiprocessing import Pool</a:t>
            </a:r>
          </a:p>
          <a:p>
            <a:pPr>
              <a:buNone/>
            </a:pP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def isPrime(n):</a:t>
            </a:r>
          </a:p>
          <a:p>
            <a:pPr>
              <a:buNone/>
            </a:pPr>
            <a:r>
              <a:rPr lang="zh-CN" altLang="en-US" sz="1350">
                <a:latin typeface="Consolas" panose="020B0609020204030204" charset="0"/>
                <a:cs typeface="Consolas" panose="020B0609020204030204" charset="0"/>
              </a:rPr>
              <a:t>    if n&lt;2:</a:t>
            </a:r>
          </a:p>
          <a:p>
            <a:pPr>
              <a:buNone/>
            </a:pPr>
            <a:r>
              <a:rPr lang="zh-CN" altLang="en-US" sz="1350">
                <a:latin typeface="Consolas" panose="020B0609020204030204" charset="0"/>
                <a:cs typeface="Consolas" panose="020B0609020204030204" charset="0"/>
              </a:rPr>
              <a:t>        return 0</a:t>
            </a:r>
          </a:p>
          <a:p>
            <a:pPr>
              <a:buNone/>
            </a:pPr>
            <a:r>
              <a:rPr lang="zh-CN" altLang="en-US" sz="1350">
                <a:latin typeface="Consolas" panose="020B0609020204030204" charset="0"/>
                <a:cs typeface="Consolas" panose="020B0609020204030204" charset="0"/>
              </a:rPr>
              <a:t>    if n==2:</a:t>
            </a:r>
          </a:p>
          <a:p>
            <a:pPr>
              <a:buNone/>
            </a:pPr>
            <a:r>
              <a:rPr lang="zh-CN" altLang="en-US" sz="1350">
                <a:latin typeface="Consolas" panose="020B0609020204030204" charset="0"/>
                <a:cs typeface="Consolas" panose="020B0609020204030204" charset="0"/>
              </a:rPr>
              <a:t>        return 1</a:t>
            </a:r>
          </a:p>
          <a:p>
            <a:pPr>
              <a:buNone/>
            </a:pPr>
            <a:r>
              <a:rPr lang="zh-CN" altLang="en-US" sz="1350">
                <a:latin typeface="Consolas" panose="020B0609020204030204" charset="0"/>
                <a:cs typeface="Consolas" panose="020B0609020204030204" charset="0"/>
              </a:rPr>
              <a:t>    if not n&amp;1:</a:t>
            </a:r>
          </a:p>
          <a:p>
            <a:pPr>
              <a:buNone/>
            </a:pPr>
            <a:r>
              <a:rPr lang="zh-CN" altLang="en-US" sz="1350">
                <a:latin typeface="Consolas" panose="020B0609020204030204" charset="0"/>
                <a:cs typeface="Consolas" panose="020B0609020204030204" charset="0"/>
              </a:rPr>
              <a:t>        return 0</a:t>
            </a:r>
          </a:p>
          <a:p>
            <a:pPr>
              <a:buNone/>
            </a:pPr>
            <a:r>
              <a:rPr lang="zh-CN" altLang="en-US" sz="1350">
                <a:latin typeface="Consolas" panose="020B0609020204030204" charset="0"/>
                <a:cs typeface="Consolas" panose="020B0609020204030204" charset="0"/>
              </a:rPr>
              <a:t>    for i in range(3, int(n**0.5)+1, 2):</a:t>
            </a:r>
          </a:p>
          <a:p>
            <a:pPr>
              <a:buNone/>
            </a:pPr>
            <a:r>
              <a:rPr lang="zh-CN" altLang="en-US" sz="1350">
                <a:latin typeface="Consolas" panose="020B0609020204030204" charset="0"/>
                <a:cs typeface="Consolas" panose="020B0609020204030204" charset="0"/>
              </a:rPr>
              <a:t>        if n%i == 0:</a:t>
            </a:r>
          </a:p>
          <a:p>
            <a:pPr>
              <a:buNone/>
            </a:pPr>
            <a:r>
              <a:rPr lang="zh-CN" altLang="en-US" sz="1350">
                <a:latin typeface="Consolas" panose="020B0609020204030204" charset="0"/>
                <a:cs typeface="Consolas" panose="020B0609020204030204" charset="0"/>
              </a:rPr>
              <a:t>            return 0</a:t>
            </a:r>
          </a:p>
          <a:p>
            <a:pPr>
              <a:buNone/>
            </a:pPr>
            <a:r>
              <a:rPr lang="zh-CN" altLang="en-US" sz="1350">
                <a:latin typeface="Consolas" panose="020B0609020204030204" charset="0"/>
                <a:cs typeface="Consolas" panose="020B0609020204030204" charset="0"/>
              </a:rPr>
              <a:t>    return 1</a:t>
            </a:r>
          </a:p>
        </p:txBody>
      </p:sp>
      <p:sp>
        <p:nvSpPr>
          <p:cNvPr id="79874"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p:cNvSpPr>
          <p:nvPr>
            <p:ph idx="1"/>
          </p:nvPr>
        </p:nvSpPr>
        <p:spPr/>
        <p:txBody>
          <a:bodyPr anchor="t"/>
          <a:lstStyle/>
          <a:p>
            <a:pPr marL="0" indent="0">
              <a:buNone/>
            </a:pPr>
            <a:r>
              <a:rPr lang="zh-CN" altLang="en-US" sz="1350">
                <a:latin typeface="Consolas" panose="020B0609020204030204" charset="0"/>
                <a:cs typeface="Consolas" panose="020B0609020204030204" charset="0"/>
              </a:rPr>
              <a:t>if __name__ == '__main__':</a:t>
            </a:r>
          </a:p>
          <a:p>
            <a:pPr marL="0" indent="0">
              <a:buNone/>
            </a:pPr>
            <a:r>
              <a:rPr lang="zh-CN" altLang="en-US" sz="1350">
                <a:latin typeface="Consolas" panose="020B0609020204030204" charset="0"/>
                <a:cs typeface="Consolas" panose="020B0609020204030204" charset="0"/>
              </a:rPr>
              <a:t>    with Pool(5) as p:</a:t>
            </a:r>
          </a:p>
          <a:p>
            <a:pPr marL="0" indent="0">
              <a:buNone/>
            </a:pPr>
            <a:r>
              <a:rPr lang="zh-CN" altLang="en-US" sz="1350">
                <a:latin typeface="Consolas" panose="020B0609020204030204" charset="0"/>
                <a:cs typeface="Consolas" panose="020B0609020204030204" charset="0"/>
              </a:rPr>
              <a:t>        print(sum(p.map(isPrime, range(100000000))))</a:t>
            </a:r>
          </a:p>
        </p:txBody>
      </p:sp>
      <p:sp>
        <p:nvSpPr>
          <p:cNvPr id="80898"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13.4.2  进程间数据交换</a:t>
            </a:r>
          </a:p>
        </p:txBody>
      </p:sp>
      <p:sp>
        <p:nvSpPr>
          <p:cNvPr id="81922" name="内容占位符 2"/>
          <p:cNvSpPr>
            <a:spLocks noGrp="1"/>
          </p:cNvSpPr>
          <p:nvPr>
            <p:ph idx="1"/>
          </p:nvPr>
        </p:nvSpPr>
        <p:spPr/>
        <p:txBody>
          <a:bodyPr anchor="t"/>
          <a:lstStyle/>
          <a:p>
            <a:pPr>
              <a:buFont typeface="Wingdings" panose="05000000000000000000" charset="0"/>
              <a:buChar char="§"/>
            </a:pPr>
            <a:r>
              <a:rPr lang="zh-CN" altLang="en-US" sz="1800" b="1" dirty="0"/>
              <a:t>例13-</a:t>
            </a:r>
            <a:r>
              <a:rPr lang="en-US" altLang="zh-CN" sz="1800" b="1" dirty="0"/>
              <a:t>12</a:t>
            </a:r>
            <a:r>
              <a:rPr lang="zh-CN" altLang="en-US" sz="1800" dirty="0"/>
              <a:t>  使用Queue对象在进程间交换数据。</a:t>
            </a:r>
          </a:p>
          <a:p>
            <a:pPr>
              <a:spcBef>
                <a:spcPct val="0"/>
              </a:spcBef>
              <a:buNone/>
            </a:pPr>
            <a:endParaRPr lang="zh-CN" altLang="en-US" sz="1350" dirty="0"/>
          </a:p>
          <a:p>
            <a:pPr>
              <a:spcBef>
                <a:spcPct val="0"/>
              </a:spcBef>
              <a:buNone/>
            </a:pPr>
            <a:r>
              <a:rPr lang="zh-CN" altLang="en-US" sz="1400" dirty="0">
                <a:latin typeface="Consolas" panose="020B0609020204030204" charset="0"/>
                <a:ea typeface="宋体" panose="02010600030101010101" pitchFamily="2" charset="-122"/>
              </a:rPr>
              <a:t>import multiprocessing as mp</a:t>
            </a:r>
          </a:p>
          <a:p>
            <a:pPr>
              <a:spcBef>
                <a:spcPct val="0"/>
              </a:spcBef>
              <a:buNone/>
            </a:pPr>
            <a:endParaRPr lang="zh-CN" altLang="en-US" sz="1400" dirty="0">
              <a:latin typeface="Consolas" panose="020B0609020204030204" charset="0"/>
              <a:ea typeface="宋体" panose="02010600030101010101" pitchFamily="2" charset="-122"/>
            </a:endParaRPr>
          </a:p>
          <a:p>
            <a:pPr>
              <a:spcBef>
                <a:spcPct val="0"/>
              </a:spcBef>
              <a:buNone/>
            </a:pPr>
            <a:r>
              <a:rPr lang="zh-CN" altLang="en-US" sz="1400" dirty="0">
                <a:latin typeface="Consolas" panose="020B0609020204030204" charset="0"/>
                <a:ea typeface="宋体" panose="02010600030101010101" pitchFamily="2" charset="-122"/>
              </a:rPr>
              <a:t>def foo(q):</a:t>
            </a:r>
          </a:p>
          <a:p>
            <a:pPr>
              <a:spcBef>
                <a:spcPct val="0"/>
              </a:spcBef>
              <a:buNone/>
            </a:pPr>
            <a:r>
              <a:rPr lang="zh-CN" altLang="en-US" sz="1400" dirty="0">
                <a:latin typeface="Consolas" panose="020B0609020204030204" charset="0"/>
                <a:ea typeface="宋体" panose="02010600030101010101" pitchFamily="2" charset="-122"/>
              </a:rPr>
              <a:t>    q.put('hello world!')</a:t>
            </a:r>
          </a:p>
          <a:p>
            <a:pPr>
              <a:spcBef>
                <a:spcPct val="0"/>
              </a:spcBef>
              <a:buNone/>
            </a:pPr>
            <a:endParaRPr lang="zh-CN" altLang="en-US" sz="1400" dirty="0">
              <a:latin typeface="Consolas" panose="020B0609020204030204" charset="0"/>
              <a:ea typeface="宋体" panose="02010600030101010101" pitchFamily="2" charset="-122"/>
            </a:endParaRPr>
          </a:p>
          <a:p>
            <a:pPr>
              <a:spcBef>
                <a:spcPct val="0"/>
              </a:spcBef>
              <a:buNone/>
            </a:pPr>
            <a:r>
              <a:rPr lang="zh-CN" altLang="en-US" sz="1400" dirty="0">
                <a:latin typeface="Consolas" panose="020B0609020204030204" charset="0"/>
                <a:ea typeface="宋体" panose="02010600030101010101" pitchFamily="2" charset="-122"/>
              </a:rPr>
              <a:t>if __name__ == '__main__':</a:t>
            </a:r>
          </a:p>
          <a:p>
            <a:pPr>
              <a:spcBef>
                <a:spcPct val="0"/>
              </a:spcBef>
              <a:buNone/>
            </a:pPr>
            <a:r>
              <a:rPr lang="zh-CN" altLang="en-US" sz="1400" dirty="0">
                <a:latin typeface="Consolas" panose="020B0609020204030204" charset="0"/>
                <a:ea typeface="宋体" panose="02010600030101010101" pitchFamily="2" charset="-122"/>
              </a:rPr>
              <a:t>    mp.set_start_method('spawn') #Windows系统创建子进程的默认方式</a:t>
            </a:r>
          </a:p>
          <a:p>
            <a:pPr>
              <a:spcBef>
                <a:spcPct val="0"/>
              </a:spcBef>
              <a:buNone/>
            </a:pPr>
            <a:r>
              <a:rPr lang="zh-CN" altLang="en-US" sz="1400" dirty="0">
                <a:latin typeface="Consolas" panose="020B0609020204030204" charset="0"/>
                <a:ea typeface="宋体" panose="02010600030101010101" pitchFamily="2" charset="-122"/>
              </a:rPr>
              <a:t>    q = mp.Queue()</a:t>
            </a:r>
          </a:p>
          <a:p>
            <a:pPr>
              <a:spcBef>
                <a:spcPct val="0"/>
              </a:spcBef>
              <a:buNone/>
            </a:pPr>
            <a:r>
              <a:rPr lang="zh-CN" altLang="en-US" sz="1400" dirty="0">
                <a:latin typeface="Consolas" panose="020B0609020204030204" charset="0"/>
                <a:ea typeface="宋体" panose="02010600030101010101" pitchFamily="2" charset="-122"/>
              </a:rPr>
              <a:t>    p = mp.Process(target=foo, args=(q,))</a:t>
            </a:r>
          </a:p>
          <a:p>
            <a:pPr>
              <a:spcBef>
                <a:spcPct val="0"/>
              </a:spcBef>
              <a:buNone/>
            </a:pPr>
            <a:r>
              <a:rPr lang="zh-CN" altLang="en-US" sz="1400" dirty="0">
                <a:latin typeface="Consolas" panose="020B0609020204030204" charset="0"/>
                <a:ea typeface="宋体" panose="02010600030101010101" pitchFamily="2" charset="-122"/>
              </a:rPr>
              <a:t>    p.start()</a:t>
            </a:r>
          </a:p>
          <a:p>
            <a:pPr>
              <a:spcBef>
                <a:spcPct val="0"/>
              </a:spcBef>
              <a:buNone/>
            </a:pPr>
            <a:r>
              <a:rPr lang="zh-CN" altLang="en-US" sz="1400" dirty="0">
                <a:latin typeface="Consolas" panose="020B0609020204030204" charset="0"/>
                <a:ea typeface="宋体" panose="02010600030101010101" pitchFamily="2" charset="-122"/>
              </a:rPr>
              <a:t>    p.join()</a:t>
            </a:r>
          </a:p>
          <a:p>
            <a:pPr>
              <a:spcBef>
                <a:spcPct val="0"/>
              </a:spcBef>
              <a:buNone/>
            </a:pPr>
            <a:r>
              <a:rPr lang="zh-CN" altLang="en-US" sz="1400" dirty="0">
                <a:latin typeface="Consolas" panose="020B0609020204030204" charset="0"/>
                <a:ea typeface="宋体" panose="02010600030101010101" pitchFamily="2" charset="-122"/>
              </a:rPr>
              <a:t>    print(q.get())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2946" name="内容占位符 2"/>
          <p:cNvSpPr>
            <a:spLocks noGrp="1"/>
          </p:cNvSpPr>
          <p:nvPr>
            <p:ph idx="1"/>
          </p:nvPr>
        </p:nvSpPr>
        <p:spPr/>
        <p:txBody>
          <a:bodyPr anchor="t"/>
          <a:lstStyle/>
          <a:p>
            <a:pPr>
              <a:spcBef>
                <a:spcPct val="0"/>
              </a:spcBef>
              <a:buFont typeface="Wingdings" panose="05000000000000000000" charset="0"/>
              <a:buChar char="§"/>
            </a:pPr>
            <a:r>
              <a:rPr lang="zh-CN" altLang="en-US" sz="1800"/>
              <a:t>也可以使用上下文对象context的Queue对象实现进程间的数据交换。</a:t>
            </a:r>
          </a:p>
          <a:p>
            <a:pPr>
              <a:spcBef>
                <a:spcPct val="0"/>
              </a:spcBef>
              <a:buNone/>
            </a:pPr>
            <a:endParaRPr lang="zh-CN" altLang="en-US" sz="1350">
              <a:latin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import multiprocessing as mp</a:t>
            </a:r>
          </a:p>
          <a:p>
            <a:pPr>
              <a:spcBef>
                <a:spcPct val="0"/>
              </a:spcBef>
              <a:buNone/>
            </a:pP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def foo(q):</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q.put('hello world')</a:t>
            </a:r>
          </a:p>
          <a:p>
            <a:pPr>
              <a:spcBef>
                <a:spcPct val="0"/>
              </a:spcBef>
              <a:buNone/>
            </a:pP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if __name__ == '__main__':</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ctx = mp.get_context('spawn')</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q = ctx.Queue()</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 = ctx.Process(target=foo, args=(q,))</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p.start()</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p.join()</a:t>
            </a: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print(q.get())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3970" name="内容占位符 2"/>
          <p:cNvSpPr>
            <a:spLocks noGrp="1"/>
          </p:cNvSpPr>
          <p:nvPr>
            <p:ph idx="1"/>
          </p:nvPr>
        </p:nvSpPr>
        <p:spPr/>
        <p:txBody>
          <a:bodyPr anchor="t"/>
          <a:lstStyle/>
          <a:p>
            <a:pPr>
              <a:buFont typeface="Wingdings" panose="05000000000000000000" charset="0"/>
              <a:buChar char="§"/>
            </a:pPr>
            <a:r>
              <a:rPr lang="zh-CN" altLang="en-US" sz="1800" b="1"/>
              <a:t>例13-</a:t>
            </a:r>
            <a:r>
              <a:rPr lang="en-US" altLang="zh-CN" sz="1800" b="1"/>
              <a:t>13</a:t>
            </a:r>
            <a:r>
              <a:rPr lang="zh-CN" altLang="en-US" sz="1800"/>
              <a:t>  使用管道实现进程间数据交换。</a:t>
            </a:r>
          </a:p>
          <a:p>
            <a:pPr>
              <a:spcBef>
                <a:spcPct val="0"/>
              </a:spcBef>
              <a:buNone/>
            </a:pPr>
            <a:endParaRPr lang="zh-CN" altLang="en-US" sz="1350"/>
          </a:p>
          <a:p>
            <a:pPr>
              <a:spcBef>
                <a:spcPct val="0"/>
              </a:spcBef>
              <a:buNone/>
            </a:pPr>
            <a:r>
              <a:rPr lang="zh-CN" altLang="en-US" sz="1400">
                <a:latin typeface="Consolas" panose="020B0609020204030204" charset="0"/>
                <a:cs typeface="Consolas" panose="020B0609020204030204" charset="0"/>
              </a:rPr>
              <a:t>from multiprocessing import Process, Pipe</a:t>
            </a:r>
          </a:p>
          <a:p>
            <a:pPr>
              <a:spcBef>
                <a:spcPct val="0"/>
              </a:spcBef>
              <a:buNone/>
            </a:pP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def f(conn):</a:t>
            </a:r>
          </a:p>
          <a:p>
            <a:pPr>
              <a:spcBef>
                <a:spcPct val="0"/>
              </a:spcBef>
              <a:buNone/>
            </a:pPr>
            <a:r>
              <a:rPr lang="zh-CN" altLang="en-US" sz="1400">
                <a:latin typeface="Consolas" panose="020B0609020204030204" charset="0"/>
                <a:cs typeface="Consolas" panose="020B0609020204030204" charset="0"/>
              </a:rPr>
              <a:t>    conn.send('hello world')                  #向管道中发送数据</a:t>
            </a:r>
          </a:p>
          <a:p>
            <a:pPr>
              <a:spcBef>
                <a:spcPct val="0"/>
              </a:spcBef>
              <a:buNone/>
            </a:pPr>
            <a:r>
              <a:rPr lang="zh-CN" altLang="en-US" sz="1400">
                <a:latin typeface="Consolas" panose="020B0609020204030204" charset="0"/>
                <a:cs typeface="Consolas" panose="020B0609020204030204" charset="0"/>
              </a:rPr>
              <a:t>    conn.close()</a:t>
            </a:r>
          </a:p>
          <a:p>
            <a:pPr>
              <a:spcBef>
                <a:spcPct val="0"/>
              </a:spcBef>
              <a:buNone/>
            </a:pP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if __name__ == '__main__':</a:t>
            </a:r>
          </a:p>
          <a:p>
            <a:pPr>
              <a:spcBef>
                <a:spcPct val="0"/>
              </a:spcBef>
              <a:buNone/>
            </a:pPr>
            <a:r>
              <a:rPr lang="zh-CN" altLang="en-US" sz="1400">
                <a:latin typeface="Consolas" panose="020B0609020204030204" charset="0"/>
                <a:cs typeface="Consolas" panose="020B0609020204030204" charset="0"/>
              </a:rPr>
              <a:t>    parent_conn, child_conn = Pipe()          #创建管道对象</a:t>
            </a:r>
          </a:p>
          <a:p>
            <a:pPr>
              <a:spcBef>
                <a:spcPct val="0"/>
              </a:spcBef>
              <a:buNone/>
            </a:pPr>
            <a:r>
              <a:rPr lang="zh-CN" altLang="en-US" sz="1400">
                <a:latin typeface="Consolas" panose="020B0609020204030204" charset="0"/>
                <a:cs typeface="Consolas" panose="020B0609020204030204" charset="0"/>
              </a:rPr>
              <a:t>    p = Process(target=f, args=(child_conn,)) #将管道的一方传递给子进程</a:t>
            </a:r>
          </a:p>
          <a:p>
            <a:pPr>
              <a:spcBef>
                <a:spcPct val="0"/>
              </a:spcBef>
              <a:buNone/>
            </a:pPr>
            <a:r>
              <a:rPr lang="zh-CN" altLang="en-US" sz="1400">
                <a:latin typeface="Consolas" panose="020B0609020204030204" charset="0"/>
                <a:cs typeface="Consolas" panose="020B0609020204030204" charset="0"/>
              </a:rPr>
              <a:t>    p.start()</a:t>
            </a:r>
          </a:p>
          <a:p>
            <a:pPr>
              <a:spcBef>
                <a:spcPct val="0"/>
              </a:spcBef>
              <a:buNone/>
            </a:pPr>
            <a:r>
              <a:rPr lang="zh-CN" altLang="en-US" sz="1400">
                <a:latin typeface="Consolas" panose="020B0609020204030204" charset="0"/>
                <a:cs typeface="Consolas" panose="020B0609020204030204" charset="0"/>
              </a:rPr>
              <a:t>    print(parent_conn.recv())                 #通过管道的另一方获取数据</a:t>
            </a:r>
          </a:p>
          <a:p>
            <a:pPr>
              <a:spcBef>
                <a:spcPct val="0"/>
              </a:spcBef>
              <a:buNone/>
            </a:pPr>
            <a:r>
              <a:rPr lang="zh-CN" altLang="en-US" sz="1400">
                <a:latin typeface="Consolas" panose="020B0609020204030204" charset="0"/>
                <a:cs typeface="Consolas" panose="020B0609020204030204" charset="0"/>
              </a:rPr>
              <a:t>    p.join()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4994" name="内容占位符 2"/>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b="1"/>
              <a:t>例13-1</a:t>
            </a:r>
            <a:r>
              <a:rPr lang="en-US" altLang="zh-CN" sz="1800" b="1"/>
              <a:t>4</a:t>
            </a:r>
            <a:r>
              <a:rPr lang="zh-CN" altLang="en-US" sz="1800"/>
              <a:t>  使用共享内存实现进程间数据交换，比较适合大量数据的场合。</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from multiprocessing import Process, Value, Array</a:t>
            </a:r>
          </a:p>
          <a:p>
            <a:pPr>
              <a:spcBef>
                <a:spcPct val="0"/>
              </a:spcBef>
              <a:buNone/>
            </a:pP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def f(n, a):</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n.value = 3.1415927</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for i in range(len(a)):</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a[i] = a[i]*a[i]</a:t>
            </a:r>
          </a:p>
          <a:p>
            <a:pPr>
              <a:spcBef>
                <a:spcPct val="0"/>
              </a:spcBef>
              <a:buNone/>
            </a:pP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if __name__ == '__main__':</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num = Value('d', 0.0)                   #实型</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arr = Array('i', range(10))             #整型数组</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 = Process(target=f, args=(num, arr))</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p.start()</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p.join()</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print(num.value)</a:t>
            </a: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print(arr[:])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13.4.3  进程同步</a:t>
            </a:r>
          </a:p>
        </p:txBody>
      </p:sp>
      <p:sp>
        <p:nvSpPr>
          <p:cNvPr id="93186" name="内容占位符 2"/>
          <p:cNvSpPr>
            <a:spLocks noGrp="1"/>
          </p:cNvSpPr>
          <p:nvPr>
            <p:ph idx="1"/>
          </p:nvPr>
        </p:nvSpPr>
        <p:spPr/>
        <p:txBody>
          <a:bodyPr anchor="t"/>
          <a:lstStyle/>
          <a:p>
            <a:pPr>
              <a:buFont typeface="Wingdings" panose="05000000000000000000" charset="0"/>
              <a:buChar char="§"/>
            </a:pPr>
            <a:r>
              <a:rPr lang="zh-CN" altLang="en-US" sz="1800" b="1"/>
              <a:t>例13-1</a:t>
            </a:r>
            <a:r>
              <a:rPr lang="en-US" altLang="zh-CN" sz="1800" b="1"/>
              <a:t>7</a:t>
            </a:r>
            <a:r>
              <a:rPr lang="zh-CN" altLang="en-US" sz="1800"/>
              <a:t>  使用Lock对象实现进程同步。</a:t>
            </a: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from multiprocessing import Process, Lock</a:t>
            </a: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def f(l, i):</a:t>
            </a:r>
          </a:p>
          <a:p>
            <a:pPr>
              <a:spcBef>
                <a:spcPct val="0"/>
              </a:spcBef>
              <a:buNone/>
            </a:pPr>
            <a:r>
              <a:rPr lang="zh-CN" altLang="en-US" sz="1350">
                <a:latin typeface="Consolas" panose="020B0609020204030204" charset="0"/>
              </a:rPr>
              <a:t>    l.acquire()                            #获取锁</a:t>
            </a:r>
          </a:p>
          <a:p>
            <a:pPr>
              <a:spcBef>
                <a:spcPct val="0"/>
              </a:spcBef>
              <a:buNone/>
            </a:pPr>
            <a:r>
              <a:rPr lang="zh-CN" altLang="en-US" sz="1350">
                <a:latin typeface="Consolas" panose="020B0609020204030204" charset="0"/>
              </a:rPr>
              <a:t>    try:</a:t>
            </a:r>
          </a:p>
          <a:p>
            <a:pPr>
              <a:spcBef>
                <a:spcPct val="0"/>
              </a:spcBef>
              <a:buNone/>
            </a:pPr>
            <a:r>
              <a:rPr lang="zh-CN" altLang="en-US" sz="1350">
                <a:latin typeface="Consolas" panose="020B0609020204030204" charset="0"/>
              </a:rPr>
              <a:t>        print('hello world', i)</a:t>
            </a:r>
          </a:p>
          <a:p>
            <a:pPr>
              <a:spcBef>
                <a:spcPct val="0"/>
              </a:spcBef>
              <a:buNone/>
            </a:pPr>
            <a:r>
              <a:rPr lang="zh-CN" altLang="en-US" sz="1350">
                <a:latin typeface="Consolas" panose="020B0609020204030204" charset="0"/>
              </a:rPr>
              <a:t>    finally:</a:t>
            </a:r>
          </a:p>
          <a:p>
            <a:pPr>
              <a:spcBef>
                <a:spcPct val="0"/>
              </a:spcBef>
              <a:buNone/>
            </a:pPr>
            <a:r>
              <a:rPr lang="zh-CN" altLang="en-US" sz="1350">
                <a:latin typeface="Consolas" panose="020B0609020204030204" charset="0"/>
              </a:rPr>
              <a:t>        l.release()                        #释放锁</a:t>
            </a: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if __name__ == '__main__':</a:t>
            </a:r>
          </a:p>
          <a:p>
            <a:pPr>
              <a:spcBef>
                <a:spcPct val="0"/>
              </a:spcBef>
              <a:buNone/>
            </a:pPr>
            <a:r>
              <a:rPr lang="zh-CN" altLang="en-US" sz="1350">
                <a:latin typeface="Consolas" panose="020B0609020204030204" charset="0"/>
              </a:rPr>
              <a:t>    lock = Lock()                          #创建锁对象</a:t>
            </a:r>
          </a:p>
          <a:p>
            <a:pPr>
              <a:spcBef>
                <a:spcPct val="0"/>
              </a:spcBef>
              <a:buNone/>
            </a:pPr>
            <a:r>
              <a:rPr lang="zh-CN" altLang="en-US" sz="1350">
                <a:latin typeface="Consolas" panose="020B0609020204030204" charset="0"/>
              </a:rPr>
              <a:t>    for num in range(10):</a:t>
            </a:r>
          </a:p>
          <a:p>
            <a:pPr>
              <a:spcBef>
                <a:spcPct val="0"/>
              </a:spcBef>
              <a:buNone/>
            </a:pPr>
            <a:r>
              <a:rPr lang="zh-CN" altLang="en-US" sz="1350">
                <a:latin typeface="Consolas" panose="020B0609020204030204" charset="0"/>
              </a:rPr>
              <a:t>        Process(target=f, args=(lock, num)).start()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
        <p:nvSpPr>
          <p:cNvPr id="95234" name="Content Placeholder 2"/>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en-US" altLang="en-US" sz="1800" dirty="0" err="1"/>
              <a:t>标准库subprocess允许创建子进程，连接子进程的输入输出管道，并获得子进程的返回码，也是常用的并发执行技术之一</a:t>
            </a:r>
            <a:r>
              <a:rPr lang="en-US" altLang="en-US" sz="1800" dirty="0"/>
              <a:t>。</a:t>
            </a:r>
          </a:p>
          <a:p>
            <a:pPr>
              <a:lnSpc>
                <a:spcPct val="120000"/>
              </a:lnSpc>
              <a:spcBef>
                <a:spcPts val="600"/>
              </a:spcBef>
              <a:spcAft>
                <a:spcPts val="600"/>
              </a:spcAft>
              <a:buFont typeface="Wingdings" panose="05000000000000000000" charset="0"/>
              <a:buChar char="§"/>
            </a:pPr>
            <a:r>
              <a:rPr lang="en-US" altLang="en-US" sz="1800" dirty="0" err="1">
                <a:highlight>
                  <a:srgbClr val="FFFF00"/>
                </a:highlight>
              </a:rPr>
              <a:t>该标准库提供了run</a:t>
            </a:r>
            <a:r>
              <a:rPr lang="en-US" altLang="en-US" sz="1800" dirty="0">
                <a:highlight>
                  <a:srgbClr val="FFFF00"/>
                </a:highlight>
              </a:rPr>
              <a:t>()、call()</a:t>
            </a:r>
            <a:r>
              <a:rPr lang="en-US" altLang="en-US" sz="1800" dirty="0" err="1">
                <a:highlight>
                  <a:srgbClr val="FFFF00"/>
                </a:highlight>
              </a:rPr>
              <a:t>和Popen</a:t>
            </a:r>
            <a:r>
              <a:rPr lang="en-US" altLang="en-US" sz="1800" dirty="0">
                <a:highlight>
                  <a:srgbClr val="FFFF00"/>
                </a:highlight>
              </a:rPr>
              <a:t>()</a:t>
            </a:r>
            <a:r>
              <a:rPr lang="en-US" altLang="en-US" sz="1800" dirty="0" err="1">
                <a:highlight>
                  <a:srgbClr val="FFFF00"/>
                </a:highlight>
              </a:rPr>
              <a:t>三种不同的函数用来创建子进程</a:t>
            </a:r>
            <a:r>
              <a:rPr lang="en-US" altLang="en-US" sz="1800" dirty="0" err="1"/>
              <a:t>，其中run</a:t>
            </a:r>
            <a:r>
              <a:rPr lang="en-US" altLang="en-US" sz="1800" dirty="0"/>
              <a:t>()</a:t>
            </a:r>
            <a:r>
              <a:rPr lang="en-US" altLang="en-US" sz="1800" dirty="0" err="1"/>
              <a:t>函数会阻塞当前进程，子进程结束后返回包含返回码和其他信息的CompletedProcess对象；call</a:t>
            </a:r>
            <a:r>
              <a:rPr lang="en-US" altLang="en-US" sz="1800" dirty="0"/>
              <a:t>()</a:t>
            </a:r>
            <a:r>
              <a:rPr lang="en-US" altLang="en-US" sz="1800" dirty="0" err="1"/>
              <a:t>函数也会阻塞当前进程，子进程结束后直接得到返回码；Popen</a:t>
            </a:r>
            <a:r>
              <a:rPr lang="en-US" altLang="en-US" sz="1800" dirty="0"/>
              <a:t>()</a:t>
            </a:r>
            <a:r>
              <a:rPr lang="en-US" altLang="en-US" sz="1800" dirty="0" err="1"/>
              <a:t>函数创建子进程时不阻塞当前进程，直接返回得到Popen对象，通过该对象可以对子进程进行更多的操作和控制</a:t>
            </a:r>
            <a:r>
              <a:rPr lang="en-US" altLang="en-US" sz="18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marL="285750" indent="-285750">
              <a:lnSpc>
                <a:spcPct val="150000"/>
              </a:lnSpc>
              <a:spcBef>
                <a:spcPts val="0"/>
              </a:spcBef>
              <a:buFont typeface="Wingdings" panose="05000000000000000000" charset="0"/>
              <a:buChar char="§"/>
            </a:pPr>
            <a:r>
              <a:rPr lang="en-US" altLang="en-US" sz="1800"/>
              <a:t>Popen对象的kill()和terminate()方法可以用来结束该进程，send_signal()可以给子进程发送指定信号，wait()方法用来等待子进程运行结束，pid用来表示子进程的ID号，等等。</a:t>
            </a:r>
          </a:p>
          <a:p>
            <a:pPr marL="285750" indent="-285750">
              <a:buNone/>
            </a:pPr>
            <a:endParaRPr lang="en-US" altLang="en-US" sz="1350"/>
          </a:p>
          <a:p>
            <a:pPr marL="285750" indent="-285750">
              <a:buNone/>
            </a:pPr>
            <a:r>
              <a:rPr lang="en-US" altLang="en-US" sz="1400">
                <a:latin typeface="Consolas" panose="020B0609020204030204" charset="0"/>
                <a:cs typeface="Consolas" panose="020B0609020204030204" charset="0"/>
              </a:rPr>
              <a:t>&gt;&gt;&gt; p = subprocess.Popen('c:\\windows\\notepad.exe')  #创建并运行子进程</a:t>
            </a:r>
          </a:p>
          <a:p>
            <a:pPr marL="285750" indent="-285750">
              <a:buNone/>
            </a:pPr>
            <a:r>
              <a:rPr lang="en-US" altLang="en-US" sz="1400">
                <a:latin typeface="Consolas" panose="020B0609020204030204" charset="0"/>
                <a:cs typeface="Consolas" panose="020B0609020204030204" charset="0"/>
              </a:rPr>
              <a:t>&gt;&gt;&gt; p.pid                                             #进程ID</a:t>
            </a:r>
          </a:p>
          <a:p>
            <a:pPr marL="285750" indent="-285750">
              <a:buNone/>
            </a:pPr>
            <a:r>
              <a:rPr lang="en-US" altLang="en-US" sz="1400">
                <a:solidFill>
                  <a:srgbClr val="00B0F0"/>
                </a:solidFill>
                <a:latin typeface="Consolas" panose="020B0609020204030204" charset="0"/>
                <a:cs typeface="Consolas" panose="020B0609020204030204" charset="0"/>
              </a:rPr>
              <a:t>2744</a:t>
            </a:r>
          </a:p>
          <a:p>
            <a:pPr marL="285750" indent="-285750">
              <a:buNone/>
            </a:pPr>
            <a:r>
              <a:rPr lang="en-US" altLang="en-US" sz="1400">
                <a:latin typeface="Consolas" panose="020B0609020204030204" charset="0"/>
                <a:cs typeface="Consolas" panose="020B0609020204030204" charset="0"/>
              </a:rPr>
              <a:t>&gt;&gt;&gt; p.kill()                                          #结束进程</a:t>
            </a:r>
          </a:p>
        </p:txBody>
      </p:sp>
      <p:sp>
        <p:nvSpPr>
          <p:cNvPr id="96258"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实验</a:t>
            </a:r>
            <a:r>
              <a:rPr lang="en-US" altLang="zh-CN" dirty="0"/>
              <a:t>13</a:t>
            </a:r>
            <a:r>
              <a:rPr lang="zh-CN" altLang="en-US" dirty="0"/>
              <a:t> 多线程多线程编程</a:t>
            </a:r>
          </a:p>
        </p:txBody>
      </p:sp>
      <p:sp>
        <p:nvSpPr>
          <p:cNvPr id="3" name="内容占位符 2"/>
          <p:cNvSpPr>
            <a:spLocks noGrp="1"/>
          </p:cNvSpPr>
          <p:nvPr>
            <p:ph idx="1"/>
          </p:nvPr>
        </p:nvSpPr>
        <p:spPr/>
        <p:txBody>
          <a:bodyPr/>
          <a:lstStyle/>
          <a:p>
            <a:r>
              <a:rPr lang="en-US" altLang="zh-CN" dirty="0">
                <a:sym typeface="+mn-ea"/>
              </a:rPr>
              <a:t>threading</a:t>
            </a:r>
            <a:r>
              <a:rPr lang="zh-CN" altLang="en-US" dirty="0">
                <a:sym typeface="+mn-ea"/>
              </a:rPr>
              <a:t>模块</a:t>
            </a:r>
            <a:r>
              <a:rPr lang="en-US" altLang="zh-CN" dirty="0">
                <a:sym typeface="+mn-ea"/>
              </a:rPr>
              <a:t>:</a:t>
            </a:r>
            <a:r>
              <a:rPr lang="zh-CN" altLang="en-US" dirty="0">
                <a:sym typeface="+mn-ea"/>
              </a:rPr>
              <a:t> </a:t>
            </a:r>
            <a:r>
              <a:rPr lang="en-US" altLang="zh-CN" dirty="0">
                <a:sym typeface="+mn-ea"/>
              </a:rPr>
              <a:t>Thread,</a:t>
            </a:r>
            <a:r>
              <a:rPr lang="zh-CN" altLang="en-US" dirty="0">
                <a:sym typeface="+mn-ea"/>
              </a:rPr>
              <a:t> </a:t>
            </a:r>
            <a:r>
              <a:rPr lang="en-US" altLang="zh-CN" dirty="0">
                <a:sym typeface="+mn-ea"/>
              </a:rPr>
              <a:t>lock,</a:t>
            </a:r>
            <a:r>
              <a:rPr lang="zh-CN" altLang="en-US" dirty="0">
                <a:sym typeface="+mn-ea"/>
              </a:rPr>
              <a:t> </a:t>
            </a:r>
            <a:r>
              <a:rPr lang="en-US" altLang="zh-CN" dirty="0">
                <a:sym typeface="+mn-ea"/>
              </a:rPr>
              <a:t>acquire,</a:t>
            </a:r>
            <a:r>
              <a:rPr lang="zh-CN" altLang="en-US" dirty="0">
                <a:sym typeface="+mn-ea"/>
              </a:rPr>
              <a:t> </a:t>
            </a:r>
            <a:r>
              <a:rPr lang="en-US" altLang="zh-CN" dirty="0">
                <a:sym typeface="+mn-ea"/>
              </a:rPr>
              <a:t>release,</a:t>
            </a:r>
            <a:r>
              <a:rPr lang="zh-CN" altLang="en-US" dirty="0">
                <a:sym typeface="+mn-ea"/>
              </a:rPr>
              <a:t> </a:t>
            </a:r>
            <a:r>
              <a:rPr lang="en-US" altLang="zh-CN" dirty="0">
                <a:sym typeface="+mn-ea"/>
              </a:rPr>
              <a:t>wait,</a:t>
            </a:r>
            <a:r>
              <a:rPr lang="zh-CN" altLang="en-US" dirty="0">
                <a:sym typeface="+mn-ea"/>
              </a:rPr>
              <a:t> </a:t>
            </a:r>
            <a:r>
              <a:rPr lang="en-US" altLang="zh-CN" dirty="0">
                <a:sym typeface="+mn-ea"/>
              </a:rPr>
              <a:t>notify,</a:t>
            </a:r>
            <a:r>
              <a:rPr lang="zh-CN" altLang="en-US" dirty="0">
                <a:sym typeface="+mn-ea"/>
              </a:rPr>
              <a:t> </a:t>
            </a:r>
            <a:r>
              <a:rPr lang="en-US" altLang="zh-CN" dirty="0">
                <a:sym typeface="+mn-ea"/>
              </a:rPr>
              <a:t>condition</a:t>
            </a:r>
          </a:p>
          <a:p>
            <a:r>
              <a:rPr lang="en-US" altLang="zh-CN" noProof="1"/>
              <a:t>Queue</a:t>
            </a:r>
            <a:endParaRPr lang="en-US" altLang="zh-CN" dirty="0">
              <a:sym typeface="+mn-ea"/>
            </a:endParaRPr>
          </a:p>
          <a:p>
            <a:r>
              <a:rPr lang="en-US" altLang="zh-CN" dirty="0">
                <a:sym typeface="+mn-ea"/>
              </a:rPr>
              <a:t>Multiprocessing,</a:t>
            </a:r>
            <a:r>
              <a:rPr lang="zh-CN" altLang="en-US" dirty="0">
                <a:sym typeface="+mn-ea"/>
              </a:rPr>
              <a:t> </a:t>
            </a:r>
            <a:r>
              <a:rPr lang="en-US" altLang="zh-CN" dirty="0">
                <a:sym typeface="+mn-ea"/>
              </a:rPr>
              <a:t>subprocess</a:t>
            </a:r>
          </a:p>
          <a:p>
            <a:r>
              <a:rPr lang="zh-CN" altLang="en-US" dirty="0">
                <a:sym typeface="+mn-ea"/>
              </a:rPr>
              <a:t>综合：实验指导书</a:t>
            </a:r>
            <a:r>
              <a:rPr lang="en-US" altLang="zh-CN">
                <a:sym typeface="+mn-ea"/>
              </a:rPr>
              <a:t>-x</a:t>
            </a:r>
            <a:endParaRPr lang="zh-CN" altLang="en-US"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
        <p:nvSpPr>
          <p:cNvPr id="8194" name="内容占位符 2"/>
          <p:cNvSpPr>
            <a:spLocks noGrp="1"/>
          </p:cNvSpPr>
          <p:nvPr>
            <p:ph idx="1"/>
          </p:nvPr>
        </p:nvSpPr>
        <p:spPr>
          <a:xfrm>
            <a:off x="516890" y="1200150"/>
            <a:ext cx="8161020" cy="3395345"/>
          </a:xfrm>
        </p:spPr>
        <p:txBody>
          <a:bodyPr anchor="t"/>
          <a:lstStyle/>
          <a:p>
            <a:pPr>
              <a:lnSpc>
                <a:spcPct val="150000"/>
              </a:lnSpc>
              <a:spcBef>
                <a:spcPts val="1200"/>
              </a:spcBef>
              <a:spcAft>
                <a:spcPts val="600"/>
              </a:spcAft>
              <a:buFont typeface="Wingdings" panose="05000000000000000000" charset="0"/>
              <a:buChar char="§"/>
            </a:pPr>
            <a:r>
              <a:rPr lang="zh-CN" altLang="en-US" sz="1500" dirty="0"/>
              <a:t>对于</a:t>
            </a:r>
            <a:r>
              <a:rPr lang="zh-CN" altLang="en-US" sz="1500" b="1" dirty="0"/>
              <a:t>单核单</a:t>
            </a:r>
            <a:r>
              <a:rPr lang="en-US" altLang="zh-CN" sz="1500" b="1" dirty="0"/>
              <a:t>CPU</a:t>
            </a:r>
            <a:r>
              <a:rPr lang="zh-CN" altLang="en-US" sz="1500" b="1" dirty="0"/>
              <a:t>而言，使用多线程并不能提高任务处理速度，但有些场合必须使用多线程技术，例如</a:t>
            </a:r>
            <a:r>
              <a:rPr lang="en-US" altLang="zh-CN" sz="1500" b="1" dirty="0"/>
              <a:t>GUI</a:t>
            </a:r>
            <a:r>
              <a:rPr lang="zh-CN" altLang="en-US" sz="1500" b="1" dirty="0"/>
              <a:t>界面的用户体验。</a:t>
            </a:r>
          </a:p>
          <a:p>
            <a:pPr>
              <a:lnSpc>
                <a:spcPct val="150000"/>
              </a:lnSpc>
              <a:spcBef>
                <a:spcPts val="1200"/>
              </a:spcBef>
              <a:spcAft>
                <a:spcPts val="600"/>
              </a:spcAft>
              <a:buFont typeface="Wingdings" panose="05000000000000000000" charset="0"/>
              <a:buChar char="§"/>
            </a:pPr>
            <a:r>
              <a:rPr lang="zh-CN" altLang="en-US" sz="1500" dirty="0"/>
              <a:t>并</a:t>
            </a:r>
            <a:r>
              <a:rPr lang="zh-CN" altLang="en-US" sz="1500" dirty="0">
                <a:solidFill>
                  <a:srgbClr val="FF0000"/>
                </a:solidFill>
              </a:rPr>
              <a:t>不是使用的线程数量越多越好</a:t>
            </a:r>
            <a:r>
              <a:rPr lang="zh-CN" altLang="en-US" sz="1500" dirty="0"/>
              <a:t>，如果线程太多的话，线程调度带来的</a:t>
            </a:r>
            <a:r>
              <a:rPr lang="zh-CN" altLang="en-US" sz="1500" dirty="0">
                <a:solidFill>
                  <a:srgbClr val="FF0000"/>
                </a:solidFill>
              </a:rPr>
              <a:t>开销</a:t>
            </a:r>
            <a:r>
              <a:rPr lang="zh-CN" altLang="en-US" sz="1500" dirty="0"/>
              <a:t>可能会比线程实际执行的开销还大，这样使用多线程就失去本来的意义了。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2"/>
          <p:cNvSpPr>
            <a:spLocks noGrp="1"/>
          </p:cNvSpPr>
          <p:nvPr>
            <p:ph idx="1"/>
          </p:nvPr>
        </p:nvSpPr>
        <p:spPr/>
        <p:txBody>
          <a:bodyPr anchor="t"/>
          <a:lstStyle/>
          <a:p>
            <a:pPr>
              <a:buFont typeface="Wingdings" panose="05000000000000000000" charset="0"/>
              <a:buChar char="§"/>
            </a:pPr>
            <a:r>
              <a:rPr lang="zh-CN" altLang="en-US" sz="1800" b="1">
                <a:solidFill>
                  <a:srgbClr val="FF0000"/>
                </a:solidFill>
              </a:rPr>
              <a:t>进程</a:t>
            </a:r>
            <a:r>
              <a:rPr lang="zh-CN" altLang="en-US" sz="1800"/>
              <a:t>是一个具有一定独立功能的程序在一个数据集上的一次动态执行的过程，是操作系统进行资源分配和调度的一个独立单位，是应用程序运行的载体。进程一般由程序，数据集合和进程控制块三部分组成</a:t>
            </a:r>
            <a:r>
              <a:rPr lang="en-US" altLang="zh-CN" sz="1800"/>
              <a:t>.</a:t>
            </a:r>
          </a:p>
          <a:p>
            <a:pPr>
              <a:buFont typeface="Wingdings" panose="05000000000000000000" charset="0"/>
              <a:buChar char="§"/>
            </a:pPr>
            <a:endParaRPr lang="en-US" altLang="zh-CN" sz="1800"/>
          </a:p>
          <a:p>
            <a:pPr>
              <a:buFont typeface="Wingdings" panose="05000000000000000000" charset="0"/>
              <a:buChar char="§"/>
            </a:pPr>
            <a:r>
              <a:rPr lang="en-US" altLang="zh-CN" sz="1800"/>
              <a:t>在早期的操作系统中并没有线程的概念，进程是拥有资源和独立运行的最小单位，也是程序执行的最小单位。</a:t>
            </a:r>
          </a:p>
        </p:txBody>
      </p:sp>
      <p:pic>
        <p:nvPicPr>
          <p:cNvPr id="9218" name="Picture 37"/>
          <p:cNvPicPr>
            <a:picLocks noChangeAspect="1"/>
          </p:cNvPicPr>
          <p:nvPr/>
        </p:nvPicPr>
        <p:blipFill>
          <a:blip r:embed="rId2"/>
          <a:stretch>
            <a:fillRect/>
          </a:stretch>
        </p:blipFill>
        <p:spPr>
          <a:xfrm>
            <a:off x="6443980" y="2876550"/>
            <a:ext cx="1001395" cy="2029460"/>
          </a:xfrm>
          <a:prstGeom prst="rect">
            <a:avLst/>
          </a:prstGeom>
          <a:noFill/>
          <a:ln w="9525">
            <a:noFill/>
          </a:ln>
        </p:spPr>
      </p:pic>
      <p:pic>
        <p:nvPicPr>
          <p:cNvPr id="9219" name="Picture 1"/>
          <p:cNvPicPr>
            <a:picLocks noChangeAspect="1"/>
          </p:cNvPicPr>
          <p:nvPr/>
        </p:nvPicPr>
        <p:blipFill>
          <a:blip r:embed="rId3"/>
          <a:stretch>
            <a:fillRect/>
          </a:stretch>
        </p:blipFill>
        <p:spPr>
          <a:xfrm>
            <a:off x="7595870" y="2859405"/>
            <a:ext cx="1261745" cy="2063750"/>
          </a:xfrm>
          <a:prstGeom prst="rect">
            <a:avLst/>
          </a:prstGeom>
          <a:noFill/>
          <a:ln w="9525">
            <a:noFill/>
          </a:ln>
        </p:spPr>
      </p:pic>
      <p:sp>
        <p:nvSpPr>
          <p:cNvPr id="9220"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Content Placeholder 2"/>
          <p:cNvSpPr>
            <a:spLocks noGrp="1"/>
          </p:cNvSpPr>
          <p:nvPr>
            <p:ph idx="1"/>
          </p:nvPr>
        </p:nvSpPr>
        <p:spPr/>
        <p:txBody>
          <a:bodyPr anchor="t"/>
          <a:lstStyle/>
          <a:p>
            <a:pPr>
              <a:buFont typeface="Wingdings" panose="05000000000000000000" charset="0"/>
              <a:buChar char="§"/>
            </a:pPr>
            <a:r>
              <a:rPr lang="zh-CN" altLang="en-US" sz="1800" b="1"/>
              <a:t>进程与线程的区别</a:t>
            </a:r>
          </a:p>
          <a:p>
            <a:pPr>
              <a:buFont typeface="Wingdings" panose="05000000000000000000" charset="0"/>
              <a:buChar char="§"/>
            </a:pPr>
            <a:endParaRPr lang="zh-CN" altLang="en-US" sz="1800"/>
          </a:p>
          <a:p>
            <a:pPr marL="457200" lvl="1" indent="0">
              <a:buNone/>
            </a:pPr>
            <a:r>
              <a:rPr lang="zh-CN" altLang="en-US" sz="1575"/>
              <a:t>1. 线程是程序执行的最小单位，而进程是操作系统分配资源的最小单位；</a:t>
            </a:r>
          </a:p>
          <a:p>
            <a:pPr marL="457200" lvl="1" indent="0">
              <a:buNone/>
            </a:pPr>
            <a:endParaRPr lang="zh-CN" altLang="en-US" sz="1575"/>
          </a:p>
          <a:p>
            <a:pPr marL="457200" lvl="1" indent="0">
              <a:buNone/>
            </a:pPr>
            <a:r>
              <a:rPr lang="zh-CN" altLang="en-US" sz="1575"/>
              <a:t>2. 一个进程由一个或多个线程组成，线程是一个进程中代码的不同执行路线</a:t>
            </a:r>
          </a:p>
          <a:p>
            <a:pPr marL="457200" lvl="1" indent="0">
              <a:buNone/>
            </a:pPr>
            <a:endParaRPr lang="zh-CN" altLang="en-US" sz="1575"/>
          </a:p>
          <a:p>
            <a:pPr marL="457200" lvl="1" indent="0">
              <a:buNone/>
            </a:pPr>
            <a:r>
              <a:rPr lang="zh-CN" altLang="en-US" sz="1575"/>
              <a:t>3. 进程之间相互独立，但同一进程下的各个线程之间共享程序的内存空间(包括代码段，数据集，堆等)及一些进程级的资源(如打开文件和信号等)，某进程内的线程在其他进程不可见；</a:t>
            </a:r>
          </a:p>
          <a:p>
            <a:pPr marL="457200" lvl="1" indent="0">
              <a:buNone/>
            </a:pPr>
            <a:endParaRPr lang="zh-CN" altLang="en-US" sz="1575"/>
          </a:p>
          <a:p>
            <a:pPr marL="457200" lvl="1" indent="0">
              <a:buNone/>
            </a:pPr>
            <a:r>
              <a:rPr lang="zh-CN" altLang="en-US" sz="1575"/>
              <a:t>4. 调度和切换：线程上下文切换比进程上下文切换要快得多</a:t>
            </a:r>
          </a:p>
        </p:txBody>
      </p:sp>
      <p:sp>
        <p:nvSpPr>
          <p:cNvPr id="1024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err="1"/>
              <a:t>Python多线程编程技术存在GIL</a:t>
            </a:r>
            <a:r>
              <a:rPr lang="zh-CN" altLang="en-US" sz="1800" dirty="0">
                <a:ea typeface="宋体" panose="02010600030101010101" pitchFamily="2" charset="-122"/>
              </a:rPr>
              <a:t>（全局解释锁）</a:t>
            </a:r>
            <a:r>
              <a:rPr lang="en-US" altLang="en-US" sz="1800" dirty="0" err="1"/>
              <a:t>问题，而使用多进程则有效地避免了这个问题，进一步提高了系统吞吐量</a:t>
            </a:r>
            <a:r>
              <a:rPr lang="en-US" altLang="en-US" sz="1800" dirty="0"/>
              <a:t>。</a:t>
            </a:r>
          </a:p>
          <a:p>
            <a:pPr>
              <a:lnSpc>
                <a:spcPct val="150000"/>
              </a:lnSpc>
              <a:spcBef>
                <a:spcPct val="0"/>
              </a:spcBef>
              <a:buFont typeface="Wingdings" panose="05000000000000000000" charset="0"/>
              <a:buChar char="§"/>
            </a:pPr>
            <a:endParaRPr lang="en-US" altLang="en-US" sz="1800" dirty="0"/>
          </a:p>
          <a:p>
            <a:pPr>
              <a:lnSpc>
                <a:spcPct val="150000"/>
              </a:lnSpc>
              <a:spcBef>
                <a:spcPct val="0"/>
              </a:spcBef>
              <a:buFont typeface="Wingdings" panose="05000000000000000000" charset="0"/>
              <a:buChar char="§"/>
            </a:pPr>
            <a:r>
              <a:rPr lang="zh-CN" altLang="en-US" sz="1800" dirty="0">
                <a:ea typeface="宋体" panose="02010600030101010101" pitchFamily="2" charset="-122"/>
              </a:rPr>
              <a:t>全局解释锁</a:t>
            </a:r>
            <a:r>
              <a:rPr lang="en-US" altLang="zh-CN" sz="1800" dirty="0">
                <a:ea typeface="宋体" panose="02010600030101010101" pitchFamily="2" charset="-122"/>
              </a:rPr>
              <a:t>:</a:t>
            </a:r>
            <a:endParaRPr lang="en-US" altLang="en-US" sz="1800" dirty="0"/>
          </a:p>
        </p:txBody>
      </p:sp>
      <p:sp>
        <p:nvSpPr>
          <p:cNvPr id="11266"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845,&quot;width&quot;:12569.9984251968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2184198-f773-4805-a596-ed487b9a3b1b}"/>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30342bb-28e6-43c8-b53c-db4289d0bb3a}"/>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93</TotalTime>
  <Words>4980</Words>
  <Application>Microsoft Office PowerPoint</Application>
  <PresentationFormat>全屏显示(16:9)</PresentationFormat>
  <Paragraphs>560</Paragraphs>
  <Slides>59</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隶书</vt:lpstr>
      <vt:lpstr>宋体</vt:lpstr>
      <vt:lpstr>微软雅黑</vt:lpstr>
      <vt:lpstr>Arial</vt:lpstr>
      <vt:lpstr>Calibri</vt:lpstr>
      <vt:lpstr>Consolas</vt:lpstr>
      <vt:lpstr>Times New Roman</vt:lpstr>
      <vt:lpstr>Wingdings</vt:lpstr>
      <vt:lpstr>Default Design</vt:lpstr>
      <vt:lpstr>第13章 多线程与多进程编程</vt:lpstr>
      <vt:lpstr>主要内容</vt:lpstr>
      <vt:lpstr>多线程与多进程编程</vt:lpstr>
      <vt:lpstr>多线程与多进程编程</vt:lpstr>
      <vt:lpstr>PowerPoint 演示文稿</vt:lpstr>
      <vt:lpstr>多线程与多进程编程</vt:lpstr>
      <vt:lpstr>多线程与多进程编程</vt:lpstr>
      <vt:lpstr>多线程与多进程编程</vt:lpstr>
      <vt:lpstr>多线程与多进程编程</vt:lpstr>
      <vt:lpstr>13.1  threading模块</vt:lpstr>
      <vt:lpstr>13.1  threading模块</vt:lpstr>
      <vt:lpstr>13.1  threading模块</vt:lpstr>
      <vt:lpstr>13.2 Thread对象</vt:lpstr>
      <vt:lpstr>13.2 Thread对象</vt:lpstr>
      <vt:lpstr>13.2.1 Thread对象中的方法</vt:lpstr>
      <vt:lpstr>13.2.1 Thread对象中的方法</vt:lpstr>
      <vt:lpstr>13.2.1 Thread对象中的方法</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13.3  线程同步技术</vt:lpstr>
      <vt:lpstr>13.3.1 Lock/RLock对象</vt:lpstr>
      <vt:lpstr>13.3.1 Lock/RLock对象</vt:lpstr>
      <vt:lpstr>13.3.1 Lock/RLock对象</vt:lpstr>
      <vt:lpstr>13.3.1 Lock/RLock对象</vt:lpstr>
      <vt:lpstr>13.3.2 Condition对象</vt:lpstr>
      <vt:lpstr>13.3.2 Condition对象</vt:lpstr>
      <vt:lpstr>13.3.2 Condition对象</vt:lpstr>
      <vt:lpstr>13.3.2 Condition对象</vt:lpstr>
      <vt:lpstr>13.3.2 Condition对象</vt:lpstr>
      <vt:lpstr>13.3.2 Condition对象</vt:lpstr>
      <vt:lpstr>13.3.2 Condition对象</vt:lpstr>
      <vt:lpstr>13.3.3 Queue对象</vt:lpstr>
      <vt:lpstr>13.3.3 Queue对象</vt:lpstr>
      <vt:lpstr>13.3.3 Queue对象</vt:lpstr>
      <vt:lpstr>13.3.3 Queue对象</vt:lpstr>
      <vt:lpstr>13.3.3 Queue对象</vt:lpstr>
      <vt:lpstr>13.3.3 Queue对象</vt:lpstr>
      <vt:lpstr>13.3.3 Queue对象</vt:lpstr>
      <vt:lpstr>13.3.3 Queue对象</vt:lpstr>
      <vt:lpstr>13.4  多进程编程</vt:lpstr>
      <vt:lpstr>13.4.1  创建进程</vt:lpstr>
      <vt:lpstr>13.4.1  创建进程</vt:lpstr>
      <vt:lpstr>13.4.1  创建进程</vt:lpstr>
      <vt:lpstr>13.4.1  创建进程</vt:lpstr>
      <vt:lpstr>13.4.1  创建进程</vt:lpstr>
      <vt:lpstr>13.4.1  创建进程</vt:lpstr>
      <vt:lpstr>13.4.2  进程间数据交换</vt:lpstr>
      <vt:lpstr>13.4.2  进程间数据交换</vt:lpstr>
      <vt:lpstr>13.4.2  进程间数据交换</vt:lpstr>
      <vt:lpstr>13.4.2  进程间数据交换</vt:lpstr>
      <vt:lpstr>13.4.3  进程同步</vt:lpstr>
      <vt:lpstr>13.4.4  标准库subprocess</vt:lpstr>
      <vt:lpstr>13.4.4  标准库subprocess</vt:lpstr>
      <vt:lpstr>实验13 多线程多线程编程</vt:lpstr>
    </vt:vector>
  </TitlesOfParts>
  <Company>山东工商学院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多线程编程</dc:title>
  <dc:creator>山东工商学院 董付国</dc:creator>
  <cp:lastModifiedBy>admin</cp:lastModifiedBy>
  <cp:revision>135</cp:revision>
  <dcterms:created xsi:type="dcterms:W3CDTF">2014-11-08T10:09:00Z</dcterms:created>
  <dcterms:modified xsi:type="dcterms:W3CDTF">2021-11-22T03:50:35Z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C189F96C546D4556B32F1974E2E0D2AA</vt:lpwstr>
  </property>
</Properties>
</file>