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56" r:id="rId3"/>
    <p:sldId id="3257" r:id="rId5"/>
    <p:sldId id="257" r:id="rId6"/>
    <p:sldId id="284" r:id="rId7"/>
    <p:sldId id="285" r:id="rId8"/>
    <p:sldId id="286" r:id="rId9"/>
    <p:sldId id="287" r:id="rId10"/>
    <p:sldId id="258" r:id="rId11"/>
    <p:sldId id="288" r:id="rId12"/>
    <p:sldId id="379" r:id="rId13"/>
    <p:sldId id="259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65" r:id="rId24"/>
    <p:sldId id="298" r:id="rId25"/>
    <p:sldId id="317" r:id="rId26"/>
    <p:sldId id="356" r:id="rId27"/>
    <p:sldId id="268" r:id="rId28"/>
    <p:sldId id="447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258" r:id="rId37"/>
  </p:sldIdLst>
  <p:sldSz cx="9144000" cy="5143500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705"/>
  </p:normalViewPr>
  <p:slideViewPr>
    <p:cSldViewPr showGuides="1">
      <p:cViewPr varScale="1">
        <p:scale>
          <a:sx n="144" d="100"/>
          <a:sy n="144" d="100"/>
        </p:scale>
        <p:origin x="7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8281E-0D33-EE45-A06B-A2AB9D3BCFD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59D9A-1B7F-F848-A33F-C1F08299AE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很多深度学习书都喜欢用植物或者水果作为代号，如南京大学周志华的西瓜书</a:t>
            </a:r>
            <a:r>
              <a:rPr lang="en-US" altLang="zh-CN" dirty="0"/>
              <a:t>-</a:t>
            </a:r>
            <a:r>
              <a:rPr lang="zh-CN" altLang="en-US" dirty="0"/>
              <a:t>机器学习、复旦大学邱锡鹏的蒲公英</a:t>
            </a:r>
            <a:r>
              <a:rPr lang="en-US" altLang="zh-CN" dirty="0"/>
              <a:t>-</a:t>
            </a:r>
            <a:r>
              <a:rPr lang="zh-CN" altLang="en-US" dirty="0"/>
              <a:t>神经网络与深度学习，最适合的感觉是榴莲，因为拨起来很费劲，一旦拨开很甜蜜。榴莲课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1B270-2DD3-4852-9DC5-35395D70D8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8035" indent="0" algn="ctr">
              <a:buNone/>
              <a:defRPr sz="9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1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52930" cy="4389411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4913079"/>
            <a:ext cx="9144000" cy="2304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1000687"/>
            <a:ext cx="9144000" cy="1241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38297"/>
            <a:ext cx="7772400" cy="754857"/>
          </a:xfrm>
        </p:spPr>
        <p:txBody>
          <a:bodyPr anchor="b"/>
          <a:lstStyle>
            <a:lvl1pPr algn="ctr">
              <a:defRPr sz="3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29436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256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14300" y="4930437"/>
            <a:ext cx="1166495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程序设计</a:t>
            </a:r>
            <a:endParaRPr lang="zh-CN" altLang="en-US" sz="10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787918" y="4930437"/>
            <a:ext cx="2774315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彭小江，深圳技术大学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大数据与互联网学院</a:t>
            </a:r>
            <a:endParaRPr lang="zh-CN" altLang="en-US" sz="10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29" y="3744306"/>
            <a:ext cx="1634144" cy="101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7"/>
          <p:cNvCxnSpPr/>
          <p:nvPr userDrawn="1"/>
        </p:nvCxnSpPr>
        <p:spPr>
          <a:xfrm>
            <a:off x="184150" y="742604"/>
            <a:ext cx="0" cy="3322425"/>
          </a:xfrm>
          <a:prstGeom prst="line">
            <a:avLst/>
          </a:prstGeom>
          <a:ln w="28575" cmpd="sng">
            <a:solidFill>
              <a:srgbClr val="002060"/>
            </a:solidFill>
            <a:prstDash val="soli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"/>
          <p:cNvCxnSpPr/>
          <p:nvPr userDrawn="1"/>
        </p:nvCxnSpPr>
        <p:spPr>
          <a:xfrm>
            <a:off x="44450" y="1001491"/>
            <a:ext cx="8286750" cy="0"/>
          </a:xfrm>
          <a:prstGeom prst="line">
            <a:avLst/>
          </a:prstGeom>
          <a:ln w="28575" cmpd="sng"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445" y="3811"/>
            <a:ext cx="9149715" cy="924563"/>
          </a:xfrm>
          <a:gradFill>
            <a:gsLst>
              <a:gs pos="0">
                <a:srgbClr val="00B0F0"/>
              </a:gs>
              <a:gs pos="2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>
            <a:lvl1pPr algn="l">
              <a:defRPr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80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360"/>
            <a:ext cx="4032504" cy="3395066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360"/>
            <a:ext cx="4032504" cy="3395066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1093"/>
            <a:ext cx="3868340" cy="6180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9135"/>
            <a:ext cx="3868340" cy="276392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093"/>
            <a:ext cx="3887391" cy="61804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8035" indent="0">
              <a:buNone/>
              <a:defRPr sz="9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135"/>
            <a:ext cx="3887391" cy="2763924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8035" indent="0">
              <a:buNone/>
              <a:defRPr sz="1125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8035" indent="0">
              <a:buNone/>
              <a:defRPr sz="565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1027" name="Text Placeholder 1026"/>
          <p:cNvSpPr>
            <a:spLocks noGrp="1"/>
          </p:cNvSpPr>
          <p:nvPr>
            <p:ph type="body"/>
          </p:nvPr>
        </p:nvSpPr>
        <p:spPr>
          <a:xfrm>
            <a:off x="457200" y="1200360"/>
            <a:ext cx="8229600" cy="339506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Click to edit Master text styles</a:t>
            </a:r>
            <a:endParaRPr lang="zh-CN" altLang="en-US"/>
          </a:p>
          <a:p>
            <a:pPr lvl="1" indent="-285750"/>
            <a:r>
              <a:rPr lang="zh-CN" altLang="en-US"/>
              <a:t>Second level</a:t>
            </a:r>
            <a:endParaRPr lang="zh-CN" altLang="en-US"/>
          </a:p>
          <a:p>
            <a:pPr lvl="2" indent="-228600"/>
            <a:r>
              <a:rPr lang="zh-CN" altLang="en-US"/>
              <a:t>Third level</a:t>
            </a:r>
            <a:endParaRPr lang="zh-CN" altLang="en-US"/>
          </a:p>
          <a:p>
            <a:pPr lvl="3" indent="-228600"/>
            <a:r>
              <a:rPr lang="zh-CN" altLang="en-US"/>
              <a:t>Fourth level</a:t>
            </a:r>
            <a:endParaRPr lang="zh-CN" altLang="en-US"/>
          </a:p>
          <a:p>
            <a:pPr lvl="4" indent="-228600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4684738"/>
            <a:ext cx="2895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4684738"/>
            <a:ext cx="2133600" cy="357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6585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9485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2385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5285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8035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935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835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ode/test_xlsx2sqlite.py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code/tkinter_addressListManage.pyw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code/&#25805;&#20316;mysql&#25968;&#25454;&#24211;.py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38382" y="1055783"/>
            <a:ext cx="6001838" cy="118676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+mj-ea"/>
                <a:sym typeface="+mn-ea"/>
              </a:rPr>
              <a:t>第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+mj-ea"/>
                <a:sym typeface="+mn-ea"/>
              </a:rPr>
              <a:t>14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+mj-ea"/>
                <a:sym typeface="+mn-ea"/>
              </a:rPr>
              <a:t>章 </a:t>
            </a:r>
            <a:r>
              <a:rPr lang="zh-CN" altLang="en-US" sz="4000" dirty="0"/>
              <a:t>数据库编程</a:t>
            </a:r>
            <a:endParaRPr lang="zh-CN" altLang="en-US" dirty="0">
              <a:latin typeface="+mj-lt"/>
              <a:ea typeface="+mj-ea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彭小江，博士，副教授</a:t>
            </a:r>
            <a:endParaRPr lang="en-US" altLang="zh-CN" dirty="0"/>
          </a:p>
          <a:p>
            <a:r>
              <a:rPr lang="zh-CN" altLang="en-US" dirty="0"/>
              <a:t>深圳技术大学</a:t>
            </a:r>
            <a:endParaRPr lang="en-US" altLang="zh-CN" dirty="0"/>
          </a:p>
          <a:p>
            <a:r>
              <a:rPr lang="en-US" altLang="zh-CN" dirty="0"/>
              <a:t>Email: pengxiaojiang@sztu.edu.cn</a:t>
            </a:r>
            <a:endParaRPr lang="en-US" altLang="zh-CN" dirty="0"/>
          </a:p>
          <a:p>
            <a:r>
              <a:rPr lang="en-US" altLang="zh-CN" dirty="0"/>
              <a:t>Homepage: https://pengxj.github.io/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>
                <a:sym typeface="+mn-ea"/>
              </a:rPr>
              <a:t>14.1.</a:t>
            </a:r>
            <a:r>
              <a:rPr lang="en-US" altLang="zh-CN" strike="noStrike" noProof="1">
                <a:sym typeface="+mn-ea"/>
              </a:rPr>
              <a:t>1 </a:t>
            </a:r>
            <a:r>
              <a:rPr lang="zh-CN" altLang="en-US" strike="noStrike" noProof="1">
                <a:sym typeface="+mn-ea"/>
              </a:rPr>
              <a:t> </a:t>
            </a:r>
            <a:r>
              <a:rPr lang="en-US" altLang="zh-CN" strike="noStrike" noProof="1">
                <a:sym typeface="+mn-ea"/>
              </a:rPr>
              <a:t>Connection</a:t>
            </a:r>
            <a:r>
              <a:rPr lang="zh-CN" altLang="en-US" strike="noStrike" noProof="1">
                <a:sym typeface="+mn-ea"/>
              </a:rPr>
              <a:t>对象</a:t>
            </a:r>
            <a:endParaRPr lang="en-US" strike="noStrike" noProof="1"/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import sqlite3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conn = sqlite3.connect(":memory:")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# 自定义Python函数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def getLen(field):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    return len(field)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# 创建可在SQL调用的函数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conn.create_function("getLen", 1, getLen)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conn.execute("create table test (field1 text, field2 text, field3 text)")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conn.execute("insert into test values('Readability', 'counts', 'complicated')")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conn.execute("insert into test values('than', 'break', 'better')")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conn.execute("insert into test values('practicality', 'temptation', 'ugly')")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sql = "select * from test order by getLen(field3)"     # </a:t>
            </a:r>
            <a:r>
              <a:rPr lang="zh-CN" altLang="en-US" sz="1200">
                <a:latin typeface="Consolas" panose="020B0609020204030204" charset="0"/>
              </a:rPr>
              <a:t>按</a:t>
            </a:r>
            <a:r>
              <a:rPr lang="en-US" altLang="zh-CN" sz="1200">
                <a:latin typeface="Consolas" panose="020B0609020204030204" charset="0"/>
              </a:rPr>
              <a:t>field3</a:t>
            </a:r>
            <a:r>
              <a:rPr lang="zh-CN" altLang="en-US" sz="1200">
                <a:latin typeface="Consolas" panose="020B0609020204030204" charset="0"/>
              </a:rPr>
              <a:t>长度升序排列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for row in conn.execute(sql):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    print(row)</a:t>
            </a:r>
            <a:endParaRPr lang="en-US" altLang="zh-CN" sz="1200">
              <a:latin typeface="Consolas" panose="020B060902020403020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200">
                <a:latin typeface="Consolas" panose="020B0609020204030204" charset="0"/>
              </a:rPr>
              <a:t>conn.close()</a:t>
            </a:r>
            <a:endParaRPr lang="en-US" altLang="zh-CN" sz="1200">
              <a:latin typeface="Consolas" panose="020B0609020204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47895" y="1942465"/>
            <a:ext cx="4179570" cy="737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('practicality', 'temptation', 'ugly')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('than', 'break', 'better')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('Readability', 'counts', 'complicated')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81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en-US" strike="noStrike" noProof="1"/>
              <a:t>14.1.</a:t>
            </a:r>
            <a:r>
              <a:rPr lang="en-US" altLang="zh-CN" strike="noStrike" noProof="1"/>
              <a:t>2</a:t>
            </a:r>
            <a:r>
              <a:rPr lang="zh-CN" altLang="en-US" strike="noStrike" noProof="1"/>
              <a:t>  </a:t>
            </a:r>
            <a:r>
              <a:rPr lang="en-US" altLang="zh-CN" strike="noStrike" noProof="1"/>
              <a:t>Cursor</a:t>
            </a:r>
            <a:r>
              <a:rPr lang="zh-CN" altLang="en-US" strike="noStrike" noProof="1"/>
              <a:t>对象</a:t>
            </a:r>
            <a:endParaRPr lang="zh-CN" altLang="en-US" strike="noStrike" noProof="1"/>
          </a:p>
        </p:txBody>
      </p:sp>
      <p:sp>
        <p:nvSpPr>
          <p:cNvPr id="13314" name="文本占位符 819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en-US" altLang="zh-CN" sz="1800">
                <a:latin typeface="Consolas" panose="020B0609020204030204" charset="0"/>
                <a:cs typeface="Consolas" panose="020B0609020204030204" charset="0"/>
              </a:rPr>
              <a:t>Cursor</a:t>
            </a:r>
            <a:r>
              <a:rPr lang="zh-CN" altLang="en-US" sz="1800">
                <a:latin typeface="Consolas" panose="020B0609020204030204" charset="0"/>
                <a:cs typeface="Consolas" panose="020B0609020204030204" charset="0"/>
              </a:rPr>
              <a:t>对象常用方法：</a:t>
            </a:r>
            <a:endParaRPr lang="zh-CN" altLang="en-US" sz="18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 close(...)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 关闭游标</a:t>
            </a: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 </a:t>
            </a:r>
            <a:endParaRPr lang="en-US" altLang="zh-CN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 execute(...)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：执行</a:t>
            </a: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SQL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语句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 executemany(...)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：多次执行同一条</a:t>
            </a: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SQL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语句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 executescript(...)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：一次执行多条</a:t>
            </a: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SQL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语句</a:t>
            </a: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 </a:t>
            </a:r>
            <a:endParaRPr lang="en-US" altLang="zh-CN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 fetchall(...)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：从结果集中返回所有行记录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 fetchmany(...)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 从结果集中返回多行记录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 fetchone(...)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：从结果集中返回一行记录</a:t>
            </a:r>
            <a:endParaRPr lang="en-US" altLang="zh-CN" sz="135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en-US" strike="noStrike" noProof="1"/>
              <a:t>14.1.</a:t>
            </a:r>
            <a:r>
              <a:rPr lang="en-US" altLang="zh-CN" strike="noStrike" noProof="1"/>
              <a:t>2</a:t>
            </a:r>
            <a:r>
              <a:rPr lang="zh-CN" altLang="en-US" strike="noStrike" noProof="1"/>
              <a:t>  </a:t>
            </a:r>
            <a:r>
              <a:rPr lang="en-US" altLang="zh-CN" strike="noStrike" noProof="1"/>
              <a:t>Cursor</a:t>
            </a:r>
            <a:r>
              <a:rPr lang="zh-CN" altLang="en-US" strike="noStrike" noProof="1"/>
              <a:t>对象</a:t>
            </a:r>
            <a:endParaRPr lang="zh-CN" altLang="en-US" strike="noStrike" noProof="1"/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71805" y="1200150"/>
            <a:ext cx="7918450" cy="3395345"/>
          </a:xfrm>
        </p:spPr>
        <p:txBody>
          <a:bodyPr anchor="t"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§"/>
            </a:pPr>
            <a:r>
              <a:rPr lang="zh-CN" altLang="en-US" sz="1800"/>
              <a:t>execute(sql[, parameters])：执行一条SQL语句，可以使用问号和命名变量作为占位符。</a:t>
            </a:r>
            <a:endParaRPr lang="zh-CN" altLang="en-US" sz="1800"/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import sqlite3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conn = sqlite3.connect(":memory:")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cur = conn.cursor()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cur.execute("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CREATE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TABLE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people (name_last, age)")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who = "Dong"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age = 38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# 使用问号作为占位符，使用元组提供参数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cur.execute("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INSERT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INTO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people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VALUES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(?, ?)", (who, age))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# 使用命名变量作为占位符，使用字典提供参数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cur.execute("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SELECT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*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people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WHERE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name_last=:who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AND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age=:age", 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           {"who": who, "age": age})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print(cur.fetchone())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en-US" strike="noStrike" noProof="1"/>
              <a:t>14.1.</a:t>
            </a:r>
            <a:r>
              <a:rPr lang="en-US" altLang="zh-CN" strike="noStrike" noProof="1"/>
              <a:t>2</a:t>
            </a:r>
            <a:r>
              <a:rPr lang="zh-CN" altLang="en-US" strike="noStrike" noProof="1"/>
              <a:t>  </a:t>
            </a:r>
            <a:r>
              <a:rPr lang="en-US" altLang="zh-CN" strike="noStrike" noProof="1"/>
              <a:t>Cursor</a:t>
            </a:r>
            <a:r>
              <a:rPr lang="zh-CN" altLang="en-US" strike="noStrike" noProof="1"/>
              <a:t>对象</a:t>
            </a:r>
            <a:endParaRPr lang="zh-CN" altLang="en-US" strike="noStrike" noProof="1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§"/>
            </a:pPr>
            <a:r>
              <a:rPr lang="zh-CN" altLang="en-US" sz="1800"/>
              <a:t>executemany(sql, seq_of_parameters)：该方法用来对于所有给定参数多次执行同一个SQL语句，具体执行多少次取决于参数序列的长度，参数序列可以使用不同的方式产生。</a:t>
            </a:r>
            <a:endParaRPr lang="zh-CN" altLang="en-U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en-US" strike="noStrike" noProof="1"/>
              <a:t>14.1.</a:t>
            </a:r>
            <a:r>
              <a:rPr lang="en-US" altLang="zh-CN" strike="noStrike" noProof="1"/>
              <a:t>2</a:t>
            </a:r>
            <a:r>
              <a:rPr lang="zh-CN" altLang="en-US" strike="noStrike" noProof="1"/>
              <a:t>  </a:t>
            </a:r>
            <a:r>
              <a:rPr lang="en-US" altLang="zh-CN" strike="noStrike" noProof="1"/>
              <a:t>Cursor</a:t>
            </a:r>
            <a:r>
              <a:rPr lang="zh-CN" altLang="en-US" strike="noStrike" noProof="1"/>
              <a:t>对象</a:t>
            </a:r>
            <a:endParaRPr lang="zh-CN" altLang="en-US" strike="noStrike" noProof="1"/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charset="0"/>
              <a:buChar char="ü"/>
            </a:pPr>
            <a:r>
              <a:rPr lang="zh-CN" altLang="en-US" sz="1800"/>
              <a:t>使用迭代来产生参数序列：</a:t>
            </a:r>
            <a:endParaRPr lang="zh-CN" altLang="en-US" sz="1800"/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import sqlite3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# 自定义迭代器，按顺序生成小写字母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class IterChars: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def __init__(self):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    self.count = ord('a')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def __iter__(self):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    return self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def __next__(self):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    if self.count &gt; ord('z'):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        raise StopIteration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    self.count += 1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    return (chr(self.count-1),)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en-US" strike="noStrike" noProof="1"/>
              <a:t>14.1.</a:t>
            </a:r>
            <a:r>
              <a:rPr lang="en-US" altLang="zh-CN" strike="noStrike" noProof="1"/>
              <a:t>2</a:t>
            </a:r>
            <a:r>
              <a:rPr lang="zh-CN" altLang="en-US" strike="noStrike" noProof="1"/>
              <a:t>  </a:t>
            </a:r>
            <a:r>
              <a:rPr lang="en-US" altLang="zh-CN" strike="noStrike" noProof="1"/>
              <a:t>Cursor</a:t>
            </a:r>
            <a:r>
              <a:rPr lang="zh-CN" altLang="en-US" strike="noStrike" noProof="1"/>
              <a:t>对象</a:t>
            </a:r>
            <a:endParaRPr lang="zh-CN" altLang="en-US" strike="noStrike" noProof="1"/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conn = sqlite3.connect(":memory:")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cur = conn.cursor()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cur.execute("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CREATE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TABLE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characters(c)")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# 创建迭代器对象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theIter = IterChars()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# 插入记录，每次插入一个英文小写字母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cur.executemany("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INSERT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INTO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characters(c) 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VALUES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(?)", theIter)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# 读取并显示所有记录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cur.execute("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SELECT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c 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characters")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print(cur.fetchall())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en-US" strike="noStrike" noProof="1">
                <a:sym typeface="宋体" panose="02010600030101010101" pitchFamily="2" charset="-122"/>
              </a:rPr>
              <a:t>14.1.</a:t>
            </a:r>
            <a:r>
              <a:rPr lang="en-US" altLang="zh-CN" strike="noStrike" noProof="1">
                <a:sym typeface="宋体" panose="02010600030101010101" pitchFamily="2" charset="-122"/>
              </a:rPr>
              <a:t>2</a:t>
            </a:r>
            <a:r>
              <a:rPr lang="zh-CN" altLang="en-US" strike="noStrike" noProof="1">
                <a:sym typeface="宋体" panose="02010600030101010101" pitchFamily="2" charset="-122"/>
              </a:rPr>
              <a:t>  </a:t>
            </a:r>
            <a:r>
              <a:rPr lang="en-US" altLang="zh-CN" strike="noStrike" noProof="1">
                <a:sym typeface="宋体" panose="02010600030101010101" pitchFamily="2" charset="-122"/>
              </a:rPr>
              <a:t>Cursor</a:t>
            </a:r>
            <a:r>
              <a:rPr lang="zh-CN" altLang="en-US" strike="noStrike" noProof="1">
                <a:sym typeface="宋体" panose="02010600030101010101" pitchFamily="2" charset="-122"/>
              </a:rPr>
              <a:t>对象</a:t>
            </a:r>
            <a:endParaRPr lang="zh-CN" altLang="en-US" strike="noStrike" noProof="1"/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charset="0"/>
              <a:buChar char="ü"/>
            </a:pPr>
            <a:r>
              <a:rPr lang="zh-CN" altLang="en-US" sz="1800"/>
              <a:t>使用生成器对象来产生参数：</a:t>
            </a:r>
            <a:endParaRPr lang="zh-CN" altLang="en-US" sz="1800"/>
          </a:p>
          <a:p>
            <a:pPr>
              <a:buNone/>
            </a:pPr>
            <a:endParaRPr lang="zh-CN" altLang="en-US" sz="1350">
              <a:latin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import sqlite3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import string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# 包含yield语句的函数可以用来创建生成器对象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def char_generator():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for c in string.ascii_lowercase: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    yield (c,)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en-US" strike="noStrike" noProof="1">
                <a:sym typeface="宋体" panose="02010600030101010101" pitchFamily="2" charset="-122"/>
              </a:rPr>
              <a:t>14.1.</a:t>
            </a:r>
            <a:r>
              <a:rPr lang="en-US" altLang="zh-CN" strike="noStrike" noProof="1">
                <a:sym typeface="宋体" panose="02010600030101010101" pitchFamily="2" charset="-122"/>
              </a:rPr>
              <a:t>2</a:t>
            </a:r>
            <a:r>
              <a:rPr lang="zh-CN" altLang="en-US" strike="noStrike" noProof="1">
                <a:sym typeface="宋体" panose="02010600030101010101" pitchFamily="2" charset="-122"/>
              </a:rPr>
              <a:t>  </a:t>
            </a:r>
            <a:r>
              <a:rPr lang="en-US" altLang="zh-CN" strike="noStrike" noProof="1">
                <a:sym typeface="宋体" panose="02010600030101010101" pitchFamily="2" charset="-122"/>
              </a:rPr>
              <a:t>Cursor</a:t>
            </a:r>
            <a:r>
              <a:rPr lang="zh-CN" altLang="en-US" strike="noStrike" noProof="1">
                <a:sym typeface="宋体" panose="02010600030101010101" pitchFamily="2" charset="-122"/>
              </a:rPr>
              <a:t>对象</a:t>
            </a:r>
            <a:endParaRPr lang="zh-CN" altLang="en-US" strike="noStrike" noProof="1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372475" cy="3395345"/>
          </a:xfrm>
        </p:spPr>
        <p:txBody>
          <a:bodyPr anchor="t"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conn = sqlite3.connect(":memory:")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cur = conn.cursor()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cur.execute("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CREATE TABLE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characters(c)")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# 使用生成器对象得到参数序列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cur.executemany("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INSERT INTO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characters(c) 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VALUES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(?)", char_generator())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cur.execute("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SELECT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c 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characters")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print(cur.fetchall())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en-US" strike="noStrike" noProof="1">
                <a:sym typeface="宋体" panose="02010600030101010101" pitchFamily="2" charset="-122"/>
              </a:rPr>
              <a:t>14.1.</a:t>
            </a:r>
            <a:r>
              <a:rPr lang="en-US" altLang="zh-CN" strike="noStrike" noProof="1">
                <a:sym typeface="宋体" panose="02010600030101010101" pitchFamily="2" charset="-122"/>
              </a:rPr>
              <a:t>2</a:t>
            </a:r>
            <a:r>
              <a:rPr lang="zh-CN" altLang="en-US" strike="noStrike" noProof="1">
                <a:sym typeface="宋体" panose="02010600030101010101" pitchFamily="2" charset="-122"/>
              </a:rPr>
              <a:t>  </a:t>
            </a:r>
            <a:r>
              <a:rPr lang="en-US" altLang="zh-CN" strike="noStrike" noProof="1">
                <a:sym typeface="宋体" panose="02010600030101010101" pitchFamily="2" charset="-122"/>
              </a:rPr>
              <a:t>Cursor</a:t>
            </a:r>
            <a:r>
              <a:rPr lang="zh-CN" altLang="en-US" strike="noStrike" noProof="1">
                <a:sym typeface="宋体" panose="02010600030101010101" pitchFamily="2" charset="-122"/>
              </a:rPr>
              <a:t>对象</a:t>
            </a:r>
            <a:endParaRPr lang="zh-CN" altLang="en-US" strike="noStrike" noProof="1"/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charset="0"/>
              <a:buChar char="ü"/>
            </a:pPr>
            <a:r>
              <a:rPr lang="zh-CN" altLang="en-US" sz="1800"/>
              <a:t>使用直接创建的序列作为SQL语句的参数：</a:t>
            </a:r>
            <a:endParaRPr lang="zh-CN" altLang="en-US" sz="1800"/>
          </a:p>
          <a:p>
            <a:pPr>
              <a:buNone/>
            </a:pPr>
            <a:endParaRPr lang="zh-CN" altLang="en-US" sz="1350">
              <a:latin typeface="Times New Roman" panose="02020603050405020304" pitchFamily="2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import sqlite3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persons = [("Hugo", "Boss"), ("Calvin", "Klein") ]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conn = sqlite3.connect(":memory:")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# 创建表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conn.execute("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CREATE TABLE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person(firstname, lastname)")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# 插入数据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conn.executemany("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INSERT INTO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person(firstname, lastname)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VALUES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(?, ?)", persons)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# 显示数据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for row in conn.execute("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SELECT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firstname, lastname 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person"):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   print(row)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print("I just deleted", conn.execute("</a:t>
            </a:r>
            <a:r>
              <a:rPr lang="en-US" altLang="zh-CN" sz="1400">
                <a:latin typeface="Consolas" panose="020B0609020204030204" charset="0"/>
                <a:cs typeface="Consolas" panose="020B0609020204030204" charset="0"/>
              </a:rPr>
              <a:t>DELETE FROM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 person").rowcount, "rows")</a:t>
            </a:r>
            <a:endParaRPr lang="zh-CN" altLang="en-US" sz="1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en-US" strike="noStrike" noProof="1">
                <a:sym typeface="宋体" panose="02010600030101010101" pitchFamily="2" charset="-122"/>
              </a:rPr>
              <a:t>14.1.</a:t>
            </a:r>
            <a:r>
              <a:rPr lang="en-US" altLang="zh-CN" strike="noStrike" noProof="1">
                <a:sym typeface="宋体" panose="02010600030101010101" pitchFamily="2" charset="-122"/>
              </a:rPr>
              <a:t>2</a:t>
            </a:r>
            <a:r>
              <a:rPr lang="zh-CN" altLang="en-US" strike="noStrike" noProof="1">
                <a:sym typeface="宋体" panose="02010600030101010101" pitchFamily="2" charset="-122"/>
              </a:rPr>
              <a:t>  </a:t>
            </a:r>
            <a:r>
              <a:rPr lang="en-US" altLang="zh-CN" strike="noStrike" noProof="1">
                <a:sym typeface="宋体" panose="02010600030101010101" pitchFamily="2" charset="-122"/>
              </a:rPr>
              <a:t>Cursor</a:t>
            </a:r>
            <a:r>
              <a:rPr lang="zh-CN" altLang="en-US" strike="noStrike" noProof="1">
                <a:sym typeface="宋体" panose="02010600030101010101" pitchFamily="2" charset="-122"/>
              </a:rPr>
              <a:t>对象</a:t>
            </a:r>
            <a:endParaRPr lang="zh-CN" altLang="en-US" strike="noStrike" noProof="1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329295" cy="3395345"/>
          </a:xfrm>
        </p:spPr>
        <p:txBody>
          <a:bodyPr anchor="t"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§"/>
            </a:pPr>
            <a:r>
              <a:rPr lang="zh-CN" altLang="en-US" sz="1800"/>
              <a:t>fetchone()、fetchmany(size=cursor.arraysize)、fetchall()：用来读取数据。假设数据库通过下面代码插入数据：</a:t>
            </a:r>
            <a:endParaRPr lang="zh-CN" altLang="en-US" sz="1800"/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import sqlite3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conn = sqlite3.connect("D:/addressBook.db")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cur = conn.cursor()               # 创建游标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cur.execute('create table addressList(name,sex,phon,QQ,address)')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cur.execute('''</a:t>
            </a:r>
            <a:r>
              <a:rPr lang="en-US" altLang="zh-CN" sz="1200">
                <a:latin typeface="Consolas" panose="020B0609020204030204" charset="0"/>
                <a:cs typeface="Consolas" panose="020B0609020204030204" charset="0"/>
              </a:rPr>
              <a:t>INSERT INTO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 addressList(name , sex , phon , QQ , address) </a:t>
            </a:r>
            <a:r>
              <a:rPr lang="en-US" altLang="zh-CN" sz="1200">
                <a:latin typeface="Consolas" panose="020B0609020204030204" charset="0"/>
                <a:cs typeface="Consolas" panose="020B0609020204030204" charset="0"/>
              </a:rPr>
              <a:t>VALUES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('王小丫' ,  '女' ,  '13888997011' ,  '66735' ,  '北京市' )''')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cur.execute('''</a:t>
            </a:r>
            <a:r>
              <a:rPr lang="en-US" altLang="zh-CN" sz="1200">
                <a:latin typeface="Consolas" panose="020B0609020204030204" charset="0"/>
                <a:cs typeface="Consolas" panose="020B0609020204030204" charset="0"/>
              </a:rPr>
              <a:t>INSERT INTO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 addressList(name, sex, phon, QQ, address) </a:t>
            </a:r>
            <a:r>
              <a:rPr lang="en-US" altLang="zh-CN" sz="1200">
                <a:latin typeface="Consolas" panose="020B0609020204030204" charset="0"/>
                <a:cs typeface="Consolas" panose="020B0609020204030204" charset="0"/>
              </a:rPr>
              <a:t>VALUES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('李莉', '女', '15808066055', '675797', '天津市')''')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cur.execute('''</a:t>
            </a:r>
            <a:r>
              <a:rPr lang="en-US" altLang="zh-CN" sz="1200">
                <a:latin typeface="Consolas" panose="020B0609020204030204" charset="0"/>
                <a:cs typeface="Consolas" panose="020B0609020204030204" charset="0"/>
              </a:rPr>
              <a:t>INSERT INTO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 addressList(name, sex, phon, QQ, address) </a:t>
            </a:r>
            <a:r>
              <a:rPr lang="en-US" altLang="zh-CN" sz="1200">
                <a:latin typeface="Consolas" panose="020B0609020204030204" charset="0"/>
                <a:cs typeface="Consolas" panose="020B0609020204030204" charset="0"/>
              </a:rPr>
              <a:t>VALUES</a:t>
            </a: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('李星草', '男', '15912108090', '3232099', '昆明市')''')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conn.commit()                      # 提交事务，把数据写入数据库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conn.close()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SQLite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MySQL</a:t>
            </a:r>
            <a:endParaRPr lang="en-US" altLang="zh-CN" dirty="0">
              <a:sym typeface="+mn-ea"/>
            </a:endParaRPr>
          </a:p>
          <a:p>
            <a:r>
              <a:rPr lang="en-US" altLang="zh-CN" dirty="0" err="1">
                <a:sym typeface="+mn-ea"/>
              </a:rPr>
              <a:t>MongoDb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en-US" strike="noStrike" noProof="1">
                <a:sym typeface="宋体" panose="02010600030101010101" pitchFamily="2" charset="-122"/>
              </a:rPr>
              <a:t>14.1.</a:t>
            </a:r>
            <a:r>
              <a:rPr lang="en-US" altLang="zh-CN" strike="noStrike" noProof="1">
                <a:sym typeface="宋体" panose="02010600030101010101" pitchFamily="2" charset="-122"/>
              </a:rPr>
              <a:t>2</a:t>
            </a:r>
            <a:r>
              <a:rPr lang="zh-CN" altLang="en-US" strike="noStrike" noProof="1">
                <a:sym typeface="宋体" panose="02010600030101010101" pitchFamily="2" charset="-122"/>
              </a:rPr>
              <a:t>  </a:t>
            </a:r>
            <a:r>
              <a:rPr lang="en-US" altLang="zh-CN" strike="noStrike" noProof="1">
                <a:sym typeface="宋体" panose="02010600030101010101" pitchFamily="2" charset="-122"/>
              </a:rPr>
              <a:t>Cursor</a:t>
            </a:r>
            <a:r>
              <a:rPr lang="zh-CN" altLang="en-US" strike="noStrike" noProof="1">
                <a:sym typeface="宋体" panose="02010600030101010101" pitchFamily="2" charset="-122"/>
              </a:rPr>
              <a:t>对象</a:t>
            </a:r>
            <a:endParaRPr lang="zh-CN" altLang="en-US" strike="noStrike" noProof="1"/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charset="0"/>
              <a:buChar char="ü"/>
            </a:pPr>
            <a:r>
              <a:rPr lang="zh-CN" altLang="en-US" sz="1800"/>
              <a:t>使用fetchall()读取数据：</a:t>
            </a:r>
            <a:endParaRPr lang="zh-CN" altLang="en-US" sz="1800"/>
          </a:p>
          <a:p>
            <a:pPr>
              <a:buNone/>
            </a:pPr>
            <a:endParaRPr lang="zh-CN" altLang="en-US" sz="135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import sqlite3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conn = sqlite3.connect('D:/addressBook.db')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cur = conn.cursor()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cur.execute('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SELECT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* 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addressList')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li = cur.fetchall()       #返回所有查询结果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for line in li: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for item in line: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    print(item, end=' ')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print()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conn.close()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98315" y="3244850"/>
            <a:ext cx="4342765" cy="583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for line in li: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print(*line)  </a:t>
            </a: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#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更简洁的写法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126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en-US" strike="noStrike" noProof="1"/>
              <a:t>14.1.</a:t>
            </a:r>
            <a:r>
              <a:rPr lang="en-US" altLang="zh-CN" strike="noStrike" noProof="1"/>
              <a:t>3  Row</a:t>
            </a:r>
            <a:r>
              <a:rPr lang="zh-CN" altLang="en-US" strike="noStrike" noProof="1"/>
              <a:t>对象</a:t>
            </a:r>
            <a:endParaRPr lang="zh-CN" altLang="en-US" strike="noStrike" noProof="1"/>
          </a:p>
        </p:txBody>
      </p:sp>
      <p:sp>
        <p:nvSpPr>
          <p:cNvPr id="23554" name="文本占位符 11266"/>
          <p:cNvSpPr>
            <a:spLocks noGrp="1"/>
          </p:cNvSpPr>
          <p:nvPr>
            <p:ph idx="1"/>
          </p:nvPr>
        </p:nvSpPr>
        <p:spPr>
          <a:xfrm>
            <a:off x="457200" y="1200150"/>
            <a:ext cx="8419465" cy="3395345"/>
          </a:xfrm>
        </p:spPr>
        <p:txBody>
          <a:bodyPr anchor="t"/>
          <a:lstStyle/>
          <a:p>
            <a:pPr>
              <a:buFont typeface="Wingdings" panose="05000000000000000000" charset="0"/>
              <a:buChar char="§"/>
            </a:pPr>
            <a:r>
              <a:rPr lang="zh-CN" altLang="en-US" sz="1800" dirty="0"/>
              <a:t>假设数据以下面的方式创建并插入数据：</a:t>
            </a:r>
            <a:endParaRPr lang="zh-CN" altLang="en-US" sz="1800" dirty="0"/>
          </a:p>
          <a:p>
            <a:pPr>
              <a:spcBef>
                <a:spcPts val="600"/>
              </a:spcBef>
              <a:buNone/>
            </a:pPr>
            <a:r>
              <a:rPr lang="zh-CN" altLang="en-US" sz="1350" dirty="0">
                <a:latin typeface="Times New Roman" panose="02020603050405020304" pitchFamily="2" charset="0"/>
              </a:rPr>
              <a:t>import sqlite3</a:t>
            </a:r>
            <a:endParaRPr lang="zh-CN" altLang="en-US" sz="1350" dirty="0">
              <a:latin typeface="Times New Roman" panose="02020603050405020304" pitchFamily="2" charset="0"/>
            </a:endParaRPr>
          </a:p>
          <a:p>
            <a:pPr>
              <a:spcBef>
                <a:spcPts val="600"/>
              </a:spcBef>
              <a:buNone/>
            </a:pPr>
            <a:endParaRPr lang="zh-CN" altLang="en-US" sz="1350" dirty="0">
              <a:latin typeface="Times New Roman" panose="02020603050405020304" pitchFamily="2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conn = sqlite3.connect(</a:t>
            </a:r>
            <a:r>
              <a:rPr lang="en-US" altLang="zh-CN" sz="1400" dirty="0"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D:\\test.db</a:t>
            </a:r>
            <a:r>
              <a:rPr lang="en-US" altLang="zh-CN" sz="1400" dirty="0"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c = conn.cursor()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c.execute('</a:t>
            </a:r>
            <a:r>
              <a:rPr lang="en-US" altLang="zh-CN" sz="1400" dirty="0">
                <a:latin typeface="Consolas" panose="020B0609020204030204" charset="0"/>
                <a:cs typeface="Consolas" panose="020B0609020204030204" charset="0"/>
              </a:rPr>
              <a:t>CREATE TABLE</a:t>
            </a: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 stocks(date text, trans text, symbol text, qty real, price real)')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c.execute("</a:t>
            </a:r>
            <a:r>
              <a:rPr lang="en-US" altLang="zh-CN" sz="1400" dirty="0">
                <a:latin typeface="Consolas" panose="020B0609020204030204" charset="0"/>
                <a:cs typeface="Consolas" panose="020B0609020204030204" charset="0"/>
              </a:rPr>
              <a:t>INSERT INTO</a:t>
            </a: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 stocks </a:t>
            </a:r>
            <a:r>
              <a:rPr lang="en-US" altLang="zh-CN" sz="1400" dirty="0">
                <a:latin typeface="Consolas" panose="020B0609020204030204" charset="0"/>
                <a:cs typeface="Consolas" panose="020B0609020204030204" charset="0"/>
              </a:rPr>
              <a:t>VALUES</a:t>
            </a: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 ('2006-01-05','BUY','RHAT',100,35.14)")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conn.commit()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c.close()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en-US" strike="noStrike" noProof="1"/>
              <a:t>14.1.</a:t>
            </a:r>
            <a:r>
              <a:rPr lang="en-US" altLang="zh-CN" strike="noStrike" noProof="1"/>
              <a:t>3  Row</a:t>
            </a:r>
            <a:r>
              <a:rPr lang="zh-CN" altLang="en-US" strike="noStrike" noProof="1"/>
              <a:t>对象</a:t>
            </a:r>
            <a:endParaRPr lang="zh-CN" altLang="en-US" strike="noStrike" noProof="1"/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charset="0"/>
              <a:buChar char="ü"/>
            </a:pPr>
            <a:r>
              <a:rPr lang="zh-CN" altLang="en-US" sz="1800" dirty="0"/>
              <a:t>使用</a:t>
            </a:r>
            <a:r>
              <a:rPr lang="en-US" altLang="zh-CN" sz="1800" dirty="0" err="1"/>
              <a:t>fetchone</a:t>
            </a:r>
            <a:r>
              <a:rPr lang="en-US" altLang="zh-CN" sz="1800" dirty="0"/>
              <a:t>()</a:t>
            </a:r>
            <a:r>
              <a:rPr lang="zh-CN" altLang="en-US" sz="1800" dirty="0">
                <a:ea typeface="宋体" panose="02010600030101010101" pitchFamily="2" charset="-122"/>
              </a:rPr>
              <a:t>方法</a:t>
            </a:r>
            <a:r>
              <a:rPr lang="zh-CN" altLang="en-US" sz="1800" dirty="0"/>
              <a:t>读取其中数据：</a:t>
            </a:r>
            <a:endParaRPr lang="zh-CN" altLang="en-US" sz="1800" dirty="0"/>
          </a:p>
          <a:p>
            <a:pPr>
              <a:buNone/>
            </a:pPr>
            <a:endParaRPr lang="zh-CN" altLang="en-US" sz="1350" dirty="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import sqlite3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conn = sqlite3.connect('D:\\test.db')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</a:rPr>
              <a:t>conn.row_factory = sqlite3.Row</a:t>
            </a:r>
            <a:endParaRPr lang="zh-CN" altLang="en-US" sz="1400" dirty="0">
              <a:highlight>
                <a:srgbClr val="FFFF00"/>
              </a:highlight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c = conn.cursor()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c.execute('</a:t>
            </a:r>
            <a:r>
              <a:rPr lang="en-US" altLang="zh-CN" sz="1400" dirty="0">
                <a:latin typeface="Consolas" panose="020B0609020204030204" charset="0"/>
                <a:cs typeface="Consolas" panose="020B0609020204030204" charset="0"/>
              </a:rPr>
              <a:t>SELECT</a:t>
            </a: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 * </a:t>
            </a:r>
            <a:r>
              <a:rPr lang="en-US" altLang="zh-CN" sz="1400" dirty="0"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 stocks')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r = c.fetchone()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print(type(r))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print(tuple(r))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print(r[2])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print(r.keys())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print(r['qty'])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for field in r: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 dirty="0">
                <a:latin typeface="Consolas" panose="020B0609020204030204" charset="0"/>
                <a:cs typeface="Consolas" panose="020B0609020204030204" charset="0"/>
              </a:rPr>
              <a:t>    print(field)</a:t>
            </a:r>
            <a:endParaRPr lang="zh-CN" altLang="en-US" sz="1400" dirty="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83100" y="1466850"/>
            <a:ext cx="4424680" cy="2245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&lt;class 'sqlite3.Row'&gt;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('2006-01-05', 'BUY', 'RHAT', 100.0, 35.14)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RHAT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['date', 'trans', 'symbol', 'qty', 'price']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100.0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2006-01-05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BUY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RHAT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100.0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1400">
                <a:solidFill>
                  <a:srgbClr val="00B0F0"/>
                </a:solidFill>
                <a:latin typeface="Consolas" panose="020B0609020204030204" charset="0"/>
                <a:cs typeface="Consolas" panose="020B0609020204030204" charset="0"/>
              </a:rPr>
              <a:t>35.14</a:t>
            </a:r>
            <a:endParaRPr lang="zh-CN" altLang="en-US" sz="1400">
              <a:solidFill>
                <a:srgbClr val="00B0F0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§"/>
            </a:pPr>
            <a:r>
              <a:rPr lang="zh-CN" altLang="en-US" sz="1800" b="1"/>
              <a:t>例</a:t>
            </a:r>
            <a:r>
              <a:rPr lang="en-US" altLang="zh-CN" sz="1800" b="1"/>
              <a:t>14-1</a:t>
            </a:r>
            <a:r>
              <a:rPr lang="en-US" altLang="zh-CN" sz="1800"/>
              <a:t>  </a:t>
            </a:r>
            <a:r>
              <a:rPr lang="zh-CN" altLang="en-US" sz="1800"/>
              <a:t>把批量</a:t>
            </a:r>
            <a:r>
              <a:rPr lang="en-US" altLang="zh-CN" sz="1800"/>
              <a:t>Excel</a:t>
            </a:r>
            <a:r>
              <a:rPr lang="zh-CN" altLang="en-US" sz="1800"/>
              <a:t>文件中的数据导入</a:t>
            </a:r>
            <a:r>
              <a:rPr lang="en-US" altLang="zh-CN" sz="1800"/>
              <a:t>SQLite</a:t>
            </a:r>
            <a:r>
              <a:rPr lang="zh-CN" altLang="en-US" sz="1800"/>
              <a:t>数据库。</a:t>
            </a:r>
            <a:endParaRPr lang="zh-CN" altLang="en-US" sz="180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1600"/>
              <a:t>使用</a:t>
            </a:r>
            <a:r>
              <a:rPr lang="en-US" altLang="zh-CN" sz="1600"/>
              <a:t>executemany()</a:t>
            </a:r>
            <a:r>
              <a:rPr lang="zh-CN" altLang="en-US" sz="1600"/>
              <a:t>实现批量数据导入</a:t>
            </a:r>
            <a:endParaRPr lang="zh-CN" altLang="en-US" sz="160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1600"/>
              <a:t>通过减少事务提交次数提高速度</a:t>
            </a:r>
            <a:endParaRPr lang="zh-CN" altLang="en-US" sz="1600"/>
          </a:p>
          <a:p>
            <a:pPr>
              <a:buNone/>
            </a:pPr>
            <a:endParaRPr lang="zh-CN" altLang="en-US" sz="1350"/>
          </a:p>
          <a:p>
            <a:pPr>
              <a:buNone/>
            </a:pPr>
            <a:r>
              <a:rPr lang="zh-CN" altLang="en-US" sz="1600">
                <a:hlinkClick r:id="rId1" action="ppaction://hlinkfile"/>
              </a:rPr>
              <a:t>code\test_xlsx2sqlite.py</a:t>
            </a:r>
            <a:endParaRPr lang="zh-CN" alt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14.1.4  </a:t>
            </a:r>
            <a:r>
              <a:rPr lang="zh-CN" altLang="en-US">
                <a:sym typeface="+mn-ea"/>
              </a:rPr>
              <a:t>案例精选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§"/>
            </a:pPr>
            <a:r>
              <a:rPr lang="zh-CN" altLang="en-US" sz="1800" b="1">
                <a:sym typeface="+mn-ea"/>
              </a:rPr>
              <a:t>补充例题</a:t>
            </a:r>
            <a:r>
              <a:rPr lang="en-US" altLang="zh-CN" sz="1800"/>
              <a:t>  tkinter GUI</a:t>
            </a:r>
            <a:r>
              <a:rPr lang="zh-CN" altLang="en-US" sz="1800"/>
              <a:t>版通信录管理系统。</a:t>
            </a:r>
            <a:endParaRPr lang="zh-CN" altLang="en-US" sz="180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600">
                <a:hlinkClick r:id="rId1" action="ppaction://hlinkfile"/>
              </a:rPr>
              <a:t>code\tkinter_addressListManage.pyw</a:t>
            </a:r>
            <a:endParaRPr lang="zh-CN" altLang="en-US" sz="1600"/>
          </a:p>
        </p:txBody>
      </p:sp>
      <p:pic>
        <p:nvPicPr>
          <p:cNvPr id="27651" name="Picture 187" descr=")E0I]}2%{@}OL)6~5)_VC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520" y="1640205"/>
            <a:ext cx="3116580" cy="330454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14.1.4  </a:t>
            </a:r>
            <a:r>
              <a:rPr lang="zh-CN" altLang="en-US">
                <a:sym typeface="+mn-ea"/>
              </a:rPr>
              <a:t>案例精选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228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en-US" strike="noStrike" noProof="1"/>
              <a:t>14.2 访问其他类型数据库</a:t>
            </a:r>
            <a:endParaRPr lang="zh-CN" altLang="en-US" strike="noStrike" noProof="1"/>
          </a:p>
        </p:txBody>
      </p:sp>
      <p:sp>
        <p:nvSpPr>
          <p:cNvPr id="31746" name="文本占位符 12290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charset="0"/>
              <a:buChar char="§"/>
            </a:pPr>
            <a:r>
              <a:rPr lang="zh-CN" altLang="en-US" sz="1800" dirty="0"/>
              <a:t>除了SQLite数据库以外，Python还可以操作ACCESS、SQLServer、</a:t>
            </a:r>
            <a:r>
              <a:rPr lang="zh-CN" altLang="en-US" sz="1800" dirty="0">
                <a:solidFill>
                  <a:srgbClr val="FF0000"/>
                </a:solidFill>
              </a:rPr>
              <a:t>MYSQL、</a:t>
            </a:r>
            <a:r>
              <a:rPr lang="en-US" altLang="zh-CN" sz="1800" dirty="0" err="1">
                <a:solidFill>
                  <a:srgbClr val="FF0000"/>
                </a:solidFill>
              </a:rPr>
              <a:t>MongoDb</a:t>
            </a:r>
            <a:r>
              <a:rPr lang="zh-CN" altLang="en-US" sz="1800" dirty="0"/>
              <a:t>等多种类型的数据库。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2048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en-US" strike="noStrike" noProof="1"/>
              <a:t>14.2.3 操作MySQL数据库</a:t>
            </a:r>
            <a:endParaRPr lang="zh-CN" altLang="en-US" strike="noStrike" noProof="1"/>
          </a:p>
        </p:txBody>
      </p:sp>
      <p:sp>
        <p:nvSpPr>
          <p:cNvPr id="41986" name="文本占位符 2048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charset="0"/>
              <a:buChar char="§"/>
            </a:pPr>
            <a:r>
              <a:rPr lang="zh-CN" altLang="en-US" sz="1800" dirty="0"/>
              <a:t>首先需要安装</a:t>
            </a:r>
            <a:r>
              <a:rPr lang="en-US" altLang="zh-CN" sz="1800" dirty="0"/>
              <a:t>pymysql</a:t>
            </a:r>
            <a:endParaRPr lang="en-US" altLang="zh-CN" sz="1800" dirty="0"/>
          </a:p>
          <a:p>
            <a:pPr>
              <a:buNone/>
            </a:pPr>
            <a:endParaRPr lang="zh-CN" altLang="en-US" sz="1800" dirty="0"/>
          </a:p>
          <a:p>
            <a:pPr>
              <a:buNone/>
            </a:pPr>
            <a:r>
              <a:rPr lang="zh-CN" altLang="en-US" sz="1600" dirty="0">
                <a:hlinkClick r:id="rId1" action="ppaction://hlinkfile"/>
              </a:rPr>
              <a:t>code\操作mysql数据库.py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扩展内容：操作</a:t>
            </a:r>
            <a:r>
              <a:rPr lang="en-US" altLang="zh-CN" strike="noStrike" noProof="1"/>
              <a:t>MongoDb</a:t>
            </a:r>
            <a:r>
              <a:rPr lang="zh-CN" altLang="en-US" strike="noStrike" noProof="1"/>
              <a:t>数据库</a:t>
            </a:r>
            <a:endParaRPr lang="zh-CN" altLang="en-US" strike="noStrike" noProof="1"/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en-US" altLang="en-US" sz="1800"/>
              <a:t>MongoDB是一个基于分布式文件存储的文档数据库，可以说是非关系型（NoSQL，Not Only SQL）数据库中比较像关系型数据库的一个，具有免费、操作简单、面向文档存储、自动分片、可扩展性强、查询功能强大等特点，对大数据处理支持较好，旨在为 WEB 应用提供可扩展的高性能数据存储解决方案。</a:t>
            </a:r>
            <a:endParaRPr lang="en-US" altLang="en-US" sz="180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en-US" altLang="en-US" sz="1800"/>
              <a:t>MongoDB 将数据存储为一个文档，数据结构由键值(key=&gt;value)对组成。MongoDB 文档类似于 JSON 对象。字段值可以包含其他文档，数组及文档数组。</a:t>
            </a:r>
            <a:endParaRPr lang="en-US" altLang="en-US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en-US" altLang="en-US" sz="1500"/>
              <a:t>MongoDB数据库可以到网站https://www.mongodb.org/downloads下载，安装之后打开命令提示符环境并切换到MongoDB安装目录中的server\3.2\bin文件夹，然后执行命令mongod --dbpath D:\data --journal --storageEngine=mmapv1启动MongoDB，当然需要首先在D盘根目录下新建文件夹data。</a:t>
            </a:r>
            <a:endParaRPr lang="en-US" altLang="en-US" sz="150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en-US" altLang="en-US" sz="1500"/>
              <a:t>让刚才那个命令提示符环境始终处于运行状态，然后再打开一个命令提示符环境，执行mongo命令连接MongoDB数据库，如果连接成功的话，会显示一个&gt;符号作为提示符，之后就可以输入MongoDB命令了</a:t>
            </a:r>
            <a:endParaRPr lang="en-US" altLang="en-US" sz="15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>
                <a:sym typeface="+mn-ea"/>
              </a:rPr>
              <a:t>扩展内容：</a:t>
            </a:r>
            <a:r>
              <a:rPr lang="zh-CN" altLang="en-US" strike="noStrike" noProof="1"/>
              <a:t>操作</a:t>
            </a:r>
            <a:r>
              <a:rPr lang="en-US" altLang="zh-CN" strike="noStrike" noProof="1"/>
              <a:t>MongoDb</a:t>
            </a:r>
            <a:r>
              <a:rPr lang="zh-CN" altLang="en-US" strike="noStrike" noProof="1"/>
              <a:t>数据库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charset="0"/>
              <a:buChar char="§"/>
            </a:pPr>
            <a:r>
              <a:rPr lang="en-US" altLang="en-US" sz="1800"/>
              <a:t>打开或创建数据库students</a:t>
            </a:r>
            <a:endParaRPr lang="en-US" altLang="en-US" sz="1800"/>
          </a:p>
          <a:p>
            <a:pPr>
              <a:buNone/>
            </a:pPr>
            <a:r>
              <a:rPr lang="en-US" altLang="en-US" sz="1350">
                <a:latin typeface="Consolas" panose="020B0609020204030204" charset="0"/>
              </a:rPr>
              <a:t>&gt; use students</a:t>
            </a:r>
            <a:endParaRPr lang="en-US" altLang="en-US" sz="1350">
              <a:latin typeface="Consolas" panose="020B06090202040302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altLang="en-US" sz="1800"/>
              <a:t>在数据库中插入数据</a:t>
            </a:r>
            <a:endParaRPr lang="en-US" altLang="en-US" sz="1800"/>
          </a:p>
          <a:p>
            <a:pPr>
              <a:buNone/>
            </a:pPr>
            <a:r>
              <a:rPr lang="en-US" altLang="en-US" sz="1350">
                <a:latin typeface="Consolas" panose="020B0609020204030204" charset="0"/>
              </a:rPr>
              <a:t>&gt; zhangsan = {'name':'Zhangsan', 'age':18, 'sex':'male'}</a:t>
            </a:r>
            <a:endParaRPr lang="en-US" altLang="en-US" sz="1350">
              <a:latin typeface="Consolas" panose="020B0609020204030204" charset="0"/>
            </a:endParaRPr>
          </a:p>
          <a:p>
            <a:pPr>
              <a:buNone/>
            </a:pPr>
            <a:r>
              <a:rPr lang="en-US" altLang="en-US" sz="1350">
                <a:latin typeface="Consolas" panose="020B0609020204030204" charset="0"/>
              </a:rPr>
              <a:t>&gt; db.students.insert(zhangsan)</a:t>
            </a:r>
            <a:endParaRPr lang="en-US" altLang="en-US" sz="1350">
              <a:latin typeface="Consolas" panose="020B0609020204030204" charset="0"/>
            </a:endParaRPr>
          </a:p>
          <a:p>
            <a:pPr>
              <a:buNone/>
            </a:pPr>
            <a:r>
              <a:rPr lang="en-US" altLang="en-US" sz="1350">
                <a:latin typeface="Consolas" panose="020B0609020204030204" charset="0"/>
              </a:rPr>
              <a:t>&gt; lisi = {'name':'Lisi', 'age':19, 'sex':'male'}</a:t>
            </a:r>
            <a:endParaRPr lang="en-US" altLang="en-US" sz="1350">
              <a:latin typeface="Consolas" panose="020B0609020204030204" charset="0"/>
            </a:endParaRPr>
          </a:p>
          <a:p>
            <a:pPr>
              <a:buNone/>
            </a:pPr>
            <a:r>
              <a:rPr lang="en-US" altLang="en-US" sz="1350">
                <a:latin typeface="Consolas" panose="020B0609020204030204" charset="0"/>
              </a:rPr>
              <a:t>&gt; db.students.insert(lisi)</a:t>
            </a:r>
            <a:endParaRPr lang="en-US" altLang="en-US" sz="1350">
              <a:latin typeface="Consolas" panose="020B06090202040302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altLang="en-US" sz="1800"/>
              <a:t>查询数据库中的记录</a:t>
            </a:r>
            <a:endParaRPr lang="en-US" altLang="en-US" sz="1800"/>
          </a:p>
          <a:p>
            <a:pPr>
              <a:buNone/>
            </a:pPr>
            <a:r>
              <a:rPr lang="en-US" altLang="en-US" sz="1350">
                <a:latin typeface="Consolas" panose="020B0609020204030204" charset="0"/>
              </a:rPr>
              <a:t>&gt; db.students.find()</a:t>
            </a:r>
            <a:endParaRPr lang="en-US" altLang="en-US" sz="1350">
              <a:latin typeface="Consolas" panose="020B06090202040302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US" altLang="en-US" sz="1800"/>
              <a:t>查看系统中所有数据库名称</a:t>
            </a:r>
            <a:endParaRPr lang="en-US" altLang="en-US" sz="1800"/>
          </a:p>
          <a:p>
            <a:pPr>
              <a:buNone/>
            </a:pPr>
            <a:r>
              <a:rPr lang="en-US" altLang="en-US" sz="1350">
                <a:latin typeface="Consolas" panose="020B0609020204030204" charset="0"/>
              </a:rPr>
              <a:t>&gt; show dbs</a:t>
            </a:r>
            <a:endParaRPr lang="en-US" altLang="en-US" sz="1350">
              <a:latin typeface="Consolas" panose="020B060902020403020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>
                <a:sym typeface="+mn-ea"/>
              </a:rPr>
              <a:t>扩展内容：</a:t>
            </a:r>
            <a:r>
              <a:rPr lang="zh-CN" altLang="en-US" strike="noStrike" noProof="1"/>
              <a:t>操作</a:t>
            </a:r>
            <a:r>
              <a:rPr lang="en-US" altLang="zh-CN" strike="noStrike" noProof="1"/>
              <a:t>MongoDb</a:t>
            </a:r>
            <a:r>
              <a:rPr lang="zh-CN" altLang="en-US" strike="noStrike" noProof="1"/>
              <a:t>数据库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文本占位符 614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zh-CN" altLang="en-US" sz="1800" dirty="0"/>
              <a:t>已内嵌在</a:t>
            </a:r>
            <a:r>
              <a:rPr lang="en-US" altLang="zh-CN" sz="1800" dirty="0"/>
              <a:t>Python</a:t>
            </a:r>
            <a:r>
              <a:rPr lang="zh-CN" altLang="en-US" sz="1800" dirty="0"/>
              <a:t>中，使用时需要导入</a:t>
            </a:r>
            <a:r>
              <a:rPr lang="zh-CN" altLang="en-US" sz="1800" dirty="0">
                <a:solidFill>
                  <a:srgbClr val="FF0000"/>
                </a:solidFill>
              </a:rPr>
              <a:t>标准库</a:t>
            </a:r>
            <a:r>
              <a:rPr lang="en-US" altLang="zh-CN" sz="1800" dirty="0">
                <a:solidFill>
                  <a:srgbClr val="FF0000"/>
                </a:solidFill>
              </a:rPr>
              <a:t>sqlite3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zh-CN" altLang="en-US" sz="1800" dirty="0"/>
              <a:t>使用</a:t>
            </a:r>
            <a:r>
              <a:rPr lang="en-US" altLang="zh-CN" sz="1800" dirty="0"/>
              <a:t>c</a:t>
            </a:r>
            <a:r>
              <a:rPr lang="zh-CN" altLang="en-US" sz="1800" dirty="0"/>
              <a:t>语言开发，支持大多数</a:t>
            </a:r>
            <a:r>
              <a:rPr lang="en-US" altLang="zh-CN" sz="1800" dirty="0"/>
              <a:t>SQL91</a:t>
            </a:r>
            <a:r>
              <a:rPr lang="zh-CN" altLang="en-US" sz="1800" dirty="0"/>
              <a:t>标准，不支持外键限制。</a:t>
            </a:r>
            <a:endParaRPr lang="zh-CN" altLang="en-US" sz="1800" dirty="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zh-CN" altLang="en-US" sz="1800" dirty="0"/>
              <a:t>支持原子的、一致的、独立和持久的</a:t>
            </a:r>
            <a:r>
              <a:rPr lang="zh-CN" altLang="en-US" sz="1800" dirty="0">
                <a:solidFill>
                  <a:srgbClr val="FF0000"/>
                </a:solidFill>
              </a:rPr>
              <a:t>事务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zh-CN" altLang="en-US" sz="1800" dirty="0"/>
              <a:t>通过数据库级上的独占性和共享锁定来实现独立事务，当多个线程和进程同一时间访问同一数据库时，只有一个可以写入数据。</a:t>
            </a:r>
            <a:endParaRPr lang="zh-CN" altLang="en-US" sz="1800" dirty="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zh-CN" altLang="en-US" sz="1800" dirty="0"/>
              <a:t>支持</a:t>
            </a:r>
            <a:r>
              <a:rPr lang="en-US" altLang="zh-CN" sz="1800" dirty="0"/>
              <a:t>140TB</a:t>
            </a:r>
            <a:r>
              <a:rPr lang="zh-CN" altLang="en-US" sz="1800" dirty="0"/>
              <a:t>的数据库，每个数据库完全存储在单个磁盘文件中，以</a:t>
            </a:r>
            <a:r>
              <a:rPr lang="en-US" altLang="zh-CN" sz="1800" dirty="0"/>
              <a:t>B+</a:t>
            </a:r>
            <a:r>
              <a:rPr lang="zh-CN" altLang="en-US" sz="1800" dirty="0"/>
              <a:t>数据结构的形式存储，</a:t>
            </a:r>
            <a:r>
              <a:rPr lang="zh-CN" altLang="en-US" sz="1800" dirty="0">
                <a:solidFill>
                  <a:srgbClr val="FF0000"/>
                </a:solidFill>
              </a:rPr>
              <a:t>一个数据库就是一个文件，通过复制即可实现备份</a:t>
            </a:r>
            <a:r>
              <a:rPr lang="zh-CN" altLang="en-US" sz="1800" dirty="0"/>
              <a:t>。</a:t>
            </a:r>
            <a:endParaRPr lang="zh-CN" altLang="en-US" sz="1800" dirty="0"/>
          </a:p>
        </p:txBody>
      </p:sp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CN" strike="noStrike" noProof="1"/>
              <a:t>14.1  SQLite</a:t>
            </a:r>
            <a:r>
              <a:rPr lang="zh-CN" altLang="en-US" strike="noStrike" noProof="1"/>
              <a:t>应用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charset="0"/>
              <a:buChar char="§"/>
            </a:pPr>
            <a:r>
              <a:rPr lang="en-US" altLang="en-US" sz="1800"/>
              <a:t>Python扩展库pymongo完美支持MongoDB数据的操作</a:t>
            </a:r>
            <a:endParaRPr lang="en-US" altLang="en-US" sz="1800"/>
          </a:p>
          <a:p>
            <a:pPr>
              <a:buFont typeface="Wingdings" panose="05000000000000000000" charset="0"/>
              <a:buNone/>
            </a:pPr>
            <a:endParaRPr lang="en-US" altLang="en-US" sz="1200"/>
          </a:p>
          <a:p>
            <a:pPr>
              <a:buFont typeface="Wingdings" panose="05000000000000000000" charset="0"/>
              <a:buNone/>
            </a:pPr>
            <a:r>
              <a:rPr lang="en-US" altLang="en-US" sz="1200">
                <a:latin typeface="Consolas" panose="020B0609020204030204" charset="0"/>
              </a:rPr>
              <a:t>&gt;&gt;&gt; import pymongo                                    #导入模块</a:t>
            </a:r>
            <a:endParaRPr lang="en-US" altLang="en-US" sz="1200">
              <a:latin typeface="Consolas" panose="020B0609020204030204" charset="0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en-US" sz="1200">
                <a:latin typeface="Consolas" panose="020B0609020204030204" charset="0"/>
              </a:rPr>
              <a:t>&gt;&gt;&gt; client = pymongo.MongoClient('localhost', 27017)  #连接数据库，27017是默认端口</a:t>
            </a:r>
            <a:endParaRPr lang="en-US" altLang="en-US" sz="1200">
              <a:latin typeface="Consolas" panose="020B0609020204030204" charset="0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en-US" sz="1200">
                <a:latin typeface="Consolas" panose="020B0609020204030204" charset="0"/>
              </a:rPr>
              <a:t>&gt;&gt;&gt; db = client.students                              #获取数据库</a:t>
            </a:r>
            <a:endParaRPr lang="en-US" altLang="en-US" sz="1200">
              <a:latin typeface="Consolas" panose="020B0609020204030204" charset="0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en-US" sz="1200">
                <a:latin typeface="Consolas" panose="020B0609020204030204" charset="0"/>
              </a:rPr>
              <a:t>&gt;&gt;&gt; db.collection_names()                             #查看数据集合名称列表</a:t>
            </a:r>
            <a:endParaRPr lang="en-US" altLang="en-US" sz="1200">
              <a:latin typeface="Consolas" panose="020B0609020204030204" charset="0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['students', 'system.indexes']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en-US" sz="1200">
                <a:latin typeface="Consolas" panose="020B0609020204030204" charset="0"/>
              </a:rPr>
              <a:t>&gt;&gt;&gt; students = db.students                            #获取数据集合</a:t>
            </a:r>
            <a:endParaRPr lang="en-US" altLang="en-US" sz="1200">
              <a:latin typeface="Consolas" panose="020B0609020204030204" charset="0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en-US" sz="1200">
                <a:latin typeface="Consolas" panose="020B0609020204030204" charset="0"/>
              </a:rPr>
              <a:t>&gt;&gt;&gt; students.find()</a:t>
            </a:r>
            <a:endParaRPr lang="en-US" altLang="en-US" sz="1200">
              <a:latin typeface="Consolas" panose="020B0609020204030204" charset="0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&lt;pymongo.cursor.Cursor object at 0x00000000030934A8&gt;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en-US" sz="1200">
                <a:latin typeface="Consolas" panose="020B0609020204030204" charset="0"/>
              </a:rPr>
              <a:t>&gt;&gt;&gt; for item in students.find():                      #遍历数据</a:t>
            </a:r>
            <a:endParaRPr lang="en-US" altLang="en-US" sz="1200">
              <a:latin typeface="Consolas" panose="020B0609020204030204" charset="0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en-US" sz="1200">
                <a:latin typeface="Consolas" panose="020B0609020204030204" charset="0"/>
              </a:rPr>
              <a:t>    print(item)</a:t>
            </a:r>
            <a:endParaRPr lang="en-US" altLang="en-US" sz="1200">
              <a:latin typeface="Consolas" panose="020B0609020204030204" charset="0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{'age': 18.0, 'sex': 'male', '_id': ObjectId('5722cbcfeadfb295b4a52e23'), 'name': 'Zhangsan'}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{'age': 19.0, 'sex': 'male', '_id': ObjectId('5722cc6eeadfb295b4a52e24'), 'name': 'Lisi'}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>
                <a:sym typeface="+mn-ea"/>
              </a:rPr>
              <a:t>扩展内容：</a:t>
            </a:r>
            <a:r>
              <a:rPr lang="zh-CN" altLang="en-US" strike="noStrike" noProof="1"/>
              <a:t>操作</a:t>
            </a:r>
            <a:r>
              <a:rPr lang="en-US" altLang="zh-CN" strike="noStrike" noProof="1"/>
              <a:t>MongoDb</a:t>
            </a:r>
            <a:r>
              <a:rPr lang="zh-CN" altLang="en-US" strike="noStrike" noProof="1"/>
              <a:t>数据库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Content Placeholder 2"/>
          <p:cNvSpPr>
            <a:spLocks noGrp="1"/>
          </p:cNvSpPr>
          <p:nvPr>
            <p:ph idx="1"/>
          </p:nvPr>
        </p:nvSpPr>
        <p:spPr>
          <a:xfrm>
            <a:off x="313690" y="1128605"/>
            <a:ext cx="8229600" cy="3395066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wangwu = {'name':'Wangwu', 'age':20, 'sex':'male'}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students.insert(wangwu)                                     #插入一条记录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ObjectId('5723137346bf3d1804b5f4cc')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for item in students.find({'name':'Wangwu'}):               #指定查询条件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    print(item)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{'age': 20, '_id': ObjectId('5723137346bf3d1804b5f4cc'), 'sex': 'male', 'name': 'Wangwu'}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students.find_one()                                         #获取一条记录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{'age': 18.0, 'sex': 'male', '_id': ObjectId('5722cbcfeadfb295b4a52e23'), 'name': 'Zhangsan'}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students.find_one({'name':'Wangwu'})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{'age': 20, '_id': ObjectId('5723137346bf3d1804b5f4cc'), 'sex': 'male', 'name': 'Wangwu'}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students.find().count()                                     #记录总数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3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>
                <a:sym typeface="+mn-ea"/>
              </a:rPr>
              <a:t>扩展内容：</a:t>
            </a:r>
            <a:r>
              <a:rPr lang="zh-CN" altLang="en-US" strike="noStrike" noProof="1"/>
              <a:t>操作</a:t>
            </a:r>
            <a:r>
              <a:rPr lang="en-US" altLang="zh-CN" strike="noStrike" noProof="1"/>
              <a:t>MongoDb</a:t>
            </a:r>
            <a:r>
              <a:rPr lang="zh-CN" altLang="en-US" strike="noStrike" noProof="1"/>
              <a:t>数据库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Content Placeholder 2"/>
          <p:cNvSpPr>
            <a:spLocks noGrp="1"/>
          </p:cNvSpPr>
          <p:nvPr>
            <p:ph idx="1"/>
          </p:nvPr>
        </p:nvSpPr>
        <p:spPr>
          <a:xfrm>
            <a:off x="342900" y="1128395"/>
            <a:ext cx="8186420" cy="3395345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students.remove({'name':'Wangwu'})                                #删除一条记录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{'ok': 1, 'n': 1}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for item in students.find():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    print(item)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{'name': 'Zhangsan', '_id': ObjectId('5722cbcfeadfb295b4a52e23'), 'sex': 'male', 'age': 18.0}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{'name': 'Lisi', '_id': ObjectId('5722cc6eeadfb295b4a52e24'), 'sex': 'male', 'age': 19.0}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students.find().count()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2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students.create_index([('name', pymongo.ASCENDING)])              #创建索引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'name_1'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students.update({'name':'Zhangsan'},{'$set':{'age':25}})          #更新数据库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{'nModified': 1, 'ok': 1, 'updatedExisting': True, 'n': 1}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students.update({'age':25},{'$set':{'sex':'Female'}})             #更新数据库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{'nModified': 1, 'ok': 1, 'updatedExisting': True, 'n': 1}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students.remove()                                                 #清空数据库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{'ok': 1, 'n': 2}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>
                <a:sym typeface="+mn-ea"/>
              </a:rPr>
              <a:t>扩展内容：</a:t>
            </a:r>
            <a:r>
              <a:rPr lang="zh-CN" altLang="en-US" strike="noStrike" noProof="1"/>
              <a:t>操作</a:t>
            </a:r>
            <a:r>
              <a:rPr lang="en-US" altLang="zh-CN" strike="noStrike" noProof="1"/>
              <a:t>MongoDb</a:t>
            </a:r>
            <a:r>
              <a:rPr lang="zh-CN" altLang="en-US" strike="noStrike" noProof="1"/>
              <a:t>数据库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Content Placeholder 2"/>
          <p:cNvSpPr>
            <a:spLocks noGrp="1"/>
          </p:cNvSpPr>
          <p:nvPr>
            <p:ph idx="1"/>
          </p:nvPr>
        </p:nvSpPr>
        <p:spPr>
          <a:xfrm>
            <a:off x="340995" y="1128395"/>
            <a:ext cx="8058150" cy="3395345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Zhangsan = {'name':'Zhangsan', 'age':20, 'sex':'Male'}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Lisi = {'name':'Lisi', 'age':21, 'sex':'Male'}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Wangwu = {'name':'Wangwu', 'age':22, 'sex':'Female'}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students.insert_many([Zhangsan, Lisi, Wangwu])                      #插入多条数据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&lt;pymongo.results.InsertManyResult object at 0x0000000003762750&gt;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&gt;&gt;&gt; for item in students.find().sort('name',pymongo.ASCENDING):   #对查询结果排序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    print(item)	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{'name': 'Lisi', '_id': ObjectId('57240d3f46bf3d118ce5bbe4'), 'sex': 'Male', 'age': 21}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{'name': 'Wangwu', '_id': ObjectId('57240d3f46bf3d118ce5bbe5'), 'sex': 'Female', 'age': 22}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{'name': 'Zhangsan', '_id': ObjectId('57240d3f46bf3d118ce5bbe3'), 'sex': 'Male', 'age': 20}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050">
                <a:latin typeface="Consolas" panose="020B0609020204030204" charset="0"/>
              </a:rPr>
              <a:t>&gt;&gt;&gt; for item in students.find().sort([('sex',pymongo.DESCENDING), ('name',pymongo.ASCENDING)]):</a:t>
            </a:r>
            <a:endParaRPr lang="en-US" altLang="en-US" sz="105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</a:rPr>
              <a:t>    print(item)	</a:t>
            </a:r>
            <a:endParaRPr lang="en-US" altLang="en-US" sz="12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{'name': 'Lisi', '_id': ObjectId('57240d3f46bf3d118ce5bbe4'), 'sex': 'Male', 'age': 21}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{'name': 'Zhangsan', '_id': ObjectId('57240d3f46bf3d118ce5bbe3'), 'sex': 'Male', 'age': 20}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solidFill>
                  <a:srgbClr val="00B0F0"/>
                </a:solidFill>
                <a:latin typeface="Consolas" panose="020B0609020204030204" charset="0"/>
              </a:rPr>
              <a:t>{'name': 'Wangwu', '_id': ObjectId('57240d3f46bf3d118ce5bbe5'), 'sex': 'Female', 'age': 22}</a:t>
            </a:r>
            <a:endParaRPr lang="en-US" altLang="en-US" sz="12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>
                <a:sym typeface="+mn-ea"/>
              </a:rPr>
              <a:t>扩展内容：</a:t>
            </a:r>
            <a:r>
              <a:rPr lang="zh-CN" altLang="en-US" strike="noStrike" noProof="1"/>
              <a:t>操作</a:t>
            </a:r>
            <a:r>
              <a:rPr lang="en-US" altLang="zh-CN" strike="noStrike" noProof="1"/>
              <a:t>MongoDb</a:t>
            </a:r>
            <a:r>
              <a:rPr lang="zh-CN" altLang="en-US" strike="noStrike" noProof="1"/>
              <a:t>数据库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13</a:t>
            </a:r>
            <a:r>
              <a:rPr lang="zh-CN" altLang="en-US" dirty="0"/>
              <a:t> 数据库编程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练习</a:t>
            </a:r>
            <a:r>
              <a:rPr lang="en-US" altLang="zh-CN" dirty="0">
                <a:sym typeface="+mn-ea"/>
              </a:rPr>
              <a:t>SQLite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MySQL,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MongoDB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python</a:t>
            </a:r>
            <a:r>
              <a:rPr lang="zh-CN" altLang="en-US" dirty="0">
                <a:sym typeface="+mn-ea"/>
              </a:rPr>
              <a:t>编程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简易商品进销存管理系统 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 综合：实验指导书</a:t>
            </a:r>
            <a:r>
              <a:rPr lang="en-US" altLang="zh-CN" dirty="0">
                <a:sym typeface="+mn-ea"/>
              </a:rPr>
              <a:t>-x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CN" strike="noStrike" noProof="1"/>
              <a:t>14.1  SQLite</a:t>
            </a:r>
            <a:r>
              <a:rPr lang="zh-CN" altLang="en-US" strike="noStrike" noProof="1"/>
              <a:t>应用</a:t>
            </a:r>
            <a:endParaRPr lang="zh-CN" altLang="en-US" strike="noStrike" noProof="1"/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charset="0"/>
              <a:buChar char="§"/>
            </a:pPr>
            <a:r>
              <a:rPr lang="zh-CN" altLang="en-US" sz="1800">
                <a:sym typeface="Arial" panose="020B0604020202020204" pitchFamily="34" charset="0"/>
              </a:rPr>
              <a:t>常用的</a:t>
            </a:r>
            <a:r>
              <a:rPr lang="en-US" altLang="zh-CN" sz="1800">
                <a:sym typeface="Arial" panose="020B0604020202020204" pitchFamily="34" charset="0"/>
              </a:rPr>
              <a:t>SQLite</a:t>
            </a:r>
            <a:r>
              <a:rPr lang="zh-CN" altLang="en-US" sz="1800">
                <a:sym typeface="Arial" panose="020B0604020202020204" pitchFamily="34" charset="0"/>
              </a:rPr>
              <a:t>可视化管理工具</a:t>
            </a:r>
            <a:endParaRPr lang="zh-CN" altLang="en-US" sz="1800">
              <a:sym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>
                <a:latin typeface="Consolas" panose="020B0609020204030204" charset="0"/>
                <a:cs typeface="Consolas" panose="020B0609020204030204" charset="0"/>
                <a:sym typeface="Arial" panose="020B0604020202020204" pitchFamily="34" charset="0"/>
              </a:rPr>
              <a:t>www.sqlabs.com==&gt;SQLiteManager</a:t>
            </a:r>
            <a:endParaRPr lang="en-US" altLang="zh-CN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en-US" altLang="zh-CN" sz="1600">
                <a:latin typeface="Consolas" panose="020B0609020204030204" charset="0"/>
                <a:cs typeface="Consolas" panose="020B0609020204030204" charset="0"/>
                <a:sym typeface="Arial" panose="020B0604020202020204" pitchFamily="34" charset="0"/>
              </a:rPr>
              <a:t>SQLite Database Browser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0465" y="2223135"/>
            <a:ext cx="6264275" cy="248793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CN" strike="noStrike" noProof="1"/>
              <a:t>14.1  SQLite</a:t>
            </a:r>
            <a:r>
              <a:rPr lang="zh-CN" altLang="en-US" strike="noStrike" noProof="1"/>
              <a:t>应用</a:t>
            </a:r>
            <a:endParaRPr lang="zh-CN" altLang="en-US" strike="noStrike" noProof="1"/>
          </a:p>
        </p:txBody>
      </p:sp>
      <p:sp>
        <p:nvSpPr>
          <p:cNvPr id="717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§"/>
            </a:pPr>
            <a:r>
              <a:rPr lang="zh-CN" altLang="en-US" sz="1800"/>
              <a:t>访问和操作SQLite数据时，需要首先导入sqlite3模块，然后创建一个与数据库关联的Connection对象：</a:t>
            </a:r>
            <a:endParaRPr lang="zh-CN" altLang="en-US" sz="1800"/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500"/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import sqlite3                           #导入模块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conn = sqlite3.connect('example.db')     #连接数据库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CN" strike="noStrike" noProof="1"/>
              <a:t>14.1  SQLite</a:t>
            </a:r>
            <a:r>
              <a:rPr lang="zh-CN" altLang="en-US" strike="noStrike" noProof="1"/>
              <a:t>应用</a:t>
            </a:r>
            <a:endParaRPr lang="zh-CN" altLang="en-US" strike="noStrike" noProof="1"/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§"/>
            </a:pPr>
            <a:r>
              <a:rPr lang="zh-CN" altLang="en-US" sz="1800"/>
              <a:t>成功创建Connection对象以后，再创建一个Cursor对象，并且调用Cursor对象的execute()方法来执行SQL语句创建数据表以及查询、插入、修改或删除数据库中的数据：</a:t>
            </a:r>
            <a:endParaRPr lang="zh-CN" altLang="en-US" sz="1800"/>
          </a:p>
          <a:p>
            <a:pPr>
              <a:buNone/>
            </a:pPr>
            <a:endParaRPr lang="zh-CN" altLang="en-US" sz="120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 = conn.cursor()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# 创建表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c.execute('CREATE TABLE stocks (date text, trans text, symbol text, qty real, price real)')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# 插入一条记录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c.execute("INSERT INTO stocks VALUES ('2006-01-05','BUY', 'RHAT', 100, 35.14)")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# 提交当前事务，保存数据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conn.commit()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# 关闭数据库连接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  <a:p>
            <a:pPr>
              <a:buNone/>
            </a:pPr>
            <a:r>
              <a:rPr lang="zh-CN" altLang="en-US" sz="1200">
                <a:latin typeface="Consolas" panose="020B0609020204030204" charset="0"/>
                <a:cs typeface="Consolas" panose="020B0609020204030204" charset="0"/>
              </a:rPr>
              <a:t>conn.close()</a:t>
            </a:r>
            <a:endParaRPr lang="zh-CN" altLang="en-US" sz="12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en-US" altLang="zh-CN" strike="noStrike" noProof="1">
                <a:sym typeface="宋体" panose="02010600030101010101" pitchFamily="2" charset="-122"/>
              </a:rPr>
              <a:t>14.1  SQLite</a:t>
            </a:r>
            <a:r>
              <a:rPr lang="zh-CN" altLang="en-US" strike="noStrike" noProof="1">
                <a:sym typeface="宋体" panose="02010600030101010101" pitchFamily="2" charset="-122"/>
              </a:rPr>
              <a:t>应用</a:t>
            </a:r>
            <a:endParaRPr lang="zh-CN" altLang="en-US" strike="noStrike" noProof="1"/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zh-CN" altLang="en-US" sz="1800"/>
              <a:t>如果需要查询表中内容，那么重新创建Connection对象和Cursor对象之后，可以使用下面的代码来查询。</a:t>
            </a:r>
            <a:endParaRPr lang="zh-CN" altLang="en-US" sz="1800"/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1350">
              <a:latin typeface="Consolas" panose="020B060902020403020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for row in c.execute('SELECT * FROM stocks ORDER BY price'):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   print(row)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en-US" strike="noStrike" noProof="1"/>
              <a:t>14.1.</a:t>
            </a:r>
            <a:r>
              <a:rPr lang="en-US" altLang="zh-CN" strike="noStrike" noProof="1"/>
              <a:t>1 </a:t>
            </a:r>
            <a:r>
              <a:rPr lang="zh-CN" altLang="en-US" strike="noStrike" noProof="1"/>
              <a:t> </a:t>
            </a:r>
            <a:r>
              <a:rPr lang="en-US" altLang="zh-CN" strike="noStrike" noProof="1"/>
              <a:t>Connection</a:t>
            </a:r>
            <a:r>
              <a:rPr lang="zh-CN" altLang="en-US" strike="noStrike" noProof="1"/>
              <a:t>对象</a:t>
            </a:r>
            <a:endParaRPr lang="zh-CN" altLang="en-US" strike="noStrike" noProof="1"/>
          </a:p>
        </p:txBody>
      </p:sp>
      <p:sp>
        <p:nvSpPr>
          <p:cNvPr id="10242" name="文本占位符 7170"/>
          <p:cNvSpPr>
            <a:spLocks noGrp="1"/>
          </p:cNvSpPr>
          <p:nvPr>
            <p:ph idx="1"/>
          </p:nvPr>
        </p:nvSpPr>
        <p:spPr>
          <a:xfrm>
            <a:off x="433070" y="1200150"/>
            <a:ext cx="8427085" cy="3185160"/>
          </a:xfrm>
        </p:spPr>
        <p:txBody>
          <a:bodyPr anchor="t"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§"/>
            </a:pPr>
            <a:r>
              <a:rPr lang="en-US" altLang="zh-CN" sz="1800">
                <a:latin typeface="Consolas" panose="020B0609020204030204" charset="0"/>
                <a:cs typeface="Consolas" panose="020B0609020204030204" charset="0"/>
              </a:rPr>
              <a:t>connect(database[, timeout, isolation_level, detect_types, factory]) </a:t>
            </a:r>
            <a:r>
              <a:rPr lang="zh-CN" altLang="en-US" sz="1800">
                <a:latin typeface="Consolas" panose="020B0609020204030204" charset="0"/>
                <a:cs typeface="Consolas" panose="020B0609020204030204" charset="0"/>
              </a:rPr>
              <a:t>：</a:t>
            </a:r>
            <a:r>
              <a:rPr lang="zh-CN" altLang="en-US" sz="1800"/>
              <a:t>连接数据库文件，也可以连接</a:t>
            </a:r>
            <a:r>
              <a:rPr lang="en-US" altLang="zh-CN" sz="1800"/>
              <a:t>":memory:"</a:t>
            </a:r>
            <a:r>
              <a:rPr lang="zh-CN" altLang="en-US" sz="1800"/>
              <a:t>在内存中创建数据库，在内存中创建的数据库不需要提交事务确认保存数据。</a:t>
            </a:r>
            <a:endParaRPr lang="zh-CN" altLang="en-US" sz="180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sqlite3.Connection.execute()：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执行</a:t>
            </a: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SQL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语句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sqlite3.Connection.cursor()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：返回游标对象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sqlite3.Connection.commit()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：提交事务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sqlite3.Connection.rollback()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：回滚事务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1350">
                <a:latin typeface="Consolas" panose="020B0609020204030204" charset="0"/>
                <a:cs typeface="Consolas" panose="020B0609020204030204" charset="0"/>
              </a:rPr>
              <a:t>sqlite3.Connection.close()</a:t>
            </a:r>
            <a:r>
              <a:rPr lang="zh-CN" altLang="en-US" sz="1350">
                <a:latin typeface="Consolas" panose="020B0609020204030204" charset="0"/>
                <a:cs typeface="Consolas" panose="020B0609020204030204" charset="0"/>
              </a:rPr>
              <a:t>：关闭连接</a:t>
            </a:r>
            <a:endParaRPr lang="zh-CN" altLang="en-US" sz="135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fontAlgn="base"/>
            <a:r>
              <a:rPr lang="zh-CN" altLang="en-US" strike="noStrike" noProof="1"/>
              <a:t>14.1.</a:t>
            </a:r>
            <a:r>
              <a:rPr lang="en-US" altLang="zh-CN" strike="noStrike" noProof="1"/>
              <a:t>1 </a:t>
            </a:r>
            <a:r>
              <a:rPr lang="zh-CN" altLang="en-US" strike="noStrike" noProof="1"/>
              <a:t> </a:t>
            </a:r>
            <a:r>
              <a:rPr lang="en-US" altLang="zh-CN" strike="noStrike" noProof="1"/>
              <a:t>Connection</a:t>
            </a:r>
            <a:r>
              <a:rPr lang="zh-CN" altLang="en-US" strike="noStrike" noProof="1"/>
              <a:t>对象</a:t>
            </a:r>
            <a:endParaRPr lang="zh-CN" altLang="en-US" strike="noStrike" noProof="1"/>
          </a:p>
        </p:txBody>
      </p:sp>
      <p:sp>
        <p:nvSpPr>
          <p:cNvPr id="1126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charset="0"/>
              <a:buChar char="§"/>
            </a:pPr>
            <a:r>
              <a:rPr lang="zh-CN" altLang="en-US" sz="1800"/>
              <a:t>在sqlite3连接中创建并调用自定义函数：</a:t>
            </a:r>
            <a:endParaRPr lang="zh-CN" altLang="en-US" sz="1800"/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import sqlite3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import hashlib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# 自定义</a:t>
            </a:r>
            <a:r>
              <a:rPr lang="en-US" altLang="zh-CN" sz="1400">
                <a:latin typeface="Consolas" panose="020B0609020204030204" charset="0"/>
              </a:rPr>
              <a:t>Python</a:t>
            </a:r>
            <a:r>
              <a:rPr lang="zh-CN" altLang="en-US" sz="1400">
                <a:latin typeface="Consolas" panose="020B0609020204030204" charset="0"/>
              </a:rPr>
              <a:t>函数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def md5sum(t):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    return hashlib.md5(t).hexdigest()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# 在内存中创建临时数据库，不需要提交事务保存数据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conn = sqlite3.connect(":memory:")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# 创建可在SQL调用的函数，其中第二个参数表示函数的参数个数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conn.create_function("md5", 1, md5sum)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cur = conn.cursor()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# 在SQL语句中调用自定义函数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cur.execute("select md5(?)", ["中国山东烟台".encode()])</a:t>
            </a:r>
            <a:endParaRPr lang="zh-CN" altLang="en-US" sz="1400">
              <a:latin typeface="Consolas" panose="020B060902020403020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400">
                <a:latin typeface="Consolas" panose="020B0609020204030204" charset="0"/>
              </a:rPr>
              <a:t>print(cur.fetchone()[0])</a:t>
            </a:r>
            <a:endParaRPr lang="zh-CN" altLang="en-US" sz="1400">
              <a:latin typeface="Consolas" panose="020B0609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0</TotalTime>
  <Words>10912</Words>
  <Application>WPS 演示</Application>
  <PresentationFormat>On-screen Show (16:9)</PresentationFormat>
  <Paragraphs>405</Paragraphs>
  <Slides>34</Slides>
  <Notes>1</Notes>
  <HiddenSlides>14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隶书</vt:lpstr>
      <vt:lpstr>Wingdings</vt:lpstr>
      <vt:lpstr>Consolas</vt:lpstr>
      <vt:lpstr>Times New Roman</vt:lpstr>
      <vt:lpstr>Arial Unicode MS</vt:lpstr>
      <vt:lpstr>等线</vt:lpstr>
      <vt:lpstr>Calibri</vt:lpstr>
      <vt:lpstr>Default Design</vt:lpstr>
      <vt:lpstr>第14章 数据库编程</vt:lpstr>
      <vt:lpstr>主要内容</vt:lpstr>
      <vt:lpstr>14.1  SQLite应用</vt:lpstr>
      <vt:lpstr>14.1  SQLite应用</vt:lpstr>
      <vt:lpstr>14.1  SQLite应用</vt:lpstr>
      <vt:lpstr>14.1  SQLite应用</vt:lpstr>
      <vt:lpstr>14.1  SQLite应用</vt:lpstr>
      <vt:lpstr>14.1.1  Connection对象</vt:lpstr>
      <vt:lpstr>14.1.1  Connection对象</vt:lpstr>
      <vt:lpstr>14.1.1  Connection对象</vt:lpstr>
      <vt:lpstr>14.1.2  Cursor对象</vt:lpstr>
      <vt:lpstr>14.1.2  Cursor对象</vt:lpstr>
      <vt:lpstr>14.1.2  Cursor对象</vt:lpstr>
      <vt:lpstr>14.1.2  Cursor对象</vt:lpstr>
      <vt:lpstr>14.1.2  Cursor对象</vt:lpstr>
      <vt:lpstr>14.1.2  Cursor对象</vt:lpstr>
      <vt:lpstr>14.1.2  Cursor对象</vt:lpstr>
      <vt:lpstr>14.1.2  Cursor对象</vt:lpstr>
      <vt:lpstr>14.1.2  Cursor对象</vt:lpstr>
      <vt:lpstr>14.1.2  Cursor对象</vt:lpstr>
      <vt:lpstr>14.1.3  Row对象</vt:lpstr>
      <vt:lpstr>14.1.3  Row对象</vt:lpstr>
      <vt:lpstr>14.1.4  案例精选</vt:lpstr>
      <vt:lpstr>14.1.4  案例精选</vt:lpstr>
      <vt:lpstr>14.2 访问其他类型数据库</vt:lpstr>
      <vt:lpstr>14.2.3 操作MySQL数据库</vt:lpstr>
      <vt:lpstr>扩展内容：操作MongoDb数据库</vt:lpstr>
      <vt:lpstr>扩展内容：操作MongoDb数据库</vt:lpstr>
      <vt:lpstr>扩展内容：操作MongoDb数据库</vt:lpstr>
      <vt:lpstr>扩展内容：操作MongoDb数据库</vt:lpstr>
      <vt:lpstr>扩展内容：操作MongoDb数据库</vt:lpstr>
      <vt:lpstr>扩展内容：操作MongoDb数据库</vt:lpstr>
      <vt:lpstr>扩展内容：操作MongoDb数据库</vt:lpstr>
      <vt:lpstr>实验13 数据库编程</vt:lpstr>
    </vt:vector>
  </TitlesOfParts>
  <Company>烟台信雅达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Python数据库编程</dc:title>
  <dc:creator>山东工商学院 董付国</dc:creator>
  <cp:lastModifiedBy>彭小江</cp:lastModifiedBy>
  <cp:revision>58</cp:revision>
  <dcterms:created xsi:type="dcterms:W3CDTF">2014-10-28T14:34:00Z</dcterms:created>
  <dcterms:modified xsi:type="dcterms:W3CDTF">2021-11-19T06:58:26Z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64939C53D11342A3BBBFE6A0E0AFD12E</vt:lpwstr>
  </property>
</Properties>
</file>