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71"/>
  </p:notesMasterIdLst>
  <p:handoutMasterIdLst>
    <p:handoutMasterId r:id="rId72"/>
  </p:handoutMasterIdLst>
  <p:sldIdLst>
    <p:sldId id="3256" r:id="rId3"/>
    <p:sldId id="3257" r:id="rId4"/>
    <p:sldId id="257" r:id="rId5"/>
    <p:sldId id="413" r:id="rId6"/>
    <p:sldId id="414" r:id="rId7"/>
    <p:sldId id="415" r:id="rId8"/>
    <p:sldId id="1123" r:id="rId9"/>
    <p:sldId id="385" r:id="rId10"/>
    <p:sldId id="258" r:id="rId11"/>
    <p:sldId id="386" r:id="rId12"/>
    <p:sldId id="673" r:id="rId13"/>
    <p:sldId id="502" r:id="rId14"/>
    <p:sldId id="503" r:id="rId15"/>
    <p:sldId id="1557" r:id="rId16"/>
    <p:sldId id="1721" r:id="rId17"/>
    <p:sldId id="1722" r:id="rId18"/>
    <p:sldId id="24088" r:id="rId19"/>
    <p:sldId id="2370" r:id="rId20"/>
    <p:sldId id="5330" r:id="rId21"/>
    <p:sldId id="1394" r:id="rId22"/>
    <p:sldId id="2371" r:id="rId23"/>
    <p:sldId id="5030" r:id="rId24"/>
    <p:sldId id="259" r:id="rId25"/>
    <p:sldId id="4738" r:id="rId26"/>
    <p:sldId id="387" r:id="rId27"/>
    <p:sldId id="504" r:id="rId28"/>
    <p:sldId id="260" r:id="rId29"/>
    <p:sldId id="1395" r:id="rId30"/>
    <p:sldId id="388" r:id="rId31"/>
    <p:sldId id="505" r:id="rId32"/>
    <p:sldId id="389" r:id="rId33"/>
    <p:sldId id="287" r:id="rId34"/>
    <p:sldId id="261" r:id="rId35"/>
    <p:sldId id="391" r:id="rId36"/>
    <p:sldId id="853" r:id="rId37"/>
    <p:sldId id="2027" r:id="rId38"/>
    <p:sldId id="4739" r:id="rId39"/>
    <p:sldId id="4740" r:id="rId40"/>
    <p:sldId id="4741" r:id="rId41"/>
    <p:sldId id="4742" r:id="rId42"/>
    <p:sldId id="4744" r:id="rId43"/>
    <p:sldId id="4745" r:id="rId44"/>
    <p:sldId id="11413" r:id="rId45"/>
    <p:sldId id="4746" r:id="rId46"/>
    <p:sldId id="4747" r:id="rId47"/>
    <p:sldId id="4748" r:id="rId48"/>
    <p:sldId id="4749" r:id="rId49"/>
    <p:sldId id="7240" r:id="rId50"/>
    <p:sldId id="7241" r:id="rId51"/>
    <p:sldId id="7242" r:id="rId52"/>
    <p:sldId id="4750" r:id="rId53"/>
    <p:sldId id="988" r:id="rId54"/>
    <p:sldId id="989" r:id="rId55"/>
    <p:sldId id="990" r:id="rId56"/>
    <p:sldId id="10352" r:id="rId57"/>
    <p:sldId id="10353" r:id="rId58"/>
    <p:sldId id="2192" r:id="rId59"/>
    <p:sldId id="2369" r:id="rId60"/>
    <p:sldId id="23251" r:id="rId61"/>
    <p:sldId id="5331" r:id="rId62"/>
    <p:sldId id="10348" r:id="rId63"/>
    <p:sldId id="10349" r:id="rId64"/>
    <p:sldId id="10350" r:id="rId65"/>
    <p:sldId id="21562" r:id="rId66"/>
    <p:sldId id="22004" r:id="rId67"/>
    <p:sldId id="10351" r:id="rId68"/>
    <p:sldId id="10694" r:id="rId69"/>
    <p:sldId id="10696" r:id="rId70"/>
  </p:sldIdLst>
  <p:sldSz cx="9144000" cy="5143500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9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howGuides="1">
      <p:cViewPr varScale="1">
        <p:scale>
          <a:sx n="142" d="100"/>
          <a:sy n="142" d="100"/>
        </p:scale>
        <p:origin x="714" y="120"/>
      </p:cViewPr>
      <p:guideLst>
        <p:guide orient="horz" pos="169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2021/11/29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2021/11/29</a:t>
            </a:fld>
            <a:endParaRPr lang="zh-CN" altLang="en-US" strike="noStrike" noProof="1"/>
          </a:p>
        </p:txBody>
      </p:sp>
      <p:sp>
        <p:nvSpPr>
          <p:cNvPr id="512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很多深度学习书都喜欢用植物或者水果作为代号，如南京大学周志华的西瓜书</a:t>
            </a:r>
            <a:r>
              <a:rPr lang="en-US" altLang="zh-CN" dirty="0"/>
              <a:t>-</a:t>
            </a:r>
            <a:r>
              <a:rPr lang="zh-CN" altLang="en-US" dirty="0"/>
              <a:t>机器学习、复旦大学邱锡鹏的蒲公英</a:t>
            </a:r>
            <a:r>
              <a:rPr lang="en-US" altLang="zh-CN" dirty="0"/>
              <a:t>-</a:t>
            </a:r>
            <a:r>
              <a:rPr lang="zh-CN" altLang="en-US" dirty="0"/>
              <a:t>神经网络与深度学习，最适合的感觉是榴莲，因为拨起来很费劲，一旦拨开很甜蜜。榴莲课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7A1B270-2DD3-4852-9DC5-35395D70D8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pct5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14630515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7"/>
          <p:cNvCxnSpPr/>
          <p:nvPr userDrawn="1"/>
        </p:nvCxnSpPr>
        <p:spPr>
          <a:xfrm>
            <a:off x="184150" y="742604"/>
            <a:ext cx="0" cy="3322425"/>
          </a:xfrm>
          <a:prstGeom prst="line">
            <a:avLst/>
          </a:prstGeom>
          <a:ln w="28575" cmpd="sng">
            <a:solidFill>
              <a:srgbClr val="002060"/>
            </a:solidFill>
            <a:prstDash val="soli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"/>
          <p:cNvCxnSpPr/>
          <p:nvPr userDrawn="1"/>
        </p:nvCxnSpPr>
        <p:spPr>
          <a:xfrm>
            <a:off x="44450" y="1001491"/>
            <a:ext cx="8286750" cy="0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445" y="3811"/>
            <a:ext cx="9149715" cy="924563"/>
          </a:xfrm>
          <a:gradFill>
            <a:gsLst>
              <a:gs pos="0">
                <a:srgbClr val="00B0F0"/>
              </a:gs>
              <a:gs pos="2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>
            <a:lvl1pPr algn="l">
              <a:defRPr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5193778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37018040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10896418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093"/>
            <a:ext cx="3868340" cy="61804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135"/>
            <a:ext cx="3868340" cy="276392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093"/>
            <a:ext cx="3887391" cy="61804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135"/>
            <a:ext cx="3887391" cy="276392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154334212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314444743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214529632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20399837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7"/>
          <p:cNvCxnSpPr/>
          <p:nvPr userDrawn="1"/>
        </p:nvCxnSpPr>
        <p:spPr>
          <a:xfrm>
            <a:off x="307975" y="742604"/>
            <a:ext cx="0" cy="3322425"/>
          </a:xfrm>
          <a:prstGeom prst="line">
            <a:avLst/>
          </a:prstGeom>
          <a:ln w="28575" cmpd="sng">
            <a:solidFill>
              <a:srgbClr val="002060"/>
            </a:solidFill>
            <a:prstDash val="soli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6"/>
          <p:cNvCxnSpPr/>
          <p:nvPr userDrawn="1"/>
        </p:nvCxnSpPr>
        <p:spPr>
          <a:xfrm>
            <a:off x="44450" y="1001491"/>
            <a:ext cx="8286750" cy="0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175" y="-1905"/>
            <a:ext cx="9141460" cy="912655"/>
          </a:xfr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r="100000" b="100000"/>
            </a:path>
            <a:tileRect l="-100000" t="-100000"/>
          </a:gradFill>
        </p:spPr>
        <p:txBody>
          <a:bodyPr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charset="0"/>
              <a:buChar char="§"/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302455800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57708281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2056021868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4913079"/>
            <a:ext cx="9144000" cy="2304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1000687"/>
            <a:ext cx="9144000" cy="1241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38297"/>
            <a:ext cx="7772400" cy="754857"/>
          </a:xfrm>
        </p:spPr>
        <p:txBody>
          <a:bodyPr anchor="b"/>
          <a:lstStyle>
            <a:lvl1pPr algn="ctr">
              <a:defRPr sz="3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29436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256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14300" y="4930437"/>
            <a:ext cx="1166495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程序设计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787918" y="4930437"/>
            <a:ext cx="2774315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彭小江，深圳技术大学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大数据与互联网学院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29" y="3744306"/>
            <a:ext cx="1634144" cy="101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64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Click to edit Master text styles</a:t>
            </a:r>
          </a:p>
          <a:p>
            <a:pPr lvl="1" indent="-285750"/>
            <a:r>
              <a:rPr lang="zh-CN" altLang="en-US"/>
              <a:t>Second level</a:t>
            </a:r>
          </a:p>
          <a:p>
            <a:pPr lvl="2" indent="-228600"/>
            <a:r>
              <a:rPr lang="zh-CN" altLang="en-US"/>
              <a:t>Third level</a:t>
            </a:r>
          </a:p>
          <a:p>
            <a:pPr lvl="3" indent="-228600"/>
            <a:r>
              <a:rPr lang="zh-CN" altLang="en-US"/>
              <a:t>Fourth level</a:t>
            </a:r>
          </a:p>
          <a:p>
            <a:pPr lvl="4" indent="-228600"/>
            <a:r>
              <a:rPr lang="zh-CN" altLang="en-US"/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5729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38382" y="1055783"/>
            <a:ext cx="6001838" cy="118676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+mj-ea"/>
                <a:sym typeface="+mn-ea"/>
              </a:rPr>
              <a:t>第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+mj-ea"/>
                <a:sym typeface="+mn-ea"/>
              </a:rPr>
              <a:t>17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+mj-ea"/>
                <a:sym typeface="+mn-ea"/>
              </a:rPr>
              <a:t>章 </a:t>
            </a:r>
            <a:r>
              <a:rPr lang="zh-CN" altLang="en-US" dirty="0"/>
              <a:t>数据分析、科学计算与可视化</a:t>
            </a:r>
            <a:r>
              <a:rPr lang="en-US" altLang="zh-CN" sz="4400" dirty="0"/>
              <a:t>-1</a:t>
            </a:r>
            <a:endParaRPr lang="zh-CN" altLang="en-US" dirty="0">
              <a:latin typeface="+mj-lt"/>
              <a:ea typeface="+mj-ea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彭小江，博士，副教授</a:t>
            </a:r>
            <a:endParaRPr lang="en-US" altLang="zh-CN" dirty="0"/>
          </a:p>
          <a:p>
            <a:r>
              <a:rPr lang="zh-CN" altLang="en-US" dirty="0"/>
              <a:t>深圳技术大学</a:t>
            </a:r>
            <a:endParaRPr lang="en-US" altLang="zh-CN" dirty="0"/>
          </a:p>
          <a:p>
            <a:r>
              <a:rPr lang="en-US" altLang="zh-CN" dirty="0"/>
              <a:t>Email: pengxiaojiang@sztu.edu.cn</a:t>
            </a:r>
          </a:p>
          <a:p>
            <a:r>
              <a:rPr lang="en-US" altLang="zh-CN" dirty="0"/>
              <a:t>Homepage: https://pengxj.github.io/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80000"/>
              </a:lnSpc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生成数组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&gt;&gt;&gt; np.array([1, 2, 3, 4, 5])        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把列表转换为数组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2, 3, 4, 5])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&gt;&gt;&gt; np.array((1, 2, 3, 4, 5))        # 把元组转换成数组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2, 3, 4, 5])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&gt;&gt;&gt; np.array(range(5))               # 把range对象转换成数组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1, 2, 3, 4])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&gt;&gt;&gt; np.array([[1, 2, 3], [4, 5, 6]]) 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二维数组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array([[1, 2, 3],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[4, 5, 6]])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&gt;&gt;&gt; np.arange(8)                     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类似于内置函数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range()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，但三个参数均可为实数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1, 2, 3, 4, 5, 6, 7])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&gt;&gt;&gt; np.arange(1, 10, 2)</a:t>
            </a:r>
            <a:endParaRPr lang="zh-CN" altLang="en-US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3, 5, 7, 9])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350" kern="1200" baseline="0" dirty="0">
              <a:latin typeface="Times New Roman" panose="020206030504050203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noProof="1">
                <a:latin typeface="Consolas" panose="020B0609020204030204" charset="0"/>
                <a:sym typeface="+mn-ea"/>
              </a:rPr>
              <a:t>&gt;&gt;&gt; np.linspace(0, 10, 11)                 # 等差数组，包含</a:t>
            </a:r>
            <a:r>
              <a:rPr lang="en-US" altLang="zh-CN" sz="1350" strike="noStrike" noProof="1">
                <a:latin typeface="Consolas" panose="020B0609020204030204" charset="0"/>
                <a:sym typeface="+mn-ea"/>
              </a:rPr>
              <a:t>11</a:t>
            </a:r>
            <a:r>
              <a:rPr lang="zh-CN" altLang="en-US" sz="1350" strike="noStrike" noProof="1">
                <a:latin typeface="Consolas" panose="020B0609020204030204" charset="0"/>
                <a:sym typeface="+mn-ea"/>
              </a:rPr>
              <a:t>个数</a:t>
            </a:r>
            <a:endParaRPr lang="zh-CN" altLang="en-US" sz="1350" strike="noStrike" kern="1200" baseline="0" noProof="1">
              <a:latin typeface="Consolas" panose="020B0609020204030204" charset="0"/>
              <a:ea typeface="+mn-ea"/>
              <a:cs typeface="+mn-cs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20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array([  0.,   1.,   2.,   3.,   4.,   5.,   6.,   7.,   8.,   9.,  10.])</a:t>
            </a:r>
            <a:endParaRPr lang="zh-CN" altLang="en-US" sz="12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noProof="1">
                <a:latin typeface="Consolas" panose="020B0609020204030204" charset="0"/>
                <a:sym typeface="+mn-ea"/>
              </a:rPr>
              <a:t>&gt;&gt;&gt; np.linspace(0, 10, 11, endpoint=False) </a:t>
            </a:r>
            <a:r>
              <a:rPr lang="en-US" altLang="zh-CN" sz="1350" strike="noStrike" noProof="1">
                <a:latin typeface="Consolas" panose="020B0609020204030204" charset="0"/>
                <a:sym typeface="+mn-ea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  <a:sym typeface="+mn-ea"/>
              </a:rPr>
              <a:t>不包含终点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20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array([ 0.        ,  0.90909091,  1.81818182,  2.72727273,  3.63636364,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20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        4.54545455,  5.45454545,  6.36363636,  7.27272727,  8.18181818,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20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        9.09090909])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noProof="1">
                <a:latin typeface="Consolas" panose="020B0609020204030204" charset="0"/>
                <a:sym typeface="+mn-ea"/>
              </a:rPr>
              <a:t>&gt;&gt;&gt; np.logspace(0, 100, 10)                # 对数数组</a:t>
            </a:r>
            <a:endParaRPr lang="zh-CN" altLang="en-US" sz="135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array([ 1.00000000e+000,   1.29154967e+011,   1.66810054e+022,</a:t>
            </a:r>
            <a:endParaRPr lang="zh-CN" altLang="en-US" sz="135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        2.15443469e+033,   2.78255940e+044,   3.59381366e+055,</a:t>
            </a:r>
            <a:endParaRPr lang="zh-CN" altLang="en-US" sz="135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        4.64158883e+066,   5.99484250e+077,   7.74263683e+088,</a:t>
            </a:r>
            <a:endParaRPr lang="zh-CN" altLang="en-US" sz="135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        1.00000000e+100])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noProof="1">
                <a:latin typeface="Consolas" panose="020B0609020204030204" charset="0"/>
                <a:sym typeface="+mn-ea"/>
              </a:rPr>
              <a:t>&gt;&gt;&gt; np.logspace(1,6,5, base=2)             </a:t>
            </a:r>
            <a:r>
              <a:rPr lang="en-US" altLang="zh-CN" sz="1350" strike="noStrike" noProof="1">
                <a:latin typeface="Consolas" panose="020B0609020204030204" charset="0"/>
                <a:sym typeface="+mn-ea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  <a:sym typeface="+mn-ea"/>
              </a:rPr>
              <a:t>对数数组，相当于</a:t>
            </a:r>
            <a:r>
              <a:rPr lang="zh-CN" altLang="en-US" sz="1400" strike="noStrike" noProof="1">
                <a:latin typeface="Consolas" panose="020B0609020204030204" charset="0"/>
                <a:sym typeface="+mn-ea"/>
              </a:rPr>
              <a:t>2 ** np.linspace(1,6,5)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array([  2.        ,   4.75682846,  11.3137085 ,  26.90868529,  64.        ])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np.zeros(3)                            </a:t>
            </a:r>
            <a:r>
              <a:rPr lang="en-US" altLang="zh-CN" sz="1350" strike="noStrike" kern="1200" baseline="0" noProof="1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strike="noStrike" kern="1200" baseline="0" noProof="1">
                <a:latin typeface="Consolas" panose="020B0609020204030204" charset="0"/>
                <a:ea typeface="+mn-ea"/>
                <a:cs typeface="+mn-cs"/>
              </a:rPr>
              <a:t>全</a:t>
            </a:r>
            <a:r>
              <a:rPr lang="en-US" altLang="zh-CN" sz="1350" strike="noStrike" kern="1200" baseline="0" noProof="1">
                <a:latin typeface="Consolas" panose="020B0609020204030204" charset="0"/>
                <a:ea typeface="+mn-ea"/>
                <a:cs typeface="+mn-cs"/>
              </a:rPr>
              <a:t>0</a:t>
            </a:r>
            <a:r>
              <a:rPr lang="zh-CN" altLang="en-US" sz="1350" strike="noStrike" kern="1200" baseline="0" noProof="1">
                <a:latin typeface="Consolas" panose="020B0609020204030204" charset="0"/>
                <a:ea typeface="+mn-ea"/>
                <a:cs typeface="+mn-cs"/>
              </a:rPr>
              <a:t>一维数组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array([ 0.,  0.,  0.])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np.ones(3)                             </a:t>
            </a:r>
            <a:r>
              <a:rPr lang="en-US" altLang="zh-CN" sz="1350" strike="noStrike" kern="1200" baseline="0" noProof="1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strike="noStrike" kern="1200" baseline="0" noProof="1">
                <a:latin typeface="Consolas" panose="020B0609020204030204" charset="0"/>
                <a:ea typeface="+mn-ea"/>
                <a:cs typeface="+mn-cs"/>
              </a:rPr>
              <a:t>全</a:t>
            </a:r>
            <a:r>
              <a:rPr lang="en-US" altLang="zh-CN" sz="1350" strike="noStrike" kern="1200" baseline="0" noProof="1">
                <a:latin typeface="Consolas" panose="020B0609020204030204" charset="0"/>
                <a:ea typeface="+mn-ea"/>
                <a:cs typeface="+mn-cs"/>
              </a:rPr>
              <a:t>1</a:t>
            </a:r>
            <a:r>
              <a:rPr lang="zh-CN" altLang="en-US" sz="1350" strike="noStrike" kern="1200" baseline="0" noProof="1">
                <a:latin typeface="Consolas" panose="020B0609020204030204" charset="0"/>
                <a:ea typeface="+mn-ea"/>
                <a:cs typeface="+mn-cs"/>
              </a:rPr>
              <a:t>一维数组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array([ 1.,  1.,  1.])</a:t>
            </a:r>
            <a:endParaRPr lang="zh-CN" altLang="en-US" sz="1350" strike="noStrike" noProof="1">
              <a:latin typeface="Consolas" panose="020B0609020204030204" charset="0"/>
            </a:endParaRPr>
          </a:p>
        </p:txBody>
      </p:sp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np.zeros((3,3))              # 全0二维数组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，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3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行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3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列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array([[ 0.,  0.,  0.],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[ 0.,  0.,  0.],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[ 0.,  0.,  0.]])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np.zeros((3,1))              # 全0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二</a:t>
            </a: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维数组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，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3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行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1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列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array([[ 0.],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[ 0.],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[ 0.]])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np.zeros((1,3))              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全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0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二维数组，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1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行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3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列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array([[ 0.,  0.,  0.]])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np.ones((3,3))               # 全1二维数组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array([[ 1.,  1.,  1.],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[ 1.,  1.,  1.],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[ 1.,  1.,  1.]])</a:t>
            </a:r>
          </a:p>
        </p:txBody>
      </p:sp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np.ones((1,3))        # 全1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二</a:t>
            </a: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维数组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array([[ 1.,  1.,  1.]])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np.identity(3)        # 单位矩阵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array([[ 1.,  0.,  0.],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[ 0.,  1.,  0.],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[ 0.,  0.,  1.]])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np.identity(2)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array([[ 1.,  0.],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[ 0.,  1.]])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np.empty((3,3))       # 空数组，只申请空间而不初始化，元素值是不确定的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array([[ 0.,  0.,  0.],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[ 0.,  0.,  0.],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[ 0.,  0.,  0.]])</a:t>
            </a:r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np.hamming(20)      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Hamming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窗口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array([ 0.08      ,  0.10492407,  0.17699537,  0.28840385,  0.42707668,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0.5779865 ,  0.7247799 ,  0.85154952,  0.94455793,  0.9937262 ,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0.9937262 ,  0.94455793,  0.85154952,  0.7247799 ,  0.5779865 ,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0.42707668,  0.28840385,  0.17699537,  0.10492407,  0.08      ])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np.blackman(10)     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Blackman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窗口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array([ -1.38777878e-17,   5.08696327e-02,   2.58000502e-01,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 6.30000000e-01,   9.51129866e-01,   9.51129866e-01,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 6.30000000e-01,   2.58000502e-01,   5.08696327e-02,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-1.38777878e-17])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np.kaiser(12, 5)    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Kaiser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窗口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array([ 0.03671089,  0.16199525,  0.36683806,  0.61609304,  0.84458838,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0.98167828,  0.98167828,  0.84458838,  0.61609304,  0.36683806,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0.16199525,  0.03671089])</a:t>
            </a:r>
          </a:p>
        </p:txBody>
      </p:sp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内容占位符 2"/>
          <p:cNvSpPr>
            <a:spLocks noGrp="1"/>
          </p:cNvSpPr>
          <p:nvPr>
            <p:ph idx="1"/>
          </p:nvPr>
        </p:nvSpPr>
        <p:spPr>
          <a:xfrm>
            <a:off x="504190" y="1207770"/>
            <a:ext cx="7947025" cy="3395345"/>
          </a:xfrm>
        </p:spPr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np.random.randint(0, 50, 5) 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随机一维数组，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5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个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0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到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50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之间的数字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array([13, 47, 31, 26,  9])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np.random.randint(0, 50, (3,5))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随机二维数组，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3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行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5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列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array([[34,  2, 33, 14, 40],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[ 9,  5, 10, 27, 11],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[26, 17, 10, 46, 30]])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np.random.rand(10)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array([ 0.98139326,  0.35675498,  0.30580776,  0.30379627,  0.19527425,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0.59159936,  0.31132305,  0.20219211,  0.20073821,  0.02435331])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np.random.standard_normal(5)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从标准正态分布中随机采样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array([ 2.82669067,  0.9773194 , -0.72595951, -0.11343254,  0.74813065])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x = np.random.standard_normal(size=(3, 4, 2))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x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array([[[ 0.5218421 , -1.10892934],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[ 2.27295689,  0.9598461 ],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[-0.92229318,  2.25708573],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[ 0.0070173 , -0.30608704]],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[[ 1.05133704, -0.4094823 ],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[-0.03457527, -2.3034343 ],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[-0.45156185, -1.26174441],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[ 0.59367951, -0.78355627]],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[[ 0.0424474 , -1.75202307],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[-0.43457619, -0.96445206],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[ 0.28342028,  1.27303125],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[-0.15312326,  2.0399687 ]]])</a:t>
            </a:r>
          </a:p>
        </p:txBody>
      </p:sp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17.1 numpy</a:t>
            </a:r>
            <a:r>
              <a:rPr lang="zh-CN" altLang="en-US" dirty="0">
                <a:sym typeface="+mn-ea"/>
              </a:rPr>
              <a:t>简单应用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charset="0"/>
                <a:cs typeface="Consolas" panose="020B0609020204030204" charset="0"/>
              </a:rPr>
              <a:t>&gt;&gt;&gt; np.random.choice(range(100), 3)  #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随机选择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个数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array([32, 23, 32])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charset="0"/>
                <a:cs typeface="Consolas" panose="020B0609020204030204" charset="0"/>
              </a:rPr>
              <a:t>&gt;&gt;&gt; np.random.choice((1,-1), (3,5))  # 3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行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列随机数，均为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-1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或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array([[-1, -1, -1, -1,  1],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[ 1, -1,  1, -1, -1],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[ 1, -1, -1, -1, -1]])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np.diag([1,2,3])        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对角矩阵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array([[1, 0, 0],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[0, 2, 0],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[0, 0, 3]])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np.diag([1,2,3,4])      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对角矩阵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array([[1, 0, 0, 0],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[0, 2, 0, 0],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[0, 0, 3, 0],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[0, 0, 0, 4]])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1800" strike="noStrike" noProof="1"/>
              <a:t>测试两个数组是否足够接近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&gt;&gt;&gt; x = np.array([1, 2, 3, 4.001, 5])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&gt;&gt;&gt; y = np.array([1, 1.999, 3, 4.01, 5.1])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&gt;&gt;&gt; np.allclose(x, 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solidFill>
                  <a:srgbClr val="00B0F0"/>
                </a:solidFill>
                <a:latin typeface="Consolas" panose="020B0609020204030204" charset="0"/>
              </a:rPr>
              <a:t>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&gt;&gt;&gt; np.allclose(x, y, rtol=0.2)       </a:t>
            </a:r>
            <a:r>
              <a:rPr lang="en-US" altLang="zh-CN" sz="1400" strike="noStrike" noProof="1">
                <a:latin typeface="Consolas" panose="020B0609020204030204" charset="0"/>
              </a:rPr>
              <a:t># </a:t>
            </a:r>
            <a:r>
              <a:rPr lang="zh-CN" altLang="en-US" sz="1400" strike="noStrike" noProof="1">
                <a:latin typeface="Consolas" panose="020B0609020204030204" charset="0"/>
              </a:rPr>
              <a:t>设置相对误差参数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solidFill>
                  <a:srgbClr val="00B0F0"/>
                </a:solidFill>
                <a:latin typeface="Consolas" panose="020B0609020204030204" charset="0"/>
              </a:rPr>
              <a:t>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&gt;&gt;&gt; np.allclose(x, y, atol=0.2)       </a:t>
            </a:r>
            <a:r>
              <a:rPr lang="en-US" altLang="zh-CN" sz="1400" strike="noStrike" noProof="1">
                <a:latin typeface="Consolas" panose="020B0609020204030204" charset="0"/>
              </a:rPr>
              <a:t># </a:t>
            </a:r>
            <a:r>
              <a:rPr lang="zh-CN" altLang="en-US" sz="1400" strike="noStrike" noProof="1">
                <a:latin typeface="Consolas" panose="020B0609020204030204" charset="0"/>
              </a:rPr>
              <a:t>设置绝对误差参数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solidFill>
                  <a:srgbClr val="00B0F0"/>
                </a:solidFill>
                <a:latin typeface="Consolas" panose="020B0609020204030204" charset="0"/>
              </a:rPr>
              <a:t>True</a:t>
            </a:r>
          </a:p>
        </p:txBody>
      </p:sp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相关标准库</a:t>
            </a:r>
            <a:endParaRPr lang="en-US" altLang="zh-CN" dirty="0">
              <a:sym typeface="+mn-ea"/>
            </a:endParaRPr>
          </a:p>
          <a:p>
            <a:r>
              <a:rPr lang="en-US" altLang="zh-CN" dirty="0" err="1">
                <a:sym typeface="+mn-ea"/>
              </a:rPr>
              <a:t>Numpy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Matplotlib</a:t>
            </a:r>
          </a:p>
          <a:p>
            <a:r>
              <a:rPr lang="en-US" altLang="zh-CN" dirty="0">
                <a:sym typeface="+mn-ea"/>
              </a:rPr>
              <a:t>Pandas</a:t>
            </a:r>
          </a:p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1800" strike="noStrike" noProof="1"/>
              <a:t>改变数组元素值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x = np.arange(8)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x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array([0, 1, 2, 3, 4, 5, 6, 7])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np.append(x, 8)               </a:t>
            </a:r>
            <a:r>
              <a:rPr lang="en-US" altLang="zh-CN" sz="1350" strike="noStrike" noProof="1">
                <a:latin typeface="Consolas" panose="020B0609020204030204" charset="0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</a:rPr>
              <a:t>返回新数组，增加元素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array([0, 1, 2, 3, 4, 5, 6, 7, 8])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np.append(x, [9,10])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array([0, 1, 2, 3, 4, 5, 6, 7, 9, 10])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x                             </a:t>
            </a:r>
            <a:r>
              <a:rPr lang="en-US" altLang="zh-CN" sz="1350" strike="noStrike" noProof="1">
                <a:latin typeface="Consolas" panose="020B0609020204030204" charset="0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</a:rPr>
              <a:t>不影响原来的数组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array([0, 1, 2, 3, 4, 5, 6, 7])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x[3] = 8                      </a:t>
            </a:r>
            <a:r>
              <a:rPr lang="en-US" altLang="zh-CN" sz="1350" strike="noStrike" noProof="1">
                <a:latin typeface="Consolas" panose="020B0609020204030204" charset="0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</a:rPr>
              <a:t>原地修改元素值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x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array([0, 1, 2, 8, 4, 5, 6, 7])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np.insert(x, 1, 8)            </a:t>
            </a:r>
            <a:r>
              <a:rPr lang="en-US" altLang="zh-CN" sz="1350" strike="noStrike" noProof="1">
                <a:latin typeface="Consolas" panose="020B0609020204030204" charset="0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</a:rPr>
              <a:t>返回新数组，插入元素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array([0, 8, 1, 2, 8, 4, 5, 6, 7])</a:t>
            </a:r>
          </a:p>
        </p:txBody>
      </p:sp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x.put(0, 9)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修改指定位置上的元素值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x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array([9, 1, 2, 8, 4, 5, 6, 7])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x = np.arange(8)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x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1, 2, 3, 4, 5, 6, 7])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np.append(x, 8)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返回新数组，增加元素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1, 2, 3, 4, 5, 6, 7, 8])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np.append(x, [9,10])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1, 2, 3, 4, 5, 6, 7, 9, 10])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x          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不影响原来的数组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1, 2, 3, 4, 5, 6, 7])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x[3] = 8   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原地修改元素值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x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1, 2, 8, 4, 5, 6, 7])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np.insert(x, 1, 8)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返回新数组，插入元素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8, 1, 2, 8, 4, 5, 6, 7])</a:t>
            </a:r>
          </a:p>
        </p:txBody>
      </p:sp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x[1:, 1:] = [1,2]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x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array([[1, 2, 4],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[4, 1, 2],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[7, 1, 2]])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x[1:, 1:] = [[1,2],[3,4]]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x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array([[1, 2, 4],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[4, 1, 2],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[7, 3, 4]])</a:t>
            </a:r>
          </a:p>
        </p:txBody>
      </p:sp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8193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</a:p>
        </p:txBody>
      </p:sp>
      <p:sp>
        <p:nvSpPr>
          <p:cNvPr id="29698" name="文本占位符 8194"/>
          <p:cNvSpPr>
            <a:spLocks noGrp="1"/>
          </p:cNvSpPr>
          <p:nvPr>
            <p:ph idx="1"/>
          </p:nvPr>
        </p:nvSpPr>
        <p:spPr>
          <a:xfrm>
            <a:off x="509270" y="1093470"/>
            <a:ext cx="7149465" cy="3395345"/>
          </a:xfrm>
        </p:spPr>
        <p:txBody>
          <a:bodyPr anchor="t"/>
          <a:lstStyle/>
          <a:p>
            <a:pPr defTabSz="9144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数组与数值的运算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 = np.array((1, 2, 3, 4, 5))    # 创建数组对象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2, 3, 4, 5])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 * 2                            # 数组与数值相乘，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返回新数组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array([ 2, 4, 6, 8, 10])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 / 2                            # 数组与数值相除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array([ 0.5, 1. , 1.5, 2. , 2.5])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 // 2                           # 数组与数值整除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1, 1, 2, 2], dtype=int32)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 ** 3                           # 幂运算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8, 27, 64, 125], dtype=int32)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 + 2                            # 数组与数值相加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array([3, 4, 5, 6, 7])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 % 3                            # 余数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2, 0, 1, 2], dtype=int32)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2 ** x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array([2, 4, 8, 16, 32], dtype=int32)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2 / x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array([2. ,1. ,0.66666667, 0.5, 0.4])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63 // x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array([63, 31, 21, 15, 12], dtype=int32)</a:t>
            </a:r>
          </a:p>
        </p:txBody>
      </p:sp>
      <p:sp>
        <p:nvSpPr>
          <p:cNvPr id="30722" name="标题 8193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fontAlgn="base">
              <a:lnSpc>
                <a:spcPct val="80000"/>
              </a:lnSpc>
            </a:pPr>
            <a:r>
              <a:rPr lang="zh-CN" altLang="en-US" sz="1800" strike="noStrike" noProof="1">
                <a:ea typeface="宋体" panose="02010600030101010101" pitchFamily="2" charset="-122"/>
              </a:rPr>
              <a:t>数组与数组的运算</a:t>
            </a:r>
          </a:p>
          <a:p>
            <a:pPr fontAlgn="base">
              <a:lnSpc>
                <a:spcPct val="80000"/>
              </a:lnSpc>
              <a:buNone/>
            </a:pPr>
            <a:r>
              <a:rPr lang="en-US" altLang="x-none" sz="1350" strike="noStrike" noProof="1">
                <a:latin typeface="Consolas" panose="020B0609020204030204" charset="0"/>
              </a:rPr>
              <a:t>&gt;&gt;&gt; a = np.array((1, 2, 3))</a:t>
            </a:r>
          </a:p>
          <a:p>
            <a:pPr fontAlgn="base">
              <a:lnSpc>
                <a:spcPct val="80000"/>
              </a:lnSpc>
              <a:buNone/>
            </a:pPr>
            <a:r>
              <a:rPr lang="en-US" altLang="x-none" sz="1350" strike="noStrike" noProof="1">
                <a:latin typeface="Consolas" panose="020B0609020204030204" charset="0"/>
              </a:rPr>
              <a:t>&gt;&gt;&gt; b = np.array(([1, 2, 3], [4, 5, 6], [7, 8, 9]))</a:t>
            </a:r>
          </a:p>
          <a:p>
            <a:pPr fontAlgn="base">
              <a:lnSpc>
                <a:spcPct val="80000"/>
              </a:lnSpc>
              <a:buNone/>
            </a:pPr>
            <a:r>
              <a:rPr lang="en-US" altLang="x-none" sz="1350" strike="noStrike" noProof="1">
                <a:latin typeface="Consolas" panose="020B0609020204030204" charset="0"/>
              </a:rPr>
              <a:t>&gt;&gt;&gt; c = a * b                   # 数组与数组相乘</a:t>
            </a:r>
          </a:p>
          <a:p>
            <a:pPr fontAlgn="base">
              <a:lnSpc>
                <a:spcPct val="80000"/>
              </a:lnSpc>
              <a:buNone/>
            </a:pPr>
            <a:r>
              <a:rPr lang="en-US" altLang="x-none" sz="1350" strike="noStrike" noProof="1">
                <a:latin typeface="Consolas" panose="020B0609020204030204" charset="0"/>
              </a:rPr>
              <a:t>&gt;&gt;&gt; c                           # a中的每个元素乘以b中的</a:t>
            </a:r>
            <a:r>
              <a:rPr lang="zh-CN" altLang="en-US" sz="1350" strike="noStrike" noProof="1">
                <a:latin typeface="Consolas" panose="020B0609020204030204" charset="0"/>
              </a:rPr>
              <a:t>对应</a:t>
            </a:r>
            <a:r>
              <a:rPr lang="en-US" altLang="x-none" sz="1350" strike="noStrike" noProof="1">
                <a:latin typeface="Consolas" panose="020B0609020204030204" charset="0"/>
              </a:rPr>
              <a:t>列元素</a:t>
            </a:r>
          </a:p>
          <a:p>
            <a:pPr fontAlgn="base">
              <a:lnSpc>
                <a:spcPct val="80000"/>
              </a:lnSpc>
              <a:buNone/>
            </a:pPr>
            <a:r>
              <a:rPr lang="en-US" altLang="x-none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array([[ 1, 4, 9],</a:t>
            </a:r>
          </a:p>
          <a:p>
            <a:pPr fontAlgn="base">
              <a:lnSpc>
                <a:spcPct val="80000"/>
              </a:lnSpc>
              <a:buNone/>
            </a:pPr>
            <a:r>
              <a:rPr lang="en-US" altLang="x-none" sz="1350" strike="noStrike" noProof="1">
                <a:solidFill>
                  <a:srgbClr val="00B0F0"/>
                </a:solidFill>
                <a:latin typeface="Consolas" panose="020B0609020204030204" charset="0"/>
              </a:rPr>
              <a:t>       [ 4, 10, 18],</a:t>
            </a:r>
          </a:p>
          <a:p>
            <a:pPr fontAlgn="base">
              <a:lnSpc>
                <a:spcPct val="80000"/>
              </a:lnSpc>
              <a:buNone/>
            </a:pPr>
            <a:r>
              <a:rPr lang="en-US" altLang="x-none" sz="1350" strike="noStrike" noProof="1">
                <a:solidFill>
                  <a:srgbClr val="00B0F0"/>
                </a:solidFill>
                <a:latin typeface="Consolas" panose="020B0609020204030204" charset="0"/>
              </a:rPr>
              <a:t>       [ 7, 16, 27]])</a:t>
            </a:r>
          </a:p>
          <a:p>
            <a:pPr fontAlgn="base">
              <a:lnSpc>
                <a:spcPct val="80000"/>
              </a:lnSpc>
              <a:buNone/>
            </a:pPr>
            <a:r>
              <a:rPr lang="en-US" altLang="x-none" sz="1350" strike="noStrike" noProof="1">
                <a:latin typeface="Consolas" panose="020B0609020204030204" charset="0"/>
              </a:rPr>
              <a:t>&gt;&gt;&gt; c / b                       # 数组之间的除法运算</a:t>
            </a:r>
          </a:p>
          <a:p>
            <a:pPr fontAlgn="base">
              <a:lnSpc>
                <a:spcPct val="80000"/>
              </a:lnSpc>
              <a:buNone/>
            </a:pPr>
            <a:r>
              <a:rPr lang="en-US" altLang="x-none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array([[ 1.,  2.,  3.],</a:t>
            </a:r>
          </a:p>
          <a:p>
            <a:pPr fontAlgn="base">
              <a:lnSpc>
                <a:spcPct val="80000"/>
              </a:lnSpc>
              <a:buNone/>
            </a:pPr>
            <a:r>
              <a:rPr lang="en-US" altLang="x-none" sz="1350" strike="noStrike" noProof="1">
                <a:solidFill>
                  <a:srgbClr val="00B0F0"/>
                </a:solidFill>
                <a:latin typeface="Consolas" panose="020B0609020204030204" charset="0"/>
              </a:rPr>
              <a:t>       [ 1.,  2.,  3.],</a:t>
            </a:r>
          </a:p>
          <a:p>
            <a:pPr fontAlgn="base">
              <a:lnSpc>
                <a:spcPct val="80000"/>
              </a:lnSpc>
              <a:buNone/>
            </a:pPr>
            <a:r>
              <a:rPr lang="en-US" altLang="x-none" sz="1350" strike="noStrike" noProof="1">
                <a:solidFill>
                  <a:srgbClr val="00B0F0"/>
                </a:solidFill>
                <a:latin typeface="Consolas" panose="020B0609020204030204" charset="0"/>
              </a:rPr>
              <a:t>       [ 1.,  2.,  3.]])</a:t>
            </a:r>
          </a:p>
          <a:p>
            <a:pPr marL="0" indent="0" fontAlgn="base">
              <a:buNone/>
            </a:pPr>
            <a:r>
              <a:rPr lang="en-US" sz="1350" strike="noStrike" noProof="1">
                <a:latin typeface="Consolas" panose="020B0609020204030204" charset="0"/>
                <a:sym typeface="+mn-ea"/>
              </a:rPr>
              <a:t>&gt;&gt;&gt; c / a</a:t>
            </a:r>
            <a:endParaRPr lang="en-US" sz="135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35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array([[ 1.,  2.,  3.],</a:t>
            </a:r>
          </a:p>
          <a:p>
            <a:pPr marL="0" indent="0" fontAlgn="base">
              <a:buNone/>
            </a:pPr>
            <a:r>
              <a:rPr lang="en-US" sz="135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       [ 4.,  5.,  6.],</a:t>
            </a:r>
          </a:p>
          <a:p>
            <a:pPr marL="0" indent="0" fontAlgn="base">
              <a:buNone/>
            </a:pPr>
            <a:r>
              <a:rPr lang="en-US" sz="135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       [ 7.,  8.,  9.]])</a:t>
            </a:r>
            <a:endParaRPr lang="en-US" altLang="x-none" sz="1350" strike="noStrike" noProof="1">
              <a:solidFill>
                <a:srgbClr val="00B0F0"/>
              </a:solidFill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 + a                         # 数组之间的加法运算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array([2, 4, 6])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 * a                         # 数组之间的乘法运算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4, 9])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 - a                         # 数组之间的减法运算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0, 0])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 / a                         # 数组之间的除法运算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array([ 1.,  1.,  1.])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a+b                           # 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a中每个元素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加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b中的每一列元素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array([[ 2,  4,  6],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[ 5,  7,  9],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[ 8, 10, 12]])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np.array([1, 2, 3, 4]) + np.array([4, 3, 2, 1])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array([5, 5, 5, 5])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np.array([1, 2, 3, 4]) + np.array([4])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array([5, 6, 7, 8])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9217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</a:p>
        </p:txBody>
      </p:sp>
      <p:sp>
        <p:nvSpPr>
          <p:cNvPr id="33794" name="文本占位符 9218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转置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b = np.array(([1, 2, 3], [4, 5, 6], [7, 8, 9]))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b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array([[1, 2, 3],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[4, 5, 6],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[7, 8, 9]])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b.T                           # 转置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array([[1, 4, 7],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[2, 5, 8],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[3, 6, 9]])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 = np.array((1, 2, 3, 4))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2, 3, 4])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a.T                           # 一维数组转置以后和原来是一样的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2, 3, 4])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1800" strike="noStrike" noProof="1"/>
              <a:t>排序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x = np.array([3, 1, 2])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np.argsort(x)                </a:t>
            </a:r>
            <a:r>
              <a:rPr lang="en-US" altLang="zh-CN" sz="1350" strike="noStrike" noProof="1">
                <a:latin typeface="Consolas" panose="020B0609020204030204" charset="0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</a:rPr>
              <a:t>返回排序后元素的原下标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array([1, 2, 0], dtype=int64)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x[_]                         </a:t>
            </a:r>
            <a:r>
              <a:rPr lang="en-US" altLang="zh-CN" sz="1350" strike="noStrike" noProof="1">
                <a:latin typeface="Consolas" panose="020B0609020204030204" charset="0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</a:rPr>
              <a:t>获取排序后的元素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array([1, 2, 3])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x = np.array([3, 1, 2, 4])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x.argmax(), x.argmin()       </a:t>
            </a:r>
            <a:r>
              <a:rPr lang="en-US" altLang="zh-CN" sz="1350" strike="noStrike" noProof="1">
                <a:latin typeface="Consolas" panose="020B0609020204030204" charset="0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</a:rPr>
              <a:t>最大值和最小值的下标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(3, 1)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np.argsort(x)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array([1, 2, 0, 3], dtype=int64)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x[_]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array([1, 2, 3, 4])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/>
              <a:t>&gt;&gt;&gt; x.sort()                                                </a:t>
            </a:r>
            <a:r>
              <a:rPr lang="en-US" altLang="zh-CN" sz="1350" strike="noStrike" noProof="1"/>
              <a:t># </a:t>
            </a:r>
            <a:r>
              <a:rPr lang="zh-CN" altLang="en-US" sz="1350" strike="noStrike" noProof="1"/>
              <a:t>原地排序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/>
              <a:t>&gt;&gt;&gt; x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</a:rPr>
              <a:t>array([1, 2, 3, 4])</a:t>
            </a:r>
          </a:p>
        </p:txBody>
      </p:sp>
      <p:sp>
        <p:nvSpPr>
          <p:cNvPr id="34818" name="标题 9217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80000"/>
              </a:lnSpc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点积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/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内积</a:t>
            </a: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 = np.array((5, 6, 7))</a:t>
            </a: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b = np.array((6, 6, 6))</a:t>
            </a: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a.dot(b)                                    # 向量内积</a:t>
            </a: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108</a:t>
            </a: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np.dot(a,b)</a:t>
            </a: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108</a:t>
            </a: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sum(a*b)</a:t>
            </a: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108</a:t>
            </a: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 = np.array(([1,2,3],[4,5,6],[7,8,9]))     # 二维数组</a:t>
            </a: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c.dot(a)                                    # 二维数组的每行与一维向量计算内积</a:t>
            </a: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array([ 38, 92, 146])</a:t>
            </a: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c[0].dot(a)                                 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验证一下，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两个一维向量计算内积</a:t>
            </a: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38</a:t>
            </a: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c[1].dot(a)</a:t>
            </a: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92</a:t>
            </a: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c[2].dot(a)</a:t>
            </a: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146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6145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相关标准库和扩展库</a:t>
            </a:r>
          </a:p>
        </p:txBody>
      </p:sp>
      <p:sp>
        <p:nvSpPr>
          <p:cNvPr id="7170" name="文本占位符 614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用于数据分析、科学计算与可视化的扩展模块主要有：</a:t>
            </a:r>
            <a:r>
              <a:rPr lang="en-US" altLang="zh-CN" sz="1800" b="1" kern="1200" baseline="0" dirty="0">
                <a:latin typeface="+mn-lt"/>
                <a:ea typeface="+mn-ea"/>
                <a:cs typeface="+mn-cs"/>
              </a:rPr>
              <a:t>statistics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b="1" kern="1200" baseline="0" dirty="0">
                <a:latin typeface="+mn-lt"/>
                <a:ea typeface="+mn-ea"/>
                <a:cs typeface="+mn-cs"/>
              </a:rPr>
              <a:t>numpy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b="1" kern="1200" baseline="0" dirty="0" err="1">
                <a:latin typeface="+mn-lt"/>
                <a:ea typeface="+mn-ea"/>
                <a:cs typeface="+mn-cs"/>
              </a:rPr>
              <a:t>scipy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kern="1200" baseline="0" dirty="0" err="1">
                <a:latin typeface="+mn-lt"/>
                <a:ea typeface="+mn-ea"/>
                <a:cs typeface="+mn-cs"/>
              </a:rPr>
              <a:t>sklearn</a:t>
            </a:r>
            <a:r>
              <a:rPr lang="zh-CN" altLang="en-US" sz="1800" dirty="0"/>
              <a:t>、</a:t>
            </a:r>
            <a:r>
              <a:rPr lang="en-US" altLang="zh-CN" sz="1800" b="1" kern="1200" baseline="0" dirty="0">
                <a:latin typeface="+mn-lt"/>
                <a:ea typeface="+mn-ea"/>
                <a:cs typeface="+mn-cs"/>
              </a:rPr>
              <a:t>pandas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SymPy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b="1" kern="1200" baseline="0" dirty="0">
                <a:latin typeface="+mn-lt"/>
                <a:ea typeface="+mn-ea"/>
                <a:cs typeface="+mn-cs"/>
              </a:rPr>
              <a:t>matplotlib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Traits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TraitsUI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Chaco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TVTK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Mayavi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VPython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kern="1200" baseline="0">
                <a:latin typeface="+mn-lt"/>
                <a:ea typeface="+mn-ea"/>
                <a:cs typeface="+mn-cs"/>
              </a:rPr>
              <a:t>OpenCV</a:t>
            </a:r>
            <a:r>
              <a:rPr lang="en-US" altLang="zh-CN" sz="1800"/>
              <a:t>/PILLOW</a:t>
            </a:r>
            <a:r>
              <a:rPr lang="zh-CN" altLang="en-US" sz="1800" kern="1200" baseline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kern="1200" baseline="0" dirty="0" err="1">
                <a:latin typeface="+mn-lt"/>
                <a:ea typeface="+mn-ea"/>
                <a:cs typeface="+mn-cs"/>
              </a:rPr>
              <a:t>PyTorch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kern="1200" baseline="0" dirty="0" err="1">
                <a:latin typeface="+mn-lt"/>
                <a:ea typeface="+mn-ea"/>
                <a:cs typeface="+mn-cs"/>
              </a:rPr>
              <a:t>Tensorflow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MXNet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。</a:t>
            </a:r>
            <a:endParaRPr lang="en-US" altLang="zh-CN" sz="1800" kern="1200" baseline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a.dot(c)                # 一维向量与二维向量的每列计算内积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array([78, 96, 114])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cT = c.T                # 转置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a.dot(cT[0])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78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a.dot(cT[1])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96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a.dot(cT[2])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114</a:t>
            </a:r>
          </a:p>
        </p:txBody>
      </p:sp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1800" strike="noStrike" noProof="1"/>
              <a:t>数组元素访问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b = np.array(([1,2,3],[4,5,6],[7,8,9]))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b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array([[1, 2, 3],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       [4, 5, 6],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       [7, 8, 9]])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b[0]              # 第0行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array([1, 2, 3])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b[0][0]           # 第0行第0列的元素值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1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&gt;&gt;&gt; b[0,2]            </a:t>
            </a:r>
            <a:r>
              <a:rPr lang="en-US" altLang="zh-CN" sz="1350" strike="noStrike" noProof="1">
                <a:solidFill>
                  <a:schemeClr val="tx1"/>
                </a:solidFill>
                <a:latin typeface="Consolas" panose="020B0609020204030204" charset="0"/>
              </a:rPr>
              <a:t># </a:t>
            </a: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第</a:t>
            </a:r>
            <a:r>
              <a:rPr lang="en-US" altLang="zh-CN" sz="1350" strike="noStrike" noProof="1">
                <a:solidFill>
                  <a:schemeClr val="tx1"/>
                </a:solidFill>
                <a:latin typeface="Consolas" panose="020B0609020204030204" charset="0"/>
              </a:rPr>
              <a:t>0</a:t>
            </a: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行第</a:t>
            </a:r>
            <a:r>
              <a:rPr lang="en-US" altLang="zh-CN" sz="1350" strike="noStrike" noProof="1">
                <a:solidFill>
                  <a:schemeClr val="tx1"/>
                </a:solidFill>
                <a:latin typeface="Consolas" panose="020B0609020204030204" charset="0"/>
              </a:rPr>
              <a:t>2</a:t>
            </a: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列的元素值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3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&gt;&gt;&gt; b[[0,1]]          </a:t>
            </a:r>
            <a:r>
              <a:rPr lang="en-US" altLang="zh-CN" sz="1350" strike="noStrike" noProof="1">
                <a:solidFill>
                  <a:schemeClr val="tx1"/>
                </a:solidFill>
                <a:latin typeface="Consolas" panose="020B0609020204030204" charset="0"/>
              </a:rPr>
              <a:t># </a:t>
            </a: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第</a:t>
            </a:r>
            <a:r>
              <a:rPr lang="en-US" altLang="zh-CN" sz="1350" strike="noStrike" noProof="1">
                <a:solidFill>
                  <a:schemeClr val="tx1"/>
                </a:solidFill>
                <a:latin typeface="Consolas" panose="020B0609020204030204" charset="0"/>
              </a:rPr>
              <a:t>0</a:t>
            </a: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行和第</a:t>
            </a:r>
            <a:r>
              <a:rPr lang="en-US" altLang="zh-CN" sz="1350" strike="noStrike" noProof="1">
                <a:solidFill>
                  <a:schemeClr val="tx1"/>
                </a:solidFill>
                <a:latin typeface="Consolas" panose="020B0609020204030204" charset="0"/>
              </a:rPr>
              <a:t>1</a:t>
            </a: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行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array([[1, 2, 3],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       [4, 5, 6]])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b[[0,0], [1,2]]   </a:t>
            </a:r>
            <a:r>
              <a:rPr lang="en-US" altLang="zh-CN" sz="1350" strike="noStrike" noProof="1">
                <a:latin typeface="Consolas" panose="020B0609020204030204" charset="0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</a:rPr>
              <a:t>第</a:t>
            </a:r>
            <a:r>
              <a:rPr lang="en-US" altLang="zh-CN" sz="1350" strike="noStrike" noProof="1">
                <a:latin typeface="Consolas" panose="020B0609020204030204" charset="0"/>
              </a:rPr>
              <a:t>0</a:t>
            </a:r>
            <a:r>
              <a:rPr lang="zh-CN" altLang="en-US" sz="1350" strike="noStrike" noProof="1">
                <a:latin typeface="Consolas" panose="020B0609020204030204" charset="0"/>
              </a:rPr>
              <a:t>行第</a:t>
            </a:r>
            <a:r>
              <a:rPr lang="en-US" altLang="zh-CN" sz="1350" strike="noStrike" noProof="1">
                <a:latin typeface="Consolas" panose="020B0609020204030204" charset="0"/>
              </a:rPr>
              <a:t>1</a:t>
            </a:r>
            <a:r>
              <a:rPr lang="zh-CN" altLang="en-US" sz="1350" strike="noStrike" noProof="1">
                <a:latin typeface="Consolas" panose="020B0609020204030204" charset="0"/>
              </a:rPr>
              <a:t>列的元素和第</a:t>
            </a:r>
            <a:r>
              <a:rPr lang="en-US" altLang="zh-CN" sz="1350" strike="noStrike" noProof="1">
                <a:latin typeface="Consolas" panose="020B0609020204030204" charset="0"/>
              </a:rPr>
              <a:t>0</a:t>
            </a:r>
            <a:r>
              <a:rPr lang="zh-CN" altLang="en-US" sz="1350" strike="noStrike" noProof="1">
                <a:latin typeface="Consolas" panose="020B0609020204030204" charset="0"/>
              </a:rPr>
              <a:t>行第</a:t>
            </a:r>
            <a:r>
              <a:rPr lang="en-US" altLang="zh-CN" sz="1350" strike="noStrike" noProof="1">
                <a:latin typeface="Consolas" panose="020B0609020204030204" charset="0"/>
              </a:rPr>
              <a:t>2</a:t>
            </a:r>
            <a:r>
              <a:rPr lang="zh-CN" altLang="en-US" sz="1350" strike="noStrike" noProof="1">
                <a:latin typeface="Consolas" panose="020B0609020204030204" charset="0"/>
              </a:rPr>
              <a:t>列的元素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array([2, 3])</a:t>
            </a:r>
            <a:endParaRPr lang="en-US" altLang="zh-CN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024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</a:p>
        </p:txBody>
      </p:sp>
      <p:sp>
        <p:nvSpPr>
          <p:cNvPr id="43010" name="文本占位符 1024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 = np.arange(0,100,10,dtype=np.floating)</a:t>
            </a:r>
          </a:p>
          <a:p>
            <a:pPr defTabSz="914400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</a:t>
            </a:r>
          </a:p>
          <a:p>
            <a:pPr defTabSz="914400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 0.,  10.,  20.,  30.,  40.,  50.,  60.,  70.,  80.,  90.])</a:t>
            </a:r>
          </a:p>
          <a:p>
            <a:pPr defTabSz="914400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x[[1, 3, 5]]          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同时访问多个位置上的元素</a:t>
            </a:r>
          </a:p>
          <a:p>
            <a:pPr defTabSz="914400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array([ 10.,  30.,  50.])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1265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</a:p>
        </p:txBody>
      </p:sp>
      <p:sp>
        <p:nvSpPr>
          <p:cNvPr id="46082" name="文本占位符 1126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90000"/>
              </a:lnSpc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数组支持函数运算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x = np.arange(0, 100, 10, dtype=np.floating)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np.sin(x)                             # 一维数组中所有元素求正弦值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array([ 0.        , -0.54402111,  0.91294525, -0.98803162,  0.74511316,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-0.26237485, -0.30481062,  0.77389068, -0.99388865,  0.89399666])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b = np.array(([1, 2, 3], [4, 5, 6], [7, 8, 9]))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np.cos(b)                             # 二维数组中所有元素求余弦值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array([[ 0.54030231, -0.41614684, -0.9899925 ],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[-0.65364362,  0.28366219,  0.96017029],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[ 0.75390225, -0.14550003, -0.91113026]])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np.round(_)                           # 四舍五入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array([[ 1., -0., -1.],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[-1.,  0.,  1.],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[ 1., -0., -1.]])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x = np.random.rand(10) * 10            # 包含10个随机数的数组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x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array([ 2.16124573,  2.58272611,  6.18827437,  5.21282916,  4.06596404,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3.34858432,  5.60654631,  9.49699461,  1.68564166,  2.9930861 ])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np.floor(x)                            # 所有元素向下取整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array([ 2.,  2.,  6.,  5.,  4.,  3.,  5.,  9.,  1.,  2.])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np.ceil(x)                             # 所有元素向上取整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 3.,   3.,   7.,   6.,   5.,   4.,   6.,  10.,   2.,   3.])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np.angle(1+1j, deg=True)               # </a:t>
            </a:r>
            <a:r>
              <a:rPr lang="zh-CN" altLang="en-US" sz="1400" strike="noStrike" kern="1200" baseline="0" noProof="1">
                <a:latin typeface="Consolas" panose="020B0609020204030204" charset="0"/>
                <a:ea typeface="+mn-ea"/>
                <a:cs typeface="+mn-cs"/>
              </a:rPr>
              <a:t>返回指定向量的角度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45.0</a:t>
            </a:r>
          </a:p>
          <a:p>
            <a:pPr marL="0" indent="0" algn="l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np.angle(1+1j)                         # </a:t>
            </a:r>
            <a:r>
              <a:rPr lang="zh-CN" altLang="en-US" sz="1400" strike="noStrike" kern="1200" baseline="0" noProof="1">
                <a:latin typeface="Consolas" panose="020B0609020204030204" charset="0"/>
                <a:ea typeface="+mn-ea"/>
                <a:cs typeface="+mn-cs"/>
              </a:rPr>
              <a:t>返回指定向量对应角度的弧度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0.78539816339744828</a:t>
            </a:r>
          </a:p>
          <a:p>
            <a:pPr marL="0" indent="0" algn="l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np.angle([1, 1j, 1+1j], deg=True)      # </a:t>
            </a:r>
            <a:r>
              <a:rPr lang="zh-CN" altLang="en-US" sz="1400" strike="noStrike" kern="1200" baseline="0" noProof="1">
                <a:latin typeface="Consolas" panose="020B0609020204030204" charset="0"/>
                <a:ea typeface="+mn-ea"/>
                <a:cs typeface="+mn-cs"/>
              </a:rPr>
              <a:t>返回多个向量的角度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 0.,  90.,  45.])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x = np.linspace(0, 3.14, 10)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x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array([ 0.        ,  0.34888889,  0.69777778,  1.04666667,  1.39555556,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1.74444444,  2.09333333,  2.44222222,  2.79111111,  3.14      ])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y = np.cos(x)        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余弦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y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array([ 1.        ,  0.93975313,  0.76627189,  0.50045969,  0.17434523,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-0.17277674, -0.4990802 , -0.76524761, -0.93920748, -0.99999873])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np.arccos(y)         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反余弦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array([ 0.        ,  0.34888889,  0.69777778,  1.04666667,  1.39555556,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1.74444444,  2.09333333,  2.44222222,  2.79111111,  3.14      ])</a:t>
            </a:r>
          </a:p>
        </p:txBody>
      </p:sp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np.absolute(-3)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绝对值或模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np.absolute(3+4j)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5.0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np.ceil(3.2)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向上取整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4.0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np.ceil(np.array([1, 2, 3.1]))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array([ 1.,  2.,  4.])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np.isnan(np.NAN)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True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np.log2(8)  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对数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3.0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np.log10(100)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2.0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np.log10([100, 1000, 10000])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array([ 2.,  3.,  4.])</a:t>
            </a:r>
          </a:p>
        </p:txBody>
      </p:sp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8433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</a:p>
        </p:txBody>
      </p:sp>
      <p:sp>
        <p:nvSpPr>
          <p:cNvPr id="52226" name="文本占位符 1843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80000"/>
              </a:lnSpc>
              <a:spcBef>
                <a:spcPct val="0"/>
              </a:spcBef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改变数组大小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/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形状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&gt;&gt;&gt; a = np.arange(1, 11, 1)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&gt;&gt;&gt; a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2, 3, 4, 5, 6, 7, 8, 9, 10])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&gt;&gt;&gt; a.shape = 2, 5                         # 改为2行5列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&gt;&gt;&gt; a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array([[ 1,  2,  3,  4,  5],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[ 6,  7,  8,  9, 10]])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&gt;&gt;&gt; a.shape = 5, -1                        # -1表示自动计算</a:t>
            </a:r>
            <a:r>
              <a:rPr lang="zh-CN" altLang="en-US" sz="1200" kern="1200" baseline="0" dirty="0">
                <a:latin typeface="Consolas" panose="020B0609020204030204" charset="0"/>
                <a:ea typeface="+mn-ea"/>
                <a:cs typeface="+mn-cs"/>
              </a:rPr>
              <a:t>，原地修改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&gt;&gt;&gt; a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array([[ 1,  2],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[ 3,  4],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[ 5,  6],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[ 7,  8],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[ 9, 10]])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&gt;&gt;&gt; b = a.reshape(2,5)                     # reshape()方法返回新数组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&gt;&gt;&gt; b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array([[ 1,  2,  3,  4,  5],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[ 6,  7,  8,  9, 10]])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x = np.array(range(5))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x.reshape((1,  10))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不能修改数组总大小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FF0000"/>
                </a:solidFill>
                <a:latin typeface="Consolas" panose="020B0609020204030204" charset="0"/>
                <a:ea typeface="+mn-ea"/>
                <a:cs typeface="+mn-cs"/>
              </a:rPr>
              <a:t>Traceback (most recent call last):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FF0000"/>
                </a:solidFill>
                <a:latin typeface="Consolas" panose="020B0609020204030204" charset="0"/>
                <a:ea typeface="+mn-ea"/>
                <a:cs typeface="+mn-cs"/>
              </a:rPr>
              <a:t>  File "&lt;pyshell#100&gt;", line 1, in &lt;module&gt;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FF0000"/>
                </a:solidFill>
                <a:latin typeface="Consolas" panose="020B0609020204030204" charset="0"/>
                <a:ea typeface="+mn-ea"/>
                <a:cs typeface="+mn-cs"/>
              </a:rPr>
              <a:t>    x.reshape((1,  10))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FF0000"/>
                </a:solidFill>
                <a:latin typeface="Consolas" panose="020B0609020204030204" charset="0"/>
                <a:ea typeface="+mn-ea"/>
                <a:cs typeface="+mn-cs"/>
              </a:rPr>
              <a:t>ValueError: total size of new array must be unchanged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x.resize((1,10))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resize()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可以改变总大小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x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array([[0, 1, 2, 3, 4, 0, 0, 0, 0, 0]])</a:t>
            </a:r>
          </a:p>
        </p:txBody>
      </p:sp>
      <p:sp>
        <p:nvSpPr>
          <p:cNvPr id="53250" name="标题 18433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9457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</a:p>
        </p:txBody>
      </p:sp>
      <p:sp>
        <p:nvSpPr>
          <p:cNvPr id="56322" name="文本占位符 19458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80000"/>
              </a:lnSpc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切片操作</a:t>
            </a:r>
          </a:p>
          <a:p>
            <a:pPr defTabSz="914400">
              <a:spcBef>
                <a:spcPts val="600"/>
              </a:spcBef>
              <a:buFont typeface="Wingdings" panose="05000000000000000000" charset="0"/>
              <a:buNone/>
            </a:pP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 = np.arange(10)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1, 2, 3, 4, 5, 6, 7, 8, 9])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a[::-1]                           # 反向切片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array([9, 8, 7, 6, 5, 4, 3, 2, 1, 0])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a[::2]                            # 隔一个取一个元素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2, 4, 6, 8])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a[:5]                             # 前5个元素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1, 2, 3, 4])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相关标准库和扩展库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</a:pP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numpy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：科学计算包，支持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N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维数组运算、处理大型矩阵、成熟的广播函数库、矢量运算、线性代数、傅里叶变换、随机数生成，并可与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C++/Fortran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语言无缝结合。树莓派Python v3默认安装已经包含了numpy。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2048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</a:p>
        </p:txBody>
      </p:sp>
      <p:sp>
        <p:nvSpPr>
          <p:cNvPr id="57346" name="文本占位符 2048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 = np.arange(25)     # 创建数组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c.shape = 5,5         # 修改数组大小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array([[ 0,  1,  2,  3,  4],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[ 5,  6,  7,  8,  9],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[10, 11, 12, 13, 14],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[15, 16, 17, 18, 19],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[20, 21, 22, 23, 24]])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c[0, 2:5]             # 第0行中下标[2,5)之间的元素值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array([2, 3, 4])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c[1]                  # 第0行所有元素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array([5, 6, 7, 8, 9])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c[2:5, 2:5]           # 行下标和列下标都介于[2,5)之间的元素值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array([[12, 13, 14],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[17, 18, 19],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[22, 23, 24]])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21505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</a:p>
        </p:txBody>
      </p:sp>
      <p:sp>
        <p:nvSpPr>
          <p:cNvPr id="60418" name="文本占位符 2150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布尔运算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x = np.random.rand(10) # 包含10个随机数的数组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x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array([ 0.56707504,  0.07527513,  0.0149213 ,  0.49157657,  0.75404095,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0.40330683,  0.90158037,  0.36465894,  0.37620859,  0.62250594])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x &gt; 0.5                # 比较数组中每个元素值是否大于0.5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True, False, False, False,  True, False,  True, False, False,  True], dtype=bool)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x[x&gt;0.5]               # 获取数组中大于0.5的元素</a:t>
            </a:r>
            <a:r>
              <a:rPr lang="zh-CN" altLang="en-US" sz="1400" kern="1200" baseline="0" dirty="0">
                <a:latin typeface="Consolas" panose="020B0609020204030204" charset="0"/>
                <a:ea typeface="+mn-ea"/>
                <a:cs typeface="+mn-cs"/>
              </a:rPr>
              <a:t>，可用于检测和过滤异常值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array([ 0.56707504,  0.75404095,  0.90158037,  0.62250594])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x &lt; 0.5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array([False,  True,  True,  True, False,  True, False,  True,  True, False], dtype=bool)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np.all(x&lt;1)            # </a:t>
            </a:r>
            <a:r>
              <a:rPr lang="zh-CN" altLang="en-US" sz="1400" kern="1200" baseline="0" dirty="0">
                <a:latin typeface="Consolas" panose="020B0609020204030204" charset="0"/>
                <a:ea typeface="+mn-ea"/>
                <a:cs typeface="+mn-cs"/>
              </a:rPr>
              <a:t>测试是否全部元素都小于</a:t>
            </a: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1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True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np.any([1,2,3,4])         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是否存在等价于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True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的元素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True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np.any([0])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False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  <a:sym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a = np.array([1, 2, 3])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b = np.array([3, 2, 1])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a &gt; b                     # 两个数组中对应位置上的元素比较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array([False, False,  True], dtype=bool)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a[a&gt;b]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array([3])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a == b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array([False,  True, False], dtype=bool)</a:t>
            </a: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a[a==b]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array([2])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61442" name="标题 21505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&gt;&gt;&gt; x = np.arange(1, 10)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&gt;&gt;&gt; x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2, 3, 4, 5, 6, 7, 8, 9])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&gt;&gt;&gt; x[(x%2==0)&amp;(x&gt;5)]         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布尔与运算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array([6, 8])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&gt;&gt;&gt; x[(x%2==0)|(x&gt;5)]         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布尔或运算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array([2, 4, 6, 7, 8, 9])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22529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</a:p>
        </p:txBody>
      </p:sp>
      <p:sp>
        <p:nvSpPr>
          <p:cNvPr id="64514" name="文本占位符 22530"/>
          <p:cNvSpPr>
            <a:spLocks noGrp="1"/>
          </p:cNvSpPr>
          <p:nvPr>
            <p:ph idx="1"/>
          </p:nvPr>
        </p:nvSpPr>
        <p:spPr>
          <a:xfrm>
            <a:off x="516890" y="1200150"/>
            <a:ext cx="8068945" cy="3398520"/>
          </a:xfrm>
        </p:spPr>
        <p:txBody>
          <a:bodyPr anchor="t"/>
          <a:lstStyle/>
          <a:p>
            <a:pPr defTabSz="914400"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取整运算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x = np.random.rand(10)*50      # 10</a:t>
            </a:r>
            <a:r>
              <a:rPr lang="zh-CN" altLang="en-US" sz="1400" kern="1200" baseline="0" dirty="0">
                <a:latin typeface="Consolas" panose="020B0609020204030204" charset="0"/>
                <a:ea typeface="+mn-ea"/>
                <a:cs typeface="+mn-cs"/>
              </a:rPr>
              <a:t>个随机数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x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 0.69708323,  14.99931488,  15.04431214,  24.60547929,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12.12020273,  42.72638176,  16.01128916,  38.91558471,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39.6877989 ,  21.98678429])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np.int64(x)                    # </a:t>
            </a:r>
            <a:r>
              <a:rPr lang="zh-CN" altLang="en-US" sz="1400" kern="1200" baseline="0" dirty="0">
                <a:latin typeface="Consolas" panose="020B0609020204030204" charset="0"/>
                <a:ea typeface="+mn-ea"/>
                <a:cs typeface="+mn-cs"/>
              </a:rPr>
              <a:t>取整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array([ 0, 14, 15, 24, 12, 42, 16, 38, 39, 21], dtype=int64)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x - np.int64(x)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array([ 0.69708323,  0.99931488,  0.04431214,  0.60547929,  0.12020273,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0.72638176,  0.01128916,  0.91558471,  0.6877989 ,  0.98678429])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23553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</a:p>
        </p:txBody>
      </p:sp>
      <p:sp>
        <p:nvSpPr>
          <p:cNvPr id="65538" name="文本占位符 2355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80000"/>
              </a:lnSpc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广播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 = np.arange(0,60,10).reshape(-1,1)     # 列向量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b = np.arange(0,6)                       # 行向量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array([[ 0],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[10],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[20],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[30],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[40],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[50]])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b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1, 2, 3, 4, 5])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a[0] + b                                 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数组与标量的加法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1, 2, 3, 4, 5])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a[1] + b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array([10, 11, 12, 13, 14, 15])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 + b                                     # 广播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array([[ 0,  1,  2,  3,  4,  5],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[10, 11, 12, 13, 14, 15],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[20, 21, 22, 23, 24, 25],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[30, 31, 32, 33, 34, 35],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[40, 41, 42, 43, 44, 45],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[50, 51, 52, 53, 54, 55]])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 * b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 0,   0,   0,   0,   0,   0],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 0,  10,  20,  30,  40,  50],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 0,  20,  40,  60,  80, 100],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 0,  30,  60,  90,  120, 150],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 0,  40,  80,  120, 160, 200],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 0,  50,  100, 150,  200, 250]])</a:t>
            </a:r>
          </a:p>
        </p:txBody>
      </p:sp>
      <p:sp>
        <p:nvSpPr>
          <p:cNvPr id="66562" name="标题 23553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24577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</a:p>
        </p:txBody>
      </p:sp>
      <p:sp>
        <p:nvSpPr>
          <p:cNvPr id="67586" name="文本占位符 24578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分段函数</a:t>
            </a:r>
          </a:p>
          <a:p>
            <a:pPr defTabSz="914400">
              <a:buFont typeface="Wingdings" panose="05000000000000000000" charset="0"/>
              <a:buNone/>
            </a:pP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 = np.random.randint(0, 10, size=(1,10))</a:t>
            </a:r>
          </a:p>
          <a:p>
            <a:pPr defTabSz="914400"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</a:t>
            </a:r>
          </a:p>
          <a:p>
            <a:pPr defTabSz="914400"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array([[0, 4, 3, 3, 8, 4, 7, 3, 1, 7]])</a:t>
            </a:r>
          </a:p>
          <a:p>
            <a:pPr defTabSz="914400"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np.where(x&lt;5, 0, 1)            # 小于5的元素值对应0，其他对应1</a:t>
            </a:r>
          </a:p>
          <a:p>
            <a:pPr defTabSz="914400"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array([[0, 0, 0, 0, 1, 0, 1, 0, 0, 1]])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np.piecewise(x, [x&lt;4, x&gt;7], [lambda x:x*2, lambda x:x*3])</a:t>
            </a:r>
          </a:p>
          <a:p>
            <a:pPr defTabSz="914400"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                                   # 小于4的元素乘以2</a:t>
            </a:r>
          </a:p>
          <a:p>
            <a:pPr defTabSz="914400"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                                   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# 大于7的元素乘以3</a:t>
            </a:r>
          </a:p>
          <a:p>
            <a:pPr defTabSz="914400"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                                   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# 其他元素变为0</a:t>
            </a:r>
          </a:p>
          <a:p>
            <a:pPr defTabSz="914400"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array([[ 0,  0,  6,  6, 24,  0,  0,  6,  2,  0]])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4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pic>
        <p:nvPicPr>
          <p:cNvPr id="68610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665" y="1199515"/>
            <a:ext cx="7660640" cy="1774825"/>
          </a:xfr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4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pic>
        <p:nvPicPr>
          <p:cNvPr id="6963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140" y="1154430"/>
            <a:ext cx="6833235" cy="2508885"/>
          </a:xfr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相关标准库和扩展库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</a:pPr>
            <a:r>
              <a:rPr lang="en-US" altLang="zh-CN" sz="1800" kern="1200" baseline="0" dirty="0">
                <a:latin typeface="+mn-lt"/>
                <a:ea typeface="+mn-ea"/>
                <a:cs typeface="+mn-cs"/>
                <a:sym typeface="宋体" panose="02010600030101010101" pitchFamily="2" charset="-122"/>
              </a:rPr>
              <a:t>scipy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  <a:sym typeface="宋体" panose="02010600030101010101" pitchFamily="2" charset="-122"/>
              </a:rPr>
              <a:t>：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  <a:sym typeface="宋体" panose="02010600030101010101" pitchFamily="2" charset="-122"/>
              </a:rPr>
              <a:t>scipy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  <a:sym typeface="宋体" panose="02010600030101010101" pitchFamily="2" charset="-122"/>
              </a:rPr>
              <a:t>依赖于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  <a:sym typeface="宋体" panose="02010600030101010101" pitchFamily="2" charset="-122"/>
              </a:rPr>
              <a:t>numpy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  <a:sym typeface="宋体" panose="02010600030101010101" pitchFamily="2" charset="-122"/>
              </a:rPr>
              <a:t>，提供了更多的数学工具，包括矩阵运算、线性方程组求解、积分、优化、插值、信号处理、图像处理、统计等等。</a:t>
            </a:r>
            <a:endParaRPr lang="zh-CN" altLang="en-US" sz="18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4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pic>
        <p:nvPicPr>
          <p:cNvPr id="70658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815" y="1135380"/>
            <a:ext cx="6810375" cy="2515870"/>
          </a:xfr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2560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</a:p>
        </p:txBody>
      </p:sp>
      <p:sp>
        <p:nvSpPr>
          <p:cNvPr id="71682" name="文本占位符 2560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90000"/>
              </a:lnSpc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计算唯一值以及出现次数（统计直方图）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 = np.random.randint(0, 10, 7)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array([8, 7, 7, 5, 3, 8, 0])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np.bincount(x)   # 元素出现次数，0出现1次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，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                     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# 1、2没出现，3出现1次，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以此类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推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0, 0, 1, 0, 1, 0, 2, 2], dtype=int64)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np.sum(_)        # 所有元素出现次数之和等于数组长度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7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len(x)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7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np.unique(x)     # 返回唯一元素值</a:t>
            </a: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3, 5, 7, 8])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charset="0"/>
              <a:buChar char="§"/>
            </a:pPr>
            <a:r>
              <a:rPr lang="zh-CN" altLang="en-US" sz="1800" strike="noStrike" noProof="1"/>
              <a:t>矩阵运算</a:t>
            </a:r>
          </a:p>
          <a:p>
            <a:pPr marL="0" indent="0" fontAlgn="base">
              <a:buNone/>
            </a:pPr>
            <a:r>
              <a:rPr lang="zh-CN" altLang="en-US" sz="1350" strike="noStrike" noProof="1">
                <a:latin typeface="Consolas" panose="020B0609020204030204" charset="0"/>
                <a:ea typeface="宋体" panose="02010600030101010101" pitchFamily="2" charset="-122"/>
              </a:rPr>
              <a:t>&gt;&gt;&gt; a_list = [3, 5, 7]</a:t>
            </a:r>
          </a:p>
          <a:p>
            <a:pPr marL="0" indent="0" fontAlgn="base">
              <a:buNone/>
            </a:pPr>
            <a:r>
              <a:rPr lang="zh-CN" altLang="en-US" sz="1350" strike="noStrike" noProof="1">
                <a:latin typeface="Consolas" panose="020B0609020204030204" charset="0"/>
                <a:ea typeface="宋体" panose="02010600030101010101" pitchFamily="2" charset="-122"/>
              </a:rPr>
              <a:t>&gt;&gt;&gt; a_mat = np.matrix(a_list)            # 创建矩阵</a:t>
            </a:r>
          </a:p>
          <a:p>
            <a:pPr marL="0" indent="0" fontAlgn="base">
              <a:buNone/>
            </a:pPr>
            <a:r>
              <a:rPr lang="zh-CN" altLang="en-US" sz="1350" strike="noStrike" noProof="1">
                <a:latin typeface="Consolas" panose="020B0609020204030204" charset="0"/>
                <a:ea typeface="宋体" panose="02010600030101010101" pitchFamily="2" charset="-122"/>
              </a:rPr>
              <a:t>&gt;&gt;&gt; a_mat</a:t>
            </a:r>
          </a:p>
          <a:p>
            <a:pPr marL="0" indent="0" fontAlgn="base"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  <a:ea typeface="宋体" panose="02010600030101010101" pitchFamily="2" charset="-122"/>
              </a:rPr>
              <a:t>matrix([[3, 5, 7]])</a:t>
            </a:r>
          </a:p>
          <a:p>
            <a:pPr marL="0" indent="0" fontAlgn="base">
              <a:buNone/>
            </a:pPr>
            <a:r>
              <a:rPr lang="zh-CN" altLang="en-US" sz="1350" strike="noStrike" noProof="1">
                <a:latin typeface="Consolas" panose="020B0609020204030204" charset="0"/>
                <a:ea typeface="宋体" panose="02010600030101010101" pitchFamily="2" charset="-122"/>
              </a:rPr>
              <a:t>&gt;&gt;&gt; a_mat.T                              # 矩阵转置</a:t>
            </a:r>
          </a:p>
          <a:p>
            <a:pPr marL="0" indent="0" fontAlgn="base"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  <a:ea typeface="宋体" panose="02010600030101010101" pitchFamily="2" charset="-122"/>
              </a:rPr>
              <a:t>matrix([[3],</a:t>
            </a:r>
          </a:p>
          <a:p>
            <a:pPr marL="0" indent="0" fontAlgn="base"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  <a:ea typeface="宋体" panose="02010600030101010101" pitchFamily="2" charset="-122"/>
              </a:rPr>
              <a:t>        [5],</a:t>
            </a:r>
          </a:p>
          <a:p>
            <a:pPr marL="0" indent="0" fontAlgn="base"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  <a:ea typeface="宋体" panose="02010600030101010101" pitchFamily="2" charset="-122"/>
              </a:rPr>
              <a:t>        [7]])</a:t>
            </a:r>
          </a:p>
          <a:p>
            <a:pPr marL="0" indent="0" fontAlgn="base">
              <a:buNone/>
            </a:pPr>
            <a:r>
              <a:rPr lang="zh-CN" altLang="en-US" sz="1350" strike="noStrike" noProof="1">
                <a:latin typeface="Consolas" panose="020B0609020204030204" charset="0"/>
                <a:ea typeface="宋体" panose="02010600030101010101" pitchFamily="2" charset="-122"/>
              </a:rPr>
              <a:t>&gt;&gt;&gt; a_mat.shape                          # 矩阵形状</a:t>
            </a:r>
          </a:p>
          <a:p>
            <a:pPr marL="0" indent="0" fontAlgn="base"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  <a:ea typeface="宋体" panose="02010600030101010101" pitchFamily="2" charset="-122"/>
              </a:rPr>
              <a:t>(1, 3)</a:t>
            </a:r>
          </a:p>
          <a:p>
            <a:pPr marL="0" indent="0" fontAlgn="base">
              <a:buNone/>
            </a:pPr>
            <a:r>
              <a:rPr lang="zh-CN" altLang="en-US" sz="1350" strike="noStrike" noProof="1">
                <a:latin typeface="Consolas" panose="020B0609020204030204" charset="0"/>
                <a:ea typeface="宋体" panose="02010600030101010101" pitchFamily="2" charset="-122"/>
              </a:rPr>
              <a:t>&gt;&gt;&gt; a_mat.size                           </a:t>
            </a:r>
            <a:r>
              <a:rPr lang="en-US" altLang="zh-CN" sz="1350" strike="noStrike" noProof="1">
                <a:latin typeface="Consolas" panose="020B0609020204030204" charset="0"/>
                <a:ea typeface="宋体" panose="02010600030101010101" pitchFamily="2" charset="-122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  <a:ea typeface="宋体" panose="02010600030101010101" pitchFamily="2" charset="-122"/>
              </a:rPr>
              <a:t>元素个数</a:t>
            </a:r>
          </a:p>
          <a:p>
            <a:pPr marL="0" indent="0" fontAlgn="base"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  <a:ea typeface="宋体" panose="02010600030101010101" pitchFamily="2" charset="-122"/>
              </a:rPr>
              <a:t>3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7475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a_mat.mean()                         # 元素平均值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5.0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a_mat.sum()                          # 所有元素之和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15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a_mat.max()       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最大值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7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a_mat.max(axis=1) 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横向最大值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matrix([[7]])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a_mat.max(axis=0) 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纵向最大值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matrix([[3, 5, 7]])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b_mat = np.matrix((1, 2, 3))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创建矩阵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b_mat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matrix([[1, 2, 3]])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a_mat * b_mat.T                      # 矩阵相乘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matrix([[34]])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 dirty="0">
                <a:latin typeface="Consolas" panose="020B0609020204030204" charset="0"/>
                <a:ea typeface="+mn-ea"/>
                <a:cs typeface="+mn-cs"/>
              </a:rPr>
              <a:t>&gt;&gt;&gt; </a:t>
            </a:r>
            <a:r>
              <a:rPr lang="en-US" altLang="en-US" sz="1350" kern="1200" baseline="0" dirty="0" err="1">
                <a:latin typeface="Consolas" panose="020B0609020204030204" charset="0"/>
                <a:ea typeface="+mn-ea"/>
                <a:cs typeface="+mn-cs"/>
              </a:rPr>
              <a:t>c_mat</a:t>
            </a:r>
            <a:r>
              <a:rPr lang="en-US" altLang="en-US" sz="1350" kern="1200" baseline="0" dirty="0">
                <a:latin typeface="Consolas" panose="020B0609020204030204" charset="0"/>
                <a:ea typeface="+mn-ea"/>
                <a:cs typeface="+mn-cs"/>
              </a:rPr>
              <a:t> = </a:t>
            </a:r>
            <a:r>
              <a:rPr lang="en-US" altLang="en-US" sz="1350" kern="1200" baseline="0" dirty="0" err="1">
                <a:latin typeface="Consolas" panose="020B0609020204030204" charset="0"/>
                <a:ea typeface="+mn-ea"/>
                <a:cs typeface="+mn-cs"/>
              </a:rPr>
              <a:t>np.matrix</a:t>
            </a:r>
            <a:r>
              <a:rPr lang="en-US" altLang="en-US" sz="1350" kern="1200" baseline="0" dirty="0">
                <a:latin typeface="Consolas" panose="020B0609020204030204" charset="0"/>
                <a:ea typeface="+mn-ea"/>
                <a:cs typeface="+mn-cs"/>
              </a:rPr>
              <a:t>([[1, 5, 3], [2, 9, 6]]) # </a:t>
            </a:r>
            <a:r>
              <a:rPr lang="en-US" altLang="en-US" sz="1350" kern="1200" baseline="0" dirty="0" err="1">
                <a:latin typeface="Consolas" panose="020B0609020204030204" charset="0"/>
                <a:ea typeface="+mn-ea"/>
                <a:cs typeface="+mn-cs"/>
              </a:rPr>
              <a:t>创建二维矩阵</a:t>
            </a:r>
            <a:endParaRPr lang="en-US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 dirty="0">
                <a:latin typeface="Consolas" panose="020B0609020204030204" charset="0"/>
                <a:ea typeface="+mn-ea"/>
                <a:cs typeface="+mn-cs"/>
              </a:rPr>
              <a:t>&gt;&gt;&gt; </a:t>
            </a:r>
            <a:r>
              <a:rPr lang="en-US" altLang="en-US" sz="1350" kern="1200" baseline="0" dirty="0" err="1">
                <a:latin typeface="Consolas" panose="020B0609020204030204" charset="0"/>
                <a:ea typeface="+mn-ea"/>
                <a:cs typeface="+mn-cs"/>
              </a:rPr>
              <a:t>c_mat</a:t>
            </a:r>
            <a:endParaRPr lang="en-US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matrix([[1, 5, 3],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[2, 9, 6]])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 dirty="0">
                <a:latin typeface="Consolas" panose="020B0609020204030204" charset="0"/>
                <a:ea typeface="+mn-ea"/>
                <a:cs typeface="+mn-cs"/>
              </a:rPr>
              <a:t>&gt;&gt;&gt; </a:t>
            </a:r>
            <a:r>
              <a:rPr lang="en-US" altLang="en-US" sz="1350" kern="1200" baseline="0" dirty="0" err="1">
                <a:latin typeface="Consolas" panose="020B0609020204030204" charset="0"/>
                <a:ea typeface="+mn-ea"/>
                <a:cs typeface="+mn-cs"/>
              </a:rPr>
              <a:t>c_mat.argsort</a:t>
            </a:r>
            <a:r>
              <a:rPr lang="en-US" altLang="en-US" sz="1350" kern="1200" baseline="0" dirty="0">
                <a:latin typeface="Consolas" panose="020B0609020204030204" charset="0"/>
                <a:ea typeface="+mn-ea"/>
                <a:cs typeface="+mn-cs"/>
              </a:rPr>
              <a:t>(axis=0)                  # </a:t>
            </a:r>
            <a:r>
              <a:rPr lang="en-US" altLang="en-US" sz="1350" kern="1200" baseline="0" dirty="0" err="1">
                <a:latin typeface="Consolas" panose="020B0609020204030204" charset="0"/>
                <a:ea typeface="+mn-ea"/>
                <a:cs typeface="+mn-cs"/>
              </a:rPr>
              <a:t>纵向排序后的元素序号</a:t>
            </a:r>
            <a:endParaRPr lang="en-US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matrix([[0, 0, 0],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[1, 1, 1]], </a:t>
            </a:r>
            <a:r>
              <a:rPr lang="en-US" altLang="en-US" sz="1350" kern="1200" baseline="0" dirty="0" err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dtype</a:t>
            </a:r>
            <a:r>
              <a:rPr lang="en-US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=int64)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 dirty="0">
                <a:latin typeface="Consolas" panose="020B0609020204030204" charset="0"/>
                <a:ea typeface="+mn-ea"/>
                <a:cs typeface="+mn-cs"/>
              </a:rPr>
              <a:t>&gt;&gt;&gt; </a:t>
            </a:r>
            <a:r>
              <a:rPr lang="en-US" altLang="en-US" sz="1350" kern="1200" baseline="0" dirty="0" err="1">
                <a:latin typeface="Consolas" panose="020B0609020204030204" charset="0"/>
                <a:ea typeface="+mn-ea"/>
                <a:cs typeface="+mn-cs"/>
              </a:rPr>
              <a:t>c_mat.argsort</a:t>
            </a:r>
            <a:r>
              <a:rPr lang="en-US" altLang="en-US" sz="1350" kern="1200" baseline="0" dirty="0">
                <a:latin typeface="Consolas" panose="020B0609020204030204" charset="0"/>
                <a:ea typeface="+mn-ea"/>
                <a:cs typeface="+mn-cs"/>
              </a:rPr>
              <a:t>(axis=1)                  # </a:t>
            </a:r>
            <a:r>
              <a:rPr lang="en-US" altLang="en-US" sz="1350" kern="1200" baseline="0" dirty="0" err="1">
                <a:latin typeface="Consolas" panose="020B0609020204030204" charset="0"/>
                <a:ea typeface="+mn-ea"/>
                <a:cs typeface="+mn-cs"/>
              </a:rPr>
              <a:t>横向排序后的元素序号</a:t>
            </a:r>
            <a:endParaRPr lang="en-US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matrix([[0, 2, 1],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[0, 2, 1]], </a:t>
            </a:r>
            <a:r>
              <a:rPr lang="en-US" altLang="en-US" sz="1350" kern="1200" baseline="0" dirty="0" err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dtype</a:t>
            </a:r>
            <a:r>
              <a:rPr lang="en-US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=int64)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 dirty="0">
                <a:latin typeface="Consolas" panose="020B0609020204030204" charset="0"/>
                <a:ea typeface="+mn-ea"/>
                <a:cs typeface="+mn-cs"/>
              </a:rPr>
              <a:t>&gt;&gt;&gt; </a:t>
            </a:r>
            <a:r>
              <a:rPr lang="en-US" altLang="en-US" sz="1350" kern="1200" baseline="0" dirty="0" err="1">
                <a:latin typeface="Consolas" panose="020B0609020204030204" charset="0"/>
                <a:ea typeface="+mn-ea"/>
                <a:cs typeface="+mn-cs"/>
              </a:rPr>
              <a:t>d_mat</a:t>
            </a:r>
            <a:r>
              <a:rPr lang="en-US" altLang="en-US" sz="1350" kern="1200" baseline="0" dirty="0">
                <a:latin typeface="Consolas" panose="020B0609020204030204" charset="0"/>
                <a:ea typeface="+mn-ea"/>
                <a:cs typeface="+mn-cs"/>
              </a:rPr>
              <a:t> = </a:t>
            </a:r>
            <a:r>
              <a:rPr lang="en-US" altLang="en-US" sz="1350" kern="1200" baseline="0" dirty="0" err="1">
                <a:latin typeface="Consolas" panose="020B0609020204030204" charset="0"/>
                <a:ea typeface="+mn-ea"/>
                <a:cs typeface="+mn-cs"/>
              </a:rPr>
              <a:t>np.matrix</a:t>
            </a:r>
            <a:r>
              <a:rPr lang="en-US" altLang="en-US" sz="1350" kern="1200" baseline="0" dirty="0">
                <a:latin typeface="Consolas" panose="020B0609020204030204" charset="0"/>
                <a:ea typeface="+mn-ea"/>
                <a:cs typeface="+mn-cs"/>
              </a:rPr>
              <a:t>([[1, 2, 3], [4, 5, 6], [7, 8, 9]])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 dirty="0">
                <a:latin typeface="Consolas" panose="020B0609020204030204" charset="0"/>
                <a:ea typeface="+mn-ea"/>
                <a:cs typeface="+mn-cs"/>
              </a:rPr>
              <a:t>&gt;&gt;&gt; </a:t>
            </a:r>
            <a:r>
              <a:rPr lang="en-US" altLang="en-US" sz="1350" kern="1200" baseline="0" dirty="0" err="1">
                <a:latin typeface="Consolas" panose="020B0609020204030204" charset="0"/>
                <a:ea typeface="+mn-ea"/>
                <a:cs typeface="+mn-cs"/>
              </a:rPr>
              <a:t>d_mat.diagonal</a:t>
            </a:r>
            <a:r>
              <a:rPr lang="en-US" altLang="en-US" sz="1350" kern="1200" baseline="0" dirty="0">
                <a:latin typeface="Consolas" panose="020B0609020204030204" charset="0"/>
                <a:ea typeface="+mn-ea"/>
                <a:cs typeface="+mn-cs"/>
              </a:rPr>
              <a:t>()                       # </a:t>
            </a:r>
            <a:r>
              <a:rPr lang="en-US" altLang="en-US" sz="1350" kern="1200" baseline="0" dirty="0" err="1">
                <a:latin typeface="Consolas" panose="020B0609020204030204" charset="0"/>
                <a:ea typeface="+mn-ea"/>
                <a:cs typeface="+mn-cs"/>
              </a:rPr>
              <a:t>矩阵对角线元素</a:t>
            </a:r>
            <a:endParaRPr lang="en-US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matrix([[1, 5, 9]])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 dirty="0">
                <a:latin typeface="Consolas" panose="020B0609020204030204" charset="0"/>
                <a:ea typeface="+mn-ea"/>
                <a:cs typeface="+mn-cs"/>
              </a:rPr>
              <a:t>&gt;&gt;&gt; </a:t>
            </a:r>
            <a:r>
              <a:rPr lang="en-US" altLang="en-US" sz="1350" kern="1200" baseline="0" dirty="0" err="1">
                <a:latin typeface="Consolas" panose="020B0609020204030204" charset="0"/>
                <a:ea typeface="+mn-ea"/>
                <a:cs typeface="+mn-cs"/>
              </a:rPr>
              <a:t>d_mat.flatten</a:t>
            </a:r>
            <a:r>
              <a:rPr lang="en-US" altLang="en-US" sz="1350" kern="1200" baseline="0" dirty="0">
                <a:latin typeface="Consolas" panose="020B0609020204030204" charset="0"/>
                <a:ea typeface="+mn-ea"/>
                <a:cs typeface="+mn-cs"/>
              </a:rPr>
              <a:t>()                        # </a:t>
            </a:r>
            <a:r>
              <a:rPr lang="en-US" altLang="en-US" sz="1350" kern="1200" baseline="0" dirty="0" err="1">
                <a:latin typeface="Consolas" panose="020B0609020204030204" charset="0"/>
                <a:ea typeface="+mn-ea"/>
                <a:cs typeface="+mn-cs"/>
              </a:rPr>
              <a:t>矩阵平铺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，行优先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matrix([[1, 2, 3, 4, 5, 6, 7, 8, 9]])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 dirty="0">
                <a:latin typeface="Consolas" panose="020B0609020204030204" charset="0"/>
                <a:ea typeface="+mn-ea"/>
                <a:cs typeface="+mn-cs"/>
              </a:rPr>
              <a:t>&gt;&gt;&gt; </a:t>
            </a:r>
            <a:r>
              <a:rPr lang="en-US" altLang="en-US" sz="1350" kern="1200" baseline="0" dirty="0" err="1">
                <a:latin typeface="Consolas" panose="020B0609020204030204" charset="0"/>
                <a:ea typeface="+mn-ea"/>
                <a:cs typeface="+mn-cs"/>
              </a:rPr>
              <a:t>d_mat.flatten</a:t>
            </a:r>
            <a:r>
              <a:rPr lang="en-US" altLang="en-US" sz="1350" kern="1200" baseline="0" dirty="0">
                <a:latin typeface="Consolas" panose="020B0609020204030204" charset="0"/>
                <a:ea typeface="+mn-ea"/>
                <a:cs typeface="+mn-cs"/>
              </a:rPr>
              <a:t>('F')               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矩阵平铺，列优先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matrix([[1, 4, 7, 2, 5, 8, 3, 6, 9]])</a:t>
            </a:r>
          </a:p>
        </p:txBody>
      </p:sp>
      <p:sp>
        <p:nvSpPr>
          <p:cNvPr id="75778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 fontAlgn="base"/>
            <a:r>
              <a:rPr lang="zh-CN" altLang="en-US" sz="1800" strike="noStrike" noProof="1">
                <a:latin typeface="Consolas" panose="020B0609020204030204" charset="0"/>
                <a:sym typeface="+mn-ea"/>
              </a:rPr>
              <a:t>计算相关系数矩阵（对称矩阵，对角线上元素表示自相关系数）</a:t>
            </a:r>
          </a:p>
          <a:p>
            <a:pPr marL="0" indent="0" defTabSz="914400" fontAlgn="base">
              <a:buFont typeface="Wingdings" panose="05000000000000000000" charset="0"/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np.corrcoef([1,2,3,4], [4,3,2,1]) </a:t>
            </a:r>
            <a:r>
              <a:rPr lang="en-US" altLang="zh-CN" sz="1500" strike="noStrike" noProof="1">
                <a:latin typeface="Consolas" panose="020B0609020204030204" charset="0"/>
                <a:cs typeface="Consolas" panose="020B0609020204030204" charset="0"/>
              </a:rPr>
              <a:t>#</a:t>
            </a: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负相关，变化方向相反</a:t>
            </a:r>
          </a:p>
          <a:p>
            <a:pPr marL="0" indent="0" defTabSz="914400" fontAlgn="base">
              <a:buFont typeface="Wingdings" panose="05000000000000000000" charset="0"/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array([[ 1., -1.],</a:t>
            </a:r>
          </a:p>
          <a:p>
            <a:pPr marL="0" indent="0" defTabSz="914400" fontAlgn="base">
              <a:buFont typeface="Wingdings" panose="05000000000000000000" charset="0"/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[-1.,  1.]])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defTabSz="914400" fontAlgn="base">
              <a:buFont typeface="Wingdings" panose="05000000000000000000" charset="0"/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np.corrcoef([1,2,3,4], [1,2,3,4]) </a:t>
            </a:r>
            <a:r>
              <a:rPr lang="en-US" altLang="zh-CN" sz="1500" strike="noStrike" noProof="1">
                <a:latin typeface="Consolas" panose="020B0609020204030204" charset="0"/>
                <a:cs typeface="Consolas" panose="020B0609020204030204" charset="0"/>
              </a:rPr>
              <a:t>#</a:t>
            </a: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正相关，变化方向一致</a:t>
            </a:r>
          </a:p>
          <a:p>
            <a:pPr marL="0" indent="0" defTabSz="914400" fontAlgn="base">
              <a:buFont typeface="Wingdings" panose="05000000000000000000" charset="0"/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array([[ 1.,  1.],</a:t>
            </a:r>
          </a:p>
          <a:p>
            <a:pPr marL="0" indent="0" defTabSz="914400" fontAlgn="base">
              <a:buFont typeface="Wingdings" panose="05000000000000000000" charset="0"/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[ 1.,  1.]])</a:t>
            </a:r>
          </a:p>
          <a:p>
            <a:pPr marL="0" indent="0" defTabSz="914400" fontAlgn="base">
              <a:buFont typeface="Wingdings" panose="05000000000000000000" charset="0"/>
              <a:buNone/>
            </a:pPr>
            <a:r>
              <a:rPr lang="zh-CN" altLang="en-US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&gt;&gt;&gt; np.corrcoef([1,2,3,4], [1,2,3,40])</a:t>
            </a:r>
            <a:r>
              <a:rPr lang="en-US" altLang="zh-CN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#</a:t>
            </a:r>
            <a:r>
              <a:rPr lang="zh-CN" altLang="en-US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正相关，变化趋势接近</a:t>
            </a:r>
            <a:endParaRPr lang="zh-CN" altLang="en-US" sz="1500" strike="noStrike" noProof="1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defTabSz="914400" fontAlgn="base">
              <a:buFont typeface="Wingdings" panose="05000000000000000000" charset="0"/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array([[ 1.       ,  0.8010362],</a:t>
            </a:r>
          </a:p>
          <a:p>
            <a:pPr marL="0" indent="0" defTabSz="914400" fontAlgn="base">
              <a:buFont typeface="Wingdings" panose="05000000000000000000" charset="0"/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[ 0.8010362,  1.       ]])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1800" strike="noStrike" noProof="1"/>
              <a:t>计算方差、协方差。</a:t>
            </a:r>
            <a:endParaRPr lang="zh-CN" altLang="en-US" sz="1500" strike="noStrike" noProof="1"/>
          </a:p>
          <a:p>
            <a:pPr marL="0" indent="0" defTabSz="914400" fontAlgn="base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500" strike="noStrike" noProof="1">
                <a:latin typeface="Consolas" panose="020B0609020204030204" charset="0"/>
                <a:sym typeface="+mn-ea"/>
              </a:rPr>
              <a:t>&gt;&gt;&gt; np.cov([1,1,1,1,1])                     </a:t>
            </a:r>
            <a:r>
              <a:rPr lang="en-US" altLang="zh-CN" sz="1500" strike="noStrike" noProof="1">
                <a:latin typeface="Consolas" panose="020B0609020204030204" charset="0"/>
                <a:sym typeface="+mn-ea"/>
              </a:rPr>
              <a:t># </a:t>
            </a:r>
            <a:r>
              <a:rPr lang="zh-CN" altLang="en-US" sz="1500" strike="noStrike" noProof="1">
                <a:latin typeface="Consolas" panose="020B0609020204030204" charset="0"/>
                <a:sym typeface="+mn-ea"/>
              </a:rPr>
              <a:t>协方差</a:t>
            </a:r>
            <a:endParaRPr lang="zh-CN" altLang="en-US" sz="15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array(0.0)</a:t>
            </a:r>
            <a:endParaRPr lang="zh-CN" altLang="en-US" sz="15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500" strike="noStrike" noProof="1">
                <a:latin typeface="Consolas" panose="020B0609020204030204" charset="0"/>
                <a:sym typeface="+mn-ea"/>
              </a:rPr>
              <a:t>&gt;&gt;&gt; x = [-2.1, -1,  4.3]</a:t>
            </a:r>
            <a:endParaRPr lang="zh-CN" altLang="en-US" sz="15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500" strike="noStrike" noProof="1">
                <a:latin typeface="Consolas" panose="020B0609020204030204" charset="0"/>
                <a:sym typeface="+mn-ea"/>
              </a:rPr>
              <a:t>&gt;&gt;&gt; y = [3,  1.1,  0.12]</a:t>
            </a:r>
            <a:endParaRPr lang="zh-CN" altLang="en-US" sz="15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500" strike="noStrike" noProof="1">
                <a:latin typeface="Consolas" panose="020B0609020204030204" charset="0"/>
                <a:sym typeface="+mn-ea"/>
              </a:rPr>
              <a:t>&gt;&gt;&gt; X = np.vstack((x,y))</a:t>
            </a:r>
            <a:endParaRPr lang="zh-CN" altLang="en-US" sz="15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500" strike="noStrike" noProof="1">
                <a:latin typeface="Consolas" panose="020B0609020204030204" charset="0"/>
                <a:sym typeface="+mn-ea"/>
              </a:rPr>
              <a:t>&gt;&gt;&gt; print(np.cov(X))                        </a:t>
            </a:r>
            <a:r>
              <a:rPr lang="en-US" altLang="zh-CN" sz="1500" strike="noStrike" noProof="1">
                <a:latin typeface="Consolas" panose="020B0609020204030204" charset="0"/>
                <a:sym typeface="+mn-ea"/>
              </a:rPr>
              <a:t># </a:t>
            </a:r>
            <a:r>
              <a:rPr lang="zh-CN" altLang="en-US" sz="1500" strike="noStrike" noProof="1">
                <a:latin typeface="Consolas" panose="020B0609020204030204" charset="0"/>
                <a:sym typeface="+mn-ea"/>
              </a:rPr>
              <a:t>协方差</a:t>
            </a:r>
            <a:endParaRPr lang="zh-CN" altLang="en-US" sz="15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[[ 11.71        -4.286     ]</a:t>
            </a:r>
            <a:endParaRPr lang="zh-CN" altLang="en-US" sz="15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 [ -4.286        2.14413333]]</a:t>
            </a:r>
            <a:endParaRPr lang="zh-CN" altLang="en-US" sz="15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500" strike="noStrike" noProof="1">
                <a:latin typeface="Consolas" panose="020B0609020204030204" charset="0"/>
                <a:sym typeface="+mn-ea"/>
              </a:rPr>
              <a:t>&gt;&gt;&gt; print(np.cov(x, y))</a:t>
            </a:r>
            <a:endParaRPr lang="zh-CN" altLang="en-US" sz="15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[[ 11.71        -4.286     ]</a:t>
            </a:r>
            <a:endParaRPr lang="zh-CN" altLang="en-US" sz="15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 [ -4.286        2.14413333]]</a:t>
            </a:r>
            <a:endParaRPr lang="zh-CN" altLang="en-US" sz="15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500" strike="noStrike" noProof="1">
                <a:latin typeface="Consolas" panose="020B0609020204030204" charset="0"/>
                <a:sym typeface="+mn-ea"/>
              </a:rPr>
              <a:t>&gt;&gt;&gt; print(np.cov(x))</a:t>
            </a:r>
            <a:endParaRPr lang="zh-CN" altLang="en-US" sz="15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11.709999999999999</a:t>
            </a:r>
            <a:endParaRPr lang="zh-CN" altLang="en-US" sz="1500" strike="noStrike" noProof="1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 fontAlgn="base"/>
            <a:r>
              <a:rPr lang="zh-CN" altLang="en-US" sz="1800" strike="noStrike" kern="1200" baseline="0" noProof="1">
                <a:latin typeface="Consolas" panose="020B0609020204030204" charset="0"/>
                <a:ea typeface="+mn-ea"/>
                <a:cs typeface="+mn-cs"/>
              </a:rPr>
              <a:t>计算特征值与特征向量</a:t>
            </a:r>
            <a:endParaRPr lang="zh-CN" altLang="en-US" sz="12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import numpy as np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200" strike="noStrike" kern="1200" baseline="0" noProof="1">
                <a:solidFill>
                  <a:schemeClr val="tx1"/>
                </a:solidFill>
                <a:latin typeface="Consolas" panose="020B0609020204030204" charset="0"/>
                <a:ea typeface="+mn-ea"/>
                <a:cs typeface="+mn-cs"/>
              </a:rPr>
              <a:t>&gt;&gt;&gt; e, v = np.linalg.eig([[1,1],[2,2]])    </a:t>
            </a:r>
            <a:r>
              <a:rPr lang="en-US" altLang="zh-CN" sz="1350" strike="noStrike" noProof="1">
                <a:latin typeface="Consolas" panose="020B0609020204030204" charset="0"/>
                <a:sym typeface="+mn-ea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  <a:sym typeface="+mn-ea"/>
              </a:rPr>
              <a:t>特征值与特征向量</a:t>
            </a:r>
            <a:endParaRPr lang="zh-CN" altLang="en-US" sz="1200" strike="noStrike" kern="1200" baseline="0" noProof="1">
              <a:solidFill>
                <a:schemeClr val="tx1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200" strike="noStrike" kern="1200" baseline="0" noProof="1">
                <a:solidFill>
                  <a:schemeClr val="tx1"/>
                </a:solidFill>
                <a:latin typeface="Consolas" panose="020B0609020204030204" charset="0"/>
                <a:ea typeface="+mn-ea"/>
                <a:cs typeface="+mn-cs"/>
              </a:rPr>
              <a:t>&gt;&gt;&gt; e</a:t>
            </a:r>
            <a:r>
              <a:rPr lang="zh-CN" altLang="en-US" sz="1200">
                <a:latin typeface="Consolas" panose="020B0609020204030204" charset="0"/>
                <a:sym typeface="+mn-ea"/>
              </a:rPr>
              <a:t>                                      </a:t>
            </a:r>
            <a:r>
              <a:rPr lang="en-US" altLang="zh-CN" sz="1200">
                <a:latin typeface="Consolas" panose="020B0609020204030204" charset="0"/>
                <a:sym typeface="+mn-ea"/>
              </a:rPr>
              <a:t># </a:t>
            </a:r>
            <a:r>
              <a:rPr lang="zh-CN" altLang="en-US" sz="1200">
                <a:latin typeface="Consolas" panose="020B0609020204030204" charset="0"/>
                <a:sym typeface="+mn-ea"/>
              </a:rPr>
              <a:t>所有特征值的和等于主对角线元素之和，也就是矩阵的迹</a:t>
            </a:r>
            <a:endParaRPr lang="zh-CN" altLang="en-US" sz="12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2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array([ 0.,  3.])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200" strike="noStrike" kern="1200" baseline="0" noProof="1">
                <a:solidFill>
                  <a:schemeClr val="tx1"/>
                </a:solidFill>
                <a:latin typeface="Consolas" panose="020B0609020204030204" charset="0"/>
                <a:ea typeface="+mn-ea"/>
                <a:cs typeface="+mn-cs"/>
              </a:rPr>
              <a:t>&gt;&gt;&gt; v</a:t>
            </a:r>
            <a:endParaRPr lang="zh-CN" altLang="en-US" sz="12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2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array([[-0.70710678, -0.4472136 ],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2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[ 0.70710678, -0.89442719]])</a:t>
            </a:r>
          </a:p>
          <a:p>
            <a:pPr marL="0" marR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200">
                <a:latin typeface="Consolas" panose="020B0609020204030204" charset="0"/>
                <a:sym typeface="+mn-ea"/>
              </a:rPr>
              <a:t>&gt;&gt;&gt; np.matrix(v)*np.matrix(np.diag(e))*np.linalg.inv(v) </a:t>
            </a:r>
            <a:r>
              <a:rPr lang="en-US" altLang="zh-CN" sz="1200">
                <a:latin typeface="Consolas" panose="020B0609020204030204" charset="0"/>
                <a:sym typeface="+mn-ea"/>
              </a:rPr>
              <a:t># </a:t>
            </a:r>
            <a:r>
              <a:rPr lang="zh-CN" altLang="en-US" sz="1200">
                <a:latin typeface="Consolas" panose="020B0609020204030204" charset="0"/>
                <a:sym typeface="+mn-ea"/>
              </a:rPr>
              <a:t>还原</a:t>
            </a:r>
            <a:endParaRPr kumimoji="0" lang="zh-CN" altLang="en-US" sz="1200" b="0" i="0" u="none" strike="noStrike" kern="1200" cap="none" spc="0" normalizeH="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marR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2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matrix([[1., 1.],</a:t>
            </a:r>
            <a:endParaRPr kumimoji="0" lang="zh-CN" altLang="en-US" sz="1200" b="0" i="0" u="none" strike="noStrike" kern="1200" cap="none" spc="0" normalizeH="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marR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2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        [2., 2.]])</a:t>
            </a:r>
            <a:endParaRPr kumimoji="0" lang="zh-CN" altLang="en-US" sz="1200" b="0" i="0" u="none" strike="noStrike" kern="1200" cap="none" spc="0" normalizeH="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marR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200">
                <a:latin typeface="Consolas" panose="020B0609020204030204" charset="0"/>
                <a:sym typeface="+mn-ea"/>
              </a:rPr>
              <a:t>&gt;&gt;&gt; np.dot(v, np.diag(e)).dot(np.linalg.inv(v))         </a:t>
            </a:r>
            <a:r>
              <a:rPr lang="en-US" altLang="zh-CN" sz="1200">
                <a:latin typeface="Consolas" panose="020B0609020204030204" charset="0"/>
                <a:sym typeface="+mn-ea"/>
              </a:rPr>
              <a:t># </a:t>
            </a:r>
            <a:r>
              <a:rPr lang="zh-CN" altLang="en-US" sz="1200">
                <a:latin typeface="Consolas" panose="020B0609020204030204" charset="0"/>
                <a:sym typeface="+mn-ea"/>
              </a:rPr>
              <a:t>还原</a:t>
            </a:r>
            <a:endParaRPr kumimoji="0" lang="zh-CN" altLang="en-US" sz="1200" b="0" i="0" u="none" strike="noStrike" kern="1200" cap="none" spc="0" normalizeH="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marR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2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array([[1., 1.],</a:t>
            </a:r>
            <a:endParaRPr kumimoji="0" lang="zh-CN" altLang="en-US" sz="1200" b="0" i="0" u="none" strike="noStrike" kern="1200" cap="none" spc="0" normalizeH="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marR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2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       [2., 2.]])</a:t>
            </a:r>
            <a:endParaRPr kumimoji="0" lang="zh-CN" altLang="en-US" sz="1200" b="0" i="0" u="none" strike="noStrike" kern="1200" cap="none" spc="0" normalizeH="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marR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200">
                <a:latin typeface="Consolas" panose="020B0609020204030204" charset="0"/>
                <a:sym typeface="+mn-ea"/>
              </a:rPr>
              <a:t>&gt;&gt;&gt; np.linalg.det(np.array([[1,1],[2,2]])-e*v)          </a:t>
            </a:r>
            <a:r>
              <a:rPr lang="en-US" altLang="zh-CN" sz="1200">
                <a:latin typeface="Consolas" panose="020B0609020204030204" charset="0"/>
                <a:sym typeface="+mn-ea"/>
              </a:rPr>
              <a:t># A-ev</a:t>
            </a:r>
            <a:r>
              <a:rPr lang="zh-CN" altLang="en-US" sz="1200">
                <a:latin typeface="Consolas" panose="020B0609020204030204" charset="0"/>
                <a:sym typeface="+mn-ea"/>
              </a:rPr>
              <a:t>的行列式为</a:t>
            </a:r>
            <a:r>
              <a:rPr lang="en-US" altLang="zh-CN" sz="1200">
                <a:latin typeface="Consolas" panose="020B0609020204030204" charset="0"/>
                <a:sym typeface="+mn-ea"/>
              </a:rPr>
              <a:t>0</a:t>
            </a:r>
            <a:endParaRPr kumimoji="0" lang="zh-CN" altLang="en-US" sz="1200" b="0" i="0" u="none" strike="noStrike" kern="1200" cap="none" spc="0" normalizeH="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marR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2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0.0</a:t>
            </a:r>
            <a:endParaRPr lang="zh-CN" altLang="en-US" sz="12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86018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 fontAlgn="base"/>
            <a:r>
              <a:rPr lang="zh-CN" altLang="en-US" sz="1800" strike="noStrike" kern="1200" baseline="0" noProof="1">
                <a:latin typeface="Consolas" panose="020B0609020204030204" charset="0"/>
                <a:ea typeface="+mn-ea"/>
                <a:cs typeface="+mn-cs"/>
              </a:rPr>
              <a:t>计算逆矩阵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sym typeface="+mn-ea"/>
              </a:rPr>
              <a:t>矩阵可逆的充分必要条件是行列式不等于</a:t>
            </a:r>
            <a:r>
              <a:rPr lang="en-US" altLang="zh-CN" sz="1400">
                <a:latin typeface="Consolas" panose="020B0609020204030204" charset="0"/>
                <a:sym typeface="+mn-ea"/>
              </a:rPr>
              <a:t>0</a:t>
            </a:r>
            <a:r>
              <a:rPr lang="zh-CN" altLang="en-US" sz="1400">
                <a:latin typeface="Consolas" panose="020B0609020204030204" charset="0"/>
                <a:sym typeface="+mn-ea"/>
              </a:rPr>
              <a:t>，或者说满秩。矩阵的秩定义为矩阵线性无关的行向量或列向量的最大数量。</a:t>
            </a:r>
            <a:endParaRPr lang="zh-CN" altLang="en-US" sz="14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strike="noStrike" noProof="1">
                <a:latin typeface="Consolas" panose="020B0609020204030204" charset="0"/>
                <a:sym typeface="+mn-ea"/>
              </a:rPr>
              <a:t>&gt;&gt;&gt; import numpy as np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x = np.matrix([[1,2], [3,4]])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y = np.linalg.inv(x)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x * y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  1.00000000e+00,   1.11022302e-16],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  0.00000000e+00,   1.00000000e+00]])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y * x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  1.00000000e+00,   4.44089210e-16],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  0.00000000e+00,   1.00000000e+00]])</a:t>
            </a:r>
          </a:p>
          <a:p>
            <a:pPr marL="0" indent="0" defTabSz="914400" fontAlgn="base">
              <a:buFont typeface="Wingdings" panose="05000000000000000000" charset="0"/>
              <a:buNone/>
            </a:pPr>
            <a:endParaRPr lang="zh-CN" altLang="en-US" sz="14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87042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17.1 numpy</a:t>
            </a:r>
            <a:r>
              <a:rPr lang="zh-CN" altLang="en-US" dirty="0">
                <a:sym typeface="+mn-ea"/>
              </a:rPr>
              <a:t>简单应用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206500"/>
            <a:ext cx="7713345" cy="3395345"/>
          </a:xfrm>
        </p:spPr>
        <p:txBody>
          <a:bodyPr/>
          <a:lstStyle/>
          <a:p>
            <a:r>
              <a:rPr lang="zh-CN" altLang="en-US" sz="1800"/>
              <a:t>判断是否正交矩阵。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&gt;&gt;&gt; mat = np.matrix([[1,0,0], [0,1,0], [0,0,1]])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&gt;&gt;&gt; mat * mat.T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matrix([[1, 0, 0],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 [0, 1, 0],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 [0, 0, 1]])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&gt;&gt;&gt; mat * np.linalg.inv(mat)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matrix([[1., 0., 0.],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 [0., 1., 0.],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 [0., 0., 1.]])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&gt;&gt;&gt; np.linalg.det(mat)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正交矩阵的行列式为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，不同行向量之间内积为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0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1.0</a:t>
            </a:r>
          </a:p>
        </p:txBody>
      </p:sp>
      <p:graphicFrame>
        <p:nvGraphicFramePr>
          <p:cNvPr id="4" name="Object -2147482624"/>
          <p:cNvGraphicFramePr>
            <a:graphicFrameLocks noChangeAspect="1"/>
          </p:cNvGraphicFramePr>
          <p:nvPr/>
        </p:nvGraphicFramePr>
        <p:xfrm>
          <a:off x="6080946" y="1148381"/>
          <a:ext cx="960239" cy="751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3" imgW="584200" imgH="457200" progId="Equation.KSEE3">
                  <p:embed/>
                </p:oleObj>
              </mc:Choice>
              <mc:Fallback>
                <p:oleObj r:id="rId3" imgW="584200" imgH="457200" progId="Equation.KSEE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80946" y="1148381"/>
                        <a:ext cx="960239" cy="751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相关标准库和扩展库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matplotlib模块依赖于numpy模块和tkinter模块，可以绘制多种形式的图形，包括线图、直方图、饼状图、散点图、误差线图等等，图形质量可满足出版要求，是数据可视化的重要工具。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200150"/>
            <a:ext cx="7385050" cy="3395345"/>
          </a:xfrm>
        </p:spPr>
        <p:txBody>
          <a:bodyPr/>
          <a:lstStyle/>
          <a:p>
            <a:pPr fontAlgn="base"/>
            <a:r>
              <a:rPr lang="zh-CN" altLang="en-US" sz="1800" strike="noStrike" noProof="1"/>
              <a:t>矩阵</a:t>
            </a:r>
            <a:r>
              <a:rPr lang="en-US" altLang="zh-CN" sz="1800" strike="noStrike" noProof="1"/>
              <a:t>QR</a:t>
            </a:r>
            <a:r>
              <a:rPr lang="zh-CN" altLang="en-US" sz="1800" strike="noStrike" noProof="1"/>
              <a:t>分解</a:t>
            </a:r>
          </a:p>
          <a:p>
            <a:pPr marL="0" indent="0" fontAlgn="base">
              <a:buNone/>
            </a:pPr>
            <a:r>
              <a:rPr lang="en-US" altLang="zh-CN" sz="1500" strike="noStrike" noProof="1">
                <a:latin typeface="Consolas" panose="020B0609020204030204" charset="0"/>
                <a:cs typeface="Consolas" panose="020B0609020204030204" charset="0"/>
                <a:sym typeface="+mn-ea"/>
              </a:rPr>
              <a:t>&gt;&gt;&gt; import numpy as np</a:t>
            </a:r>
          </a:p>
          <a:p>
            <a:pPr marL="0" indent="0" fontAlgn="base"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a = np.matrix([[1,2,3], [4,5,6]])</a:t>
            </a:r>
          </a:p>
          <a:p>
            <a:pPr marL="0" indent="0" fontAlgn="base"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q, r = np.linalg.qr(a)</a:t>
            </a:r>
          </a:p>
          <a:p>
            <a:pPr marL="0" indent="0" fontAlgn="base"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np.dot(q,r)</a:t>
            </a:r>
          </a:p>
          <a:p>
            <a:pPr marL="0" indent="0" fontAlgn="base"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matrix([[ 1.,  2.,  3.],</a:t>
            </a:r>
          </a:p>
          <a:p>
            <a:pPr marL="0" indent="0" fontAlgn="base"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 [ 4.,  5.,  6.]])</a:t>
            </a:r>
          </a:p>
        </p:txBody>
      </p:sp>
      <p:sp>
        <p:nvSpPr>
          <p:cNvPr id="88066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1800" strike="noStrike" noProof="1"/>
              <a:t>计算数组或矩阵的行列式</a:t>
            </a:r>
            <a:r>
              <a:rPr lang="zh-CN" altLang="en-US" sz="1800">
                <a:sym typeface="+mn-ea"/>
              </a:rPr>
              <a:t>，也等于所有特征值的积</a:t>
            </a:r>
            <a:r>
              <a:rPr lang="zh-CN" altLang="en-US" sz="1800" strike="noStrike" noProof="1"/>
              <a:t>。</a:t>
            </a:r>
            <a:endParaRPr lang="zh-CN" altLang="en-US" strike="noStrike" noProof="1"/>
          </a:p>
          <a:p>
            <a:pPr marL="0" indent="0" fontAlgn="base"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import numpy as np</a:t>
            </a:r>
          </a:p>
          <a:p>
            <a:pPr marL="0" indent="0" fontAlgn="base"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a = [[1,2], [3,4]]</a:t>
            </a:r>
          </a:p>
          <a:p>
            <a:pPr marL="0" indent="0" fontAlgn="base"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np.linalg.det(a)</a:t>
            </a:r>
          </a:p>
          <a:p>
            <a:pPr marL="0" indent="0" fontAlgn="base"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-2.0000000000000004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a = np.array([[[1, 2], [3, 4]], [[1, 2], [2, 1]], [[1, 3], [3, 1]]])</a:t>
            </a:r>
          </a:p>
          <a:p>
            <a:pPr marL="0" indent="0" fontAlgn="base"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np.linalg.det(a)</a:t>
            </a:r>
          </a:p>
          <a:p>
            <a:pPr marL="0" indent="0" fontAlgn="base"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array([-2., -3., -8.])</a:t>
            </a:r>
          </a:p>
        </p:txBody>
      </p:sp>
      <p:graphicFrame>
        <p:nvGraphicFramePr>
          <p:cNvPr id="89091" name="对象 -2147482623"/>
          <p:cNvGraphicFramePr>
            <a:graphicFrameLocks noChangeAspect="1"/>
          </p:cNvGraphicFramePr>
          <p:nvPr/>
        </p:nvGraphicFramePr>
        <p:xfrm>
          <a:off x="4680366" y="1496073"/>
          <a:ext cx="2261392" cy="894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3" imgW="1155700" imgH="457200" progId="Equation.KSEE3">
                  <p:embed/>
                </p:oleObj>
              </mc:Choice>
              <mc:Fallback>
                <p:oleObj r:id="rId3" imgW="1155700" imgH="457200" progId="Equation.KSEE3">
                  <p:embed/>
                  <p:pic>
                    <p:nvPicPr>
                      <p:cNvPr id="0" name="Picture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0366" y="1496073"/>
                        <a:ext cx="2261392" cy="8943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1800" strike="noStrike" noProof="1">
                <a:latin typeface="Consolas" panose="020B0609020204030204" charset="0"/>
                <a:cs typeface="Consolas" panose="020B0609020204030204" charset="0"/>
              </a:rPr>
              <a:t>矩阵奇异值分解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&gt;&gt;&gt; import numpy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&gt;&gt;&gt; a = np.arange(60).reshape(5,-1)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&gt;&gt;&gt;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array([[ 0,  1,  2,  3,  4,  5,  6,  7,  8,  9, 10, 11],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[12, 13, 14, 15, 16, 17, 18, 19, 20, 21, 22, 23],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[24, 25, 26, 27, 28, 29, 30, 31, 32, 33, 34, 35],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[36, 37, 38, 39, 40, 41, 42, 43, 44, 45, 46, 47],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[48, 49, 50, 51, 52, 53, 54, 55, 56, 57, 58, 59]])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&gt;&gt;&gt; U, s, V = np.linalg.svd(a, full_matrices=False)</a:t>
            </a:r>
          </a:p>
          <a:p>
            <a:pPr marL="0" marR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&gt;&gt;&gt; s		 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# svd()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得到的奇异值是从大到小排列的</a:t>
            </a:r>
            <a:endParaRPr kumimoji="0" lang="zh-CN" altLang="en-US" sz="1400" b="0" i="0" u="none" strike="noStrike" kern="1200" cap="none" spc="0" normalizeH="0" baseline="0" noProof="1">
              <a:solidFill>
                <a:schemeClr val="tx1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marR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array([2.64638587e+02, 1.32822522e+01, 2.19610493e-14, 2.68057905e-15,</a:t>
            </a:r>
            <a:endParaRPr kumimoji="0" lang="zh-CN" altLang="en-US" sz="1400" b="0" i="0" u="none" strike="noStrike" kern="1200" cap="none" spc="0" normalizeH="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marR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1.23976631e-15])</a:t>
            </a:r>
            <a:endParaRPr kumimoji="0" lang="zh-CN" altLang="en-US" sz="1400" b="0" i="0" u="none" strike="noStrike" kern="1200" cap="none" spc="0" normalizeH="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&gt;&gt;&gt; np.allclose(U.T, np.linalg.inv(U))	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# U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是正交矩阵</a:t>
            </a:r>
            <a:endParaRPr kumimoji="0" lang="zh-CN" altLang="en-US" sz="1400" b="0" i="0" u="none" strike="noStrike" kern="1200" cap="none" spc="0" normalizeH="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True</a:t>
            </a:r>
          </a:p>
          <a:p>
            <a:pPr marL="0" marR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&gt;&gt;&gt; V.shape</a:t>
            </a:r>
            <a:endParaRPr kumimoji="0" lang="zh-CN" altLang="en-US" sz="1400" b="0" i="0" u="none" strike="noStrike" kern="1200" cap="none" spc="0" normalizeH="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marR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(5, 12)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9113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latin typeface="Consolas" panose="020B0609020204030204" charset="0"/>
                <a:ea typeface="+mn-ea"/>
                <a:cs typeface="+mn-cs"/>
              </a:rPr>
              <a:t>&gt;&gt;&gt; np.dot(U, np.dot(np.diag(s), V))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 7.01764278e-15,   1.00000000e+00,   2.00000000e+00,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3.00000000e+00,   4.00000000e+00,   5.00000000e+00,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6.00000000e+00,   7.00000000e+00,   8.00000000e+00,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9.00000000e+00,   1.00000000e+01,   1.10000000e+01],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 1.20000000e+01,   1.30000000e+01,   1.40000000e+01,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1.50000000e+01,   1.60000000e+01,   1.70000000e+01,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1.80000000e+01,   1.90000000e+01,   2.00000000e+01,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2.10000000e+01,   2.20000000e+01,   2.30000000e+01],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 2.40000000e+01,   2.50000000e+01,   2.60000000e+01,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2.70000000e+01,   2.80000000e+01,   2.90000000e+01,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3.00000000e+01,   3.10000000e+01,   3.20000000e+01,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3.30000000e+01,   3.40000000e+01,   3.50000000e+01],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 3.60000000e+01,   3.70000000e+01,   3.80000000e+01,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3.90000000e+01,   4.00000000e+01,   4.10000000e+01,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4.20000000e+01,   4.30000000e+01,   4.40000000e+01,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4.50000000e+01,   4.60000000e+01,   4.70000000e+01],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 4.80000000e+01,   4.90000000e+01,   5.00000000e+01,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5.10000000e+01,   5.20000000e+01,   5.30000000e+01,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5.40000000e+01,   5.50000000e+01,   5.60000000e+01,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5.70000000e+01,   5.80000000e+01,   5.90000000e+01]])</a:t>
            </a:r>
            <a:endParaRPr lang="zh-CN" altLang="en-US" sz="10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latin typeface="Consolas" panose="020B0609020204030204" charset="0"/>
                <a:ea typeface="+mn-ea"/>
                <a:cs typeface="+mn-cs"/>
              </a:rPr>
              <a:t>&gt;&gt;&gt; np.allclose(a, np.dot(U, np.dot(np.diag(s), V)))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0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True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宋体" panose="02010600030101010101" pitchFamily="2" charset="-122"/>
              </a:rPr>
              <a:t>17.1 numpy</a:t>
            </a:r>
            <a:r>
              <a:rPr lang="zh-CN" altLang="en-US" dirty="0">
                <a:sym typeface="宋体" panose="02010600030101010101" pitchFamily="2" charset="-122"/>
              </a:rPr>
              <a:t>简单应用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&gt;&gt;&gt; U, s, V = np.linalg.svd(a, full_matrices=True)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&gt;&gt;&gt; V.shape        # full_matrices=True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得到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V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的全矩阵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(12, 12)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&gt;&gt;&gt; U.shape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(5, 5)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&gt;&gt;&gt; s.shape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(5,)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&gt;&gt;&gt; np.allclose(V.T, np.linalg.inv(V))  # V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也是正交矩阵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True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&gt;&gt;&gt; np.allclose(U.T, np.linalg.inv(U))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True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宋体" panose="02010600030101010101" pitchFamily="2" charset="-122"/>
              </a:rPr>
              <a:t>17.1 numpy</a:t>
            </a:r>
            <a:r>
              <a:rPr lang="zh-CN" altLang="en-US" dirty="0">
                <a:sym typeface="宋体" panose="02010600030101010101" pitchFamily="2" charset="-122"/>
              </a:rPr>
              <a:t>简单应用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import numpy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a = np.arange(25).reshape(5,-1)        # 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方阵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array([[ 0,  1,  2,  3,  4],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[ 5,  6,  7,  8,  9],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[10, 11, 12, 13, 14],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[15, 16, 17, 18, 19],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[20, 21, 22, 23, 24]])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U, s, V = np.linalg.svd(a, full_matrices=True)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s                                     # 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奇异值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array([6.99085940e+01, 3.57609824e+00, 5.72246903e-15, 2.09124342e-16,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6.08024818e-17])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np.sqrt(np.linalg.eig(a.dot(a.T))[0]) # a.dot(a.T)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的特征值的平方根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                                          </a:t>
            </a:r>
            <a:r>
              <a:rPr lang="en-US" altLang="zh-CN" sz="1200"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与奇异值相等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array([6.99085940e+01, 3.57609824e+00, 2.03245734e-07,            nan,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4.65834385e-08])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  <a:sym typeface="+mn-ea"/>
              </a:rPr>
              <a:t>&gt;&gt;&gt; np.rank(a)                            # 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  <a:sym typeface="+mn-ea"/>
              </a:rPr>
              <a:t>秩，非零奇异值的个数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endParaRPr lang="en-US" sz="12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1800" strike="noStrike" noProof="1"/>
              <a:t>求解线性方程组</a:t>
            </a:r>
            <a:r>
              <a:rPr lang="en-US" altLang="zh-CN" sz="1800" strike="noStrike" noProof="1"/>
              <a:t>ax=b</a:t>
            </a:r>
            <a:r>
              <a:rPr lang="zh-CN" altLang="en-US" sz="1800" strike="noStrike" noProof="1"/>
              <a:t>的解。</a:t>
            </a:r>
            <a:endParaRPr lang="zh-CN" altLang="en-US" strike="noStrike" noProof="1"/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import numpy as np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a = np.array([[3,1], [1,2]])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b = np.array([9,8])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x = np.linalg.solve(a, b)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x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array([ 2.,  3.])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np.dot(a, x)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array([ 9.,  8.])</a:t>
            </a:r>
            <a:endParaRPr lang="zh-CN" altLang="en-US" sz="1500" strike="noStrike" noProof="1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&gt;&gt;&gt; np.linalg.lstsq(a, b) </a:t>
            </a:r>
            <a:r>
              <a:rPr lang="en-US" altLang="zh-CN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zh-CN" altLang="en-US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最小二乘解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                         </a:t>
            </a:r>
            <a:r>
              <a:rPr lang="en-US" altLang="zh-CN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zh-CN" altLang="en-US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返回解、余项、</a:t>
            </a:r>
            <a:r>
              <a:rPr lang="en-US" altLang="zh-CN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的秩、</a:t>
            </a:r>
            <a:r>
              <a:rPr lang="en-US" altLang="zh-CN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的奇异值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(array([ 2.,  3.]), array([], dtype=float64), 2, array([ 3.61803399,  1.38196601]))</a:t>
            </a:r>
          </a:p>
        </p:txBody>
      </p:sp>
      <p:graphicFrame>
        <p:nvGraphicFramePr>
          <p:cNvPr id="92163" name="对象 -2147482624"/>
          <p:cNvGraphicFramePr>
            <a:graphicFrameLocks noChangeAspect="1"/>
          </p:cNvGraphicFramePr>
          <p:nvPr/>
        </p:nvGraphicFramePr>
        <p:xfrm>
          <a:off x="4613826" y="2041075"/>
          <a:ext cx="3032760" cy="1203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3" imgW="1854200" imgH="736600" progId="Equation.KSEE3">
                  <p:embed/>
                </p:oleObj>
              </mc:Choice>
              <mc:Fallback>
                <p:oleObj r:id="rId3" imgW="1854200" imgH="736600" progId="Equation.KSEE3">
                  <p:embed/>
                  <p:pic>
                    <p:nvPicPr>
                      <p:cNvPr id="0" name="Picture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3826" y="2041075"/>
                        <a:ext cx="3032760" cy="12039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简单应用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1800" strike="noStrike" noProof="1"/>
              <a:t>计算矩阵的幂，矩阵自乘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import numpy as np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np.linalg.matrix_power([[1,2],[3,4]], 2) </a:t>
            </a:r>
            <a:r>
              <a:rPr lang="en-US" altLang="zh-CN" sz="1350" strike="noStrike" noProof="1">
                <a:latin typeface="Consolas" panose="020B0609020204030204" charset="0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</a:rPr>
              <a:t>自乘</a:t>
            </a:r>
            <a:r>
              <a:rPr lang="en-US" altLang="zh-CN" sz="1350" strike="noStrike" noProof="1">
                <a:latin typeface="Consolas" panose="020B0609020204030204" charset="0"/>
              </a:rPr>
              <a:t>2</a:t>
            </a:r>
            <a:r>
              <a:rPr lang="zh-CN" altLang="en-US" sz="1350" strike="noStrike" noProof="1">
                <a:latin typeface="Consolas" panose="020B0609020204030204" charset="0"/>
              </a:rPr>
              <a:t>次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array([[ 7, 10],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       [15, 22]])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np.linalg.matrix_power([[1,2],[3,4]], 5) </a:t>
            </a:r>
            <a:r>
              <a:rPr lang="en-US" altLang="zh-CN" sz="1350" strike="noStrike" noProof="1">
                <a:latin typeface="Consolas" panose="020B0609020204030204" charset="0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</a:rPr>
              <a:t>自乘</a:t>
            </a:r>
            <a:r>
              <a:rPr lang="en-US" altLang="zh-CN" sz="1350" strike="noStrike" noProof="1">
                <a:latin typeface="Consolas" panose="020B0609020204030204" charset="0"/>
              </a:rPr>
              <a:t>5</a:t>
            </a:r>
            <a:r>
              <a:rPr lang="zh-CN" altLang="en-US" sz="1350" strike="noStrike" noProof="1">
                <a:latin typeface="Consolas" panose="020B0609020204030204" charset="0"/>
              </a:rPr>
              <a:t>次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array([[1069, 1558],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       [2337, 3406]])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&gt;&gt;&gt; x = np.matrix([[1,2],[3,4]])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&gt;&gt;&gt; x ** 2            </a:t>
            </a:r>
            <a:r>
              <a:rPr lang="en-US" altLang="zh-CN" sz="1350" strike="noStrike" noProof="1">
                <a:solidFill>
                  <a:schemeClr val="tx1"/>
                </a:solidFill>
                <a:latin typeface="Consolas" panose="020B0609020204030204" charset="0"/>
              </a:rPr>
              <a:t># </a:t>
            </a: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也可以直接使用运算符</a:t>
            </a:r>
            <a:r>
              <a:rPr lang="en-US" altLang="zh-CN" sz="1350" strike="noStrike" noProof="1">
                <a:solidFill>
                  <a:schemeClr val="tx1"/>
                </a:solidFill>
                <a:latin typeface="Consolas" panose="020B0609020204030204" charset="0"/>
              </a:rPr>
              <a:t>**</a:t>
            </a:r>
            <a:endParaRPr lang="zh-CN" altLang="en-US" sz="1350" strike="noStrike" noProof="1">
              <a:solidFill>
                <a:schemeClr val="tx1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matrix([[ 7, 10],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        [15, 22]])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&gt;&gt;&gt; x ** 5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matrix([[1069, 1558],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        [2337, 3406]])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简单应用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1800" strike="noStrike" noProof="1"/>
              <a:t>计算矩阵和向量的范数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</a:rPr>
              <a:t>&gt;&gt;&gt; import numpy as np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</a:rPr>
              <a:t>&gt;&gt;&gt; x = np.matrix([[1,2],[3,-4]])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</a:rPr>
              <a:t>&gt;&gt;&gt; np.linalg.norm(x)    </a:t>
            </a:r>
            <a:r>
              <a:rPr lang="en-US" altLang="zh-CN" sz="1500" strike="noStrike" noProof="1">
                <a:latin typeface="Consolas" panose="020B0609020204030204" charset="0"/>
              </a:rPr>
              <a:t># (1**2+2**2+3**2+(-4)**2)**0.5</a:t>
            </a:r>
            <a:endParaRPr lang="zh-CN" altLang="en-US" sz="150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</a:rPr>
              <a:t>5.4772255750516612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</a:rPr>
              <a:t>&gt;&gt;&gt; np.linalg.norm(x, -2) </a:t>
            </a:r>
            <a:r>
              <a:rPr lang="en-US" altLang="zh-CN" sz="1500" strike="noStrike" noProof="1">
                <a:latin typeface="Consolas" panose="020B0609020204030204" charset="0"/>
              </a:rPr>
              <a:t># smallest singular value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</a:rPr>
              <a:t>1.9543950758485487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</a:rPr>
              <a:t>&gt;&gt;&gt; np.linalg.norm(x, -1) </a:t>
            </a:r>
            <a:r>
              <a:rPr lang="en-US" altLang="zh-CN" sz="1500" strike="noStrike" noProof="1">
                <a:latin typeface="Consolas" panose="020B0609020204030204" charset="0"/>
              </a:rPr>
              <a:t># min(sum(abs(x), axis=0))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</a:rPr>
              <a:t>4.0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</a:rPr>
              <a:t>&gt;&gt;&gt; np.linalg.norm(x, 1)  </a:t>
            </a:r>
            <a:r>
              <a:rPr lang="en-US" altLang="zh-CN" sz="1500" strike="noStrike" noProof="1">
                <a:latin typeface="Consolas" panose="020B0609020204030204" charset="0"/>
              </a:rPr>
              <a:t># max(sum(abs(x), axis=0))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</a:rPr>
              <a:t>6.0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</a:rPr>
              <a:t>&gt;&gt;&gt; np.linalg.norm(np.array([1,2,3,4]), 3)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</a:rPr>
              <a:t>4.6415888336127784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</a:pPr>
            <a:r>
              <a:rPr lang="en-US" altLang="en-US" sz="1800" kern="1200" baseline="0">
                <a:latin typeface="宋体" panose="02010600030101010101" pitchFamily="2" charset="-122"/>
                <a:ea typeface="+mn-ea"/>
                <a:cs typeface="+mn-cs"/>
              </a:rPr>
              <a:t>pandas（Python Data Analysis Library）是基于numpy的数据分析模块，提供了大量标准数据模型和高效操作大型数据集所需要的工具，可以说pandas是使得Python能够成为高效且强大的数据分析环境的重要因素之一。</a:t>
            </a:r>
            <a:endParaRPr lang="zh-CN" altLang="en-US" sz="1800" kern="1200" baseline="0"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相关标准库和扩展库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相关标准库和扩展库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800" strike="noStrike" noProof="1">
                <a:sym typeface="+mn-ea"/>
              </a:rPr>
              <a:t>大量科学扩展库安装包下载：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x-none" sz="1500" strike="noStrike" noProof="1">
                <a:sym typeface="+mn-ea"/>
              </a:rPr>
              <a:t>http://www.lfd.uci.edu/~gohlke/pythonlibs/</a:t>
            </a:r>
          </a:p>
          <a:p>
            <a:pPr indent="-257175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n"/>
            </a:pPr>
            <a:r>
              <a:rPr lang="en-US" altLang="x-none" sz="1800" strike="noStrike" noProof="1">
                <a:sym typeface="+mn-ea"/>
              </a:rPr>
              <a:t>enthought</a:t>
            </a:r>
            <a:r>
              <a:rPr lang="zh-CN" altLang="en-US" sz="1800" strike="noStrike" noProof="1">
                <a:sym typeface="+mn-ea"/>
              </a:rPr>
              <a:t>科学计算解决方案：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x-none" sz="1500" strike="noStrike" noProof="1">
                <a:sym typeface="+mn-ea"/>
              </a:rPr>
              <a:t>https://www.enthought.com/</a:t>
            </a:r>
          </a:p>
          <a:p>
            <a:pPr indent="-257175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800" strike="noStrike" noProof="1">
                <a:sym typeface="+mn-ea"/>
              </a:rPr>
              <a:t>anaconda</a:t>
            </a:r>
            <a:r>
              <a:rPr lang="en-US" altLang="zh-CN" sz="1800" strike="noStrike" noProof="1">
                <a:sym typeface="+mn-ea"/>
              </a:rPr>
              <a:t>3</a:t>
            </a:r>
            <a:r>
              <a:rPr lang="zh-CN" altLang="en-US" sz="1800" strike="noStrike" noProof="1">
                <a:sym typeface="+mn-ea"/>
              </a:rPr>
              <a:t>下载</a:t>
            </a:r>
            <a:endParaRPr lang="zh-CN" altLang="en-US" sz="1500" strike="noStrike" noProof="1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1500" strike="noStrike" noProof="1"/>
              <a:t>https://www.continuum.io/downloads/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7169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</a:p>
        </p:txBody>
      </p:sp>
      <p:sp>
        <p:nvSpPr>
          <p:cNvPr id="13314" name="文本占位符 7170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导入模块</a:t>
            </a:r>
          </a:p>
          <a:p>
            <a:pPr defTabSz="9144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import numpy as np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8960</Words>
  <Application>Microsoft Office PowerPoint</Application>
  <PresentationFormat>全屏显示(16:9)</PresentationFormat>
  <Paragraphs>833</Paragraphs>
  <Slides>68</Slides>
  <Notes>1</Notes>
  <HiddenSlides>14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9" baseType="lpstr">
      <vt:lpstr>隶书</vt:lpstr>
      <vt:lpstr>宋体</vt:lpstr>
      <vt:lpstr>微软雅黑</vt:lpstr>
      <vt:lpstr>Arial</vt:lpstr>
      <vt:lpstr>Calibri</vt:lpstr>
      <vt:lpstr>Consolas</vt:lpstr>
      <vt:lpstr>Times New Roman</vt:lpstr>
      <vt:lpstr>Wingdings</vt:lpstr>
      <vt:lpstr>默认设计模板</vt:lpstr>
      <vt:lpstr>Default Design</vt:lpstr>
      <vt:lpstr>Equation.KSEE3</vt:lpstr>
      <vt:lpstr>第17章 数据分析、科学计算与可视化-1</vt:lpstr>
      <vt:lpstr>主要内容</vt:lpstr>
      <vt:lpstr>相关标准库和扩展库</vt:lpstr>
      <vt:lpstr>相关标准库和扩展库</vt:lpstr>
      <vt:lpstr>相关标准库和扩展库</vt:lpstr>
      <vt:lpstr>相关标准库和扩展库</vt:lpstr>
      <vt:lpstr>相关标准库和扩展库</vt:lpstr>
      <vt:lpstr>相关标准库和扩展库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第17章 科学计算与可视化</dc:title>
  <dc:creator>Dong</dc:creator>
  <cp:lastModifiedBy>admin</cp:lastModifiedBy>
  <cp:revision>525</cp:revision>
  <dcterms:created xsi:type="dcterms:W3CDTF">2014-12-27T07:17:00Z</dcterms:created>
  <dcterms:modified xsi:type="dcterms:W3CDTF">2021-11-29T03:13:56Z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