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9606" r:id="rId3"/>
    <p:sldId id="264" r:id="rId4"/>
    <p:sldId id="265" r:id="rId5"/>
    <p:sldId id="395" r:id="rId6"/>
    <p:sldId id="267" r:id="rId7"/>
    <p:sldId id="3826" r:id="rId8"/>
    <p:sldId id="3827" r:id="rId9"/>
    <p:sldId id="321" r:id="rId10"/>
    <p:sldId id="322" r:id="rId11"/>
    <p:sldId id="396" r:id="rId12"/>
    <p:sldId id="397" r:id="rId13"/>
    <p:sldId id="398" r:id="rId14"/>
    <p:sldId id="399" r:id="rId15"/>
    <p:sldId id="316" r:id="rId16"/>
    <p:sldId id="317" r:id="rId17"/>
    <p:sldId id="318" r:id="rId18"/>
    <p:sldId id="319" r:id="rId19"/>
    <p:sldId id="29602" r:id="rId20"/>
    <p:sldId id="29603" r:id="rId21"/>
    <p:sldId id="29604" r:id="rId22"/>
    <p:sldId id="320" r:id="rId23"/>
    <p:sldId id="323" r:id="rId24"/>
    <p:sldId id="324" r:id="rId25"/>
    <p:sldId id="325" r:id="rId26"/>
    <p:sldId id="351" r:id="rId27"/>
    <p:sldId id="352" r:id="rId28"/>
    <p:sldId id="6467" r:id="rId29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howGuides="1">
      <p:cViewPr varScale="1">
        <p:scale>
          <a:sx n="142" d="100"/>
          <a:sy n="142" d="100"/>
        </p:scale>
        <p:origin x="714" y="120"/>
      </p:cViewPr>
      <p:guideLst>
        <p:guide orient="horz" pos="16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2021/11/29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2021/11/29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7A1B270-2DD3-4852-9DC5-35395D70D8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8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463051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19377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701804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08964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543342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14444743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145296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39983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30797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75" y="-1905"/>
            <a:ext cx="9141460" cy="912655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0245580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708281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5602186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4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</a:p>
          <a:p>
            <a:pPr lvl="1" indent="-285750"/>
            <a:r>
              <a:rPr lang="zh-CN" altLang="en-US"/>
              <a:t>Second level</a:t>
            </a:r>
          </a:p>
          <a:p>
            <a:pPr lvl="2" indent="-228600"/>
            <a:r>
              <a:rPr lang="zh-CN" altLang="en-US"/>
              <a:t>Third level</a:t>
            </a:r>
          </a:p>
          <a:p>
            <a:pPr lvl="3" indent="-228600"/>
            <a:r>
              <a:rPr lang="zh-CN" altLang="en-US"/>
              <a:t>Fourth level</a:t>
            </a:r>
          </a:p>
          <a:p>
            <a:pPr lvl="4" indent="-228600"/>
            <a:r>
              <a:rPr lang="zh-CN" altLang="en-US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2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17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dirty="0"/>
              <a:t>数据分析、科学计算与可视化</a:t>
            </a:r>
            <a:r>
              <a:rPr lang="en-US" altLang="zh-CN" sz="4400" dirty="0"/>
              <a:t>-2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84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</a:p>
        </p:txBody>
      </p:sp>
      <p:sp>
        <p:nvSpPr>
          <p:cNvPr id="2170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#The slices will be ordered and plotted counter-clockwise.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labels = 'Frogs', 'Hogs', 'Dogs', 'Logs'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colors = ['yellowgreen', 'gold', '#FF0000', 'lightcoral']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explode = (0, 0.1, 0, 0.1)              # 使饼状图中第2片和第4片裂开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fig = plt.figure()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ax = fig.gca()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startangle=90,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center=(0, 0), frame=True)   </a:t>
            </a: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# autopct设置饼内百分比的格式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startangle=45,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center=(1, 1), frame=True)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autopct='%1.1f%%', shadow=True, startangle=90,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radius=0.25, center=(0, 1), frame=True)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ax.pie(np.random.random(4), explode=explode, labels=labels, colors=colors,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autopct='%1.2f%%', shadow=False, startangle=135,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radius=0.35, center=(1, 0), frame=True)</a:t>
            </a:r>
          </a:p>
        </p:txBody>
      </p:sp>
      <p:sp>
        <p:nvSpPr>
          <p:cNvPr id="2181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ax.set_xticks([0, 1])                    # 设置坐标轴刻度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ax.set_yticks([0, 1])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ax.set_xticklabels(["Sunny", "Cloudy"])  # 设置坐标轴刻度上的标签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ax.set_yticklabels(["Dry", "Rainy"])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ax.set_xlim((-0.5, 1.5))                 # 设置坐标轴跨度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ax.set_ylim((-0.5, 1.5))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ax.set_aspect('equal')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设置纵横比相等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  <p:sp>
        <p:nvSpPr>
          <p:cNvPr id="21913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17.3.3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绘制饼状图</a:t>
            </a:r>
          </a:p>
        </p:txBody>
      </p:sp>
      <p:pic>
        <p:nvPicPr>
          <p:cNvPr id="22016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50" y="1118193"/>
            <a:ext cx="3866635" cy="3693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标题 4198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17.3.4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 在图例中显示公式</a:t>
            </a:r>
          </a:p>
        </p:txBody>
      </p:sp>
      <p:sp>
        <p:nvSpPr>
          <p:cNvPr id="221186" name="文本占位符 41986"/>
          <p:cNvSpPr>
            <a:spLocks noGrp="1"/>
          </p:cNvSpPr>
          <p:nvPr>
            <p:ph idx="1"/>
          </p:nvPr>
        </p:nvSpPr>
        <p:spPr>
          <a:xfrm>
            <a:off x="453390" y="1065530"/>
            <a:ext cx="8219440" cy="3398520"/>
          </a:xfrm>
        </p:spPr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numpy as np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matplotlib.pyplot as plt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x = np.linspace(0, 2*np.pi, 500)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y = np.sin(x)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z = np.cos(x*x)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plt.figure(figsize=(8,4))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标签前后加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$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将使用内嵌的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LaTex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引擎将其显示为公式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plt.plot(x,y,label='$sin(x)$',color='red',linewidth=2)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红色，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2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个像素宽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plt.plot(x,z,'b--',label='$cos(x^2)$')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蓝色，虚线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plt.xlabel('Time(s)')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plt.ylabel('Volt')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plt.title('Sin and Cos figure using pyplot')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plt.ylim(-1.2,1.2)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plt.legend()             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显示图例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plt.show()               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显示绘图窗口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标题 4198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2400" dirty="0">
                <a:sym typeface="+mn-ea"/>
              </a:rPr>
              <a:t>17.3.4 </a:t>
            </a:r>
            <a:r>
              <a:rPr lang="zh-CN" altLang="en-US" sz="2400" dirty="0">
                <a:sym typeface="+mn-ea"/>
              </a:rPr>
              <a:t> 在图例中显示公式</a:t>
            </a:r>
            <a:endParaRPr lang="zh-CN" altLang="en-US" sz="2400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22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7" y="1207505"/>
            <a:ext cx="5725526" cy="31247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标题 440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400" kern="1200" baseline="0" dirty="0">
                <a:latin typeface="+mj-lt"/>
                <a:ea typeface="+mj-ea"/>
                <a:cs typeface="+mj-cs"/>
              </a:rPr>
              <a:t>.5 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</a:rPr>
              <a:t>多个图形单独显示</a:t>
            </a:r>
            <a:endParaRPr lang="en-US" altLang="en-US" sz="2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3234" name="文本占位符 44034"/>
          <p:cNvSpPr>
            <a:spLocks noGrp="1"/>
          </p:cNvSpPr>
          <p:nvPr>
            <p:ph idx="1"/>
          </p:nvPr>
        </p:nvSpPr>
        <p:spPr>
          <a:xfrm>
            <a:off x="452120" y="1201420"/>
            <a:ext cx="7891780" cy="3398520"/>
          </a:xfrm>
        </p:spPr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x= np.linspace(0, 2*np.pi, 500)            # 创建自变量数组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y1 = np.sin(x)                             # 创建函数值数组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y2 = np.cos(x)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y3 = np.sin(x*x)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plt.figure(1)                              # 创建图形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ax1 = plt.subplot(2,2,1)                   # 第一行第一列图形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ax2 = plt.subplot(2,2,2)                   # 第一行第二列图形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ax3 = plt.subplot(212, facecolor='y')      # 第二行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plt.sca(ax1)                               # 选择ax1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plt.plot(x,y1,color='red')                 # 绘制红色曲线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                         # 限制y坐标轴范围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plt.sca(ax2)                               # 选择ax2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plt.plot(x,y2,'b--')                       # 绘制蓝色曲线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plt.sca(ax3)                               # 选择ax3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plt.plot(x,y3,'g--')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plt.ylim(-1.2,1.2)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标题 440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24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400" kern="1200" baseline="0" dirty="0">
                <a:latin typeface="+mj-lt"/>
                <a:ea typeface="+mj-ea"/>
                <a:cs typeface="+mj-cs"/>
              </a:rPr>
              <a:t>.5  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使用</a:t>
            </a:r>
            <a:r>
              <a:rPr lang="en-US" altLang="zh-CN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pyplot</a:t>
            </a:r>
            <a:r>
              <a:rPr lang="zh-CN" altLang="en-US" sz="2400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绘制，多个图形单独显示</a:t>
            </a:r>
            <a:endParaRPr lang="en-US" altLang="en-US" sz="2400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4258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878" y="1183688"/>
            <a:ext cx="4975301" cy="368920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3000" kern="1200" baseline="0">
                <a:latin typeface="+mj-lt"/>
                <a:ea typeface="+mj-ea"/>
                <a:cs typeface="+mj-cs"/>
              </a:rPr>
              <a:t>17.3.6  </a:t>
            </a:r>
            <a:r>
              <a:rPr lang="zh-CN" altLang="en-US" sz="3000" kern="1200" baseline="0">
                <a:latin typeface="+mj-lt"/>
                <a:ea typeface="+mj-ea"/>
                <a:cs typeface="+mj-cs"/>
              </a:rPr>
              <a:t>绘制有描边和填充效果的柱状图</a:t>
            </a:r>
          </a:p>
        </p:txBody>
      </p:sp>
      <p:sp>
        <p:nvSpPr>
          <p:cNvPr id="24064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#生成测试数据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x = np.linspace(0, 10, 11)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y = 11-x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#绘制柱状图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plt.bar(x, y,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color='#772277',        #柱的颜色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alpha=0.8,              #透明度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edgecolor='blue',       #边框颜色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linestyle='--',         #边框样式为虚线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linewidth=1,            #边框线宽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    hatch='*')              #内部使用五角星填充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#为每个柱形添加文本标注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for xx, yy in zip(x,y):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    plt.text(xx-0.2, yy+0.1, '%2d' % yy)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0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#显示图形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0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  <p:pic>
        <p:nvPicPr>
          <p:cNvPr id="240643" name="Picture 10" descr="4~F%{LI``B([G44]XRCJWS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35" y="1158875"/>
            <a:ext cx="4044315" cy="2792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17.3.7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使用雷达图展示学生成绩</a:t>
            </a:r>
          </a:p>
        </p:txBody>
      </p:sp>
      <p:sp>
        <p:nvSpPr>
          <p:cNvPr id="25805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courses = ['C++', 'Python', '高数', '大学英语', '软件工程',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'组成原理', '数字图像处理', '计算机图形学']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scores = [80, 95, 78, 85, 45, 65, 80, 60]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dataLength = len(scores)              # 数据长度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angles数组把圆周等分为dataLength份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angles = np.linspace(0,               # 数组第一个数据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2*np.pi,         # 数组最后一个数据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dataLength,      # 数组中数据数量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      endpoint=False)  # 不包含终点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scores.append(scores[0])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angles = np.append(angles, angles[0]) # 闭合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3276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 matplotlib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</a:p>
        </p:txBody>
      </p:sp>
      <p:sp>
        <p:nvSpPr>
          <p:cNvPr id="197634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模块依赖于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模块和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tkinter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模块，可以绘制多种形式的图形，包括线图、直方图、饼状图、散点图、误差线图等等。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>
                <a:sym typeface="+mn-ea"/>
              </a:rPr>
              <a:t>17.3.7  </a:t>
            </a:r>
            <a:r>
              <a:rPr lang="zh-CN" altLang="en-US">
                <a:sym typeface="+mn-ea"/>
              </a:rPr>
              <a:t>使用雷达图展示学生成绩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5907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绘制雷达图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plt.polar(angles,             # 设置角度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scores,             # 设置各角度上的数据          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'rv--',             # 设置颜色、线型和端点符号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linewidth=2)        # 设置线宽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设置角度网格标签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plt.thetagrids(angles*180/np.pi,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courses,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      fontproperties='simhei')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填充雷达图内部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plt.fill(angles,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scores,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facecolor='r',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         alpha=0.6)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  <p:pic>
        <p:nvPicPr>
          <p:cNvPr id="2590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85" y="2099945"/>
            <a:ext cx="3188335" cy="2941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标题 4608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</a:t>
            </a:r>
            <a:r>
              <a:rPr lang="en-US" kern="1200" baseline="0" dirty="0">
                <a:latin typeface="+mj-lt"/>
                <a:ea typeface="+mj-ea"/>
                <a:cs typeface="+mj-cs"/>
              </a:rPr>
              <a:t>8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绘制三维曲面</a:t>
            </a:r>
          </a:p>
        </p:txBody>
      </p:sp>
      <p:sp>
        <p:nvSpPr>
          <p:cNvPr id="22528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highlight>
                  <a:srgbClr val="FFFF00"/>
                </a:highlight>
                <a:latin typeface="Consolas" panose="020B0609020204030204" charset="0"/>
                <a:ea typeface="+mn-ea"/>
                <a:cs typeface="+mn-cs"/>
              </a:rPr>
              <a:t>import mpl_toolkits.mplot3d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x,y = np.mgrid[-2:2:20j, -2:2:20j]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步长使用虚数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虚部表示点的个数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                    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并且包含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end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z = 50 * np.sin(x+y)                      # 测试数据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 = plt.subplot(111, projection='3d')    # 三维图形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ax.plot_surface(x,y,z,rstride=2, cstride=1, cmap=plt.cm.Blues_r)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ax.set_xlabel('X')                        # 设置坐标轴标签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ax.set_ylabel('Y')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ax.set_zlabel('Z')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471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6306" name="图片 10" descr="]@@{FUSIB@`QJ(A%A0{{93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240" y="1243230"/>
            <a:ext cx="4115520" cy="330813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标题 4812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27330" name="文本占位符 481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pylab as pl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import mpl_toolkits.mplot3d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rho, theta = np.mgrid[0:1:40j, 0:2*np.pi:40j]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z = rho**2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x = rho*np.cos(theta)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y = rho*np.sin(theta)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 = pl.subplot(111, projection='3d')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ax.plot_surface(x,y,z)</a:t>
            </a:r>
          </a:p>
          <a:p>
            <a:pPr marL="0" indent="0"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pl.show()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491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dirty="0">
                <a:sym typeface="+mn-ea"/>
              </a:rPr>
              <a:t>17.3</a:t>
            </a:r>
            <a:r>
              <a:rPr lang="en-US" altLang="en-US" dirty="0">
                <a:sym typeface="+mn-ea"/>
              </a:rPr>
              <a:t>.</a:t>
            </a:r>
            <a:r>
              <a:rPr lang="en-US" dirty="0">
                <a:sym typeface="+mn-ea"/>
              </a:rPr>
              <a:t>8  </a:t>
            </a:r>
            <a:r>
              <a:rPr lang="zh-CN" altLang="en-US" dirty="0">
                <a:sym typeface="+mn-ea"/>
              </a:rPr>
              <a:t>绘制三维曲面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228354" name="图片 12" descr="{DJ{T6YUUVGBQ6B}J)H8M8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70" y="1239658"/>
            <a:ext cx="3915460" cy="331528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.9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绘制三维曲线</a:t>
            </a:r>
            <a:endParaRPr lang="en-US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293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matplotlib as mpl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from mpl_toolkits.mplot3d import Axes3D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2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mpl.rcParams['legend.fontsize'] = 10        # 图例字号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fig = plt.figure()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 = fig.gca(projection='3d')               # 三维图形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theta = np.linspace(-4 * np.pi, 4 * np.pi, 100)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z = np.linspace(-4, 4, 100)*0.3             # 测试数据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r = z**3 + 1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x = r * np.sin(theta)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y = r * np.cos(theta)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ax.plot(x, y, z, label='parametric curve')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ax.legend()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.7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绘制三维曲线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230402" name="图片 64" descr="LD%)0V@U~J1JYD86N9OY7J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82" y="1221795"/>
            <a:ext cx="4113138" cy="3522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17.3.10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设置图例样式</a:t>
            </a:r>
          </a:p>
        </p:txBody>
      </p:sp>
      <p:sp>
        <p:nvSpPr>
          <p:cNvPr id="24883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matplotlib.pyplot as plt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import matplotlib.font_manager as fm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t = np.arange(0.0, 2*np.pi, 0.01)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s = np.sin(t)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z = np.cos(t)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plt.plot(t, s, label='正弦')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plt.plot(t, z, label='余弦')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plt.title('sin-cos函数图像',          #标题文本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fontproperties='STLITI',  #标题字体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fontsize=24)              #标题字号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myfont = fm.FontProperties(fname=r'C:\Windows\Fonts\STKAITI.ttf')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plt.legend(prop=myfont,               #图例字体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title='Legend',            #图例标题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loc='lower left',    #</a:t>
            </a:r>
            <a:r>
              <a:rPr lang="en-US" altLang="zh-CN" sz="900">
                <a:latin typeface="Consolas" panose="020B0609020204030204" charset="0"/>
                <a:sym typeface="+mn-ea"/>
              </a:rPr>
              <a:t>图例</a:t>
            </a:r>
            <a:r>
              <a:rPr lang="zh-CN" altLang="en-US" sz="900">
                <a:latin typeface="Consolas" panose="020B0609020204030204" charset="0"/>
                <a:sym typeface="+mn-ea"/>
              </a:rPr>
              <a:t>左下角位于图形</a:t>
            </a:r>
            <a:r>
              <a:rPr lang="en-US" altLang="zh-CN" sz="900">
                <a:latin typeface="Consolas" panose="020B0609020204030204" charset="0"/>
                <a:sym typeface="+mn-ea"/>
              </a:rPr>
              <a:t>(0.43,0.75)</a:t>
            </a:r>
            <a:r>
              <a:rPr lang="zh-CN" altLang="en-US" sz="900">
                <a:latin typeface="Consolas" panose="020B0609020204030204" charset="0"/>
                <a:sym typeface="+mn-ea"/>
              </a:rPr>
              <a:t>的位置</a:t>
            </a: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bbox_to_anchor=(0.43,0.75),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shadow=True,               #显示阴影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facecolor='yellowgreen',   #图例背景色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edgecolor='red',           #图例边框颜色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ncol=2,                    #显示为两列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           markerfirst=False)         #图例文字在前，符号在后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9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900" kern="1200" baseline="0">
                <a:latin typeface="Consolas" panose="020B0609020204030204" charset="0"/>
                <a:ea typeface="+mn-ea"/>
                <a:cs typeface="+mn-cs"/>
              </a:rPr>
              <a:t>plt.show()</a:t>
            </a:r>
          </a:p>
        </p:txBody>
      </p:sp>
      <p:pic>
        <p:nvPicPr>
          <p:cNvPr id="248835" name="Picture 9" descr="A}SY$@4KR1{AD@CZNBG8(M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045845"/>
            <a:ext cx="4181475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标题 337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800" kern="1200" baseline="0" dirty="0">
                <a:latin typeface="+mj-lt"/>
                <a:ea typeface="+mj-ea"/>
                <a:cs typeface="+mj-cs"/>
              </a:rPr>
              <a:t>.1  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绘制带有中文标签和图例的正弦和余弦曲线</a:t>
            </a:r>
          </a:p>
        </p:txBody>
      </p:sp>
      <p:sp>
        <p:nvSpPr>
          <p:cNvPr id="198658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import numpy as np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highlight>
                  <a:srgbClr val="FFFF00"/>
                </a:highlight>
                <a:latin typeface="Consolas" panose="020B0609020204030204" charset="0"/>
                <a:ea typeface="+mn-ea"/>
                <a:cs typeface="Consolas" panose="020B0609020204030204" charset="0"/>
              </a:rPr>
              <a:t>import pylab as pl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highlight>
                  <a:srgbClr val="FFFF00"/>
                </a:highlight>
                <a:latin typeface="Consolas" panose="020B0609020204030204" charset="0"/>
                <a:ea typeface="+mn-ea"/>
                <a:cs typeface="Consolas" panose="020B0609020204030204" charset="0"/>
              </a:rPr>
              <a:t>import matplotlib.font_manager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as fm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必须使用关键参数</a:t>
            </a:r>
            <a:r>
              <a:rPr lang="en-US" altLang="zh-CN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fname</a:t>
            </a:r>
            <a:r>
              <a:rPr lang="zh-CN" altLang="en-US" sz="1350" dirty="0">
                <a:latin typeface="Consolas" panose="020B0609020204030204" charset="0"/>
                <a:cs typeface="Consolas" panose="020B0609020204030204" charset="0"/>
                <a:sym typeface="+mn-ea"/>
              </a:rPr>
              <a:t>，必须保证字体文件路径正确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myfont = fm.FontProperties(fname=r'C:\Windows\Fonts\STKAITI.ttf') #设置字体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t = np.arange(0.0, 2.0*np.pi, 0.01)        # 自变量取值范围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s = np.sin(t)                              # 计算正弦函数值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z = np.cos(t)                              # 计算余弦函数值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pl.plot(t, s, label='正弦')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pl.plot(t, z, label='余弦')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pl.xlabel('x-变量', fontproperties='STKAITI', fontsize=18)        # 设置x标签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pl.ylabel('y-正弦余弦函数值', fontproperties='simhei', fontsize=18)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pl.title('sin-cos函数图像', fontproperties='STLITI', fontsize=24)  # 标题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pl.legend(prop=myfont)                     # 设置图例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pl.show()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31" y="1088742"/>
            <a:ext cx="6586499" cy="36606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8657" name="标题 33793"/>
          <p:cNvSpPr>
            <a:spLocks noGrp="1"/>
          </p:cNvSpPr>
          <p:nvPr/>
        </p:nvSpPr>
        <p:spPr>
          <a:xfrm>
            <a:off x="4445" y="-1905"/>
            <a:ext cx="9139555" cy="913130"/>
          </a:xfrm>
          <a:prstGeom prst="rect">
            <a:avLst/>
          </a:prstGeo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  <a:ln w="9525">
            <a:noFill/>
          </a:ln>
        </p:spPr>
        <p:txBody>
          <a:bodyPr anchor="ctr"/>
          <a:lstStyle>
            <a:lvl1pPr marL="0" lvl="0" indent="0" algn="l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3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None/>
            </a:pP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sz="2800" kern="1200" baseline="0" dirty="0">
                <a:latin typeface="+mj-lt"/>
                <a:ea typeface="+mj-ea"/>
                <a:cs typeface="+mj-cs"/>
              </a:rPr>
              <a:t>.1  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绘制带有中文标签和图例的正弦和余弦曲线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</a:p>
        </p:txBody>
      </p:sp>
      <p:sp>
        <p:nvSpPr>
          <p:cNvPr id="36866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np.arange(0, 2.0*np.pi, 0.1)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>
                <a:latin typeface="Consolas" panose="020B0609020204030204" charset="0"/>
                <a:cs typeface="Consolas" panose="020B0609020204030204" charset="0"/>
              </a:rPr>
              <a:t>&gt;&gt;&gt; b = np.cos(a)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>
                <a:latin typeface="Consolas" panose="020B0609020204030204" charset="0"/>
                <a:cs typeface="Consolas" panose="020B0609020204030204" charset="0"/>
              </a:rPr>
              <a:t>&gt;&gt;&gt; pl.scatter(a,b)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sz="1500" strike="noStrike" noProof="1">
                <a:latin typeface="Consolas" panose="020B0609020204030204" charset="0"/>
                <a:cs typeface="Consolas" panose="020B0609020204030204" charset="0"/>
              </a:rPr>
              <a:t>&gt;&gt;&gt; pl.show()</a:t>
            </a:r>
          </a:p>
        </p:txBody>
      </p:sp>
      <p:pic>
        <p:nvPicPr>
          <p:cNvPr id="211971" name="图片 163" descr="3RTIBQXGHYXE@9S1I}(C4~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1914860"/>
            <a:ext cx="3892834" cy="2993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>
                <a:latin typeface="Consolas" panose="020B0609020204030204" charset="0"/>
              </a:rPr>
              <a:t>修改散点符号与大小</a:t>
            </a: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pl.scatter(a, b, s=20, marker='+')</a:t>
            </a: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charset="0"/>
              </a:rPr>
              <a:t>&gt;&gt;&gt; pl.show()</a:t>
            </a:r>
          </a:p>
        </p:txBody>
      </p:sp>
      <p:pic>
        <p:nvPicPr>
          <p:cNvPr id="21299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76" y="1924387"/>
            <a:ext cx="3949994" cy="2836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2995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修改线宽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pl.scatter(a, b, </a:t>
            </a:r>
            <a:r>
              <a:rPr lang="en-US" altLang="zh-CN" sz="1350" strike="noStrike" noProof="1">
                <a:latin typeface="Consolas" panose="020B0609020204030204" charset="0"/>
              </a:rPr>
              <a:t>s=20, </a:t>
            </a:r>
            <a:r>
              <a:rPr lang="zh-CN" altLang="en-US" sz="1350" strike="noStrike" noProof="1">
                <a:latin typeface="Consolas" panose="020B0609020204030204" charset="0"/>
              </a:rPr>
              <a:t>linewidths=5, marker='+')</a:t>
            </a: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pl.show()</a:t>
            </a:r>
          </a:p>
        </p:txBody>
      </p:sp>
      <p:pic>
        <p:nvPicPr>
          <p:cNvPr id="21401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48" y="2114920"/>
            <a:ext cx="3957139" cy="2872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4019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标题 3788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</a:p>
        </p:txBody>
      </p:sp>
      <p:sp>
        <p:nvSpPr>
          <p:cNvPr id="155650" name="文本占位符 37890"/>
          <p:cNvSpPr>
            <a:spLocks noGrp="1"/>
          </p:cNvSpPr>
          <p:nvPr>
            <p:ph idx="1"/>
          </p:nvPr>
        </p:nvSpPr>
        <p:spPr>
          <a:xfrm>
            <a:off x="491490" y="1093470"/>
            <a:ext cx="7167245" cy="3395345"/>
          </a:xfrm>
        </p:spPr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"/>
            </a:pPr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修改颜色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import matplotlib.pylab as pl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np.random.random(100)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= np.random.random(100)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pl.scatter(x, y, s=x*500, c=u'r', marker=u'*')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# s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指大小，</a:t>
            </a: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c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指颜色，</a:t>
            </a: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marker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指符号形状</a:t>
            </a:r>
          </a:p>
          <a:p>
            <a:pPr marL="0" indent="0" defTabSz="914400" fontAlgn="base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x-none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pl.show()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标题 358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17.3</a:t>
            </a:r>
            <a:r>
              <a:rPr lang="en-US" altLang="en-US" kern="1200" baseline="0" dirty="0">
                <a:latin typeface="+mj-lt"/>
                <a:ea typeface="+mj-ea"/>
                <a:cs typeface="+mj-cs"/>
              </a:rPr>
              <a:t>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绘制散点图</a:t>
            </a:r>
          </a:p>
        </p:txBody>
      </p:sp>
      <p:pic>
        <p:nvPicPr>
          <p:cNvPr id="216066" name="图片 164" descr="%%EBQA)0ZWH8]4K5SK2%G}H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50" y="1200360"/>
            <a:ext cx="4428709" cy="339506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2287</Words>
  <Application>Microsoft Office PowerPoint</Application>
  <PresentationFormat>全屏显示(16:9)</PresentationFormat>
  <Paragraphs>261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隶书</vt:lpstr>
      <vt:lpstr>微软雅黑</vt:lpstr>
      <vt:lpstr>Arial</vt:lpstr>
      <vt:lpstr>Calibri</vt:lpstr>
      <vt:lpstr>Consolas</vt:lpstr>
      <vt:lpstr>Wingdings</vt:lpstr>
      <vt:lpstr>默认设计模板</vt:lpstr>
      <vt:lpstr>Default Design</vt:lpstr>
      <vt:lpstr>第17章 数据分析、科学计算与可视化-2</vt:lpstr>
      <vt:lpstr>17.3 matplotlib简单应用</vt:lpstr>
      <vt:lpstr>17.3.1  绘制带有中文标签和图例的正弦和余弦曲线</vt:lpstr>
      <vt:lpstr>PowerPoint 演示文稿</vt:lpstr>
      <vt:lpstr>17.3.2  绘制散点图</vt:lpstr>
      <vt:lpstr>17.3.2  绘制散点图</vt:lpstr>
      <vt:lpstr>17.3.2  绘制散点图</vt:lpstr>
      <vt:lpstr>17.3.2  绘制散点图</vt:lpstr>
      <vt:lpstr>17.3.2  绘制散点图</vt:lpstr>
      <vt:lpstr>17.3.3  绘制饼状图</vt:lpstr>
      <vt:lpstr>17.3.3  绘制饼状图</vt:lpstr>
      <vt:lpstr>17.3.3  绘制饼状图</vt:lpstr>
      <vt:lpstr>17.3.3  绘制饼状图</vt:lpstr>
      <vt:lpstr>17.3.4  在图例中显示公式</vt:lpstr>
      <vt:lpstr>17.3.4  在图例中显示公式</vt:lpstr>
      <vt:lpstr>17.3.5  多个图形单独显示</vt:lpstr>
      <vt:lpstr>17.3.5  使用pyplot绘制，多个图形单独显示</vt:lpstr>
      <vt:lpstr>17.3.6  绘制有描边和填充效果的柱状图</vt:lpstr>
      <vt:lpstr>17.3.7  使用雷达图展示学生成绩</vt:lpstr>
      <vt:lpstr>17.3.7  使用雷达图展示学生成绩</vt:lpstr>
      <vt:lpstr>17.3.8  绘制三维曲面</vt:lpstr>
      <vt:lpstr>17.3.8  绘制三维曲面</vt:lpstr>
      <vt:lpstr>17.3.8  绘制三维曲面</vt:lpstr>
      <vt:lpstr>17.3.8  绘制三维曲面</vt:lpstr>
      <vt:lpstr>17.3.9  绘制三维曲线</vt:lpstr>
      <vt:lpstr>17.3.7  绘制三维曲线</vt:lpstr>
      <vt:lpstr>17.3.10  设置图例样式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admin</cp:lastModifiedBy>
  <cp:revision>522</cp:revision>
  <dcterms:created xsi:type="dcterms:W3CDTF">2014-12-27T07:17:00Z</dcterms:created>
  <dcterms:modified xsi:type="dcterms:W3CDTF">2021-11-29T03:51:02Z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