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3"/>
  </p:notesMasterIdLst>
  <p:handoutMasterIdLst>
    <p:handoutMasterId r:id="rId104"/>
  </p:handoutMasterIdLst>
  <p:sldIdLst>
    <p:sldId id="29607" r:id="rId3"/>
    <p:sldId id="531" r:id="rId4"/>
    <p:sldId id="333" r:id="rId5"/>
    <p:sldId id="2730" r:id="rId6"/>
    <p:sldId id="400" r:id="rId7"/>
    <p:sldId id="13553" r:id="rId8"/>
    <p:sldId id="678" r:id="rId9"/>
    <p:sldId id="29605" r:id="rId10"/>
    <p:sldId id="677" r:id="rId11"/>
    <p:sldId id="676" r:id="rId12"/>
    <p:sldId id="675" r:id="rId13"/>
    <p:sldId id="674" r:id="rId14"/>
    <p:sldId id="334" r:id="rId15"/>
    <p:sldId id="401" r:id="rId16"/>
    <p:sldId id="402" r:id="rId17"/>
    <p:sldId id="403" r:id="rId18"/>
    <p:sldId id="335" r:id="rId19"/>
    <p:sldId id="794" r:id="rId20"/>
    <p:sldId id="18968" r:id="rId21"/>
    <p:sldId id="336" r:id="rId22"/>
    <p:sldId id="795" r:id="rId23"/>
    <p:sldId id="796" r:id="rId24"/>
    <p:sldId id="404" r:id="rId25"/>
    <p:sldId id="797" r:id="rId26"/>
    <p:sldId id="798" r:id="rId27"/>
    <p:sldId id="2637" r:id="rId28"/>
    <p:sldId id="12594" r:id="rId29"/>
    <p:sldId id="337" r:id="rId30"/>
    <p:sldId id="2635" r:id="rId31"/>
    <p:sldId id="4465" r:id="rId32"/>
    <p:sldId id="2578" r:id="rId33"/>
    <p:sldId id="2579" r:id="rId34"/>
    <p:sldId id="2580" r:id="rId35"/>
    <p:sldId id="4530" r:id="rId36"/>
    <p:sldId id="4531" r:id="rId37"/>
    <p:sldId id="4532" r:id="rId38"/>
    <p:sldId id="4533" r:id="rId39"/>
    <p:sldId id="12441" r:id="rId40"/>
    <p:sldId id="24839" r:id="rId41"/>
    <p:sldId id="24840" r:id="rId42"/>
    <p:sldId id="24841" r:id="rId43"/>
    <p:sldId id="12595" r:id="rId44"/>
    <p:sldId id="405" r:id="rId45"/>
    <p:sldId id="818" r:id="rId46"/>
    <p:sldId id="820" r:id="rId47"/>
    <p:sldId id="819" r:id="rId48"/>
    <p:sldId id="11786" r:id="rId49"/>
    <p:sldId id="11787" r:id="rId50"/>
    <p:sldId id="18969" r:id="rId51"/>
    <p:sldId id="2572" r:id="rId52"/>
    <p:sldId id="2573" r:id="rId53"/>
    <p:sldId id="2574" r:id="rId54"/>
    <p:sldId id="25018" r:id="rId55"/>
    <p:sldId id="2627" r:id="rId56"/>
    <p:sldId id="2628" r:id="rId57"/>
    <p:sldId id="2629" r:id="rId58"/>
    <p:sldId id="2630" r:id="rId59"/>
    <p:sldId id="2575" r:id="rId60"/>
    <p:sldId id="2576" r:id="rId61"/>
    <p:sldId id="2577" r:id="rId62"/>
    <p:sldId id="2581" r:id="rId63"/>
    <p:sldId id="2582" r:id="rId64"/>
    <p:sldId id="2583" r:id="rId65"/>
    <p:sldId id="12765" r:id="rId66"/>
    <p:sldId id="12766" r:id="rId67"/>
    <p:sldId id="2584" r:id="rId68"/>
    <p:sldId id="2585" r:id="rId69"/>
    <p:sldId id="2586" r:id="rId70"/>
    <p:sldId id="821" r:id="rId71"/>
    <p:sldId id="406" r:id="rId72"/>
    <p:sldId id="823" r:id="rId73"/>
    <p:sldId id="824" r:id="rId74"/>
    <p:sldId id="822" r:id="rId75"/>
    <p:sldId id="825" r:id="rId76"/>
    <p:sldId id="826" r:id="rId77"/>
    <p:sldId id="11788" r:id="rId78"/>
    <p:sldId id="11789" r:id="rId79"/>
    <p:sldId id="2632" r:id="rId80"/>
    <p:sldId id="2633" r:id="rId81"/>
    <p:sldId id="2634" r:id="rId82"/>
    <p:sldId id="4595" r:id="rId83"/>
    <p:sldId id="4596" r:id="rId84"/>
    <p:sldId id="4597" r:id="rId85"/>
    <p:sldId id="13171" r:id="rId86"/>
    <p:sldId id="13172" r:id="rId87"/>
    <p:sldId id="4625" r:id="rId88"/>
    <p:sldId id="4627" r:id="rId89"/>
    <p:sldId id="4628" r:id="rId90"/>
    <p:sldId id="4629" r:id="rId91"/>
    <p:sldId id="4682" r:id="rId92"/>
    <p:sldId id="4683" r:id="rId93"/>
    <p:sldId id="339" r:id="rId94"/>
    <p:sldId id="407" r:id="rId95"/>
    <p:sldId id="408" r:id="rId96"/>
    <p:sldId id="409" r:id="rId97"/>
    <p:sldId id="11959" r:id="rId98"/>
    <p:sldId id="11960" r:id="rId99"/>
    <p:sldId id="11961" r:id="rId100"/>
    <p:sldId id="11962" r:id="rId101"/>
    <p:sldId id="340" r:id="rId102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5"/>
  </p:normalViewPr>
  <p:slideViewPr>
    <p:cSldViewPr showGuides="1">
      <p:cViewPr varScale="1">
        <p:scale>
          <a:sx n="144" d="100"/>
          <a:sy n="144" d="100"/>
        </p:scale>
        <p:origin x="720" y="192"/>
      </p:cViewPr>
      <p:guideLst>
        <p:guide orient="horz" pos="169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heme" Target="theme/theme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2021/8/8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2021/8/8</a:t>
            </a:fld>
            <a:endParaRPr lang="zh-CN" altLang="en-US" strike="noStrike" noProof="1"/>
          </a:p>
        </p:txBody>
      </p:sp>
      <p:sp>
        <p:nvSpPr>
          <p:cNvPr id="512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很多深度学习书都喜欢用植物或者水果作为代号，如南京大学周志华的西瓜书</a:t>
            </a:r>
            <a:r>
              <a:rPr lang="en-US" altLang="zh-CN" dirty="0"/>
              <a:t>-</a:t>
            </a:r>
            <a:r>
              <a:rPr lang="zh-CN" altLang="en-US" dirty="0"/>
              <a:t>机器学习、复旦大学邱锡鹏的蒲公英</a:t>
            </a:r>
            <a:r>
              <a:rPr lang="en-US" altLang="zh-CN" dirty="0"/>
              <a:t>-</a:t>
            </a:r>
            <a:r>
              <a:rPr lang="zh-CN" altLang="en-US" dirty="0"/>
              <a:t>神经网络与深度学习，最适合的感觉是榴莲，因为拨起来很费劲，一旦拨开很甜蜜。榴莲课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7A1B270-2DD3-4852-9DC5-35395D70D8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80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14630515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7"/>
          <p:cNvCxnSpPr/>
          <p:nvPr userDrawn="1"/>
        </p:nvCxnSpPr>
        <p:spPr>
          <a:xfrm>
            <a:off x="184150" y="742604"/>
            <a:ext cx="0" cy="33224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 userDrawn="1"/>
        </p:nvCxnSpPr>
        <p:spPr>
          <a:xfrm>
            <a:off x="44450" y="1001491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445" y="3811"/>
            <a:ext cx="9149715" cy="924563"/>
          </a:xfrm>
          <a:gradFill>
            <a:gsLst>
              <a:gs pos="0">
                <a:srgbClr val="00B0F0"/>
              </a:gs>
              <a:gs pos="2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>
            <a:lvl1pPr algn="l"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5193778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37018040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1089641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093"/>
            <a:ext cx="3868340" cy="6180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135"/>
            <a:ext cx="3868340" cy="276392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154334212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314444743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214529632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20399837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7"/>
          <p:cNvCxnSpPr/>
          <p:nvPr userDrawn="1"/>
        </p:nvCxnSpPr>
        <p:spPr>
          <a:xfrm>
            <a:off x="307975" y="742604"/>
            <a:ext cx="0" cy="33224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6"/>
          <p:cNvCxnSpPr/>
          <p:nvPr userDrawn="1"/>
        </p:nvCxnSpPr>
        <p:spPr>
          <a:xfrm>
            <a:off x="44450" y="1001491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175" y="-1905"/>
            <a:ext cx="9141460" cy="912655"/>
          </a:xfr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txBody>
          <a:bodyPr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charset="0"/>
              <a:buChar char="§"/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302455800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57708281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205602186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4913079"/>
            <a:ext cx="9144000" cy="2304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1000687"/>
            <a:ext cx="9144000" cy="1241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38297"/>
            <a:ext cx="7772400" cy="754857"/>
          </a:xfrm>
        </p:spPr>
        <p:txBody>
          <a:bodyPr anchor="b"/>
          <a:lstStyle>
            <a:lvl1pPr algn="ctr">
              <a:defRPr sz="3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29436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256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14300" y="4930437"/>
            <a:ext cx="1166495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程序设计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787918" y="4930437"/>
            <a:ext cx="2774315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彭小江，深圳技术大学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大数据与互联网学院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29" y="3744306"/>
            <a:ext cx="1634144" cy="101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64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Click to edit Master text styles</a:t>
            </a:r>
          </a:p>
          <a:p>
            <a:pPr lvl="1" indent="-285750"/>
            <a:r>
              <a:rPr lang="zh-CN" altLang="en-US"/>
              <a:t>Second level</a:t>
            </a:r>
          </a:p>
          <a:p>
            <a:pPr lvl="2" indent="-228600"/>
            <a:r>
              <a:rPr lang="zh-CN" altLang="en-US"/>
              <a:t>Third level</a:t>
            </a:r>
          </a:p>
          <a:p>
            <a:pPr lvl="3" indent="-228600"/>
            <a:r>
              <a:rPr lang="zh-CN" altLang="en-US"/>
              <a:t>Fourth level</a:t>
            </a:r>
          </a:p>
          <a:p>
            <a:pPr lvl="4" indent="-228600"/>
            <a:r>
              <a:rPr lang="zh-CN" altLang="en-US"/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  <p:extLst>
      <p:ext uri="{BB962C8B-B14F-4D97-AF65-F5344CB8AC3E}">
        <p14:creationId xmlns:p14="http://schemas.microsoft.com/office/powerpoint/2010/main" val="5729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8382" y="1055783"/>
            <a:ext cx="6001838" cy="118676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+mj-ea"/>
                <a:sym typeface="+mn-ea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+mj-ea"/>
                <a:sym typeface="+mn-ea"/>
              </a:rPr>
              <a:t>17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+mj-ea"/>
                <a:sym typeface="+mn-ea"/>
              </a:rPr>
              <a:t>章 </a:t>
            </a:r>
            <a:r>
              <a:rPr lang="zh-CN" altLang="en-US" dirty="0"/>
              <a:t>数据分析、科学计算与可视化</a:t>
            </a:r>
            <a:r>
              <a:rPr lang="en-US" altLang="zh-CN" sz="4400" dirty="0"/>
              <a:t>-3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彭小江，博士，副教授</a:t>
            </a:r>
            <a:endParaRPr lang="en-US" altLang="zh-CN" dirty="0"/>
          </a:p>
          <a:p>
            <a:r>
              <a:rPr lang="zh-CN" altLang="en-US" dirty="0"/>
              <a:t>深圳技术大学</a:t>
            </a:r>
            <a:endParaRPr lang="en-US" altLang="zh-CN" dirty="0"/>
          </a:p>
          <a:p>
            <a:r>
              <a:rPr lang="en-US" altLang="zh-CN" dirty="0"/>
              <a:t>Email: pengxiaojiang@sztu.edu.cn</a:t>
            </a:r>
          </a:p>
          <a:p>
            <a:r>
              <a:rPr lang="en-US" altLang="zh-CN" dirty="0"/>
              <a:t>Homepage: https://pengxj.github.io/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98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pd.DataFrame([np.random.randint(1, 100, 4) for i in range(12)],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	       index=dates, columns=list('ABCD'))   # 4列随机数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   A   B   C   D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2020-01-31  17  72  26  13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2020-02-28  61  42  88   3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2020-03-31  14  61  97  95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2020-04-30  73  87  55   1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2020-05-31  58  80  20   2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2020-06-30  41   6  40  70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2020-07-31  51  48  81  77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2020-08-31  56  54  76  61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2020-09-30  32  27  82  76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2020-10-31  21  78  91  15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2020-11-30  75  77  17  50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2020-12-31  54  12  75  53</a:t>
            </a:r>
          </a:p>
        </p:txBody>
      </p:sp>
      <p:sp>
        <p:nvSpPr>
          <p:cNvPr id="28262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17.4  数据分析模块pandas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5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7990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</a:t>
            </a:r>
            <a:r>
              <a:rPr lang="en-US" altLang="en-US" sz="1800" kern="1200" baseline="0">
                <a:latin typeface="+mn-lt"/>
                <a:ea typeface="+mn-ea"/>
                <a:cs typeface="+mn-cs"/>
              </a:rPr>
              <a:t>23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）文件读写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df.to_excel('d:\\test.xlsx', sheet_name='dfg')       # 将数据保存为Excel文件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 = pd.read_excel('d:\\test.xlsx', 'dfg', index_col=None, na_values=['NA'])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df = pd.read_excel('test1.xlsx', 'a',skiprows=3)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读取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a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表，跳过前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3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行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 = pd.read_excel('test1.xlsx', 'a',skiprows=[2,4])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跳过下标为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2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、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4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的行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df.to_csv('d:\\test.csv')                            # 将数据保存为csv文件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 = pd.read_csv('d:\\test.csv')                     # 读取csv文件中的数据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401050" cy="3395345"/>
          </a:xfrm>
        </p:spPr>
        <p:txBody>
          <a:bodyPr anchor="t"/>
          <a:lstStyle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pd.DataFrame({'A':np.random.randint(1, 100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, 4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),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           'B':pd.date_range(start='20130101', periods=4, freq='D'),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'C':pd.Series([1, 2, 3, 4], index=list(range(4)),dtype='float32'),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'D':np.array([3] * 4,dtype='int32'),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'E':pd.Categorical(["test","train","test","train"]),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                 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'F':'foo'})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A          B    C  D      E    F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0  65 2020-01-01  1.0  3   test  foo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  18 2020-01-02  2.0  3  train  foo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  24 2020-01-03  3.0  3   test  foo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3  32 2020-01-04  4.0  3  train  foo</a:t>
            </a:r>
          </a:p>
          <a:p>
            <a:pPr marL="0" indent="0" defTabSz="914400">
              <a:spcBef>
                <a:spcPts val="600"/>
              </a:spcBef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如果行数或列数太多，会自动压缩显示一部分，其余用省略号，可以通过下面的代码修改：</a:t>
            </a:r>
            <a:endParaRPr lang="zh-CN" altLang="en-US" sz="1400" kern="1200" baseline="0">
              <a:solidFill>
                <a:schemeClr val="tx1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&gt;&gt;&gt; pd.set_option('display.max_rows', None)</a:t>
            </a:r>
            <a:endParaRPr lang="en-US" altLang="zh-CN" sz="1400" kern="1200" baseline="0">
              <a:solidFill>
                <a:schemeClr val="tx1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altLang="zh-CN" sz="1400">
                <a:latin typeface="Consolas" panose="020B0609020204030204" charset="0"/>
                <a:cs typeface="Consolas" panose="020B0609020204030204" charset="0"/>
                <a:sym typeface="+mn-ea"/>
              </a:rPr>
              <a:t>&gt;&gt;&gt; pd.set_option('display.max_columns', None)</a:t>
            </a: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28365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17.4  数据分析模块pandas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 = pd.DataFrame({'A':np.random.randint(1, 100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, 4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),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	              'B':pd.date_range(start='20130101', periods=4, freq='D'),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	             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'C':pd.Series([1, 2, 3, 4],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                    index=['zhang', 'li', 'zhou', 'wang'],dtype='float32'),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	             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'D':np.array([3] * 4,dtype='int32'),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	             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'E':pd.Categorical(["test","train","test","train"]),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	             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'F':'foo'})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A          B    C  D      E    F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zhang  20 2020-01-01  1.0  3   test  foo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li     26 2020-01-02  2.0  3  train  foo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zhou   63 2020-01-03  3.0  3   test  foo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wang   69 2020-01-04  4.0  3  train  foo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400" kern="1200" baseline="0">
              <a:latin typeface="Consolas" panose="020B0609020204030204" charset="0"/>
              <a:ea typeface="+mn-ea"/>
              <a:cs typeface="Consolas" panose="020B0609020204030204" charset="0"/>
            </a:endParaRPr>
          </a:p>
        </p:txBody>
      </p:sp>
      <p:sp>
        <p:nvSpPr>
          <p:cNvPr id="28467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17.4  数据分析模块pandas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Arial" panose="020B0604020202020204" pitchFamily="34" charset="0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8569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（3）二维数据查看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df.head()        # 默认显示前5行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C  D      E    F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1.0  3   test  foo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2.0  3  train  foo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3.0  3   test  foo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4.0  3  train  foo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df.head(3)       # 查看前3行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C  D      E    F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1.0  3   test  foo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2.0  3  train  foo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3.0  3   test  foo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df.tail(2)       # 查看最后2行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A          B    C  D      E    F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63 2020-01-03  3.0  3   test  foo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69 2020-01-04  4.0  3  train  foo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1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17.4  数据分析模块pandas</a:t>
            </a:r>
          </a:p>
        </p:txBody>
      </p:sp>
      <p:sp>
        <p:nvSpPr>
          <p:cNvPr id="286722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429625" cy="3395345"/>
          </a:xfrm>
        </p:spPr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（4）查看二维数据的索引、列名和数据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135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df.index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Index(['zhang', 'li', 'zhou', 'wang'], dtype='object')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df.columns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Index(['A', 'B', 'C', 'D', 'E', 'F'], dtype='object')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df.values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array([[20, Timestamp('2020-01-01 00:00:00'), 1.0, 3, 'test', 'foo'],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[26, Timestamp('2020-01-02 00:00:00'), 2.0, 3, 'train', 'foo'],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[63, Timestamp('2020-01-03 00:00:00'), 3.0, 3, 'test', 'foo'],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[69, Timestamp('2020-01-04 00:00:00'), 4.0, 3, 'train', 'foo']], dtype=object)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17.4  数据分析模块pandas</a:t>
            </a:r>
          </a:p>
        </p:txBody>
      </p:sp>
      <p:sp>
        <p:nvSpPr>
          <p:cNvPr id="28774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  <a:sym typeface="宋体" panose="02010600030101010101" pitchFamily="2" charset="-122"/>
              </a:rPr>
              <a:t>（5）查看数据的统计信息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1350" kern="1200" baseline="0">
              <a:latin typeface="Consolas" panose="020B0609020204030204" charset="0"/>
              <a:ea typeface="+mn-ea"/>
              <a:cs typeface="Consolas" panose="020B0609020204030204" charset="0"/>
              <a:sym typeface="宋体" panose="02010600030101010101" pitchFamily="2" charset="-122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  <a:sym typeface="宋体" panose="02010600030101010101" pitchFamily="2" charset="-122"/>
              </a:rPr>
              <a:t>&gt;&gt;&gt; df.describe()   # 平均值、标准差、最小值、最大值等信息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     A         C    D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count   4.000000  4.000000  4.0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mean   44.500000  2.500000  3.0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std    25.066578  1.290994  0.0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min    20.000000  1.000000  3.0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25%    24.500000  1.750000  3.0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50%    44.500000  2.500000  3.0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75%    64.500000  3.250000  3.0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max    69.000000  4.000000  3.0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3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8979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  <a:sym typeface="宋体" panose="02010600030101010101" pitchFamily="2" charset="-122"/>
              </a:rPr>
              <a:t>（6）二维数据转置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df.T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  zhang                   li                 zhou  \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                   20                   26                   63   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B  2020-01-01 00:00:00  2020-01-02 00:00:00  2020-01-03 00:00:00   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C                    1                    2                    3   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                    3                    3                    3   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E                 test                train                 test   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F                  foo                  foo                  foo   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40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   wang  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                   69  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B  2020-01-04 00:00:00  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C                    4  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                    3  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E                train  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F                  foo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9081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（7）排序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df.sort_index(axis=0, ascending=False)     # 对轴进行排序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C  D      E    F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3.0  3   test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1.0  3   test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4.0  3  train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2.0  3  train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df.sort_index(axis=0, ascending=True)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C  D      E    F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2.0  3  train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4.0  3  train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1.0  3   test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3.0  3   test  foo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135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df.sort_index(axis=1, ascending=False)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F      E  D    C          B   A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foo   test  3  1.0 2020-01-01  20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foo  train  3  2.0 2020-01-02  26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foo   test  3  3.0 2020-01-03  63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foo  train  3  4.0 2020-01-04  69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df.sort_values(by='A')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对数据进行排序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        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也可以使用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by=['A','B']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按多列进行排序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C  D      E    F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1.0  3   test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2.0  3  train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3.0  3   test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4.0  3  train  foo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29184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anose="02010600030101010101" pitchFamily="2" charset="-122"/>
              </a:rPr>
              <a:t>17.4  数据分析模块pandas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</a:rPr>
              <a:t>&gt;&gt;&gt; import pandas as pd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</a:rPr>
              <a:t>&gt;&gt;&gt; df = pd.DataFrame({'A':[3,8,3,9,3,10], 'B':[4,1,8,2,6,3]})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</a:rPr>
              <a:t>&gt;&gt;&gt; df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    A 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0   3  4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1   8  1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2   3  8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3   9  2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4   3  6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5  10  3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</a:rPr>
              <a:t>&gt;&gt;&gt; df.sort_values(by=['A','B'], ascending=[True, False]) # A</a:t>
            </a:r>
            <a:r>
              <a:rPr lang="zh-CN" altLang="en-US" sz="1400">
                <a:latin typeface="Consolas" panose="020B0609020204030204" charset="0"/>
              </a:rPr>
              <a:t>升序</a:t>
            </a:r>
            <a:r>
              <a:rPr lang="en-US" altLang="zh-CN" sz="1400">
                <a:latin typeface="Consolas" panose="020B0609020204030204" charset="0"/>
              </a:rPr>
              <a:t>B</a:t>
            </a:r>
            <a:r>
              <a:rPr lang="zh-CN" altLang="en-US" sz="1400">
                <a:latin typeface="Consolas" panose="020B0609020204030204" charset="0"/>
              </a:rPr>
              <a:t>降序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    A 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2   3  8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4   3  6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0   3  4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1   8  1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3   9  2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</a:rPr>
              <a:t>5  10  3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charset="0"/>
            </a:pPr>
            <a:r>
              <a:rPr lang="en-US" altLang="en-US" sz="1800" kern="1200" baseline="0">
                <a:latin typeface="+mn-lt"/>
                <a:ea typeface="+mn-ea"/>
                <a:cs typeface="+mn-cs"/>
              </a:rPr>
              <a:t>pandas主要提供了3种数据结构：1）Series，带标签的一维数组；2）DataFrame，带标签且大小可变的二维表格结构；3）Panel，带标签且大小可变的三维数组。</a:t>
            </a:r>
          </a:p>
        </p:txBody>
      </p:sp>
      <p:sp>
        <p:nvSpPr>
          <p:cNvPr id="27136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17.4  数据分析模块pandas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9389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（8）数据选择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df['A']                                 # 选择列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  20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  26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  63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  69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Name: A, dtype: int32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69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 in df['A']                           </a:t>
            </a:r>
            <a:r>
              <a:rPr lang="en-US" altLang="zh-CN" sz="1350">
                <a:latin typeface="Consolas" panose="020B0609020204030204" charset="0"/>
                <a:sym typeface="+mn-ea"/>
              </a:rPr>
              <a:t># df['A']</a:t>
            </a:r>
            <a:r>
              <a:rPr lang="zh-CN" altLang="en-US" sz="1350">
                <a:latin typeface="Consolas" panose="020B0609020204030204" charset="0"/>
                <a:sym typeface="+mn-ea"/>
              </a:rPr>
              <a:t>是一个</a:t>
            </a:r>
            <a:r>
              <a:rPr lang="en-US" altLang="zh-CN" sz="1350">
                <a:latin typeface="Consolas" panose="020B0609020204030204" charset="0"/>
                <a:sym typeface="+mn-ea"/>
              </a:rPr>
              <a:t>Series</a:t>
            </a:r>
            <a:r>
              <a:rPr lang="zh-CN" altLang="en-US" sz="1350">
                <a:latin typeface="Consolas" panose="020B0609020204030204" charset="0"/>
                <a:sym typeface="+mn-ea"/>
              </a:rPr>
              <a:t>对象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False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69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 in df['A'].values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True</a:t>
            </a:r>
          </a:p>
          <a:p>
            <a:pPr marL="0" indent="0"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135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df[0:2]                   # 使用切片选择多行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C  D      E    F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1.0  3   test  foo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2.0  3  train  foo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df.loc[:, ['A', 'C']]     # 选择多列，等价于df[['A', 'C']]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C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 1.0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 2.0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 3.0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 4.0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350" kern="1200" baseline="0">
              <a:latin typeface="+mn-lt"/>
              <a:ea typeface="+mn-ea"/>
              <a:cs typeface="+mn-cs"/>
            </a:endParaRPr>
          </a:p>
        </p:txBody>
      </p:sp>
      <p:sp>
        <p:nvSpPr>
          <p:cNvPr id="29491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7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df.loc[['zhang', 'zhou'], ['A', 'D', 'E']]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                                    # 同时指定多行与多列进行选择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D     E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 3  test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 3  test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df.loc['zhang', ['A', 'D', 'E']]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      20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       3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E    test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Name: zhang, dtype: object</a:t>
            </a:r>
          </a:p>
        </p:txBody>
      </p:sp>
      <p:sp>
        <p:nvSpPr>
          <p:cNvPr id="29593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1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9696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df.at['zhang', 'A']          # 查询指定行、列位置的数据值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df.at['zhang', 'D']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df.iloc[3]                   # 查询第3行数据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                     69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B    2020-01-04 00:00:00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C                      4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                      3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E                  train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F                    foo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Name: wang, dtype: object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df.iloc[0:3, 0:4]                    # 查询前3行、前4列数据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C  D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1.0  3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2.0  3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3.0  3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df.iloc[[0, 2, 3], [0, 4]]          # 查询指定的多行、多列数据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E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  test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  test</a:t>
            </a:r>
          </a:p>
          <a:p>
            <a:pPr marL="0" indent="0" defTabSz="914400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 train</a:t>
            </a:r>
          </a:p>
        </p:txBody>
      </p:sp>
      <p:sp>
        <p:nvSpPr>
          <p:cNvPr id="29798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df.iloc[0,1]                   # 查询第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0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行第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1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列位置的数据值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Timestamp('2020-01-01 00:00:00')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df.iloc[2,2]                   # 查询第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2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行第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2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列位置的数据值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3.0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df[df.A&gt;50]                    # 按给定条件进行查询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A          B    C  D      E    F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63 2020-01-03  3.0  3   test  foo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69 2020-01-04  4.0  3  train  foo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df[df['E']=='test']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按给定条件进行查询</a:t>
            </a:r>
            <a:endParaRPr lang="zh-CN" altLang="en-US" sz="1350" kern="1200" baseline="0">
              <a:solidFill>
                <a:srgbClr val="00B0F0"/>
              </a:solidFill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C  D     E    F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1.0  3  test  foo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3.0  3  test  foo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df[df['A'].isin([20,69])]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C  D      E    F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1.0  3   test  foo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4.0  3  train  foo</a:t>
            </a:r>
          </a:p>
        </p:txBody>
      </p:sp>
      <p:sp>
        <p:nvSpPr>
          <p:cNvPr id="29901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df.nlargest(3, ['C'])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返回指定列最大的前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3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行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A          B    C  D      E    F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69 2020-01-04  4.0  3  train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63 2020-01-03  3.0  3   test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26 2020-01-02  2.0  3  train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df.nlargest(3, ['A'])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A          B    C  D      E    F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69 2020-01-04  4.0  3  train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63 2020-01-03  3.0  3   test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26 2020-01-02  2.0  3  train  foo</a:t>
            </a:r>
          </a:p>
        </p:txBody>
      </p:sp>
      <p:sp>
        <p:nvSpPr>
          <p:cNvPr id="30003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1800" strike="noStrike" noProof="1"/>
              <a:t>所有求和等于特定值的行</a:t>
            </a:r>
            <a:endParaRPr lang="zh-CN" altLang="en-US" sz="1350" strike="noStrike" noProof="1"/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dff = pd.DataFrame({'A':[1,2,3,4], 'B':[10,20,8,40]})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dff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  A   B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0  1  10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1  2  20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2  3   8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3  4  40</a:t>
            </a:r>
            <a:endParaRPr lang="zh-CN" altLang="en-US" sz="150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latin typeface="Consolas" panose="020B0609020204030204" charset="0"/>
                <a:cs typeface="Consolas" panose="020B0609020204030204" charset="0"/>
              </a:rPr>
              <a:t>&gt;&gt;&gt; dff[dff.sum(axis=1)==11]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  A   B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0  1  10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50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2  3   8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3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0515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（9）数据修改</a:t>
            </a:r>
          </a:p>
          <a:p>
            <a:pPr marL="0" indent="0" defTabSz="914400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df.iat[0, 2] = 3                 # 修改指定行、列位置的数据值</a:t>
            </a:r>
          </a:p>
          <a:p>
            <a:pPr marL="0" indent="0" defTabSz="914400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df.loc[:, 'D'] = np.random.randint(50, 60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, 4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)</a:t>
            </a:r>
          </a:p>
          <a:p>
            <a:pPr marL="0" indent="0" defTabSz="914400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                              # 修改某列的值</a:t>
            </a:r>
          </a:p>
          <a:p>
            <a:pPr marL="0" indent="0" defTabSz="914400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df['C'] = -df['C']               # 对指定列数据取反</a:t>
            </a:r>
          </a:p>
          <a:p>
            <a:pPr marL="0" indent="0" defTabSz="914400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                       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查看修改结果</a:t>
            </a:r>
          </a:p>
          <a:p>
            <a:pPr marL="0" indent="0" defTabSz="914400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A          B    C   D      E    F</a:t>
            </a:r>
          </a:p>
          <a:p>
            <a:pPr marL="0" indent="0" defTabSz="914400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zhang  20 2020-01-01 -3.0  53   test  foo</a:t>
            </a:r>
          </a:p>
          <a:p>
            <a:pPr marL="0" indent="0" defTabSz="914400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li     26 2020-01-02 -2.0  59  train  foo</a:t>
            </a:r>
          </a:p>
          <a:p>
            <a:pPr marL="0" indent="0" defTabSz="914400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zhou   63 2020-01-03 -3.0  59   test  foo</a:t>
            </a:r>
          </a:p>
          <a:p>
            <a:pPr marL="0" indent="0" defTabSz="914400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wang   69 2020-01-04 -4.0  50  train  foo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from copy import deepcopy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dff = deepcopy(df)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dff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C   D      E    F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2020-01-01 -3.0  53   test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2020-01-02 -2.0  59  train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2020-01-03 -3.0  59   test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2020-01-04 -4.0  50  train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dff['C'] = dff['C'] ** 2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替换列数据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dff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 C   D      E    F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 9.0  53   test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 4.0  59  train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 9.0  59   test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16.0  50  train  foo</a:t>
            </a:r>
          </a:p>
        </p:txBody>
      </p:sp>
      <p:sp>
        <p:nvSpPr>
          <p:cNvPr id="30617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17.4  数据分析模块pandas</a:t>
            </a:r>
          </a:p>
        </p:txBody>
      </p:sp>
      <p:sp>
        <p:nvSpPr>
          <p:cNvPr id="27238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（1）生成一维数组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import numpy as np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import pandas as pd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 = pd.Series([1, 3, 5, np.nan])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np.nan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表示空值、缺失值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x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0    1.0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1    3.0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2    5.0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  NaN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dtype: float64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1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0720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>
                <a:latin typeface="Consolas" panose="020B0609020204030204" charset="0"/>
                <a:sym typeface="+mn-ea"/>
              </a:rPr>
              <a:t>&gt;&gt;&gt; dff = deepcopy(df)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dff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C   D      E    F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2020-01-01 -3.0  53   test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2020-01-02 -2.0  59  train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2020-01-03 -3.0  59   test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2020-01-04 -4.0  50  train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dff.loc[dff['C']==-3.0, 'D'] = 100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修改特定行的指定列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dff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C    D      E    F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2020-01-01 -3.0  100   test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2020-01-02 -2.0   59  train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2020-01-03 -3.0  100   test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2020-01-04 -4.0   50  train  foo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 = pd.DataFrame({'k1':['one'] * 3 + ['two'] * 4,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		     'k2':[1, 1, 2, 3, 3, 4, 4]})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data.replace(1, 5)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把所有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1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替换为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5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k1  k2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one   5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one   5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one   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two   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two   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two   4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two   4</a:t>
            </a:r>
          </a:p>
        </p:txBody>
      </p:sp>
      <p:sp>
        <p:nvSpPr>
          <p:cNvPr id="30822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9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data.replace([1,2],[5,6])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# 1-&gt;5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2-&gt;6</a:t>
            </a:r>
            <a:endParaRPr lang="zh-CN" altLang="en-US" sz="140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k1  k2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one   5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one   5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one   6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two   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two   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two   4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two   4</a:t>
            </a:r>
          </a:p>
        </p:txBody>
      </p:sp>
      <p:sp>
        <p:nvSpPr>
          <p:cNvPr id="30925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data.replace({1:5, 'one':'ONE'})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使用字典指定替换关系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k1  k2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ONE   5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ONE   5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ONE   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two   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two   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two   4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two   4</a:t>
            </a:r>
          </a:p>
        </p:txBody>
      </p:sp>
      <p:sp>
        <p:nvSpPr>
          <p:cNvPr id="31027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1129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 = pd.DataFrame({'k1':['one'] * 3 + ['two'] * 4,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		      'k2':[1, 1, 2, 3, 3, 4, 4]})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k1  k2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one   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one   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one   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two   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two   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two   4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two   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1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1232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latin typeface="Consolas" panose="020B0609020204030204" charset="0"/>
                <a:ea typeface="+mn-ea"/>
                <a:cs typeface="+mn-cs"/>
              </a:rPr>
              <a:t>&gt;&gt;&gt; data.drop(5, axis=0)      </a:t>
            </a:r>
            <a:r>
              <a:rPr lang="en-US" altLang="zh-CN" sz="150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500" kern="1200" baseline="0">
                <a:latin typeface="Consolas" panose="020B0609020204030204" charset="0"/>
                <a:ea typeface="+mn-ea"/>
                <a:cs typeface="+mn-cs"/>
              </a:rPr>
              <a:t>删除指定行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k1  k2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one   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one   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one   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two   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two   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two   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5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1334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latin typeface="Consolas" panose="020B0609020204030204" charset="0"/>
                <a:ea typeface="+mn-ea"/>
                <a:cs typeface="+mn-cs"/>
              </a:rPr>
              <a:t>&gt;&gt;&gt; data.drop(3, inplace=True)      </a:t>
            </a:r>
            <a:r>
              <a:rPr lang="en-US" altLang="zh-CN" sz="150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500" kern="1200" baseline="0">
                <a:latin typeface="Consolas" panose="020B0609020204030204" charset="0"/>
                <a:ea typeface="+mn-ea"/>
                <a:cs typeface="+mn-cs"/>
              </a:rPr>
              <a:t>原地删除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latin typeface="Consolas" panose="020B0609020204030204" charset="0"/>
                <a:ea typeface="+mn-ea"/>
                <a:cs typeface="+mn-cs"/>
              </a:rPr>
              <a:t>&gt;&gt;&gt; data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k1  k2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one   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one   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one   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two   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two   4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two   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69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1437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latin typeface="Consolas" panose="020B0609020204030204" charset="0"/>
                <a:ea typeface="+mn-ea"/>
                <a:cs typeface="+mn-cs"/>
              </a:rPr>
              <a:t>&gt;&gt;&gt; data.drop('k1', axis=1)   </a:t>
            </a:r>
            <a:r>
              <a:rPr lang="en-US" altLang="zh-CN" sz="150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500" kern="1200" baseline="0">
                <a:latin typeface="Consolas" panose="020B0609020204030204" charset="0"/>
                <a:ea typeface="+mn-ea"/>
                <a:cs typeface="+mn-cs"/>
              </a:rPr>
              <a:t>删除指定列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k2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0   1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1   1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2   2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4   3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5   4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5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6   4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3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15394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data = pd.DataFrame({'age':np.random.randint(20,50,5)})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data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age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0   31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1   27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2   26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3   33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4   37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data['rank'] = data['age'].rank()  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增加一列位次序号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data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age  rank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0   31   3.0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1   27   2.0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2   26   1.0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3   33   4.0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4   37   5.0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anose="02010600030101010101" pitchFamily="2" charset="-122"/>
              </a:rPr>
              <a:t>17.4  数据分析模块pandas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70940"/>
            <a:ext cx="8168005" cy="339534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data = pd.DataFrame({'姓名':['张三','李四','王五','赵六','刘七','孙八'],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			 '成绩':[86,92,86,60,78,78]})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姓名  成绩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0  张三  86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1  李四  92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2  王五  86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3  赵六  60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4  刘七  78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5  孙八  78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data['排名'] = data['成绩'].rank(method='min') # 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倒数名次，并列的取最小值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姓名  成绩   排名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0  张三  86  4.0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1  李四  92  6.0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2  王五  86  4.0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3  赵六  60  1.0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4  刘七  78  2.0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5  孙八  78  2.0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生成日期时间索引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pd.date_range(start='20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20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0101', end='20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20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1231', freq='H')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间隔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1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小时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DatetimeIndex(['2020-01-01 00:00:00', '2020-01-01 01:00:00',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'2020-01-01 02:00:00', '2020-01-01 03:00:00',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'2020-01-01 04:00:00', '2020-01-01 05:00:00',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'2020-01-01 06:00:00', '2020-01-01 07:00:00',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'2020-01-01 08:00:00', '2020-01-01 09:00:00',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...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'2020-12-30 15:00:00', '2020-12-30 16:00:00',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'2020-12-30 17:00:00', '2020-12-30 18:00:00',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'2020-12-30 19:00:00', '2020-12-30 20:00:00',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'2020-12-30 21:00:00', '2020-12-30 22:00:00',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'2020-12-30 23:00:00', '2020-12-31 00:00:00'],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dtype='datetime64[ns]', length=8761, freq='H')</a:t>
            </a:r>
          </a:p>
        </p:txBody>
      </p:sp>
      <p:sp>
        <p:nvSpPr>
          <p:cNvPr id="27341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17.4  数据分析模块pandas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anose="02010600030101010101" pitchFamily="2" charset="-122"/>
              </a:rPr>
              <a:t>17.4  数据分析模块pandas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data['排名'] = data['成绩'].rank(method='min', ascending=False)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data             # 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正数名次，并列的名次取最小值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姓名  成绩   排名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0  张三  86  2.0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1  李四  92  1.0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2  王五  86  2.0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3  赵六  60  6.0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4  刘七  78  4.0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5  孙八  78  4.0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data['排名'] = data['成绩'].rank(method='max', ascending=False)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data             # 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正数名次，并列的名次取最大值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姓名  成绩   排名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0  张三  86  3.0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1  李四  92  1.0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2  王五  86  3.0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3  赵六  60  6.0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4  刘七  78  5.0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5  孙八  78  5.0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anose="02010600030101010101" pitchFamily="2" charset="-122"/>
              </a:rPr>
              <a:t>17.4  数据分析模块pandas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data['排名'] = data['成绩'].rank(method='max')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data               # 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倒数名次，并列的名次取最大值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姓名  成绩   排名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0  张三  86  5.0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1  李四  92  6.0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2  王五  86  5.0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3  赵六  60  1.0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4  刘七  78  3.0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5  孙八  78  3.0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data['排名'] = data['成绩'].rank(method='average')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  <a:cs typeface="Consolas" panose="020B0609020204030204" charset="0"/>
              </a:rPr>
              <a:t>&gt;&gt;&gt; data               # 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倒数名次，并列的名次取平均值</a:t>
            </a:r>
            <a:endParaRPr 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姓名  成绩   排名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0  张三  86  4.5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1  李四  92  6.0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2  王五  86  4.5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3  赵六  60  1.0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4  刘七  78  2.5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5  孙八  78  2.5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040" y="1200150"/>
            <a:ext cx="7294880" cy="3395345"/>
          </a:xfrm>
        </p:spPr>
        <p:txBody>
          <a:bodyPr/>
          <a:lstStyle/>
          <a:p>
            <a:pPr indent="-329565" fontAlgn="base">
              <a:spcBef>
                <a:spcPts val="0"/>
              </a:spcBef>
            </a:pPr>
            <a:r>
              <a:rPr lang="zh-CN" altLang="en-US" sz="1800" strike="noStrike" noProof="1"/>
              <a:t>对行求和，增加一列；对列求和，增加一行</a:t>
            </a:r>
            <a:endParaRPr lang="zh-CN" altLang="en-US" sz="1350" strike="noStrike" noProof="1"/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  <a:cs typeface="Consolas" panose="020B0609020204030204" charset="0"/>
              </a:rPr>
              <a:t>&gt;&gt;&gt; dff = pd.DataFrame({'A':[1,2,3,4], 'B':[10,20,8,40]})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  <a:cs typeface="Consolas" panose="020B0609020204030204" charset="0"/>
              </a:rPr>
              <a:t>&gt;&gt;&gt; dff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  A   B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0  1  10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1  2  20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2  3   8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3  4  40</a:t>
            </a:r>
            <a:endParaRPr lang="zh-CN" altLang="en-US" sz="1350" strike="noStrike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  <a:cs typeface="Consolas" panose="020B0609020204030204" charset="0"/>
              </a:rPr>
              <a:t>&gt;&gt;&gt; dff['ColSum'] = dff.apply(sum, axis=1)     </a:t>
            </a:r>
            <a:r>
              <a:rPr lang="en-US" altLang="zh-CN" sz="1350" strike="noStrike" noProof="1"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  <a:cs typeface="Consolas" panose="020B0609020204030204" charset="0"/>
              </a:rPr>
              <a:t>对行求和，增加</a:t>
            </a:r>
            <a:r>
              <a:rPr lang="en-US" altLang="zh-CN" sz="1350" strike="noStrike" noProof="1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350" strike="noStrike" noProof="1">
                <a:latin typeface="Consolas" panose="020B0609020204030204" charset="0"/>
                <a:cs typeface="Consolas" panose="020B0609020204030204" charset="0"/>
              </a:rPr>
              <a:t>列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  <a:cs typeface="Consolas" panose="020B0609020204030204" charset="0"/>
              </a:rPr>
              <a:t>&gt;&gt;&gt; dff.loc['RowSum'] = dff.apply(sum, axis=0) </a:t>
            </a:r>
            <a:r>
              <a:rPr lang="en-US" altLang="zh-CN" sz="1350" strike="noStrike" noProof="1"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zh-CN" altLang="en-US" sz="1350" strike="noStrike" noProof="1">
                <a:latin typeface="Consolas" panose="020B0609020204030204" charset="0"/>
                <a:cs typeface="Consolas" panose="020B0609020204030204" charset="0"/>
              </a:rPr>
              <a:t>对列求和，增加</a:t>
            </a:r>
            <a:r>
              <a:rPr lang="en-US" altLang="zh-CN" sz="1350" strike="noStrike" noProof="1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350" strike="noStrike" noProof="1">
                <a:latin typeface="Consolas" panose="020B0609020204030204" charset="0"/>
                <a:cs typeface="Consolas" panose="020B0609020204030204" charset="0"/>
              </a:rPr>
              <a:t>行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latin typeface="Consolas" panose="020B0609020204030204" charset="0"/>
                <a:cs typeface="Consolas" panose="020B0609020204030204" charset="0"/>
              </a:rPr>
              <a:t>&gt;&gt;&gt; dff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        A   B  ColSum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0        1  10      11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1        2  20      22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2        3   8      11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3        4  40      44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zh-CN" altLang="en-US" sz="1350" strike="noStrike" noProof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RowSum  10  78      88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1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1744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（10）缺失值处理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 C   D      E    F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 9.0  53   test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 4.0  59  train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 9.0  59   test  foo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16.0  50  train  foo</a:t>
            </a: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df1 = df.reindex(columns=list(df.columns) + ['G'])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df1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 C   D      E    F   G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 9.0  53   test  foo NaN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 4.0  59  train  foo NaN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 9.0  59   test  foo NaN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16.0  50  train  foo NaN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+mn-lt"/>
                <a:ea typeface="+mn-ea"/>
                <a:cs typeface="+mn-cs"/>
              </a:rPr>
              <a:t>&gt;&gt;&gt; df1.iat[0, 6] = 3         # 修改指定位置元素值，该列其他元素为缺失值NaN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df1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 C   D      E    F    G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 9.0  53   test  foo  3.0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 4.0  59  train  foo  NaN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 9.0  59   test  foo  NaN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16.0  50  train  foo  NaN</a:t>
            </a:r>
          </a:p>
        </p:txBody>
      </p:sp>
      <p:sp>
        <p:nvSpPr>
          <p:cNvPr id="31846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89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pd.isnull(df1)     # 测试缺失值，返回值为True/False阵列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A      B      C      D      E      F      G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False  False  False  False  False  False  False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False  False  False  False  False  False   True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False  False  False  False  False  False   True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False  False  False  False  False  False   True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1350" kern="1200" baseline="0">
              <a:latin typeface="Consolas" panose="020B0609020204030204" charset="0"/>
              <a:ea typeface="+mn-ea"/>
              <a:cs typeface="+mn-cs"/>
            </a:endParaRPr>
          </a:p>
        </p:txBody>
      </p:sp>
      <p:sp>
        <p:nvSpPr>
          <p:cNvPr id="31949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df1.dropna()                        # 返回不包含缺失值的行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C   D     E    F    G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9.0  53  test  foo  3.0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from copy import deepcopy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df2 = deepcopy(df1)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df1['G'].fillna(5, inplace=True)    # 使用指定值填充缺失值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df1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 C   D      E    F    G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 9.0  53   test  foo  3.0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 4.0  59  train  foo  5.0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 9.0  59   test  foo  5.0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16.0  50  train  foo  5.0</a:t>
            </a:r>
          </a:p>
        </p:txBody>
      </p:sp>
      <p:sp>
        <p:nvSpPr>
          <p:cNvPr id="32051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7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21538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df2.iat[2, 5] = np.NaN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df2     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 C   D      E    F    G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 1.0  53   test  foo  3.0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 4.0  59  train  foo  NaN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 9.0  59   test  NaN  NaN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16.0  50  train  foo  NaN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df2.dropna(thresh=6)     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返回包含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6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个有效值以上的数据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 C   D      E    F    G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 1.0  53   test  foo  3.0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 4.0  59  train  foo  NaN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16.0  50  train  foo  NaN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1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22562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df2.iat[3, 6] = 8     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df2  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 C   D      E    F    G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 1.0  53   test  foo  3.0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 4.0  59  train  foo  NaN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 9.0  59   test  NaN  NaN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16.0  50  train  foo  8.0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df2.fillna({'F':'foo', 'G':df2['G'].mean()}) 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填充缺失值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A          B     C   D      E    F    G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zhang  20 2020-01-01   1.0  53   test  foo  3.0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li     26 2020-01-02   4.0  59  train  foo  5.5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zhou   63 2020-01-03   9.0  59   test  foo  5.5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wang   69 2020-01-04  16.0  50  train  foo  8.0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anose="02010600030101010101" pitchFamily="2" charset="-122"/>
              </a:rPr>
              <a:t>17.4  数据分析模块pandas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</a:rPr>
              <a:t>&gt;&gt;&gt; 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</a:rPr>
              <a:t>&gt;&gt;&gt; import pandas as pd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</a:rPr>
              <a:t>&gt;&gt;&gt; dft = pd.DataFrame({'a':[1,np.NaN, np.NaN,3]})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</a:rPr>
              <a:t>&gt;&gt;&gt; dft.fillna(method='pad')            # </a:t>
            </a:r>
            <a:r>
              <a:rPr lang="zh-CN" altLang="en-US" sz="1200">
                <a:latin typeface="Consolas" panose="020B0609020204030204" charset="0"/>
              </a:rPr>
              <a:t>使用缺失值前最后一个有效值进行填充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   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0  1.0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1  1.0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2  1.0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3  3.0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</a:rPr>
              <a:t>&gt;&gt;&gt; dft.fillna(method='bfill')          # </a:t>
            </a:r>
            <a:r>
              <a:rPr lang="zh-CN" altLang="en-US" sz="1200">
                <a:latin typeface="Consolas" panose="020B0609020204030204" charset="0"/>
              </a:rPr>
              <a:t>使用缺失值后第一个有效值往回填充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   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0  1.0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1  3.0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2  3.0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3  3.0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latin typeface="Consolas" panose="020B0609020204030204" charset="0"/>
              </a:rPr>
              <a:t>&gt;&gt;&gt; dft.fillna(method='bfill', limit=1) # </a:t>
            </a:r>
            <a:r>
              <a:rPr lang="zh-CN" altLang="en-US" sz="1200">
                <a:latin typeface="Consolas" panose="020B0609020204030204" charset="0"/>
              </a:rPr>
              <a:t>只填充一个缺失值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   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0  1.0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1  NaN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2  3.0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>
                <a:solidFill>
                  <a:srgbClr val="00B0F0"/>
                </a:solidFill>
                <a:latin typeface="Consolas" panose="020B0609020204030204" charset="0"/>
              </a:rPr>
              <a:t>3  3.0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17.4  数据分析模块pandas</a:t>
            </a:r>
          </a:p>
        </p:txBody>
      </p:sp>
      <p:sp>
        <p:nvSpPr>
          <p:cNvPr id="27443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pd.date_range(start='20200101', end='20201231', freq='D')        # 间隔为天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dates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DatetimeIndex(['2020-01-01', '2020-01-02', '2020-01-03', '2020-01-04',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     '2020-01-05', '2020-01-06', '2020-01-07', '2020-01-08',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     '2020-01-09', '2020-01-10',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     ...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     '2020-12-22', '2020-12-23', '2020-12-24', '2020-12-25',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     '2020-12-26', '2020-12-27', '2020-12-28', '2020-12-29',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     '2020-12-30', '2020-12-31'],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    dtype='datetime64[ns]', length=366, freq='D')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Consolas" panose="020B0609020204030204" charset="0"/>
                <a:ea typeface="+mn-ea"/>
                <a:cs typeface="+mn-cs"/>
              </a:rPr>
              <a:t>（</a:t>
            </a:r>
            <a:r>
              <a:rPr lang="en-US" altLang="zh-CN" sz="1800" kern="1200" baseline="0">
                <a:latin typeface="Consolas" panose="020B0609020204030204" charset="0"/>
                <a:ea typeface="+mn-ea"/>
                <a:cs typeface="+mn-cs"/>
              </a:rPr>
              <a:t>11</a:t>
            </a:r>
            <a:r>
              <a:rPr lang="zh-CN" altLang="en-US" sz="1800" kern="1200" baseline="0">
                <a:latin typeface="Consolas" panose="020B0609020204030204" charset="0"/>
                <a:ea typeface="+mn-ea"/>
                <a:cs typeface="+mn-cs"/>
              </a:rPr>
              <a:t>）重复值处理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 = pd.DataFrame({'k1':['one'] * 3 + ['two'] * 4,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		      'k2':[1, 1, 2, 3, 3, 4, 4]})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k1  k2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one   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one   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one   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two   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two   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two   4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two   4</a:t>
            </a:r>
          </a:p>
        </p:txBody>
      </p:sp>
      <p:sp>
        <p:nvSpPr>
          <p:cNvPr id="32358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09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data.duplicated()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检查重复行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  False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   True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  False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  False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   True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  False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   True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dtype: bool</a:t>
            </a:r>
          </a:p>
        </p:txBody>
      </p:sp>
      <p:sp>
        <p:nvSpPr>
          <p:cNvPr id="32461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data.drop_duplicates() 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返回新数组，删除重复行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k1  k2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one   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one   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two   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two   4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data.drop_duplicates(['k1'])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删除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k1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列的重复数据，只保留第一项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k1  k2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one   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two   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data.drop_duplicates(['k1'], keep='last')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保留最后一项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k1  k2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one   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two   4</a:t>
            </a:r>
          </a:p>
        </p:txBody>
      </p:sp>
      <p:sp>
        <p:nvSpPr>
          <p:cNvPr id="32563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宋体" panose="02010600030101010101" pitchFamily="2" charset="-122"/>
              </a:rPr>
              <a:t>17.4  数据分析模块pandas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  <a:cs typeface="Consolas" panose="020B0609020204030204" charset="0"/>
              </a:rPr>
              <a:t>&gt;&gt;&gt; data = pd.Series([3,3,3,2,1,1,1,0])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  <a:cs typeface="Consolas" panose="020B0609020204030204" charset="0"/>
              </a:rPr>
              <a:t>&gt;&gt;&gt;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0    3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1    3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2    3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3    2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4    1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5    1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6    1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7    0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dtype: int64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nsolas" panose="020B0609020204030204" charset="0"/>
                <a:cs typeface="Consolas" panose="020B0609020204030204" charset="0"/>
              </a:rPr>
              <a:t>&gt;&gt;&gt; data.drop_duplicates(keep=False)  #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只保留出现一次的数字</a:t>
            </a:r>
            <a:endParaRPr lang="en-US" sz="1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3    2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7    0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dtype: int64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7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12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）异常值处理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import numpy as np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import pandas as pd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 = pd.DataFrame(np.random.randn(500, 4))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data.describe()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查看数据的统计信息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 0           1           2           3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count  500.000000  500.000000  500.000000  500.000000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mean    -0.077138    0.052644   -0.045360    0.024275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std      0.983532    1.027400    1.009228    1.000710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min     -2.810694   -2.974330   -2.640951   -2.762731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25%     -0.746102   -0.695053   -0.808262   -0.620448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50%     -0.096517   -0.008122   -0.113366   -0.074785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75%      0.590671    0.793665    0.634192    0.711785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max      2.763723    3.762775    3.986027    3.539378</a:t>
            </a:r>
          </a:p>
        </p:txBody>
      </p:sp>
      <p:sp>
        <p:nvSpPr>
          <p:cNvPr id="32665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col2 = data[2]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第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2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列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col2[col2&gt;3.5]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该列中大于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3.5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的数值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12    3.986027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Name: 2, dtype: float64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col2[col2&gt;3.0]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12    3.986027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Name: 2, dtype: float64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col2[col2&gt;2.5]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11     2.528325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12     3.986027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41     2.775205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157    2.707940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365    2.558892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483    2.990861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Name: 2, dtype: float64</a:t>
            </a:r>
          </a:p>
        </p:txBody>
      </p:sp>
      <p:sp>
        <p:nvSpPr>
          <p:cNvPr id="32768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data[(data&gt;3).any(1)]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任意一列中有大于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3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的数值的行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0         1         2         3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4    1.008617  3.104177  0.522157  0.148458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12  -0.099386  0.218586  3.986027  0.997698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58  -1.553998  3.489834  0.438321 -0.276171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121 -2.101393  3.762775  1.124320 -0.210449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312 -0.945021  3.408861  1.143247 -0.005104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410 -0.279519  1.232496 -0.190450  3.539378</a:t>
            </a:r>
          </a:p>
        </p:txBody>
      </p:sp>
      <p:sp>
        <p:nvSpPr>
          <p:cNvPr id="32870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29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data[np.abs(data)&gt;2.5] = np.sign(data) * 2.5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       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把所有数据都限定到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[-2.5, 2.5]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之间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data.describe()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 0           1           2           3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count  500.000000  500.000000  500.000000  500.000000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mean    -0.076439    0.046131   -0.049867    0.021888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std      0.978170    0.998113    0.992184    0.990873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min     -2.500000   -2.500000   -2.500000   -2.500000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25%     -0.746102   -0.695053   -0.808262   -0.620448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50%     -0.096517   -0.008122   -0.113366   -0.074785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75%      0.590671    0.793665    0.634192    0.711785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max      2.500000    2.500000    2.500000    2.500000</a:t>
            </a:r>
          </a:p>
        </p:txBody>
      </p:sp>
      <p:sp>
        <p:nvSpPr>
          <p:cNvPr id="32973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13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）映射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data['k1'] = data['k1'].map(str.upper)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使用函数进行映射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k1  k2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ONE   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ONE   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ONE   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TWO   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TWO   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TWO   4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TWO   4</a:t>
            </a:r>
          </a:p>
        </p:txBody>
      </p:sp>
      <p:sp>
        <p:nvSpPr>
          <p:cNvPr id="33075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7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data['k1'] = data['k1'].map({'ONE':'one', 'TWO':'two'})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使用字典表示映射关系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data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k1  k2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one   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one   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one   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two   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two   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two   4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two   4</a:t>
            </a:r>
          </a:p>
        </p:txBody>
      </p:sp>
      <p:sp>
        <p:nvSpPr>
          <p:cNvPr id="33177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75458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latin typeface="Consolas" panose="020B0609020204030204" charset="0"/>
                <a:ea typeface="+mn-ea"/>
                <a:cs typeface="+mn-cs"/>
              </a:rPr>
              <a:t>&gt;&gt;&gt; pd.date_range(start='20200101', end='20201231', freq='6D')         # </a:t>
            </a: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间隔</a:t>
            </a:r>
            <a:r>
              <a:rPr lang="en-US" altLang="zh-CN" sz="1200" kern="1200" baseline="0">
                <a:latin typeface="Consolas" panose="020B0609020204030204" charset="0"/>
                <a:ea typeface="+mn-ea"/>
                <a:cs typeface="+mn-cs"/>
              </a:rPr>
              <a:t>6</a:t>
            </a: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天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DatetimeIndex(['2020-01-01', '2020-01-07', '2020-01-13', '2020-01-19',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'2020-01-25', '2020-01-31', '2020-02-06', '2020-02-12',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'2020-02-18', '2020-02-24', '2020-03-01', '2020-03-07',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'2020-03-13', '2020-03-19', '2020-03-25', '2020-03-31',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'2020-04-06', '2020-04-12', '2020-04-18', '2020-04-24',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'2020-04-30', '2020-05-06', '2020-05-12', '2020-05-18',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'2020-05-24', '2020-05-30', '2020-06-05', '2020-06-11',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'2020-06-17', '2020-06-23', '2020-06-29', '2020-07-05',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'2020-07-11', '2020-07-17', '2020-07-23', '2020-07-29',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'2020-08-04', '2020-08-10', '2020-08-16', '2020-08-22',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'2020-08-28', '2020-09-03', '2020-09-09', '2020-09-15',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'2020-09-21', '2020-09-27', '2020-10-03', '2020-10-09',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'2020-10-15', '2020-10-21', '2020-10-27', '2020-11-02',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'2020-11-08', '2020-11-14', '2020-11-20', '2020-11-26',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'2020-12-02', '2020-12-08', '2020-12-14', '2020-12-20',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'2020-12-26'],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dtype='datetime64[ns]', freq='6D')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data['k2'] = data['k2'].map(lambda x:x+5)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lambda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表达式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data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k1  k2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0  one   6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  one   6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  one   7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3  two   8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4  two   8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  two   9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6  two   9</a:t>
            </a:r>
          </a:p>
        </p:txBody>
      </p:sp>
      <p:sp>
        <p:nvSpPr>
          <p:cNvPr id="33280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data.index = data.index.map(lambda x:x+5)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修改索引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data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k1  k2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   one   6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6   one   6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7   one   7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8   two   8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9   two   8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10  two   9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11  two   9</a:t>
            </a:r>
          </a:p>
        </p:txBody>
      </p:sp>
      <p:sp>
        <p:nvSpPr>
          <p:cNvPr id="33382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49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data.columns = data.columns.map(str.upper)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修改列名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data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K1  K2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   one   6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6   one   6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7   one   7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8   two   8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9   two   8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10  two   9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11  two   9</a:t>
            </a:r>
          </a:p>
        </p:txBody>
      </p:sp>
      <p:sp>
        <p:nvSpPr>
          <p:cNvPr id="33485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data.rename(index=lambda x:x+5, columns=str.lower)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返回新数组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k1  k2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10  one   6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11  one   6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12  one   7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13  two   8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14  two   8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15  two   9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16  two   9</a:t>
            </a:r>
          </a:p>
        </p:txBody>
      </p:sp>
      <p:sp>
        <p:nvSpPr>
          <p:cNvPr id="33587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7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36898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latin typeface="Consolas" panose="020B0609020204030204" charset="0"/>
                <a:ea typeface="+mn-ea"/>
                <a:cs typeface="+mn-cs"/>
              </a:rPr>
              <a:t>&gt;&gt;&gt; dff = pd.DataFrame({'A':[1,2,3,4], 'B':[10,20,8,40]})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latin typeface="Consolas" panose="020B0609020204030204" charset="0"/>
                <a:ea typeface="+mn-ea"/>
                <a:cs typeface="+mn-cs"/>
              </a:rPr>
              <a:t>&gt;&gt;&gt; dff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   A   B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0  1  10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1  2  20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2  3   8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3  4  40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latin typeface="Consolas" panose="020B0609020204030204" charset="0"/>
                <a:ea typeface="+mn-ea"/>
                <a:cs typeface="+mn-cs"/>
              </a:rPr>
              <a:t>&gt;&gt;&gt; dff.apply(lambda x:x-x.mean())          # </a:t>
            </a: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纵向计算离差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     A     B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0 -1.5  -9.5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1 -0.5   0.5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2  0.5 -11.5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3  1.5  20.5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latin typeface="Consolas" panose="020B0609020204030204" charset="0"/>
                <a:ea typeface="+mn-ea"/>
                <a:cs typeface="+mn-cs"/>
              </a:rPr>
              <a:t>&gt;&gt;&gt; dff.apply(lambda x:x-x.mean(), axis=1)  # </a:t>
            </a:r>
            <a:r>
              <a:rPr lang="zh-CN" altLang="en-US" sz="1200" kern="1200" baseline="0">
                <a:latin typeface="Consolas" panose="020B0609020204030204" charset="0"/>
                <a:ea typeface="+mn-ea"/>
                <a:cs typeface="+mn-cs"/>
              </a:rPr>
              <a:t>横向计算离差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      A     B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0  -4.5   4.5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1  -9.0   9.0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2  -2.5   2.5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20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3 -18.0  18.0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1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37922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dff.applymap(lambda x:'%.1f'%x)   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批量格式化数据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     A     B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0  1.0  10.0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1  2.0  20.0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2  3.0   8.0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3  4.0  40.0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dff['B'] = dff['B'].map(lambda x:'%.1f'%x)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dff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   A     B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0  1  10.0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1  2  20.0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2  3   8.0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70C0"/>
                </a:solidFill>
                <a:latin typeface="Consolas" panose="020B0609020204030204" charset="0"/>
                <a:ea typeface="+mn-ea"/>
                <a:cs typeface="+mn-cs"/>
              </a:rPr>
              <a:t>3  4  40.0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14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）数据离散化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import numpy as np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import pandas as pd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data = np.random.randint(0, 100, 10)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data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array([53, 44, 62, 34, 86, 95, 94, 84, 51, 42])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category = [0, 25, 50, 100]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pd.cut(data, category)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[(50, 100], (25, 50], (50, 100], (25, 50], (50, 100], (50, 100], (50, 100], (50, 100], (50, 100], (25, 50]]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Categories (3, object): [(0, 25] &lt; (25, 50] &lt; (50, 100]]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pd.cut(data, category, right=False)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左闭右开区间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[[50, 100), [25, 50), [50, 100), [25, 50), [50, 100), [50, 100), [50, 100), [50, 100), [50, 100), [25, 50)]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Categories (3, object): [[0, 25) &lt; [25, 50) &lt; [50, 100)]</a:t>
            </a:r>
          </a:p>
        </p:txBody>
      </p:sp>
      <p:sp>
        <p:nvSpPr>
          <p:cNvPr id="33894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69" name="内容占位符 2"/>
          <p:cNvSpPr>
            <a:spLocks noGrp="1"/>
          </p:cNvSpPr>
          <p:nvPr>
            <p:ph idx="1"/>
          </p:nvPr>
        </p:nvSpPr>
        <p:spPr>
          <a:xfrm>
            <a:off x="445770" y="1200150"/>
            <a:ext cx="8307705" cy="3395345"/>
          </a:xfrm>
        </p:spPr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labels = ['low', 'middle', 'high']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pd.cut(data, category, right=False, labels=labels)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[high, middle, high, middle, high, high, high, high, high, middle]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Categories (3, object): [low &lt; middle &lt; high]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pd.cut(data, 4)       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四分位数区间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[(49.25, 64.5], (33.939, 49.25], (49.25, 64.5], (33.939, 49.25], (79.75, 95], (79.75, 95], (79.75, 95], (79.75, 95], (49.25, 64.5], (33.939, 49.25]]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Categories (4, object): [(33.939, 49.25] &lt; (49.25, 64.5] &lt; (64.5, 79.75] &lt; (79.75, 95]]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pd.qcut(data, 4)      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四分位数区间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[(45.75, 57.5], [34, 45.75], (57.5, 85.5], [34, 45.75], (85.5, 95], (85.5, 95], (85.5, 95], (57.5, 85.5], (45.75, 57.5], [34, 45.75]]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Categories (4, object): [[34, 45.75] &lt; (45.75, 57.5] &lt; (57.5, 85.5] &lt; (85.5, 95]]</a:t>
            </a:r>
          </a:p>
        </p:txBody>
      </p:sp>
      <p:sp>
        <p:nvSpPr>
          <p:cNvPr id="33997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7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15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）频次统计与移位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pd.value_counts([1,1,3,3,3,3,2,1])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3    4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1    3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2    1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dtype: int64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pd.value_counts([1,1,3,3,3,3,2,1], sort=False)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1    3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2    1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3    4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dtype: int64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pd.value_counts([1,1,3,3,3,3,2,1], ascending=True)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2    1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1    3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3    4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dtype: int64</a:t>
            </a:r>
          </a:p>
        </p:txBody>
      </p:sp>
      <p:sp>
        <p:nvSpPr>
          <p:cNvPr id="34201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df1.shift(1)                      # 数据下移一行，负数表示上移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A          B    C     D      E    F    G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zhang   NaN        NaT  NaN   NaN    NaN  NaN  NaN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li     20.0 2020-01-01  9.0  53.0   test  foo  3.0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zhou   26.0 2020-01-02  4.0  59.0  train  foo  5.0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wang   63.0 2020-01-03  9.0  59.0   test  foo  5.0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df1['D'].value_counts()           # 直方图统计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59    2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50    1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53    1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Name: D, dtype: int64</a:t>
            </a:r>
          </a:p>
        </p:txBody>
      </p:sp>
      <p:sp>
        <p:nvSpPr>
          <p:cNvPr id="34304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+mn-lt"/>
                <a:ea typeface="+mn-ea"/>
                <a:cs typeface="+mn-cs"/>
              </a:rPr>
              <a:t>&gt;&gt;&gt; dates = pd.date_range(start='20</a:t>
            </a:r>
            <a:r>
              <a:rPr lang="en-US" altLang="zh-CN" sz="1400" kern="1200" baseline="0">
                <a:latin typeface="+mn-lt"/>
                <a:ea typeface="+mn-ea"/>
                <a:cs typeface="+mn-cs"/>
              </a:rPr>
              <a:t>20</a:t>
            </a:r>
            <a:r>
              <a:rPr lang="zh-CN" altLang="en-US" sz="1400" kern="1200" baseline="0">
                <a:latin typeface="+mn-lt"/>
                <a:ea typeface="+mn-ea"/>
                <a:cs typeface="+mn-cs"/>
              </a:rPr>
              <a:t>0101', end='20</a:t>
            </a:r>
            <a:r>
              <a:rPr lang="en-US" altLang="zh-CN" sz="1400" kern="1200" baseline="0">
                <a:latin typeface="+mn-lt"/>
                <a:ea typeface="+mn-ea"/>
                <a:cs typeface="+mn-cs"/>
              </a:rPr>
              <a:t>20</a:t>
            </a:r>
            <a:r>
              <a:rPr lang="zh-CN" altLang="en-US" sz="1400" kern="1200" baseline="0">
                <a:latin typeface="+mn-lt"/>
                <a:ea typeface="+mn-ea"/>
                <a:cs typeface="+mn-cs"/>
              </a:rPr>
              <a:t>1231', freq='M')   # 间隔为月，每月最后一天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+mn-lt"/>
                <a:ea typeface="+mn-ea"/>
                <a:cs typeface="+mn-cs"/>
              </a:rPr>
              <a:t>&gt;&gt;&gt; dates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DatetimeIndex(['2020-01-31', '2020-02-29', '2020-03-31', '2020-04-30',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'2020-05-31', '2020-06-30', '2020-07-31', '2020-08-31',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 '2020-09-30', '2020-10-31', '2020-11-30', '2020-12-31'],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    dtype='datetime64[ns]', freq='M')</a:t>
            </a:r>
          </a:p>
        </p:txBody>
      </p:sp>
      <p:sp>
        <p:nvSpPr>
          <p:cNvPr id="27648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17.4  数据分析模块pandas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5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4406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16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）拆分与合并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/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连接</a:t>
            </a:r>
            <a:endParaRPr lang="zh-CN" altLang="en-US" sz="1800" kern="1200" baseline="0">
              <a:latin typeface="Consolas" panose="020B0609020204030204" charset="0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df2 = pd.DataFrame(np.random.randn(10, 4))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</a:rPr>
              <a:t>&gt;&gt;&gt; df2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0         1         2         3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2.064867 -0.888018  0.586441 -0.660901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1 -0.465664 -0.496101  0.249952  0.627771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1.974986  1.304449 -0.168889 -0.334622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0.715677  2.017427  1.750627 -0.787901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4 -0.370020 -0.878282  0.499584  0.269102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0.184308  0.653620  0.117899 -1.186588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6 -0.364170  1.652270  0.234833  0.362925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7 -0.329063  0.356276  1.158202 -1.063800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8 -0.778828 -0.156918 -0.760394 -0.040323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9 -0.391045 -0.374825 -1.016456  0.767481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89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p1 = df2[:3]                   # 数据行拆分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p1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    0         1         2         3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2.064867 -0.888018  0.586441 -0.660901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1 -0.465664 -0.496101  0.249952  0.627771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1.974986  1.304449 -0.168889 -0.334622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p2 = df2[3:7]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p3 = df2[7:]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df3 = pd.concat([p1, p2, p3])  # 数据行合并</a:t>
            </a:r>
          </a:p>
        </p:txBody>
      </p:sp>
      <p:sp>
        <p:nvSpPr>
          <p:cNvPr id="34509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df2 == df3     # 测试两个二维数据是否相等，返回True/False阵列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      0     1     2     3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0  True  True  True  True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1  True  True  True  True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2  True  True  True  True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3  True  True  True  True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4  True  True  True  True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5  True  True  True  True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6  True  True  True  True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7  True  True  True  True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8  True  True  True  True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9  True  True  True  True</a:t>
            </a:r>
          </a:p>
        </p:txBody>
      </p:sp>
      <p:sp>
        <p:nvSpPr>
          <p:cNvPr id="34611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800" kern="1200" baseline="0">
                <a:latin typeface="Consolas" panose="020B0609020204030204" charset="0"/>
                <a:ea typeface="+mn-ea"/>
                <a:cs typeface="+mn-cs"/>
              </a:rPr>
              <a:t>（</a:t>
            </a:r>
            <a:r>
              <a:rPr lang="en-US" altLang="zh-CN" sz="1800" kern="1200" baseline="0">
                <a:latin typeface="Consolas" panose="020B0609020204030204" charset="0"/>
                <a:ea typeface="+mn-ea"/>
                <a:cs typeface="+mn-cs"/>
              </a:rPr>
              <a:t>17</a:t>
            </a:r>
            <a:r>
              <a:rPr lang="zh-CN" altLang="en-US" sz="1800" kern="1200" baseline="0">
                <a:latin typeface="Consolas" panose="020B0609020204030204" charset="0"/>
                <a:ea typeface="+mn-ea"/>
                <a:cs typeface="+mn-cs"/>
              </a:rPr>
              <a:t>）分组计算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df4 = pd.DataFrame({'A':np.random.randint(1,5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,8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),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		     'B':np.random.randint(10,15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,8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),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		     'C':np.random.randint(20,30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,8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),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		     'D':np.random.randint(80,100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,8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)})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df4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A   B   C   D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0  1  13  26  81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1  3  14  29  88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2  1  13  28  88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3  2  10  21  90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4  4  14  28  83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5  4  11  24  81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6  2  11  26  99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7  3  13  25  91</a:t>
            </a:r>
          </a:p>
        </p:txBody>
      </p:sp>
      <p:sp>
        <p:nvSpPr>
          <p:cNvPr id="351234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7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+mn-cs"/>
                <a:sym typeface="宋体" panose="02010600030101010101" pitchFamily="2" charset="-122"/>
              </a:rPr>
              <a:t>&gt;&gt;&gt; df4.groupby('A').sum()          # 数据分组计算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B   C    D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             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1  26  54  169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2  21  47  189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3  27  54  179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4  25  52  164</a:t>
            </a:r>
          </a:p>
        </p:txBody>
      </p:sp>
      <p:sp>
        <p:nvSpPr>
          <p:cNvPr id="35225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  <a:sym typeface="宋体" panose="02010600030101010101" pitchFamily="2" charset="-122"/>
              </a:rPr>
              <a:t>&gt;&gt;&gt; df4.groupby(by=['A', 'B']).mean()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  <a:sym typeface="宋体" panose="02010600030101010101" pitchFamily="2" charset="-122"/>
              </a:rPr>
              <a:t>         C     D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  <a:sym typeface="宋体" panose="02010600030101010101" pitchFamily="2" charset="-122"/>
              </a:rPr>
              <a:t>A B             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  <a:sym typeface="宋体" panose="02010600030101010101" pitchFamily="2" charset="-122"/>
              </a:rPr>
              <a:t>1 13  27.0  84.5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  <a:sym typeface="宋体" panose="02010600030101010101" pitchFamily="2" charset="-122"/>
              </a:rPr>
              <a:t>2 10  21.0  90.0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  <a:sym typeface="宋体" panose="02010600030101010101" pitchFamily="2" charset="-122"/>
              </a:rPr>
              <a:t>  11  26.0  99.0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  <a:sym typeface="宋体" panose="02010600030101010101" pitchFamily="2" charset="-122"/>
              </a:rPr>
              <a:t>3 13  25.0  91.0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  <a:sym typeface="宋体" panose="02010600030101010101" pitchFamily="2" charset="-122"/>
              </a:rPr>
              <a:t>  14  29.0  88.0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  <a:sym typeface="宋体" panose="02010600030101010101" pitchFamily="2" charset="-122"/>
              </a:rPr>
              <a:t>4 11  24.0  81.0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  <a:sym typeface="宋体" panose="02010600030101010101" pitchFamily="2" charset="-122"/>
              </a:rPr>
              <a:t>  14  28.0  83.0</a:t>
            </a:r>
          </a:p>
        </p:txBody>
      </p:sp>
      <p:sp>
        <p:nvSpPr>
          <p:cNvPr id="35328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5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54306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df4.groupby(by=['A', 'B'], as_index=False).mean()   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A   B     C     D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0  1  13  27.0  84.5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1  2  10  21.0  90.0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2  2  11  26.0  99.0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3  3  13  25.0  91.0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4  3  14  29.0  88.0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5  4  11  24.0  81.0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6  4  14  28.0  83.0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29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55330" name="Content Placeholder 2"/>
          <p:cNvSpPr>
            <a:spLocks noGrp="1"/>
          </p:cNvSpPr>
          <p:nvPr>
            <p:ph idx="1"/>
          </p:nvPr>
        </p:nvSpPr>
        <p:spPr>
          <a:xfrm>
            <a:off x="446405" y="1200150"/>
            <a:ext cx="8166100" cy="3395345"/>
          </a:xfrm>
        </p:spPr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df4.groupby(by=['A', 'B']).aggregate({'C':np.mean, 'D':np.min})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                        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分组后，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C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列使用平均值，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D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列使用最小值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C   D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 B         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1 13  27  81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2 10  21  90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11  26  99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3 13  25  91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14  29  88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4 11  24  81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14  28  83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18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）哑变量矩阵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/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指标矩阵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 = pd.DataFrame({'key': ['b', 'b', 'a', 'c', 'a', 'b'],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                'data':range(6)})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data key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0     0   b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     1   b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     2   a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3     3   c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4     4   a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     5   b</a:t>
            </a:r>
          </a:p>
        </p:txBody>
      </p:sp>
      <p:sp>
        <p:nvSpPr>
          <p:cNvPr id="357378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pd.get_dummies(df)       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指标矩阵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data  key_a  key_b  key_c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0     0      0      1      0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1     1      0      1      0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2     2      1      0      0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3     3      0      0      1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4     4      1      0      0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5     5      0      1      0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pd.get_dummies(df['key'])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指标矩阵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a  b  c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0  0  1  0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1  0  1  0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2  1  0  0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3  0  0  1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4  1  0  0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5  0  1  0</a:t>
            </a:r>
          </a:p>
        </p:txBody>
      </p:sp>
      <p:sp>
        <p:nvSpPr>
          <p:cNvPr id="35840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17.4  数据分析模块pandas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&gt;&gt;&gt; pd.date_range(start='20200101', end='20201231', freq='MS')  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每月第一天</a:t>
            </a:r>
          </a:p>
          <a:p>
            <a:pPr marL="0" indent="0"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DatetimeIndex(['2020-01-01', '2020-02-01', '2020-03-01', '2020-04-01',</a:t>
            </a:r>
          </a:p>
          <a:p>
            <a:pPr marL="0" indent="0"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        '2020-05-01', '2020-06-01', '2020-07-01', '2020-08-01',</a:t>
            </a:r>
          </a:p>
          <a:p>
            <a:pPr marL="0" indent="0"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        '2020-09-01', '2020-10-01', '2020-11-01', '2020-12-01'],</a:t>
            </a:r>
          </a:p>
          <a:p>
            <a:pPr marL="0" indent="0">
              <a:buNone/>
            </a:pPr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       dtype='datetime64[ns]', freq='MS')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dummies = pd.get_dummies(df['key'], prefix='key')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指定列名前缀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dummies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key_a  key_b  key_c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0      0      1      0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1      0      1      0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2      1      0      0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3      0      0      1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4      1      0      0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5      0      1      0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df[['data']].join(dummies)                         </a:t>
            </a: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连接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data  key_a  key_b  key_c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0     0      0      1      0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1     1      0      1      0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2     2      1      0      0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3     3      0      0      1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4     4      1      0      0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5     5      0      1      0</a:t>
            </a:r>
          </a:p>
        </p:txBody>
      </p:sp>
      <p:sp>
        <p:nvSpPr>
          <p:cNvPr id="35942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49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6045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19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）透视转换与交叉表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 = pd.DataFrame({'a':[1,2,3,4],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		    'b':[2,3,4,5],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		    'c':[3,4,5,6],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		    'd':[3,3,3,3]})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a  b  c  d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0  1  2  3  3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1  2  3  4  3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2  3  4  5  3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3  4  5  6  3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6147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df.pivot(index='a', columns='b', values='c')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b    2    3    4    5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                    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3.0  NaN  NaN  NaN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NaN  4.0  NaN  NaN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NaN  NaN  5.0  NaN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NaN  NaN  NaN  6.0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df.pivot(index='a', columns='b', values='d')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b    2    3    4    5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                    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3.0  NaN  NaN  NaN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NaN  3.0  NaN  NaN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NaN  NaN  3.0  NaN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NaN  NaN  NaN  3.0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6249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df.pivot(index='a', columns='b')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c                   d               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b    2    3    4    5    2    3    4    5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                                        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3.0  NaN  NaN  NaN  3.0  NaN  NaN  NaN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NaN  4.0  NaN  NaN  NaN  3.0  NaN  NaN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NaN  NaN  5.0  NaN  NaN  NaN  3.0  NaN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NaN  NaN  NaN  6.0  NaN  NaN  NaN  3.0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df.pivot(index='a', columns='b')['c']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b    2    3    4    5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                    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3.0  NaN  NaN  NaN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NaN  4.0  NaN  NaN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NaN  NaN  5.0  NaN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NaN  NaN  NaN  6.0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1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63522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pd.crosstab(index=df.a, columns=df.b)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b  2  3  4  5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            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1  1  0  0  0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2  0  1  0  0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3  0  0  1  0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4  0  0  0  1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pd.crosstab(index=df.a, columns=df.b, margins=True)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b    2  3  4  5  All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                   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1    1  0  0  0    1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2    0  1  0  0    1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3    0  0  1  0    1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4    0  0  0  1    1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All  1  1  1  1    4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5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64546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pd.crosstab(index=df.a, columns=df.b, values=df.c, aggfunc='sum', margins=True)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b      2    3    4    5   All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                            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  3.0  NaN  NaN  NaN   3.0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  NaN  4.0  NaN  NaN   4.0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  NaN  NaN  5.0  NaN   5.0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  NaN  NaN  NaN  6.0   6.0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All  3.0  4.0  5.0  6.0  18.0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pd.crosstab(index=df.a, columns=df.b, values=df.c, aggfunc='mean', margins=True)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b      2    3    4    5  All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                           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  3.0  NaN  NaN  NaN  3.0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  NaN  4.0  NaN  NaN  4.0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  NaN  NaN  5.0  NaN  5.0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  NaN  NaN  NaN  6.0  6.0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All  3.0  4.0  5.0  6.0  4.5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69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6557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20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）数据差分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 = pd.DataFrame({'a':np.random.randint(1, 100, 10),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		    'b':np.random.randint(1, 100, 10)},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		    index=map(str, range(10)))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a   b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0  21  54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1  53  28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2  18  87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3  56  40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4  62  34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5  74  10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6   7  78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7  58  79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8  66  80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9  30  21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3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66594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df.diff()            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纵向一阶差分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a     b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 NaN   NaN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32.0 -26.0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2 -35.0  59.0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38.0 -47.0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 6.0  -6.0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12.0 -24.0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6 -67.0  68.0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7  51.0   1.0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8   8.0   1.0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9 -36.0 -59.0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7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67618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df.diff(axis=1)       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横向一阶差分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a     b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NaN  33.0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NaN -25.0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NaN  69.0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NaN -16.0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NaN -28.0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NaN -64.0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NaN  71.0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7 NaN  21.0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8 NaN  14.0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9 NaN  -9.0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1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68642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+mn-cs"/>
              </a:rPr>
              <a:t>&gt;&gt;&gt; df.diff(periods=2)      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纵向二阶差分</a:t>
            </a:r>
            <a:endParaRPr lang="en-US" altLang="zh-CN" sz="1350" kern="1200" baseline="0">
              <a:latin typeface="Consolas" panose="020B0609020204030204" charset="0"/>
              <a:ea typeface="+mn-ea"/>
              <a:cs typeface="+mn-cs"/>
            </a:endParaRP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  a     b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 NaN   NaN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 NaN   NaN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-3.0  33.0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3   3.0  12.0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44.0 -53.0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18.0 -30.0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6 -55.0  44.0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7 -16.0  69.0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8  59.0   2.0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9 -28.0 -58.0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2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）生成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DataFrame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pd.DataFrame(np.random.randn(12,4), index=dates, columns=list('ABCD'))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         A         B         C         D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2020-01-31  1.628310 -0.281223  0.247675 -1.604243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2020-02-28  0.071069  1.310116 -0.945838 -0.613267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2020-03-31  0.956887 -1.691863  0.170843 -0.387298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2020-04-30  0.869391 -1.939210  2.220454  1.654112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2020-05-31 -0.802416  0.558953  1.086787 -0.870317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2020-06-30  0.463761  2.451659  0.165985  0.913551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2020-07-31  1.755720  1.246089 -0.237590 -0.892358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2020-08-31  0.191604 -1.481263 -0.142491 -2.672721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2020-09-30 -0.146444  0.493261 -1.719681  0.676592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2020-10-31  1.153289  0.179862 -1.879004 -0.616305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2020-11-30 -0.500726  1.057525  0.140623 -0.113951</a:t>
            </a:r>
          </a:p>
          <a:p>
            <a:pPr marL="0" indent="0" defTabSz="914400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2020-12-31  0.229572 -0.778378 -0.682233  0.009218</a:t>
            </a:r>
          </a:p>
        </p:txBody>
      </p:sp>
      <p:sp>
        <p:nvSpPr>
          <p:cNvPr id="281602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</a:rPr>
              <a:t>17.4  数据分析模块pandas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5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</a:t>
            </a:r>
            <a:r>
              <a:rPr lang="en-US" altLang="zh-CN" sz="1800" kern="1200" baseline="0">
                <a:latin typeface="+mn-lt"/>
                <a:ea typeface="+mn-ea"/>
                <a:cs typeface="+mn-cs"/>
              </a:rPr>
              <a:t>21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）计算相关系数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 = pd.DataFrame({'A':np.random.randint(1, 100, 10),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		    'B':np.random.randint(1, 100, 10),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		    'C':np.random.randint(1, 100, 10)})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+mn-cs"/>
              </a:rPr>
              <a:t>&gt;&gt;&gt; df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    A   B   C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0   5  91   3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1  90  15  66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2  93  27   3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3  70  44  66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4  27  14  10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5  35  46  20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6  33  14  69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7  12  41  15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8  28  62  47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+mn-cs"/>
              </a:rPr>
              <a:t>9  15  92  77</a:t>
            </a:r>
          </a:p>
        </p:txBody>
      </p:sp>
      <p:sp>
        <p:nvSpPr>
          <p:cNvPr id="369666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89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df.corr()                       # pearson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相关系数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A         B         C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  1.000000 -0.560009  0.162105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B -0.560009  1.000000  0.014687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C  0.162105  0.014687  1.000000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df.corr('kendall')              # Kendall Tau</a:t>
            </a: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相关系数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A         B         C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  1.000000 -0.314627  0.113666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B -0.314627  1.000000  0.045980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C  0.113666  0.045980  1.000000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df.corr('spearman')             # spearman秩相关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          A         B         C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  1.000000 -0.419455  0.128051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B -0.419455  1.000000  0.067279</a:t>
            </a:r>
          </a:p>
          <a:p>
            <a:pPr marL="0" indent="0" defTabSz="914400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140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C  0.128051  0.067279  1.000000</a:t>
            </a:r>
          </a:p>
        </p:txBody>
      </p:sp>
      <p:sp>
        <p:nvSpPr>
          <p:cNvPr id="370690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3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7171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（</a:t>
            </a:r>
            <a:r>
              <a:rPr lang="en-US" altLang="en-US" sz="1800" kern="1200" baseline="0">
                <a:latin typeface="+mn-lt"/>
                <a:ea typeface="+mn-ea"/>
                <a:cs typeface="+mn-cs"/>
              </a:rPr>
              <a:t>22</a:t>
            </a:r>
            <a:r>
              <a:rPr lang="zh-CN" altLang="en-US" sz="1800" kern="1200" baseline="0">
                <a:latin typeface="+mn-lt"/>
                <a:ea typeface="+mn-ea"/>
                <a:cs typeface="+mn-cs"/>
              </a:rPr>
              <a:t>）结合matplotlib绘图</a:t>
            </a:r>
          </a:p>
          <a:p>
            <a:pPr marL="0" indent="0" defTabSz="914400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endParaRPr lang="zh-CN" altLang="en-US" sz="1200" kern="1200" baseline="0">
              <a:latin typeface="+mn-lt"/>
              <a:ea typeface="+mn-ea"/>
              <a:cs typeface="+mn-c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import pandas as pd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import numpy as np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import matplotlib.pyplot as plt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 = pd.DataFrame(np.random.randn(1000, 2), columns=['B', 'C']).cumsum()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df['A'] = pd.Series(list(range(len(df))))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plt.figure()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df.plot(x='A')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40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plt.show()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7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pic>
        <p:nvPicPr>
          <p:cNvPr id="372738" name="图片 6" descr="D~MNSL1TOTIJHM))AT$69]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485" y="1381367"/>
            <a:ext cx="3786850" cy="292111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1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7376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 = pd.DataFrame(np.random.rand(10, 4), columns=['a', 'b', 'c', 'd'])</a:t>
            </a:r>
          </a:p>
          <a:p>
            <a:pPr marL="0" indent="0"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df.plot(kind='bar')</a:t>
            </a:r>
          </a:p>
          <a:p>
            <a:pPr marL="0" indent="0"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plt.show()</a:t>
            </a:r>
          </a:p>
        </p:txBody>
      </p:sp>
      <p:pic>
        <p:nvPicPr>
          <p:cNvPr id="373763" name="图片 7" descr="YS(JONC5V9AHY0RVL)VB[H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023" y="1665051"/>
            <a:ext cx="4196496" cy="326407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5" name="标题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zh-CN" altLang="en-US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7478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 = pd.DataFrame(np.random.rand(10, 4), columns=['a', 'b', 'c', 'd'])</a:t>
            </a:r>
          </a:p>
          <a:p>
            <a:pPr marL="0" indent="0"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df.plot(kind='barh', stacked=True)</a:t>
            </a:r>
          </a:p>
          <a:p>
            <a:pPr marL="0" indent="0" defTabSz="9144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plt.show()</a:t>
            </a:r>
          </a:p>
        </p:txBody>
      </p:sp>
      <p:pic>
        <p:nvPicPr>
          <p:cNvPr id="374787" name="图片 8" descr="Z{}64I%UO20{IUGQ3UF@V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28" y="1872465"/>
            <a:ext cx="4103611" cy="32009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09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75810" name="Content Placeholder 2"/>
          <p:cNvSpPr>
            <a:spLocks noGrp="1"/>
          </p:cNvSpPr>
          <p:nvPr>
            <p:ph idx="1"/>
          </p:nvPr>
        </p:nvSpPr>
        <p:spPr>
          <a:xfrm>
            <a:off x="509905" y="1200150"/>
            <a:ext cx="8042275" cy="3395345"/>
          </a:xfrm>
        </p:spPr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 = pd.DataFrame({'height':[180,170,172,183,179,178,160],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		    'weight':[85,80,85,75,78,78,70]})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df.plot(x='height', y='weight', kind='scatter',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     marker='*', s=60, label='height-weight') #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绘制散点图</a:t>
            </a: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atplotlib.axes._subplots.AxesSubplot object at 0x0000020E844CEA20&gt;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plt.show()</a:t>
            </a:r>
          </a:p>
        </p:txBody>
      </p:sp>
      <p:pic>
        <p:nvPicPr>
          <p:cNvPr id="37581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670" y="2481697"/>
            <a:ext cx="3351005" cy="249717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3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76834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df['weight'].plot(kind='pie', autopct='%.2f%%',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               labels=df['weight'].values,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               shadow=True)       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饼状图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&lt;matplotlib.axes._subplots.AxesSubplot object at 0x0000020E88A11470&gt;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plt.show()</a:t>
            </a:r>
          </a:p>
        </p:txBody>
      </p:sp>
      <p:pic>
        <p:nvPicPr>
          <p:cNvPr id="37683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425" y="2263774"/>
            <a:ext cx="2878244" cy="24507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7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77858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df.plot(kind='box')         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箱图，中间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50%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使用矩形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     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两端的四分之一使用线段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                                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异常值使用</a:t>
            </a: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“o”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符号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&lt;matplotlib.axes._subplots.AxesSubplot object at 0x0000020E865B7080&gt;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plt.show()</a:t>
            </a:r>
          </a:p>
        </p:txBody>
      </p:sp>
      <p:pic>
        <p:nvPicPr>
          <p:cNvPr id="37785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625" y="2195897"/>
            <a:ext cx="3193815" cy="2407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1" name="Title 1"/>
          <p:cNvSpPr>
            <a:spLocks noGrp="1"/>
          </p:cNvSpPr>
          <p:nvPr>
            <p:ph type="title"/>
          </p:nvPr>
        </p:nvSpPr>
        <p:spPr>
          <a:xfrm>
            <a:off x="4445" y="-1905"/>
            <a:ext cx="9139555" cy="913130"/>
          </a:xfrm>
          <a:gradFill rotWithShape="1">
            <a:gsLst>
              <a:gs pos="0">
                <a:srgbClr val="00B0F0">
                  <a:alpha val="100000"/>
                </a:srgbClr>
              </a:gs>
              <a:gs pos="74001">
                <a:srgbClr val="E0F1F2">
                  <a:alpha val="100000"/>
                </a:srgbClr>
              </a:gs>
              <a:gs pos="83000">
                <a:srgbClr val="E0F1F2">
                  <a:alpha val="100000"/>
                </a:srgbClr>
              </a:gs>
              <a:gs pos="100000">
                <a:srgbClr val="EBF6F7">
                  <a:alpha val="100000"/>
                </a:srgbClr>
              </a:gs>
            </a:gsLst>
            <a:path path="rect">
              <a:fillToRect r="100000" b="100000"/>
            </a:path>
            <a:tileRect/>
          </a:gradFill>
        </p:spPr>
        <p:txBody>
          <a:bodyPr anchor="ctr"/>
          <a:lstStyle/>
          <a:p>
            <a:pPr defTabSz="914400">
              <a:buNone/>
            </a:pPr>
            <a:r>
              <a:rPr lang="zh-CN" altLang="en-US" kern="1200" baseline="0">
                <a:latin typeface="+mj-lt"/>
                <a:ea typeface="+mj-ea"/>
                <a:cs typeface="+mj-cs"/>
                <a:sym typeface="宋体" panose="02010600030101010101" pitchFamily="2" charset="-122"/>
              </a:rPr>
              <a:t>17.4  数据分析模块pandas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378882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df['weight'].plot(kind='kde', style='r-.') # </a:t>
            </a:r>
            <a:r>
              <a:rPr lang="zh-CN" altLang="en-US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密度图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solidFill>
                  <a:srgbClr val="00B0F0"/>
                </a:solidFill>
                <a:latin typeface="Consolas" panose="020B0609020204030204" charset="0"/>
                <a:ea typeface="+mn-ea"/>
                <a:cs typeface="Consolas" panose="020B0609020204030204" charset="0"/>
              </a:rPr>
              <a:t>&lt;matplotlib.axes._subplots.AxesSubplot object at 0x0000020E88A018D0&gt;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1350" kern="1200" baseline="0">
                <a:latin typeface="Consolas" panose="020B0609020204030204" charset="0"/>
                <a:ea typeface="+mn-ea"/>
                <a:cs typeface="Consolas" panose="020B0609020204030204" charset="0"/>
              </a:rPr>
              <a:t>&gt;&gt;&gt; plt.show()</a:t>
            </a:r>
          </a:p>
        </p:txBody>
      </p:sp>
      <p:pic>
        <p:nvPicPr>
          <p:cNvPr id="37888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725" y="1878330"/>
            <a:ext cx="4085590" cy="29730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10653</Words>
  <Application>Microsoft Macintosh PowerPoint</Application>
  <PresentationFormat>On-screen Show (16:9)</PresentationFormat>
  <Paragraphs>1264</Paragraphs>
  <Slides>100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100</vt:i4>
      </vt:variant>
    </vt:vector>
  </HeadingPairs>
  <TitlesOfParts>
    <vt:vector size="108" baseType="lpstr">
      <vt:lpstr>隶书</vt:lpstr>
      <vt:lpstr>微软雅黑</vt:lpstr>
      <vt:lpstr>Arial</vt:lpstr>
      <vt:lpstr>Calibri</vt:lpstr>
      <vt:lpstr>Consolas</vt:lpstr>
      <vt:lpstr>Wingdings</vt:lpstr>
      <vt:lpstr>默认设计模板</vt:lpstr>
      <vt:lpstr>Default Design</vt:lpstr>
      <vt:lpstr>第17章 数据分析、科学计算与可视化-3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  <vt:lpstr>17.4  数据分析模块pandas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第17章 科学计算与可视化</dc:title>
  <dc:creator>Dong</dc:creator>
  <cp:lastModifiedBy>peng xiaojiang</cp:lastModifiedBy>
  <cp:revision>522</cp:revision>
  <dcterms:created xsi:type="dcterms:W3CDTF">2014-12-27T07:17:00Z</dcterms:created>
  <dcterms:modified xsi:type="dcterms:W3CDTF">2021-08-08T13:12:15Z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