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5" r:id="rId5"/>
    <p:sldMasterId id="2147483697" r:id="rId6"/>
  </p:sldMasterIdLst>
  <p:notesMasterIdLst>
    <p:notesMasterId r:id="rId8"/>
  </p:notesMasterIdLst>
  <p:sldIdLst>
    <p:sldId id="1717" r:id="rId7"/>
    <p:sldId id="257" r:id="rId9"/>
    <p:sldId id="961" r:id="rId10"/>
    <p:sldId id="1101" r:id="rId11"/>
    <p:sldId id="258" r:id="rId12"/>
    <p:sldId id="670" r:id="rId13"/>
    <p:sldId id="259" r:id="rId14"/>
    <p:sldId id="358" r:id="rId15"/>
    <p:sldId id="262" r:id="rId16"/>
    <p:sldId id="263" r:id="rId17"/>
    <p:sldId id="360" r:id="rId18"/>
    <p:sldId id="361" r:id="rId19"/>
    <p:sldId id="363" r:id="rId20"/>
    <p:sldId id="1634" r:id="rId21"/>
    <p:sldId id="364" r:id="rId22"/>
    <p:sldId id="365" r:id="rId23"/>
    <p:sldId id="367" r:id="rId24"/>
    <p:sldId id="368" r:id="rId25"/>
    <p:sldId id="270" r:id="rId26"/>
    <p:sldId id="268" r:id="rId27"/>
    <p:sldId id="269" r:id="rId28"/>
    <p:sldId id="273" r:id="rId29"/>
    <p:sldId id="369" r:id="rId30"/>
    <p:sldId id="370" r:id="rId31"/>
    <p:sldId id="371" r:id="rId32"/>
    <p:sldId id="264" r:id="rId33"/>
    <p:sldId id="265" r:id="rId34"/>
    <p:sldId id="266" r:id="rId35"/>
    <p:sldId id="267" r:id="rId36"/>
    <p:sldId id="271" r:id="rId37"/>
    <p:sldId id="272" r:id="rId38"/>
    <p:sldId id="289" r:id="rId39"/>
    <p:sldId id="292" r:id="rId40"/>
    <p:sldId id="374" r:id="rId41"/>
    <p:sldId id="1241" r:id="rId42"/>
    <p:sldId id="2131" r:id="rId43"/>
    <p:sldId id="1391" r:id="rId44"/>
    <p:sldId id="275" r:id="rId45"/>
    <p:sldId id="276" r:id="rId46"/>
    <p:sldId id="274" r:id="rId47"/>
    <p:sldId id="277" r:id="rId48"/>
    <p:sldId id="2832" r:id="rId49"/>
    <p:sldId id="293" r:id="rId50"/>
    <p:sldId id="537" r:id="rId51"/>
    <p:sldId id="296" r:id="rId52"/>
    <p:sldId id="279" r:id="rId53"/>
    <p:sldId id="803" r:id="rId54"/>
    <p:sldId id="1502" r:id="rId55"/>
    <p:sldId id="290" r:id="rId56"/>
    <p:sldId id="538" r:id="rId57"/>
    <p:sldId id="382" r:id="rId58"/>
    <p:sldId id="1721" r:id="rId59"/>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705"/>
  </p:normalViewPr>
  <p:slideViewPr>
    <p:cSldViewPr snapToGrid="0" snapToObjects="1" showGuides="1">
      <p:cViewPr varScale="1">
        <p:scale>
          <a:sx n="144" d="100"/>
          <a:sy n="144" d="100"/>
        </p:scale>
        <p:origin x="720" y="192"/>
      </p:cViewPr>
      <p:guideLst>
        <p:guide orient="horz" pos="1619"/>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p:cNvSpPr>
          <p:nvPr>
            <p:ph type="hdr" sz="quarter"/>
          </p:nvPr>
        </p:nvSpPr>
        <p:spPr>
          <a:xfrm>
            <a:off x="0" y="0"/>
            <a:ext cx="2971800" cy="457200"/>
          </a:xfrm>
          <a:prstGeom prst="rect">
            <a:avLst/>
          </a:prstGeom>
          <a:noFill/>
          <a:ln w="9525">
            <a:noFill/>
            <a:miter/>
          </a:ln>
        </p:spPr>
        <p:txBody>
          <a:bodyPr/>
          <a:lstStyle/>
          <a:p>
            <a:pPr lvl="0" fontAlgn="base"/>
            <a:endParaRPr lang="zh-CN" altLang="en-US" sz="1200" strike="noStrike" noProof="1"/>
          </a:p>
        </p:txBody>
      </p:sp>
      <p:sp>
        <p:nvSpPr>
          <p:cNvPr id="8195" name="Rectangle 3"/>
          <p:cNvSpPr>
            <a:spLocks noGrp="1"/>
          </p:cNvSpPr>
          <p:nvPr>
            <p:ph type="dt" idx="1"/>
          </p:nvPr>
        </p:nvSpPr>
        <p:spPr>
          <a:xfrm>
            <a:off x="3884613" y="0"/>
            <a:ext cx="2971800" cy="457200"/>
          </a:xfrm>
          <a:prstGeom prst="rect">
            <a:avLst/>
          </a:prstGeom>
          <a:noFill/>
          <a:ln w="9525">
            <a:noFill/>
            <a:miter/>
          </a:ln>
        </p:spPr>
        <p:txBody>
          <a:bodyPr/>
          <a:lstStyle/>
          <a:p>
            <a:pPr lvl="0" algn="r" fontAlgn="base"/>
            <a:fld id="{BB962C8B-B14F-4D97-AF65-F5344CB8AC3E}" type="datetimeFigureOut">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a:latin typeface="Arial" panose="020B0604020202020204" pitchFamily="34" charset="0"/>
              <a:ea typeface="宋体" panose="02010600030101010101" pitchFamily="2" charset="-122"/>
              <a:cs typeface="+mn-ea"/>
            </a:endParaRPr>
          </a:p>
        </p:txBody>
      </p:sp>
      <p:sp>
        <p:nvSpPr>
          <p:cNvPr id="12292" name="Rectangle 4"/>
          <p:cNvSpPr>
            <a:spLocks noGrp="1" noRot="1" noChangeAspect="1"/>
          </p:cNvSpPr>
          <p:nvPr>
            <p:ph type="sldImg"/>
          </p:nvPr>
        </p:nvSpPr>
        <p:spPr>
          <a:xfrm>
            <a:off x="381533" y="685800"/>
            <a:ext cx="6094934" cy="3429000"/>
          </a:xfrm>
          <a:prstGeom prst="rect">
            <a:avLst/>
          </a:prstGeom>
          <a:noFill/>
          <a:ln w="9525">
            <a:noFill/>
          </a:ln>
        </p:spPr>
      </p:sp>
      <p:sp>
        <p:nvSpPr>
          <p:cNvPr id="12293"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8198" name="Rectangle 6"/>
          <p:cNvSpPr>
            <a:spLocks noGrp="1"/>
          </p:cNvSpPr>
          <p:nvPr>
            <p:ph type="ftr" sz="quarter" idx="4"/>
          </p:nvPr>
        </p:nvSpPr>
        <p:spPr>
          <a:xfrm>
            <a:off x="0" y="8685213"/>
            <a:ext cx="2971800" cy="457200"/>
          </a:xfrm>
          <a:prstGeom prst="rect">
            <a:avLst/>
          </a:prstGeom>
          <a:noFill/>
          <a:ln w="9525">
            <a:noFill/>
            <a:miter/>
          </a:ln>
        </p:spPr>
        <p:txBody>
          <a:bodyPr anchor="b"/>
          <a:lstStyle/>
          <a:p>
            <a:pPr lvl="0" fontAlgn="base"/>
            <a:endParaRPr lang="en-US" altLang="x-none" sz="1200" strike="noStrike" noProof="1"/>
          </a:p>
        </p:txBody>
      </p:sp>
      <p:sp>
        <p:nvSpPr>
          <p:cNvPr id="8199"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x-none"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很多深度学习书都喜欢用植物或者水果作为代号，如南京大学周志华的西瓜书</a:t>
            </a:r>
            <a:r>
              <a:rPr lang="en-US" altLang="zh-CN" dirty="0"/>
              <a:t>-</a:t>
            </a:r>
            <a:r>
              <a:rPr lang="zh-CN" altLang="en-US" dirty="0"/>
              <a:t>机器学习、复旦大学邱锡鹏的蒲公英</a:t>
            </a:r>
            <a:r>
              <a:rPr lang="en-US" altLang="zh-CN" dirty="0"/>
              <a:t>-</a:t>
            </a:r>
            <a:r>
              <a:rPr lang="zh-CN" altLang="en-US" dirty="0"/>
              <a:t>神经网络与深度学习，最适合的感觉是榴莲，因为拨起来很费劲，一旦拨开很甜蜜。榴莲课</a:t>
            </a:r>
            <a:endParaRPr lang="zh-CN" altLang="en-US" dirty="0"/>
          </a:p>
        </p:txBody>
      </p:sp>
      <p:sp>
        <p:nvSpPr>
          <p:cNvPr id="4" name="灯片编号占位符 3"/>
          <p:cNvSpPr>
            <a:spLocks noGrp="1"/>
          </p:cNvSpPr>
          <p:nvPr>
            <p:ph type="sldNum" sz="quarter" idx="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7A1B270-2DD3-4852-9DC5-35395D70D8A2}"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10988"/>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p:txBody>
          <a:bodyPr/>
          <a:lstStyle>
            <a:lvl1pPr>
              <a:defRPr>
                <a:effectLst/>
              </a:defRPr>
            </a:lvl1pPr>
          </a:lstStyle>
          <a:p>
            <a:pPr fontAlgn="base"/>
            <a:endParaRPr lang="zh-CN" altLang="en-US" strike="noStrike" noProof="1"/>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198438"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44450" y="989582"/>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p:txBody>
          <a:bodyPr/>
          <a:lstStyle>
            <a:lvl1pPr algn="l">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fontAlgn="base"/>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7170" name="组合 4097"/>
          <p:cNvGrpSpPr/>
          <p:nvPr/>
        </p:nvGrpSpPr>
        <p:grpSpPr>
          <a:xfrm>
            <a:off x="0" y="0"/>
            <a:ext cx="9144000" cy="5143209"/>
            <a:chOff x="0" y="0"/>
            <a:chExt cx="5760" cy="4319"/>
          </a:xfrm>
        </p:grpSpPr>
        <p:sp>
          <p:nvSpPr>
            <p:cNvPr id="7171" name="任意多边形 4098"/>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7172" name="任意多边形 4099"/>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7173" name="任意多边形 4100"/>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7174" name="任意多边形 4101"/>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7175" name="任意多边形 4102"/>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7176" name="任意多边形 4103"/>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7177" name="任意多边形 4104"/>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7178" name="任意多边形 4105"/>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7179" name="任意多边形 4106"/>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7180" name="任意多边形 4107"/>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7181" name="任意多边形 4108"/>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7182" name="任意多边形 4109"/>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7183" name="任意多边形 4110"/>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7184" name="任意多边形 4111"/>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7185" name="任意多边形 4112"/>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7186" name="任意多边形 4113"/>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7187" name="任意多边形 4114"/>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7188" name="任意多边形 4115"/>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7189" name="任意多边形 4116"/>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7190" name="任意多边形 4117"/>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7191" name="任意多边形 4118"/>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7192" name="任意多边形 4119"/>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7193" name="任意多边形 4120"/>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7194" name="任意多边形 4121"/>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7195" name="任意多边形 4122"/>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7196" name="任意多边形 4123"/>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7197" name="任意多边形 4124"/>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7198" name="任意多边形 4125"/>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7199" name="任意多边形 4126"/>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7200" name="任意多边形 4127"/>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7201" name="任意多边形 4128"/>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7202" name="任意多边形 4129"/>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7203" name="任意多边形 4130"/>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7204" name="任意多边形 4131"/>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7205" name="任意多边形 4132"/>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7206" name="任意多边形 4133"/>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7207" name="组合 4134"/>
            <p:cNvGrpSpPr/>
            <p:nvPr userDrawn="1"/>
          </p:nvGrpSpPr>
          <p:grpSpPr>
            <a:xfrm>
              <a:off x="0" y="1632"/>
              <a:ext cx="5758" cy="1858"/>
              <a:chOff x="0" y="0"/>
              <a:chExt cx="5758" cy="1858"/>
            </a:xfrm>
          </p:grpSpPr>
          <p:sp>
            <p:nvSpPr>
              <p:cNvPr id="7208" name="任意多边形 4135"/>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7209" name="任意多边形 4136"/>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4138" name="标题 4137"/>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effectLst/>
              </a:defRPr>
            </a:lvl1pPr>
          </a:lstStyle>
          <a:p>
            <a:pPr lvl="0" fontAlgn="base"/>
            <a:r>
              <a:rPr lang="zh-CN" altLang="en-US" strike="noStrike" noProof="1"/>
              <a:t>单击此处编辑母版标题样式</a:t>
            </a:r>
            <a:endParaRPr lang="zh-CN" altLang="en-US" strike="noStrike" noProof="1"/>
          </a:p>
        </p:txBody>
      </p:sp>
      <p:sp>
        <p:nvSpPr>
          <p:cNvPr id="4139" name="副标题 4138"/>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effectLst/>
              </a:defRPr>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4140" name="日期占位符 4139"/>
          <p:cNvSpPr>
            <a:spLocks noGrp="1"/>
          </p:cNvSpPr>
          <p:nvPr>
            <p:ph type="dt" sz="quarter" idx="2"/>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141" name="页脚占位符 4140"/>
          <p:cNvSpPr>
            <a:spLocks noGrp="1"/>
          </p:cNvSpPr>
          <p:nvPr>
            <p:ph type="ftr" sz="quarter" idx="3"/>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en-US" altLang="x-none" strike="noStrike" noProof="1"/>
          </a:p>
        </p:txBody>
      </p:sp>
      <p:sp>
        <p:nvSpPr>
          <p:cNvPr id="4142" name="灯片编号占位符 4141"/>
          <p:cNvSpPr>
            <a:spLocks noGrp="1"/>
          </p:cNvSpPr>
          <p:nvPr>
            <p:ph type="sldNum" sz="quarter" idx="4"/>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effectLst/>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effectLst/>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lvl1pPr>
              <a:defRPr>
                <a:effectLst/>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9" name="灯片编号占位符 8"/>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920"/>
            <a:ext cx="6858000" cy="1791013"/>
          </a:xfrm>
        </p:spPr>
        <p:txBody>
          <a:bodyPr anchor="b"/>
          <a:lstStyle>
            <a:lvl1pPr algn="ctr">
              <a:defRPr sz="3375"/>
            </a:lvl1pPr>
          </a:lstStyle>
          <a:p>
            <a:pPr fontAlgn="base"/>
            <a:r>
              <a:rPr lang="en-US" strike="noStrike" noProof="1"/>
              <a:t>Click to edit Master title style</a:t>
            </a:r>
            <a:endParaRPr lang="en-US" strike="noStrike" noProof="1"/>
          </a:p>
        </p:txBody>
      </p:sp>
      <p:sp>
        <p:nvSpPr>
          <p:cNvPr id="3" name="Subtitle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en-US" strike="noStrike" noProof="1"/>
              <a:t>Click to edit Master subtitle style</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noFill/>
        <a:effectLst/>
      </p:bgPr>
    </p:bg>
    <p:spTree>
      <p:nvGrpSpPr>
        <p:cNvPr id="1" name=""/>
        <p:cNvGrpSpPr/>
        <p:nvPr/>
      </p:nvGrpSpPr>
      <p:grpSpPr>
        <a:xfrm>
          <a:off x="0" y="0"/>
          <a:ext cx="0" cy="0"/>
          <a:chOff x="0" y="0"/>
          <a:chExt cx="0" cy="0"/>
        </a:xfrm>
      </p:grpSpPr>
      <p:cxnSp>
        <p:nvCxnSpPr>
          <p:cNvPr id="8" name="直接连接符 7"/>
          <p:cNvCxnSpPr/>
          <p:nvPr userDrawn="1"/>
        </p:nvCxnSpPr>
        <p:spPr>
          <a:xfrm>
            <a:off x="187325"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直接连接符 6"/>
          <p:cNvCxnSpPr/>
          <p:nvPr userDrawn="1"/>
        </p:nvCxnSpPr>
        <p:spPr>
          <a:xfrm>
            <a:off x="44450" y="989582"/>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4445" y="1905"/>
            <a:ext cx="9135745" cy="914084"/>
          </a:xfrm>
          <a:gradFill>
            <a:gsLst>
              <a:gs pos="0">
                <a:schemeClr val="accent1">
                  <a:lumMod val="5000"/>
                  <a:lumOff val="95000"/>
                </a:schemeClr>
              </a:gs>
              <a:gs pos="0">
                <a:srgbClr val="00B0F0"/>
              </a:gs>
              <a:gs pos="22000">
                <a:schemeClr val="accent1">
                  <a:lumMod val="45000"/>
                  <a:lumOff val="55000"/>
                </a:schemeClr>
              </a:gs>
              <a:gs pos="100000">
                <a:schemeClr val="accent1">
                  <a:lumMod val="30000"/>
                  <a:lumOff val="70000"/>
                </a:schemeClr>
              </a:gs>
            </a:gsLst>
            <a:lin ang="0" scaled="0"/>
          </a:gradFill>
        </p:spPr>
        <p:txBody>
          <a:bodyPr/>
          <a:lstStyle>
            <a:lvl1pPr algn="l">
              <a:defRPr/>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zh-CN" altLang="en-US" strike="noStrike" noProof="1"/>
          </a:p>
        </p:txBody>
      </p:sp>
    </p:spTree>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28"/>
            <a:ext cx="7886700" cy="2139927"/>
          </a:xfrm>
        </p:spPr>
        <p:txBody>
          <a:bodyPr anchor="b"/>
          <a:lstStyle>
            <a:lvl1pPr>
              <a:defRPr sz="3375"/>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457200" y="1200360"/>
            <a:ext cx="4032504" cy="3395066"/>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654296" y="1200360"/>
            <a:ext cx="4032504" cy="3395066"/>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92"/>
            <a:ext cx="7886700" cy="994346"/>
          </a:xfrm>
        </p:spPr>
        <p:txBody>
          <a:body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29841" y="1261093"/>
            <a:ext cx="3868340"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629841" y="1879135"/>
            <a:ext cx="3868340" cy="2763924"/>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29150" y="1261093"/>
            <a:ext cx="3887391"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29150" y="1879135"/>
            <a:ext cx="3887391" cy="2763924"/>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3887391" y="740698"/>
            <a:ext cx="4629150" cy="3655858"/>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a:xfrm>
            <a:off x="457200" y="4684738"/>
            <a:ext cx="2133600" cy="357250"/>
          </a:xfrm>
          <a:prstGeom prst="rect">
            <a:avLst/>
          </a:prstGeom>
          <a:noFill/>
          <a:ln w="9525">
            <a:noFill/>
          </a:ln>
        </p:spPr>
        <p:txBody>
          <a:bodyPr/>
          <a:lstStyle/>
          <a:p>
            <a:pPr fontAlgn="base"/>
            <a:endParaRPr lang="en-US" strike="noStrike" noProof="1"/>
          </a:p>
        </p:txBody>
      </p:sp>
      <p:sp>
        <p:nvSpPr>
          <p:cNvPr id="6" name="Footer Placeholder 5"/>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en-US" strike="noStrike" noProof="1"/>
          </a:p>
        </p:txBody>
      </p:sp>
      <p:sp>
        <p:nvSpPr>
          <p:cNvPr id="7" name="Slide Number Placeholder 6"/>
          <p:cNvSpPr>
            <a:spLocks noGrp="1"/>
          </p:cNvSpPr>
          <p:nvPr>
            <p:ph type="sldNum" sz="quarter" idx="12"/>
          </p:nvPr>
        </p:nvSpPr>
        <p:spPr>
          <a:xfrm>
            <a:off x="6553200" y="4684738"/>
            <a:ext cx="2133600" cy="357250"/>
          </a:xfrm>
          <a:prstGeom prst="rect">
            <a:avLst/>
          </a:prstGeom>
          <a:noFill/>
          <a:ln w="9525">
            <a:noFill/>
          </a:ln>
        </p:spPr>
        <p:txBody>
          <a:bodyPr/>
          <a:lstStyle/>
          <a:p>
            <a:pPr fontAlgn="base"/>
            <a:fld id="{9A0DB2DC-4C9A-4742-B13C-FB6460FD3503}" type="slidenum">
              <a:rPr lang="en-US" strike="noStrike" noProof="1">
                <a:latin typeface="Arial" panose="020B0604020202020204" pitchFamily="34" charset="0"/>
                <a:ea typeface="宋体" panose="02010600030101010101" pitchFamily="2" charset="-122"/>
                <a:cs typeface="+mn-ea"/>
              </a:rPr>
            </a:fld>
            <a:endParaRPr lang="en-US" strike="noStrike" noProof="1"/>
          </a:p>
        </p:txBody>
      </p:sp>
    </p:spTree>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457200" y="206015"/>
            <a:ext cx="6052930" cy="4389411"/>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628650" y="1369458"/>
            <a:ext cx="3886200" cy="326407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29150" y="1369458"/>
            <a:ext cx="3886200" cy="326407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矩形 3"/>
          <p:cNvSpPr/>
          <p:nvPr userDrawn="1"/>
        </p:nvSpPr>
        <p:spPr>
          <a:xfrm>
            <a:off x="0" y="4913079"/>
            <a:ext cx="9144000" cy="2304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userDrawn="1"/>
        </p:nvSpPr>
        <p:spPr>
          <a:xfrm>
            <a:off x="0" y="1000687"/>
            <a:ext cx="9144000" cy="12418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742950" y="1338297"/>
            <a:ext cx="7772400" cy="754857"/>
          </a:xfrm>
        </p:spPr>
        <p:txBody>
          <a:bodyPr anchor="b"/>
          <a:lstStyle>
            <a:lvl1pPr algn="ctr">
              <a:defRPr sz="36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429436"/>
            <a:ext cx="6858000" cy="1241822"/>
          </a:xfrm>
        </p:spPr>
        <p:txBody>
          <a:bodyPr/>
          <a:lstStyle>
            <a:lvl1pPr marL="0" indent="0" algn="ctr">
              <a:buNone/>
              <a:defRPr sz="1800">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9" name="文本框 8"/>
          <p:cNvSpPr txBox="1"/>
          <p:nvPr userDrawn="1"/>
        </p:nvSpPr>
        <p:spPr>
          <a:xfrm>
            <a:off x="114300" y="4930437"/>
            <a:ext cx="1200970" cy="253916"/>
          </a:xfrm>
          <a:prstGeom prst="rect">
            <a:avLst/>
          </a:prstGeom>
          <a:noFill/>
        </p:spPr>
        <p:txBody>
          <a:bodyPr wrap="none" rtlCol="0">
            <a:spAutoFit/>
          </a:bodyPr>
          <a:lstStyle/>
          <a:p>
            <a:r>
              <a:rPr lang="en-US" altLang="zh-CN" sz="1050" dirty="0">
                <a:solidFill>
                  <a:schemeClr val="bg1"/>
                </a:solidFill>
                <a:latin typeface="微软雅黑" panose="020B0503020204020204" pitchFamily="34" charset="-122"/>
                <a:ea typeface="微软雅黑" panose="020B0503020204020204" pitchFamily="34" charset="-122"/>
              </a:rPr>
              <a:t>Python</a:t>
            </a:r>
            <a:r>
              <a:rPr lang="zh-CN" altLang="en-US" sz="1050" dirty="0">
                <a:solidFill>
                  <a:schemeClr val="bg1"/>
                </a:solidFill>
                <a:latin typeface="微软雅黑" panose="020B0503020204020204" pitchFamily="34" charset="-122"/>
                <a:ea typeface="微软雅黑" panose="020B0503020204020204" pitchFamily="34" charset="-122"/>
              </a:rPr>
              <a:t>程序设计</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2787918" y="4930437"/>
            <a:ext cx="2800767" cy="253916"/>
          </a:xfrm>
          <a:prstGeom prst="rect">
            <a:avLst/>
          </a:prstGeom>
          <a:noFill/>
        </p:spPr>
        <p:txBody>
          <a:bodyPr wrap="none" rtlCol="0">
            <a:spAutoFit/>
          </a:bodyPr>
          <a:lstStyle/>
          <a:p>
            <a:r>
              <a:rPr lang="zh-CN" altLang="en-US" sz="1050" dirty="0">
                <a:solidFill>
                  <a:schemeClr val="bg1"/>
                </a:solidFill>
                <a:latin typeface="微软雅黑" panose="020B0503020204020204" pitchFamily="34" charset="-122"/>
                <a:ea typeface="微软雅黑" panose="020B0503020204020204" pitchFamily="34" charset="-122"/>
              </a:rPr>
              <a:t>彭小江，深圳技术大学</a:t>
            </a:r>
            <a:r>
              <a:rPr lang="en-US" altLang="zh-CN" sz="1050" dirty="0">
                <a:solidFill>
                  <a:schemeClr val="bg1"/>
                </a:solidFill>
                <a:latin typeface="微软雅黑" panose="020B0503020204020204" pitchFamily="34" charset="-122"/>
                <a:ea typeface="微软雅黑" panose="020B0503020204020204" pitchFamily="34" charset="-122"/>
              </a:rPr>
              <a:t>-</a:t>
            </a:r>
            <a:r>
              <a:rPr lang="zh-CN" altLang="en-US" sz="1050" dirty="0">
                <a:solidFill>
                  <a:schemeClr val="bg1"/>
                </a:solidFill>
                <a:latin typeface="微软雅黑" panose="020B0503020204020204" pitchFamily="34" charset="-122"/>
                <a:ea typeface="微软雅黑" panose="020B0503020204020204" pitchFamily="34" charset="-122"/>
              </a:rPr>
              <a:t>大数据与互联网学院</a:t>
            </a:r>
            <a:endParaRPr lang="zh-CN" altLang="en-US" sz="1050" dirty="0">
              <a:solidFill>
                <a:schemeClr val="bg1"/>
              </a:solidFill>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71229" y="3744306"/>
            <a:ext cx="1634144" cy="10194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5" Type="http://schemas.openxmlformats.org/officeDocument/2006/relationships/theme" Target="../theme/theme3.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4" Type="http://schemas.openxmlformats.org/officeDocument/2006/relationships/theme" Target="../theme/theme5.xml"/><Relationship Id="rId13" Type="http://schemas.openxmlformats.org/officeDocument/2006/relationships/slideLayout" Target="../slideLayouts/slideLayout58.xml"/><Relationship Id="rId12" Type="http://schemas.openxmlformats.org/officeDocument/2006/relationships/slideLayout" Target="../slideLayouts/slideLayout57.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dotDmnd">
          <a:fgClr>
            <a:srgbClr val="92D050"/>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587" y="10718"/>
            <a:ext cx="9067800" cy="913369"/>
          </a:xfrm>
          <a:prstGeom prst="rect">
            <a:avLst/>
          </a:prstGeom>
          <a:gradFill rotWithShape="1">
            <a:gsLst>
              <a:gs pos="25000">
                <a:srgbClr val="FBFCFE">
                  <a:alpha val="100000"/>
                </a:srgbClr>
              </a:gs>
              <a:gs pos="100000">
                <a:srgbClr val="00B0F0">
                  <a:alpha val="100000"/>
                </a:srgbClr>
              </a:gs>
              <a:gs pos="100000">
                <a:srgbClr val="333399">
                  <a:alpha val="100000"/>
                </a:srgbClr>
              </a:gs>
              <a:gs pos="100000">
                <a:srgbClr val="E5EEF7">
                  <a:alpha val="100000"/>
                </a:srgbClr>
              </a:gs>
            </a:gsLst>
            <a:lin ang="10800000"/>
            <a:tileRect/>
          </a:gradFill>
          <a:ln w="9525">
            <a:noFill/>
          </a:ln>
        </p:spPr>
        <p:txBody>
          <a:bodyPr anchor="ctr"/>
          <a:lstStyle/>
          <a:p>
            <a:pPr lvl="0" indent="0"/>
            <a:r>
              <a:rPr lang="zh-CN" altLang="en-US"/>
              <a:t>单击此处编辑母版标题样式</a:t>
            </a:r>
            <a:endParaRPr lang="zh-CN" altLang="en-US"/>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103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2051"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205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2054"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3074" name="组合 3073"/>
          <p:cNvGrpSpPr/>
          <p:nvPr/>
        </p:nvGrpSpPr>
        <p:grpSpPr>
          <a:xfrm>
            <a:off x="0" y="0"/>
            <a:ext cx="9144000" cy="5143209"/>
            <a:chOff x="0" y="0"/>
            <a:chExt cx="5760" cy="4319"/>
          </a:xfrm>
        </p:grpSpPr>
        <p:sp>
          <p:nvSpPr>
            <p:cNvPr id="3075" name="任意多边形 3074"/>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3076" name="任意多边形 3075"/>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3077" name="任意多边形 3076"/>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3078" name="任意多边形 3077"/>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3079" name="任意多边形 3078"/>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3080" name="任意多边形 3079"/>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3081" name="任意多边形 3080"/>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3082" name="任意多边形 3081"/>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3083" name="任意多边形 3082"/>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3084" name="任意多边形 3083"/>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3085" name="任意多边形 3084"/>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3086" name="任意多边形 3085"/>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3087" name="任意多边形 3086"/>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3088" name="任意多边形 3087"/>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3089" name="任意多边形 3088"/>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3090" name="任意多边形 3089"/>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3091" name="任意多边形 3090"/>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3092" name="任意多边形 3091"/>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3093" name="任意多边形 3092"/>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3094" name="任意多边形 3093"/>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3095" name="任意多边形 3094"/>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3096" name="任意多边形 3095"/>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3097" name="任意多边形 3096"/>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3098" name="任意多边形 3097"/>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3099" name="任意多边形 3098"/>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3100" name="任意多边形 3099"/>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3101" name="任意多边形 3100"/>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3102" name="任意多边形 3101"/>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3103" name="任意多边形 3102"/>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3104" name="任意多边形 3103"/>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3105" name="任意多边形 3104"/>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3106" name="任意多边形 3105"/>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3107" name="任意多边形 3106"/>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3108" name="任意多边形 3107"/>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3109" name="任意多边形 3108"/>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3110" name="任意多边形 3109"/>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3111" name="组合 3110"/>
            <p:cNvGrpSpPr/>
            <p:nvPr userDrawn="1"/>
          </p:nvGrpSpPr>
          <p:grpSpPr>
            <a:xfrm>
              <a:off x="0" y="1632"/>
              <a:ext cx="5758" cy="1858"/>
              <a:chOff x="0" y="0"/>
              <a:chExt cx="5758" cy="1858"/>
            </a:xfrm>
          </p:grpSpPr>
          <p:sp>
            <p:nvSpPr>
              <p:cNvPr id="3112" name="任意多边形 3111"/>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3113" name="任意多边形 3112"/>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3114" name="标题 3113"/>
          <p:cNvSpPr>
            <a:spLocks noGrp="1"/>
          </p:cNvSpPr>
          <p:nvPr>
            <p:ph type="title"/>
          </p:nvPr>
        </p:nvSpPr>
        <p:spPr>
          <a:xfrm>
            <a:off x="457200" y="208396"/>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3115" name="文本占位符 3114"/>
          <p:cNvSpPr>
            <a:spLocks noGrp="1"/>
          </p:cNvSpPr>
          <p:nvPr>
            <p:ph type="body"/>
          </p:nvPr>
        </p:nvSpPr>
        <p:spPr>
          <a:xfrm>
            <a:off x="457200" y="1200360"/>
            <a:ext cx="8229600" cy="3398638"/>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116" name="日期占位符 3115"/>
          <p:cNvSpPr>
            <a:spLocks noGrp="1"/>
          </p:cNvSpPr>
          <p:nvPr>
            <p:ph type="dt" sz="half" idx="2"/>
          </p:nvPr>
        </p:nvSpPr>
        <p:spPr>
          <a:xfrm>
            <a:off x="457200" y="4683547"/>
            <a:ext cx="2133600" cy="342960"/>
          </a:xfrm>
          <a:prstGeom prst="rect">
            <a:avLst/>
          </a:prstGeom>
          <a:noFill/>
          <a:ln w="9525">
            <a:noFill/>
            <a:miter/>
          </a:ln>
        </p:spPr>
        <p:txBody>
          <a:bodyPr anchor="b"/>
          <a:lstStyle>
            <a:lvl1pPr>
              <a:defRPr sz="900">
                <a:effectLst/>
              </a:defRPr>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117" name="页脚占位符 3116"/>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effectLst/>
              </a:defRPr>
            </a:lvl1pPr>
          </a:lstStyle>
          <a:p>
            <a:pPr lvl="0" fontAlgn="base"/>
            <a:endParaRPr lang="zh-CN" altLang="en-US" strike="noStrike" noProof="1"/>
          </a:p>
        </p:txBody>
      </p:sp>
      <p:sp>
        <p:nvSpPr>
          <p:cNvPr id="3118" name="灯片编号占位符 3117"/>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effectLst/>
              </a:defRPr>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4099"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512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12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5126"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1025"/>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Click to edit Master title style</a:t>
            </a:r>
            <a:endParaRPr lang="zh-CN" altLang="en-US"/>
          </a:p>
        </p:txBody>
      </p:sp>
      <p:sp>
        <p:nvSpPr>
          <p:cNvPr id="2051" name="Text Placeholder 1026"/>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Click to edit Master text styles</a:t>
            </a:r>
            <a:endParaRPr lang="zh-CN" altLang="en-US"/>
          </a:p>
          <a:p>
            <a:pPr lvl="1" indent="-285750"/>
            <a:r>
              <a:rPr lang="zh-CN" altLang="en-US"/>
              <a:t>Second level</a:t>
            </a:r>
            <a:endParaRPr lang="zh-CN" altLang="en-US"/>
          </a:p>
          <a:p>
            <a:pPr lvl="2" indent="-228600"/>
            <a:r>
              <a:rPr lang="zh-CN" altLang="en-US"/>
              <a:t>Third level</a:t>
            </a:r>
            <a:endParaRPr lang="zh-CN" altLang="en-US"/>
          </a:p>
          <a:p>
            <a:pPr lvl="3" indent="-228600"/>
            <a:r>
              <a:rPr lang="zh-CN" altLang="en-US"/>
              <a:t>Fourth level</a:t>
            </a:r>
            <a:endParaRPr lang="zh-CN" altLang="en-US"/>
          </a:p>
          <a:p>
            <a:pPr lvl="4" indent="-228600"/>
            <a:r>
              <a:rPr lang="zh-CN" altLang="en-US"/>
              <a:t>Fifth level</a:t>
            </a:r>
            <a:endParaRPr lang="zh-CN" altLang="en-US"/>
          </a:p>
        </p:txBody>
      </p:sp>
      <p:sp>
        <p:nvSpPr>
          <p:cNvPr id="1028" name="Date Placeholder 1027"/>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029" name="Footer Placeholder 1028"/>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a:p>
        </p:txBody>
      </p:sp>
      <p:sp>
        <p:nvSpPr>
          <p:cNvPr id="1030" name="Slide Number Placeholder 1029"/>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6484" y="764194"/>
            <a:ext cx="5829300" cy="1186913"/>
          </a:xfrm>
        </p:spPr>
        <p:txBody>
          <a:bodyPr>
            <a:noAutofit/>
          </a:bodyPr>
          <a:lstStyle/>
          <a:p>
            <a:r>
              <a:rPr lang="zh-CN" altLang="en-US" sz="3375" b="1" dirty="0">
                <a:solidFill>
                  <a:srgbClr val="000000"/>
                </a:solidFill>
                <a:latin typeface="隶书" panose="02010509060101010101" pitchFamily="1" charset="-122"/>
                <a:ea typeface="+mj-ea"/>
              </a:rPr>
              <a:t>第</a:t>
            </a:r>
            <a:r>
              <a:rPr lang="en-US" altLang="zh-CN" sz="3375" b="1" dirty="0">
                <a:solidFill>
                  <a:srgbClr val="000000"/>
                </a:solidFill>
                <a:latin typeface="隶书" panose="02010509060101010101" pitchFamily="1" charset="-122"/>
                <a:ea typeface="+mj-ea"/>
              </a:rPr>
              <a:t>2</a:t>
            </a:r>
            <a:r>
              <a:rPr lang="zh-CN" altLang="en-US" sz="3375" b="1" dirty="0">
                <a:solidFill>
                  <a:srgbClr val="000000"/>
                </a:solidFill>
                <a:latin typeface="隶书" panose="02010509060101010101" pitchFamily="1" charset="-122"/>
                <a:ea typeface="+mj-ea"/>
              </a:rPr>
              <a:t>章　</a:t>
            </a:r>
            <a:r>
              <a:rPr lang="en-US" altLang="zh-CN" sz="3375" b="1" dirty="0">
                <a:solidFill>
                  <a:srgbClr val="000000"/>
                </a:solidFill>
                <a:latin typeface="隶书" panose="02010509060101010101" pitchFamily="1" charset="-122"/>
                <a:ea typeface="+mj-ea"/>
              </a:rPr>
              <a:t>Python</a:t>
            </a:r>
            <a:r>
              <a:rPr lang="zh-CN" altLang="en-US" sz="3375" b="1" dirty="0">
                <a:solidFill>
                  <a:srgbClr val="000000"/>
                </a:solidFill>
                <a:latin typeface="隶书" panose="02010509060101010101" pitchFamily="1" charset="-122"/>
                <a:ea typeface="+mj-ea"/>
              </a:rPr>
              <a:t>序列</a:t>
            </a:r>
            <a:r>
              <a:rPr lang="en-US" altLang="zh-CN" sz="3375" b="1" dirty="0">
                <a:solidFill>
                  <a:srgbClr val="000000"/>
                </a:solidFill>
                <a:latin typeface="隶书" panose="02010509060101010101" pitchFamily="1" charset="-122"/>
                <a:ea typeface="+mj-ea"/>
              </a:rPr>
              <a:t>-1</a:t>
            </a:r>
            <a:endParaRPr lang="zh-CN" altLang="en-US" dirty="0"/>
          </a:p>
        </p:txBody>
      </p:sp>
      <p:sp>
        <p:nvSpPr>
          <p:cNvPr id="3" name="副标题 2"/>
          <p:cNvSpPr>
            <a:spLocks noGrp="1"/>
          </p:cNvSpPr>
          <p:nvPr>
            <p:ph type="subTitle" idx="1"/>
          </p:nvPr>
        </p:nvSpPr>
        <p:spPr>
          <a:xfrm>
            <a:off x="791307" y="2379195"/>
            <a:ext cx="6858000" cy="1241822"/>
          </a:xfrm>
        </p:spPr>
        <p:txBody>
          <a:bodyPr>
            <a:normAutofit/>
          </a:bodyPr>
          <a:lstStyle/>
          <a:p>
            <a:r>
              <a:rPr lang="zh-CN" altLang="en-US" dirty="0"/>
              <a:t>彭小江，博士，副教授</a:t>
            </a:r>
            <a:endParaRPr lang="en-US" altLang="zh-CN" dirty="0"/>
          </a:p>
          <a:p>
            <a:r>
              <a:rPr lang="zh-CN" altLang="en-US" dirty="0"/>
              <a:t>深圳技术大学</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843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2530" name="文本占位符 18434"/>
          <p:cNvSpPr>
            <a:spLocks noGrp="1"/>
          </p:cNvSpPr>
          <p:nvPr>
            <p:ph idx="1"/>
          </p:nvPr>
        </p:nvSpPr>
        <p:spPr/>
        <p:txBody>
          <a:bodyPr anchor="t"/>
          <a:lstStyle/>
          <a:p>
            <a:pPr marL="1905" indent="-344805" defTabSz="914400">
              <a:lnSpc>
                <a:spcPct val="150000"/>
              </a:lnSpc>
              <a:spcBef>
                <a:spcPct val="0"/>
              </a:spcBef>
              <a:buSzPct val="90000"/>
              <a:buFont typeface="Wingdings" panose="05000000000000000000" pitchFamily="2" charset="2"/>
              <a:buNone/>
            </a:pPr>
            <a:r>
              <a:rPr lang="zh-CN" altLang="en-US" sz="1800"/>
              <a:t>（</a:t>
            </a:r>
            <a:r>
              <a:rPr lang="en-US" altLang="zh-CN" sz="1800"/>
              <a:t>2</a:t>
            </a:r>
            <a:r>
              <a:rPr lang="zh-CN" altLang="en-US" sz="1800"/>
              <a:t>）使用列表对象的</a:t>
            </a:r>
            <a:r>
              <a:rPr lang="en-US" altLang="zh-CN" sz="1800"/>
              <a:t>append()</a:t>
            </a:r>
            <a:r>
              <a:rPr lang="zh-CN" altLang="en-US" sz="1800"/>
              <a:t>方法在当前列表</a:t>
            </a:r>
            <a:r>
              <a:rPr lang="zh-CN" altLang="en-US" sz="1800">
                <a:solidFill>
                  <a:srgbClr val="FF0000"/>
                </a:solidFill>
              </a:rPr>
              <a:t>尾部</a:t>
            </a:r>
            <a:r>
              <a:rPr lang="zh-CN" altLang="en-US" sz="1800"/>
              <a:t>追加元素，</a:t>
            </a:r>
            <a:r>
              <a:rPr lang="zh-CN" altLang="en-US" sz="1800">
                <a:solidFill>
                  <a:srgbClr val="FF0000"/>
                </a:solidFill>
              </a:rPr>
              <a:t>原地修改列表</a:t>
            </a:r>
            <a:r>
              <a:rPr lang="zh-CN" altLang="en-US" sz="1800"/>
              <a:t>，是真正意义上的在列表尾部添加元素，</a:t>
            </a:r>
            <a:r>
              <a:rPr lang="zh-CN" altLang="en-US" sz="1800">
                <a:solidFill>
                  <a:srgbClr val="FF0000"/>
                </a:solidFill>
              </a:rPr>
              <a:t>速度较快</a:t>
            </a:r>
            <a:r>
              <a:rPr lang="zh-CN" altLang="en-US" sz="1800"/>
              <a:t>。</a:t>
            </a:r>
            <a:endParaRPr lang="zh-CN" altLang="en-US" sz="1800"/>
          </a:p>
          <a:p>
            <a:pPr marL="1905" indent="-344805" defTabSz="914400">
              <a:lnSpc>
                <a:spcPct val="80000"/>
              </a:lnSpc>
              <a:buSzPct val="90000"/>
              <a:buFont typeface="Wingdings" panose="05000000000000000000" pitchFamily="2" charset="2"/>
              <a:buNone/>
            </a:pPr>
            <a:endParaRPr lang="en-US" altLang="zh-CN" sz="1500"/>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aList.append(9)</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4, 5, 7, 9]</a:t>
            </a:r>
            <a:endParaRPr lang="zh-CN" altLang="en-US"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20481"/>
          <p:cNvSpPr>
            <a:spLocks noGrp="1"/>
          </p:cNvSpPr>
          <p:nvPr>
            <p:ph type="title"/>
          </p:nvPr>
        </p:nvSpPr>
        <p:spPr>
          <a:xfrm>
            <a:off x="-1270" y="4445"/>
            <a:ext cx="9124315" cy="951865"/>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2.1.2  </a:t>
            </a:r>
            <a:r>
              <a:rPr lang="zh-CN" altLang="en-US" strike="noStrike" kern="1200" baseline="0" noProof="1">
                <a:effectLst>
                  <a:outerShdw blurRad="38100" dist="38100" dir="2700000">
                    <a:srgbClr val="C0C0C0"/>
                  </a:outerShdw>
                </a:effectLst>
                <a:latin typeface="+mj-lt"/>
                <a:ea typeface="+mj-ea"/>
                <a:cs typeface="+mj-cs"/>
              </a:rPr>
              <a:t>列表元素的增加</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20483" name="文本占位符 20482"/>
          <p:cNvSpPr>
            <a:spLocks noGrp="1"/>
          </p:cNvSpPr>
          <p:nvPr>
            <p:ph idx="1"/>
          </p:nvPr>
        </p:nvSpPr>
        <p:spPr/>
        <p:txBody>
          <a:bodyPr/>
          <a:lstStyle/>
          <a:p>
            <a:pPr fontAlgn="base">
              <a:lnSpc>
                <a:spcPct val="150000"/>
              </a:lnSpc>
              <a:spcBef>
                <a:spcPts val="0"/>
              </a:spcBef>
              <a:buFont typeface="Wingdings" panose="05000000000000000000" charset="0"/>
              <a:buChar char="n"/>
            </a:pPr>
            <a:r>
              <a:rPr lang="zh-CN" altLang="en-US" sz="1800" strike="noStrike" noProof="1">
                <a:effectLst/>
              </a:rPr>
              <a:t>Python采用的是</a:t>
            </a:r>
            <a:r>
              <a:rPr lang="zh-CN" altLang="en-US" sz="1800" b="1" strike="noStrike" noProof="1">
                <a:solidFill>
                  <a:srgbClr val="FF0000"/>
                </a:solidFill>
                <a:effectLst/>
              </a:rPr>
              <a:t>基于值的自动内存管理</a:t>
            </a:r>
            <a:r>
              <a:rPr lang="zh-CN" altLang="en-US" sz="1800" strike="noStrike" noProof="1">
                <a:effectLst/>
              </a:rPr>
              <a:t>方式，当为对象修改值时，并不是真的直接修改变量的值，而是使变量指向新的值，这对于Python所有类型的变量都是一样的。</a:t>
            </a:r>
            <a:endParaRPr lang="zh-CN" altLang="en-US" sz="1800" strike="noStrike" noProof="1">
              <a:effectLst/>
            </a:endParaRPr>
          </a:p>
          <a:p>
            <a:pPr marL="1905" indent="-344805" fontAlgn="base">
              <a:lnSpc>
                <a:spcPct val="80000"/>
              </a:lnSpc>
              <a:buNone/>
            </a:pPr>
            <a:endParaRPr lang="zh-CN" altLang="en-US" sz="1800" strike="noStrike" noProof="1">
              <a:effectLst/>
            </a:endParaRPr>
          </a:p>
          <a:p>
            <a:pPr marL="1905" indent="-344805" fontAlgn="base">
              <a:lnSpc>
                <a:spcPct val="80000"/>
              </a:lnSpc>
              <a:buNone/>
            </a:pPr>
            <a:r>
              <a:rPr lang="zh-CN" altLang="en-US" sz="1600" strike="noStrike" noProof="1">
                <a:effectLst/>
                <a:latin typeface="Consolas" panose="020B0609020204030204" charset="0"/>
              </a:rPr>
              <a:t>&gt;&gt;&gt; a = [1,2,3]</a:t>
            </a:r>
            <a:endParaRPr lang="zh-CN" altLang="en-US" sz="1600" strike="noStrike" noProof="1">
              <a:effectLst/>
              <a:latin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rPr>
              <a:t>&gt;&gt;&gt; id(a)                        </a:t>
            </a:r>
            <a:r>
              <a:rPr lang="en-US" altLang="zh-CN" sz="1600" strike="noStrike" noProof="1">
                <a:effectLst/>
                <a:latin typeface="Consolas" panose="020B0609020204030204" charset="0"/>
              </a:rPr>
              <a:t>#</a:t>
            </a:r>
            <a:r>
              <a:rPr lang="zh-CN" altLang="en-US" sz="1600" strike="noStrike" noProof="1">
                <a:effectLst/>
                <a:latin typeface="Consolas" panose="020B0609020204030204" charset="0"/>
              </a:rPr>
              <a:t>返回对象的内存地址</a:t>
            </a:r>
            <a:endParaRPr lang="zh-CN" altLang="en-US" sz="1600" strike="noStrike" noProof="1">
              <a:effectLst/>
              <a:latin typeface="Consolas" panose="020B0609020204030204" charset="0"/>
            </a:endParaRPr>
          </a:p>
          <a:p>
            <a:pPr marL="1905" indent="-344805" fontAlgn="base">
              <a:lnSpc>
                <a:spcPct val="80000"/>
              </a:lnSpc>
              <a:buNone/>
            </a:pPr>
            <a:r>
              <a:rPr lang="zh-CN" altLang="en-US" sz="1600" strike="noStrike" noProof="1">
                <a:solidFill>
                  <a:srgbClr val="00B0F0"/>
                </a:solidFill>
                <a:effectLst/>
                <a:latin typeface="Consolas" panose="020B0609020204030204" charset="0"/>
              </a:rPr>
              <a:t>20230752</a:t>
            </a:r>
            <a:endParaRPr lang="zh-CN" altLang="en-US" sz="1600" strike="noStrike" noProof="1">
              <a:solidFill>
                <a:srgbClr val="00B0F0"/>
              </a:solidFill>
              <a:effectLst/>
              <a:latin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rPr>
              <a:t>&gt;&gt;&gt; a = [1,2]</a:t>
            </a:r>
            <a:endParaRPr lang="zh-CN" altLang="en-US" sz="1600" strike="noStrike" noProof="1">
              <a:effectLst/>
              <a:latin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rPr>
              <a:t>&gt;&gt;&gt; id(a)</a:t>
            </a:r>
            <a:endParaRPr lang="zh-CN" altLang="en-US" sz="1600" strike="noStrike" noProof="1">
              <a:effectLst/>
              <a:latin typeface="Consolas" panose="020B0609020204030204" charset="0"/>
            </a:endParaRPr>
          </a:p>
          <a:p>
            <a:pPr marL="1905" indent="-344805" fontAlgn="base">
              <a:lnSpc>
                <a:spcPct val="80000"/>
              </a:lnSpc>
              <a:buNone/>
            </a:pPr>
            <a:r>
              <a:rPr lang="zh-CN" altLang="en-US" sz="1600" strike="noStrike" noProof="1">
                <a:solidFill>
                  <a:srgbClr val="00B0F0"/>
                </a:solidFill>
                <a:effectLst/>
                <a:latin typeface="Consolas" panose="020B0609020204030204" charset="0"/>
              </a:rPr>
              <a:t>20338208</a:t>
            </a:r>
            <a:endParaRPr lang="zh-CN" altLang="en-US" sz="1600" strike="noStrike" noProof="1">
              <a:solidFill>
                <a:srgbClr val="00B0F0"/>
              </a:solidFill>
              <a:effectLst/>
              <a:latin typeface="Consolas" panose="020B0609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150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5602" name="文本占位符 21506"/>
          <p:cNvSpPr>
            <a:spLocks noGrp="1"/>
          </p:cNvSpPr>
          <p:nvPr>
            <p:ph idx="1"/>
          </p:nvPr>
        </p:nvSpPr>
        <p:spPr/>
        <p:txBody>
          <a:bodyPr anchor="t"/>
          <a:lstStyle/>
          <a:p>
            <a:pPr defTabSz="914400">
              <a:lnSpc>
                <a:spcPct val="150000"/>
              </a:lnSpc>
              <a:spcBef>
                <a:spcPts val="1200"/>
              </a:spcBef>
              <a:spcAft>
                <a:spcPts val="600"/>
              </a:spcAft>
              <a:buSzPct val="90000"/>
              <a:buFont typeface="Wingdings" panose="05000000000000000000" charset="0"/>
              <a:buChar char=""/>
            </a:pPr>
            <a:r>
              <a:rPr lang="zh-CN" altLang="en-US" sz="1800">
                <a:solidFill>
                  <a:srgbClr val="FF0000"/>
                </a:solidFill>
              </a:rPr>
              <a:t>列表中包含的是元素值的引用，而不是直接包含元素值</a:t>
            </a:r>
            <a:r>
              <a:rPr lang="zh-CN" altLang="en-US" sz="1800"/>
              <a:t>。</a:t>
            </a:r>
            <a:endParaRPr lang="zh-CN" altLang="en-US" sz="1800"/>
          </a:p>
          <a:p>
            <a:pPr defTabSz="914400">
              <a:lnSpc>
                <a:spcPct val="150000"/>
              </a:lnSpc>
              <a:spcBef>
                <a:spcPts val="1200"/>
              </a:spcBef>
              <a:spcAft>
                <a:spcPts val="600"/>
              </a:spcAft>
              <a:buSzPct val="90000"/>
              <a:buFont typeface="Wingdings" panose="05000000000000000000" charset="0"/>
              <a:buChar char=""/>
            </a:pPr>
            <a:r>
              <a:rPr lang="zh-CN" altLang="en-US" sz="1500"/>
              <a:t>如果是直接</a:t>
            </a:r>
            <a:r>
              <a:rPr lang="zh-CN" altLang="en-US" sz="1500">
                <a:solidFill>
                  <a:srgbClr val="FF0000"/>
                </a:solidFill>
              </a:rPr>
              <a:t>修改序列变量的值</a:t>
            </a:r>
            <a:r>
              <a:rPr lang="zh-CN" altLang="en-US" sz="1500"/>
              <a:t>，则与</a:t>
            </a:r>
            <a:r>
              <a:rPr lang="en-US" altLang="zh-CN" sz="1500"/>
              <a:t>Python</a:t>
            </a:r>
            <a:r>
              <a:rPr lang="zh-CN" altLang="en-US" sz="1500"/>
              <a:t>普通变量的情况是一样的</a:t>
            </a:r>
            <a:endParaRPr lang="zh-CN" altLang="en-US" sz="1500"/>
          </a:p>
          <a:p>
            <a:pPr defTabSz="914400">
              <a:lnSpc>
                <a:spcPct val="150000"/>
              </a:lnSpc>
              <a:spcBef>
                <a:spcPts val="1200"/>
              </a:spcBef>
              <a:spcAft>
                <a:spcPts val="600"/>
              </a:spcAft>
              <a:buSzPct val="90000"/>
              <a:buFont typeface="Wingdings" panose="05000000000000000000" charset="0"/>
              <a:buChar char=""/>
            </a:pPr>
            <a:r>
              <a:rPr lang="zh-CN" altLang="en-US" sz="1500"/>
              <a:t>如果是通过</a:t>
            </a:r>
            <a:r>
              <a:rPr lang="zh-CN" altLang="en-US" sz="1500">
                <a:solidFill>
                  <a:srgbClr val="FF0000"/>
                </a:solidFill>
              </a:rPr>
              <a:t>下标</a:t>
            </a:r>
            <a:r>
              <a:rPr lang="zh-CN" altLang="en-US" sz="1500"/>
              <a:t>来修改序列中元素的值或通过</a:t>
            </a:r>
            <a:r>
              <a:rPr lang="zh-CN" altLang="en-US" sz="1500">
                <a:solidFill>
                  <a:srgbClr val="FF0000"/>
                </a:solidFill>
              </a:rPr>
              <a:t>可变序列对象自身提供的方法</a:t>
            </a:r>
            <a:r>
              <a:rPr lang="zh-CN" altLang="en-US" sz="1500"/>
              <a:t>来增加和删除元素时，</a:t>
            </a:r>
            <a:r>
              <a:rPr lang="zh-CN" altLang="en-US" sz="1500">
                <a:solidFill>
                  <a:srgbClr val="FF0000"/>
                </a:solidFill>
              </a:rPr>
              <a:t>序列对象在内存中的起始地址是不变的</a:t>
            </a:r>
            <a:r>
              <a:rPr lang="zh-CN" altLang="en-US" sz="1500"/>
              <a:t>，仅仅是被改变值的元素地址发生变化，也就是所谓的</a:t>
            </a:r>
            <a:r>
              <a:rPr lang="en-US" altLang="zh-CN" sz="1500"/>
              <a:t>“</a:t>
            </a:r>
            <a:r>
              <a:rPr lang="zh-CN" altLang="en-US" sz="1500">
                <a:solidFill>
                  <a:srgbClr val="FF0000"/>
                </a:solidFill>
              </a:rPr>
              <a:t>原地操作</a:t>
            </a:r>
            <a:r>
              <a:rPr lang="en-US" altLang="zh-CN" sz="1500"/>
              <a:t>”</a:t>
            </a:r>
            <a:r>
              <a:rPr lang="zh-CN" altLang="en-US" sz="1500"/>
              <a:t>。</a:t>
            </a:r>
            <a:endParaRPr lang="zh-CN" altLang="en-US" sz="1500"/>
          </a:p>
        </p:txBody>
      </p:sp>
      <p:sp>
        <p:nvSpPr>
          <p:cNvPr id="2" name="Text Box 1"/>
          <p:cNvSpPr txBox="1"/>
          <p:nvPr/>
        </p:nvSpPr>
        <p:spPr>
          <a:xfrm>
            <a:off x="2658110" y="3253105"/>
            <a:ext cx="1990090" cy="1809750"/>
          </a:xfrm>
          <a:prstGeom prst="rect">
            <a:avLst/>
          </a:prstGeom>
          <a:noFill/>
          <a:ln w="12700" cmpd="sng">
            <a:solidFill>
              <a:schemeClr val="accent1">
                <a:shade val="50000"/>
              </a:schemeClr>
            </a:solidFill>
            <a:prstDash val="solid"/>
          </a:ln>
        </p:spPr>
        <p:txBody>
          <a:bodyPr wrap="square" rtlCol="0" anchor="t">
            <a:spAutoFit/>
          </a:bodyPr>
          <a:lstStyle/>
          <a:p>
            <a:pPr marL="1905" indent="-344805" defTabSz="914400">
              <a:lnSpc>
                <a:spcPct val="80000"/>
              </a:lnSpc>
              <a:buSzPct val="90000"/>
              <a:buFont typeface="Wingdings" panose="05000000000000000000" pitchFamily="2" charset="2"/>
              <a:buNone/>
            </a:pPr>
            <a:r>
              <a:rPr lang="en-US" altLang="zh-CN" sz="1400">
                <a:latin typeface="Consolas" panose="020B0609020204030204" charset="0"/>
                <a:sym typeface="+mn-ea"/>
              </a:rPr>
              <a:t>&gt;&gt;&gt; a = [1, 2, 3]</a:t>
            </a:r>
            <a:endParaRPr lang="en-US" altLang="zh-CN" sz="140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a:latin typeface="Consolas" panose="020B0609020204030204" charset="0"/>
                <a:sym typeface="+mn-ea"/>
              </a:rPr>
              <a:t>&gt;&gt;&gt; id(a)</a:t>
            </a:r>
            <a:endParaRPr lang="en-US" altLang="zh-CN" sz="140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a:solidFill>
                  <a:srgbClr val="00B0F0"/>
                </a:solidFill>
                <a:latin typeface="Consolas" panose="020B0609020204030204" charset="0"/>
                <a:sym typeface="+mn-ea"/>
              </a:rPr>
              <a:t>2389572193096</a:t>
            </a:r>
            <a:endParaRPr lang="en-US" altLang="zh-CN" sz="140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a:latin typeface="Consolas" panose="020B0609020204030204" charset="0"/>
                <a:sym typeface="+mn-ea"/>
              </a:rPr>
              <a:t>&gt;&gt;&gt; a.append(4)</a:t>
            </a:r>
            <a:endParaRPr lang="en-US" altLang="zh-CN" sz="140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a:latin typeface="Consolas" panose="020B0609020204030204" charset="0"/>
                <a:sym typeface="+mn-ea"/>
              </a:rPr>
              <a:t>&gt;&gt;&gt; a.remove(3)</a:t>
            </a:r>
            <a:endParaRPr lang="en-US" altLang="zh-CN" sz="140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a:latin typeface="Consolas" panose="020B0609020204030204" charset="0"/>
                <a:sym typeface="+mn-ea"/>
              </a:rPr>
              <a:t>&gt;&gt;&gt; a[0] = 5</a:t>
            </a:r>
            <a:endParaRPr lang="en-US" altLang="zh-CN" sz="140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a:latin typeface="Consolas" panose="020B0609020204030204" charset="0"/>
                <a:sym typeface="+mn-ea"/>
              </a:rPr>
              <a:t>&gt;&gt;&gt; a</a:t>
            </a:r>
            <a:endParaRPr lang="en-US" altLang="zh-CN" sz="140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a:solidFill>
                  <a:srgbClr val="00B0F0"/>
                </a:solidFill>
                <a:latin typeface="Consolas" panose="020B0609020204030204" charset="0"/>
                <a:sym typeface="+mn-ea"/>
              </a:rPr>
              <a:t>[5, 2, 4]</a:t>
            </a:r>
            <a:endParaRPr lang="en-US" altLang="zh-CN" sz="140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a:latin typeface="Consolas" panose="020B0609020204030204" charset="0"/>
                <a:sym typeface="+mn-ea"/>
              </a:rPr>
              <a:t>&gt;&gt;&gt; id(a)</a:t>
            </a:r>
            <a:endParaRPr lang="en-US" altLang="zh-CN" sz="140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a:solidFill>
                  <a:srgbClr val="00B0F0"/>
                </a:solidFill>
                <a:latin typeface="Consolas" panose="020B0609020204030204" charset="0"/>
                <a:sym typeface="+mn-ea"/>
              </a:rPr>
              <a:t>2389572193096</a:t>
            </a:r>
            <a:endParaRPr lang="en-US" altLang="zh-CN" sz="1400">
              <a:solidFill>
                <a:srgbClr val="00B0F0"/>
              </a:solidFill>
              <a:latin typeface="Consolas" panose="020B060902020403020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2355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7650" name="文本占位符 23554"/>
          <p:cNvSpPr>
            <a:spLocks noGrp="1"/>
          </p:cNvSpPr>
          <p:nvPr>
            <p:ph idx="1"/>
          </p:nvPr>
        </p:nvSpPr>
        <p:spPr/>
        <p:txBody>
          <a:bodyPr anchor="t"/>
          <a:lstStyle/>
          <a:p>
            <a:pPr marL="1905" indent="-344805" defTabSz="914400">
              <a:lnSpc>
                <a:spcPct val="150000"/>
              </a:lnSpc>
              <a:spcBef>
                <a:spcPct val="0"/>
              </a:spcBef>
              <a:buSzPct val="90000"/>
              <a:buFont typeface="Wingdings" panose="05000000000000000000" pitchFamily="2" charset="2"/>
              <a:buNone/>
            </a:pPr>
            <a:r>
              <a:rPr lang="zh-CN" altLang="en-US" sz="1800"/>
              <a:t>（</a:t>
            </a:r>
            <a:r>
              <a:rPr lang="en-US" altLang="zh-CN" sz="1800"/>
              <a:t>3</a:t>
            </a:r>
            <a:r>
              <a:rPr lang="zh-CN" altLang="en-US" sz="1800"/>
              <a:t>）使用列表对象的</a:t>
            </a:r>
            <a:r>
              <a:rPr lang="en-US" altLang="zh-CN" sz="1800"/>
              <a:t>extend()</a:t>
            </a:r>
            <a:r>
              <a:rPr lang="zh-CN" altLang="en-US" sz="1800"/>
              <a:t>方法可以将另一个迭代对象的</a:t>
            </a:r>
            <a:r>
              <a:rPr lang="zh-CN" altLang="en-US" sz="1800">
                <a:solidFill>
                  <a:srgbClr val="FF0000"/>
                </a:solidFill>
              </a:rPr>
              <a:t>所有元素</a:t>
            </a:r>
            <a:r>
              <a:rPr lang="zh-CN" altLang="en-US" sz="1800"/>
              <a:t>添加至该列表对象</a:t>
            </a:r>
            <a:r>
              <a:rPr lang="zh-CN" altLang="en-US" sz="1800">
                <a:solidFill>
                  <a:srgbClr val="FF0000"/>
                </a:solidFill>
              </a:rPr>
              <a:t>尾部</a:t>
            </a:r>
            <a:r>
              <a:rPr lang="zh-CN" altLang="en-US" sz="1800"/>
              <a:t>。通过</a:t>
            </a:r>
            <a:r>
              <a:rPr lang="en-US" altLang="zh-CN" sz="1800"/>
              <a:t>extend()</a:t>
            </a:r>
            <a:r>
              <a:rPr lang="zh-CN" altLang="en-US" sz="1800"/>
              <a:t>方法来增加列表元素也不改变其内存首地址，属于</a:t>
            </a:r>
            <a:r>
              <a:rPr lang="zh-CN" altLang="en-US" sz="1800" b="1">
                <a:solidFill>
                  <a:srgbClr val="FF0000"/>
                </a:solidFill>
              </a:rPr>
              <a:t>原地操作</a:t>
            </a:r>
            <a:r>
              <a:rPr lang="zh-CN" altLang="en-US" sz="1800"/>
              <a:t>。</a:t>
            </a:r>
            <a:endParaRPr lang="zh-CN" altLang="en-US" sz="1800"/>
          </a:p>
          <a:p>
            <a:pPr marL="1905" indent="-344805" defTabSz="914400">
              <a:lnSpc>
                <a:spcPct val="80000"/>
              </a:lnSpc>
              <a:buSzPct val="90000"/>
              <a:buFont typeface="Wingdings" panose="05000000000000000000" pitchFamily="2" charset="2"/>
              <a:buNone/>
            </a:pPr>
            <a:r>
              <a:rPr lang="en-US" altLang="zh-CN" sz="1350">
                <a:latin typeface="Consolas" panose="020B0609020204030204" charset="0"/>
              </a:rPr>
              <a:t>&gt;&gt;&gt; a.extend([7,8,9])</a:t>
            </a:r>
            <a:endParaRPr lang="en-US" altLang="zh-CN" sz="135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a:latin typeface="Consolas" panose="020B0609020204030204" charset="0"/>
              </a:rPr>
              <a:t>&gt;&gt;&gt; a</a:t>
            </a:r>
            <a:endParaRPr lang="en-US" altLang="zh-CN" sz="135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a:solidFill>
                  <a:srgbClr val="00B0F0"/>
                </a:solidFill>
                <a:latin typeface="Consolas" panose="020B0609020204030204" charset="0"/>
              </a:rPr>
              <a:t>[5, 2, 4, 7, 8, 9]</a:t>
            </a:r>
            <a:endParaRPr lang="en-US" altLang="zh-CN" sz="135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a:latin typeface="Consolas" panose="020B0609020204030204" charset="0"/>
              </a:rPr>
              <a:t>&gt;&gt;&gt; aList.extend([11,13])</a:t>
            </a:r>
            <a:endParaRPr lang="en-US" altLang="zh-CN" sz="135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a:latin typeface="Consolas" panose="020B0609020204030204" charset="0"/>
              </a:rPr>
              <a:t>&gt;&gt;&gt; aList</a:t>
            </a:r>
            <a:endParaRPr lang="en-US" altLang="zh-CN" sz="135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a:solidFill>
                  <a:srgbClr val="00B0F0"/>
                </a:solidFill>
                <a:latin typeface="Consolas" panose="020B0609020204030204" charset="0"/>
              </a:rPr>
              <a:t>[3, 4, 5, 7, 9, 11, 13]</a:t>
            </a:r>
            <a:endParaRPr lang="en-US" altLang="zh-CN" sz="135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a:latin typeface="Consolas" panose="020B0609020204030204" charset="0"/>
              </a:rPr>
              <a:t>&gt;&gt;&gt; aList.extend((15,17))</a:t>
            </a:r>
            <a:endParaRPr lang="en-US" altLang="zh-CN" sz="135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a:latin typeface="Consolas" panose="020B0609020204030204" charset="0"/>
              </a:rPr>
              <a:t>&gt;&gt;&gt; aList</a:t>
            </a:r>
            <a:endParaRPr lang="en-US" altLang="zh-CN" sz="135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a:solidFill>
                  <a:srgbClr val="00B0F0"/>
                </a:solidFill>
                <a:latin typeface="Consolas" panose="020B0609020204030204" charset="0"/>
              </a:rPr>
              <a:t>[3, 4, 5, 7, 9, 11, 13, 15, 17]</a:t>
            </a:r>
            <a:endParaRPr lang="en-US" altLang="zh-CN" sz="135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endParaRPr lang="en-US" altLang="zh-CN" sz="1350">
              <a:latin typeface="Consolas" panose="020B0609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en-US" altLang="zh-CN" kern="1200" baseline="0">
              <a:latin typeface="+mj-lt"/>
              <a:ea typeface="+mj-ea"/>
              <a:cs typeface="+mj-cs"/>
            </a:endParaRPr>
          </a:p>
        </p:txBody>
      </p:sp>
      <p:sp>
        <p:nvSpPr>
          <p:cNvPr id="3" name="Content Placeholder 2"/>
          <p:cNvSpPr>
            <a:spLocks noGrp="1"/>
          </p:cNvSpPr>
          <p:nvPr>
            <p:ph idx="1"/>
          </p:nvPr>
        </p:nvSpPr>
        <p:spPr/>
        <p:txBody>
          <a:bodyPr/>
          <a:lstStyle/>
          <a:p>
            <a:pPr fontAlgn="base">
              <a:lnSpc>
                <a:spcPct val="150000"/>
              </a:lnSpc>
              <a:spcBef>
                <a:spcPts val="0"/>
              </a:spcBef>
            </a:pPr>
            <a:r>
              <a:rPr lang="zh-CN" altLang="en-US" sz="1800" strike="noStrike" noProof="1"/>
              <a:t>运算符</a:t>
            </a:r>
            <a:r>
              <a:rPr lang="en-US" altLang="zh-CN" sz="1800" strike="noStrike" noProof="1"/>
              <a:t>+=</a:t>
            </a:r>
            <a:r>
              <a:rPr lang="zh-CN" altLang="en-US" sz="1800" strike="noStrike" noProof="1"/>
              <a:t>类似于列表的</a:t>
            </a:r>
            <a:r>
              <a:rPr lang="en-US" altLang="zh-CN" sz="1800" strike="noStrike" noProof="1"/>
              <a:t>extend()</a:t>
            </a:r>
            <a:r>
              <a:rPr lang="zh-CN" altLang="en-US" sz="1800" strike="noStrike" noProof="1"/>
              <a:t>方法。</a:t>
            </a:r>
            <a:endParaRPr lang="zh-CN" altLang="en-US" sz="1800" strike="noStrike" noProof="1"/>
          </a:p>
          <a:p>
            <a:pPr marL="0" indent="0">
              <a:spcBef>
                <a:spcPts val="0"/>
              </a:spcBef>
              <a:buNone/>
            </a:pPr>
            <a:r>
              <a:rPr lang="zh-CN" altLang="en-US" sz="1600" strike="noStrike" noProof="1">
                <a:latin typeface="Consolas" panose="020B0609020204030204" charset="0"/>
              </a:rPr>
              <a:t>&gt;&gt;&gt; x = []</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x += '1234'</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x</a:t>
            </a:r>
            <a:endParaRPr lang="zh-CN" altLang="en-US" sz="1600" strike="noStrike" noProof="1">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['1', '2', '3', '4']</a:t>
            </a:r>
            <a:endParaRPr lang="zh-CN" altLang="en-US" sz="1600" strike="noStrike" noProof="1">
              <a:solidFill>
                <a:srgbClr val="00B0F0"/>
              </a:solidFill>
              <a:latin typeface="Consolas" panose="020B0609020204030204" charset="0"/>
            </a:endParaRPr>
          </a:p>
          <a:p>
            <a:pPr marL="0" indent="0">
              <a:spcBef>
                <a:spcPts val="0"/>
              </a:spcBef>
              <a:buNone/>
            </a:pPr>
            <a:r>
              <a:rPr lang="zh-CN" altLang="en-US" sz="1600" strike="noStrike" noProof="1">
                <a:latin typeface="Consolas" panose="020B0609020204030204" charset="0"/>
              </a:rPr>
              <a:t>&gt;&gt;&gt; x += range(3)</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x</a:t>
            </a:r>
            <a:endParaRPr lang="zh-CN" altLang="en-US" sz="1600" strike="noStrike" noProof="1">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['1', '2', '3', '4', 0, 1, 2]</a:t>
            </a:r>
            <a:endParaRPr lang="zh-CN" altLang="en-US" sz="1600" strike="noStrike" noProof="1">
              <a:solidFill>
                <a:srgbClr val="00B0F0"/>
              </a:solidFill>
              <a:latin typeface="Consolas" panose="020B0609020204030204" charset="0"/>
            </a:endParaRPr>
          </a:p>
          <a:p>
            <a:pPr marL="0" indent="0">
              <a:spcBef>
                <a:spcPts val="0"/>
              </a:spcBef>
              <a:buNone/>
            </a:pPr>
            <a:r>
              <a:rPr lang="zh-CN" altLang="en-US" sz="1600" strike="noStrike" noProof="1">
                <a:latin typeface="Consolas" panose="020B0609020204030204" charset="0"/>
              </a:rPr>
              <a:t>&gt;&gt;&gt; x += map(str, range(3))</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x</a:t>
            </a:r>
            <a:endParaRPr lang="zh-CN" altLang="en-US" sz="1600" strike="noStrike" noProof="1">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['1', '2', '3', '4', 0, 1, 2, '0', '1', '2']</a:t>
            </a:r>
            <a:endParaRPr lang="zh-CN" altLang="en-US" sz="1600" strike="noStrike" noProof="1">
              <a:solidFill>
                <a:srgbClr val="00B0F0"/>
              </a:solidFill>
              <a:latin typeface="Consolas" panose="020B0609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2457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8674" name="文本占位符 24578"/>
          <p:cNvSpPr>
            <a:spLocks noGrp="1"/>
          </p:cNvSpPr>
          <p:nvPr>
            <p:ph idx="1"/>
          </p:nvPr>
        </p:nvSpPr>
        <p:spPr/>
        <p:txBody>
          <a:bodyPr anchor="t"/>
          <a:lstStyle/>
          <a:p>
            <a:pPr marL="1905" indent="-344805" defTabSz="914400">
              <a:lnSpc>
                <a:spcPct val="150000"/>
              </a:lnSpc>
              <a:spcBef>
                <a:spcPct val="0"/>
              </a:spcBef>
              <a:buSzPct val="90000"/>
              <a:buFont typeface="Wingdings" panose="05000000000000000000" pitchFamily="2" charset="2"/>
              <a:buNone/>
            </a:pPr>
            <a:r>
              <a:rPr lang="zh-CN" altLang="en-US" sz="1800"/>
              <a:t>（</a:t>
            </a:r>
            <a:r>
              <a:rPr lang="en-US" altLang="zh-CN" sz="1800"/>
              <a:t>4</a:t>
            </a:r>
            <a:r>
              <a:rPr lang="zh-CN" altLang="en-US" sz="1800"/>
              <a:t>）使用列表对象的</a:t>
            </a:r>
            <a:r>
              <a:rPr lang="en-US" altLang="zh-CN" sz="1800"/>
              <a:t>insert()</a:t>
            </a:r>
            <a:r>
              <a:rPr lang="zh-CN" altLang="en-US" sz="1800"/>
              <a:t>方法将元素添加至列表的</a:t>
            </a:r>
            <a:r>
              <a:rPr lang="zh-CN" altLang="en-US" sz="1800">
                <a:solidFill>
                  <a:srgbClr val="FF0000"/>
                </a:solidFill>
              </a:rPr>
              <a:t>指定位置</a:t>
            </a:r>
            <a:r>
              <a:rPr lang="zh-CN" altLang="en-US" sz="1800"/>
              <a:t>。</a:t>
            </a:r>
            <a:endParaRPr lang="zh-CN" altLang="en-US" sz="1800"/>
          </a:p>
          <a:p>
            <a:pPr marL="1905" indent="-344805" defTabSz="914400">
              <a:buSzPct val="90000"/>
              <a:buFont typeface="Wingdings" panose="05000000000000000000" pitchFamily="2" charset="2"/>
              <a:buNone/>
            </a:pPr>
            <a:endParaRPr lang="zh-CN" altLang="en-US" sz="1500"/>
          </a:p>
          <a:p>
            <a:pPr marL="1905" indent="-344805" defTabSz="914400">
              <a:buSzPct val="90000"/>
              <a:buFont typeface="Wingdings" panose="05000000000000000000" pitchFamily="2" charset="2"/>
              <a:buNone/>
            </a:pPr>
            <a:r>
              <a:rPr lang="en-US" altLang="zh-CN" sz="1350">
                <a:latin typeface="Consolas" panose="020B0609020204030204" charset="0"/>
              </a:rPr>
              <a:t>&gt;&gt;&gt; aList.insert(3, 6)                #</a:t>
            </a:r>
            <a:r>
              <a:rPr lang="zh-CN" altLang="en-US" sz="1350">
                <a:latin typeface="Consolas" panose="020B0609020204030204" charset="0"/>
              </a:rPr>
              <a:t>在下标为</a:t>
            </a:r>
            <a:r>
              <a:rPr lang="en-US" altLang="zh-CN" sz="1350">
                <a:latin typeface="Consolas" panose="020B0609020204030204" charset="0"/>
              </a:rPr>
              <a:t>3</a:t>
            </a:r>
            <a:r>
              <a:rPr lang="zh-CN" altLang="en-US" sz="1350">
                <a:latin typeface="Consolas" panose="020B0609020204030204" charset="0"/>
              </a:rPr>
              <a:t>的位置插入元素</a:t>
            </a:r>
            <a:r>
              <a:rPr lang="en-US" altLang="zh-CN" sz="1350">
                <a:latin typeface="Consolas" panose="020B0609020204030204" charset="0"/>
              </a:rPr>
              <a:t>6</a:t>
            </a:r>
            <a:endParaRPr lang="en-US" altLang="zh-CN" sz="1350">
              <a:latin typeface="Consolas" panose="020B0609020204030204" charset="0"/>
            </a:endParaRPr>
          </a:p>
          <a:p>
            <a:pPr marL="1905" indent="-344805" defTabSz="914400">
              <a:buSzPct val="90000"/>
              <a:buFont typeface="Wingdings" panose="05000000000000000000" pitchFamily="2" charset="2"/>
              <a:buNone/>
            </a:pPr>
            <a:r>
              <a:rPr lang="en-US" altLang="zh-CN" sz="1350">
                <a:latin typeface="Consolas" panose="020B0609020204030204" charset="0"/>
              </a:rPr>
              <a:t>&gt;&gt;&gt; aList</a:t>
            </a:r>
            <a:endParaRPr lang="en-US" altLang="zh-CN" sz="1350">
              <a:latin typeface="Consolas" panose="020B0609020204030204" charset="0"/>
            </a:endParaRPr>
          </a:p>
          <a:p>
            <a:pPr marL="1905" indent="-344805" defTabSz="914400">
              <a:buSzPct val="90000"/>
              <a:buFont typeface="Wingdings" panose="05000000000000000000" pitchFamily="2" charset="2"/>
              <a:buNone/>
            </a:pPr>
            <a:r>
              <a:rPr lang="en-US" altLang="zh-CN" sz="1350">
                <a:solidFill>
                  <a:srgbClr val="00B0F0"/>
                </a:solidFill>
                <a:latin typeface="Consolas" panose="020B0609020204030204" charset="0"/>
              </a:rPr>
              <a:t>[3, 4, 5, 6, 7, 9, 11, 13, 15, 17]</a:t>
            </a:r>
            <a:endParaRPr lang="en-US" altLang="zh-CN" sz="1350">
              <a:solidFill>
                <a:srgbClr val="00B0F0"/>
              </a:solidFill>
              <a:latin typeface="Consolas" panose="020B0609020204030204" charset="0"/>
            </a:endParaRPr>
          </a:p>
          <a:p>
            <a:pPr marL="1905" indent="-344805" defTabSz="914400">
              <a:buSzPct val="90000"/>
              <a:buFont typeface="Wingdings" panose="05000000000000000000" pitchFamily="2" charset="2"/>
              <a:buNone/>
            </a:pPr>
            <a:endParaRPr lang="en-US" altLang="zh-CN" sz="1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560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9698" name="文本占位符 25602"/>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n"/>
            </a:pPr>
            <a:r>
              <a:rPr lang="zh-CN" altLang="en-US" sz="1800"/>
              <a:t>应</a:t>
            </a:r>
            <a:r>
              <a:rPr lang="zh-CN" altLang="en-US" sz="1800" b="1">
                <a:solidFill>
                  <a:srgbClr val="FF0000"/>
                </a:solidFill>
              </a:rPr>
              <a:t>尽量从列表尾部进行元素的增加与删除操作</a:t>
            </a:r>
            <a:r>
              <a:rPr lang="zh-CN" altLang="en-US" sz="1800"/>
              <a:t>。</a:t>
            </a:r>
            <a:endParaRPr lang="zh-CN" altLang="en-US" sz="1800"/>
          </a:p>
          <a:p>
            <a:pPr defTabSz="914400">
              <a:lnSpc>
                <a:spcPct val="150000"/>
              </a:lnSpc>
              <a:spcBef>
                <a:spcPts val="1200"/>
              </a:spcBef>
              <a:spcAft>
                <a:spcPts val="600"/>
              </a:spcAft>
              <a:buSzPct val="90000"/>
              <a:buFont typeface="Wingdings" panose="05000000000000000000" charset="0"/>
              <a:buChar char="ü"/>
            </a:pPr>
            <a:r>
              <a:rPr lang="zh-CN" altLang="en-US" sz="1500"/>
              <a:t>列表的</a:t>
            </a:r>
            <a:r>
              <a:rPr lang="en-US" altLang="zh-CN" sz="1500"/>
              <a:t>insert()</a:t>
            </a:r>
            <a:r>
              <a:rPr lang="zh-CN" altLang="en-US" sz="1500"/>
              <a:t>可以在列表的任意位置插入元素，但由于列表的自动内存管理功能，</a:t>
            </a:r>
            <a:r>
              <a:rPr lang="en-US" altLang="zh-CN" sz="1500">
                <a:solidFill>
                  <a:srgbClr val="FF0000"/>
                </a:solidFill>
              </a:rPr>
              <a:t>insert()</a:t>
            </a:r>
            <a:r>
              <a:rPr lang="zh-CN" altLang="en-US" sz="1500">
                <a:solidFill>
                  <a:srgbClr val="FF0000"/>
                </a:solidFill>
              </a:rPr>
              <a:t>方法会引起插入位置之后所有元素的移动</a:t>
            </a:r>
            <a:r>
              <a:rPr lang="zh-CN" altLang="en-US" sz="1500"/>
              <a:t>，这会影响处理速度。</a:t>
            </a:r>
            <a:endParaRPr lang="zh-CN" altLang="en-US" sz="1500"/>
          </a:p>
          <a:p>
            <a:pPr defTabSz="914400">
              <a:lnSpc>
                <a:spcPct val="150000"/>
              </a:lnSpc>
              <a:spcBef>
                <a:spcPts val="1200"/>
              </a:spcBef>
              <a:spcAft>
                <a:spcPts val="600"/>
              </a:spcAft>
              <a:buSzPct val="90000"/>
              <a:buFont typeface="Wingdings" panose="05000000000000000000" charset="0"/>
              <a:buChar char="ü"/>
            </a:pPr>
            <a:r>
              <a:rPr lang="zh-CN" altLang="en-US" sz="1500"/>
              <a:t>类似的还有后面介绍的</a:t>
            </a:r>
            <a:r>
              <a:rPr lang="en-US" altLang="zh-CN" sz="1500"/>
              <a:t>remove()</a:t>
            </a:r>
            <a:r>
              <a:rPr lang="zh-CN" altLang="en-US" sz="1500"/>
              <a:t>方法以及使用</a:t>
            </a:r>
            <a:r>
              <a:rPr lang="en-US" altLang="zh-CN" sz="1500"/>
              <a:t>pop()</a:t>
            </a:r>
            <a:r>
              <a:rPr lang="zh-CN" altLang="en-US" sz="1500"/>
              <a:t>函数弹出列表非尾部元素和使用</a:t>
            </a:r>
            <a:r>
              <a:rPr lang="en-US" altLang="zh-CN" sz="1500"/>
              <a:t>del</a:t>
            </a:r>
            <a:r>
              <a:rPr lang="zh-CN" altLang="en-US" sz="1500"/>
              <a:t>命令删除列表非尾部元素的情况。</a:t>
            </a:r>
            <a:endParaRPr lang="zh-CN" altLang="en-US" sz="1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764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31746" name="文本占位符 27650"/>
          <p:cNvSpPr>
            <a:spLocks noGrp="1"/>
          </p:cNvSpPr>
          <p:nvPr>
            <p:ph idx="1"/>
          </p:nvPr>
        </p:nvSpPr>
        <p:spPr/>
        <p:txBody>
          <a:bodyPr anchor="t"/>
          <a:lstStyle/>
          <a:p>
            <a:pPr marL="1905" indent="-344805" defTabSz="914400">
              <a:lnSpc>
                <a:spcPct val="150000"/>
              </a:lnSpc>
              <a:spcBef>
                <a:spcPct val="0"/>
              </a:spcBef>
              <a:spcAft>
                <a:spcPts val="600"/>
              </a:spcAft>
              <a:buSzPct val="90000"/>
              <a:buFont typeface="Wingdings" panose="05000000000000000000" pitchFamily="2" charset="2"/>
              <a:buNone/>
            </a:pPr>
            <a:r>
              <a:rPr lang="zh-CN" altLang="en-US" sz="1800"/>
              <a:t>（</a:t>
            </a:r>
            <a:r>
              <a:rPr lang="en-US" altLang="zh-CN" sz="1800"/>
              <a:t>5</a:t>
            </a:r>
            <a:r>
              <a:rPr lang="zh-CN" altLang="en-US" sz="1800"/>
              <a:t>）使用乘法来扩展列表对象，将列表与</a:t>
            </a:r>
            <a:r>
              <a:rPr lang="zh-CN" altLang="en-US" sz="1800">
                <a:solidFill>
                  <a:srgbClr val="FF0000"/>
                </a:solidFill>
              </a:rPr>
              <a:t>整数</a:t>
            </a:r>
            <a:r>
              <a:rPr lang="zh-CN" altLang="en-US" sz="1800"/>
              <a:t>相乘，</a:t>
            </a:r>
            <a:r>
              <a:rPr lang="zh-CN" altLang="en-US" sz="1800">
                <a:solidFill>
                  <a:srgbClr val="FF0000"/>
                </a:solidFill>
              </a:rPr>
              <a:t>生成一个新列表</a:t>
            </a:r>
            <a:r>
              <a:rPr lang="zh-CN" altLang="en-US" sz="1800"/>
              <a:t>，新列表是原列表中元素的重复。</a:t>
            </a:r>
            <a:endParaRPr lang="zh-CN" altLang="en-US" sz="1800"/>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 = [3,5,7]</a:t>
            </a:r>
            <a:endParaRPr lang="en-US" altLang="zh-CN"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 * 3</a:t>
            </a:r>
            <a:endParaRPr lang="en-US" altLang="zh-CN"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[3, 5, 7, 3, 5, 7, 3, 5, 7]</a:t>
            </a:r>
            <a:endParaRPr lang="en-US" altLang="zh-CN" sz="135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endParaRPr lang="en-US" altLang="zh-CN" sz="1350">
              <a:solidFill>
                <a:srgbClr val="00B0F0"/>
              </a:solidFill>
              <a:latin typeface="Consolas" panose="020B0609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2867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8675" name="文本占位符 28674"/>
          <p:cNvSpPr>
            <a:spLocks noGrp="1"/>
          </p:cNvSpPr>
          <p:nvPr>
            <p:ph idx="1"/>
          </p:nvPr>
        </p:nvSpPr>
        <p:spPr/>
        <p:txBody>
          <a:bodyPr/>
          <a:lstStyle/>
          <a:p>
            <a:pPr fontAlgn="base">
              <a:lnSpc>
                <a:spcPct val="150000"/>
              </a:lnSpc>
              <a:spcBef>
                <a:spcPts val="0"/>
              </a:spcBef>
              <a:buFont typeface="Wingdings" panose="05000000000000000000" charset="0"/>
              <a:buChar char="n"/>
            </a:pPr>
            <a:r>
              <a:rPr lang="zh-CN" altLang="en-US" sz="1800" strike="noStrike" noProof="1">
                <a:effectLst/>
              </a:rPr>
              <a:t>当使用</a:t>
            </a:r>
            <a:r>
              <a:rPr lang="en-US" altLang="zh-CN" sz="1800" strike="noStrike" noProof="1">
                <a:effectLst/>
              </a:rPr>
              <a:t>*</a:t>
            </a:r>
            <a:r>
              <a:rPr lang="zh-CN" altLang="en-US" sz="1800" strike="noStrike" noProof="1">
                <a:effectLst/>
              </a:rPr>
              <a:t>运算符将包含列表的列表重复并创建新列表时，并不是复制子列表值，而是</a:t>
            </a:r>
            <a:r>
              <a:rPr lang="zh-CN" altLang="en-US" sz="1800" strike="noStrike" noProof="1">
                <a:solidFill>
                  <a:srgbClr val="FF0000"/>
                </a:solidFill>
                <a:effectLst/>
              </a:rPr>
              <a:t>复制已有元素的引用</a:t>
            </a:r>
            <a:r>
              <a:rPr lang="zh-CN" altLang="en-US" sz="1800" strike="noStrike" noProof="1">
                <a:effectLst/>
              </a:rPr>
              <a:t>。因此，</a:t>
            </a:r>
            <a:r>
              <a:rPr lang="zh-CN" altLang="en-US" sz="1800" strike="noStrike" noProof="1">
                <a:solidFill>
                  <a:srgbClr val="FF0000"/>
                </a:solidFill>
                <a:effectLst/>
              </a:rPr>
              <a:t>当修改其中一个值时，相应的引用也会被修改。</a:t>
            </a:r>
            <a:endParaRPr lang="zh-CN" altLang="en-US" sz="1800" strike="noStrike" noProof="1">
              <a:solidFill>
                <a:srgbClr val="FF0000"/>
              </a:solidFill>
              <a:effectLst/>
            </a:endParaRPr>
          </a:p>
          <a:p>
            <a:pPr marL="1905" indent="-344805" fontAlgn="base">
              <a:lnSpc>
                <a:spcPct val="80000"/>
              </a:lnSpc>
              <a:buNone/>
            </a:pPr>
            <a:r>
              <a:rPr lang="en-US" altLang="zh-CN" sz="1600" strike="noStrike" noProof="1">
                <a:effectLst/>
                <a:latin typeface="Consolas" panose="020B0609020204030204" charset="0"/>
              </a:rPr>
              <a:t>&gt;&gt;&gt; x = [[None] * 2] * 3</a:t>
            </a:r>
            <a:endParaRPr lang="en-US" altLang="zh-CN" sz="1600" strike="noStrike" noProof="1">
              <a:effectLst/>
              <a:latin typeface="Consolas" panose="020B0609020204030204" charset="0"/>
            </a:endParaRPr>
          </a:p>
          <a:p>
            <a:pPr marL="1905" indent="-344805" fontAlgn="base">
              <a:lnSpc>
                <a:spcPct val="80000"/>
              </a:lnSpc>
              <a:buNone/>
            </a:pPr>
            <a:r>
              <a:rPr lang="en-US" altLang="zh-CN" sz="1600" strike="noStrike" noProof="1">
                <a:effectLst/>
                <a:latin typeface="Consolas" panose="020B0609020204030204" charset="0"/>
              </a:rPr>
              <a:t>&gt;&gt;&gt; x</a:t>
            </a:r>
            <a:endParaRPr lang="en-US" altLang="zh-CN" sz="1600" strike="noStrike" noProof="1">
              <a:effectLst/>
              <a:latin typeface="Consolas" panose="020B0609020204030204" charset="0"/>
            </a:endParaRPr>
          </a:p>
          <a:p>
            <a:pPr marL="1905" indent="-344805" fontAlgn="base">
              <a:lnSpc>
                <a:spcPct val="80000"/>
              </a:lnSpc>
              <a:buNone/>
            </a:pPr>
            <a:r>
              <a:rPr lang="en-US" altLang="zh-CN" sz="1600" strike="noStrike" noProof="1">
                <a:solidFill>
                  <a:srgbClr val="00B0F0"/>
                </a:solidFill>
                <a:effectLst/>
                <a:latin typeface="Consolas" panose="020B0609020204030204" charset="0"/>
              </a:rPr>
              <a:t>[[None, None], [None, None], [None, None]]</a:t>
            </a:r>
            <a:endParaRPr lang="en-US" altLang="zh-CN" sz="1600" strike="noStrike" noProof="1">
              <a:solidFill>
                <a:srgbClr val="00B0F0"/>
              </a:solidFill>
              <a:effectLst/>
              <a:latin typeface="Consolas" panose="020B0609020204030204" charset="0"/>
            </a:endParaRPr>
          </a:p>
          <a:p>
            <a:pPr marL="1905" indent="-344805" fontAlgn="base">
              <a:lnSpc>
                <a:spcPct val="80000"/>
              </a:lnSpc>
              <a:buNone/>
            </a:pPr>
            <a:r>
              <a:rPr lang="en-US" altLang="zh-CN" sz="1600" strike="noStrike" noProof="1">
                <a:effectLst/>
                <a:latin typeface="Consolas" panose="020B0609020204030204" charset="0"/>
              </a:rPr>
              <a:t>&gt;&gt;&gt; x[0][0] = 5</a:t>
            </a:r>
            <a:endParaRPr lang="en-US" altLang="zh-CN" sz="1600" strike="noStrike" noProof="1">
              <a:effectLst/>
              <a:latin typeface="Consolas" panose="020B0609020204030204" charset="0"/>
            </a:endParaRPr>
          </a:p>
          <a:p>
            <a:pPr marL="1905" indent="-344805" fontAlgn="base">
              <a:lnSpc>
                <a:spcPct val="80000"/>
              </a:lnSpc>
              <a:buNone/>
            </a:pPr>
            <a:r>
              <a:rPr lang="en-US" altLang="zh-CN" sz="1600" strike="noStrike" noProof="1">
                <a:effectLst/>
                <a:latin typeface="Consolas" panose="020B0609020204030204" charset="0"/>
              </a:rPr>
              <a:t>&gt;&gt;&gt; x</a:t>
            </a:r>
            <a:endParaRPr lang="en-US" altLang="zh-CN" sz="1600" strike="noStrike" noProof="1">
              <a:effectLst/>
              <a:latin typeface="Consolas" panose="020B0609020204030204" charset="0"/>
            </a:endParaRPr>
          </a:p>
          <a:p>
            <a:pPr marL="1905" indent="-344805" fontAlgn="base">
              <a:lnSpc>
                <a:spcPct val="80000"/>
              </a:lnSpc>
              <a:buNone/>
            </a:pPr>
            <a:r>
              <a:rPr lang="en-US" altLang="zh-CN" sz="1600" strike="noStrike" noProof="1">
                <a:solidFill>
                  <a:srgbClr val="00B0F0"/>
                </a:solidFill>
                <a:effectLst/>
                <a:latin typeface="Consolas" panose="020B0609020204030204" charset="0"/>
              </a:rPr>
              <a:t>[[5, None], [5, None], [5, None]]</a:t>
            </a:r>
            <a:endParaRPr lang="en-US" altLang="zh-CN" sz="1600" strike="noStrike" noProof="1">
              <a:solidFill>
                <a:srgbClr val="00B0F0"/>
              </a:solidFill>
              <a:effectLst/>
              <a:latin typeface="Consolas" panose="020B0609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969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33794" name="文本占位符 29698"/>
          <p:cNvSpPr>
            <a:spLocks noGrp="1"/>
          </p:cNvSpPr>
          <p:nvPr>
            <p:ph idx="1"/>
          </p:nvPr>
        </p:nvSpPr>
        <p:spPr/>
        <p:txBody>
          <a:bodyPr anchor="t"/>
          <a:lstStyle/>
          <a:p>
            <a:pPr marL="1905" indent="-344805" defTabSz="914400">
              <a:lnSpc>
                <a:spcPct val="90000"/>
              </a:lnSpc>
              <a:buSzPct val="90000"/>
              <a:buFont typeface="Wingdings" panose="05000000000000000000" pitchFamily="2" charset="2"/>
              <a:buNone/>
            </a:pPr>
            <a:r>
              <a:rPr lang="zh-CN" altLang="en-US" sz="1800"/>
              <a:t>（</a:t>
            </a:r>
            <a:r>
              <a:rPr lang="en-US" altLang="zh-CN" sz="1800"/>
              <a:t>1</a:t>
            </a:r>
            <a:r>
              <a:rPr lang="zh-CN" altLang="en-US" sz="1800"/>
              <a:t>）使用</a:t>
            </a:r>
            <a:r>
              <a:rPr lang="en-US" altLang="zh-CN" sz="1800"/>
              <a:t>del</a:t>
            </a:r>
            <a:r>
              <a:rPr lang="zh-CN" altLang="en-US" sz="1800"/>
              <a:t>命令删除列表中的</a:t>
            </a:r>
            <a:r>
              <a:rPr lang="zh-CN" altLang="en-US" sz="1800">
                <a:solidFill>
                  <a:srgbClr val="FF0000"/>
                </a:solidFill>
              </a:rPr>
              <a:t>指定位置</a:t>
            </a:r>
            <a:r>
              <a:rPr lang="zh-CN" altLang="en-US" sz="1800"/>
              <a:t>上的元素。</a:t>
            </a:r>
            <a:endParaRPr lang="zh-CN" altLang="en-US" sz="1800"/>
          </a:p>
          <a:p>
            <a:pPr marL="1905" indent="-344805" defTabSz="914400">
              <a:lnSpc>
                <a:spcPct val="90000"/>
              </a:lnSpc>
              <a:buSzPct val="90000"/>
              <a:buFont typeface="Wingdings" panose="05000000000000000000" pitchFamily="2" charset="2"/>
              <a:buNone/>
            </a:pPr>
            <a:endParaRPr lang="zh-CN" altLang="en-US" sz="1800"/>
          </a:p>
          <a:p>
            <a:pPr marL="1905" indent="-344805" defTabSz="914400">
              <a:lnSpc>
                <a:spcPct val="90000"/>
              </a:lnSpc>
              <a:buSzPct val="90000"/>
              <a:buFont typeface="Wingdings" panose="05000000000000000000" pitchFamily="2" charset="2"/>
              <a:buNone/>
            </a:pPr>
            <a:r>
              <a:rPr lang="en-US" altLang="zh-CN" sz="1600">
                <a:latin typeface="Consolas" panose="020B0609020204030204" charset="0"/>
              </a:rPr>
              <a:t>&gt;&gt;&gt; a_list = [3,5,7,9,11]</a:t>
            </a:r>
            <a:endParaRPr lang="en-US" altLang="zh-CN" sz="1600">
              <a:latin typeface="Consolas" panose="020B0609020204030204" charset="0"/>
            </a:endParaRPr>
          </a:p>
          <a:p>
            <a:pPr marL="1905" indent="-344805" defTabSz="914400">
              <a:lnSpc>
                <a:spcPct val="90000"/>
              </a:lnSpc>
              <a:buSzPct val="90000"/>
              <a:buFont typeface="Wingdings" panose="05000000000000000000" pitchFamily="2" charset="2"/>
              <a:buNone/>
            </a:pPr>
            <a:r>
              <a:rPr lang="en-US" altLang="zh-CN" sz="1600">
                <a:latin typeface="Consolas" panose="020B0609020204030204" charset="0"/>
              </a:rPr>
              <a:t>&gt;&gt;&gt; del a_list[1]</a:t>
            </a:r>
            <a:endParaRPr lang="en-US" altLang="zh-CN" sz="1600">
              <a:latin typeface="Consolas" panose="020B0609020204030204" charset="0"/>
            </a:endParaRPr>
          </a:p>
          <a:p>
            <a:pPr marL="1905" indent="-344805" defTabSz="914400">
              <a:lnSpc>
                <a:spcPct val="90000"/>
              </a:lnSpc>
              <a:buSzPct val="90000"/>
              <a:buFont typeface="Wingdings" panose="05000000000000000000" pitchFamily="2" charset="2"/>
              <a:buNone/>
            </a:pPr>
            <a:r>
              <a:rPr lang="en-US" altLang="zh-CN" sz="1600">
                <a:latin typeface="Consolas" panose="020B0609020204030204" charset="0"/>
              </a:rPr>
              <a:t>&gt;&gt;&gt; a_list</a:t>
            </a:r>
            <a:endParaRPr lang="en-US" altLang="zh-CN" sz="1600">
              <a:latin typeface="Consolas" panose="020B0609020204030204" charset="0"/>
            </a:endParaRPr>
          </a:p>
          <a:p>
            <a:pPr marL="1905" indent="-344805" defTabSz="914400">
              <a:lnSpc>
                <a:spcPct val="90000"/>
              </a:lnSpc>
              <a:buSzPct val="90000"/>
              <a:buFont typeface="Wingdings" panose="05000000000000000000" pitchFamily="2" charset="2"/>
              <a:buNone/>
            </a:pPr>
            <a:r>
              <a:rPr lang="en-US" altLang="zh-CN" sz="1600">
                <a:solidFill>
                  <a:srgbClr val="00B0F0"/>
                </a:solidFill>
                <a:latin typeface="Consolas" panose="020B0609020204030204" charset="0"/>
              </a:rPr>
              <a:t>[3, 7, 9, 11]</a:t>
            </a:r>
            <a:endParaRPr lang="en-US" altLang="zh-CN" sz="1600">
              <a:solidFill>
                <a:srgbClr val="00B0F0"/>
              </a:solidFill>
              <a:latin typeface="Consolas" panose="020B0609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024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Python</a:t>
            </a:r>
            <a:r>
              <a:rPr lang="zh-CN" altLang="en-US" kern="1200" baseline="0">
                <a:latin typeface="+mj-lt"/>
                <a:ea typeface="+mj-ea"/>
                <a:cs typeface="+mj-cs"/>
              </a:rPr>
              <a:t>序列概述</a:t>
            </a:r>
            <a:endParaRPr lang="zh-CN" altLang="en-US" kern="1200" baseline="0">
              <a:latin typeface="+mj-lt"/>
              <a:ea typeface="+mj-ea"/>
              <a:cs typeface="+mj-cs"/>
            </a:endParaRPr>
          </a:p>
        </p:txBody>
      </p:sp>
      <p:sp>
        <p:nvSpPr>
          <p:cNvPr id="14338" name="文本占位符 10242"/>
          <p:cNvSpPr>
            <a:spLocks noGrp="1"/>
          </p:cNvSpPr>
          <p:nvPr>
            <p:ph idx="1"/>
          </p:nvPr>
        </p:nvSpPr>
        <p:spPr/>
        <p:txBody>
          <a:bodyPr anchor="t"/>
          <a:lstStyle/>
          <a:p>
            <a:pPr defTabSz="914400">
              <a:lnSpc>
                <a:spcPct val="150000"/>
              </a:lnSpc>
              <a:spcBef>
                <a:spcPts val="1200"/>
              </a:spcBef>
              <a:buSzPct val="90000"/>
              <a:buFont typeface="Wingdings" panose="05000000000000000000" charset="0"/>
              <a:buChar char="§"/>
            </a:pPr>
            <a:r>
              <a:rPr lang="en-US" altLang="zh-CN" sz="1800" dirty="0"/>
              <a:t>Python</a:t>
            </a:r>
            <a:r>
              <a:rPr lang="zh-CN" altLang="en-US" sz="1800" dirty="0"/>
              <a:t>中常用的序列结构有列表、元组、字符串，字典、集合</a:t>
            </a:r>
            <a:endParaRPr lang="en-US" altLang="zh-CN" sz="1800" dirty="0"/>
          </a:p>
          <a:p>
            <a:pPr defTabSz="914400">
              <a:lnSpc>
                <a:spcPct val="150000"/>
              </a:lnSpc>
              <a:spcBef>
                <a:spcPts val="1200"/>
              </a:spcBef>
              <a:buSzPct val="90000"/>
              <a:buFont typeface="Wingdings" panose="05000000000000000000" charset="0"/>
              <a:buChar char="§"/>
            </a:pPr>
            <a:r>
              <a:rPr lang="en-US" altLang="zh-CN" sz="1800" dirty="0"/>
              <a:t>range</a:t>
            </a:r>
            <a:r>
              <a:rPr lang="zh-CN" altLang="en-US" sz="1800" dirty="0"/>
              <a:t>、</a:t>
            </a:r>
            <a:r>
              <a:rPr lang="en-US" altLang="zh-CN" sz="1800" dirty="0"/>
              <a:t>zip</a:t>
            </a:r>
            <a:r>
              <a:rPr lang="zh-CN" altLang="en-US" sz="1800" dirty="0"/>
              <a:t>、</a:t>
            </a:r>
            <a:r>
              <a:rPr lang="en-US" altLang="zh-CN" sz="1800" dirty="0"/>
              <a:t>filter</a:t>
            </a:r>
            <a:r>
              <a:rPr lang="zh-CN" altLang="en-US" sz="1800" dirty="0"/>
              <a:t>等对象也支持很多类似的操作。</a:t>
            </a:r>
            <a:endParaRPr lang="zh-CN" alt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3072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34818" name="文本占位符 30722"/>
          <p:cNvSpPr>
            <a:spLocks noGrp="1"/>
          </p:cNvSpPr>
          <p:nvPr>
            <p:ph idx="1"/>
          </p:nvPr>
        </p:nvSpPr>
        <p:spPr/>
        <p:txBody>
          <a:bodyPr anchor="t"/>
          <a:lstStyle/>
          <a:p>
            <a:pPr marL="1905" indent="-344805" defTabSz="914400">
              <a:lnSpc>
                <a:spcPct val="150000"/>
              </a:lnSpc>
              <a:spcBef>
                <a:spcPct val="0"/>
              </a:spcBef>
              <a:buSzPct val="90000"/>
              <a:buFont typeface="Wingdings" panose="05000000000000000000" pitchFamily="2" charset="2"/>
              <a:buNone/>
            </a:pPr>
            <a:r>
              <a:rPr lang="zh-CN" altLang="en-US" sz="1800"/>
              <a:t>（</a:t>
            </a:r>
            <a:r>
              <a:rPr lang="en-US" altLang="zh-CN" sz="1800"/>
              <a:t>2</a:t>
            </a:r>
            <a:r>
              <a:rPr lang="zh-CN" altLang="en-US" sz="1800"/>
              <a:t>）使用列表的</a:t>
            </a:r>
            <a:r>
              <a:rPr lang="en-US" altLang="zh-CN" sz="1800"/>
              <a:t>pop()</a:t>
            </a:r>
            <a:r>
              <a:rPr lang="zh-CN" altLang="en-US" sz="1800"/>
              <a:t>方法</a:t>
            </a:r>
            <a:r>
              <a:rPr lang="zh-CN" altLang="en-US" sz="1800">
                <a:solidFill>
                  <a:srgbClr val="FF0000"/>
                </a:solidFill>
              </a:rPr>
              <a:t>删除并返回</a:t>
            </a:r>
            <a:r>
              <a:rPr lang="zh-CN" altLang="en-US" sz="1800" i="1">
                <a:solidFill>
                  <a:srgbClr val="FF0000"/>
                </a:solidFill>
              </a:rPr>
              <a:t>指定位置</a:t>
            </a:r>
            <a:r>
              <a:rPr lang="zh-CN" altLang="en-US" sz="1800"/>
              <a:t>（默认为最后一个）上的元素，</a:t>
            </a:r>
            <a:r>
              <a:rPr lang="zh-CN" altLang="en-US" sz="1800" b="1">
                <a:solidFill>
                  <a:schemeClr val="tx2"/>
                </a:solidFill>
              </a:rPr>
              <a:t>如果给定的索引超出了列表的范围则抛出异常</a:t>
            </a:r>
            <a:r>
              <a:rPr lang="zh-CN" altLang="en-US" sz="1800"/>
              <a:t>。</a:t>
            </a:r>
            <a:endParaRPr lang="zh-CN" altLang="en-US" sz="1800"/>
          </a:p>
          <a:p>
            <a:pPr marL="1905" indent="-344805" defTabSz="914400">
              <a:lnSpc>
                <a:spcPct val="80000"/>
              </a:lnSpc>
              <a:buSzPct val="90000"/>
              <a:buFont typeface="Wingdings" panose="05000000000000000000" pitchFamily="2" charset="2"/>
              <a:buNone/>
            </a:pPr>
            <a:endParaRPr lang="zh-CN" altLang="en-US" sz="1500"/>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a_list = list((3,5,7,9,11))</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a_list.pop()</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11</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a_list</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5, 7, 9]</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a_list.pop(1)</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5</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a_list</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7, 9]</a:t>
            </a:r>
            <a:endParaRPr lang="en-US" altLang="zh-CN" sz="1600">
              <a:solidFill>
                <a:srgbClr val="00B0F0"/>
              </a:solidFill>
              <a:latin typeface="Consolas" panose="020B06090202040302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3174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35842" name="文本占位符 31746"/>
          <p:cNvSpPr>
            <a:spLocks noGrp="1"/>
          </p:cNvSpPr>
          <p:nvPr>
            <p:ph idx="1"/>
          </p:nvPr>
        </p:nvSpPr>
        <p:spPr/>
        <p:txBody>
          <a:bodyPr anchor="t"/>
          <a:lstStyle/>
          <a:p>
            <a:pPr marL="1905" indent="-344805" defTabSz="914400">
              <a:lnSpc>
                <a:spcPct val="150000"/>
              </a:lnSpc>
              <a:spcBef>
                <a:spcPct val="0"/>
              </a:spcBef>
              <a:buSzPct val="90000"/>
              <a:buFont typeface="Wingdings" panose="05000000000000000000" pitchFamily="2" charset="2"/>
              <a:buNone/>
            </a:pPr>
            <a:r>
              <a:rPr lang="zh-CN" altLang="en-US" sz="1800"/>
              <a:t>（</a:t>
            </a:r>
            <a:r>
              <a:rPr lang="en-US" altLang="zh-CN" sz="1800"/>
              <a:t>3</a:t>
            </a:r>
            <a:r>
              <a:rPr lang="zh-CN" altLang="en-US" sz="1800"/>
              <a:t>）使用列表对象的</a:t>
            </a:r>
            <a:r>
              <a:rPr lang="en-US" altLang="zh-CN" sz="1800"/>
              <a:t>remove()</a:t>
            </a:r>
            <a:r>
              <a:rPr lang="zh-CN" altLang="en-US" sz="1800"/>
              <a:t>方法删除</a:t>
            </a:r>
            <a:r>
              <a:rPr lang="zh-CN" altLang="en-US" sz="1800">
                <a:solidFill>
                  <a:srgbClr val="FF0000"/>
                </a:solidFill>
              </a:rPr>
              <a:t>首次出现</a:t>
            </a:r>
            <a:r>
              <a:rPr lang="zh-CN" altLang="en-US" sz="1800"/>
              <a:t>的指定元素，如果列表中不存在要删除的元素，则抛出异常。</a:t>
            </a:r>
            <a:endParaRPr lang="zh-CN" altLang="en-US" sz="1800"/>
          </a:p>
          <a:p>
            <a:pPr marL="1905" indent="-344805" defTabSz="914400">
              <a:buSzPct val="90000"/>
              <a:buFont typeface="Wingdings" panose="05000000000000000000" pitchFamily="2" charset="2"/>
              <a:buNone/>
            </a:pPr>
            <a:endParaRPr lang="zh-CN" altLang="en-US" sz="1800"/>
          </a:p>
          <a:p>
            <a:pPr marL="1905" indent="-344805" defTabSz="914400">
              <a:buSzPct val="90000"/>
              <a:buFont typeface="Wingdings" panose="05000000000000000000" pitchFamily="2" charset="2"/>
              <a:buNone/>
            </a:pPr>
            <a:r>
              <a:rPr lang="en-US" altLang="zh-CN" sz="1600">
                <a:latin typeface="Consolas" panose="020B0609020204030204" charset="0"/>
              </a:rPr>
              <a:t>&gt;&gt;&gt; a_list = [3,5,7,9,7,11]</a:t>
            </a:r>
            <a:endParaRPr lang="en-US" altLang="zh-CN" sz="1600">
              <a:latin typeface="Consolas" panose="020B0609020204030204" charset="0"/>
            </a:endParaRPr>
          </a:p>
          <a:p>
            <a:pPr marL="1905" indent="-344805" defTabSz="914400">
              <a:buSzPct val="90000"/>
              <a:buFont typeface="Wingdings" panose="05000000000000000000" pitchFamily="2" charset="2"/>
              <a:buNone/>
            </a:pPr>
            <a:r>
              <a:rPr lang="en-US" altLang="zh-CN" sz="1600">
                <a:latin typeface="Consolas" panose="020B0609020204030204" charset="0"/>
              </a:rPr>
              <a:t>&gt;&gt;&gt; a_list.remove(7)</a:t>
            </a:r>
            <a:endParaRPr lang="en-US" altLang="zh-CN" sz="1600">
              <a:latin typeface="Consolas" panose="020B0609020204030204" charset="0"/>
            </a:endParaRPr>
          </a:p>
          <a:p>
            <a:pPr marL="1905" indent="-344805" defTabSz="914400">
              <a:buSzPct val="90000"/>
              <a:buFont typeface="Wingdings" panose="05000000000000000000" pitchFamily="2" charset="2"/>
              <a:buNone/>
            </a:pPr>
            <a:r>
              <a:rPr lang="en-US" altLang="zh-CN" sz="1600">
                <a:latin typeface="Consolas" panose="020B0609020204030204" charset="0"/>
              </a:rPr>
              <a:t>&gt;&gt;&gt; a_list</a:t>
            </a:r>
            <a:endParaRPr lang="en-US" altLang="zh-CN" sz="1600">
              <a:latin typeface="Consolas" panose="020B0609020204030204" charset="0"/>
            </a:endParaRPr>
          </a:p>
          <a:p>
            <a:pPr marL="1905" indent="-344805" defTabSz="914400">
              <a:buSzPct val="90000"/>
              <a:buFont typeface="Wingdings" panose="05000000000000000000" pitchFamily="2" charset="2"/>
              <a:buNone/>
            </a:pPr>
            <a:r>
              <a:rPr lang="en-US" altLang="zh-CN" sz="1600">
                <a:solidFill>
                  <a:srgbClr val="00B0F0"/>
                </a:solidFill>
                <a:latin typeface="Consolas" panose="020B0609020204030204" charset="0"/>
              </a:rPr>
              <a:t>[3, 5, 9, 7, 11]</a:t>
            </a:r>
            <a:endParaRPr lang="en-US" altLang="zh-CN" sz="1600">
              <a:solidFill>
                <a:srgbClr val="00B0F0"/>
              </a:solidFill>
              <a:latin typeface="Consolas" panose="020B060902020403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3276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36866" name="文本占位符 32770"/>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dirty="0"/>
              <a:t>代码编写好后必须要经过</a:t>
            </a:r>
            <a:r>
              <a:rPr lang="zh-CN" altLang="en-US" sz="1800" dirty="0">
                <a:solidFill>
                  <a:srgbClr val="FF0000"/>
                </a:solidFill>
              </a:rPr>
              <a:t>反复测试</a:t>
            </a:r>
            <a:r>
              <a:rPr lang="zh-CN" altLang="en-US" sz="1800" dirty="0"/>
              <a:t>，不能满足于几次测试结果正确</a:t>
            </a:r>
            <a:r>
              <a:rPr lang="en-US" altLang="zh-CN" sz="1800" dirty="0"/>
              <a:t>。例如，下面的代码成功地删除了列表中的重复元素，执行结果是完全正确的。</a:t>
            </a:r>
            <a:endParaRPr lang="en-US" altLang="zh-CN" sz="1800" dirty="0"/>
          </a:p>
          <a:p>
            <a:pPr defTabSz="914400">
              <a:lnSpc>
                <a:spcPct val="85000"/>
              </a:lnSpc>
              <a:spcBef>
                <a:spcPct val="0"/>
              </a:spcBef>
              <a:buSzPct val="90000"/>
              <a:buFont typeface="Wingdings" panose="05000000000000000000" pitchFamily="2" charset="2"/>
              <a:buNone/>
            </a:pPr>
            <a:endParaRPr lang="en-US" altLang="zh-CN" sz="1800" dirty="0"/>
          </a:p>
          <a:p>
            <a:pPr defTabSz="914400">
              <a:lnSpc>
                <a:spcPct val="85000"/>
              </a:lnSpc>
              <a:spcBef>
                <a:spcPct val="0"/>
              </a:spcBef>
              <a:buSzPct val="90000"/>
              <a:buFont typeface="Wingdings" panose="05000000000000000000" pitchFamily="2" charset="2"/>
              <a:buNone/>
            </a:pPr>
            <a:r>
              <a:rPr lang="en-US" altLang="zh-CN" sz="1350" dirty="0">
                <a:latin typeface="Consolas" panose="020B0609020204030204" charset="0"/>
              </a:rPr>
              <a:t>&gt;&gt;&gt; x = [1,2,1,2,1,2,1,2,1]</a:t>
            </a:r>
            <a:endParaRPr lang="en-US" altLang="zh-CN" sz="1350" dirty="0">
              <a:latin typeface="Consolas" panose="020B0609020204030204" charset="0"/>
            </a:endParaRPr>
          </a:p>
          <a:p>
            <a:pPr defTabSz="914400">
              <a:lnSpc>
                <a:spcPct val="85000"/>
              </a:lnSpc>
              <a:spcBef>
                <a:spcPct val="0"/>
              </a:spcBef>
              <a:buSzPct val="90000"/>
              <a:buFont typeface="Wingdings" panose="05000000000000000000" pitchFamily="2" charset="2"/>
              <a:buNone/>
            </a:pPr>
            <a:r>
              <a:rPr lang="en-US" altLang="zh-CN" sz="1350" dirty="0">
                <a:latin typeface="Consolas" panose="020B0609020204030204" charset="0"/>
              </a:rPr>
              <a:t>&gt;&gt;&gt; for i in x:</a:t>
            </a:r>
            <a:endParaRPr lang="en-US" altLang="zh-CN" sz="1350" dirty="0">
              <a:latin typeface="Consolas" panose="020B0609020204030204" charset="0"/>
            </a:endParaRPr>
          </a:p>
          <a:p>
            <a:pPr defTabSz="914400">
              <a:lnSpc>
                <a:spcPct val="85000"/>
              </a:lnSpc>
              <a:spcBef>
                <a:spcPct val="0"/>
              </a:spcBef>
              <a:buSzPct val="90000"/>
              <a:buFont typeface="Wingdings" panose="05000000000000000000" pitchFamily="2" charset="2"/>
              <a:buNone/>
            </a:pPr>
            <a:r>
              <a:rPr lang="en-US" altLang="zh-CN" sz="1350" dirty="0">
                <a:latin typeface="Consolas" panose="020B0609020204030204" charset="0"/>
              </a:rPr>
              <a:t>    if i == 1:</a:t>
            </a:r>
            <a:endParaRPr lang="en-US" altLang="zh-CN" sz="1350" dirty="0">
              <a:latin typeface="Consolas" panose="020B0609020204030204" charset="0"/>
            </a:endParaRPr>
          </a:p>
          <a:p>
            <a:pPr defTabSz="914400">
              <a:lnSpc>
                <a:spcPct val="85000"/>
              </a:lnSpc>
              <a:spcBef>
                <a:spcPct val="0"/>
              </a:spcBef>
              <a:buSzPct val="90000"/>
              <a:buFont typeface="Wingdings" panose="05000000000000000000" pitchFamily="2" charset="2"/>
              <a:buNone/>
            </a:pPr>
            <a:r>
              <a:rPr lang="en-US" altLang="zh-CN" sz="1350" dirty="0">
                <a:latin typeface="Consolas" panose="020B0609020204030204" charset="0"/>
              </a:rPr>
              <a:t>        x.remove(i)	</a:t>
            </a:r>
            <a:endParaRPr lang="en-US" altLang="zh-CN" sz="1350" dirty="0">
              <a:latin typeface="Consolas" panose="020B0609020204030204" charset="0"/>
            </a:endParaRPr>
          </a:p>
          <a:p>
            <a:pPr defTabSz="914400">
              <a:lnSpc>
                <a:spcPct val="85000"/>
              </a:lnSpc>
              <a:spcBef>
                <a:spcPct val="0"/>
              </a:spcBef>
              <a:buSzPct val="90000"/>
              <a:buFont typeface="Wingdings" panose="05000000000000000000" pitchFamily="2" charset="2"/>
              <a:buNone/>
            </a:pPr>
            <a:endParaRPr lang="en-US" altLang="zh-CN" sz="1350" dirty="0">
              <a:latin typeface="Consolas" panose="020B0609020204030204" charset="0"/>
            </a:endParaRPr>
          </a:p>
          <a:p>
            <a:pPr defTabSz="914400">
              <a:lnSpc>
                <a:spcPct val="85000"/>
              </a:lnSpc>
              <a:spcBef>
                <a:spcPct val="0"/>
              </a:spcBef>
              <a:buSzPct val="90000"/>
              <a:buFont typeface="Wingdings" panose="05000000000000000000" pitchFamily="2" charset="2"/>
              <a:buNone/>
            </a:pPr>
            <a:r>
              <a:rPr lang="en-US" altLang="zh-CN" sz="1350" dirty="0">
                <a:latin typeface="Consolas" panose="020B0609020204030204" charset="0"/>
              </a:rPr>
              <a:t>&gt;&gt;&gt; x</a:t>
            </a:r>
            <a:endParaRPr lang="en-US" altLang="zh-CN" sz="1350" dirty="0">
              <a:latin typeface="Consolas" panose="020B0609020204030204" charset="0"/>
            </a:endParaRPr>
          </a:p>
          <a:p>
            <a:pPr defTabSz="914400">
              <a:lnSpc>
                <a:spcPct val="85000"/>
              </a:lnSpc>
              <a:spcBef>
                <a:spcPct val="0"/>
              </a:spcBef>
              <a:buSzPct val="90000"/>
              <a:buFont typeface="Wingdings" panose="05000000000000000000" pitchFamily="2" charset="2"/>
              <a:buNone/>
            </a:pPr>
            <a:r>
              <a:rPr lang="en-US" altLang="zh-CN" sz="1350" dirty="0">
                <a:solidFill>
                  <a:srgbClr val="00B0F0"/>
                </a:solidFill>
                <a:latin typeface="Consolas" panose="020B0609020204030204" charset="0"/>
              </a:rPr>
              <a:t>[2, 2, 2, 2]</a:t>
            </a:r>
            <a:endParaRPr lang="en-US" altLang="zh-CN" sz="1350" dirty="0">
              <a:solidFill>
                <a:srgbClr val="00B0F0"/>
              </a:solidFill>
              <a:latin typeface="Consolas" panose="020B060902020403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379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33795" name="文本占位符 33794"/>
          <p:cNvSpPr>
            <a:spLocks noGrp="1"/>
          </p:cNvSpPr>
          <p:nvPr>
            <p:ph idx="1"/>
          </p:nvPr>
        </p:nvSpPr>
        <p:spPr/>
        <p:txBody>
          <a:bodyPr/>
          <a:lstStyle/>
          <a:p>
            <a:pPr fontAlgn="base">
              <a:lnSpc>
                <a:spcPct val="150000"/>
              </a:lnSpc>
              <a:spcBef>
                <a:spcPts val="0"/>
              </a:spcBef>
              <a:buFont typeface="Wingdings" panose="05000000000000000000" charset="0"/>
              <a:buChar char="§"/>
            </a:pPr>
            <a:r>
              <a:rPr lang="zh-CN" altLang="en-US" sz="1800" strike="noStrike" noProof="1">
                <a:effectLst/>
              </a:rPr>
              <a:t>然而，上面这段代码的逻辑是错误的。同样的代码，仅仅是所处理的数据发生了一点变化，然而当循环结束后却发现并没有把所有的“</a:t>
            </a:r>
            <a:r>
              <a:rPr lang="en-US" altLang="zh-CN" sz="1800" strike="noStrike" noProof="1">
                <a:effectLst/>
              </a:rPr>
              <a:t>1”</a:t>
            </a:r>
            <a:r>
              <a:rPr lang="zh-CN" altLang="en-US" sz="1800" strike="noStrike" noProof="1">
                <a:effectLst/>
              </a:rPr>
              <a:t>都删除，只是删除了一部分。</a:t>
            </a:r>
            <a:endParaRPr lang="zh-CN" altLang="en-US" sz="1800" strike="noStrike" noProof="1">
              <a:effectLst/>
            </a:endParaRPr>
          </a:p>
          <a:p>
            <a:pPr marL="1905" indent="-344805" fontAlgn="base">
              <a:lnSpc>
                <a:spcPct val="80000"/>
              </a:lnSpc>
              <a:buNone/>
            </a:pPr>
            <a:endParaRPr lang="zh-CN" altLang="en-US" sz="1350" strike="noStrike" noProof="1">
              <a:effectLst/>
              <a:latin typeface="Consolas" panose="020B0609020204030204" charset="0"/>
            </a:endParaRPr>
          </a:p>
          <a:p>
            <a:pPr marL="1905" indent="-344805" fontAlgn="base">
              <a:lnSpc>
                <a:spcPct val="80000"/>
              </a:lnSpc>
              <a:buNone/>
            </a:pPr>
            <a:r>
              <a:rPr lang="en-US" altLang="zh-CN" sz="1350" strike="noStrike" noProof="1">
                <a:effectLst/>
                <a:latin typeface="Consolas" panose="020B0609020204030204" charset="0"/>
              </a:rPr>
              <a:t>&gt;&gt;&gt; x = [1,2,1,2,1,1,1]</a:t>
            </a:r>
            <a:endParaRPr lang="en-US" altLang="zh-CN" sz="1350" strike="noStrike" noProof="1">
              <a:effectLst/>
              <a:latin typeface="Consolas" panose="020B0609020204030204" charset="0"/>
            </a:endParaRPr>
          </a:p>
          <a:p>
            <a:pPr marL="1905" indent="-344805" fontAlgn="base">
              <a:lnSpc>
                <a:spcPct val="80000"/>
              </a:lnSpc>
              <a:buNone/>
            </a:pPr>
            <a:r>
              <a:rPr lang="en-US" altLang="zh-CN" sz="1350" strike="noStrike" noProof="1">
                <a:effectLst/>
                <a:latin typeface="Consolas" panose="020B0609020204030204" charset="0"/>
              </a:rPr>
              <a:t>&gt;&gt;&gt; for i in x:</a:t>
            </a:r>
            <a:endParaRPr lang="en-US" altLang="zh-CN" sz="1350" strike="noStrike" noProof="1">
              <a:effectLst/>
              <a:latin typeface="Consolas" panose="020B0609020204030204" charset="0"/>
            </a:endParaRPr>
          </a:p>
          <a:p>
            <a:pPr marL="1905" indent="-344805" fontAlgn="base">
              <a:lnSpc>
                <a:spcPct val="80000"/>
              </a:lnSpc>
              <a:buNone/>
            </a:pPr>
            <a:r>
              <a:rPr lang="en-US" altLang="zh-CN" sz="1350" strike="noStrike" noProof="1">
                <a:effectLst/>
                <a:latin typeface="Consolas" panose="020B0609020204030204" charset="0"/>
              </a:rPr>
              <a:t>    if i == 1:</a:t>
            </a:r>
            <a:endParaRPr lang="en-US" altLang="zh-CN" sz="1350" strike="noStrike" noProof="1">
              <a:effectLst/>
              <a:latin typeface="Consolas" panose="020B0609020204030204" charset="0"/>
            </a:endParaRPr>
          </a:p>
          <a:p>
            <a:pPr marL="1905" indent="-344805" fontAlgn="base">
              <a:lnSpc>
                <a:spcPct val="80000"/>
              </a:lnSpc>
              <a:buNone/>
            </a:pPr>
            <a:r>
              <a:rPr lang="en-US" altLang="zh-CN" sz="1350" strike="noStrike" noProof="1">
                <a:effectLst/>
                <a:latin typeface="Consolas" panose="020B0609020204030204" charset="0"/>
              </a:rPr>
              <a:t>	        x.remove(i)</a:t>
            </a:r>
            <a:endParaRPr lang="en-US" altLang="zh-CN" sz="1350" strike="noStrike" noProof="1">
              <a:effectLst/>
              <a:latin typeface="Consolas" panose="020B0609020204030204" charset="0"/>
            </a:endParaRPr>
          </a:p>
          <a:p>
            <a:pPr marL="1905" indent="-344805" fontAlgn="base">
              <a:lnSpc>
                <a:spcPct val="80000"/>
              </a:lnSpc>
              <a:buNone/>
            </a:pPr>
            <a:r>
              <a:rPr lang="en-US" altLang="zh-CN" sz="1350" strike="noStrike" noProof="1">
                <a:effectLst/>
                <a:latin typeface="Consolas" panose="020B0609020204030204" charset="0"/>
              </a:rPr>
              <a:t>	</a:t>
            </a:r>
            <a:endParaRPr lang="en-US" altLang="zh-CN" sz="1350" strike="noStrike" noProof="1">
              <a:effectLst/>
              <a:latin typeface="Consolas" panose="020B0609020204030204" charset="0"/>
            </a:endParaRPr>
          </a:p>
          <a:p>
            <a:pPr marL="1905" indent="-344805" fontAlgn="base">
              <a:lnSpc>
                <a:spcPct val="80000"/>
              </a:lnSpc>
              <a:buNone/>
            </a:pPr>
            <a:r>
              <a:rPr lang="en-US" altLang="zh-CN" sz="1350" strike="noStrike" noProof="1">
                <a:effectLst/>
                <a:latin typeface="Consolas" panose="020B0609020204030204" charset="0"/>
              </a:rPr>
              <a:t>&gt;&gt;&gt; x</a:t>
            </a:r>
            <a:endParaRPr lang="en-US" altLang="zh-CN" sz="1350" strike="noStrike" noProof="1">
              <a:effectLst/>
              <a:latin typeface="Consolas" panose="020B0609020204030204" charset="0"/>
            </a:endParaRPr>
          </a:p>
          <a:p>
            <a:pPr marL="1905" indent="-344805" fontAlgn="base">
              <a:lnSpc>
                <a:spcPct val="80000"/>
              </a:lnSpc>
              <a:buNone/>
            </a:pPr>
            <a:r>
              <a:rPr lang="en-US" altLang="zh-CN" sz="1350" strike="noStrike" noProof="1">
                <a:solidFill>
                  <a:srgbClr val="00B0F0"/>
                </a:solidFill>
                <a:effectLst/>
                <a:latin typeface="Consolas" panose="020B0609020204030204" charset="0"/>
              </a:rPr>
              <a:t>[2, 2, 1]</a:t>
            </a:r>
            <a:endParaRPr lang="en-US" altLang="zh-CN" sz="1350" strike="noStrike" noProof="1">
              <a:solidFill>
                <a:srgbClr val="00B0F0"/>
              </a:solidFill>
              <a:effectLst/>
              <a:latin typeface="Consolas" panose="020B060902020403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3481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38914" name="文本占位符 34818"/>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zh-CN" altLang="en-US" sz="1800"/>
              <a:t>两组数据的本质区别在于，第一组数据中没有连续的“</a:t>
            </a:r>
            <a:r>
              <a:rPr lang="en-US" altLang="zh-CN" sz="1800"/>
              <a:t>1”</a:t>
            </a:r>
            <a:r>
              <a:rPr lang="zh-CN" altLang="en-US" sz="1800"/>
              <a:t>，而第二组数据中存在连续的“</a:t>
            </a:r>
            <a:r>
              <a:rPr lang="en-US" altLang="zh-CN" sz="1800"/>
              <a:t>1”</a:t>
            </a:r>
            <a:r>
              <a:rPr lang="zh-CN" altLang="en-US" sz="1800"/>
              <a:t>。出现这个问题的原因是</a:t>
            </a:r>
            <a:r>
              <a:rPr lang="zh-CN" altLang="en-US" sz="1800">
                <a:solidFill>
                  <a:srgbClr val="FF0000"/>
                </a:solidFill>
              </a:rPr>
              <a:t>列表的自动内存管理功能</a:t>
            </a:r>
            <a:r>
              <a:rPr lang="zh-CN" altLang="en-US" sz="1800"/>
              <a:t>。</a:t>
            </a:r>
            <a:endParaRPr lang="zh-CN" altLang="en-US" sz="1800"/>
          </a:p>
          <a:p>
            <a:pPr defTabSz="914400">
              <a:lnSpc>
                <a:spcPct val="150000"/>
              </a:lnSpc>
              <a:spcBef>
                <a:spcPts val="600"/>
              </a:spcBef>
              <a:spcAft>
                <a:spcPts val="600"/>
              </a:spcAft>
              <a:buSzPct val="90000"/>
              <a:buFont typeface="Wingdings" panose="05000000000000000000" charset="0"/>
              <a:buChar char="§"/>
            </a:pPr>
            <a:r>
              <a:rPr lang="zh-CN" altLang="en-US" sz="1800">
                <a:solidFill>
                  <a:srgbClr val="FF0000"/>
                </a:solidFill>
              </a:rPr>
              <a:t>在删除列表元素时，</a:t>
            </a:r>
            <a:r>
              <a:rPr lang="en-US" altLang="zh-CN" sz="1800">
                <a:solidFill>
                  <a:srgbClr val="FF0000"/>
                </a:solidFill>
              </a:rPr>
              <a:t>Python</a:t>
            </a:r>
            <a:r>
              <a:rPr lang="zh-CN" altLang="en-US" sz="1800">
                <a:solidFill>
                  <a:srgbClr val="FF0000"/>
                </a:solidFill>
              </a:rPr>
              <a:t>会自动对列表内存进行收缩并移动列表元素以保证所有元素之间没有空隙，增加列表元素时也会自动扩展内存并对元素进行移动以保证元素之间没有空隙。</a:t>
            </a:r>
            <a:r>
              <a:rPr lang="zh-CN" altLang="en-US" sz="1800"/>
              <a:t>每当插入或删除一个元素之后，该元素位置后面所有元素的索引就都改变了。</a:t>
            </a:r>
            <a:endParaRPr lang="zh-CN" altLang="en-US" sz="1800"/>
          </a:p>
          <a:p>
            <a:pPr defTabSz="914400">
              <a:lnSpc>
                <a:spcPct val="150000"/>
              </a:lnSpc>
              <a:spcBef>
                <a:spcPts val="600"/>
              </a:spcBef>
              <a:spcAft>
                <a:spcPts val="600"/>
              </a:spcAft>
              <a:buSzPct val="90000"/>
              <a:buFont typeface="Wingdings" panose="05000000000000000000" charset="0"/>
              <a:buChar char="§"/>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P spid="38914" grpI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584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35843" name="文本占位符 35842"/>
          <p:cNvSpPr>
            <a:spLocks noGrp="1"/>
          </p:cNvSpPr>
          <p:nvPr>
            <p:ph idx="1"/>
          </p:nvPr>
        </p:nvSpPr>
        <p:spPr/>
        <p:txBody>
          <a:bodyPr/>
          <a:lstStyle/>
          <a:p>
            <a:pPr>
              <a:lnSpc>
                <a:spcPct val="150000"/>
              </a:lnSpc>
              <a:spcBef>
                <a:spcPts val="0"/>
              </a:spcBef>
              <a:buFont typeface="Wingdings" panose="05000000000000000000" charset="0"/>
              <a:buChar char="§"/>
            </a:pPr>
            <a:r>
              <a:rPr lang="zh-CN" altLang="en-US" sz="1800" strike="noStrike" noProof="1">
                <a:effectLst/>
              </a:rPr>
              <a:t>正确的代码：</a:t>
            </a:r>
            <a:endParaRPr lang="zh-CN" altLang="en-US" sz="1800" strike="noStrike" noProof="1">
              <a:effectLst/>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&gt;&gt;&gt; x = [1,2,1,2,1,1,1]</a:t>
            </a: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&gt;&gt;&gt; for i in range(len(x)-1,-1,-1):         </a:t>
            </a:r>
            <a:r>
              <a:rPr lang="en-US" altLang="zh-CN" sz="1600" strike="noStrike" noProof="1">
                <a:effectLst/>
                <a:latin typeface="Consolas" panose="020B0609020204030204" charset="0"/>
                <a:cs typeface="Consolas" panose="020B0609020204030204" charset="0"/>
              </a:rPr>
              <a:t>#</a:t>
            </a:r>
            <a:r>
              <a:rPr lang="zh-CN" altLang="en-US" sz="1600" strike="noStrike" noProof="1">
                <a:effectLst/>
                <a:latin typeface="Consolas" panose="020B0609020204030204" charset="0"/>
                <a:cs typeface="Consolas" panose="020B0609020204030204" charset="0"/>
              </a:rPr>
              <a:t>从后往前删</a:t>
            </a: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if x[i]==1:</a:t>
            </a: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del x[i]</a:t>
            </a:r>
            <a:endParaRPr lang="zh-CN" altLang="en-US" sz="1350" strike="noStrike" noProof="1">
              <a:effectLst/>
              <a:latin typeface="Consolas" panose="020B0609020204030204" charset="0"/>
            </a:endParaRPr>
          </a:p>
          <a:p>
            <a:pPr marL="1905" indent="-344805" fontAlgn="base">
              <a:lnSpc>
                <a:spcPct val="80000"/>
              </a:lnSpc>
              <a:buNone/>
            </a:pPr>
            <a:r>
              <a:rPr lang="zh-CN" altLang="en-US" sz="1200" strike="noStrike" noProof="1">
                <a:effectLst/>
              </a:rPr>
              <a:t>	</a:t>
            </a:r>
            <a:endParaRPr lang="zh-CN" altLang="en-US" sz="1200" strike="noStrike" noProof="1">
              <a:effectLst/>
            </a:endParaRPr>
          </a:p>
        </p:txBody>
      </p:sp>
      <p:sp>
        <p:nvSpPr>
          <p:cNvPr id="2" name="文本框 1"/>
          <p:cNvSpPr txBox="1"/>
          <p:nvPr/>
        </p:nvSpPr>
        <p:spPr>
          <a:xfrm>
            <a:off x="3612515" y="3749675"/>
            <a:ext cx="1600200" cy="368300"/>
          </a:xfrm>
          <a:prstGeom prst="rect">
            <a:avLst/>
          </a:prstGeom>
          <a:noFill/>
        </p:spPr>
        <p:txBody>
          <a:bodyPr wrap="none" rtlCol="0" anchor="t">
            <a:spAutoFit/>
          </a:bodyPr>
          <a:p>
            <a:r>
              <a:rPr lang="zh-CN" altLang="en-US">
                <a:effectLst/>
                <a:latin typeface="Consolas" panose="020B0609020204030204" charset="0"/>
                <a:cs typeface="Consolas" panose="020B0609020204030204" charset="0"/>
                <a:sym typeface="+mn-ea"/>
              </a:rPr>
              <a:t>新建一个</a:t>
            </a:r>
            <a:r>
              <a:rPr lang="en-US" altLang="zh-CN">
                <a:effectLst/>
                <a:latin typeface="Consolas" panose="020B0609020204030204" charset="0"/>
                <a:cs typeface="Consolas" panose="020B0609020204030204" charset="0"/>
                <a:sym typeface="+mn-ea"/>
              </a:rPr>
              <a:t>list</a:t>
            </a:r>
            <a:endParaRPr lang="en-US" altLang="zh-CN">
              <a:effectLst/>
              <a:latin typeface="Consolas" panose="020B0609020204030204" charset="0"/>
              <a:cs typeface="Consolas" panose="020B0609020204030204" charset="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686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2.1.4  </a:t>
            </a:r>
            <a:r>
              <a:rPr lang="zh-CN" altLang="en-US" kern="1200" baseline="0">
                <a:latin typeface="+mj-lt"/>
                <a:ea typeface="+mj-ea"/>
                <a:cs typeface="+mj-cs"/>
              </a:rPr>
              <a:t>列表元素访问与计数</a:t>
            </a:r>
            <a:endParaRPr lang="zh-CN" altLang="en-US" kern="1200" baseline="0">
              <a:latin typeface="+mj-lt"/>
              <a:ea typeface="+mj-ea"/>
              <a:cs typeface="+mj-cs"/>
            </a:endParaRPr>
          </a:p>
        </p:txBody>
      </p:sp>
      <p:sp>
        <p:nvSpPr>
          <p:cNvPr id="40962" name="文本占位符 36866"/>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a:t>使用下标直接访问列表元素，如果指定下标不存在，则抛出异常。</a:t>
            </a:r>
            <a:endParaRPr lang="zh-CN" altLang="en-US" sz="1800"/>
          </a:p>
          <a:p>
            <a:pPr defTabSz="914400">
              <a:lnSpc>
                <a:spcPct val="80000"/>
              </a:lnSpc>
              <a:buSzPct val="90000"/>
              <a:buFont typeface="Wingdings" panose="05000000000000000000" pitchFamily="2" charset="2"/>
              <a:buNone/>
            </a:pPr>
            <a:endParaRPr lang="en-US" altLang="zh-CN" sz="1500"/>
          </a:p>
          <a:p>
            <a:pPr defTabSz="914400">
              <a:lnSpc>
                <a:spcPct val="80000"/>
              </a:lnSpc>
              <a:buSzPct val="90000"/>
              <a:buFont typeface="Wingdings" panose="05000000000000000000" pitchFamily="2" charset="2"/>
              <a:buNone/>
            </a:pPr>
            <a:r>
              <a:rPr lang="en-US" altLang="zh-CN" sz="1600">
                <a:latin typeface="Consolas" panose="020B0609020204030204" charset="0"/>
              </a:rPr>
              <a:t>&gt;&gt;&gt; aList[3]</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6</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aList[3] = 5.5</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4, 5, 5.5, 7, 9, 11, 13, 15, 17]</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aList[15]</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Traceback (most recent call last):</a:t>
            </a:r>
            <a:endParaRPr lang="en-US" altLang="zh-CN" sz="1600">
              <a:solidFill>
                <a:srgbClr val="FF000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  File "&lt;pyshell#34&gt;", line 1, in &lt;module&gt;</a:t>
            </a:r>
            <a:endParaRPr lang="en-US" altLang="zh-CN" sz="1600">
              <a:solidFill>
                <a:srgbClr val="FF000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    aList[15]</a:t>
            </a:r>
            <a:endParaRPr lang="en-US" altLang="zh-CN" sz="1600">
              <a:solidFill>
                <a:srgbClr val="FF000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IndexError: list index out of range</a:t>
            </a:r>
            <a:endParaRPr lang="en-US" altLang="zh-CN" sz="1600">
              <a:solidFill>
                <a:srgbClr val="FF0000"/>
              </a:solidFill>
              <a:latin typeface="Consolas" panose="020B060902020403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3788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2.1.4  </a:t>
            </a:r>
            <a:r>
              <a:rPr lang="zh-CN" altLang="en-US" kern="1200" baseline="0">
                <a:latin typeface="+mj-lt"/>
                <a:ea typeface="+mj-ea"/>
                <a:cs typeface="+mj-cs"/>
              </a:rPr>
              <a:t>列表元素访问与计数</a:t>
            </a:r>
            <a:endParaRPr lang="zh-CN" altLang="en-US" kern="1200" baseline="0">
              <a:latin typeface="+mj-lt"/>
              <a:ea typeface="+mj-ea"/>
              <a:cs typeface="+mj-cs"/>
            </a:endParaRPr>
          </a:p>
        </p:txBody>
      </p:sp>
      <p:sp>
        <p:nvSpPr>
          <p:cNvPr id="41986" name="文本占位符 37890"/>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a:t>使用列表对象的</a:t>
            </a:r>
            <a:r>
              <a:rPr lang="en-US" altLang="zh-CN" sz="1800"/>
              <a:t>index()</a:t>
            </a:r>
            <a:r>
              <a:rPr lang="zh-CN" altLang="en-US" sz="1800"/>
              <a:t>方法获取指定元素</a:t>
            </a:r>
            <a:r>
              <a:rPr lang="zh-CN" altLang="en-US" sz="1800">
                <a:solidFill>
                  <a:srgbClr val="FF0000"/>
                </a:solidFill>
              </a:rPr>
              <a:t>首次出现</a:t>
            </a:r>
            <a:r>
              <a:rPr lang="zh-CN" altLang="en-US" sz="1800"/>
              <a:t>的下标，若列表对象中不存在指定元素，则抛出异常。</a:t>
            </a:r>
            <a:endParaRPr lang="zh-CN" altLang="en-US" sz="1800"/>
          </a:p>
          <a:p>
            <a:pPr defTabSz="914400">
              <a:lnSpc>
                <a:spcPct val="80000"/>
              </a:lnSpc>
              <a:buSzPct val="90000"/>
              <a:buFont typeface="Wingdings" panose="05000000000000000000" pitchFamily="2" charset="2"/>
              <a:buNone/>
            </a:pPr>
            <a:endParaRPr lang="en-US" altLang="zh-CN" sz="1500"/>
          </a:p>
          <a:p>
            <a:pPr defTabSz="914400">
              <a:lnSpc>
                <a:spcPct val="80000"/>
              </a:lnSpc>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4, 5, 5.5, 7, 9, 11, 13, 15, 17]</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aList.index(7)</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4</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aList.index(100)</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Traceback (most recent call last):</a:t>
            </a:r>
            <a:endParaRPr lang="en-US" altLang="zh-CN" sz="1600">
              <a:solidFill>
                <a:srgbClr val="FF000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  File "&lt;pyshell#36&gt;", line 1, in &lt;module&gt;</a:t>
            </a:r>
            <a:endParaRPr lang="en-US" altLang="zh-CN" sz="1600">
              <a:solidFill>
                <a:srgbClr val="FF000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    aList.index(100)</a:t>
            </a:r>
            <a:endParaRPr lang="en-US" altLang="zh-CN" sz="1600">
              <a:solidFill>
                <a:srgbClr val="FF000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ValueError: 100 is not in list</a:t>
            </a:r>
            <a:endParaRPr lang="en-US" altLang="zh-CN" sz="1600">
              <a:solidFill>
                <a:srgbClr val="FF0000"/>
              </a:solidFill>
              <a:latin typeface="Consolas" panose="020B060902020403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891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2.1.4  </a:t>
            </a:r>
            <a:r>
              <a:rPr lang="zh-CN" altLang="en-US" kern="1200" baseline="0">
                <a:latin typeface="+mj-lt"/>
                <a:ea typeface="+mj-ea"/>
                <a:cs typeface="+mj-cs"/>
              </a:rPr>
              <a:t>列表元素访问与计数</a:t>
            </a:r>
            <a:endParaRPr lang="zh-CN" altLang="en-US" kern="1200" baseline="0">
              <a:latin typeface="+mj-lt"/>
              <a:ea typeface="+mj-ea"/>
              <a:cs typeface="+mj-cs"/>
            </a:endParaRPr>
          </a:p>
        </p:txBody>
      </p:sp>
      <p:sp>
        <p:nvSpPr>
          <p:cNvPr id="43010" name="文本占位符 38914"/>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a:t>使用列表对象的</a:t>
            </a:r>
            <a:r>
              <a:rPr lang="en-US" altLang="zh-CN" sz="1800"/>
              <a:t>count()</a:t>
            </a:r>
            <a:r>
              <a:rPr lang="zh-CN" altLang="en-US" sz="1800"/>
              <a:t>方法统计指定元素在列表对象中出现的次数。</a:t>
            </a:r>
            <a:endParaRPr lang="zh-CN" altLang="en-US" sz="1800"/>
          </a:p>
          <a:p>
            <a:pPr defTabSz="914400">
              <a:lnSpc>
                <a:spcPct val="80000"/>
              </a:lnSpc>
              <a:buSzPct val="90000"/>
              <a:buFont typeface="Wingdings" panose="05000000000000000000" pitchFamily="2" charset="2"/>
              <a:buNone/>
            </a:pPr>
            <a:endParaRPr lang="en-US" altLang="zh-CN" sz="1500"/>
          </a:p>
          <a:p>
            <a:pPr defTabSz="914400">
              <a:lnSpc>
                <a:spcPct val="80000"/>
              </a:lnSpc>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4, 5, 5.5, 7, 9, 11, 13, 15, 17]</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aList.count(7)</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1</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aList.count(0)</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0</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aList.count(8)</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0</a:t>
            </a:r>
            <a:endParaRPr lang="en-US" altLang="zh-CN" sz="1600">
              <a:solidFill>
                <a:srgbClr val="00B0F0"/>
              </a:solidFill>
              <a:latin typeface="Consolas" panose="020B060902020403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993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2.1.5  </a:t>
            </a:r>
            <a:r>
              <a:rPr lang="zh-CN" altLang="en-US" kern="1200" baseline="0">
                <a:latin typeface="+mj-lt"/>
                <a:ea typeface="+mj-ea"/>
                <a:cs typeface="+mj-cs"/>
              </a:rPr>
              <a:t>成员资格判断</a:t>
            </a:r>
            <a:endParaRPr lang="zh-CN" altLang="en-US" kern="1200" baseline="0">
              <a:latin typeface="+mj-lt"/>
              <a:ea typeface="+mj-ea"/>
              <a:cs typeface="+mj-cs"/>
            </a:endParaRPr>
          </a:p>
        </p:txBody>
      </p:sp>
      <p:sp>
        <p:nvSpPr>
          <p:cNvPr id="45058" name="文本占位符 39938"/>
          <p:cNvSpPr>
            <a:spLocks noGrp="1"/>
          </p:cNvSpPr>
          <p:nvPr>
            <p:ph idx="1"/>
          </p:nvPr>
        </p:nvSpPr>
        <p:spPr>
          <a:ln w="25400"/>
        </p:spPr>
        <p:txBody>
          <a:bodyPr anchor="t"/>
          <a:lstStyle/>
          <a:p>
            <a:pPr defTabSz="914400" fontAlgn="base">
              <a:lnSpc>
                <a:spcPct val="150000"/>
              </a:lnSpc>
              <a:spcBef>
                <a:spcPts val="0"/>
              </a:spcBef>
              <a:buSzPct val="90000"/>
              <a:buFont typeface="Wingdings" panose="05000000000000000000" charset="0"/>
              <a:buChar char="n"/>
            </a:pPr>
            <a:r>
              <a:rPr lang="zh-CN" altLang="en-US" sz="1800" strike="noStrike" noProof="1">
                <a:latin typeface="宋体" panose="02010600030101010101" pitchFamily="2" charset="-122"/>
              </a:rPr>
              <a:t>使用</a:t>
            </a:r>
            <a:r>
              <a:rPr lang="en-US" altLang="zh-CN" sz="1800" strike="noStrike" noProof="1">
                <a:latin typeface="宋体" panose="02010600030101010101" pitchFamily="2" charset="-122"/>
              </a:rPr>
              <a:t>in</a:t>
            </a:r>
            <a:r>
              <a:rPr lang="zh-CN" altLang="en-US" sz="1800" strike="noStrike" noProof="1">
                <a:latin typeface="宋体" panose="02010600030101010101" pitchFamily="2" charset="-122"/>
              </a:rPr>
              <a:t>关键字来判断一个值是否存在于列表中，返回结果为“</a:t>
            </a:r>
            <a:r>
              <a:rPr lang="en-US" altLang="zh-CN" sz="1800" strike="noStrike" noProof="1">
                <a:latin typeface="宋体" panose="02010600030101010101" pitchFamily="2" charset="-122"/>
              </a:rPr>
              <a:t>True”</a:t>
            </a:r>
            <a:r>
              <a:rPr lang="zh-CN" altLang="en-US" sz="1800" strike="noStrike" noProof="1">
                <a:latin typeface="宋体" panose="02010600030101010101" pitchFamily="2" charset="-122"/>
              </a:rPr>
              <a:t>或“</a:t>
            </a:r>
            <a:r>
              <a:rPr lang="en-US" altLang="zh-CN" sz="1800" strike="noStrike" noProof="1">
                <a:latin typeface="宋体" panose="02010600030101010101" pitchFamily="2" charset="-122"/>
              </a:rPr>
              <a:t>False”</a:t>
            </a:r>
            <a:r>
              <a:rPr lang="zh-CN" altLang="en-US" sz="1800" strike="noStrike" noProof="1">
                <a:latin typeface="宋体" panose="02010600030101010101" pitchFamily="2" charset="-122"/>
              </a:rPr>
              <a:t>。</a:t>
            </a:r>
            <a:endParaRPr lang="zh-CN" altLang="en-US" sz="1800" strike="noStrike" noProof="1">
              <a:latin typeface="宋体" panose="02010600030101010101" pitchFamily="2" charset="-122"/>
            </a:endParaRPr>
          </a:p>
          <a:p>
            <a:pPr marL="0" indent="0" defTabSz="914400" fontAlgn="base">
              <a:lnSpc>
                <a:spcPct val="150000"/>
              </a:lnSpc>
              <a:spcBef>
                <a:spcPts val="0"/>
              </a:spcBef>
              <a:buSzPct val="90000"/>
              <a:buFont typeface="Wingdings" panose="05000000000000000000" charset="0"/>
              <a:buNone/>
            </a:pPr>
            <a:r>
              <a:rPr lang="en-US" altLang="zh-CN" sz="1400" strike="noStrike" noProof="1">
                <a:latin typeface="Consolas" panose="020B0609020204030204" charset="0"/>
              </a:rPr>
              <a:t>&gt;&gt;&gt; aList</a:t>
            </a:r>
            <a:endParaRPr lang="en-US" altLang="zh-CN" sz="1400" strike="noStrike" noProof="1">
              <a:latin typeface="Consolas" panose="020B0609020204030204" charset="0"/>
            </a:endParaRPr>
          </a:p>
          <a:p>
            <a:pPr defTabSz="914400" fontAlgn="base">
              <a:buSzPct val="90000"/>
              <a:buFont typeface="Wingdings" panose="05000000000000000000" pitchFamily="2" charset="2"/>
              <a:buNone/>
            </a:pPr>
            <a:r>
              <a:rPr lang="en-US" altLang="zh-CN" sz="1400" strike="noStrike" noProof="1">
                <a:solidFill>
                  <a:srgbClr val="00B0F0"/>
                </a:solidFill>
                <a:latin typeface="Consolas" panose="020B0609020204030204" charset="0"/>
              </a:rPr>
              <a:t>[3, 4, 5, 5.5, 7, 9, 11, 13, 15, 17]</a:t>
            </a:r>
            <a:endParaRPr lang="en-US" altLang="zh-CN" sz="1400" strike="noStrike" noProof="1">
              <a:solidFill>
                <a:srgbClr val="00B0F0"/>
              </a:solidFill>
              <a:latin typeface="Consolas" panose="020B0609020204030204" charset="0"/>
            </a:endParaRPr>
          </a:p>
          <a:p>
            <a:pPr defTabSz="914400" fontAlgn="base">
              <a:buSzPct val="90000"/>
              <a:buFont typeface="Wingdings" panose="05000000000000000000" pitchFamily="2" charset="2"/>
              <a:buNone/>
            </a:pPr>
            <a:r>
              <a:rPr lang="en-US" altLang="zh-CN" sz="1400" strike="noStrike" noProof="1">
                <a:latin typeface="Consolas" panose="020B0609020204030204" charset="0"/>
              </a:rPr>
              <a:t>&gt;&gt;&gt; 3 in aList</a:t>
            </a:r>
            <a:endParaRPr lang="en-US" altLang="zh-CN" sz="1400" strike="noStrike" noProof="1">
              <a:latin typeface="Consolas" panose="020B0609020204030204" charset="0"/>
            </a:endParaRPr>
          </a:p>
          <a:p>
            <a:pPr defTabSz="914400" fontAlgn="base">
              <a:buSzPct val="90000"/>
              <a:buFont typeface="Wingdings" panose="05000000000000000000" pitchFamily="2" charset="2"/>
              <a:buNone/>
            </a:pPr>
            <a:r>
              <a:rPr lang="en-US" altLang="zh-CN" sz="1400" strike="noStrike" noProof="1">
                <a:solidFill>
                  <a:srgbClr val="00B0F0"/>
                </a:solidFill>
                <a:latin typeface="Consolas" panose="020B0609020204030204" charset="0"/>
              </a:rPr>
              <a:t>True</a:t>
            </a:r>
            <a:endParaRPr lang="en-US" altLang="zh-CN" sz="1400" strike="noStrike" noProof="1">
              <a:solidFill>
                <a:srgbClr val="00B0F0"/>
              </a:solidFill>
              <a:latin typeface="Consolas" panose="020B0609020204030204" charset="0"/>
            </a:endParaRPr>
          </a:p>
          <a:p>
            <a:pPr defTabSz="914400" fontAlgn="base">
              <a:buSzPct val="90000"/>
              <a:buFont typeface="Wingdings" panose="05000000000000000000" pitchFamily="2" charset="2"/>
              <a:buNone/>
            </a:pPr>
            <a:r>
              <a:rPr lang="en-US" altLang="zh-CN" sz="1400" strike="noStrike" noProof="1">
                <a:latin typeface="Consolas" panose="020B0609020204030204" charset="0"/>
              </a:rPr>
              <a:t>&gt;&gt;&gt; 18 in aList</a:t>
            </a:r>
            <a:endParaRPr lang="en-US" altLang="zh-CN" sz="1400" strike="noStrike" noProof="1">
              <a:latin typeface="Consolas" panose="020B0609020204030204" charset="0"/>
            </a:endParaRPr>
          </a:p>
          <a:p>
            <a:pPr defTabSz="914400" fontAlgn="base">
              <a:buSzPct val="90000"/>
              <a:buFont typeface="Wingdings" panose="05000000000000000000" pitchFamily="2" charset="2"/>
              <a:buNone/>
            </a:pPr>
            <a:r>
              <a:rPr lang="en-US" altLang="zh-CN" sz="1400" strike="noStrike" noProof="1">
                <a:solidFill>
                  <a:srgbClr val="00B0F0"/>
                </a:solidFill>
                <a:latin typeface="Consolas" panose="020B0609020204030204" charset="0"/>
              </a:rPr>
              <a:t>False</a:t>
            </a:r>
            <a:endParaRPr lang="en-US" altLang="zh-CN" sz="1400" strike="noStrike" noProof="1">
              <a:solidFill>
                <a:srgbClr val="00B0F0"/>
              </a:solidFill>
              <a:latin typeface="Consolas" panose="020B0609020204030204" charset="0"/>
            </a:endParaRPr>
          </a:p>
          <a:p>
            <a:pPr defTabSz="914400" fontAlgn="base">
              <a:buSzPct val="90000"/>
              <a:buFont typeface="Wingdings" panose="05000000000000000000" pitchFamily="2" charset="2"/>
              <a:buNone/>
            </a:pPr>
            <a:r>
              <a:rPr lang="en-US" altLang="zh-CN" sz="1400" strike="noStrike" noProof="1">
                <a:latin typeface="Consolas" panose="020B0609020204030204" charset="0"/>
              </a:rPr>
              <a:t>&gt;&gt;&gt; bList = [[1], [2], [3]]</a:t>
            </a:r>
            <a:endParaRPr lang="en-US" altLang="zh-CN" sz="1400" strike="noStrike" noProof="1">
              <a:latin typeface="Consolas" panose="020B0609020204030204" charset="0"/>
            </a:endParaRPr>
          </a:p>
          <a:p>
            <a:pPr defTabSz="914400" fontAlgn="base">
              <a:buSzPct val="90000"/>
              <a:buFont typeface="Wingdings" panose="05000000000000000000" pitchFamily="2" charset="2"/>
              <a:buNone/>
            </a:pPr>
            <a:r>
              <a:rPr lang="en-US" altLang="zh-CN" sz="1400" strike="noStrike" noProof="1">
                <a:latin typeface="Consolas" panose="020B0609020204030204" charset="0"/>
              </a:rPr>
              <a:t>&gt;&gt;&gt; 3 in bList</a:t>
            </a:r>
            <a:endParaRPr lang="en-US" altLang="zh-CN" sz="1400" strike="noStrike" noProof="1">
              <a:latin typeface="Consolas" panose="020B0609020204030204" charset="0"/>
            </a:endParaRPr>
          </a:p>
          <a:p>
            <a:pPr defTabSz="914400" fontAlgn="base">
              <a:buSzPct val="90000"/>
              <a:buFont typeface="Wingdings" panose="05000000000000000000" pitchFamily="2" charset="2"/>
              <a:buNone/>
            </a:pPr>
            <a:r>
              <a:rPr lang="en-US" altLang="zh-CN" sz="1400" strike="noStrike" noProof="1">
                <a:solidFill>
                  <a:srgbClr val="00B0F0"/>
                </a:solidFill>
                <a:latin typeface="Consolas" panose="020B0609020204030204" charset="0"/>
              </a:rPr>
              <a:t>False</a:t>
            </a:r>
            <a:endParaRPr lang="en-US" altLang="zh-CN" sz="1400" strike="noStrike" noProof="1">
              <a:solidFill>
                <a:srgbClr val="00B0F0"/>
              </a:solidFill>
              <a:latin typeface="Consolas" panose="020B0609020204030204" charset="0"/>
            </a:endParaRPr>
          </a:p>
        </p:txBody>
      </p:sp>
      <p:sp>
        <p:nvSpPr>
          <p:cNvPr id="44035" name="文本框 1"/>
          <p:cNvSpPr txBox="1"/>
          <p:nvPr/>
        </p:nvSpPr>
        <p:spPr>
          <a:xfrm>
            <a:off x="4680585" y="2070100"/>
            <a:ext cx="3823335" cy="2245360"/>
          </a:xfrm>
          <a:prstGeom prst="rect">
            <a:avLst/>
          </a:prstGeom>
          <a:noFill/>
          <a:ln w="25400" cap="flat" cmpd="sng">
            <a:solidFill>
              <a:schemeClr val="accent1"/>
            </a:solidFill>
            <a:prstDash val="solid"/>
            <a:round/>
            <a:headEnd type="none" w="med" len="med"/>
            <a:tailEnd type="none" w="med" len="med"/>
          </a:ln>
        </p:spPr>
        <p:txBody>
          <a:bodyPr wrap="square" anchor="t">
            <a:spAutoFit/>
          </a:bodyPr>
          <a:lstStyle/>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3 not in bList</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solidFill>
                  <a:srgbClr val="00B0F0"/>
                </a:solidFill>
                <a:latin typeface="Consolas" panose="020B0609020204030204" charset="0"/>
                <a:ea typeface="宋体" panose="02010600030101010101" pitchFamily="2" charset="-122"/>
                <a:sym typeface="Arial" panose="020B0604020202020204" pitchFamily="34" charset="0"/>
              </a:rPr>
              <a:t>True</a:t>
            </a:r>
            <a:endParaRPr lang="en-US" altLang="zh-CN" sz="1400">
              <a:solidFill>
                <a:srgbClr val="00B0F0"/>
              </a:solidFill>
              <a:latin typeface="Consolas" panose="020B0609020204030204" charset="0"/>
              <a:ea typeface="宋体" panose="02010600030101010101" pitchFamily="2" charset="-122"/>
              <a:sym typeface="Arial" panose="020B0604020202020204" pitchFamily="34" charset="0"/>
            </a:endParaRP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[3] in bList</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solidFill>
                  <a:srgbClr val="00B0F0"/>
                </a:solidFill>
                <a:latin typeface="Consolas" panose="020B0609020204030204" charset="0"/>
                <a:ea typeface="宋体" panose="02010600030101010101" pitchFamily="2" charset="-122"/>
                <a:sym typeface="Arial" panose="020B0604020202020204" pitchFamily="34" charset="0"/>
              </a:rPr>
              <a:t>True</a:t>
            </a:r>
            <a:endParaRPr lang="en-US" altLang="zh-CN" sz="1400">
              <a:solidFill>
                <a:srgbClr val="00B0F0"/>
              </a:solidFill>
              <a:latin typeface="Consolas" panose="020B0609020204030204" charset="0"/>
              <a:ea typeface="宋体" panose="02010600030101010101" pitchFamily="2" charset="-122"/>
              <a:sym typeface="Arial" panose="020B0604020202020204" pitchFamily="34" charset="0"/>
            </a:endParaRP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aList = [3, 5, 7, 9, 11]</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bList = ['a', 'b', 'c', 'd']</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(3, 'a') in zip(aList, bList)</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solidFill>
                  <a:srgbClr val="00B0F0"/>
                </a:solidFill>
                <a:latin typeface="Consolas" panose="020B0609020204030204" charset="0"/>
                <a:ea typeface="宋体" panose="02010600030101010101" pitchFamily="2" charset="-122"/>
                <a:sym typeface="Arial" panose="020B0604020202020204" pitchFamily="34" charset="0"/>
              </a:rPr>
              <a:t>True</a:t>
            </a:r>
            <a:endParaRPr lang="en-US" altLang="zh-CN" sz="1400">
              <a:solidFill>
                <a:srgbClr val="00B0F0"/>
              </a:solidFill>
              <a:latin typeface="Consolas" panose="020B0609020204030204" charset="0"/>
              <a:ea typeface="宋体" panose="02010600030101010101" pitchFamily="2" charset="-122"/>
              <a:sym typeface="Arial" panose="020B0604020202020204" pitchFamily="34" charset="0"/>
            </a:endParaRP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for a, b in zip(aList, bList):</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    print(a, b)</a:t>
            </a:r>
            <a:endParaRPr lang="zh-CN" altLang="en-US" sz="1400">
              <a:latin typeface="Consolas" panose="020B060902020403020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画布 8"/>
          <p:cNvGrpSpPr/>
          <p:nvPr/>
        </p:nvGrpSpPr>
        <p:grpSpPr>
          <a:xfrm>
            <a:off x="1806885" y="1259902"/>
            <a:ext cx="5064614" cy="3099739"/>
            <a:chOff x="0" y="0"/>
            <a:chExt cx="4302760" cy="3054985"/>
          </a:xfrm>
        </p:grpSpPr>
        <p:sp>
          <p:nvSpPr>
            <p:cNvPr id="15362" name="画布 8"/>
            <p:cNvSpPr/>
            <p:nvPr/>
          </p:nvSpPr>
          <p:spPr>
            <a:xfrm>
              <a:off x="0" y="0"/>
              <a:ext cx="4302760" cy="3054985"/>
            </a:xfrm>
            <a:prstGeom prst="rect">
              <a:avLst/>
            </a:prstGeom>
            <a:noFill/>
            <a:ln w="9525">
              <a:noFill/>
            </a:ln>
          </p:spPr>
          <p:txBody>
            <a:bodyPr anchor="t"/>
            <a:lstStyle/>
            <a:p>
              <a:endParaRPr lang="en-US" altLang="en-US" sz="100">
                <a:latin typeface="Arial" panose="020B0604020202020204" pitchFamily="34" charset="0"/>
                <a:ea typeface="宋体" panose="02010600030101010101" pitchFamily="2" charset="-122"/>
              </a:endParaRPr>
            </a:p>
          </p:txBody>
        </p:sp>
        <p:sp>
          <p:nvSpPr>
            <p:cNvPr id="9" name="文本框 9"/>
            <p:cNvSpPr txBox="1"/>
            <p:nvPr/>
          </p:nvSpPr>
          <p:spPr>
            <a:xfrm>
              <a:off x="104961" y="687946"/>
              <a:ext cx="734695"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just"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有序序列</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0" name="文本框 10"/>
            <p:cNvSpPr txBox="1"/>
            <p:nvPr/>
          </p:nvSpPr>
          <p:spPr>
            <a:xfrm>
              <a:off x="104775" y="1513168"/>
              <a:ext cx="734695"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just"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无序序列</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1" name="文本框 11"/>
            <p:cNvSpPr txBox="1"/>
            <p:nvPr/>
          </p:nvSpPr>
          <p:spPr>
            <a:xfrm>
              <a:off x="1545473" y="25351"/>
              <a:ext cx="1194211"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列表</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2" name="文本框 12"/>
            <p:cNvSpPr txBox="1"/>
            <p:nvPr/>
          </p:nvSpPr>
          <p:spPr>
            <a:xfrm>
              <a:off x="1540617" y="512646"/>
              <a:ext cx="1198662"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元组</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3" name="文本框 13"/>
            <p:cNvSpPr txBox="1"/>
            <p:nvPr/>
          </p:nvSpPr>
          <p:spPr>
            <a:xfrm>
              <a:off x="1540617" y="1001350"/>
              <a:ext cx="1198662"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字符串</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4" name="文本框 14"/>
            <p:cNvSpPr txBox="1"/>
            <p:nvPr/>
          </p:nvSpPr>
          <p:spPr>
            <a:xfrm>
              <a:off x="1539807" y="1507893"/>
              <a:ext cx="1199876"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字典</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5" name="文本框 15"/>
            <p:cNvSpPr txBox="1"/>
            <p:nvPr/>
          </p:nvSpPr>
          <p:spPr>
            <a:xfrm>
              <a:off x="1539403" y="2043542"/>
              <a:ext cx="1200686"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集合</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6" name="文本框 16"/>
            <p:cNvSpPr txBox="1"/>
            <p:nvPr/>
          </p:nvSpPr>
          <p:spPr>
            <a:xfrm>
              <a:off x="1539807" y="2526142"/>
              <a:ext cx="1200281" cy="499971"/>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range、zip、map、enumerate等</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7" name="文本框 17"/>
            <p:cNvSpPr txBox="1"/>
            <p:nvPr/>
          </p:nvSpPr>
          <p:spPr>
            <a:xfrm>
              <a:off x="3305810" y="687705"/>
              <a:ext cx="915670"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可变序列</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8" name="文本框 18"/>
            <p:cNvSpPr txBox="1"/>
            <p:nvPr/>
          </p:nvSpPr>
          <p:spPr>
            <a:xfrm>
              <a:off x="3305175" y="1513205"/>
              <a:ext cx="914400"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不可变序列</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19" name="直接箭头连接符 19"/>
            <p:cNvCxnSpPr>
              <a:stCxn id="11" idx="3"/>
              <a:endCxn id="17" idx="1"/>
            </p:cNvCxnSpPr>
            <p:nvPr/>
          </p:nvCxnSpPr>
          <p:spPr>
            <a:xfrm>
              <a:off x="2739890" y="166370"/>
              <a:ext cx="565743" cy="662872"/>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直接箭头连接符 20"/>
            <p:cNvCxnSpPr>
              <a:stCxn id="14" idx="3"/>
              <a:endCxn id="17" idx="1"/>
            </p:cNvCxnSpPr>
            <p:nvPr/>
          </p:nvCxnSpPr>
          <p:spPr>
            <a:xfrm flipV="1">
              <a:off x="2739546" y="828955"/>
              <a:ext cx="566147" cy="819670"/>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直接箭头连接符 21"/>
            <p:cNvCxnSpPr>
              <a:stCxn id="15" idx="3"/>
              <a:endCxn id="17" idx="1"/>
            </p:cNvCxnSpPr>
            <p:nvPr/>
          </p:nvCxnSpPr>
          <p:spPr>
            <a:xfrm flipV="1">
              <a:off x="2740329" y="829081"/>
              <a:ext cx="565338" cy="1355319"/>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直接箭头连接符 22"/>
            <p:cNvCxnSpPr>
              <a:stCxn id="12" idx="3"/>
              <a:endCxn id="18" idx="1"/>
            </p:cNvCxnSpPr>
            <p:nvPr/>
          </p:nvCxnSpPr>
          <p:spPr>
            <a:xfrm>
              <a:off x="2739597" y="653415"/>
              <a:ext cx="565743" cy="100088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直接箭头连接符 23"/>
            <p:cNvCxnSpPr>
              <a:stCxn id="13" idx="3"/>
              <a:endCxn id="18" idx="1"/>
            </p:cNvCxnSpPr>
            <p:nvPr/>
          </p:nvCxnSpPr>
          <p:spPr>
            <a:xfrm>
              <a:off x="2739571" y="1142365"/>
              <a:ext cx="565743" cy="51217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4" name="直接箭头连接符 24"/>
            <p:cNvCxnSpPr>
              <a:stCxn id="16" idx="3"/>
              <a:endCxn id="18" idx="1"/>
            </p:cNvCxnSpPr>
            <p:nvPr/>
          </p:nvCxnSpPr>
          <p:spPr>
            <a:xfrm flipV="1">
              <a:off x="2739980" y="1654220"/>
              <a:ext cx="565338" cy="1122000"/>
            </a:xfrm>
            <a:prstGeom prst="straightConnector1">
              <a:avLst/>
            </a:prstGeom>
            <a:ln w="25400">
              <a:solidFill>
                <a:srgbClr val="FF0000"/>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25" name="直接箭头连接符 25"/>
            <p:cNvCxnSpPr>
              <a:stCxn id="11" idx="1"/>
              <a:endCxn id="9" idx="3"/>
            </p:cNvCxnSpPr>
            <p:nvPr/>
          </p:nvCxnSpPr>
          <p:spPr>
            <a:xfrm flipH="1">
              <a:off x="839599" y="166370"/>
              <a:ext cx="705638" cy="66275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直接箭头连接符 26"/>
            <p:cNvCxnSpPr>
              <a:stCxn id="12" idx="1"/>
              <a:endCxn id="9" idx="3"/>
            </p:cNvCxnSpPr>
            <p:nvPr/>
          </p:nvCxnSpPr>
          <p:spPr>
            <a:xfrm flipH="1">
              <a:off x="839915" y="653415"/>
              <a:ext cx="700783" cy="175859"/>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7" name="直接箭头连接符 27"/>
            <p:cNvCxnSpPr>
              <a:stCxn id="13" idx="1"/>
              <a:endCxn id="9" idx="3"/>
            </p:cNvCxnSpPr>
            <p:nvPr/>
          </p:nvCxnSpPr>
          <p:spPr>
            <a:xfrm flipH="1" flipV="1">
              <a:off x="839915" y="829449"/>
              <a:ext cx="700783" cy="31291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直接箭头连接符 28"/>
            <p:cNvCxnSpPr>
              <a:stCxn id="16" idx="1"/>
              <a:endCxn id="9" idx="3"/>
            </p:cNvCxnSpPr>
            <p:nvPr/>
          </p:nvCxnSpPr>
          <p:spPr>
            <a:xfrm flipH="1" flipV="1">
              <a:off x="839954" y="829257"/>
              <a:ext cx="700244" cy="1947589"/>
            </a:xfrm>
            <a:prstGeom prst="straightConnector1">
              <a:avLst/>
            </a:prstGeom>
            <a:ln w="25400">
              <a:solidFill>
                <a:srgbClr val="FF0000"/>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29" name="直接箭头连接符 29"/>
            <p:cNvCxnSpPr>
              <a:stCxn id="14" idx="1"/>
              <a:endCxn id="10" idx="3"/>
            </p:cNvCxnSpPr>
            <p:nvPr/>
          </p:nvCxnSpPr>
          <p:spPr>
            <a:xfrm flipH="1">
              <a:off x="839954" y="1649252"/>
              <a:ext cx="700244" cy="5632"/>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0" name="直接箭头连接符 30"/>
            <p:cNvCxnSpPr>
              <a:stCxn id="15" idx="1"/>
              <a:endCxn id="10" idx="3"/>
            </p:cNvCxnSpPr>
            <p:nvPr/>
          </p:nvCxnSpPr>
          <p:spPr>
            <a:xfrm flipH="1" flipV="1">
              <a:off x="839723" y="1654946"/>
              <a:ext cx="699704" cy="529454"/>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5385" name="标题 1024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Python</a:t>
            </a:r>
            <a:r>
              <a:rPr lang="zh-CN" altLang="en-US" kern="1200" baseline="0">
                <a:latin typeface="+mj-lt"/>
                <a:ea typeface="+mj-ea"/>
                <a:cs typeface="+mj-cs"/>
              </a:rPr>
              <a:t>序列概述</a:t>
            </a:r>
            <a:endParaRPr lang="zh-CN" altLang="en-US" kern="1200" baseline="0">
              <a:latin typeface="+mj-lt"/>
              <a:ea typeface="+mj-ea"/>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4096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
        <p:nvSpPr>
          <p:cNvPr id="45058" name="文本占位符 40962"/>
          <p:cNvSpPr>
            <a:spLocks noGrp="1"/>
          </p:cNvSpPr>
          <p:nvPr>
            <p:ph idx="1"/>
          </p:nvPr>
        </p:nvSpPr>
        <p:spPr/>
        <p:txBody>
          <a:bodyPr anchor="t"/>
          <a:lstStyle/>
          <a:p>
            <a:pPr defTabSz="914400">
              <a:lnSpc>
                <a:spcPct val="100000"/>
              </a:lnSpc>
              <a:spcBef>
                <a:spcPts val="600"/>
              </a:spcBef>
              <a:spcAft>
                <a:spcPts val="600"/>
              </a:spcAft>
              <a:buSzPct val="90000"/>
              <a:buFont typeface="Wingdings" panose="05000000000000000000" charset="0"/>
              <a:buChar char=""/>
            </a:pPr>
            <a:r>
              <a:rPr lang="zh-CN" altLang="en-US" sz="1650"/>
              <a:t>切片适用于列表、元组、字符串、</a:t>
            </a:r>
            <a:r>
              <a:rPr lang="en-US" altLang="zh-CN" sz="1650"/>
              <a:t>range</a:t>
            </a:r>
            <a:r>
              <a:rPr lang="zh-CN" altLang="en-US" sz="1650"/>
              <a:t>对象等类型，但作用于列表时功能最强大。</a:t>
            </a:r>
            <a:r>
              <a:rPr lang="zh-CN" altLang="en-US" sz="1650">
                <a:sym typeface="宋体" panose="02010600030101010101" pitchFamily="2" charset="-122"/>
              </a:rPr>
              <a:t>可以使用切片来</a:t>
            </a:r>
            <a:r>
              <a:rPr lang="zh-CN" altLang="en-US" sz="1650">
                <a:solidFill>
                  <a:srgbClr val="FF0000"/>
                </a:solidFill>
                <a:sym typeface="宋体" panose="02010600030101010101" pitchFamily="2" charset="-122"/>
              </a:rPr>
              <a:t>截取</a:t>
            </a:r>
            <a:r>
              <a:rPr lang="zh-CN" altLang="en-US" sz="1650">
                <a:sym typeface="宋体" panose="02010600030101010101" pitchFamily="2" charset="-122"/>
              </a:rPr>
              <a:t>列表中的任何部分，得到一个新列表，也可以通过切片来</a:t>
            </a:r>
            <a:r>
              <a:rPr lang="zh-CN" altLang="en-US" sz="1650">
                <a:solidFill>
                  <a:srgbClr val="FF0000"/>
                </a:solidFill>
                <a:sym typeface="宋体" panose="02010600030101010101" pitchFamily="2" charset="-122"/>
              </a:rPr>
              <a:t>修改</a:t>
            </a:r>
            <a:r>
              <a:rPr lang="zh-CN" altLang="en-US" sz="1650">
                <a:sym typeface="宋体" panose="02010600030101010101" pitchFamily="2" charset="-122"/>
              </a:rPr>
              <a:t>和</a:t>
            </a:r>
            <a:r>
              <a:rPr lang="zh-CN" altLang="en-US" sz="1650">
                <a:solidFill>
                  <a:srgbClr val="FF0000"/>
                </a:solidFill>
                <a:sym typeface="宋体" panose="02010600030101010101" pitchFamily="2" charset="-122"/>
              </a:rPr>
              <a:t>删除</a:t>
            </a:r>
            <a:r>
              <a:rPr lang="zh-CN" altLang="en-US" sz="1650">
                <a:sym typeface="宋体" panose="02010600030101010101" pitchFamily="2" charset="-122"/>
              </a:rPr>
              <a:t>列表中部分元素，甚至可以通过切片操作为列表对象</a:t>
            </a:r>
            <a:r>
              <a:rPr lang="zh-CN" altLang="en-US" sz="1650">
                <a:solidFill>
                  <a:srgbClr val="FF0000"/>
                </a:solidFill>
                <a:sym typeface="宋体" panose="02010600030101010101" pitchFamily="2" charset="-122"/>
              </a:rPr>
              <a:t>增加</a:t>
            </a:r>
            <a:r>
              <a:rPr lang="zh-CN" altLang="en-US" sz="1650">
                <a:sym typeface="宋体" panose="02010600030101010101" pitchFamily="2" charset="-122"/>
              </a:rPr>
              <a:t>元素。</a:t>
            </a:r>
            <a:endParaRPr lang="zh-CN" altLang="en-US" sz="1650"/>
          </a:p>
          <a:p>
            <a:pPr defTabSz="914400">
              <a:lnSpc>
                <a:spcPct val="100000"/>
              </a:lnSpc>
              <a:spcBef>
                <a:spcPts val="600"/>
              </a:spcBef>
              <a:spcAft>
                <a:spcPts val="600"/>
              </a:spcAft>
              <a:buSzPct val="90000"/>
              <a:buFont typeface="Wingdings" panose="05000000000000000000" charset="0"/>
              <a:buChar char=""/>
            </a:pPr>
            <a:r>
              <a:rPr lang="zh-CN" altLang="en-US" sz="1500"/>
              <a:t>切片使用</a:t>
            </a:r>
            <a:r>
              <a:rPr lang="en-US" altLang="zh-CN" sz="1500">
                <a:solidFill>
                  <a:srgbClr val="FF0000"/>
                </a:solidFill>
              </a:rPr>
              <a:t>2</a:t>
            </a:r>
            <a:r>
              <a:rPr lang="zh-CN" altLang="en-US" sz="1500">
                <a:solidFill>
                  <a:srgbClr val="FF0000"/>
                </a:solidFill>
              </a:rPr>
              <a:t>个冒号分隔的</a:t>
            </a:r>
            <a:r>
              <a:rPr lang="en-US" altLang="zh-CN" sz="1500">
                <a:solidFill>
                  <a:srgbClr val="FF0000"/>
                </a:solidFill>
              </a:rPr>
              <a:t>3</a:t>
            </a:r>
            <a:r>
              <a:rPr lang="zh-CN" altLang="en-US" sz="1500">
                <a:solidFill>
                  <a:srgbClr val="FF0000"/>
                </a:solidFill>
              </a:rPr>
              <a:t>个数字</a:t>
            </a:r>
            <a:r>
              <a:rPr lang="zh-CN" altLang="en-US" sz="1500"/>
              <a:t>来完成：</a:t>
            </a:r>
            <a:endParaRPr lang="zh-CN" altLang="en-US" sz="1500"/>
          </a:p>
          <a:p>
            <a:pPr defTabSz="914400">
              <a:lnSpc>
                <a:spcPct val="100000"/>
              </a:lnSpc>
              <a:spcBef>
                <a:spcPts val="600"/>
              </a:spcBef>
              <a:spcAft>
                <a:spcPts val="600"/>
              </a:spcAft>
              <a:buSzPct val="90000"/>
              <a:buFont typeface="Wingdings" panose="05000000000000000000" charset="0"/>
              <a:buChar char=""/>
            </a:pPr>
            <a:r>
              <a:rPr lang="zh-CN" altLang="en-US" sz="1500" b="1">
                <a:solidFill>
                  <a:srgbClr val="00B0F0"/>
                </a:solidFill>
              </a:rPr>
              <a:t>第一个数字</a:t>
            </a:r>
            <a:r>
              <a:rPr lang="zh-CN" altLang="en-US" sz="1500"/>
              <a:t>表示切片开始位置（默认为</a:t>
            </a:r>
            <a:r>
              <a:rPr lang="en-US" altLang="zh-CN" sz="1500"/>
              <a:t>0</a:t>
            </a:r>
            <a:r>
              <a:rPr lang="zh-CN" altLang="en-US" sz="1500"/>
              <a:t>）。</a:t>
            </a:r>
            <a:endParaRPr lang="zh-CN" altLang="en-US" sz="1500"/>
          </a:p>
          <a:p>
            <a:pPr defTabSz="914400">
              <a:lnSpc>
                <a:spcPct val="100000"/>
              </a:lnSpc>
              <a:spcBef>
                <a:spcPts val="600"/>
              </a:spcBef>
              <a:spcAft>
                <a:spcPts val="600"/>
              </a:spcAft>
              <a:buSzPct val="90000"/>
              <a:buFont typeface="Wingdings" panose="05000000000000000000" charset="0"/>
              <a:buChar char=""/>
            </a:pPr>
            <a:r>
              <a:rPr lang="zh-CN" altLang="en-US" sz="1500" b="1">
                <a:solidFill>
                  <a:srgbClr val="00B0F0"/>
                </a:solidFill>
              </a:rPr>
              <a:t>第二个数字</a:t>
            </a:r>
            <a:r>
              <a:rPr lang="zh-CN" altLang="en-US" sz="1500"/>
              <a:t>表示切片截止（但不包含）位置（默认为列表长度）。</a:t>
            </a:r>
            <a:endParaRPr lang="zh-CN" altLang="en-US" sz="1500"/>
          </a:p>
          <a:p>
            <a:pPr defTabSz="914400">
              <a:lnSpc>
                <a:spcPct val="100000"/>
              </a:lnSpc>
              <a:spcBef>
                <a:spcPts val="600"/>
              </a:spcBef>
              <a:spcAft>
                <a:spcPts val="600"/>
              </a:spcAft>
              <a:buSzPct val="90000"/>
              <a:buFont typeface="Wingdings" panose="05000000000000000000" charset="0"/>
              <a:buChar char=""/>
            </a:pPr>
            <a:r>
              <a:rPr lang="zh-CN" altLang="en-US" sz="1500" b="1">
                <a:solidFill>
                  <a:srgbClr val="00B0F0"/>
                </a:solidFill>
              </a:rPr>
              <a:t>第三个数字</a:t>
            </a:r>
            <a:r>
              <a:rPr lang="zh-CN" altLang="en-US" sz="1500"/>
              <a:t>表示切片的步长（默认为</a:t>
            </a:r>
            <a:r>
              <a:rPr lang="en-US" altLang="zh-CN" sz="1500"/>
              <a:t>1</a:t>
            </a:r>
            <a:r>
              <a:rPr lang="zh-CN" altLang="en-US" sz="1500"/>
              <a:t>），当步长省略时可以顺便省略最后一个冒号。</a:t>
            </a:r>
            <a:endParaRPr lang="zh-CN" altLang="en-US" sz="1650"/>
          </a:p>
          <a:p>
            <a:pPr defTabSz="914400">
              <a:lnSpc>
                <a:spcPct val="100000"/>
              </a:lnSpc>
              <a:spcBef>
                <a:spcPts val="600"/>
              </a:spcBef>
              <a:spcAft>
                <a:spcPts val="600"/>
              </a:spcAft>
              <a:buSzPct val="90000"/>
              <a:buFont typeface="Wingdings" panose="05000000000000000000" charset="0"/>
              <a:buChar char=""/>
            </a:pPr>
            <a:r>
              <a:rPr lang="zh-CN" altLang="en-US" sz="1650"/>
              <a:t>切片操作不会因为下标越界而抛出异常，而是简单地在列表尾部截断或者返回一个空列表，代码具有</a:t>
            </a:r>
            <a:r>
              <a:rPr lang="zh-CN" altLang="en-US" sz="1650">
                <a:solidFill>
                  <a:srgbClr val="FF0000"/>
                </a:solidFill>
              </a:rPr>
              <a:t>更强的健壮性</a:t>
            </a:r>
            <a:r>
              <a:rPr lang="zh-CN" altLang="en-US" sz="1650"/>
              <a:t>。</a:t>
            </a:r>
            <a:endParaRPr lang="zh-CN" altLang="en-US" sz="165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4198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
        <p:nvSpPr>
          <p:cNvPr id="46082" name="文本占位符 41986"/>
          <p:cNvSpPr>
            <a:spLocks noGrp="1"/>
          </p:cNvSpPr>
          <p:nvPr>
            <p:ph idx="1"/>
          </p:nvPr>
        </p:nvSpPr>
        <p:spPr/>
        <p:txBody>
          <a:bodyPr anchor="t"/>
          <a:lstStyle/>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 = [3, 4, 5, 6, 7, 9, 11, 13, 15, 17]</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                            #</a:t>
            </a:r>
            <a:r>
              <a:rPr lang="zh-CN" altLang="en-US" sz="1200" dirty="0">
                <a:latin typeface="Consolas" panose="020B0609020204030204" charset="0"/>
              </a:rPr>
              <a:t>返回包含所有元素的新列表</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[3, 4, 5, 6, 7, 9, 11, 13, 15, 17]</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aList[::-1]                          #</a:t>
            </a:r>
            <a:r>
              <a:rPr lang="zh-CN" altLang="en-US" sz="1200" dirty="0">
                <a:latin typeface="Consolas" panose="020B0609020204030204" charset="0"/>
              </a:rPr>
              <a:t>逆序的所有元素</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[17, 15, 13, 11, 9, 7, 6, 5, 4, 3]</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aList[::2]                           #</a:t>
            </a:r>
            <a:r>
              <a:rPr lang="zh-CN" altLang="en-US" sz="1200" dirty="0">
                <a:latin typeface="Consolas" panose="020B0609020204030204" charset="0"/>
              </a:rPr>
              <a:t>偶数位置，隔一个取一个</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[3, 5, 7, 11, 15]</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aList[1::2]                          #</a:t>
            </a:r>
            <a:r>
              <a:rPr lang="zh-CN" altLang="en-US" sz="1200" dirty="0">
                <a:latin typeface="Consolas" panose="020B0609020204030204" charset="0"/>
              </a:rPr>
              <a:t>奇数位置，隔一个取一个</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[4, 6, 9, 13, 17]</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aList[3::]                           #</a:t>
            </a:r>
            <a:r>
              <a:rPr lang="zh-CN" altLang="en-US" sz="1200" dirty="0">
                <a:latin typeface="Consolas" panose="020B0609020204030204" charset="0"/>
              </a:rPr>
              <a:t>从下标</a:t>
            </a:r>
            <a:r>
              <a:rPr lang="en-US" altLang="zh-CN" sz="1200" dirty="0">
                <a:latin typeface="Consolas" panose="020B0609020204030204" charset="0"/>
              </a:rPr>
              <a:t>3</a:t>
            </a:r>
            <a:r>
              <a:rPr lang="zh-CN" altLang="en-US" sz="1200" dirty="0">
                <a:latin typeface="Consolas" panose="020B0609020204030204" charset="0"/>
              </a:rPr>
              <a:t>开始的所有元素</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[6, 7, 9, 11, 13, 15, 17]</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aList[3:6]                           #</a:t>
            </a:r>
            <a:r>
              <a:rPr lang="zh-CN" altLang="en-US" sz="1200" dirty="0">
                <a:latin typeface="Consolas" panose="020B0609020204030204" charset="0"/>
              </a:rPr>
              <a:t>下标在</a:t>
            </a:r>
            <a:r>
              <a:rPr lang="en-US" altLang="zh-CN" sz="1200" dirty="0">
                <a:latin typeface="Consolas" panose="020B0609020204030204" charset="0"/>
              </a:rPr>
              <a:t>[3, 6)</a:t>
            </a:r>
            <a:r>
              <a:rPr lang="zh-CN" altLang="en-US" sz="1200" dirty="0">
                <a:latin typeface="Consolas" panose="020B0609020204030204" charset="0"/>
              </a:rPr>
              <a:t>之间的所有元素</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[6, 7, 9]</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aList[0:100:1]                       #</a:t>
            </a:r>
            <a:r>
              <a:rPr lang="zh-CN" altLang="en-US" sz="1200" dirty="0">
                <a:latin typeface="Consolas" panose="020B0609020204030204" charset="0"/>
              </a:rPr>
              <a:t>前</a:t>
            </a:r>
            <a:r>
              <a:rPr lang="en-US" altLang="zh-CN" sz="1200" dirty="0">
                <a:latin typeface="Consolas" panose="020B0609020204030204" charset="0"/>
              </a:rPr>
              <a:t>100</a:t>
            </a:r>
            <a:r>
              <a:rPr lang="zh-CN" altLang="en-US" sz="1200" dirty="0">
                <a:latin typeface="Consolas" panose="020B0609020204030204" charset="0"/>
              </a:rPr>
              <a:t>个元素，自动截断</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[3, 4, 5, 6, 7, 9, 11, 13, 15, 17]</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aList[100:]                          #</a:t>
            </a:r>
            <a:r>
              <a:rPr lang="zh-CN" altLang="en-US" sz="1200" dirty="0">
                <a:latin typeface="Consolas" panose="020B0609020204030204" charset="0"/>
              </a:rPr>
              <a:t>下标</a:t>
            </a:r>
            <a:r>
              <a:rPr lang="en-US" altLang="zh-CN" sz="1200" dirty="0">
                <a:latin typeface="Consolas" panose="020B0609020204030204" charset="0"/>
              </a:rPr>
              <a:t>100</a:t>
            </a:r>
            <a:r>
              <a:rPr lang="zh-CN" altLang="en-US" sz="1200" dirty="0">
                <a:latin typeface="Consolas" panose="020B0609020204030204" charset="0"/>
              </a:rPr>
              <a:t>之后的所有元素，自动截断</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aList[100]                           #</a:t>
            </a:r>
            <a:r>
              <a:rPr lang="zh-CN" altLang="en-US" sz="1200" dirty="0">
                <a:latin typeface="Consolas" panose="020B0609020204030204" charset="0"/>
              </a:rPr>
              <a:t>直接使用下标访问会发生越界</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FF0000"/>
                </a:solidFill>
                <a:latin typeface="Consolas" panose="020B0609020204030204" charset="0"/>
              </a:rPr>
              <a:t>IndexError: list index out of range</a:t>
            </a:r>
            <a:endParaRPr lang="en-US" altLang="zh-CN" sz="1200" dirty="0">
              <a:solidFill>
                <a:srgbClr val="FF0000"/>
              </a:solidFill>
              <a:latin typeface="Consolas" panose="020B06090202040302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4300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
        <p:nvSpPr>
          <p:cNvPr id="47106" name="文本占位符 43010"/>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latin typeface="宋体" panose="02010600030101010101" pitchFamily="2" charset="-122"/>
              </a:rPr>
              <a:t>可以使用切片来</a:t>
            </a:r>
            <a:r>
              <a:rPr lang="zh-CN" altLang="en-US" sz="1800" b="1" dirty="0">
                <a:solidFill>
                  <a:srgbClr val="FF0000"/>
                </a:solidFill>
                <a:latin typeface="宋体" panose="02010600030101010101" pitchFamily="2" charset="-122"/>
              </a:rPr>
              <a:t>原地修改</a:t>
            </a:r>
            <a:r>
              <a:rPr lang="zh-CN" altLang="en-US" sz="1800" dirty="0">
                <a:latin typeface="宋体" panose="02010600030101010101" pitchFamily="2" charset="-122"/>
              </a:rPr>
              <a:t>列表内容</a:t>
            </a:r>
            <a:endParaRPr lang="zh-CN" altLang="en-US" sz="1800" dirty="0">
              <a:latin typeface="宋体" panose="02010600030101010101" pitchFamily="2" charset="-122"/>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 = [3, 5, 7]</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a:t>
            </a:r>
            <a:r>
              <a:rPr lang="en-US" altLang="zh-CN" sz="1200" dirty="0" err="1">
                <a:latin typeface="Consolas" panose="020B0609020204030204" charset="0"/>
              </a:rPr>
              <a:t>len</a:t>
            </a:r>
            <a:r>
              <a:rPr lang="en-US" altLang="zh-CN" sz="1200" dirty="0">
                <a:latin typeface="Consolas" panose="020B0609020204030204" charset="0"/>
              </a:rPr>
              <a:t>(</a:t>
            </a:r>
            <a:r>
              <a:rPr lang="en-US" altLang="zh-CN" sz="1200" dirty="0" err="1">
                <a:latin typeface="Consolas" panose="020B0609020204030204" charset="0"/>
              </a:rPr>
              <a:t>aList</a:t>
            </a:r>
            <a:r>
              <a:rPr lang="en-US" altLang="zh-CN" sz="1200" dirty="0">
                <a:latin typeface="Consolas" panose="020B0609020204030204" charset="0"/>
              </a:rPr>
              <a:t>):] = [9]      #</a:t>
            </a:r>
            <a:r>
              <a:rPr lang="zh-CN" altLang="en-US" sz="1200" dirty="0">
                <a:latin typeface="Consolas" panose="020B0609020204030204" charset="0"/>
              </a:rPr>
              <a:t>在尾部追加元素</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[3, 5, 7, 9]</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[:3] = [1, 2, 3]         #</a:t>
            </a:r>
            <a:r>
              <a:rPr lang="zh-CN" altLang="en-US" sz="1200" dirty="0">
                <a:latin typeface="Consolas" panose="020B0609020204030204" charset="0"/>
              </a:rPr>
              <a:t>替换前</a:t>
            </a:r>
            <a:r>
              <a:rPr lang="en-US" altLang="zh-CN" sz="1200" dirty="0">
                <a:latin typeface="Consolas" panose="020B0609020204030204" charset="0"/>
              </a:rPr>
              <a:t>3</a:t>
            </a:r>
            <a:r>
              <a:rPr lang="zh-CN" altLang="en-US" sz="1200" dirty="0">
                <a:latin typeface="Consolas" panose="020B0609020204030204" charset="0"/>
              </a:rPr>
              <a:t>个元素</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[1, 2, 3, 9]</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[:3] = []                #</a:t>
            </a:r>
            <a:r>
              <a:rPr lang="zh-CN" altLang="en-US" sz="1200" dirty="0">
                <a:latin typeface="Consolas" panose="020B0609020204030204" charset="0"/>
              </a:rPr>
              <a:t>删除前</a:t>
            </a:r>
            <a:r>
              <a:rPr lang="en-US" altLang="zh-CN" sz="1200" dirty="0">
                <a:latin typeface="Consolas" panose="020B0609020204030204" charset="0"/>
              </a:rPr>
              <a:t>3</a:t>
            </a:r>
            <a:r>
              <a:rPr lang="zh-CN" altLang="en-US" sz="1200" dirty="0">
                <a:latin typeface="Consolas" panose="020B0609020204030204" charset="0"/>
              </a:rPr>
              <a:t>个元素</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[9]</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 = list(range(10))</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[0, 1, 2, 3, 4, 5, 6, 7, 8, 9]</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[::2] = [0]*5            #</a:t>
            </a:r>
            <a:r>
              <a:rPr lang="zh-CN" altLang="en-US" sz="1200" dirty="0">
                <a:latin typeface="Consolas" panose="020B0609020204030204" charset="0"/>
              </a:rPr>
              <a:t>替换偶数位置上的元素</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[0, 1, 0, 3, 0, 5, 0, 7, 0, 9]</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[::2] = [0]*3            #</a:t>
            </a:r>
            <a:r>
              <a:rPr lang="zh-CN" altLang="en-US" sz="1200">
                <a:latin typeface="Consolas" panose="020B0609020204030204" charset="0"/>
              </a:rPr>
              <a:t>切片不连续，两侧元素个数必须一样多</a:t>
            </a:r>
            <a:endParaRPr lang="zh-CN" altLang="en-US" sz="12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err="1">
                <a:solidFill>
                  <a:srgbClr val="FF0000"/>
                </a:solidFill>
                <a:latin typeface="Consolas" panose="020B0609020204030204" charset="0"/>
              </a:rPr>
              <a:t>ValueError</a:t>
            </a:r>
            <a:r>
              <a:rPr lang="en-US" altLang="zh-CN" sz="1200" dirty="0">
                <a:solidFill>
                  <a:srgbClr val="FF0000"/>
                </a:solidFill>
                <a:latin typeface="Consolas" panose="020B0609020204030204" charset="0"/>
              </a:rPr>
              <a:t>: attempt to assign sequence of size 3 to extended slice of size 5</a:t>
            </a:r>
            <a:endParaRPr lang="en-US" altLang="zh-CN" sz="1200" dirty="0">
              <a:solidFill>
                <a:srgbClr val="FF0000"/>
              </a:solidFill>
              <a:latin typeface="Consolas" panose="020B06090202040302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4403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
        <p:nvSpPr>
          <p:cNvPr id="48130" name="文本占位符 44034"/>
          <p:cNvSpPr>
            <a:spLocks noGrp="1"/>
          </p:cNvSpPr>
          <p:nvPr>
            <p:ph idx="1"/>
          </p:nvPr>
        </p:nvSpPr>
        <p:spPr/>
        <p:txBody>
          <a:bodyPr anchor="t"/>
          <a:lstStyle/>
          <a:p>
            <a:pPr defTabSz="914400">
              <a:buSzPct val="90000"/>
              <a:buFont typeface="Wingdings" panose="05000000000000000000" charset="0"/>
              <a:buChar char=""/>
            </a:pPr>
            <a:r>
              <a:rPr lang="zh-CN" altLang="en-US" sz="1800" dirty="0"/>
              <a:t>使用</a:t>
            </a:r>
            <a:r>
              <a:rPr lang="en-US" altLang="zh-CN" sz="1800" dirty="0"/>
              <a:t>del</a:t>
            </a:r>
            <a:r>
              <a:rPr lang="zh-CN" altLang="en-US" sz="1800" dirty="0"/>
              <a:t>与切片结合来删除列表元素</a:t>
            </a:r>
            <a:endParaRPr lang="zh-CN" altLang="en-US" sz="1800" dirty="0"/>
          </a:p>
          <a:p>
            <a:pPr defTabSz="914400">
              <a:spcBef>
                <a:spcPct val="0"/>
              </a:spcBef>
              <a:buSzPct val="90000"/>
              <a:buFont typeface="Wingdings" panose="05000000000000000000" pitchFamily="2" charset="2"/>
              <a:buNone/>
            </a:pPr>
            <a:endParaRPr lang="en-US" altLang="zh-CN" sz="1350" dirty="0"/>
          </a:p>
          <a:p>
            <a:pPr defTabSz="914400">
              <a:spcBef>
                <a:spcPct val="0"/>
              </a:spcBef>
              <a:buSzPct val="90000"/>
              <a:buFont typeface="Wingdings" panose="05000000000000000000" pitchFamily="2" charset="2"/>
              <a:buNone/>
            </a:pPr>
            <a:r>
              <a:rPr lang="en-US" altLang="zh-CN" sz="1600" dirty="0">
                <a:latin typeface="Consolas" panose="020B0609020204030204" charset="0"/>
              </a:rPr>
              <a:t>&gt;&gt;&gt; aList = [3,5,7,9,11]</a:t>
            </a:r>
            <a:endParaRPr lang="en-US" altLang="zh-CN" sz="1600" dirty="0">
              <a:latin typeface="Consolas" panose="020B0609020204030204" charset="0"/>
            </a:endParaRPr>
          </a:p>
          <a:p>
            <a:pPr defTabSz="914400">
              <a:spcBef>
                <a:spcPct val="0"/>
              </a:spcBef>
              <a:buSzPct val="90000"/>
              <a:buFont typeface="Wingdings" panose="05000000000000000000" pitchFamily="2" charset="2"/>
              <a:buNone/>
            </a:pPr>
            <a:r>
              <a:rPr lang="en-US" altLang="zh-CN" sz="1600" dirty="0">
                <a:latin typeface="Consolas" panose="020B0609020204030204" charset="0"/>
              </a:rPr>
              <a:t>&gt;&gt;&gt; del aList[:3]                          #</a:t>
            </a:r>
            <a:r>
              <a:rPr lang="zh-CN" altLang="en-US" sz="1600" dirty="0">
                <a:latin typeface="Consolas" panose="020B0609020204030204" charset="0"/>
              </a:rPr>
              <a:t>删除前</a:t>
            </a:r>
            <a:r>
              <a:rPr lang="en-US" altLang="zh-CN" sz="1600" dirty="0">
                <a:latin typeface="Consolas" panose="020B0609020204030204" charset="0"/>
              </a:rPr>
              <a:t>3</a:t>
            </a:r>
            <a:r>
              <a:rPr lang="zh-CN" altLang="en-US" sz="1600" dirty="0">
                <a:latin typeface="Consolas" panose="020B0609020204030204" charset="0"/>
              </a:rPr>
              <a:t>个元素</a:t>
            </a:r>
            <a:endParaRPr lang="zh-CN" altLang="en-US" sz="1600" dirty="0">
              <a:latin typeface="Consolas" panose="020B0609020204030204" charset="0"/>
            </a:endParaRPr>
          </a:p>
          <a:p>
            <a:pPr defTabSz="914400">
              <a:spcBef>
                <a:spcPct val="0"/>
              </a:spcBef>
              <a:buSzPct val="90000"/>
              <a:buFont typeface="Wingdings" panose="05000000000000000000" pitchFamily="2" charset="2"/>
              <a:buNone/>
            </a:pPr>
            <a:r>
              <a:rPr lang="en-US" altLang="zh-CN" sz="1600" dirty="0">
                <a:latin typeface="Consolas" panose="020B0609020204030204" charset="0"/>
              </a:rPr>
              <a:t>&gt;&gt;&gt; aList</a:t>
            </a:r>
            <a:endParaRPr lang="en-US" altLang="zh-CN" sz="1600" dirty="0">
              <a:latin typeface="Consolas" panose="020B0609020204030204" charset="0"/>
            </a:endParaRPr>
          </a:p>
          <a:p>
            <a:pPr defTabSz="914400">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[9, 11]</a:t>
            </a:r>
            <a:endParaRPr lang="en-US" altLang="zh-CN" sz="1600" dirty="0">
              <a:solidFill>
                <a:srgbClr val="00B0F0"/>
              </a:solidFill>
              <a:latin typeface="Consolas" panose="020B0609020204030204" charset="0"/>
            </a:endParaRPr>
          </a:p>
          <a:p>
            <a:pPr defTabSz="914400">
              <a:spcBef>
                <a:spcPct val="0"/>
              </a:spcBef>
              <a:buSzPct val="90000"/>
              <a:buFont typeface="Wingdings" panose="05000000000000000000" pitchFamily="2" charset="2"/>
              <a:buNone/>
            </a:pPr>
            <a:endParaRPr lang="en-US" altLang="zh-CN" sz="1600" dirty="0">
              <a:latin typeface="Consolas" panose="020B0609020204030204" charset="0"/>
            </a:endParaRPr>
          </a:p>
          <a:p>
            <a:pPr defTabSz="914400">
              <a:spcBef>
                <a:spcPct val="0"/>
              </a:spcBef>
              <a:buSzPct val="90000"/>
              <a:buFont typeface="Wingdings" panose="05000000000000000000" pitchFamily="2" charset="2"/>
              <a:buNone/>
            </a:pPr>
            <a:r>
              <a:rPr lang="zh-CN" altLang="en-US" sz="1600" dirty="0">
                <a:latin typeface="Consolas" panose="020B0609020204030204" charset="0"/>
              </a:rPr>
              <a:t>&gt;&gt;&gt; aList = [3,5,7,9,11]</a:t>
            </a:r>
            <a:endParaRPr lang="zh-CN" altLang="en-US" sz="1600" dirty="0">
              <a:latin typeface="Consolas" panose="020B0609020204030204" charset="0"/>
            </a:endParaRPr>
          </a:p>
          <a:p>
            <a:pPr defTabSz="914400">
              <a:spcBef>
                <a:spcPct val="0"/>
              </a:spcBef>
              <a:buSzPct val="90000"/>
              <a:buFont typeface="Wingdings" panose="05000000000000000000" pitchFamily="2" charset="2"/>
              <a:buNone/>
            </a:pPr>
            <a:r>
              <a:rPr lang="zh-CN" altLang="en-US" sz="1600" dirty="0">
                <a:latin typeface="Consolas" panose="020B0609020204030204" charset="0"/>
              </a:rPr>
              <a:t>&gt;&gt;&gt; del aList[::2]                         </a:t>
            </a:r>
            <a:r>
              <a:rPr lang="en-US" altLang="zh-CN" sz="1600" dirty="0">
                <a:latin typeface="Consolas" panose="020B0609020204030204" charset="0"/>
              </a:rPr>
              <a:t>#</a:t>
            </a:r>
            <a:r>
              <a:rPr lang="zh-CN" altLang="en-US" sz="1600" dirty="0">
                <a:latin typeface="Consolas" panose="020B0609020204030204" charset="0"/>
              </a:rPr>
              <a:t>删除偶数位置上的元素</a:t>
            </a:r>
            <a:endParaRPr lang="zh-CN" altLang="en-US" sz="1600" dirty="0">
              <a:latin typeface="Consolas" panose="020B0609020204030204" charset="0"/>
            </a:endParaRPr>
          </a:p>
          <a:p>
            <a:pPr defTabSz="914400">
              <a:spcBef>
                <a:spcPct val="0"/>
              </a:spcBef>
              <a:buSzPct val="90000"/>
              <a:buFont typeface="Wingdings" panose="05000000000000000000" pitchFamily="2" charset="2"/>
              <a:buNone/>
            </a:pPr>
            <a:r>
              <a:rPr lang="zh-CN" altLang="en-US" sz="1600" dirty="0">
                <a:latin typeface="Consolas" panose="020B0609020204030204" charset="0"/>
              </a:rPr>
              <a:t>&gt;&gt;&gt; aList</a:t>
            </a:r>
            <a:endParaRPr lang="zh-CN" altLang="en-US" sz="1600" dirty="0">
              <a:latin typeface="Consolas" panose="020B0609020204030204" charset="0"/>
            </a:endParaRPr>
          </a:p>
          <a:p>
            <a:pPr defTabSz="914400">
              <a:spcBef>
                <a:spcPct val="0"/>
              </a:spcBef>
              <a:buSzPct val="90000"/>
              <a:buFont typeface="Wingdings" panose="05000000000000000000" pitchFamily="2" charset="2"/>
              <a:buNone/>
            </a:pPr>
            <a:r>
              <a:rPr lang="zh-CN" altLang="en-US" sz="1600" dirty="0">
                <a:solidFill>
                  <a:srgbClr val="00B0F0"/>
                </a:solidFill>
                <a:latin typeface="Consolas" panose="020B0609020204030204" charset="0"/>
              </a:rPr>
              <a:t>[5, 9]</a:t>
            </a:r>
            <a:endParaRPr lang="zh-CN" altLang="en-US" sz="1600" dirty="0">
              <a:solidFill>
                <a:srgbClr val="00B0F0"/>
              </a:solidFill>
              <a:latin typeface="Consolas" panose="020B06090202040302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4608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
        <p:nvSpPr>
          <p:cNvPr id="51202" name="文本占位符 46082"/>
          <p:cNvSpPr>
            <a:spLocks noGrp="1"/>
          </p:cNvSpPr>
          <p:nvPr>
            <p:ph idx="1"/>
          </p:nvPr>
        </p:nvSpPr>
        <p:spPr/>
        <p:txBody>
          <a:bodyPr anchor="t"/>
          <a:lstStyle/>
          <a:p>
            <a:pPr defTabSz="914400" fontAlgn="base">
              <a:lnSpc>
                <a:spcPct val="150000"/>
              </a:lnSpc>
              <a:spcBef>
                <a:spcPct val="0"/>
              </a:spcBef>
              <a:buSzPct val="90000"/>
              <a:buFont typeface="Wingdings" panose="05000000000000000000" charset="0"/>
              <a:buChar char=""/>
            </a:pPr>
            <a:r>
              <a:rPr lang="zh-CN" altLang="en-US" sz="1500" b="1" strike="noStrike" noProof="1">
                <a:solidFill>
                  <a:srgbClr val="FF0000"/>
                </a:solidFill>
                <a:latin typeface="宋体" panose="02010600030101010101" pitchFamily="2" charset="-122"/>
              </a:rPr>
              <a:t>切片返回的是浅复制。</a:t>
            </a:r>
            <a:r>
              <a:rPr lang="en-US" altLang="zh-CN" sz="1500" b="1" strike="noStrike" noProof="1">
                <a:solidFill>
                  <a:srgbClr val="FF0000"/>
                </a:solidFill>
                <a:latin typeface="宋体" panose="02010600030101010101" pitchFamily="2" charset="-122"/>
              </a:rPr>
              <a:t>所谓浅复制，是指生成一个新的列表，并且把原列表中所</a:t>
            </a:r>
            <a:r>
              <a:rPr lang="zh-CN" altLang="en-US" sz="1500" b="1" strike="noStrike" noProof="1">
                <a:solidFill>
                  <a:srgbClr val="FF0000"/>
                </a:solidFill>
                <a:latin typeface="宋体" panose="02010600030101010101" pitchFamily="2" charset="-122"/>
              </a:rPr>
              <a:t>选</a:t>
            </a:r>
            <a:r>
              <a:rPr lang="en-US" altLang="zh-CN" sz="1500" b="1" strike="noStrike" noProof="1">
                <a:solidFill>
                  <a:srgbClr val="FF0000"/>
                </a:solidFill>
                <a:latin typeface="宋体" panose="02010600030101010101" pitchFamily="2" charset="-122"/>
              </a:rPr>
              <a:t>元素的引用都复制到新列表中。</a:t>
            </a:r>
            <a:r>
              <a:rPr lang="en-US" altLang="zh-CN" sz="1500" strike="noStrike" noProof="1">
                <a:latin typeface="宋体" panose="02010600030101010101" pitchFamily="2" charset="-122"/>
              </a:rPr>
              <a:t>如果原列表中只包含整数、实数、复数等基本类型或元组、字符串这样的不可变类型的数据，一般是没有问题的。</a:t>
            </a:r>
            <a:endParaRPr lang="en-US" altLang="zh-CN" sz="1500" strike="noStrike" noProof="1">
              <a:latin typeface="宋体" panose="02010600030101010101" pitchFamily="2" charset="-122"/>
            </a:endParaRP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aList = [3, 5, 7]</a:t>
            </a:r>
            <a:endParaRPr lang="en-US" altLang="zh-CN" sz="1350" strike="noStrike" noProof="1">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bList = aList[::]                 #</a:t>
            </a:r>
            <a:r>
              <a:rPr lang="zh-CN" altLang="en-US" sz="1350" strike="noStrike" noProof="1">
                <a:latin typeface="Consolas" panose="020B0609020204030204" charset="0"/>
              </a:rPr>
              <a:t>切片，浅复制</a:t>
            </a:r>
            <a:endParaRPr lang="zh-CN" altLang="en-US" sz="1350" strike="noStrike" noProof="1">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aList == bList                    #</a:t>
            </a:r>
            <a:r>
              <a:rPr lang="zh-CN" altLang="en-US" sz="1350" strike="noStrike" noProof="1">
                <a:latin typeface="Consolas" panose="020B0609020204030204" charset="0"/>
              </a:rPr>
              <a:t>两个列表的元素完全一样</a:t>
            </a:r>
            <a:endParaRPr lang="zh-CN" altLang="en-US" sz="1350" strike="noStrike" noProof="1">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solidFill>
                  <a:srgbClr val="00B0F0"/>
                </a:solidFill>
                <a:latin typeface="Consolas" panose="020B0609020204030204" charset="0"/>
              </a:rPr>
              <a:t>True</a:t>
            </a:r>
            <a:endParaRPr lang="en-US" altLang="zh-CN" sz="1350" strike="noStrike" noProof="1">
              <a:solidFill>
                <a:srgbClr val="00B0F0"/>
              </a:solidFill>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aList is bList                    #</a:t>
            </a:r>
            <a:r>
              <a:rPr lang="zh-CN" altLang="en-US" sz="1350" strike="noStrike" noProof="1">
                <a:latin typeface="Consolas" panose="020B0609020204030204" charset="0"/>
              </a:rPr>
              <a:t>但不是同一个对象</a:t>
            </a:r>
            <a:endParaRPr lang="zh-CN" altLang="en-US" sz="1350" strike="noStrike" noProof="1">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solidFill>
                  <a:srgbClr val="00B0F0"/>
                </a:solidFill>
                <a:latin typeface="Consolas" panose="020B0609020204030204" charset="0"/>
              </a:rPr>
              <a:t>False</a:t>
            </a:r>
            <a:endParaRPr lang="en-US" altLang="zh-CN" sz="1350" strike="noStrike" noProof="1">
              <a:solidFill>
                <a:srgbClr val="00B0F0"/>
              </a:solidFill>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id(aList) == id(bList)            #</a:t>
            </a:r>
            <a:r>
              <a:rPr lang="zh-CN" altLang="en-US" sz="1350" strike="noStrike" noProof="1">
                <a:latin typeface="Consolas" panose="020B0609020204030204" charset="0"/>
              </a:rPr>
              <a:t>内存地址不一样</a:t>
            </a:r>
            <a:endParaRPr lang="zh-CN" altLang="en-US" sz="1350" strike="noStrike" noProof="1">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solidFill>
                  <a:srgbClr val="00B0F0"/>
                </a:solidFill>
                <a:latin typeface="Consolas" panose="020B0609020204030204" charset="0"/>
              </a:rPr>
              <a:t>False</a:t>
            </a:r>
            <a:endParaRPr lang="en-US" altLang="zh-CN" sz="1350" strike="noStrike" noProof="1">
              <a:solidFill>
                <a:srgbClr val="00B0F0"/>
              </a:solidFill>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bList[1] = 8                      #</a:t>
            </a:r>
            <a:r>
              <a:rPr lang="zh-CN" altLang="en-US" sz="1350" strike="noStrike" noProof="1">
                <a:latin typeface="Consolas" panose="020B0609020204030204" charset="0"/>
              </a:rPr>
              <a:t>修改其中一个不会影响另一个</a:t>
            </a:r>
            <a:endParaRPr lang="zh-CN" altLang="en-US" sz="1350" strike="noStrike" noProof="1">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bList</a:t>
            </a:r>
            <a:endParaRPr lang="en-US" altLang="zh-CN" sz="1350" strike="noStrike" noProof="1">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solidFill>
                  <a:srgbClr val="00B0F0"/>
                </a:solidFill>
                <a:latin typeface="Consolas" panose="020B0609020204030204" charset="0"/>
              </a:rPr>
              <a:t>[3, 8, 7]</a:t>
            </a:r>
            <a:endParaRPr lang="en-US" altLang="zh-CN" sz="1350" strike="noStrike" noProof="1">
              <a:solidFill>
                <a:srgbClr val="00B0F0"/>
              </a:solidFill>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aList</a:t>
            </a:r>
            <a:endParaRPr lang="en-US" altLang="zh-CN" sz="1350" strike="noStrike" noProof="1">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solidFill>
                  <a:srgbClr val="00B0F0"/>
                </a:solidFill>
                <a:latin typeface="Consolas" panose="020B0609020204030204" charset="0"/>
              </a:rPr>
              <a:t>[3, 5, 7]</a:t>
            </a:r>
            <a:endParaRPr lang="en-US" altLang="zh-CN" sz="1350" strike="noStrike" noProof="1">
              <a:solidFill>
                <a:srgbClr val="00B0F0"/>
              </a:solidFill>
              <a:latin typeface="Consolas" panose="020B06090202040302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5455" y="1190625"/>
            <a:ext cx="8276590" cy="3395345"/>
          </a:xfrm>
        </p:spPr>
        <p:txBody>
          <a:bodyPr/>
          <a:lstStyle/>
          <a:p>
            <a:pPr marL="390525" fontAlgn="base">
              <a:lnSpc>
                <a:spcPct val="130000"/>
              </a:lnSpc>
              <a:spcBef>
                <a:spcPts val="0"/>
              </a:spcBef>
              <a:buFont typeface="Wingdings" panose="05000000000000000000" charset="0"/>
              <a:buChar char=""/>
            </a:pPr>
            <a:r>
              <a:rPr lang="en-US" altLang="zh-CN" sz="1800" strike="noStrike" noProof="1">
                <a:latin typeface="宋体" panose="02010600030101010101" pitchFamily="2" charset="-122"/>
                <a:sym typeface="+mn-ea"/>
              </a:rPr>
              <a:t>如果原列表中包含列表之类的可变数据类型，由于</a:t>
            </a:r>
            <a:r>
              <a:rPr lang="en-US" altLang="zh-CN" sz="1800" strike="noStrike" noProof="1">
                <a:solidFill>
                  <a:srgbClr val="FF0000"/>
                </a:solidFill>
                <a:latin typeface="宋体" panose="02010600030101010101" pitchFamily="2" charset="-122"/>
                <a:sym typeface="+mn-ea"/>
              </a:rPr>
              <a:t>浅复制时只是把子列表的引用复制到新列表中</a:t>
            </a:r>
            <a:r>
              <a:rPr lang="en-US" altLang="zh-CN" sz="1800" strike="noStrike" noProof="1">
                <a:latin typeface="宋体" panose="02010600030101010101" pitchFamily="2" charset="-122"/>
                <a:sym typeface="+mn-ea"/>
              </a:rPr>
              <a:t>，这样的话修改任何一个都会影响另外一个。</a:t>
            </a:r>
            <a:endParaRPr lang="en-US" altLang="zh-CN" sz="1800" strike="noStrike" noProof="1">
              <a:latin typeface="宋体" panose="02010600030101010101" pitchFamily="2" charset="-122"/>
              <a:sym typeface="+mn-ea"/>
            </a:endParaRPr>
          </a:p>
          <a:p>
            <a:pPr marL="0" indent="0">
              <a:spcBef>
                <a:spcPts val="0"/>
              </a:spcBef>
              <a:buNone/>
            </a:pPr>
            <a:r>
              <a:rPr lang="zh-CN" altLang="en-US" sz="1200" strike="noStrike" noProof="1">
                <a:latin typeface="Consolas" panose="020B0609020204030204" charset="0"/>
              </a:rPr>
              <a:t>&gt;&gt;&gt; aList = [3, 5, 7]</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bList = aList[:]           #切片，浅复制</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aList == bList             #切片刚完成的瞬间，bList和aList中包含同样的元素引用</a:t>
            </a:r>
            <a:endParaRPr lang="zh-CN" altLang="en-US" sz="1200" strike="noStrike" noProof="1">
              <a:latin typeface="Consolas" panose="020B0609020204030204" charset="0"/>
            </a:endParaRPr>
          </a:p>
          <a:p>
            <a:pPr marL="0" indent="0">
              <a:spcBef>
                <a:spcPts val="0"/>
              </a:spcBef>
              <a:buNone/>
            </a:pPr>
            <a:r>
              <a:rPr lang="zh-CN" altLang="en-US" sz="1200" strike="noStrike" noProof="1">
                <a:solidFill>
                  <a:srgbClr val="00B0F0"/>
                </a:solidFill>
                <a:latin typeface="Consolas" panose="020B0609020204030204" charset="0"/>
              </a:rPr>
              <a:t>True</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bList[1] = 8               #列表中只包含可哈希对象，修改bList时不影响aList</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bList</a:t>
            </a:r>
            <a:endParaRPr lang="zh-CN" altLang="en-US" sz="1200" strike="noStrike" noProof="1">
              <a:latin typeface="Consolas" panose="020B0609020204030204" charset="0"/>
            </a:endParaRPr>
          </a:p>
          <a:p>
            <a:pPr marL="0" indent="0">
              <a:spcBef>
                <a:spcPts val="0"/>
              </a:spcBef>
              <a:buNone/>
            </a:pPr>
            <a:r>
              <a:rPr lang="zh-CN" altLang="en-US" sz="1200" strike="noStrike" noProof="1">
                <a:solidFill>
                  <a:srgbClr val="00B0F0"/>
                </a:solidFill>
                <a:latin typeface="Consolas" panose="020B0609020204030204" charset="0"/>
              </a:rPr>
              <a:t>[3, 8, 7]</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aList</a:t>
            </a:r>
            <a:endParaRPr lang="zh-CN" altLang="en-US" sz="1200" strike="noStrike" noProof="1">
              <a:latin typeface="Consolas" panose="020B0609020204030204" charset="0"/>
            </a:endParaRPr>
          </a:p>
          <a:p>
            <a:pPr marL="0" indent="0">
              <a:spcBef>
                <a:spcPts val="0"/>
              </a:spcBef>
              <a:buNone/>
            </a:pPr>
            <a:r>
              <a:rPr lang="zh-CN" altLang="en-US" sz="1200" strike="noStrike" noProof="1">
                <a:solidFill>
                  <a:srgbClr val="00B0F0"/>
                </a:solidFill>
                <a:latin typeface="Consolas" panose="020B0609020204030204" charset="0"/>
              </a:rPr>
              <a:t>[3, 5, 7]</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aList = [3, [5], 7]        #列表aList中包含可变的列表对象</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bList = aList[:]           #切片</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a:t>
            </a:r>
            <a:r>
              <a:rPr lang="zh-CN" altLang="en-US" sz="1200" strike="noStrike" noProof="1">
                <a:solidFill>
                  <a:srgbClr val="FF0000"/>
                </a:solidFill>
                <a:latin typeface="Consolas" panose="020B0609020204030204" charset="0"/>
              </a:rPr>
              <a:t>bList</a:t>
            </a:r>
            <a:r>
              <a:rPr lang="zh-CN" altLang="en-US" sz="1200" strike="noStrike" noProof="1">
                <a:latin typeface="Consolas" panose="020B0609020204030204" charset="0"/>
              </a:rPr>
              <a:t>[1].append(6)         #调用子列表的append()方法，这个方法是原地操作的</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bList</a:t>
            </a:r>
            <a:endParaRPr lang="zh-CN" altLang="en-US" sz="1200" strike="noStrike" noProof="1">
              <a:latin typeface="Consolas" panose="020B0609020204030204" charset="0"/>
            </a:endParaRPr>
          </a:p>
          <a:p>
            <a:pPr marL="0" indent="0">
              <a:spcBef>
                <a:spcPts val="0"/>
              </a:spcBef>
              <a:buNone/>
            </a:pPr>
            <a:r>
              <a:rPr lang="zh-CN" altLang="en-US" sz="1200" strike="noStrike" noProof="1">
                <a:solidFill>
                  <a:srgbClr val="00B0F0"/>
                </a:solidFill>
                <a:latin typeface="Consolas" panose="020B0609020204030204" charset="0"/>
              </a:rPr>
              <a:t>[3, [5, 6], 7]</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aList                      #aList受到影响</a:t>
            </a:r>
            <a:endParaRPr lang="zh-CN" altLang="en-US" sz="1200" strike="noStrike" noProof="1">
              <a:latin typeface="Consolas" panose="020B0609020204030204" charset="0"/>
            </a:endParaRPr>
          </a:p>
          <a:p>
            <a:pPr marL="0" indent="0">
              <a:spcBef>
                <a:spcPts val="0"/>
              </a:spcBef>
              <a:buNone/>
            </a:pPr>
            <a:r>
              <a:rPr lang="zh-CN" altLang="en-US" sz="1200" strike="noStrike" noProof="1">
                <a:solidFill>
                  <a:srgbClr val="00B0F0"/>
                </a:solidFill>
                <a:latin typeface="Consolas" panose="020B0609020204030204" charset="0"/>
              </a:rPr>
              <a:t>[3, [5, 6], 7]</a:t>
            </a:r>
            <a:endParaRPr lang="zh-CN" altLang="en-US" sz="1200" strike="noStrike" noProof="1">
              <a:solidFill>
                <a:srgbClr val="00B0F0"/>
              </a:solidFill>
              <a:latin typeface="Consolas" panose="020B0609020204030204" charset="0"/>
            </a:endParaRPr>
          </a:p>
        </p:txBody>
      </p:sp>
      <p:sp>
        <p:nvSpPr>
          <p:cNvPr id="51202" name="标题 4608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en-US" altLang="zh-CN" kern="1200" baseline="0">
              <a:latin typeface="+mj-lt"/>
              <a:ea typeface="+mj-ea"/>
              <a:cs typeface="+mj-cs"/>
            </a:endParaRPr>
          </a:p>
        </p:txBody>
      </p:sp>
      <p:sp>
        <p:nvSpPr>
          <p:cNvPr id="3" name="Content Placeholder 2"/>
          <p:cNvSpPr>
            <a:spLocks noGrp="1"/>
          </p:cNvSpPr>
          <p:nvPr>
            <p:ph idx="1"/>
          </p:nvPr>
        </p:nvSpPr>
        <p:spPr/>
        <p:txBody>
          <a:bodyPr/>
          <a:lstStyle/>
          <a:p>
            <a:pPr>
              <a:lnSpc>
                <a:spcPct val="150000"/>
              </a:lnSpc>
              <a:spcBef>
                <a:spcPts val="0"/>
              </a:spcBef>
              <a:buFont typeface="Wingdings" panose="05000000000000000000" charset="0"/>
              <a:buChar char=""/>
            </a:pPr>
            <a:r>
              <a:rPr lang="en-US" sz="1800" strike="noStrike" noProof="1"/>
              <a:t>标准库copy中的deepcopy()函数实现深复制。所谓</a:t>
            </a:r>
            <a:r>
              <a:rPr lang="en-US" sz="1800" strike="noStrike" noProof="1">
                <a:solidFill>
                  <a:srgbClr val="FF0000"/>
                </a:solidFill>
              </a:rPr>
              <a:t>深复制</a:t>
            </a:r>
            <a:r>
              <a:rPr lang="en-US" sz="1800" strike="noStrike" noProof="1"/>
              <a:t>，是指对原列表中的元素进行递归，把所有的值都复制到新列表中，对嵌套的子列表不再是复制引用。</a:t>
            </a:r>
            <a:r>
              <a:rPr lang="en-US" sz="1800" strike="noStrike" noProof="1">
                <a:solidFill>
                  <a:srgbClr val="FF0000"/>
                </a:solidFill>
              </a:rPr>
              <a:t>新列表和原列表是互相独立</a:t>
            </a:r>
            <a:r>
              <a:rPr lang="en-US" sz="1800" strike="noStrike" noProof="1"/>
              <a:t>，修改任何一个都不会影响另外一个。</a:t>
            </a:r>
            <a:endParaRPr lang="en-US" sz="1800" strike="noStrike" noProof="1"/>
          </a:p>
          <a:p>
            <a:pPr marL="0" indent="0">
              <a:spcBef>
                <a:spcPts val="0"/>
              </a:spcBef>
              <a:buNone/>
            </a:pPr>
            <a:r>
              <a:rPr lang="en-US" sz="1200" strike="noStrike" noProof="1">
                <a:latin typeface="Consolas" panose="020B0609020204030204" charset="0"/>
              </a:rPr>
              <a:t>&gt;&gt;&gt; aList = [3, [5], 7]</a:t>
            </a:r>
            <a:endParaRPr lang="en-US" sz="1200" strike="noStrike" noProof="1">
              <a:latin typeface="Consolas" panose="020B0609020204030204" charset="0"/>
            </a:endParaRPr>
          </a:p>
          <a:p>
            <a:pPr marL="0" indent="0">
              <a:spcBef>
                <a:spcPts val="0"/>
              </a:spcBef>
              <a:buNone/>
            </a:pPr>
            <a:r>
              <a:rPr lang="en-US" sz="1200" strike="noStrike" noProof="1">
                <a:latin typeface="Consolas" panose="020B0609020204030204" charset="0"/>
              </a:rPr>
              <a:t>&gt;&gt;&gt; import copy</a:t>
            </a:r>
            <a:endParaRPr lang="en-US" sz="1200" strike="noStrike" noProof="1">
              <a:latin typeface="Consolas" panose="020B0609020204030204" charset="0"/>
            </a:endParaRPr>
          </a:p>
          <a:p>
            <a:pPr marL="0" indent="0">
              <a:spcBef>
                <a:spcPts val="0"/>
              </a:spcBef>
              <a:buNone/>
            </a:pPr>
            <a:r>
              <a:rPr lang="en-US" sz="1200" strike="noStrike" noProof="1">
                <a:latin typeface="Consolas" panose="020B0609020204030204" charset="0"/>
              </a:rPr>
              <a:t>&gt;&gt;&gt; </a:t>
            </a:r>
            <a:r>
              <a:rPr lang="en-US" sz="1200" strike="noStrike" noProof="1">
                <a:solidFill>
                  <a:srgbClr val="FF0000"/>
                </a:solidFill>
                <a:latin typeface="Consolas" panose="020B0609020204030204" charset="0"/>
              </a:rPr>
              <a:t>bList = copy.deepcopy(aList) #深赋值</a:t>
            </a:r>
            <a:r>
              <a:rPr lang="en-US" sz="1200" strike="noStrike" noProof="1">
                <a:latin typeface="Consolas" panose="020B0609020204030204" charset="0"/>
              </a:rPr>
              <a:t>，递归复制，直到遇到可哈希对象</a:t>
            </a:r>
            <a:endParaRPr lang="en-US" sz="1200" strike="noStrike" noProof="1">
              <a:latin typeface="Consolas" panose="020B0609020204030204" charset="0"/>
            </a:endParaRPr>
          </a:p>
          <a:p>
            <a:pPr marL="0" indent="0">
              <a:spcBef>
                <a:spcPts val="0"/>
              </a:spcBef>
              <a:buNone/>
            </a:pPr>
            <a:r>
              <a:rPr lang="en-US" sz="1200" strike="noStrike" noProof="1">
                <a:latin typeface="Consolas" panose="020B0609020204030204" charset="0"/>
              </a:rPr>
              <a:t>                           #aList和bList完全独立，互相不影响</a:t>
            </a:r>
            <a:endParaRPr lang="en-US" sz="1200" strike="noStrike" noProof="1">
              <a:latin typeface="Consolas" panose="020B0609020204030204" charset="0"/>
            </a:endParaRPr>
          </a:p>
          <a:p>
            <a:pPr marL="0" indent="0">
              <a:spcBef>
                <a:spcPts val="0"/>
              </a:spcBef>
              <a:buNone/>
            </a:pPr>
            <a:r>
              <a:rPr lang="en-US" sz="1200" strike="noStrike" noProof="1">
                <a:latin typeface="Consolas" panose="020B0609020204030204" charset="0"/>
              </a:rPr>
              <a:t>&gt;&gt;&gt; aList == bList</a:t>
            </a:r>
            <a:endParaRPr lang="en-US" sz="1200" strike="noStrike" noProof="1">
              <a:latin typeface="Consolas" panose="020B0609020204030204" charset="0"/>
            </a:endParaRPr>
          </a:p>
          <a:p>
            <a:pPr marL="0" indent="0">
              <a:spcBef>
                <a:spcPts val="0"/>
              </a:spcBef>
              <a:buNone/>
            </a:pPr>
            <a:r>
              <a:rPr lang="en-US" sz="1200" strike="noStrike" noProof="1">
                <a:solidFill>
                  <a:srgbClr val="00B0F0"/>
                </a:solidFill>
                <a:latin typeface="Consolas" panose="020B0609020204030204" charset="0"/>
              </a:rPr>
              <a:t>True</a:t>
            </a:r>
            <a:endParaRPr lang="en-US" sz="1200" strike="noStrike" noProof="1">
              <a:latin typeface="Consolas" panose="020B0609020204030204" charset="0"/>
            </a:endParaRPr>
          </a:p>
          <a:p>
            <a:pPr marL="0" indent="0">
              <a:spcBef>
                <a:spcPts val="0"/>
              </a:spcBef>
              <a:buNone/>
            </a:pPr>
            <a:r>
              <a:rPr lang="en-US" sz="1200" strike="noStrike" noProof="1">
                <a:latin typeface="Consolas" panose="020B0609020204030204" charset="0"/>
              </a:rPr>
              <a:t>&gt;&gt;&gt; aList is bList</a:t>
            </a:r>
            <a:endParaRPr lang="en-US" sz="1200" strike="noStrike" noProof="1">
              <a:latin typeface="Consolas" panose="020B0609020204030204" charset="0"/>
            </a:endParaRPr>
          </a:p>
          <a:p>
            <a:pPr marL="0" indent="0">
              <a:spcBef>
                <a:spcPts val="0"/>
              </a:spcBef>
              <a:buNone/>
            </a:pPr>
            <a:r>
              <a:rPr lang="en-US" sz="1200" strike="noStrike" noProof="1">
                <a:solidFill>
                  <a:srgbClr val="00B0F0"/>
                </a:solidFill>
                <a:latin typeface="Consolas" panose="020B0609020204030204" charset="0"/>
              </a:rPr>
              <a:t>False</a:t>
            </a:r>
            <a:endParaRPr lang="en-US" sz="1200" strike="noStrike" noProof="1">
              <a:latin typeface="Consolas" panose="020B0609020204030204" charset="0"/>
            </a:endParaRPr>
          </a:p>
          <a:p>
            <a:pPr marL="0" indent="0">
              <a:spcBef>
                <a:spcPts val="0"/>
              </a:spcBef>
              <a:buNone/>
            </a:pPr>
            <a:r>
              <a:rPr lang="en-US" sz="1200" strike="noStrike" noProof="1">
                <a:latin typeface="Consolas" panose="020B0609020204030204" charset="0"/>
              </a:rPr>
              <a:t>&gt;&gt;&gt; bList[1].append(6)         #修改bList不会影响aList</a:t>
            </a:r>
            <a:endParaRPr lang="en-US" sz="1200" strike="noStrike" noProof="1">
              <a:latin typeface="Consolas" panose="020B0609020204030204" charset="0"/>
            </a:endParaRPr>
          </a:p>
          <a:p>
            <a:pPr marL="0" indent="0">
              <a:spcBef>
                <a:spcPts val="0"/>
              </a:spcBef>
              <a:buNone/>
            </a:pPr>
            <a:r>
              <a:rPr lang="en-US" sz="1200" strike="noStrike" noProof="1">
                <a:latin typeface="Consolas" panose="020B0609020204030204" charset="0"/>
              </a:rPr>
              <a:t>&gt;&gt;&gt; bList</a:t>
            </a:r>
            <a:endParaRPr lang="en-US" sz="1200" strike="noStrike" noProof="1">
              <a:latin typeface="Consolas" panose="020B0609020204030204" charset="0"/>
            </a:endParaRPr>
          </a:p>
          <a:p>
            <a:pPr marL="0" indent="0">
              <a:spcBef>
                <a:spcPts val="0"/>
              </a:spcBef>
              <a:buNone/>
            </a:pPr>
            <a:r>
              <a:rPr lang="en-US" sz="1200" strike="noStrike" noProof="1">
                <a:solidFill>
                  <a:srgbClr val="00B0F0"/>
                </a:solidFill>
                <a:latin typeface="Consolas" panose="020B0609020204030204" charset="0"/>
              </a:rPr>
              <a:t>[3, [5, 6], 7]</a:t>
            </a:r>
            <a:endParaRPr lang="en-US" sz="1200" strike="noStrike" noProof="1">
              <a:latin typeface="Consolas" panose="020B0609020204030204" charset="0"/>
            </a:endParaRPr>
          </a:p>
          <a:p>
            <a:pPr marL="0" indent="0">
              <a:spcBef>
                <a:spcPts val="0"/>
              </a:spcBef>
              <a:buNone/>
            </a:pPr>
            <a:r>
              <a:rPr lang="en-US" sz="1200" strike="noStrike" noProof="1">
                <a:latin typeface="Consolas" panose="020B0609020204030204" charset="0"/>
              </a:rPr>
              <a:t>&gt;&gt;&gt; aList</a:t>
            </a:r>
            <a:endParaRPr lang="en-US" sz="1200" strike="noStrike" noProof="1">
              <a:latin typeface="Consolas" panose="020B0609020204030204" charset="0"/>
            </a:endParaRPr>
          </a:p>
          <a:p>
            <a:pPr marL="0" indent="0">
              <a:spcBef>
                <a:spcPts val="0"/>
              </a:spcBef>
              <a:buNone/>
            </a:pPr>
            <a:r>
              <a:rPr lang="en-US" sz="1200" strike="noStrike" noProof="1">
                <a:solidFill>
                  <a:srgbClr val="00B0F0"/>
                </a:solidFill>
                <a:latin typeface="Consolas" panose="020B0609020204030204" charset="0"/>
              </a:rPr>
              <a:t>[3, [5], 7]</a:t>
            </a:r>
            <a:endParaRPr lang="en-US" sz="1200" strike="noStrike" noProof="1">
              <a:solidFill>
                <a:srgbClr val="00B0F0"/>
              </a:solidFill>
              <a:latin typeface="Consolas" panose="020B06090202040302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p:txBody>
          <a:bodyPr anchor="t"/>
          <a:lstStyle/>
          <a:p>
            <a:pPr marL="0" indent="0">
              <a:buNone/>
            </a:pPr>
            <a:r>
              <a:rPr lang="zh-CN" altLang="en-US" sz="1500" b="1"/>
              <a:t>一个非常棒的网站：http://pythontutor.com/live.html#mode=edit</a:t>
            </a:r>
            <a:endParaRPr lang="zh-CN" altLang="en-US" sz="1500" b="1"/>
          </a:p>
        </p:txBody>
      </p:sp>
      <p:sp>
        <p:nvSpPr>
          <p:cNvPr id="53250" name="标题 4608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pic>
        <p:nvPicPr>
          <p:cNvPr id="53251" name="图片 5"/>
          <p:cNvPicPr>
            <a:picLocks noChangeAspect="1"/>
          </p:cNvPicPr>
          <p:nvPr/>
        </p:nvPicPr>
        <p:blipFill>
          <a:blip r:embed="rId1"/>
          <a:stretch>
            <a:fillRect/>
          </a:stretch>
        </p:blipFill>
        <p:spPr>
          <a:xfrm>
            <a:off x="1618733" y="1710037"/>
            <a:ext cx="2710337" cy="1373031"/>
          </a:xfrm>
          <a:prstGeom prst="rect">
            <a:avLst/>
          </a:prstGeom>
          <a:noFill/>
          <a:ln w="9525" cap="flat" cmpd="sng">
            <a:solidFill>
              <a:schemeClr val="tx2"/>
            </a:solidFill>
            <a:prstDash val="solid"/>
            <a:round/>
            <a:headEnd type="none" w="med" len="med"/>
            <a:tailEnd type="none" w="med" len="med"/>
          </a:ln>
        </p:spPr>
      </p:pic>
      <p:pic>
        <p:nvPicPr>
          <p:cNvPr id="53252" name="图片 6"/>
          <p:cNvPicPr>
            <a:picLocks noChangeAspect="1"/>
          </p:cNvPicPr>
          <p:nvPr/>
        </p:nvPicPr>
        <p:blipFill>
          <a:blip r:embed="rId2"/>
          <a:stretch>
            <a:fillRect/>
          </a:stretch>
        </p:blipFill>
        <p:spPr>
          <a:xfrm>
            <a:off x="4338597" y="3093785"/>
            <a:ext cx="2703192" cy="1502832"/>
          </a:xfrm>
          <a:prstGeom prst="rect">
            <a:avLst/>
          </a:prstGeom>
          <a:noFill/>
          <a:ln w="9525" cap="flat" cmpd="sng">
            <a:solidFill>
              <a:schemeClr val="tx2"/>
            </a:solidFill>
            <a:prstDash val="solid"/>
            <a:round/>
            <a:headEnd type="none" w="med" len="med"/>
            <a:tailEnd type="none" w="med" len="me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47105"/>
          <p:cNvSpPr>
            <a:spLocks noGrp="1"/>
          </p:cNvSpPr>
          <p:nvPr>
            <p:ph type="title"/>
          </p:nvPr>
        </p:nvSpPr>
        <p:spPr>
          <a:xfrm>
            <a:off x="-1270" y="4445"/>
            <a:ext cx="9124315" cy="951865"/>
          </a:xfrm>
        </p:spPr>
        <p:txBody>
          <a:bodyPr anchor="ctr"/>
          <a:lstStyle/>
          <a:p>
            <a:pPr defTabSz="914400">
              <a:buNone/>
            </a:pPr>
            <a:r>
              <a:rPr lang="zh-CN" altLang="en-US" kern="1200" baseline="0" dirty="0">
                <a:latin typeface="+mj-lt"/>
                <a:ea typeface="+mj-ea"/>
                <a:cs typeface="+mj-cs"/>
              </a:rPr>
              <a:t>2.1.7  列表排序</a:t>
            </a:r>
            <a:endParaRPr lang="zh-CN" altLang="en-US" kern="1200" baseline="0" dirty="0">
              <a:latin typeface="+mj-lt"/>
              <a:ea typeface="+mj-ea"/>
              <a:cs typeface="+mj-cs"/>
            </a:endParaRPr>
          </a:p>
        </p:txBody>
      </p:sp>
      <p:sp>
        <p:nvSpPr>
          <p:cNvPr id="54274" name="文本占位符 47106"/>
          <p:cNvSpPr>
            <a:spLocks noGrp="1"/>
          </p:cNvSpPr>
          <p:nvPr>
            <p:ph idx="1"/>
          </p:nvPr>
        </p:nvSpPr>
        <p:spPr>
          <a:xfrm>
            <a:off x="481965" y="1050290"/>
            <a:ext cx="7952740" cy="3395345"/>
          </a:xfrm>
        </p:spPr>
        <p:txBody>
          <a:bodyPr anchor="t"/>
          <a:lstStyle/>
          <a:p>
            <a:pPr defTabSz="914400">
              <a:lnSpc>
                <a:spcPct val="150000"/>
              </a:lnSpc>
              <a:spcBef>
                <a:spcPct val="0"/>
              </a:spcBef>
              <a:buSzPct val="90000"/>
              <a:buFont typeface="Wingdings" panose="05000000000000000000" charset="0"/>
              <a:buChar char="§"/>
            </a:pPr>
            <a:r>
              <a:rPr lang="zh-CN" altLang="en-US" sz="1800"/>
              <a:t>使用列表对象的</a:t>
            </a:r>
            <a:r>
              <a:rPr lang="en-US" altLang="zh-CN" sz="1800"/>
              <a:t>sort()</a:t>
            </a:r>
            <a:r>
              <a:rPr lang="zh-CN" altLang="en-US" sz="1800"/>
              <a:t>方法进行</a:t>
            </a:r>
            <a:r>
              <a:rPr lang="zh-CN" altLang="en-US" sz="1800">
                <a:solidFill>
                  <a:srgbClr val="FF0000"/>
                </a:solidFill>
              </a:rPr>
              <a:t>原地排序</a:t>
            </a:r>
            <a:r>
              <a:rPr lang="zh-CN" altLang="en-US" sz="1800"/>
              <a:t>，支持多种不同的排序方法。</a:t>
            </a:r>
            <a:endParaRPr lang="zh-CN" altLang="en-US" sz="1800"/>
          </a:p>
          <a:p>
            <a:pPr defTabSz="914400">
              <a:lnSpc>
                <a:spcPct val="80000"/>
              </a:lnSpc>
              <a:spcBef>
                <a:spcPct val="0"/>
              </a:spcBef>
              <a:buSzPct val="90000"/>
              <a:buFont typeface="Wingdings" panose="05000000000000000000" pitchFamily="2" charset="2"/>
              <a:buNone/>
            </a:pPr>
            <a:r>
              <a:rPr lang="en-US" altLang="zh-CN" sz="1600">
                <a:latin typeface="Consolas" panose="020B0609020204030204" charset="0"/>
              </a:rPr>
              <a:t>&gt;&gt;&gt; aList = [3, 4, 5, 6, 7, 9, 11, 13, 15, 17]</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import random</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random.shuffle(aList)</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[3, 4, 15, 11, 9, 17, 13, 6, 7, 5]</a:t>
            </a:r>
            <a:endParaRPr lang="en-US" altLang="zh-CN" sz="16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blist = aList.sort()                            #</a:t>
            </a:r>
            <a:r>
              <a:rPr lang="zh-CN" altLang="en-US" sz="1600">
                <a:latin typeface="Consolas" panose="020B0609020204030204" charset="0"/>
              </a:rPr>
              <a:t>默认是升序排序，不能赋值</a:t>
            </a:r>
            <a:endParaRPr lang="zh-CN" altLang="en-US"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zh-CN" altLang="en-US" sz="1600">
                <a:solidFill>
                  <a:srgbClr val="00B0F0"/>
                </a:solidFill>
                <a:latin typeface="Consolas" panose="020B0609020204030204" charset="0"/>
              </a:rPr>
              <a:t>[3, 4, 5, 6, 7, 9, 11, 13, 15, 17]</a:t>
            </a:r>
            <a:endParaRPr lang="zh-CN" altLang="en-US"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aList.sort(reverse=True)              #</a:t>
            </a:r>
            <a:r>
              <a:rPr lang="zh-CN" altLang="en-US" sz="1600">
                <a:latin typeface="Consolas" panose="020B0609020204030204" charset="0"/>
              </a:rPr>
              <a:t>降序排序</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[17, 15, 13, 11, 9, 7, 6, 5, 4, 3]</a:t>
            </a:r>
            <a:endParaRPr lang="en-US" altLang="zh-CN" sz="16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aList.sort(key=lambda x:len(str(x)))  #</a:t>
            </a:r>
            <a:r>
              <a:rPr lang="zh-CN" altLang="en-US" sz="1600">
                <a:latin typeface="Consolas" panose="020B0609020204030204" charset="0"/>
              </a:rPr>
              <a:t>按转换成字符串的长度排序</a:t>
            </a:r>
            <a:endParaRPr lang="zh-CN" altLang="en-US"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[9, 7, 6, 5, 4, 3, 17, 15, 13, 11]</a:t>
            </a:r>
            <a:endParaRPr lang="en-US" altLang="zh-CN" sz="1600">
              <a:solidFill>
                <a:srgbClr val="00B0F0"/>
              </a:solidFill>
              <a:latin typeface="Consolas" panose="020B0609020204030204" charset="0"/>
            </a:endParaRPr>
          </a:p>
        </p:txBody>
      </p:sp>
      <p:sp>
        <p:nvSpPr>
          <p:cNvPr id="2" name="Line Callout 1 1"/>
          <p:cNvSpPr/>
          <p:nvPr/>
        </p:nvSpPr>
        <p:spPr>
          <a:xfrm>
            <a:off x="4037330" y="1784985"/>
            <a:ext cx="2423795" cy="593725"/>
          </a:xfrm>
          <a:prstGeom prst="borderCallout1">
            <a:avLst>
              <a:gd name="adj1" fmla="val 46417"/>
              <a:gd name="adj2" fmla="val 812"/>
              <a:gd name="adj3" fmla="val 170267"/>
              <a:gd name="adj4" fmla="val -690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sort()</a:t>
            </a:r>
            <a:r>
              <a:rPr lang="zh-CN" altLang="en-US">
                <a:solidFill>
                  <a:srgbClr val="FF0000"/>
                </a:solidFill>
              </a:rPr>
              <a:t>方法没有返回值</a:t>
            </a:r>
            <a:endParaRPr lang="zh-CN" altLang="en-US">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4812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2.1.7  </a:t>
            </a:r>
            <a:r>
              <a:rPr lang="zh-CN" altLang="en-US" kern="1200" baseline="0">
                <a:latin typeface="+mj-lt"/>
                <a:ea typeface="+mj-ea"/>
                <a:cs typeface="+mj-cs"/>
              </a:rPr>
              <a:t>列表排序</a:t>
            </a:r>
            <a:endParaRPr lang="zh-CN" altLang="en-US" kern="1200" baseline="0">
              <a:latin typeface="+mj-lt"/>
              <a:ea typeface="+mj-ea"/>
              <a:cs typeface="+mj-cs"/>
            </a:endParaRPr>
          </a:p>
        </p:txBody>
      </p:sp>
      <p:sp>
        <p:nvSpPr>
          <p:cNvPr id="55298" name="文本占位符 48130"/>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a:t>使用内置函数</a:t>
            </a:r>
            <a:r>
              <a:rPr lang="en-US" altLang="zh-CN" sz="1800"/>
              <a:t>sorted()</a:t>
            </a:r>
            <a:r>
              <a:rPr lang="zh-CN" altLang="en-US" sz="1800"/>
              <a:t>对列表进行排序并</a:t>
            </a:r>
            <a:r>
              <a:rPr lang="zh-CN" altLang="en-US" sz="1800">
                <a:solidFill>
                  <a:srgbClr val="FF0000"/>
                </a:solidFill>
              </a:rPr>
              <a:t>返回新列表。</a:t>
            </a:r>
            <a:endParaRPr lang="zh-CN" altLang="en-US" sz="1800">
              <a:solidFill>
                <a:srgbClr val="FF0000"/>
              </a:solidFill>
            </a:endParaRPr>
          </a:p>
          <a:p>
            <a:pPr defTabSz="914400">
              <a:lnSpc>
                <a:spcPct val="80000"/>
              </a:lnSpc>
              <a:buSzPct val="90000"/>
              <a:buFont typeface="Wingdings" panose="05000000000000000000" pitchFamily="2" charset="2"/>
              <a:buNone/>
            </a:pPr>
            <a:endParaRPr lang="en-US" altLang="zh-CN" sz="1500"/>
          </a:p>
          <a:p>
            <a:pPr defTabSz="914400">
              <a:lnSpc>
                <a:spcPct val="80000"/>
              </a:lnSpc>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[9, 7, 6, 5, 4, 3, 17, 15, 13, 11]</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t>
            </a:r>
            <a:r>
              <a:rPr lang="en-US" altLang="zh-CN" sz="1600">
                <a:latin typeface="Consolas" panose="020B0609020204030204" charset="0"/>
                <a:sym typeface="+mn-ea"/>
              </a:rPr>
              <a:t>blist = </a:t>
            </a:r>
            <a:r>
              <a:rPr lang="en-US" altLang="zh-CN" sz="1600">
                <a:latin typeface="Consolas" panose="020B0609020204030204" charset="0"/>
              </a:rPr>
              <a:t>sorted(aList)                            #</a:t>
            </a:r>
            <a:r>
              <a:rPr lang="zh-CN" altLang="en-US" sz="1600">
                <a:latin typeface="Consolas" panose="020B0609020204030204" charset="0"/>
              </a:rPr>
              <a:t>升序排序</a:t>
            </a:r>
            <a:endParaRPr lang="zh-CN" altLang="en-US"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4, 5, 6, 7, 9, 11, 13, 15, 17]</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sorted(aList,reverse=True)             #</a:t>
            </a:r>
            <a:r>
              <a:rPr lang="zh-CN" altLang="en-US" sz="1600">
                <a:latin typeface="Consolas" panose="020B0609020204030204" charset="0"/>
              </a:rPr>
              <a:t>降序排序</a:t>
            </a:r>
            <a:endParaRPr lang="zh-CN" altLang="en-US"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[17, 15, 13, 11, 9, 7, 6, 5, 4, 3]</a:t>
            </a:r>
            <a:endParaRPr lang="en-US" altLang="zh-CN" sz="1600">
              <a:latin typeface="Consolas" panose="020B0609020204030204" charset="0"/>
            </a:endParaRPr>
          </a:p>
        </p:txBody>
      </p:sp>
      <p:sp>
        <p:nvSpPr>
          <p:cNvPr id="2" name="Line Callout 1 1"/>
          <p:cNvSpPr/>
          <p:nvPr/>
        </p:nvSpPr>
        <p:spPr>
          <a:xfrm>
            <a:off x="2971800" y="3321050"/>
            <a:ext cx="2294890" cy="607695"/>
          </a:xfrm>
          <a:prstGeom prst="borderCallout1">
            <a:avLst>
              <a:gd name="adj1" fmla="val 48066"/>
              <a:gd name="adj2" fmla="val 83"/>
              <a:gd name="adj3" fmla="val -81504"/>
              <a:gd name="adj4" fmla="val -554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F0000"/>
                </a:solidFill>
              </a:rPr>
              <a:t>内置函数</a:t>
            </a:r>
            <a:r>
              <a:rPr lang="en-US" altLang="zh-CN">
                <a:solidFill>
                  <a:srgbClr val="FF0000"/>
                </a:solidFill>
              </a:rPr>
              <a:t>sorted()</a:t>
            </a:r>
            <a:r>
              <a:rPr lang="zh-CN" altLang="en-US">
                <a:solidFill>
                  <a:srgbClr val="FF0000"/>
                </a:solidFill>
              </a:rPr>
              <a:t>返回排序后的新列表</a:t>
            </a:r>
            <a:endParaRPr lang="zh-CN" altLang="en-US">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80695" y="1125855"/>
          <a:ext cx="7132955" cy="3422650"/>
        </p:xfrm>
        <a:graphic>
          <a:graphicData uri="http://schemas.openxmlformats.org/drawingml/2006/table">
            <a:tbl>
              <a:tblPr firstRow="1" bandRow="1">
                <a:tableStyleId>{5940675A-B579-460E-94D1-54222C63F5DA}</a:tableStyleId>
              </a:tblPr>
              <a:tblGrid>
                <a:gridCol w="1576705"/>
                <a:gridCol w="1518285"/>
                <a:gridCol w="1433195"/>
                <a:gridCol w="1578610"/>
                <a:gridCol w="1026160"/>
              </a:tblGrid>
              <a:tr h="256540">
                <a:tc>
                  <a:txBody>
                    <a:bodyPr/>
                    <a:lstStyle/>
                    <a:p>
                      <a:pPr>
                        <a:buNone/>
                      </a:pPr>
                      <a:r>
                        <a:rPr lang="en-US" altLang="zh-CN" sz="1050" b="1">
                          <a:latin typeface="宋体" panose="02010600030101010101" pitchFamily="2" charset="-122"/>
                          <a:ea typeface="宋体" panose="02010600030101010101" pitchFamily="2" charset="-122"/>
                          <a:cs typeface="宋体" panose="02010600030101010101" pitchFamily="2" charset="-122"/>
                        </a:rPr>
                        <a:t> </a:t>
                      </a:r>
                      <a:endParaRPr lang="en-US" altLang="zh-CN" sz="105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列表</a:t>
                      </a:r>
                      <a:endParaRPr lang="zh-CN" altLang="en-US" sz="105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元组</a:t>
                      </a:r>
                      <a:endParaRPr lang="zh-CN" altLang="en-US" sz="105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字典</a:t>
                      </a:r>
                      <a:endParaRPr lang="zh-CN" altLang="en-US" sz="105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集合</a:t>
                      </a:r>
                      <a:endParaRPr lang="zh-CN" altLang="en-US" sz="105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4630">
                <a:tc>
                  <a:txBody>
                    <a:bodyPr/>
                    <a:lstStyle/>
                    <a:p>
                      <a:pPr>
                        <a:buNone/>
                      </a:pPr>
                      <a:r>
                        <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rPr>
                        <a:t>类型名称</a:t>
                      </a:r>
                      <a:endPar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rPr>
                        <a:t>list</a:t>
                      </a:r>
                      <a:endPar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rPr>
                        <a:t>tuple</a:t>
                      </a:r>
                      <a:endPar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rPr>
                        <a:t>dict</a:t>
                      </a:r>
                      <a:endPar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rPr>
                        <a:t>set</a:t>
                      </a:r>
                      <a:endPar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9395">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定界符</a:t>
                      </a:r>
                      <a:endParaRPr lang="zh-CN" altLang="en-US" sz="105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方括号</a:t>
                      </a:r>
                      <a:r>
                        <a:rPr lang="en-US" altLang="zh-CN" sz="1050">
                          <a:latin typeface="宋体" panose="02010600030101010101" pitchFamily="2" charset="-122"/>
                          <a:ea typeface="宋体" panose="02010600030101010101" pitchFamily="2" charset="-122"/>
                          <a:cs typeface="宋体" panose="02010600030101010101" pitchFamily="2" charset="-122"/>
                        </a:rPr>
                        <a:t>[]</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圆括号</a:t>
                      </a:r>
                      <a:r>
                        <a:rPr lang="en-US" altLang="zh-CN" sz="1050">
                          <a:latin typeface="宋体" panose="02010600030101010101" pitchFamily="2" charset="-122"/>
                          <a:ea typeface="宋体" panose="02010600030101010101" pitchFamily="2" charset="-122"/>
                          <a:cs typeface="宋体" panose="02010600030101010101" pitchFamily="2" charset="-122"/>
                        </a:rPr>
                        <a:t>()</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大括号</a:t>
                      </a:r>
                      <a:r>
                        <a:rPr lang="en-US" altLang="zh-CN" sz="1050">
                          <a:latin typeface="宋体" panose="02010600030101010101" pitchFamily="2" charset="-122"/>
                          <a:ea typeface="宋体" panose="02010600030101010101" pitchFamily="2" charset="-122"/>
                          <a:cs typeface="宋体" panose="02010600030101010101" pitchFamily="2" charset="-122"/>
                        </a:rPr>
                        <a:t>{}</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大括号</a:t>
                      </a:r>
                      <a:r>
                        <a:rPr lang="en-US" altLang="zh-CN" sz="1050">
                          <a:latin typeface="宋体" panose="02010600030101010101" pitchFamily="2" charset="-122"/>
                          <a:ea typeface="宋体" panose="02010600030101010101" pitchFamily="2" charset="-122"/>
                          <a:cs typeface="宋体" panose="02010600030101010101" pitchFamily="2" charset="-122"/>
                        </a:rPr>
                        <a:t>{}</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4630">
                <a:tc>
                  <a:txBody>
                    <a:bodyPr/>
                    <a:lstStyle/>
                    <a:p>
                      <a:pPr>
                        <a:buNone/>
                      </a:pPr>
                      <a:r>
                        <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rPr>
                        <a:t>是否可变</a:t>
                      </a:r>
                      <a:endPar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rPr>
                        <a:t>否</a:t>
                      </a:r>
                      <a:endPar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760">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是否有序</a:t>
                      </a:r>
                      <a:endParaRPr lang="zh-CN" altLang="en-US" sz="105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是</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是</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否</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否</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4650">
                <a:tc>
                  <a:txBody>
                    <a:bodyPr/>
                    <a:lstStyle/>
                    <a:p>
                      <a:pPr>
                        <a:buNone/>
                      </a:pPr>
                      <a:r>
                        <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rPr>
                        <a:t>是否支持下标</a:t>
                      </a:r>
                      <a:endPar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是（使用“键”作为下标）</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rPr>
                        <a:t>否</a:t>
                      </a:r>
                      <a:endPar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9395">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元素分隔符</a:t>
                      </a:r>
                      <a:endParaRPr lang="zh-CN" altLang="en-US" sz="105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逗号</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逗号</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逗号</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逗号</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9395">
                <a:tc>
                  <a:txBody>
                    <a:bodyPr/>
                    <a:lstStyle/>
                    <a:p>
                      <a:pPr>
                        <a:buNone/>
                      </a:pPr>
                      <a:r>
                        <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rPr>
                        <a:t>对元素形式的要求</a:t>
                      </a:r>
                      <a:endPar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无</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无</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rPr>
                        <a:t>键</a:t>
                      </a:r>
                      <a:r>
                        <a:rPr lang="en-US" altLang="zh-CN" sz="105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rPr>
                        <a:t>值</a:t>
                      </a:r>
                      <a:endPar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必须可哈希</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3535">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对元素值的要求</a:t>
                      </a:r>
                      <a:endParaRPr lang="zh-CN" altLang="en-US" sz="105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无</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无</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050">
                          <a:latin typeface="宋体" panose="02010600030101010101" pitchFamily="2" charset="-122"/>
                          <a:ea typeface="宋体" panose="02010600030101010101" pitchFamily="2" charset="-122"/>
                          <a:cs typeface="宋体" panose="02010600030101010101" pitchFamily="2" charset="-122"/>
                        </a:rPr>
                        <a:t>“</a:t>
                      </a:r>
                      <a:r>
                        <a:rPr lang="zh-CN" altLang="en-US" sz="1050">
                          <a:latin typeface="宋体" panose="02010600030101010101" pitchFamily="2" charset="-122"/>
                          <a:ea typeface="宋体" panose="02010600030101010101" pitchFamily="2" charset="-122"/>
                          <a:cs typeface="宋体" panose="02010600030101010101" pitchFamily="2" charset="-122"/>
                        </a:rPr>
                        <a:t>键”必须可哈希</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必须可哈希</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8310">
                <a:tc>
                  <a:txBody>
                    <a:bodyPr/>
                    <a:lstStyle/>
                    <a:p>
                      <a:pPr>
                        <a:buNone/>
                      </a:pPr>
                      <a:r>
                        <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rPr>
                        <a:t>元素是否可重复</a:t>
                      </a:r>
                      <a:endPar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键”不允许重复，“值”可以重复</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rPr>
                        <a:t>否</a:t>
                      </a:r>
                      <a:endPar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760">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元素查找速度</a:t>
                      </a:r>
                      <a:endParaRPr lang="zh-CN" altLang="en-US" sz="105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非常慢</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很慢</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非常快</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非常快</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4650">
                <a:tc>
                  <a:txBody>
                    <a:bodyPr/>
                    <a:lstStyle/>
                    <a:p>
                      <a:pPr>
                        <a:buNone/>
                      </a:pPr>
                      <a:r>
                        <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rPr>
                        <a:t>新增和删除元素速度</a:t>
                      </a:r>
                      <a:endPar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尾部操作快</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其他位置慢</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rPr>
                        <a:t>不允许</a:t>
                      </a:r>
                      <a:endPar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快</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快</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6465" name="标题 1024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Python</a:t>
            </a:r>
            <a:r>
              <a:rPr lang="zh-CN" altLang="en-US" kern="1200" baseline="0">
                <a:latin typeface="+mj-lt"/>
                <a:ea typeface="+mj-ea"/>
                <a:cs typeface="+mj-cs"/>
              </a:rPr>
              <a:t>序列概述</a:t>
            </a:r>
            <a:endParaRPr lang="zh-CN" altLang="en-US" kern="1200" baseline="0">
              <a:latin typeface="+mj-lt"/>
              <a:ea typeface="+mj-ea"/>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915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2.1.7  </a:t>
            </a:r>
            <a:r>
              <a:rPr lang="zh-CN" altLang="en-US" kern="1200" baseline="0">
                <a:latin typeface="+mj-lt"/>
                <a:ea typeface="+mj-ea"/>
                <a:cs typeface="+mj-cs"/>
              </a:rPr>
              <a:t>列表排序</a:t>
            </a:r>
            <a:endParaRPr lang="zh-CN" altLang="en-US" kern="1200" baseline="0">
              <a:latin typeface="+mj-lt"/>
              <a:ea typeface="+mj-ea"/>
              <a:cs typeface="+mj-cs"/>
            </a:endParaRPr>
          </a:p>
        </p:txBody>
      </p:sp>
      <p:sp>
        <p:nvSpPr>
          <p:cNvPr id="56322" name="文本占位符 49154"/>
          <p:cNvSpPr>
            <a:spLocks noGrp="1"/>
          </p:cNvSpPr>
          <p:nvPr>
            <p:ph idx="1"/>
          </p:nvPr>
        </p:nvSpPr>
        <p:spPr/>
        <p:txBody>
          <a:bodyPr anchor="t"/>
          <a:lstStyle/>
          <a:p>
            <a:pPr defTabSz="914400">
              <a:lnSpc>
                <a:spcPct val="90000"/>
              </a:lnSpc>
              <a:buSzPct val="90000"/>
              <a:buFont typeface="Wingdings" panose="05000000000000000000" charset="0"/>
              <a:buChar char="§"/>
            </a:pPr>
            <a:r>
              <a:rPr lang="zh-CN" altLang="en-US" sz="1800"/>
              <a:t>使用列表对象的</a:t>
            </a:r>
            <a:r>
              <a:rPr lang="en-US" altLang="zh-CN" sz="1800"/>
              <a:t>reverse()</a:t>
            </a:r>
            <a:r>
              <a:rPr lang="zh-CN" altLang="en-US" sz="1800"/>
              <a:t>方法将元素</a:t>
            </a:r>
            <a:r>
              <a:rPr lang="zh-CN" altLang="en-US" sz="1800">
                <a:solidFill>
                  <a:srgbClr val="FF0000"/>
                </a:solidFill>
              </a:rPr>
              <a:t>原地逆序。</a:t>
            </a:r>
            <a:endParaRPr lang="zh-CN" altLang="en-US" sz="1800">
              <a:solidFill>
                <a:srgbClr val="FF0000"/>
              </a:solidFill>
            </a:endParaRPr>
          </a:p>
          <a:p>
            <a:pPr defTabSz="914400">
              <a:lnSpc>
                <a:spcPct val="90000"/>
              </a:lnSpc>
              <a:buSzPct val="90000"/>
              <a:buFont typeface="Wingdings" panose="05000000000000000000" pitchFamily="2" charset="2"/>
              <a:buNone/>
            </a:pPr>
            <a:endParaRPr lang="en-US" altLang="zh-CN" sz="1500"/>
          </a:p>
          <a:p>
            <a:pPr defTabSz="914400">
              <a:lnSpc>
                <a:spcPct val="90000"/>
              </a:lnSpc>
              <a:buSzPct val="90000"/>
              <a:buFont typeface="Wingdings" panose="05000000000000000000" pitchFamily="2" charset="2"/>
              <a:buNone/>
            </a:pPr>
            <a:r>
              <a:rPr lang="en-US" altLang="zh-CN" sz="1600">
                <a:latin typeface="Consolas" panose="020B0609020204030204" charset="0"/>
              </a:rPr>
              <a:t>&gt;&gt;&gt; aList = [3, 4, 5, 6, 7, 9, 11, 13, 15, 17]</a:t>
            </a:r>
            <a:endParaRPr lang="en-US" altLang="zh-CN" sz="1600">
              <a:latin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rPr>
              <a:t>&gt;&gt;&gt; aList.reverse()</a:t>
            </a:r>
            <a:endParaRPr lang="en-US" altLang="zh-CN" sz="1600">
              <a:latin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defTabSz="914400">
              <a:lnSpc>
                <a:spcPct val="90000"/>
              </a:lnSpc>
              <a:buSzPct val="90000"/>
              <a:buFont typeface="Wingdings" panose="05000000000000000000" pitchFamily="2" charset="2"/>
              <a:buNone/>
            </a:pPr>
            <a:r>
              <a:rPr lang="en-US" altLang="zh-CN" sz="1600">
                <a:solidFill>
                  <a:srgbClr val="00B0F0"/>
                </a:solidFill>
                <a:latin typeface="Consolas" panose="020B0609020204030204" charset="0"/>
              </a:rPr>
              <a:t>[17, 15, 13, 11, 9, 7, 6, 5, 4, 3]</a:t>
            </a:r>
            <a:endParaRPr lang="en-US" altLang="zh-CN" sz="1350">
              <a:solidFill>
                <a:srgbClr val="00B0F0"/>
              </a:solidFill>
              <a:latin typeface="Consolas" panose="020B0609020204030204" charset="0"/>
            </a:endParaRPr>
          </a:p>
          <a:p>
            <a:pPr defTabSz="914400">
              <a:lnSpc>
                <a:spcPct val="90000"/>
              </a:lnSpc>
              <a:buSzPct val="90000"/>
              <a:buFont typeface="Wingdings" panose="05000000000000000000" pitchFamily="2" charset="2"/>
              <a:buNone/>
            </a:pPr>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5017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2.1.7  </a:t>
            </a:r>
            <a:r>
              <a:rPr lang="zh-CN" altLang="en-US" kern="1200" baseline="0">
                <a:latin typeface="+mj-lt"/>
                <a:ea typeface="+mj-ea"/>
                <a:cs typeface="+mj-cs"/>
              </a:rPr>
              <a:t>列表排序</a:t>
            </a:r>
            <a:endParaRPr lang="zh-CN" altLang="en-US" kern="1200" baseline="0">
              <a:latin typeface="+mj-lt"/>
              <a:ea typeface="+mj-ea"/>
              <a:cs typeface="+mj-cs"/>
            </a:endParaRPr>
          </a:p>
        </p:txBody>
      </p:sp>
      <p:sp>
        <p:nvSpPr>
          <p:cNvPr id="57346" name="文本占位符 50178"/>
          <p:cNvSpPr>
            <a:spLocks noGrp="1"/>
          </p:cNvSpPr>
          <p:nvPr>
            <p:ph idx="1"/>
          </p:nvPr>
        </p:nvSpPr>
        <p:spPr/>
        <p:txBody>
          <a:bodyPr anchor="t"/>
          <a:lstStyle/>
          <a:p>
            <a:pPr defTabSz="914400">
              <a:lnSpc>
                <a:spcPct val="100000"/>
              </a:lnSpc>
              <a:spcBef>
                <a:spcPct val="0"/>
              </a:spcBef>
              <a:buSzPct val="90000"/>
              <a:buFont typeface="Wingdings" panose="05000000000000000000" charset="0"/>
              <a:buChar char="§"/>
            </a:pPr>
            <a:r>
              <a:rPr lang="zh-CN" altLang="en-US" sz="1800"/>
              <a:t>使用内置函数</a:t>
            </a:r>
            <a:r>
              <a:rPr lang="en-US" altLang="zh-CN" sz="1800"/>
              <a:t>reversed()</a:t>
            </a:r>
            <a:r>
              <a:rPr lang="zh-CN" altLang="en-US" sz="1800"/>
              <a:t>对列表元素进行逆序排列并</a:t>
            </a:r>
            <a:r>
              <a:rPr lang="zh-CN" altLang="en-US" sz="1800">
                <a:solidFill>
                  <a:srgbClr val="FF0000"/>
                </a:solidFill>
              </a:rPr>
              <a:t>返回迭代对象。</a:t>
            </a:r>
            <a:endParaRPr lang="zh-CN" altLang="en-US" sz="1800">
              <a:solidFill>
                <a:srgbClr val="FF0000"/>
              </a:solidFill>
            </a:endParaRPr>
          </a:p>
          <a:p>
            <a:pPr defTabSz="914400">
              <a:lnSpc>
                <a:spcPct val="80000"/>
              </a:lnSpc>
              <a:spcBef>
                <a:spcPct val="0"/>
              </a:spcBef>
              <a:buSzPct val="90000"/>
              <a:buFont typeface="Wingdings" panose="05000000000000000000" pitchFamily="2" charset="2"/>
              <a:buNone/>
            </a:pPr>
            <a:endParaRPr lang="zh-CN" altLang="en-US" sz="1800">
              <a:solidFill>
                <a:srgbClr val="FF0000"/>
              </a:solidFill>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 = [3, 4, 5, 6, 7, 9, 11, 13, 15, 17]</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newList = reversed(aList)         #</a:t>
            </a:r>
            <a:r>
              <a:rPr lang="zh-CN" altLang="en-US" sz="1600">
                <a:latin typeface="Consolas" panose="020B0609020204030204" charset="0"/>
              </a:rPr>
              <a:t>返回</a:t>
            </a:r>
            <a:r>
              <a:rPr lang="en-US" altLang="zh-CN" sz="1600">
                <a:latin typeface="Consolas" panose="020B0609020204030204" charset="0"/>
              </a:rPr>
              <a:t>reversed</a:t>
            </a:r>
            <a:r>
              <a:rPr lang="zh-CN" altLang="en-US" sz="1600">
                <a:latin typeface="Consolas" panose="020B0609020204030204" charset="0"/>
              </a:rPr>
              <a:t>对象</a:t>
            </a:r>
            <a:endParaRPr lang="zh-CN" altLang="en-US"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list(newList)                     #</a:t>
            </a:r>
            <a:r>
              <a:rPr lang="zh-CN" altLang="en-US" sz="1600">
                <a:latin typeface="Consolas" panose="020B0609020204030204" charset="0"/>
              </a:rPr>
              <a:t>把</a:t>
            </a:r>
            <a:r>
              <a:rPr lang="en-US" altLang="zh-CN" sz="1600">
                <a:latin typeface="Consolas" panose="020B0609020204030204" charset="0"/>
              </a:rPr>
              <a:t>reversed</a:t>
            </a:r>
            <a:r>
              <a:rPr lang="zh-CN" altLang="en-US" sz="1600">
                <a:latin typeface="Consolas" panose="020B0609020204030204" charset="0"/>
              </a:rPr>
              <a:t>对象转换成列表</a:t>
            </a:r>
            <a:endParaRPr lang="zh-CN" altLang="en-US"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[17, 15, 13, 11, 9, 7, 6, 5, 4, 3]</a:t>
            </a:r>
            <a:endParaRPr lang="en-US" altLang="zh-CN" sz="16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for i in newList:</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    print(i, end=' ')                 #</a:t>
            </a:r>
            <a:r>
              <a:rPr lang="zh-CN" altLang="en-US" sz="1600">
                <a:latin typeface="Consolas" panose="020B0609020204030204" charset="0"/>
              </a:rPr>
              <a:t>这里没有输出内容</a:t>
            </a:r>
            <a:endParaRPr lang="zh-CN" altLang="en-US"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zh-CN" altLang="en-US" sz="1600">
                <a:latin typeface="Consolas" panose="020B0609020204030204" charset="0"/>
              </a:rPr>
              <a:t>                                      </a:t>
            </a:r>
            <a:r>
              <a:rPr lang="en-US" altLang="zh-CN" sz="1600">
                <a:latin typeface="Consolas" panose="020B0609020204030204" charset="0"/>
              </a:rPr>
              <a:t>#</a:t>
            </a:r>
            <a:r>
              <a:rPr lang="zh-CN" altLang="en-US" sz="1600">
                <a:latin typeface="Consolas" panose="020B0609020204030204" charset="0"/>
              </a:rPr>
              <a:t>迭代对象已遍历结束</a:t>
            </a:r>
            <a:endParaRPr lang="zh-CN" altLang="en-US"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newList = reversed(aList)         #</a:t>
            </a:r>
            <a:r>
              <a:rPr lang="zh-CN" altLang="en-US" sz="1600">
                <a:latin typeface="Consolas" panose="020B0609020204030204" charset="0"/>
              </a:rPr>
              <a:t>重新创建</a:t>
            </a:r>
            <a:r>
              <a:rPr lang="en-US" altLang="zh-CN" sz="1600">
                <a:latin typeface="Consolas" panose="020B0609020204030204" charset="0"/>
              </a:rPr>
              <a:t>reversed</a:t>
            </a:r>
            <a:r>
              <a:rPr lang="zh-CN" altLang="en-US" sz="1600">
                <a:latin typeface="Consolas" panose="020B0609020204030204" charset="0"/>
              </a:rPr>
              <a:t>对象</a:t>
            </a:r>
            <a:endParaRPr lang="zh-CN" altLang="en-US"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for i in newList:</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    print(i, end=' ')</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17 15 13 11 9 7 6 5 4 3</a:t>
            </a:r>
            <a:endParaRPr lang="en-US" altLang="zh-CN" sz="1600">
              <a:solidFill>
                <a:srgbClr val="00B0F0"/>
              </a:solidFill>
              <a:latin typeface="Consolas" panose="020B060902020403020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2.1.8  </a:t>
            </a:r>
            <a:r>
              <a:rPr lang="zh-CN" altLang="en-US">
                <a:sym typeface="+mn-ea"/>
              </a:rPr>
              <a:t>用于序列操作的常用内置函数</a:t>
            </a:r>
            <a:endParaRPr lang="en-US"/>
          </a:p>
        </p:txBody>
      </p:sp>
      <p:sp>
        <p:nvSpPr>
          <p:cNvPr id="3" name="Content Placeholder 2"/>
          <p:cNvSpPr>
            <a:spLocks noGrp="1"/>
          </p:cNvSpPr>
          <p:nvPr>
            <p:ph idx="1"/>
          </p:nvPr>
        </p:nvSpPr>
        <p:spPr>
          <a:xfrm>
            <a:off x="457200" y="1116540"/>
            <a:ext cx="8229600" cy="3395066"/>
          </a:xfrm>
        </p:spPr>
        <p:txBody>
          <a:bodyPr/>
          <a:lstStyle/>
          <a:p>
            <a:pPr>
              <a:lnSpc>
                <a:spcPct val="150000"/>
              </a:lnSpc>
              <a:spcBef>
                <a:spcPts val="0"/>
              </a:spcBef>
            </a:pPr>
            <a:r>
              <a:rPr lang="en-US" sz="1600">
                <a:latin typeface="Consolas" panose="020B0609020204030204" charset="0"/>
                <a:cs typeface="Consolas" panose="020B0609020204030204" charset="0"/>
              </a:rPr>
              <a:t>all()和any()：</a:t>
            </a:r>
            <a:r>
              <a:rPr lang="en-US" sz="1600">
                <a:solidFill>
                  <a:srgbClr val="FF0000"/>
                </a:solidFill>
                <a:latin typeface="Consolas" panose="020B0609020204030204" charset="0"/>
                <a:cs typeface="Consolas" panose="020B0609020204030204" charset="0"/>
              </a:rPr>
              <a:t>all()</a:t>
            </a:r>
            <a:r>
              <a:rPr lang="en-US" sz="1600">
                <a:latin typeface="Consolas" panose="020B0609020204030204" charset="0"/>
                <a:cs typeface="Consolas" panose="020B0609020204030204" charset="0"/>
              </a:rPr>
              <a:t>函数用来测试列表、元组等序列对象以及map对象、zip对象等类似对象中是否所有元素都等价于True，</a:t>
            </a:r>
            <a:r>
              <a:rPr lang="en-US" sz="1600">
                <a:solidFill>
                  <a:srgbClr val="FF0000"/>
                </a:solidFill>
                <a:latin typeface="Consolas" panose="020B0609020204030204" charset="0"/>
                <a:cs typeface="Consolas" panose="020B0609020204030204" charset="0"/>
              </a:rPr>
              <a:t>any()</a:t>
            </a:r>
            <a:r>
              <a:rPr lang="zh-CN" altLang="en-US" sz="1600">
                <a:solidFill>
                  <a:schemeClr val="tx1"/>
                </a:solidFill>
                <a:latin typeface="Consolas" panose="020B0609020204030204" charset="0"/>
                <a:cs typeface="Consolas" panose="020B0609020204030204" charset="0"/>
              </a:rPr>
              <a:t>函数</a:t>
            </a:r>
            <a:r>
              <a:rPr lang="en-US" sz="1600">
                <a:latin typeface="Consolas" panose="020B0609020204030204" charset="0"/>
                <a:cs typeface="Consolas" panose="020B0609020204030204" charset="0"/>
              </a:rPr>
              <a:t>用来测试序列或可迭代对象中是否存在等价于True的元素。例如：</a:t>
            </a: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&gt;&gt;&gt; all([1,2,3])</a:t>
            </a:r>
            <a:endParaRPr lang="en-US" sz="1600">
              <a:latin typeface="Consolas" panose="020B0609020204030204" charset="0"/>
              <a:cs typeface="Consolas" panose="020B0609020204030204" charset="0"/>
            </a:endParaRPr>
          </a:p>
          <a:p>
            <a:pPr marL="0" indent="0">
              <a:buNone/>
            </a:pPr>
            <a:r>
              <a:rPr lang="en-US" sz="1600">
                <a:solidFill>
                  <a:srgbClr val="00B0F0"/>
                </a:solidFill>
                <a:latin typeface="Consolas" panose="020B0609020204030204" charset="0"/>
                <a:cs typeface="Consolas" panose="020B0609020204030204" charset="0"/>
              </a:rPr>
              <a:t>True</a:t>
            </a: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&gt;&gt;&gt; all([0,1,2,3])</a:t>
            </a:r>
            <a:endParaRPr lang="en-US" sz="1600">
              <a:latin typeface="Consolas" panose="020B0609020204030204" charset="0"/>
              <a:cs typeface="Consolas" panose="020B0609020204030204" charset="0"/>
            </a:endParaRPr>
          </a:p>
          <a:p>
            <a:pPr marL="0" indent="0">
              <a:buNone/>
            </a:pPr>
            <a:r>
              <a:rPr lang="en-US" sz="1600">
                <a:solidFill>
                  <a:srgbClr val="00B0F0"/>
                </a:solidFill>
                <a:latin typeface="Consolas" panose="020B0609020204030204" charset="0"/>
                <a:cs typeface="Consolas" panose="020B0609020204030204" charset="0"/>
              </a:rPr>
              <a:t>False</a:t>
            </a: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&gt;&gt;&gt; any([0,1,2,3])</a:t>
            </a:r>
            <a:endParaRPr lang="en-US" sz="1600">
              <a:latin typeface="Consolas" panose="020B0609020204030204" charset="0"/>
              <a:cs typeface="Consolas" panose="020B0609020204030204" charset="0"/>
            </a:endParaRPr>
          </a:p>
          <a:p>
            <a:pPr marL="0" indent="0">
              <a:buNone/>
            </a:pPr>
            <a:r>
              <a:rPr lang="en-US" sz="1600">
                <a:solidFill>
                  <a:srgbClr val="00B0F0"/>
                </a:solidFill>
                <a:latin typeface="Consolas" panose="020B0609020204030204" charset="0"/>
                <a:cs typeface="Consolas" panose="020B0609020204030204" charset="0"/>
              </a:rPr>
              <a:t>True</a:t>
            </a: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&gt;&gt;&gt; any([0])</a:t>
            </a:r>
            <a:endParaRPr lang="en-US" sz="1600">
              <a:latin typeface="Consolas" panose="020B0609020204030204" charset="0"/>
              <a:cs typeface="Consolas" panose="020B0609020204030204" charset="0"/>
            </a:endParaRPr>
          </a:p>
          <a:p>
            <a:pPr marL="0" indent="0">
              <a:buNone/>
            </a:pPr>
            <a:r>
              <a:rPr lang="en-US" sz="1600">
                <a:solidFill>
                  <a:srgbClr val="00B0F0"/>
                </a:solidFill>
                <a:latin typeface="Consolas" panose="020B0609020204030204" charset="0"/>
                <a:cs typeface="Consolas" panose="020B0609020204030204" charset="0"/>
              </a:rPr>
              <a:t>False</a:t>
            </a:r>
            <a:endParaRPr lang="en-US" sz="1600">
              <a:solidFill>
                <a:srgbClr val="00B0F0"/>
              </a:solidFill>
              <a:latin typeface="Consolas" panose="020B0609020204030204" charset="0"/>
              <a:cs typeface="Consolas" panose="020B06090202040302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54273"/>
          <p:cNvSpPr>
            <a:spLocks noGrp="1"/>
          </p:cNvSpPr>
          <p:nvPr>
            <p:ph type="title"/>
          </p:nvPr>
        </p:nvSpPr>
        <p:spPr>
          <a:xfrm>
            <a:off x="-1270" y="4445"/>
            <a:ext cx="9124315" cy="951865"/>
          </a:xfrm>
        </p:spPr>
        <p:txBody>
          <a:bodyPr anchor="ctr"/>
          <a:lstStyle/>
          <a:p>
            <a:pPr defTabSz="914400">
              <a:buNone/>
            </a:pPr>
            <a:r>
              <a:rPr lang="en-US" altLang="zh-CN" sz="3000" kern="1200" baseline="0">
                <a:latin typeface="+mj-lt"/>
                <a:ea typeface="+mj-ea"/>
                <a:cs typeface="+mj-cs"/>
              </a:rPr>
              <a:t>2.1.8  </a:t>
            </a:r>
            <a:r>
              <a:rPr lang="zh-CN" altLang="en-US" sz="3000" kern="1200" baseline="0">
                <a:latin typeface="+mj-lt"/>
                <a:ea typeface="+mj-ea"/>
                <a:cs typeface="+mj-cs"/>
              </a:rPr>
              <a:t>用于序列操作的常用内置函数</a:t>
            </a:r>
            <a:endParaRPr lang="zh-CN" altLang="en-US" sz="3000" kern="1200" baseline="0">
              <a:latin typeface="+mj-lt"/>
              <a:ea typeface="+mj-ea"/>
              <a:cs typeface="+mj-cs"/>
            </a:endParaRPr>
          </a:p>
        </p:txBody>
      </p:sp>
      <p:sp>
        <p:nvSpPr>
          <p:cNvPr id="66562" name="文本占位符 54274"/>
          <p:cNvSpPr>
            <a:spLocks noGrp="1"/>
          </p:cNvSpPr>
          <p:nvPr>
            <p:ph idx="1"/>
          </p:nvPr>
        </p:nvSpPr>
        <p:spPr/>
        <p:txBody>
          <a:bodyPr anchor="t"/>
          <a:lstStyle/>
          <a:p>
            <a:pPr defTabSz="914400" fontAlgn="base">
              <a:lnSpc>
                <a:spcPct val="100000"/>
              </a:lnSpc>
              <a:spcBef>
                <a:spcPts val="600"/>
              </a:spcBef>
              <a:spcAft>
                <a:spcPts val="600"/>
              </a:spcAft>
              <a:buSzPct val="90000"/>
              <a:buFont typeface="Wingdings" panose="05000000000000000000" charset="0"/>
              <a:buChar char="§"/>
            </a:pPr>
            <a:r>
              <a:rPr lang="en-US" altLang="x-none" sz="1800" strike="noStrike" kern="1200" baseline="0" noProof="1">
                <a:latin typeface="+mn-lt"/>
                <a:ea typeface="+mn-ea"/>
                <a:cs typeface="+mn-cs"/>
              </a:rPr>
              <a:t>len(</a:t>
            </a:r>
            <a:r>
              <a:rPr lang="zh-CN" altLang="en-US" sz="1800" strike="noStrike" kern="1200" baseline="0" noProof="1">
                <a:latin typeface="+mn-lt"/>
                <a:ea typeface="+mn-ea"/>
                <a:cs typeface="+mn-cs"/>
              </a:rPr>
              <a:t>列表</a:t>
            </a:r>
            <a:r>
              <a:rPr lang="en-US" altLang="x-none" sz="1800" strike="noStrike" kern="1200" baseline="0" noProof="1">
                <a:latin typeface="+mn-lt"/>
                <a:ea typeface="+mn-ea"/>
                <a:cs typeface="+mn-cs"/>
              </a:rPr>
              <a:t>)</a:t>
            </a:r>
            <a:r>
              <a:rPr lang="zh-CN" altLang="en-US" sz="1800" strike="noStrike" kern="1200" baseline="0" noProof="1">
                <a:solidFill>
                  <a:srgbClr val="FF9900"/>
                </a:solidFill>
                <a:latin typeface="+mn-lt"/>
                <a:ea typeface="+mn-ea"/>
                <a:cs typeface="+mn-cs"/>
              </a:rPr>
              <a:t>：</a:t>
            </a:r>
            <a:r>
              <a:rPr lang="zh-CN" altLang="en-US" sz="1800" strike="noStrike" kern="1200" baseline="0" noProof="1">
                <a:latin typeface="+mn-lt"/>
                <a:ea typeface="+mn-ea"/>
                <a:cs typeface="+mn-cs"/>
              </a:rPr>
              <a:t>返回列表中的</a:t>
            </a:r>
            <a:r>
              <a:rPr lang="zh-CN" altLang="en-US" sz="1800" strike="noStrike" kern="1200" baseline="0" noProof="1">
                <a:solidFill>
                  <a:srgbClr val="FF0000"/>
                </a:solidFill>
                <a:latin typeface="+mn-lt"/>
                <a:ea typeface="+mn-ea"/>
                <a:cs typeface="+mn-cs"/>
              </a:rPr>
              <a:t>元素个数</a:t>
            </a:r>
            <a:r>
              <a:rPr lang="zh-CN" altLang="en-US" sz="1800" strike="noStrike" kern="1200" baseline="0" noProof="1">
                <a:latin typeface="+mn-lt"/>
                <a:ea typeface="+mn-ea"/>
                <a:cs typeface="+mn-cs"/>
              </a:rPr>
              <a:t>，同样适用于元组、字典、集合、字符串等。</a:t>
            </a:r>
            <a:endParaRPr lang="zh-CN" altLang="en-US" sz="1800" strike="noStrike" kern="1200" baseline="0" noProof="1">
              <a:latin typeface="+mn-lt"/>
              <a:ea typeface="+mn-ea"/>
              <a:cs typeface="+mn-cs"/>
            </a:endParaRPr>
          </a:p>
          <a:p>
            <a:pPr defTabSz="914400" fontAlgn="base">
              <a:lnSpc>
                <a:spcPct val="100000"/>
              </a:lnSpc>
              <a:spcBef>
                <a:spcPts val="600"/>
              </a:spcBef>
              <a:spcAft>
                <a:spcPts val="600"/>
              </a:spcAft>
              <a:buSzPct val="90000"/>
              <a:buFont typeface="Wingdings" panose="05000000000000000000" charset="0"/>
              <a:buChar char="§"/>
            </a:pPr>
            <a:r>
              <a:rPr lang="en-US" altLang="x-none" sz="1800" strike="noStrike" kern="1200" baseline="0" noProof="1">
                <a:latin typeface="+mn-lt"/>
                <a:ea typeface="+mn-ea"/>
                <a:cs typeface="+mn-cs"/>
              </a:rPr>
              <a:t>max(</a:t>
            </a:r>
            <a:r>
              <a:rPr lang="zh-CN" altLang="en-US" sz="1800" strike="noStrike" kern="1200" baseline="0" noProof="1">
                <a:latin typeface="+mn-lt"/>
                <a:ea typeface="+mn-ea"/>
                <a:cs typeface="+mn-cs"/>
              </a:rPr>
              <a:t>列表</a:t>
            </a:r>
            <a:r>
              <a:rPr lang="en-US" altLang="x-none" sz="1800" strike="noStrike" kern="1200" baseline="0" noProof="1">
                <a:latin typeface="+mn-lt"/>
                <a:ea typeface="+mn-ea"/>
                <a:cs typeface="+mn-cs"/>
              </a:rPr>
              <a:t>)</a:t>
            </a:r>
            <a:r>
              <a:rPr lang="zh-CN" altLang="en-US" sz="1800" strike="noStrike" kern="1200" baseline="0" noProof="1">
                <a:latin typeface="+mn-lt"/>
                <a:ea typeface="+mn-ea"/>
                <a:cs typeface="+mn-cs"/>
              </a:rPr>
              <a:t>、 </a:t>
            </a:r>
            <a:r>
              <a:rPr lang="en-US" altLang="x-none" sz="1800" strike="noStrike" kern="1200" baseline="0" noProof="1">
                <a:latin typeface="+mn-lt"/>
                <a:ea typeface="+mn-ea"/>
                <a:cs typeface="+mn-cs"/>
              </a:rPr>
              <a:t>min(</a:t>
            </a:r>
            <a:r>
              <a:rPr lang="zh-CN" altLang="en-US" sz="1800" strike="noStrike" kern="1200" baseline="0" noProof="1">
                <a:latin typeface="+mn-lt"/>
                <a:ea typeface="+mn-ea"/>
                <a:cs typeface="+mn-cs"/>
              </a:rPr>
              <a:t>列表</a:t>
            </a:r>
            <a:r>
              <a:rPr lang="en-US" altLang="x-none" sz="1800" strike="noStrike" kern="1200" baseline="0" noProof="1">
                <a:latin typeface="+mn-lt"/>
                <a:ea typeface="+mn-ea"/>
                <a:cs typeface="+mn-cs"/>
              </a:rPr>
              <a:t>)</a:t>
            </a:r>
            <a:r>
              <a:rPr lang="zh-CN" altLang="en-US" sz="1800" strike="noStrike" kern="1200" baseline="0" noProof="1">
                <a:solidFill>
                  <a:srgbClr val="FF9900"/>
                </a:solidFill>
                <a:latin typeface="+mn-lt"/>
                <a:ea typeface="+mn-ea"/>
                <a:cs typeface="+mn-cs"/>
              </a:rPr>
              <a:t>：</a:t>
            </a:r>
            <a:r>
              <a:rPr lang="zh-CN" altLang="en-US" sz="1800" strike="noStrike" kern="1200" baseline="0" noProof="1">
                <a:latin typeface="+mn-lt"/>
                <a:ea typeface="+mn-ea"/>
                <a:cs typeface="+mn-cs"/>
              </a:rPr>
              <a:t>返回列表中的</a:t>
            </a:r>
            <a:r>
              <a:rPr lang="zh-CN" altLang="en-US" sz="1800" strike="noStrike" kern="1200" baseline="0" noProof="1">
                <a:solidFill>
                  <a:srgbClr val="FF0000"/>
                </a:solidFill>
                <a:latin typeface="+mn-lt"/>
                <a:ea typeface="+mn-ea"/>
                <a:cs typeface="+mn-cs"/>
              </a:rPr>
              <a:t>最大或最小</a:t>
            </a:r>
            <a:r>
              <a:rPr lang="zh-CN" altLang="en-US" sz="1800" strike="noStrike" kern="1200" baseline="0" noProof="1">
                <a:latin typeface="+mn-lt"/>
                <a:ea typeface="+mn-ea"/>
                <a:cs typeface="+mn-cs"/>
              </a:rPr>
              <a:t>元素，同样适用于元组、字典、集合、</a:t>
            </a:r>
            <a:r>
              <a:rPr lang="en-US" altLang="x-none" sz="1800" strike="noStrike" kern="1200" baseline="0" noProof="1">
                <a:latin typeface="+mn-lt"/>
                <a:ea typeface="+mn-ea"/>
                <a:cs typeface="+mn-cs"/>
              </a:rPr>
              <a:t>range</a:t>
            </a:r>
            <a:r>
              <a:rPr lang="zh-CN" altLang="en-US" sz="1800" strike="noStrike" kern="1200" baseline="0" noProof="1">
                <a:latin typeface="+mn-lt"/>
                <a:ea typeface="+mn-ea"/>
                <a:cs typeface="+mn-cs"/>
              </a:rPr>
              <a:t>对象等。</a:t>
            </a:r>
            <a:endParaRPr lang="zh-CN" altLang="en-US" sz="1800" strike="noStrike" kern="1200" baseline="0" noProof="1">
              <a:latin typeface="+mn-lt"/>
              <a:ea typeface="+mn-ea"/>
              <a:cs typeface="+mn-cs"/>
            </a:endParaRPr>
          </a:p>
          <a:p>
            <a:pPr defTabSz="914400" fontAlgn="base">
              <a:lnSpc>
                <a:spcPct val="100000"/>
              </a:lnSpc>
              <a:spcBef>
                <a:spcPts val="600"/>
              </a:spcBef>
              <a:spcAft>
                <a:spcPts val="600"/>
              </a:spcAft>
              <a:buSzPct val="90000"/>
              <a:buFont typeface="Wingdings" panose="05000000000000000000" charset="0"/>
              <a:buChar char="§"/>
            </a:pPr>
            <a:r>
              <a:rPr lang="en-US" altLang="x-none" sz="1800" strike="noStrike" kern="1200" baseline="0" noProof="1">
                <a:latin typeface="+mn-lt"/>
                <a:ea typeface="+mn-ea"/>
                <a:cs typeface="+mn-cs"/>
              </a:rPr>
              <a:t>sum(</a:t>
            </a:r>
            <a:r>
              <a:rPr lang="zh-CN" altLang="en-US" sz="1800" strike="noStrike" kern="1200" baseline="0" noProof="1">
                <a:latin typeface="+mn-lt"/>
                <a:ea typeface="+mn-ea"/>
                <a:cs typeface="+mn-cs"/>
              </a:rPr>
              <a:t>列表</a:t>
            </a:r>
            <a:r>
              <a:rPr lang="en-US" altLang="x-none" sz="1800" strike="noStrike" kern="1200" baseline="0" noProof="1">
                <a:latin typeface="+mn-lt"/>
                <a:ea typeface="+mn-ea"/>
                <a:cs typeface="+mn-cs"/>
              </a:rPr>
              <a:t>)</a:t>
            </a:r>
            <a:r>
              <a:rPr lang="zh-CN" altLang="en-US" sz="1800" strike="noStrike" kern="1200" baseline="0" noProof="1">
                <a:solidFill>
                  <a:srgbClr val="FF9900"/>
                </a:solidFill>
                <a:latin typeface="+mn-lt"/>
                <a:ea typeface="+mn-ea"/>
                <a:cs typeface="+mn-cs"/>
              </a:rPr>
              <a:t>：</a:t>
            </a:r>
            <a:r>
              <a:rPr lang="zh-CN" altLang="en-US" sz="1800" strike="noStrike" kern="1200" baseline="0" noProof="1">
                <a:latin typeface="+mn-lt"/>
                <a:ea typeface="+mn-ea"/>
                <a:cs typeface="+mn-cs"/>
              </a:rPr>
              <a:t>对列表的元素进行</a:t>
            </a:r>
            <a:r>
              <a:rPr lang="zh-CN" altLang="en-US" sz="1800" strike="noStrike" kern="1200" baseline="0" noProof="1">
                <a:solidFill>
                  <a:srgbClr val="FF0000"/>
                </a:solidFill>
                <a:latin typeface="+mn-lt"/>
                <a:ea typeface="+mn-ea"/>
                <a:cs typeface="+mn-cs"/>
              </a:rPr>
              <a:t>求和</a:t>
            </a:r>
            <a:r>
              <a:rPr lang="zh-CN" altLang="en-US" sz="1800" strike="noStrike" kern="1200" baseline="0" noProof="1">
                <a:latin typeface="+mn-lt"/>
                <a:ea typeface="+mn-ea"/>
                <a:cs typeface="+mn-cs"/>
              </a:rPr>
              <a:t>运算，对非数值型列表运算需要指定</a:t>
            </a:r>
            <a:r>
              <a:rPr lang="en-US" altLang="zh-CN" sz="1800" strike="noStrike" kern="1200" baseline="0" noProof="1">
                <a:latin typeface="+mn-lt"/>
                <a:ea typeface="+mn-ea"/>
                <a:cs typeface="+mn-cs"/>
              </a:rPr>
              <a:t>start</a:t>
            </a:r>
            <a:r>
              <a:rPr lang="zh-CN" altLang="en-US" sz="1800" strike="noStrike" kern="1200" baseline="0" noProof="1">
                <a:latin typeface="+mn-lt"/>
                <a:ea typeface="+mn-ea"/>
                <a:cs typeface="+mn-cs"/>
              </a:rPr>
              <a:t>参数，同样适用于元组、</a:t>
            </a:r>
            <a:r>
              <a:rPr lang="en-US" altLang="x-none" sz="1800" strike="noStrike" kern="1200" baseline="0" noProof="1">
                <a:latin typeface="+mn-lt"/>
                <a:ea typeface="+mn-ea"/>
                <a:cs typeface="+mn-cs"/>
              </a:rPr>
              <a:t>range</a:t>
            </a:r>
            <a:r>
              <a:rPr lang="zh-CN" altLang="en-US" sz="1800" strike="noStrike" kern="1200" baseline="0" noProof="1">
                <a:latin typeface="+mn-lt"/>
                <a:ea typeface="+mn-ea"/>
                <a:cs typeface="+mn-cs"/>
              </a:rPr>
              <a:t>。</a:t>
            </a:r>
            <a:endParaRPr lang="zh-CN" altLang="en-US" sz="1800" strike="noStrike" kern="1200" baseline="0" noProof="1">
              <a:latin typeface="+mn-lt"/>
              <a:ea typeface="+mn-ea"/>
              <a:cs typeface="+mn-cs"/>
            </a:endParaRP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latin typeface="Consolas" panose="020B0609020204030204" charset="0"/>
                <a:ea typeface="+mn-ea"/>
                <a:cs typeface="+mn-cs"/>
              </a:rPr>
              <a:t>&gt;&gt;&gt; sum(range(1, 11))      #sum()函数的start参数默认为0</a:t>
            </a:r>
            <a:endParaRPr lang="zh-CN" altLang="en-US" sz="1600" strike="noStrike" kern="1200" baseline="0" noProof="1">
              <a:latin typeface="Consolas" panose="020B0609020204030204" charset="0"/>
              <a:ea typeface="+mn-ea"/>
              <a:cs typeface="+mn-cs"/>
            </a:endParaRP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solidFill>
                  <a:srgbClr val="00B0F0"/>
                </a:solidFill>
                <a:latin typeface="Consolas" panose="020B0609020204030204" charset="0"/>
                <a:ea typeface="+mn-ea"/>
                <a:cs typeface="+mn-cs"/>
              </a:rPr>
              <a:t>55</a:t>
            </a:r>
            <a:endParaRPr lang="zh-CN" altLang="en-US" sz="1600" strike="noStrike" kern="1200" baseline="0" noProof="1">
              <a:solidFill>
                <a:srgbClr val="00B0F0"/>
              </a:solidFill>
              <a:latin typeface="Consolas" panose="020B0609020204030204" charset="0"/>
              <a:ea typeface="+mn-ea"/>
              <a:cs typeface="+mn-cs"/>
            </a:endParaRP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latin typeface="Consolas" panose="020B0609020204030204" charset="0"/>
                <a:ea typeface="+mn-ea"/>
                <a:cs typeface="+mn-cs"/>
              </a:rPr>
              <a:t>&gt;&gt;&gt; sum(range(1, 11), 5)   #指定start参数为5，等价于5+sum(range(1,11))</a:t>
            </a:r>
            <a:endParaRPr lang="zh-CN" altLang="en-US" sz="1600" strike="noStrike" kern="1200" baseline="0" noProof="1">
              <a:latin typeface="Consolas" panose="020B0609020204030204" charset="0"/>
              <a:ea typeface="+mn-ea"/>
              <a:cs typeface="+mn-cs"/>
            </a:endParaRP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solidFill>
                  <a:srgbClr val="00B0F0"/>
                </a:solidFill>
                <a:latin typeface="Consolas" panose="020B0609020204030204" charset="0"/>
                <a:ea typeface="+mn-ea"/>
                <a:cs typeface="+mn-cs"/>
              </a:rPr>
              <a:t>60</a:t>
            </a:r>
            <a:endParaRPr lang="zh-CN" altLang="en-US" sz="1600" strike="noStrike" kern="1200" baseline="0" noProof="1">
              <a:solidFill>
                <a:srgbClr val="00B0F0"/>
              </a:solidFill>
              <a:latin typeface="Consolas" panose="020B0609020204030204" charset="0"/>
              <a:ea typeface="+mn-ea"/>
              <a:cs typeface="+mn-cs"/>
            </a:endParaRP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latin typeface="Consolas" panose="020B0609020204030204" charset="0"/>
                <a:ea typeface="+mn-ea"/>
                <a:cs typeface="+mn-cs"/>
              </a:rPr>
              <a:t>&gt;&gt;&gt; sum([[1, 2], [3], [4]], [])    #这个操作占用空间较大，慎用</a:t>
            </a:r>
            <a:endParaRPr lang="zh-CN" altLang="en-US" sz="1600" strike="noStrike" kern="1200" baseline="0" noProof="1">
              <a:latin typeface="Consolas" panose="020B0609020204030204" charset="0"/>
              <a:ea typeface="+mn-ea"/>
              <a:cs typeface="+mn-cs"/>
            </a:endParaRP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solidFill>
                  <a:srgbClr val="00B0F0"/>
                </a:solidFill>
                <a:latin typeface="Consolas" panose="020B0609020204030204" charset="0"/>
                <a:ea typeface="+mn-ea"/>
                <a:cs typeface="+mn-cs"/>
              </a:rPr>
              <a:t>[1, 2, 3, 4]</a:t>
            </a:r>
            <a:endParaRPr lang="zh-CN" altLang="en-US" sz="1600" strike="noStrike" kern="1200" baseline="0" noProof="1">
              <a:solidFill>
                <a:srgbClr val="00B0F0"/>
              </a:solidFill>
              <a:latin typeface="Consolas" panose="020B0609020204030204" charset="0"/>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1270" y="4445"/>
            <a:ext cx="9124315" cy="951865"/>
          </a:xfrm>
        </p:spPr>
        <p:txBody>
          <a:bodyPr anchor="ctr"/>
          <a:lstStyle/>
          <a:p>
            <a:pPr defTabSz="914400">
              <a:buNone/>
            </a:pPr>
            <a:r>
              <a:rPr lang="en-US" altLang="zh-CN" sz="2700" kern="1200" baseline="0">
                <a:latin typeface="+mj-lt"/>
                <a:ea typeface="+mj-ea"/>
                <a:cs typeface="+mj-cs"/>
                <a:sym typeface="Arial" panose="020B0604020202020204" pitchFamily="34" charset="0"/>
              </a:rPr>
              <a:t>2.1.8  </a:t>
            </a:r>
            <a:r>
              <a:rPr lang="zh-CN" altLang="en-US" sz="2700" kern="1200" baseline="0">
                <a:latin typeface="+mj-lt"/>
                <a:ea typeface="+mj-ea"/>
                <a:cs typeface="+mj-cs"/>
                <a:sym typeface="Arial" panose="020B0604020202020204" pitchFamily="34" charset="0"/>
              </a:rPr>
              <a:t>用于序列操作的常用内置函数</a:t>
            </a:r>
            <a:endParaRPr lang="zh-CN" altLang="en-US" sz="2700" kern="1200" baseline="0">
              <a:latin typeface="+mj-lt"/>
              <a:ea typeface="+mj-ea"/>
              <a:cs typeface="+mj-cs"/>
            </a:endParaRPr>
          </a:p>
        </p:txBody>
      </p:sp>
      <p:sp>
        <p:nvSpPr>
          <p:cNvPr id="3" name="内容占位符 2"/>
          <p:cNvSpPr>
            <a:spLocks noGrp="1"/>
          </p:cNvSpPr>
          <p:nvPr>
            <p:ph idx="1"/>
          </p:nvPr>
        </p:nvSpPr>
        <p:spPr/>
        <p:txBody>
          <a:bodyPr/>
          <a:lstStyle/>
          <a:p>
            <a:pPr fontAlgn="base">
              <a:lnSpc>
                <a:spcPct val="80000"/>
              </a:lnSpc>
              <a:buFont typeface="Wingdings" panose="05000000000000000000" charset="0"/>
              <a:buChar char="n"/>
            </a:pPr>
            <a:r>
              <a:rPr lang="en-US" altLang="zh-CN" sz="1800" strike="noStrike" noProof="1">
                <a:sym typeface="+mn-ea"/>
              </a:rPr>
              <a:t>zip()</a:t>
            </a:r>
            <a:r>
              <a:rPr lang="zh-CN" altLang="en-US" sz="1800" strike="noStrike" noProof="1">
                <a:sym typeface="+mn-ea"/>
              </a:rPr>
              <a:t>函数返回可迭代的</a:t>
            </a:r>
            <a:r>
              <a:rPr lang="en-US" altLang="zh-CN" sz="1800" strike="noStrike" noProof="1">
                <a:solidFill>
                  <a:srgbClr val="FF0000"/>
                </a:solidFill>
                <a:sym typeface="+mn-ea"/>
              </a:rPr>
              <a:t>zip</a:t>
            </a:r>
            <a:r>
              <a:rPr lang="zh-CN" altLang="en-US" sz="1800" strike="noStrike" noProof="1">
                <a:solidFill>
                  <a:srgbClr val="FF0000"/>
                </a:solidFill>
                <a:sym typeface="+mn-ea"/>
              </a:rPr>
              <a:t>对象。</a:t>
            </a:r>
            <a:endParaRPr lang="zh-CN" altLang="en-US" sz="1800" strike="noStrike" noProof="1">
              <a:solidFill>
                <a:srgbClr val="FF0000"/>
              </a:solidFill>
              <a:effectLst/>
              <a:sym typeface="+mn-ea"/>
            </a:endParaRPr>
          </a:p>
          <a:p>
            <a:pPr marL="1905" indent="-344805" fontAlgn="base">
              <a:lnSpc>
                <a:spcPct val="80000"/>
              </a:lnSpc>
              <a:buNone/>
            </a:pPr>
            <a:endParaRPr lang="zh-CN" altLang="en-US" sz="1500" strike="noStrike" noProof="1">
              <a:sym typeface="+mn-ea"/>
            </a:endParaRPr>
          </a:p>
          <a:p>
            <a:pPr marL="1905" indent="-344805" fontAlgn="base">
              <a:lnSpc>
                <a:spcPct val="80000"/>
              </a:lnSpc>
              <a:buNone/>
            </a:pPr>
            <a:r>
              <a:rPr lang="zh-CN" altLang="en-US" sz="1600" strike="noStrike" noProof="1">
                <a:latin typeface="Consolas" panose="020B0609020204030204" charset="0"/>
                <a:sym typeface="+mn-ea"/>
              </a:rPr>
              <a:t>&gt;&gt;&gt; aList = [1, 2, 3]</a:t>
            </a:r>
            <a:endParaRPr lang="zh-CN" altLang="en-US" sz="1600" strike="noStrike" noProof="1">
              <a:effectLst/>
              <a:latin typeface="Consolas" panose="020B0609020204030204" charset="0"/>
            </a:endParaRPr>
          </a:p>
          <a:p>
            <a:pPr marL="1905" indent="-344805" fontAlgn="base">
              <a:lnSpc>
                <a:spcPct val="80000"/>
              </a:lnSpc>
              <a:buNone/>
            </a:pPr>
            <a:r>
              <a:rPr lang="zh-CN" altLang="en-US" sz="1600" strike="noStrike" noProof="1">
                <a:latin typeface="Consolas" panose="020B0609020204030204" charset="0"/>
                <a:sym typeface="+mn-ea"/>
              </a:rPr>
              <a:t>&gt;&gt;&gt; bList = [4, 5, 6]</a:t>
            </a:r>
            <a:endParaRPr lang="zh-CN" altLang="en-US" sz="1600" strike="noStrike" noProof="1">
              <a:effectLst/>
              <a:latin typeface="Consolas" panose="020B0609020204030204" charset="0"/>
            </a:endParaRPr>
          </a:p>
          <a:p>
            <a:pPr marL="1905" indent="-344805" fontAlgn="base">
              <a:lnSpc>
                <a:spcPct val="80000"/>
              </a:lnSpc>
              <a:buNone/>
            </a:pPr>
            <a:r>
              <a:rPr lang="zh-CN" altLang="en-US" sz="1600" strike="noStrike" noProof="1">
                <a:latin typeface="Consolas" panose="020B0609020204030204" charset="0"/>
                <a:sym typeface="+mn-ea"/>
              </a:rPr>
              <a:t>&gt;&gt;&gt; cList = zip(a, b)                 </a:t>
            </a:r>
            <a:r>
              <a:rPr lang="en-US" altLang="zh-CN" sz="1600" strike="noStrike" noProof="1">
                <a:latin typeface="Consolas" panose="020B0609020204030204" charset="0"/>
                <a:sym typeface="+mn-ea"/>
              </a:rPr>
              <a:t>#</a:t>
            </a:r>
            <a:r>
              <a:rPr lang="zh-CN" altLang="en-US" sz="1600" strike="noStrike" noProof="1">
                <a:latin typeface="Consolas" panose="020B0609020204030204" charset="0"/>
                <a:sym typeface="+mn-ea"/>
              </a:rPr>
              <a:t>返回</a:t>
            </a:r>
            <a:r>
              <a:rPr lang="en-US" altLang="zh-CN" sz="1600" strike="noStrike" noProof="1">
                <a:latin typeface="Consolas" panose="020B0609020204030204" charset="0"/>
                <a:sym typeface="+mn-ea"/>
              </a:rPr>
              <a:t>zip</a:t>
            </a:r>
            <a:r>
              <a:rPr lang="zh-CN" altLang="en-US" sz="1600" strike="noStrike" noProof="1">
                <a:latin typeface="Consolas" panose="020B0609020204030204" charset="0"/>
                <a:sym typeface="+mn-ea"/>
              </a:rPr>
              <a:t>对象</a:t>
            </a:r>
            <a:endParaRPr lang="zh-CN" altLang="en-US" sz="1600" strike="noStrike" noProof="1">
              <a:latin typeface="Consolas" panose="020B0609020204030204" charset="0"/>
              <a:sym typeface="+mn-ea"/>
            </a:endParaRPr>
          </a:p>
          <a:p>
            <a:pPr marL="1905" indent="-344805" fontAlgn="base">
              <a:lnSpc>
                <a:spcPct val="80000"/>
              </a:lnSpc>
              <a:buNone/>
            </a:pPr>
            <a:r>
              <a:rPr lang="zh-CN" altLang="en-US" sz="1600" strike="noStrike" noProof="1">
                <a:latin typeface="Consolas" panose="020B0609020204030204" charset="0"/>
                <a:sym typeface="+mn-ea"/>
              </a:rPr>
              <a:t>&gt;&gt;&gt; cList</a:t>
            </a:r>
            <a:endParaRPr lang="zh-CN" altLang="en-US" sz="1600" strike="noStrike" noProof="1">
              <a:effectLst/>
              <a:latin typeface="Consolas" panose="020B0609020204030204" charset="0"/>
            </a:endParaRPr>
          </a:p>
          <a:p>
            <a:pPr marL="1905" indent="-344805" fontAlgn="base">
              <a:lnSpc>
                <a:spcPct val="80000"/>
              </a:lnSpc>
              <a:buNone/>
            </a:pPr>
            <a:r>
              <a:rPr lang="zh-CN" altLang="en-US" sz="1600" strike="noStrike" noProof="1">
                <a:solidFill>
                  <a:srgbClr val="00B0F0"/>
                </a:solidFill>
                <a:latin typeface="Consolas" panose="020B0609020204030204" charset="0"/>
                <a:sym typeface="+mn-ea"/>
              </a:rPr>
              <a:t>&lt;zip object at 0x0000000003728908&gt;</a:t>
            </a:r>
            <a:endParaRPr lang="zh-CN" altLang="en-US" sz="1600" strike="noStrike" noProof="1">
              <a:solidFill>
                <a:srgbClr val="00B0F0"/>
              </a:solidFill>
              <a:effectLst/>
              <a:latin typeface="Consolas" panose="020B0609020204030204" charset="0"/>
              <a:sym typeface="+mn-ea"/>
            </a:endParaRPr>
          </a:p>
          <a:p>
            <a:pPr marL="1905" indent="-344805" fontAlgn="base">
              <a:lnSpc>
                <a:spcPct val="80000"/>
              </a:lnSpc>
              <a:buNone/>
            </a:pPr>
            <a:r>
              <a:rPr lang="zh-CN" altLang="en-US" sz="1600" strike="noStrike" noProof="1">
                <a:latin typeface="Consolas" panose="020B0609020204030204" charset="0"/>
                <a:sym typeface="+mn-ea"/>
              </a:rPr>
              <a:t>&gt;&gt;&gt; list(cList)                       </a:t>
            </a:r>
            <a:r>
              <a:rPr lang="en-US" altLang="zh-CN" sz="1600" strike="noStrike" noProof="1">
                <a:latin typeface="Consolas" panose="020B0609020204030204" charset="0"/>
                <a:sym typeface="+mn-ea"/>
              </a:rPr>
              <a:t>#</a:t>
            </a:r>
            <a:r>
              <a:rPr lang="zh-CN" altLang="en-US" sz="1600" strike="noStrike" noProof="1">
                <a:latin typeface="Consolas" panose="020B0609020204030204" charset="0"/>
                <a:sym typeface="+mn-ea"/>
              </a:rPr>
              <a:t>把</a:t>
            </a:r>
            <a:r>
              <a:rPr lang="en-US" altLang="zh-CN" sz="1600" strike="noStrike" noProof="1">
                <a:latin typeface="Consolas" panose="020B0609020204030204" charset="0"/>
                <a:sym typeface="+mn-ea"/>
              </a:rPr>
              <a:t>zip</a:t>
            </a:r>
            <a:r>
              <a:rPr lang="zh-CN" altLang="en-US" sz="1600" strike="noStrike" noProof="1">
                <a:latin typeface="Consolas" panose="020B0609020204030204" charset="0"/>
                <a:sym typeface="+mn-ea"/>
              </a:rPr>
              <a:t>对象转换成列表</a:t>
            </a:r>
            <a:endParaRPr lang="zh-CN" altLang="en-US" sz="1600" strike="noStrike" noProof="1">
              <a:latin typeface="Consolas" panose="020B0609020204030204" charset="0"/>
              <a:sym typeface="+mn-ea"/>
            </a:endParaRPr>
          </a:p>
          <a:p>
            <a:pPr marL="1905" indent="-344805" fontAlgn="base">
              <a:lnSpc>
                <a:spcPct val="80000"/>
              </a:lnSpc>
              <a:buNone/>
            </a:pPr>
            <a:r>
              <a:rPr lang="zh-CN" altLang="en-US" sz="1600" strike="noStrike" noProof="1">
                <a:solidFill>
                  <a:srgbClr val="00B0F0"/>
                </a:solidFill>
                <a:latin typeface="Consolas" panose="020B0609020204030204" charset="0"/>
                <a:sym typeface="+mn-ea"/>
              </a:rPr>
              <a:t>[(1, 4), (2, 5), (3, 6)]</a:t>
            </a:r>
            <a:endParaRPr lang="zh-CN" altLang="en-US" sz="1600" strike="noStrike" noProof="1">
              <a:solidFill>
                <a:srgbClr val="00B0F0"/>
              </a:solidFill>
              <a:latin typeface="Consolas" panose="020B0609020204030204" charset="0"/>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56321"/>
          <p:cNvSpPr>
            <a:spLocks noGrp="1"/>
          </p:cNvSpPr>
          <p:nvPr>
            <p:ph type="title"/>
          </p:nvPr>
        </p:nvSpPr>
        <p:spPr>
          <a:xfrm>
            <a:off x="-1270" y="4445"/>
            <a:ext cx="9124315" cy="951865"/>
          </a:xfrm>
        </p:spPr>
        <p:txBody>
          <a:bodyPr anchor="ctr"/>
          <a:lstStyle/>
          <a:p>
            <a:pPr defTabSz="914400">
              <a:buNone/>
            </a:pPr>
            <a:r>
              <a:rPr lang="en-US" altLang="zh-CN" sz="3000" kern="1200" baseline="0">
                <a:latin typeface="+mj-lt"/>
                <a:ea typeface="+mj-ea"/>
                <a:cs typeface="+mj-cs"/>
              </a:rPr>
              <a:t>2.1.8  </a:t>
            </a:r>
            <a:r>
              <a:rPr lang="zh-CN" altLang="en-US" sz="3000" kern="1200" baseline="0">
                <a:latin typeface="+mj-lt"/>
                <a:ea typeface="+mj-ea"/>
                <a:cs typeface="+mj-cs"/>
              </a:rPr>
              <a:t>用于序列操作的常用内置函数</a:t>
            </a:r>
            <a:endParaRPr lang="zh-CN" altLang="en-US" sz="3000" kern="1200" baseline="0">
              <a:latin typeface="+mj-lt"/>
              <a:ea typeface="+mj-ea"/>
              <a:cs typeface="+mj-cs"/>
            </a:endParaRPr>
          </a:p>
        </p:txBody>
      </p:sp>
      <p:sp>
        <p:nvSpPr>
          <p:cNvPr id="60418" name="文本占位符 56322"/>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en-US" altLang="zh-CN" sz="1800" dirty="0"/>
              <a:t>enumerate(</a:t>
            </a:r>
            <a:r>
              <a:rPr lang="zh-CN" altLang="en-US" sz="1800" dirty="0"/>
              <a:t>列表</a:t>
            </a:r>
            <a:r>
              <a:rPr lang="en-US" altLang="zh-CN" sz="1800" dirty="0"/>
              <a:t>):</a:t>
            </a:r>
            <a:r>
              <a:rPr lang="zh-CN" altLang="en-US" sz="1800" dirty="0"/>
              <a:t>枚举列表元素，</a:t>
            </a:r>
            <a:r>
              <a:rPr lang="zh-CN" altLang="en-US" sz="1800" dirty="0">
                <a:solidFill>
                  <a:srgbClr val="FF0000"/>
                </a:solidFill>
              </a:rPr>
              <a:t>返回枚举对象</a:t>
            </a:r>
            <a:r>
              <a:rPr lang="zh-CN" altLang="en-US" sz="1800" dirty="0"/>
              <a:t>，其中每个元素为包含下标和值的元组。该函数对元组、字符串同样有效。</a:t>
            </a:r>
            <a:endParaRPr lang="zh-CN" altLang="en-US" sz="1800" dirty="0"/>
          </a:p>
          <a:p>
            <a:pPr defTabSz="914400">
              <a:lnSpc>
                <a:spcPct val="80000"/>
              </a:lnSpc>
              <a:buSzPct val="90000"/>
              <a:buFont typeface="Wingdings" panose="05000000000000000000" pitchFamily="2" charset="2"/>
              <a:buNone/>
            </a:pPr>
            <a:endParaRPr lang="en-US" altLang="zh-CN" sz="1500" dirty="0"/>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for item in enumerate('abcdef'):</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    print(item)</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(0, 'a')</a:t>
            </a:r>
            <a:endParaRPr lang="en-US" altLang="zh-CN" sz="160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(1, 'b')</a:t>
            </a:r>
            <a:endParaRPr lang="en-US" altLang="zh-CN" sz="160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(2, 'c')</a:t>
            </a:r>
            <a:endParaRPr lang="en-US" altLang="zh-CN" sz="160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(3, 'd')</a:t>
            </a:r>
            <a:endParaRPr lang="en-US" altLang="zh-CN" sz="160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(4, 'e')</a:t>
            </a:r>
            <a:endParaRPr lang="en-US" altLang="zh-CN" sz="160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(5, 'f')</a:t>
            </a:r>
            <a:endParaRPr lang="en-US" altLang="zh-CN" sz="1600" dirty="0">
              <a:solidFill>
                <a:srgbClr val="00B0F0"/>
              </a:solidFill>
              <a:latin typeface="Consolas" panose="020B060902020403020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5734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57347" name="文本占位符 57346"/>
          <p:cNvSpPr>
            <a:spLocks noGrp="1"/>
          </p:cNvSpPr>
          <p:nvPr>
            <p:ph idx="1"/>
          </p:nvPr>
        </p:nvSpPr>
        <p:spPr/>
        <p:txBody>
          <a:bodyPr/>
          <a:lstStyle/>
          <a:p>
            <a:pPr fontAlgn="base">
              <a:lnSpc>
                <a:spcPct val="150000"/>
              </a:lnSpc>
              <a:spcBef>
                <a:spcPts val="0"/>
              </a:spcBef>
              <a:buFont typeface="Wingdings" panose="05000000000000000000" charset="0"/>
              <a:buChar char="n"/>
            </a:pPr>
            <a:r>
              <a:rPr lang="en-US" altLang="x-none" sz="1800" strike="noStrike" noProof="1">
                <a:effectLst/>
                <a:latin typeface="宋体" panose="02010600030101010101" pitchFamily="2" charset="-122"/>
              </a:rPr>
              <a:t>列表推导式使用非常简洁的方式来快速生成满足特定需求的列表，代码具有非常强的可读性。</a:t>
            </a:r>
            <a:endParaRPr lang="en-US" altLang="x-none" sz="1800" strike="noStrike" noProof="1">
              <a:effectLst/>
              <a:latin typeface="宋体" panose="02010600030101010101" pitchFamily="2" charset="-122"/>
            </a:endParaRPr>
          </a:p>
          <a:p>
            <a:pPr fontAlgn="base">
              <a:lnSpc>
                <a:spcPct val="150000"/>
              </a:lnSpc>
              <a:spcBef>
                <a:spcPts val="0"/>
              </a:spcBef>
              <a:buFont typeface="Wingdings" panose="05000000000000000000" charset="0"/>
              <a:buChar char="n"/>
            </a:pPr>
            <a:r>
              <a:rPr lang="zh-CN" altLang="en-US" sz="1800" strike="noStrike" noProof="1">
                <a:effectLst/>
                <a:latin typeface="宋体" panose="02010600030101010101" pitchFamily="2" charset="-122"/>
              </a:rPr>
              <a:t>列表推导式语法形式为：</a:t>
            </a:r>
            <a:endParaRPr lang="zh-CN" altLang="en-US" sz="1800" strike="noStrike" noProof="1">
              <a:effectLst/>
              <a:latin typeface="宋体" panose="02010600030101010101" pitchFamily="2" charset="-122"/>
            </a:endParaRPr>
          </a:p>
          <a:p>
            <a:pPr marL="0" indent="0" fontAlgn="base">
              <a:lnSpc>
                <a:spcPct val="80000"/>
              </a:lnSpc>
              <a:buFont typeface="Wingdings" panose="05000000000000000000" charset="0"/>
              <a:buNone/>
            </a:pPr>
            <a:r>
              <a:rPr lang="en-US" altLang="x-none" sz="1600" strike="noStrike" noProof="1">
                <a:effectLst/>
                <a:latin typeface="Consolas" panose="020B0609020204030204" charset="0"/>
              </a:rPr>
              <a:t>[expression for expr1 in sequence1 if condition1</a:t>
            </a:r>
            <a:endParaRPr lang="en-US" altLang="x-none" sz="1600" strike="noStrike" noProof="1">
              <a:effectLst/>
              <a:latin typeface="Consolas" panose="020B0609020204030204" charset="0"/>
            </a:endParaRPr>
          </a:p>
          <a:p>
            <a:pPr marL="0" indent="0" fontAlgn="base">
              <a:lnSpc>
                <a:spcPct val="80000"/>
              </a:lnSpc>
              <a:buFont typeface="Wingdings" panose="05000000000000000000" charset="0"/>
              <a:buNone/>
            </a:pPr>
            <a:r>
              <a:rPr lang="en-US" altLang="x-none" sz="1600" strike="noStrike" noProof="1">
                <a:effectLst/>
                <a:latin typeface="Consolas" panose="020B0609020204030204" charset="0"/>
              </a:rPr>
              <a:t>            for expr2 in sequence2 if condition2</a:t>
            </a:r>
            <a:endParaRPr lang="en-US" altLang="x-none" sz="1600" strike="noStrike" noProof="1">
              <a:effectLst/>
              <a:latin typeface="Consolas" panose="020B0609020204030204" charset="0"/>
            </a:endParaRPr>
          </a:p>
          <a:p>
            <a:pPr marL="0" indent="0" fontAlgn="base">
              <a:lnSpc>
                <a:spcPct val="80000"/>
              </a:lnSpc>
              <a:buFont typeface="Wingdings" panose="05000000000000000000" charset="0"/>
              <a:buNone/>
            </a:pPr>
            <a:r>
              <a:rPr lang="en-US" altLang="x-none" sz="1600" strike="noStrike" noProof="1">
                <a:effectLst/>
                <a:latin typeface="Consolas" panose="020B0609020204030204" charset="0"/>
              </a:rPr>
              <a:t>            for expr3 in sequence3 if condition3</a:t>
            </a:r>
            <a:endParaRPr lang="en-US" altLang="x-none" sz="1600" strike="noStrike" noProof="1">
              <a:effectLst/>
              <a:latin typeface="Consolas" panose="020B0609020204030204" charset="0"/>
            </a:endParaRPr>
          </a:p>
          <a:p>
            <a:pPr marL="0" indent="0" fontAlgn="base">
              <a:lnSpc>
                <a:spcPct val="80000"/>
              </a:lnSpc>
              <a:buFont typeface="Wingdings" panose="05000000000000000000" charset="0"/>
              <a:buNone/>
            </a:pPr>
            <a:r>
              <a:rPr lang="en-US" altLang="x-none" sz="1600" strike="noStrike" noProof="1">
                <a:effectLst/>
                <a:latin typeface="Consolas" panose="020B0609020204030204" charset="0"/>
              </a:rPr>
              <a:t>            ...</a:t>
            </a:r>
            <a:endParaRPr lang="en-US" altLang="x-none" sz="1600" strike="noStrike" noProof="1">
              <a:effectLst/>
              <a:latin typeface="Consolas" panose="020B0609020204030204" charset="0"/>
            </a:endParaRPr>
          </a:p>
          <a:p>
            <a:pPr marL="0" indent="0" fontAlgn="base">
              <a:lnSpc>
                <a:spcPct val="80000"/>
              </a:lnSpc>
              <a:buFont typeface="Wingdings" panose="05000000000000000000" charset="0"/>
              <a:buNone/>
            </a:pPr>
            <a:r>
              <a:rPr lang="en-US" altLang="x-none" sz="1600" strike="noStrike" noProof="1">
                <a:effectLst/>
                <a:latin typeface="Consolas" panose="020B0609020204030204" charset="0"/>
              </a:rPr>
              <a:t>            for exprN in sequenceN if conditionN]</a:t>
            </a:r>
            <a:endParaRPr lang="en-US" altLang="x-none" sz="1350" strike="noStrike" noProof="1">
              <a:effectLst/>
              <a:latin typeface="Consolas" panose="020B0609020204030204" charset="0"/>
            </a:endParaRPr>
          </a:p>
          <a:p>
            <a:pPr marL="1905" indent="-344805" fontAlgn="base">
              <a:lnSpc>
                <a:spcPct val="80000"/>
              </a:lnSpc>
              <a:buNone/>
            </a:pPr>
            <a:endParaRPr lang="en-US" altLang="x-none" sz="1350" strike="noStrike" noProof="1">
              <a:effectLst/>
              <a:latin typeface="Consolas" panose="020B060902020403020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lnSpc>
                <a:spcPct val="130000"/>
              </a:lnSpc>
              <a:spcBef>
                <a:spcPts val="0"/>
              </a:spcBef>
              <a:buFont typeface="Wingdings" panose="05000000000000000000" charset="0"/>
              <a:buChar char="§"/>
            </a:pPr>
            <a:r>
              <a:rPr lang="en-US" sz="1800" strike="noStrike" noProof="1"/>
              <a:t>阿凡提与国王比赛下棋，国王说要是自己输了的话阿凡提想要什么他都可以拿得出来。阿凡提说那就要点米吧，棋盘一共64个小格子，在第一个格子里放1粒米，第二个格子里放2粒米，第三个格子里放4粒米，第四个格子里放8粒米，以此类推，后面每个格子里的米都是前一个格子里的2倍，一直把64个格子都放满。需要多少粒米呢？</a:t>
            </a:r>
            <a:endParaRPr lang="en-US" sz="1800" strike="noStrike" noProof="1"/>
          </a:p>
          <a:p>
            <a:pPr marL="0" indent="0" fontAlgn="base">
              <a:buNone/>
            </a:pPr>
            <a:endParaRPr lang="en-US" sz="1350" strike="noStrike" noProof="1">
              <a:latin typeface="Consolas" panose="020B0609020204030204" charset="0"/>
            </a:endParaRPr>
          </a:p>
          <a:p>
            <a:pPr marL="0" indent="0" fontAlgn="base">
              <a:buNone/>
            </a:pPr>
            <a:r>
              <a:rPr lang="en-US" sz="1600" strike="noStrike" noProof="1">
                <a:latin typeface="Consolas" panose="020B0609020204030204" charset="0"/>
              </a:rPr>
              <a:t>&gt;&gt;&gt; sum([2**i for i in range(64)])</a:t>
            </a:r>
            <a:endParaRPr lang="en-US" sz="1600" strike="noStrike" noProof="1">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18446744073709551615</a:t>
            </a:r>
            <a:endParaRPr lang="en-US" sz="1600" strike="noStrike" noProof="1">
              <a:solidFill>
                <a:srgbClr val="00B0F0"/>
              </a:solidFill>
              <a:latin typeface="Consolas" panose="020B0609020204030204" charset="0"/>
            </a:endParaRPr>
          </a:p>
          <a:p>
            <a:pPr marL="0" indent="0" fontAlgn="base">
              <a:buNone/>
            </a:pPr>
            <a:r>
              <a:rPr lang="en-US" sz="1600" strike="noStrike" noProof="1">
                <a:latin typeface="Consolas" panose="020B0609020204030204" charset="0"/>
              </a:rPr>
              <a:t>&gt;&gt;&gt; </a:t>
            </a:r>
            <a:r>
              <a:rPr lang="en-US" sz="1600" strike="noStrike" noProof="1">
                <a:solidFill>
                  <a:schemeClr val="bg2"/>
                </a:solidFill>
                <a:latin typeface="Consolas" panose="020B0609020204030204" charset="0"/>
              </a:rPr>
              <a:t>int(‘1’*64, 2)</a:t>
            </a:r>
            <a:r>
              <a:rPr lang="zh-CN" altLang="en-US" sz="1600" strike="noStrike" noProof="1">
                <a:solidFill>
                  <a:schemeClr val="bg2"/>
                </a:solidFill>
                <a:latin typeface="Consolas" panose="020B0609020204030204" charset="0"/>
              </a:rPr>
              <a:t> </a:t>
            </a:r>
            <a:r>
              <a:rPr lang="en-US" altLang="zh-CN" sz="1600" strike="noStrike" noProof="1">
                <a:solidFill>
                  <a:schemeClr val="bg2"/>
                </a:solidFill>
                <a:latin typeface="Consolas" panose="020B0609020204030204" charset="0"/>
              </a:rPr>
              <a:t>#2</a:t>
            </a:r>
            <a:r>
              <a:rPr lang="zh-CN" altLang="en-US" sz="1600" strike="noStrike" noProof="1">
                <a:solidFill>
                  <a:schemeClr val="bg2"/>
                </a:solidFill>
                <a:latin typeface="Consolas" panose="020B0609020204030204" charset="0"/>
              </a:rPr>
              <a:t>进制转</a:t>
            </a:r>
            <a:r>
              <a:rPr lang="en-US" altLang="zh-CN" sz="1600" strike="noStrike" noProof="1">
                <a:solidFill>
                  <a:schemeClr val="bg2"/>
                </a:solidFill>
                <a:latin typeface="Consolas" panose="020B0609020204030204" charset="0"/>
              </a:rPr>
              <a:t>10</a:t>
            </a:r>
            <a:r>
              <a:rPr lang="zh-CN" altLang="en-US" sz="1600" strike="noStrike" noProof="1">
                <a:solidFill>
                  <a:schemeClr val="bg2"/>
                </a:solidFill>
                <a:latin typeface="Consolas" panose="020B0609020204030204" charset="0"/>
              </a:rPr>
              <a:t>进制</a:t>
            </a:r>
            <a:endParaRPr lang="en-US" sz="1600" strike="noStrike" noProof="1">
              <a:solidFill>
                <a:schemeClr val="bg2"/>
              </a:solidFill>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18446744073709551615</a:t>
            </a:r>
            <a:endParaRPr lang="en-US" sz="1600" strike="noStrike" noProof="1">
              <a:solidFill>
                <a:srgbClr val="00B0F0"/>
              </a:solidFill>
              <a:latin typeface="Consolas" panose="020B0609020204030204" charset="0"/>
            </a:endParaRPr>
          </a:p>
        </p:txBody>
      </p:sp>
      <p:sp>
        <p:nvSpPr>
          <p:cNvPr id="62466" name="标题 5734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1905" indent="-344805" fontAlgn="base">
              <a:lnSpc>
                <a:spcPct val="150000"/>
              </a:lnSpc>
              <a:spcBef>
                <a:spcPts val="0"/>
              </a:spcBef>
              <a:buFont typeface="Wingdings" panose="05000000000000000000" charset="0"/>
              <a:buChar char=""/>
            </a:pPr>
            <a:r>
              <a:rPr lang="zh-CN" altLang="en-US" sz="1800" strike="noStrike" noProof="1">
                <a:effectLst/>
                <a:latin typeface="Consolas" panose="020B0609020204030204" charset="0"/>
                <a:sym typeface="+mn-ea"/>
              </a:rPr>
              <a:t>列表推导式在内部实际上是一个循环结构，只是形式更加简洁，例如：</a:t>
            </a:r>
            <a:endParaRPr lang="zh-CN" altLang="en-US" sz="1800" strike="noStrike" noProof="1">
              <a:effectLst/>
              <a:latin typeface="Consolas" panose="020B0609020204030204" charset="0"/>
              <a:sym typeface="+mn-ea"/>
            </a:endParaRPr>
          </a:p>
          <a:p>
            <a:pPr marL="1905" indent="-344805" fontAlgn="base">
              <a:lnSpc>
                <a:spcPct val="80000"/>
              </a:lnSpc>
              <a:buNone/>
            </a:pPr>
            <a:r>
              <a:rPr lang="en-US" altLang="x-none" sz="1600" strike="noStrike" noProof="1">
                <a:effectLst/>
                <a:latin typeface="Consolas" panose="020B0609020204030204" charset="0"/>
                <a:sym typeface="+mn-ea"/>
              </a:rPr>
              <a:t>&gt;&gt;&gt; aList = [x*x for x in range(10)]</a:t>
            </a:r>
            <a:endParaRPr lang="en-US" altLang="x-none" sz="1600" strike="noStrike" noProof="1">
              <a:effectLst/>
              <a:latin typeface="Consolas" panose="020B0609020204030204" charset="0"/>
            </a:endParaRPr>
          </a:p>
          <a:p>
            <a:pPr marL="1905" indent="-344805" fontAlgn="base">
              <a:lnSpc>
                <a:spcPct val="80000"/>
              </a:lnSpc>
              <a:buNone/>
            </a:pPr>
            <a:endParaRPr lang="en-US" altLang="x-none" sz="1600" strike="noStrike" noProof="1">
              <a:effectLst/>
              <a:latin typeface="宋体" panose="02010600030101010101" pitchFamily="2" charset="-122"/>
            </a:endParaRPr>
          </a:p>
          <a:p>
            <a:pPr marL="1905" indent="-344805" fontAlgn="base">
              <a:lnSpc>
                <a:spcPct val="80000"/>
              </a:lnSpc>
              <a:buNone/>
            </a:pPr>
            <a:r>
              <a:rPr lang="en-US" altLang="x-none" sz="1600" strike="noStrike" noProof="1">
                <a:effectLst/>
                <a:latin typeface="宋体" panose="02010600030101010101" pitchFamily="2" charset="-122"/>
                <a:sym typeface="+mn-ea"/>
              </a:rPr>
              <a:t>相当于</a:t>
            </a:r>
            <a:endParaRPr lang="en-US" altLang="x-none" sz="1600" strike="noStrike" noProof="1">
              <a:effectLst/>
              <a:latin typeface="宋体" panose="02010600030101010101" pitchFamily="2" charset="-122"/>
            </a:endParaRPr>
          </a:p>
          <a:p>
            <a:pPr marL="1905" indent="-344805" fontAlgn="base">
              <a:lnSpc>
                <a:spcPct val="80000"/>
              </a:lnSpc>
              <a:buNone/>
            </a:pPr>
            <a:endParaRPr lang="en-US" altLang="x-none" sz="1600" strike="noStrike" noProof="1">
              <a:effectLst/>
              <a:latin typeface="宋体" panose="02010600030101010101" pitchFamily="2" charset="-122"/>
            </a:endParaRPr>
          </a:p>
          <a:p>
            <a:pPr marL="1905" indent="-344805" fontAlgn="base">
              <a:lnSpc>
                <a:spcPct val="80000"/>
              </a:lnSpc>
              <a:buNone/>
            </a:pPr>
            <a:r>
              <a:rPr lang="en-US" altLang="x-none" sz="1600" strike="noStrike" noProof="1">
                <a:effectLst/>
                <a:latin typeface="Consolas" panose="020B0609020204030204" charset="0"/>
                <a:sym typeface="+mn-ea"/>
              </a:rPr>
              <a:t>&gt;&gt;&gt; aList = []</a:t>
            </a:r>
            <a:endParaRPr lang="en-US" altLang="x-none" sz="1600" strike="noStrike" noProof="1">
              <a:effectLst/>
              <a:latin typeface="Consolas" panose="020B0609020204030204" charset="0"/>
            </a:endParaRPr>
          </a:p>
          <a:p>
            <a:pPr marL="1905" indent="-344805" fontAlgn="base">
              <a:lnSpc>
                <a:spcPct val="80000"/>
              </a:lnSpc>
              <a:buNone/>
            </a:pPr>
            <a:r>
              <a:rPr lang="en-US" altLang="x-none" sz="1600" strike="noStrike" noProof="1">
                <a:effectLst/>
                <a:latin typeface="Consolas" panose="020B0609020204030204" charset="0"/>
                <a:sym typeface="+mn-ea"/>
              </a:rPr>
              <a:t>&gt;&gt;&gt; for x in range(10):</a:t>
            </a:r>
            <a:endParaRPr lang="en-US" altLang="x-none" sz="1600" strike="noStrike" noProof="1">
              <a:effectLst/>
              <a:latin typeface="Consolas" panose="020B0609020204030204" charset="0"/>
            </a:endParaRPr>
          </a:p>
          <a:p>
            <a:pPr marL="1905" indent="-344805" fontAlgn="base">
              <a:lnSpc>
                <a:spcPct val="80000"/>
              </a:lnSpc>
              <a:buNone/>
            </a:pPr>
            <a:r>
              <a:rPr lang="en-US" altLang="x-none" sz="1600" strike="noStrike" noProof="1">
                <a:effectLst/>
                <a:latin typeface="Consolas" panose="020B0609020204030204" charset="0"/>
                <a:sym typeface="+mn-ea"/>
              </a:rPr>
              <a:t>	    aList.append(x*x)</a:t>
            </a:r>
            <a:endParaRPr lang="en-US" altLang="x-none" sz="1600" strike="noStrike" noProof="1">
              <a:effectLst/>
              <a:latin typeface="Consolas" panose="020B0609020204030204" charset="0"/>
            </a:endParaRPr>
          </a:p>
          <a:p>
            <a:pPr marL="1905" indent="-344805" fontAlgn="base">
              <a:lnSpc>
                <a:spcPct val="80000"/>
              </a:lnSpc>
              <a:buNone/>
            </a:pPr>
            <a:endParaRPr lang="en-US" altLang="x-none" sz="1600" strike="noStrike" noProof="1">
              <a:effectLst/>
              <a:latin typeface="宋体" panose="02010600030101010101" pitchFamily="2" charset="-122"/>
            </a:endParaRPr>
          </a:p>
          <a:p>
            <a:pPr marL="1905" indent="-344805" fontAlgn="base">
              <a:lnSpc>
                <a:spcPct val="80000"/>
              </a:lnSpc>
              <a:buNone/>
            </a:pPr>
            <a:r>
              <a:rPr lang="zh-CN" altLang="en-US" sz="1600" strike="noStrike" noProof="1">
                <a:effectLst/>
                <a:latin typeface="宋体" panose="02010600030101010101" pitchFamily="2" charset="-122"/>
                <a:sym typeface="+mn-ea"/>
              </a:rPr>
              <a:t>也相当于</a:t>
            </a:r>
            <a:endParaRPr lang="zh-CN" altLang="en-US" sz="1600" strike="noStrike" noProof="1">
              <a:effectLst/>
              <a:latin typeface="宋体" panose="02010600030101010101" pitchFamily="2" charset="-122"/>
            </a:endParaRPr>
          </a:p>
          <a:p>
            <a:pPr marL="1905" indent="-344805" fontAlgn="base">
              <a:lnSpc>
                <a:spcPct val="80000"/>
              </a:lnSpc>
              <a:buNone/>
            </a:pPr>
            <a:endParaRPr lang="en-US" altLang="x-none" sz="1600" strike="noStrike" noProof="1">
              <a:effectLst/>
              <a:latin typeface="宋体" panose="02010600030101010101" pitchFamily="2" charset="-122"/>
            </a:endParaRPr>
          </a:p>
          <a:p>
            <a:pPr marL="1905" indent="-344805" fontAlgn="base">
              <a:lnSpc>
                <a:spcPct val="80000"/>
              </a:lnSpc>
              <a:buNone/>
            </a:pPr>
            <a:r>
              <a:rPr lang="en-US" altLang="x-none" sz="1600" strike="noStrike" noProof="1">
                <a:effectLst/>
                <a:latin typeface="Consolas" panose="020B0609020204030204" charset="0"/>
                <a:sym typeface="+mn-ea"/>
              </a:rPr>
              <a:t>&gt;&gt;&gt; aList = list(map(lambda x: x*x, range(10)))</a:t>
            </a:r>
            <a:endParaRPr lang="en-US" altLang="x-none" sz="1350" strike="noStrike" noProof="1">
              <a:effectLst/>
              <a:latin typeface="Consolas" panose="020B0609020204030204" charset="0"/>
            </a:endParaRPr>
          </a:p>
          <a:p>
            <a:pPr marL="0" indent="0" fontAlgn="base">
              <a:buNone/>
            </a:pPr>
            <a:endParaRPr lang="zh-CN" altLang="en-US" sz="1350" strike="noStrike" noProof="1"/>
          </a:p>
        </p:txBody>
      </p:sp>
      <p:sp>
        <p:nvSpPr>
          <p:cNvPr id="63490" name="标题 5734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5836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64514" name="文本占位符 58370"/>
          <p:cNvSpPr>
            <a:spLocks noGrp="1"/>
          </p:cNvSpPr>
          <p:nvPr>
            <p:ph idx="1"/>
          </p:nvPr>
        </p:nvSpPr>
        <p:spPr/>
        <p:txBody>
          <a:bodyPr anchor="t"/>
          <a:lstStyle/>
          <a:p>
            <a:pPr defTabSz="914400">
              <a:lnSpc>
                <a:spcPct val="90000"/>
              </a:lnSpc>
              <a:buSzPct val="90000"/>
              <a:buFont typeface="Wingdings" panose="05000000000000000000" charset="0"/>
              <a:buChar char="§"/>
            </a:pPr>
            <a:r>
              <a:rPr lang="zh-CN" altLang="en-US" sz="1800" dirty="0"/>
              <a:t>使用列表推导式实现嵌套列表的平铺</a:t>
            </a:r>
            <a:endParaRPr lang="zh-CN" altLang="en-US" sz="1800" dirty="0"/>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vec = [[1,2,3], [4,5,6], [7,8,9]] </a:t>
            </a: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[num for elem in vec for num in elem] </a:t>
            </a: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[1, 2, 3, 4, 5, 6, 7, 8, 9] </a:t>
            </a:r>
            <a:endParaRPr lang="en-US" altLang="zh-CN" sz="1600" dirty="0">
              <a:solidFill>
                <a:srgbClr val="00B0F0"/>
              </a:solidFill>
              <a:latin typeface="Consolas" panose="020B0609020204030204" charset="0"/>
            </a:endParaRPr>
          </a:p>
          <a:p>
            <a:pPr defTabSz="914400">
              <a:lnSpc>
                <a:spcPct val="90000"/>
              </a:lnSpc>
              <a:buSzPct val="90000"/>
              <a:buFont typeface="Wingdings" panose="05000000000000000000" pitchFamily="2" charset="2"/>
              <a:buNone/>
            </a:pPr>
            <a:endParaRPr lang="en-US" altLang="zh-CN" sz="1600" dirty="0"/>
          </a:p>
          <a:p>
            <a:pPr defTabSz="914400">
              <a:lnSpc>
                <a:spcPct val="90000"/>
              </a:lnSpc>
              <a:buSzPct val="90000"/>
              <a:buFont typeface="Wingdings" panose="05000000000000000000" pitchFamily="2" charset="2"/>
              <a:buNone/>
            </a:pPr>
            <a:r>
              <a:rPr lang="zh-CN" altLang="en-US" sz="1600" dirty="0"/>
              <a:t>相当于</a:t>
            </a:r>
            <a:endParaRPr lang="zh-CN" altLang="en-US" sz="1600" dirty="0"/>
          </a:p>
          <a:p>
            <a:pPr defTabSz="914400">
              <a:lnSpc>
                <a:spcPct val="90000"/>
              </a:lnSpc>
              <a:buSzPct val="90000"/>
              <a:buFont typeface="Wingdings" panose="05000000000000000000" pitchFamily="2" charset="2"/>
              <a:buNone/>
            </a:pPr>
            <a:r>
              <a:rPr lang="zh-CN" altLang="en-US" sz="1600" dirty="0">
                <a:latin typeface="Consolas" panose="020B0609020204030204" charset="0"/>
              </a:rPr>
              <a:t>&gt;&gt;&gt; vec = [[1, 2, 3], [4, 5, 6], [7, 8, 9]]</a:t>
            </a: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r>
              <a:rPr lang="zh-CN" altLang="en-US" sz="1600" dirty="0">
                <a:latin typeface="Consolas" panose="020B0609020204030204" charset="0"/>
              </a:rPr>
              <a:t>&gt;&gt;&gt; result = []</a:t>
            </a: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r>
              <a:rPr lang="zh-CN" altLang="en-US" sz="1600" dirty="0">
                <a:latin typeface="Consolas" panose="020B0609020204030204" charset="0"/>
              </a:rPr>
              <a:t>&gt;&gt;&gt; for elem in vec:</a:t>
            </a: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r>
              <a:rPr lang="zh-CN" altLang="en-US" sz="1600" dirty="0">
                <a:latin typeface="Consolas" panose="020B0609020204030204" charset="0"/>
              </a:rPr>
              <a:t>    for num in elem:</a:t>
            </a: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r>
              <a:rPr lang="zh-CN" altLang="en-US" sz="1600" dirty="0">
                <a:latin typeface="Consolas" panose="020B0609020204030204" charset="0"/>
              </a:rPr>
              <a:t>        result.append(num)</a:t>
            </a: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r>
              <a:rPr lang="zh-CN" altLang="en-US" sz="1600" dirty="0">
                <a:latin typeface="Consolas" panose="020B0609020204030204" charset="0"/>
              </a:rPr>
              <a:t>&gt;&gt;&gt; result</a:t>
            </a: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r>
              <a:rPr lang="zh-CN" altLang="en-US" sz="1600" dirty="0">
                <a:solidFill>
                  <a:srgbClr val="00B0F0"/>
                </a:solidFill>
                <a:latin typeface="Consolas" panose="020B0609020204030204" charset="0"/>
              </a:rPr>
              <a:t>[1, 2, 3, 4, 5, 6, 7, 8, 9]</a:t>
            </a:r>
            <a:endParaRPr lang="zh-CN" altLang="en-US" sz="1600" dirty="0">
              <a:solidFill>
                <a:srgbClr val="00B0F0"/>
              </a:solidFill>
              <a:latin typeface="Consolas" panose="020B0609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126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列表</a:t>
            </a:r>
            <a:endParaRPr lang="zh-CN" altLang="en-US" kern="1200" baseline="0" dirty="0">
              <a:latin typeface="+mj-lt"/>
              <a:ea typeface="+mj-ea"/>
              <a:cs typeface="+mj-cs"/>
            </a:endParaRPr>
          </a:p>
        </p:txBody>
      </p:sp>
      <p:sp>
        <p:nvSpPr>
          <p:cNvPr id="17410" name="文本占位符 11266"/>
          <p:cNvSpPr>
            <a:spLocks noGrp="1"/>
          </p:cNvSpPr>
          <p:nvPr>
            <p:ph idx="1"/>
          </p:nvPr>
        </p:nvSpPr>
        <p:spPr>
          <a:xfrm>
            <a:off x="481965" y="1201420"/>
            <a:ext cx="8401050" cy="3398520"/>
          </a:xfrm>
        </p:spPr>
        <p:txBody>
          <a:bodyPr anchor="t"/>
          <a:lstStyle/>
          <a:p>
            <a:pPr defTabSz="914400">
              <a:lnSpc>
                <a:spcPct val="100000"/>
              </a:lnSpc>
              <a:spcBef>
                <a:spcPts val="600"/>
              </a:spcBef>
              <a:spcAft>
                <a:spcPts val="600"/>
              </a:spcAft>
              <a:buSzPct val="90000"/>
              <a:buFont typeface="Wingdings" panose="05000000000000000000" charset="0"/>
              <a:buChar char="§"/>
            </a:pPr>
            <a:r>
              <a:rPr lang="zh-CN" altLang="en-US" sz="1800" dirty="0"/>
              <a:t>列表是</a:t>
            </a:r>
            <a:r>
              <a:rPr lang="en-US" altLang="zh-CN" sz="1800" dirty="0"/>
              <a:t>Python</a:t>
            </a:r>
            <a:r>
              <a:rPr lang="zh-CN" altLang="en-US" sz="1800" dirty="0"/>
              <a:t>中内置</a:t>
            </a:r>
            <a:r>
              <a:rPr lang="zh-CN" altLang="en-US" sz="1800" dirty="0">
                <a:solidFill>
                  <a:srgbClr val="FF0000"/>
                </a:solidFill>
              </a:rPr>
              <a:t>有序、可变</a:t>
            </a:r>
            <a:r>
              <a:rPr lang="zh-CN" altLang="en-US" sz="1800" dirty="0"/>
              <a:t>序列，列表的所有元素放在一对中括号</a:t>
            </a:r>
            <a:r>
              <a:rPr lang="en-US" altLang="zh-CN" sz="1800" dirty="0"/>
              <a:t>[]</a:t>
            </a:r>
            <a:r>
              <a:rPr lang="zh-CN" altLang="en-US" sz="1800" dirty="0"/>
              <a:t>中，并使用逗号分隔开；</a:t>
            </a:r>
            <a:endParaRPr lang="zh-CN" altLang="en-US" sz="1800" dirty="0"/>
          </a:p>
          <a:p>
            <a:pPr defTabSz="914400">
              <a:lnSpc>
                <a:spcPct val="100000"/>
              </a:lnSpc>
              <a:spcBef>
                <a:spcPts val="600"/>
              </a:spcBef>
              <a:spcAft>
                <a:spcPts val="600"/>
              </a:spcAft>
              <a:buSzPct val="90000"/>
              <a:buFont typeface="Wingdings" panose="05000000000000000000" charset="0"/>
              <a:buChar char="§"/>
            </a:pPr>
            <a:r>
              <a:rPr lang="zh-CN" altLang="en-US" sz="1800" dirty="0">
                <a:solidFill>
                  <a:srgbClr val="FF0000"/>
                </a:solidFill>
              </a:rPr>
              <a:t>当列表元素增加或删除时，列表对象自动进行扩展或收缩内存，保证元素之间没有缝隙</a:t>
            </a:r>
            <a:r>
              <a:rPr lang="zh-CN" altLang="en-US" sz="1800" dirty="0"/>
              <a:t>；</a:t>
            </a:r>
            <a:endParaRPr lang="zh-CN" altLang="en-US" sz="1800" dirty="0"/>
          </a:p>
          <a:p>
            <a:pPr defTabSz="914400">
              <a:lnSpc>
                <a:spcPct val="100000"/>
              </a:lnSpc>
              <a:spcBef>
                <a:spcPts val="600"/>
              </a:spcBef>
              <a:spcAft>
                <a:spcPts val="600"/>
              </a:spcAft>
              <a:buSzPct val="90000"/>
              <a:buFont typeface="Wingdings" panose="05000000000000000000" charset="0"/>
              <a:buChar char="§"/>
            </a:pPr>
            <a:r>
              <a:rPr lang="zh-CN" altLang="en-US" sz="1800" dirty="0"/>
              <a:t>在Python中，</a:t>
            </a:r>
            <a:r>
              <a:rPr lang="zh-CN" altLang="en-US" sz="1800" dirty="0">
                <a:solidFill>
                  <a:srgbClr val="FF0000"/>
                </a:solidFill>
              </a:rPr>
              <a:t>一个列表中的数据类型可以各不相同</a:t>
            </a:r>
            <a:r>
              <a:rPr lang="zh-CN" altLang="en-US" sz="1800" dirty="0"/>
              <a:t>，可以同时分别为整数、实数、字符串等基本类型，甚至是列表、元组、字典、集合以及其他自定义类型的对象。</a:t>
            </a:r>
            <a:endParaRPr lang="zh-CN" altLang="en-US" sz="1800" dirty="0"/>
          </a:p>
          <a:p>
            <a:pPr defTabSz="914400">
              <a:lnSpc>
                <a:spcPct val="80000"/>
              </a:lnSpc>
              <a:buSzPct val="90000"/>
              <a:buFont typeface="Wingdings" panose="05000000000000000000" pitchFamily="2" charset="2"/>
              <a:buNone/>
            </a:pPr>
            <a:r>
              <a:rPr lang="en-US" altLang="zh-CN" sz="1600" dirty="0">
                <a:latin typeface="Consolas" panose="020B0609020204030204" charset="0"/>
              </a:rPr>
              <a:t>[10, 20, 30, 40]</a:t>
            </a:r>
            <a:endParaRPr lang="zh-CN" altLang="en-US"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['crunchy frog', 'ram bladder', 'lark vomit']</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['spam', 2.0, 5, [10, 20]]</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zh-CN" altLang="en-US" sz="1600" dirty="0">
                <a:latin typeface="Consolas" panose="020B0609020204030204" charset="0"/>
              </a:rPr>
              <a:t>[['file1', 200,7], ['file2', 260,9]]</a:t>
            </a:r>
            <a:endParaRPr lang="en-US" altLang="zh-CN" sz="1350" dirty="0">
              <a:latin typeface="Consolas" panose="020B0609020204030204" charset="0"/>
            </a:endParaRPr>
          </a:p>
          <a:p>
            <a:pPr defTabSz="914400">
              <a:lnSpc>
                <a:spcPct val="80000"/>
              </a:lnSpc>
              <a:buSzPct val="90000"/>
              <a:buFont typeface="Wingdings" panose="05000000000000000000" pitchFamily="2" charset="2"/>
              <a:buChar char="•"/>
            </a:pP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P spid="17410" grpI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Arial" panose="020B0604020202020204" pitchFamily="34" charset="0"/>
              </a:rPr>
              <a:t>2.1.9  </a:t>
            </a:r>
            <a:r>
              <a:rPr lang="zh-CN" altLang="en-US" kern="1200" baseline="0">
                <a:latin typeface="+mj-lt"/>
                <a:ea typeface="+mj-ea"/>
                <a:cs typeface="+mj-cs"/>
                <a:sym typeface="Arial" panose="020B0604020202020204" pitchFamily="34" charset="0"/>
              </a:rPr>
              <a:t>列表推导式</a:t>
            </a:r>
            <a:endParaRPr lang="zh-CN" altLang="en-US" kern="1200" baseline="0">
              <a:latin typeface="+mj-lt"/>
              <a:ea typeface="+mj-ea"/>
              <a:cs typeface="+mj-cs"/>
            </a:endParaRPr>
          </a:p>
        </p:txBody>
      </p:sp>
      <p:sp>
        <p:nvSpPr>
          <p:cNvPr id="3" name="内容占位符 2"/>
          <p:cNvSpPr>
            <a:spLocks noGrp="1"/>
          </p:cNvSpPr>
          <p:nvPr>
            <p:ph idx="1"/>
          </p:nvPr>
        </p:nvSpPr>
        <p:spPr/>
        <p:txBody>
          <a:bodyPr/>
          <a:lstStyle/>
          <a:p>
            <a:pPr defTabSz="914400" fontAlgn="base">
              <a:lnSpc>
                <a:spcPct val="90000"/>
              </a:lnSpc>
              <a:buSzPct val="90000"/>
            </a:pPr>
            <a:r>
              <a:rPr lang="zh-CN" altLang="en-US" sz="2000">
                <a:sym typeface="+mn-ea"/>
              </a:rPr>
              <a:t>过滤不符合条件的元素</a:t>
            </a:r>
            <a:endParaRPr lang="en-US" altLang="x-none" sz="1500" strike="noStrike" noProof="1">
              <a:sym typeface="+mn-ea"/>
            </a:endParaRPr>
          </a:p>
          <a:p>
            <a:pPr defTabSz="914400" fontAlgn="base">
              <a:lnSpc>
                <a:spcPct val="90000"/>
              </a:lnSpc>
              <a:buSzPct val="90000"/>
              <a:buFont typeface="Wingdings" panose="05000000000000000000" pitchFamily="2" charset="2"/>
              <a:buNone/>
            </a:pPr>
            <a:r>
              <a:rPr lang="en-US" altLang="x-none" sz="1350" strike="noStrike" noProof="1">
                <a:effectLst/>
                <a:latin typeface="Consolas" panose="020B0609020204030204" charset="0"/>
                <a:sym typeface="+mn-ea"/>
              </a:rPr>
              <a:t>&gt;&gt;&gt; import os</a:t>
            </a:r>
            <a:endParaRPr lang="en-US" altLang="x-none" sz="1350" strike="noStrike" noProof="1">
              <a:effectLst/>
              <a:latin typeface="Consolas" panose="020B0609020204030204" charset="0"/>
              <a:sym typeface="+mn-ea"/>
            </a:endParaRPr>
          </a:p>
          <a:p>
            <a:pPr defTabSz="914400" fontAlgn="base">
              <a:lnSpc>
                <a:spcPct val="90000"/>
              </a:lnSpc>
              <a:buSzPct val="90000"/>
              <a:buFont typeface="Wingdings" panose="05000000000000000000" pitchFamily="2" charset="2"/>
              <a:buNone/>
            </a:pPr>
            <a:r>
              <a:rPr lang="en-US" altLang="x-none" sz="1350" strike="noStrike" noProof="1">
                <a:effectLst/>
                <a:latin typeface="Consolas" panose="020B0609020204030204" charset="0"/>
                <a:sym typeface="+mn-ea"/>
              </a:rPr>
              <a:t>&gt;&gt;&gt; [filename for filename in os.listdir('.') if filename.endswith(('.py', '.pyw'))]</a:t>
            </a:r>
            <a:endParaRPr lang="en-US" altLang="x-none" sz="1350" strike="noStrike" noProof="1">
              <a:effectLst/>
              <a:latin typeface="Consolas" panose="020B0609020204030204" charset="0"/>
              <a:sym typeface="+mn-ea"/>
            </a:endParaRPr>
          </a:p>
          <a:p>
            <a:pPr marL="1905" indent="-344805" algn="l" defTabSz="914400" fontAlgn="base">
              <a:lnSpc>
                <a:spcPct val="80000"/>
              </a:lnSpc>
              <a:spcBef>
                <a:spcPct val="20000"/>
              </a:spcBef>
              <a:buNone/>
            </a:pPr>
            <a:endParaRPr lang="en-US" altLang="x-none" sz="1600" strike="noStrike" noProof="1">
              <a:effectLst/>
              <a:latin typeface="Consolas" panose="020B0609020204030204" charset="0"/>
              <a:sym typeface="+mn-ea"/>
            </a:endParaRPr>
          </a:p>
          <a:p>
            <a:pPr marL="1905" indent="-344805" algn="l" defTabSz="914400" fontAlgn="base">
              <a:lnSpc>
                <a:spcPct val="80000"/>
              </a:lnSpc>
              <a:spcBef>
                <a:spcPct val="20000"/>
              </a:spcBef>
              <a:buNone/>
            </a:pPr>
            <a:r>
              <a:rPr lang="en-US" altLang="x-none" sz="1600" strike="noStrike" noProof="1">
                <a:effectLst/>
                <a:latin typeface="Consolas" panose="020B0609020204030204" charset="0"/>
                <a:sym typeface="+mn-ea"/>
              </a:rPr>
              <a:t>&gt;&gt;&gt; aList = [-1,-4,6,7.5,-2.3,9,-11]</a:t>
            </a:r>
            <a:endParaRPr lang="en-US" altLang="x-none" sz="1600" strike="noStrike" kern="1200" baseline="0" noProof="1">
              <a:effectLst/>
              <a:latin typeface="Consolas" panose="020B0609020204030204" charset="0"/>
              <a:ea typeface="+mn-ea"/>
              <a:cs typeface="+mn-cs"/>
            </a:endParaRPr>
          </a:p>
          <a:p>
            <a:pPr marL="1905" indent="-344805" algn="l" defTabSz="914400" fontAlgn="base">
              <a:lnSpc>
                <a:spcPct val="80000"/>
              </a:lnSpc>
              <a:spcBef>
                <a:spcPct val="20000"/>
              </a:spcBef>
              <a:buNone/>
            </a:pPr>
            <a:r>
              <a:rPr lang="en-US" altLang="x-none" sz="1600" strike="noStrike" noProof="1">
                <a:effectLst/>
                <a:latin typeface="Consolas" panose="020B0609020204030204" charset="0"/>
                <a:sym typeface="+mn-ea"/>
              </a:rPr>
              <a:t>&gt;&gt;&gt; [i for i in aList if i&gt;0]</a:t>
            </a:r>
            <a:endParaRPr lang="en-US" altLang="x-none" sz="1600" strike="noStrike" kern="1200" baseline="0" noProof="1">
              <a:effectLst/>
              <a:latin typeface="Consolas" panose="020B0609020204030204" charset="0"/>
              <a:ea typeface="+mn-ea"/>
              <a:cs typeface="+mn-cs"/>
            </a:endParaRPr>
          </a:p>
          <a:p>
            <a:pPr marL="1905" indent="-344805" algn="l" defTabSz="914400" fontAlgn="base">
              <a:lnSpc>
                <a:spcPct val="80000"/>
              </a:lnSpc>
              <a:spcBef>
                <a:spcPct val="20000"/>
              </a:spcBef>
              <a:buNone/>
            </a:pPr>
            <a:r>
              <a:rPr lang="en-US" altLang="x-none" sz="1600" strike="noStrike" noProof="1">
                <a:solidFill>
                  <a:srgbClr val="00B0F0"/>
                </a:solidFill>
                <a:effectLst/>
                <a:latin typeface="Consolas" panose="020B0609020204030204" charset="0"/>
                <a:sym typeface="+mn-ea"/>
              </a:rPr>
              <a:t>[6, 7.5, 9]</a:t>
            </a:r>
            <a:endParaRPr lang="en-US" altLang="x-none" sz="1350" strike="noStrike" kern="1200" baseline="0" noProof="1">
              <a:solidFill>
                <a:srgbClr val="00B0F0"/>
              </a:solidFill>
              <a:effectLst/>
              <a:latin typeface="Consolas" panose="020B0609020204030204" charset="0"/>
              <a:ea typeface="+mn-ea"/>
              <a:cs typeface="+mn-cs"/>
              <a:sym typeface="+mn-ea"/>
            </a:endParaRPr>
          </a:p>
          <a:p>
            <a:pPr marL="0" indent="0" fontAlgn="base">
              <a:buNone/>
            </a:pPr>
            <a:endParaRPr lang="zh-CN" altLang="en-US" sz="1800" strike="noStrike" noProof="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6451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75778" name="文本占位符 64514"/>
          <p:cNvSpPr>
            <a:spLocks noGrp="1"/>
          </p:cNvSpPr>
          <p:nvPr>
            <p:ph idx="1"/>
          </p:nvPr>
        </p:nvSpPr>
        <p:spPr>
          <a:xfrm>
            <a:off x="427990" y="1200150"/>
            <a:ext cx="8308975" cy="3395345"/>
          </a:xfrm>
        </p:spPr>
        <p:txBody>
          <a:bodyPr anchor="t"/>
          <a:lstStyle/>
          <a:p>
            <a:pPr marL="1905" indent="-344805" defTabSz="914400" fontAlgn="base">
              <a:buSzPct val="90000"/>
              <a:buFont typeface="Wingdings" panose="05000000000000000000" charset="0"/>
              <a:buChar char="n"/>
            </a:pPr>
            <a:r>
              <a:rPr lang="zh-CN" altLang="en-US" sz="1800" strike="noStrike" kern="1200" baseline="0" noProof="1">
                <a:latin typeface="宋体" panose="02010600030101010101" pitchFamily="2" charset="-122"/>
                <a:ea typeface="+mn-ea"/>
                <a:cs typeface="+mn-cs"/>
              </a:rPr>
              <a:t>使用列表推导式生成</a:t>
            </a:r>
            <a:r>
              <a:rPr lang="en-US" altLang="zh-CN" sz="1800" strike="noStrike" kern="1200" baseline="0" noProof="1">
                <a:latin typeface="宋体" panose="02010600030101010101" pitchFamily="2" charset="-122"/>
                <a:ea typeface="+mn-ea"/>
                <a:cs typeface="+mn-cs"/>
              </a:rPr>
              <a:t>100</a:t>
            </a:r>
            <a:r>
              <a:rPr lang="zh-CN" altLang="en-US" sz="1800" strike="noStrike" kern="1200" baseline="0" noProof="1">
                <a:latin typeface="宋体" panose="02010600030101010101" pitchFamily="2" charset="-122"/>
                <a:ea typeface="+mn-ea"/>
                <a:cs typeface="+mn-cs"/>
              </a:rPr>
              <a:t>以内的所有素数</a:t>
            </a:r>
            <a:endParaRPr lang="zh-CN" altLang="en-US" sz="1800" strike="noStrike" kern="1200" baseline="0" noProof="1">
              <a:latin typeface="宋体" panose="02010600030101010101" pitchFamily="2" charset="-122"/>
              <a:ea typeface="+mn-ea"/>
              <a:cs typeface="+mn-cs"/>
            </a:endParaRPr>
          </a:p>
          <a:p>
            <a:pPr marL="0" indent="0" defTabSz="914400" fontAlgn="base">
              <a:buSzPct val="90000"/>
              <a:buFont typeface="Wingdings" panose="05000000000000000000" charset="0"/>
              <a:buNone/>
            </a:pPr>
            <a:endParaRPr lang="en-US" altLang="zh-CN" sz="1800" strike="noStrike" kern="1200" baseline="0" noProof="1">
              <a:latin typeface="宋体" panose="02010600030101010101" pitchFamily="2" charset="-122"/>
              <a:ea typeface="+mn-ea"/>
              <a:cs typeface="+mn-cs"/>
            </a:endParaRPr>
          </a:p>
          <a:p>
            <a:pPr marL="1905" indent="-344805" defTabSz="914400" fontAlgn="base">
              <a:buSzPct val="90000"/>
              <a:buFont typeface="Wingdings" panose="05000000000000000000" pitchFamily="2" charset="2"/>
              <a:buNone/>
            </a:pPr>
            <a:r>
              <a:rPr lang="en-US" altLang="zh-CN" sz="1600" strike="noStrike" kern="1200" baseline="0" noProof="1">
                <a:latin typeface="Times New Roman" panose="02020603050405020304" pitchFamily="2" charset="0"/>
                <a:ea typeface="+mn-ea"/>
                <a:cs typeface="+mn-cs"/>
              </a:rPr>
              <a:t>&gt;&gt;&gt; [p for p in range(2, 100) if 0 not in [p%d for d in range(2, int(p**0.5)+1)]]</a:t>
            </a:r>
            <a:endParaRPr lang="en-US" altLang="zh-CN" sz="1600" strike="noStrike" kern="1200" baseline="0" noProof="1">
              <a:latin typeface="Times New Roman" panose="02020603050405020304" pitchFamily="2" charset="0"/>
              <a:ea typeface="+mn-ea"/>
              <a:cs typeface="+mn-cs"/>
            </a:endParaRPr>
          </a:p>
          <a:p>
            <a:pPr marL="1905" indent="-344805" defTabSz="914400" fontAlgn="base">
              <a:buSzPct val="90000"/>
              <a:buFont typeface="Wingdings" panose="05000000000000000000" pitchFamily="2" charset="2"/>
              <a:buNone/>
            </a:pPr>
            <a:r>
              <a:rPr lang="en-US" altLang="zh-CN" sz="1600" strike="noStrike" kern="1200" baseline="0" noProof="1">
                <a:solidFill>
                  <a:srgbClr val="00B0F0"/>
                </a:solidFill>
                <a:latin typeface="Times New Roman" panose="02020603050405020304" pitchFamily="2" charset="0"/>
                <a:ea typeface="+mn-ea"/>
                <a:cs typeface="+mn-cs"/>
              </a:rPr>
              <a:t>[2, 3, 5, 7, 11, 13, 17, 19, 23, 29, 31, 37, 41, 43, 47, 53, 59, 61, 67, 71, 73, 79, 83, 89, 97]</a:t>
            </a:r>
            <a:endParaRPr lang="en-US" altLang="zh-CN" sz="1600" strike="noStrike" kern="1200" baseline="0" noProof="1">
              <a:solidFill>
                <a:srgbClr val="00B0F0"/>
              </a:solidFill>
              <a:latin typeface="Times New Roman" panose="02020603050405020304" pitchFamily="2" charset="0"/>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lumMod val="5000"/>
                  <a:lumOff val="95000"/>
                </a:schemeClr>
              </a:gs>
              <a:gs pos="0">
                <a:srgbClr val="00B0F0"/>
              </a:gs>
              <a:gs pos="22000">
                <a:schemeClr val="accent1">
                  <a:lumMod val="45000"/>
                  <a:lumOff val="55000"/>
                </a:schemeClr>
              </a:gs>
              <a:gs pos="100000">
                <a:schemeClr val="accent1">
                  <a:lumMod val="30000"/>
                  <a:lumOff val="70000"/>
                </a:schemeClr>
              </a:gs>
            </a:gsLst>
            <a:lin ang="16200000" scaled="1"/>
            <a:tileRect/>
          </a:gradFill>
        </p:spPr>
        <p:txBody>
          <a:bodyPr/>
          <a:lstStyle/>
          <a:p>
            <a:pPr algn="ctr"/>
            <a:r>
              <a:rPr lang="en-US" dirty="0"/>
              <a:t>实验</a:t>
            </a:r>
            <a:r>
              <a:rPr lang="en-US" altLang="zh-CN" dirty="0"/>
              <a:t>3</a:t>
            </a:r>
            <a:r>
              <a:rPr lang="zh-CN" altLang="en-US" dirty="0"/>
              <a:t> </a:t>
            </a:r>
            <a:r>
              <a:rPr lang="en-US" altLang="zh-CN" dirty="0"/>
              <a:t>Python</a:t>
            </a:r>
            <a:r>
              <a:rPr lang="zh-CN" altLang="en-US" dirty="0"/>
              <a:t>列表及应用</a:t>
            </a:r>
            <a:endParaRPr lang="en-US" dirty="0"/>
          </a:p>
        </p:txBody>
      </p:sp>
      <p:sp>
        <p:nvSpPr>
          <p:cNvPr id="3" name="Content Placeholder 2"/>
          <p:cNvSpPr>
            <a:spLocks noGrp="1"/>
          </p:cNvSpPr>
          <p:nvPr>
            <p:ph idx="1"/>
          </p:nvPr>
        </p:nvSpPr>
        <p:spPr/>
        <p:txBody>
          <a:bodyPr/>
          <a:lstStyle/>
          <a:p>
            <a:r>
              <a:rPr lang="en-US" dirty="0"/>
              <a:t>列表创建</a:t>
            </a:r>
            <a:r>
              <a:rPr lang="zh-CN" altLang="en-US" dirty="0"/>
              <a:t>、元素增加、删除等</a:t>
            </a:r>
            <a:endParaRPr lang="en-US" altLang="zh-CN" dirty="0"/>
          </a:p>
          <a:p>
            <a:r>
              <a:rPr lang="zh-CN" altLang="en-US" dirty="0"/>
              <a:t>访问、计数、成员判断</a:t>
            </a:r>
            <a:endParaRPr lang="en-US" altLang="zh-CN" dirty="0"/>
          </a:p>
          <a:p>
            <a:r>
              <a:rPr lang="zh-CN" altLang="en-US" dirty="0"/>
              <a:t>切片、排序</a:t>
            </a:r>
            <a:endParaRPr lang="en-US" altLang="zh-CN" dirty="0"/>
          </a:p>
          <a:p>
            <a:r>
              <a:rPr lang="en-US" altLang="zh-CN" dirty="0" err="1"/>
              <a:t>map,list,any,all,zip</a:t>
            </a:r>
            <a:r>
              <a:rPr lang="zh-CN" altLang="en-US" dirty="0"/>
              <a:t>内置函数使用</a:t>
            </a:r>
            <a:endParaRPr lang="en-US" altLang="zh-CN" dirty="0"/>
          </a:p>
          <a:p>
            <a:r>
              <a:rPr lang="zh-CN" altLang="en-US" dirty="0"/>
              <a:t>列表推导式</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a:spLocks noGrp="1"/>
          </p:cNvSpPr>
          <p:nvPr>
            <p:ph idx="1"/>
          </p:nvPr>
        </p:nvSpPr>
        <p:spPr/>
        <p:txBody>
          <a:bodyPr anchor="t"/>
          <a:lstStyle/>
          <a:p>
            <a:r>
              <a:rPr lang="zh-CN" altLang="en-US" sz="1800"/>
              <a:t>列表常用方法</a:t>
            </a:r>
            <a:endParaRPr lang="zh-CN" altLang="en-US" sz="1800"/>
          </a:p>
        </p:txBody>
      </p:sp>
      <p:sp>
        <p:nvSpPr>
          <p:cNvPr id="18434" name="标题 1126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列表</a:t>
            </a:r>
            <a:endParaRPr lang="zh-CN" altLang="en-US" kern="1200" baseline="0" dirty="0">
              <a:latin typeface="+mj-lt"/>
              <a:ea typeface="+mj-ea"/>
              <a:cs typeface="+mj-cs"/>
            </a:endParaRPr>
          </a:p>
        </p:txBody>
      </p:sp>
      <p:graphicFrame>
        <p:nvGraphicFramePr>
          <p:cNvPr id="2" name="Table -1"/>
          <p:cNvGraphicFramePr/>
          <p:nvPr/>
        </p:nvGraphicFramePr>
        <p:xfrm>
          <a:off x="603250" y="1534795"/>
          <a:ext cx="8166100" cy="2846070"/>
        </p:xfrm>
        <a:graphic>
          <a:graphicData uri="http://schemas.openxmlformats.org/drawingml/2006/table">
            <a:tbl>
              <a:tblPr firstRow="1" bandRow="1">
                <a:tableStyleId>{5940675A-B579-460E-94D1-54222C63F5DA}</a:tableStyleId>
              </a:tblPr>
              <a:tblGrid>
                <a:gridCol w="1657350"/>
                <a:gridCol w="6508750"/>
              </a:tblGrid>
              <a:tr h="19685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lst.append(x)</a:t>
                      </a:r>
                      <a:endParaRPr lang="en-US" altLang="zh-CN" sz="1400" b="0" u="none">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添加至列表</a:t>
                      </a:r>
                      <a:r>
                        <a:rPr lang="en-US" altLang="zh-CN" sz="1400" b="0" u="none">
                          <a:latin typeface="宋体" panose="02010600030101010101" pitchFamily="2" charset="-122"/>
                          <a:ea typeface="宋体" panose="02010600030101010101" pitchFamily="2" charset="-122"/>
                          <a:cs typeface="宋体" panose="02010600030101010101" pitchFamily="2" charset="-122"/>
                        </a:rPr>
                        <a:t>lst</a:t>
                      </a:r>
                      <a:r>
                        <a:rPr lang="zh-CN" altLang="en-US" sz="1400" b="0" u="none">
                          <a:latin typeface="宋体" panose="02010600030101010101" pitchFamily="2" charset="-122"/>
                          <a:ea typeface="宋体" panose="02010600030101010101" pitchFamily="2" charset="-122"/>
                          <a:cs typeface="宋体" panose="02010600030101010101" pitchFamily="2" charset="-122"/>
                        </a:rPr>
                        <a:t>尾部</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lst.extend(L)</a:t>
                      </a:r>
                      <a:endPar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将列表</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L</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中所有元素添加至列表</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lst</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尾部</a:t>
                      </a:r>
                      <a:endPar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6540">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lst.insert(i</a:t>
                      </a:r>
                      <a:r>
                        <a:rPr lang="en-US" altLang="zh-CN" sz="1400" b="0" u="none">
                          <a:latin typeface="宋体" panose="02010600030101010101" pitchFamily="2" charset="-122"/>
                          <a:ea typeface="宋体" panose="02010600030101010101" pitchFamily="2" charset="-122"/>
                          <a:cs typeface="宋体" panose="02010600030101010101" pitchFamily="2" charset="-122"/>
                        </a:rPr>
                        <a:t>ndex</a:t>
                      </a:r>
                      <a:r>
                        <a:rPr lang="en-US" altLang="zh-CN" sz="1400" b="0" u="none">
                          <a:latin typeface="Calibri" panose="020F0502020204030204" pitchFamily="2" charset="0"/>
                          <a:ea typeface="Calibri" panose="020F0502020204030204" pitchFamily="2" charset="0"/>
                          <a:cs typeface="Calibri" panose="020F0502020204030204" pitchFamily="2" charset="0"/>
                        </a:rPr>
                        <a:t>, x)</a:t>
                      </a:r>
                      <a:endParaRPr lang="en-US" altLang="zh-CN" sz="1400" b="0" u="none">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在列表</a:t>
                      </a:r>
                      <a:r>
                        <a:rPr lang="en-US" altLang="zh-CN" sz="1400" b="0" u="none">
                          <a:latin typeface="宋体" panose="02010600030101010101" pitchFamily="2" charset="-122"/>
                          <a:ea typeface="宋体" panose="02010600030101010101" pitchFamily="2" charset="-122"/>
                          <a:cs typeface="宋体" panose="02010600030101010101" pitchFamily="2" charset="-122"/>
                        </a:rPr>
                        <a:t>lst</a:t>
                      </a:r>
                      <a:r>
                        <a:rPr lang="zh-CN" altLang="en-US" sz="1400" b="0" u="none">
                          <a:latin typeface="宋体" panose="02010600030101010101" pitchFamily="2" charset="-122"/>
                          <a:ea typeface="宋体" panose="02010600030101010101" pitchFamily="2" charset="-122"/>
                          <a:cs typeface="宋体" panose="02010600030101010101" pitchFamily="2" charset="-122"/>
                        </a:rPr>
                        <a:t>指定位置</a:t>
                      </a:r>
                      <a:r>
                        <a:rPr lang="en-US" altLang="zh-CN" sz="1400" b="0" u="none">
                          <a:latin typeface="宋体" panose="02010600030101010101" pitchFamily="2" charset="-122"/>
                          <a:ea typeface="宋体" panose="02010600030101010101" pitchFamily="2" charset="-122"/>
                          <a:cs typeface="宋体" panose="02010600030101010101" pitchFamily="2" charset="-122"/>
                        </a:rPr>
                        <a:t>index</a:t>
                      </a:r>
                      <a:r>
                        <a:rPr lang="zh-CN" altLang="en-US" sz="1400" b="0" u="none">
                          <a:latin typeface="宋体" panose="02010600030101010101" pitchFamily="2" charset="-122"/>
                          <a:ea typeface="宋体" panose="02010600030101010101" pitchFamily="2" charset="-122"/>
                          <a:cs typeface="宋体" panose="02010600030101010101" pitchFamily="2" charset="-122"/>
                        </a:rPr>
                        <a:t>处添加元素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，该位置后面的所有元素后移一个位置</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7490">
                <a:tc>
                  <a:txBody>
                    <a:bodyPr/>
                    <a:lstStyle/>
                    <a:p>
                      <a:pPr marL="0" indent="0" algn="l">
                        <a:buNone/>
                      </a:pP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lst.remove(x)</a:t>
                      </a:r>
                      <a:endPar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在列表</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lst</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中删除首次出现的指定元素，该元素之后的所有元素前移一个位置</a:t>
                      </a:r>
                      <a:endPar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lst.pop([i</a:t>
                      </a:r>
                      <a:r>
                        <a:rPr lang="en-US" altLang="zh-CN" sz="1400" b="0" u="none">
                          <a:latin typeface="宋体" panose="02010600030101010101" pitchFamily="2" charset="-122"/>
                          <a:ea typeface="宋体" panose="02010600030101010101" pitchFamily="2" charset="-122"/>
                          <a:cs typeface="宋体" panose="02010600030101010101" pitchFamily="2" charset="-122"/>
                        </a:rPr>
                        <a:t>ndex</a:t>
                      </a:r>
                      <a:r>
                        <a:rPr lang="en-US" altLang="zh-CN" sz="1400" b="0" u="none">
                          <a:latin typeface="Calibri" panose="020F0502020204030204" pitchFamily="2" charset="0"/>
                          <a:ea typeface="Calibri" panose="020F0502020204030204" pitchFamily="2" charset="0"/>
                          <a:cs typeface="Calibri" panose="020F0502020204030204" pitchFamily="2" charset="0"/>
                        </a:rPr>
                        <a:t>])</a:t>
                      </a:r>
                      <a:endParaRPr lang="en-US" altLang="zh-CN" sz="1400" b="0" u="none">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删除并返回列表</a:t>
                      </a:r>
                      <a:r>
                        <a:rPr lang="en-US" altLang="zh-CN" sz="1400" b="0" u="none">
                          <a:latin typeface="宋体" panose="02010600030101010101" pitchFamily="2" charset="-122"/>
                          <a:ea typeface="宋体" panose="02010600030101010101" pitchFamily="2" charset="-122"/>
                          <a:cs typeface="宋体" panose="02010600030101010101" pitchFamily="2" charset="-122"/>
                        </a:rPr>
                        <a:t>lst</a:t>
                      </a:r>
                      <a:r>
                        <a:rPr lang="zh-CN" altLang="en-US" sz="1400" b="0" u="none">
                          <a:latin typeface="宋体" panose="02010600030101010101" pitchFamily="2" charset="-122"/>
                          <a:ea typeface="宋体" panose="02010600030101010101" pitchFamily="2" charset="-122"/>
                          <a:cs typeface="宋体" panose="02010600030101010101" pitchFamily="2" charset="-122"/>
                        </a:rPr>
                        <a:t>中下标为</a:t>
                      </a:r>
                      <a:r>
                        <a:rPr lang="en-US" altLang="zh-CN" sz="1400" b="0" u="none">
                          <a:latin typeface="宋体" panose="02010600030101010101" pitchFamily="2" charset="-122"/>
                          <a:ea typeface="宋体" panose="02010600030101010101" pitchFamily="2" charset="-122"/>
                          <a:cs typeface="宋体" panose="02010600030101010101" pitchFamily="2" charset="-122"/>
                        </a:rPr>
                        <a:t>index</a:t>
                      </a:r>
                      <a:r>
                        <a:rPr lang="zh-CN" altLang="en-US" sz="1400" b="0" u="none">
                          <a:latin typeface="宋体" panose="02010600030101010101" pitchFamily="2" charset="-122"/>
                          <a:ea typeface="宋体" panose="02010600030101010101" pitchFamily="2" charset="-122"/>
                          <a:cs typeface="宋体" panose="02010600030101010101" pitchFamily="2" charset="-122"/>
                        </a:rPr>
                        <a:t>（默认为</a:t>
                      </a:r>
                      <a:r>
                        <a:rPr lang="en-US" altLang="zh-CN" sz="1400" b="0" u="none">
                          <a:latin typeface="宋体" panose="02010600030101010101" pitchFamily="2" charset="-122"/>
                          <a:ea typeface="宋体" panose="02010600030101010101" pitchFamily="2" charset="-122"/>
                          <a:cs typeface="宋体" panose="02010600030101010101" pitchFamily="2" charset="-122"/>
                        </a:rPr>
                        <a:t>-1</a:t>
                      </a:r>
                      <a:r>
                        <a:rPr lang="zh-CN" altLang="en-US" sz="1400" b="0" u="none">
                          <a:latin typeface="宋体" panose="02010600030101010101" pitchFamily="2" charset="-122"/>
                          <a:ea typeface="宋体" panose="02010600030101010101" pitchFamily="2" charset="-122"/>
                          <a:cs typeface="宋体" panose="02010600030101010101" pitchFamily="2" charset="-122"/>
                        </a:rPr>
                        <a:t>）的元素</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lst.clear()</a:t>
                      </a:r>
                      <a:endPar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删除列表</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lst</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中所有元素，但保留列表对象</a:t>
                      </a:r>
                      <a:endPar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8440">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lst.index(x)</a:t>
                      </a:r>
                      <a:endParaRPr lang="en-US" altLang="zh-CN" sz="1400" b="0" u="none">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返回列表</a:t>
                      </a:r>
                      <a:r>
                        <a:rPr lang="en-US" altLang="zh-CN" sz="1400" b="0" u="none">
                          <a:latin typeface="宋体" panose="02010600030101010101" pitchFamily="2" charset="-122"/>
                          <a:ea typeface="宋体" panose="02010600030101010101" pitchFamily="2" charset="-122"/>
                          <a:cs typeface="宋体" panose="02010600030101010101" pitchFamily="2" charset="-122"/>
                        </a:rPr>
                        <a:t>lst</a:t>
                      </a:r>
                      <a:r>
                        <a:rPr lang="zh-CN" altLang="en-US" sz="1400" b="0" u="none">
                          <a:latin typeface="宋体" panose="02010600030101010101" pitchFamily="2" charset="-122"/>
                          <a:ea typeface="宋体" panose="02010600030101010101" pitchFamily="2" charset="-122"/>
                          <a:cs typeface="宋体" panose="02010600030101010101" pitchFamily="2" charset="-122"/>
                        </a:rPr>
                        <a:t>中第一个值为</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的元素的下标，若不存在值为</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的元素则抛出异常</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lst.count(x)</a:t>
                      </a:r>
                      <a:endPar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返回指定元素</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x</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在列表</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lst</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中的出现次数</a:t>
                      </a:r>
                      <a:endPar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lst.reverse()</a:t>
                      </a:r>
                      <a:endParaRPr lang="en-US" altLang="zh-CN" sz="1400" b="0" u="none">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对列表</a:t>
                      </a:r>
                      <a:r>
                        <a:rPr lang="en-US" altLang="zh-CN" sz="1400" b="0" u="none">
                          <a:latin typeface="宋体" panose="02010600030101010101" pitchFamily="2" charset="-122"/>
                          <a:ea typeface="宋体" panose="02010600030101010101" pitchFamily="2" charset="-122"/>
                          <a:cs typeface="宋体" panose="02010600030101010101" pitchFamily="2" charset="-122"/>
                        </a:rPr>
                        <a:t>lst</a:t>
                      </a:r>
                      <a:r>
                        <a:rPr lang="zh-CN" altLang="en-US" sz="1400" b="0" u="none">
                          <a:latin typeface="宋体" panose="02010600030101010101" pitchFamily="2" charset="-122"/>
                          <a:ea typeface="宋体" panose="02010600030101010101" pitchFamily="2" charset="-122"/>
                          <a:cs typeface="宋体" panose="02010600030101010101" pitchFamily="2" charset="-122"/>
                        </a:rPr>
                        <a:t>所有元素进行逆序</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marL="0" indent="0" algn="l">
                        <a:buNone/>
                      </a:pP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lst.sort(</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key=None, reverse=False</a:t>
                      </a: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a:t>
                      </a:r>
                      <a:endPar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对列表</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lst</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中的元素进行排序，</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key</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用来指定排序依据，</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reverse</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决定升序（</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False</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）还是降序（</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True</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a:t>
                      </a:r>
                      <a:endPar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lst.copy()</a:t>
                      </a:r>
                      <a:endParaRPr lang="en-US" altLang="zh-CN" sz="1400" b="0" u="none">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返回列表</a:t>
                      </a:r>
                      <a:r>
                        <a:rPr lang="en-US" altLang="zh-CN" sz="1400" b="0" u="none">
                          <a:latin typeface="宋体" panose="02010600030101010101" pitchFamily="2" charset="-122"/>
                          <a:ea typeface="宋体" panose="02010600030101010101" pitchFamily="2" charset="-122"/>
                          <a:cs typeface="宋体" panose="02010600030101010101" pitchFamily="2" charset="-122"/>
                        </a:rPr>
                        <a:t>lst</a:t>
                      </a:r>
                      <a:r>
                        <a:rPr lang="zh-CN" altLang="en-US" sz="1400" b="0" u="none">
                          <a:latin typeface="宋体" panose="02010600030101010101" pitchFamily="2" charset="-122"/>
                          <a:ea typeface="宋体" panose="02010600030101010101" pitchFamily="2" charset="-122"/>
                          <a:cs typeface="宋体" panose="02010600030101010101" pitchFamily="2" charset="-122"/>
                        </a:rPr>
                        <a:t>的浅复制</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331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2.1.1  </a:t>
            </a:r>
            <a:r>
              <a:rPr lang="zh-CN" altLang="en-US" kern="1200" baseline="0">
                <a:latin typeface="+mj-lt"/>
                <a:ea typeface="+mj-ea"/>
                <a:cs typeface="+mj-cs"/>
              </a:rPr>
              <a:t>列表创建与删除</a:t>
            </a:r>
            <a:endParaRPr lang="zh-CN" altLang="en-US" kern="1200" baseline="0">
              <a:latin typeface="+mj-lt"/>
              <a:ea typeface="+mj-ea"/>
              <a:cs typeface="+mj-cs"/>
            </a:endParaRPr>
          </a:p>
        </p:txBody>
      </p:sp>
      <p:sp>
        <p:nvSpPr>
          <p:cNvPr id="13315" name="文本占位符 13314"/>
          <p:cNvSpPr>
            <a:spLocks noGrp="1"/>
          </p:cNvSpPr>
          <p:nvPr>
            <p:ph idx="1"/>
          </p:nvPr>
        </p:nvSpPr>
        <p:spPr/>
        <p:txBody>
          <a:bodyPr/>
          <a:lstStyle/>
          <a:p>
            <a:pPr fontAlgn="base">
              <a:lnSpc>
                <a:spcPct val="80000"/>
              </a:lnSpc>
              <a:buFont typeface="Wingdings" panose="05000000000000000000" charset="0"/>
              <a:buChar char="n"/>
            </a:pPr>
            <a:r>
              <a:rPr lang="zh-CN" altLang="en-US" sz="1800" strike="noStrike" noProof="1">
                <a:effectLst/>
              </a:rPr>
              <a:t>使用“</a:t>
            </a:r>
            <a:r>
              <a:rPr lang="en-US" altLang="zh-CN" sz="1800" strike="noStrike" noProof="1">
                <a:effectLst/>
              </a:rPr>
              <a:t>=”</a:t>
            </a:r>
            <a:r>
              <a:rPr lang="zh-CN" altLang="en-US" sz="1800" strike="noStrike" noProof="1">
                <a:effectLst/>
              </a:rPr>
              <a:t>直接将一个列表赋值给变量即可创建列表对象</a:t>
            </a:r>
            <a:endParaRPr lang="zh-CN" altLang="en-US" sz="1800" strike="noStrike" noProof="1">
              <a:effectLst/>
            </a:endParaRPr>
          </a:p>
          <a:p>
            <a:pPr marL="1905" indent="-344805" fontAlgn="base">
              <a:lnSpc>
                <a:spcPct val="80000"/>
              </a:lnSpc>
              <a:buNone/>
            </a:pPr>
            <a:endParaRPr lang="en-US" altLang="zh-CN" sz="1350" strike="noStrike" noProof="1">
              <a:effectLst/>
            </a:endParaRPr>
          </a:p>
          <a:p>
            <a:pPr marL="1905" indent="-344805" fontAlgn="base">
              <a:lnSpc>
                <a:spcPct val="80000"/>
              </a:lnSpc>
              <a:buNone/>
            </a:pPr>
            <a:r>
              <a:rPr lang="en-US" altLang="zh-CN" sz="1400" strike="noStrike" noProof="1">
                <a:effectLst/>
                <a:latin typeface="Consolas" panose="020B0609020204030204" charset="0"/>
              </a:rPr>
              <a:t>&gt;&gt;&gt; a_list = ['a', 'b', 'mpilgrim', 'z', 'example']</a:t>
            </a:r>
            <a:endParaRPr lang="en-US" altLang="zh-CN" sz="1400" strike="noStrike" noProof="1">
              <a:effectLst/>
              <a:latin typeface="Consolas" panose="020B0609020204030204" charset="0"/>
            </a:endParaRPr>
          </a:p>
          <a:p>
            <a:pPr marL="1905" indent="-344805" fontAlgn="base">
              <a:lnSpc>
                <a:spcPct val="80000"/>
              </a:lnSpc>
              <a:buNone/>
            </a:pPr>
            <a:r>
              <a:rPr lang="en-US" altLang="zh-CN" sz="1400" strike="noStrike" noProof="1">
                <a:effectLst/>
                <a:latin typeface="Consolas" panose="020B0609020204030204" charset="0"/>
              </a:rPr>
              <a:t>&gt;&gt;&gt; a_list = []                            #</a:t>
            </a:r>
            <a:r>
              <a:rPr lang="zh-CN" altLang="en-US" sz="1400" strike="noStrike" noProof="1">
                <a:effectLst/>
                <a:latin typeface="Consolas" panose="020B0609020204030204" charset="0"/>
              </a:rPr>
              <a:t>创建空列表</a:t>
            </a:r>
            <a:endParaRPr lang="zh-CN" altLang="en-US" sz="1350" strike="noStrike" noProof="1">
              <a:effectLst/>
              <a:latin typeface="Consolas" panose="020B0609020204030204" charset="0"/>
            </a:endParaRPr>
          </a:p>
          <a:p>
            <a:pPr marL="1905" indent="-344805" fontAlgn="base">
              <a:lnSpc>
                <a:spcPct val="80000"/>
              </a:lnSpc>
              <a:buNone/>
            </a:pPr>
            <a:endParaRPr lang="zh-CN" altLang="en-US" sz="1350" strike="noStrike" noProof="1">
              <a:effectLst/>
            </a:endParaRPr>
          </a:p>
          <a:p>
            <a:pPr fontAlgn="base">
              <a:lnSpc>
                <a:spcPct val="100000"/>
              </a:lnSpc>
              <a:spcBef>
                <a:spcPts val="600"/>
              </a:spcBef>
              <a:spcAft>
                <a:spcPts val="600"/>
              </a:spcAft>
              <a:buFont typeface="Wingdings" panose="05000000000000000000" charset="0"/>
              <a:buChar char="n"/>
            </a:pPr>
            <a:r>
              <a:rPr lang="zh-CN" altLang="en-US" sz="1800" strike="noStrike" noProof="1">
                <a:effectLst/>
              </a:rPr>
              <a:t>也可以使用</a:t>
            </a:r>
            <a:r>
              <a:rPr lang="en-US" altLang="zh-CN" sz="1800" strike="noStrike" noProof="1">
                <a:effectLst/>
              </a:rPr>
              <a:t>list()</a:t>
            </a:r>
            <a:r>
              <a:rPr lang="zh-CN" altLang="en-US" sz="1800" strike="noStrike" noProof="1">
                <a:effectLst/>
              </a:rPr>
              <a:t>函数将元组、</a:t>
            </a:r>
            <a:r>
              <a:rPr lang="en-US" altLang="zh-CN" sz="1800" strike="noStrike" noProof="1">
                <a:effectLst/>
              </a:rPr>
              <a:t>range</a:t>
            </a:r>
            <a:r>
              <a:rPr lang="zh-CN" altLang="en-US" sz="1800" strike="noStrike" noProof="1">
                <a:effectLst/>
              </a:rPr>
              <a:t>对象、字符串或其他类型的可迭代对象类型的数据转换为列表。</a:t>
            </a:r>
            <a:endParaRPr lang="zh-CN" altLang="en-US" sz="1800" strike="noStrike" noProof="1">
              <a:effectLst/>
            </a:endParaRPr>
          </a:p>
          <a:p>
            <a:pPr marL="1905" indent="-344805" fontAlgn="base">
              <a:lnSpc>
                <a:spcPct val="80000"/>
              </a:lnSpc>
              <a:buNone/>
            </a:pPr>
            <a:r>
              <a:rPr lang="en-US" altLang="zh-CN" sz="1400" strike="noStrike" noProof="1">
                <a:effectLst/>
                <a:latin typeface="Consolas" panose="020B0609020204030204" charset="0"/>
              </a:rPr>
              <a:t>&gt;&gt;&gt; a_list = list((3,5,7,9,11))</a:t>
            </a:r>
            <a:endParaRPr lang="en-US" altLang="zh-CN" sz="1400" strike="noStrike" noProof="1">
              <a:effectLst/>
              <a:latin typeface="Consolas" panose="020B0609020204030204" charset="0"/>
            </a:endParaRPr>
          </a:p>
          <a:p>
            <a:pPr marL="1905" indent="-344805" fontAlgn="base">
              <a:lnSpc>
                <a:spcPct val="80000"/>
              </a:lnSpc>
              <a:buNone/>
            </a:pPr>
            <a:r>
              <a:rPr lang="en-US" altLang="zh-CN" sz="1400" strike="noStrike" noProof="1">
                <a:effectLst/>
                <a:latin typeface="Consolas" panose="020B0609020204030204" charset="0"/>
              </a:rPr>
              <a:t>&gt;&gt;&gt; a_list</a:t>
            </a:r>
            <a:endParaRPr lang="en-US" altLang="zh-CN" sz="1400" strike="noStrike" noProof="1">
              <a:effectLst/>
              <a:latin typeface="Consolas" panose="020B0609020204030204" charset="0"/>
            </a:endParaRPr>
          </a:p>
          <a:p>
            <a:pPr marL="1905" indent="-344805" fontAlgn="base">
              <a:lnSpc>
                <a:spcPct val="80000"/>
              </a:lnSpc>
              <a:buNone/>
            </a:pPr>
            <a:r>
              <a:rPr lang="en-US" altLang="zh-CN" sz="1400" strike="noStrike" noProof="1">
                <a:solidFill>
                  <a:srgbClr val="00B0F0"/>
                </a:solidFill>
                <a:effectLst/>
                <a:latin typeface="Consolas" panose="020B0609020204030204" charset="0"/>
              </a:rPr>
              <a:t>[3, 5, 7, 9, 11]</a:t>
            </a:r>
            <a:endParaRPr lang="en-US" altLang="zh-CN" sz="1400" strike="noStrike" noProof="1">
              <a:solidFill>
                <a:srgbClr val="00B0F0"/>
              </a:solidFill>
              <a:effectLst/>
              <a:latin typeface="Consolas" panose="020B0609020204030204" charset="0"/>
            </a:endParaRPr>
          </a:p>
          <a:p>
            <a:pPr marL="1905" indent="-344805" fontAlgn="base">
              <a:lnSpc>
                <a:spcPct val="80000"/>
              </a:lnSpc>
              <a:buNone/>
            </a:pPr>
            <a:r>
              <a:rPr lang="en-US" altLang="zh-CN" sz="1400" strike="noStrike" noProof="1">
                <a:effectLst/>
                <a:latin typeface="Consolas" panose="020B0609020204030204" charset="0"/>
              </a:rPr>
              <a:t>&gt;&gt;&gt; list(range(1,10,2))</a:t>
            </a:r>
            <a:endParaRPr lang="en-US" altLang="zh-CN" sz="1400" strike="noStrike" noProof="1">
              <a:effectLst/>
              <a:latin typeface="Consolas" panose="020B0609020204030204" charset="0"/>
            </a:endParaRPr>
          </a:p>
          <a:p>
            <a:pPr marL="1905" indent="-344805" fontAlgn="base">
              <a:lnSpc>
                <a:spcPct val="80000"/>
              </a:lnSpc>
              <a:buNone/>
            </a:pPr>
            <a:r>
              <a:rPr lang="en-US" altLang="zh-CN" sz="1400" strike="noStrike" noProof="1">
                <a:solidFill>
                  <a:srgbClr val="00B0F0"/>
                </a:solidFill>
                <a:effectLst/>
                <a:latin typeface="Consolas" panose="020B0609020204030204" charset="0"/>
              </a:rPr>
              <a:t>[1, 3, 5, 7, 9]</a:t>
            </a:r>
            <a:endParaRPr lang="en-US" altLang="zh-CN" sz="1400" strike="noStrike" noProof="1">
              <a:solidFill>
                <a:srgbClr val="00B0F0"/>
              </a:solidFill>
              <a:effectLst/>
              <a:latin typeface="Consolas" panose="020B0609020204030204" charset="0"/>
            </a:endParaRPr>
          </a:p>
          <a:p>
            <a:pPr marL="1905" indent="-344805" fontAlgn="base">
              <a:lnSpc>
                <a:spcPct val="80000"/>
              </a:lnSpc>
              <a:buNone/>
            </a:pPr>
            <a:r>
              <a:rPr lang="en-US" altLang="zh-CN" sz="1400" strike="noStrike" noProof="1">
                <a:effectLst/>
                <a:latin typeface="Consolas" panose="020B0609020204030204" charset="0"/>
              </a:rPr>
              <a:t>&gt;&gt;&gt; list('hello world')</a:t>
            </a:r>
            <a:endParaRPr lang="en-US" altLang="zh-CN" sz="1400" strike="noStrike" noProof="1">
              <a:effectLst/>
              <a:latin typeface="Consolas" panose="020B0609020204030204" charset="0"/>
            </a:endParaRPr>
          </a:p>
          <a:p>
            <a:pPr marL="1905" indent="-344805" fontAlgn="base">
              <a:lnSpc>
                <a:spcPct val="80000"/>
              </a:lnSpc>
              <a:buNone/>
            </a:pPr>
            <a:r>
              <a:rPr lang="en-US" altLang="zh-CN" sz="1400" strike="noStrike" noProof="1">
                <a:solidFill>
                  <a:srgbClr val="00B0F0"/>
                </a:solidFill>
                <a:effectLst/>
                <a:latin typeface="Consolas" panose="020B0609020204030204" charset="0"/>
              </a:rPr>
              <a:t>['h', 'e', 'l', 'l', 'o', ' ', 'w', 'o', 'r', 'l', 'd']</a:t>
            </a:r>
            <a:endParaRPr lang="en-US" altLang="zh-CN" sz="1400" strike="noStrike" noProof="1">
              <a:solidFill>
                <a:srgbClr val="00B0F0"/>
              </a:solidFill>
              <a:effectLst/>
              <a:latin typeface="Consolas" panose="020B0609020204030204" charset="0"/>
            </a:endParaRPr>
          </a:p>
          <a:p>
            <a:pPr marL="1905" indent="-344805" fontAlgn="base">
              <a:lnSpc>
                <a:spcPct val="80000"/>
              </a:lnSpc>
              <a:buNone/>
            </a:pPr>
            <a:r>
              <a:rPr lang="en-US" altLang="zh-CN" sz="1400" strike="noStrike" noProof="1">
                <a:effectLst/>
                <a:latin typeface="Consolas" panose="020B0609020204030204" charset="0"/>
              </a:rPr>
              <a:t>&gt;&gt;&gt; x = list()                            #</a:t>
            </a:r>
            <a:r>
              <a:rPr lang="zh-CN" altLang="en-US" sz="1400" strike="noStrike" noProof="1">
                <a:effectLst/>
                <a:latin typeface="Consolas" panose="020B0609020204030204" charset="0"/>
              </a:rPr>
              <a:t>创建空列表</a:t>
            </a:r>
            <a:endParaRPr lang="en-US" altLang="zh-CN" sz="1400" strike="noStrike" noProof="1">
              <a:effectLst/>
              <a:latin typeface="Consolas" panose="020B0609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638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2.1.1  </a:t>
            </a:r>
            <a:r>
              <a:rPr lang="zh-CN" altLang="en-US" kern="1200" baseline="0">
                <a:latin typeface="+mj-lt"/>
                <a:ea typeface="+mj-ea"/>
                <a:cs typeface="+mj-cs"/>
              </a:rPr>
              <a:t>列表创建与删除</a:t>
            </a:r>
            <a:endParaRPr lang="zh-CN" altLang="en-US" kern="1200" baseline="0">
              <a:latin typeface="+mj-lt"/>
              <a:ea typeface="+mj-ea"/>
              <a:cs typeface="+mj-cs"/>
            </a:endParaRPr>
          </a:p>
        </p:txBody>
      </p:sp>
      <p:sp>
        <p:nvSpPr>
          <p:cNvPr id="16387" name="文本占位符 16386"/>
          <p:cNvSpPr>
            <a:spLocks noGrp="1"/>
          </p:cNvSpPr>
          <p:nvPr>
            <p:ph idx="1"/>
          </p:nvPr>
        </p:nvSpPr>
        <p:spPr/>
        <p:txBody>
          <a:bodyPr/>
          <a:lstStyle/>
          <a:p>
            <a:pPr fontAlgn="base">
              <a:lnSpc>
                <a:spcPct val="150000"/>
              </a:lnSpc>
              <a:spcBef>
                <a:spcPts val="600"/>
              </a:spcBef>
              <a:spcAft>
                <a:spcPts val="600"/>
              </a:spcAft>
              <a:buFont typeface="Wingdings" panose="05000000000000000000" charset="0"/>
              <a:buChar char="n"/>
            </a:pPr>
            <a:r>
              <a:rPr lang="zh-CN" altLang="en-US" sz="1800" strike="noStrike" noProof="1">
                <a:effectLst/>
              </a:rPr>
              <a:t>当不再使用时，使用</a:t>
            </a:r>
            <a:r>
              <a:rPr lang="en-US" altLang="zh-CN" sz="1800" strike="noStrike" noProof="1">
                <a:solidFill>
                  <a:srgbClr val="FF0000"/>
                </a:solidFill>
                <a:effectLst/>
              </a:rPr>
              <a:t>del</a:t>
            </a:r>
            <a:r>
              <a:rPr lang="zh-CN" altLang="en-US" sz="1800" strike="noStrike" noProof="1">
                <a:solidFill>
                  <a:srgbClr val="FF0000"/>
                </a:solidFill>
                <a:effectLst/>
              </a:rPr>
              <a:t>命令</a:t>
            </a:r>
            <a:r>
              <a:rPr lang="zh-CN" altLang="en-US" sz="1800" strike="noStrike" noProof="1">
                <a:effectLst/>
              </a:rPr>
              <a:t>删除整个列表。</a:t>
            </a:r>
            <a:endParaRPr lang="zh-CN" altLang="en-US" sz="1800" strike="noStrike" noProof="1">
              <a:effectLst/>
            </a:endParaRPr>
          </a:p>
          <a:p>
            <a:pPr marL="1905" indent="-344805" fontAlgn="base">
              <a:lnSpc>
                <a:spcPct val="80000"/>
              </a:lnSpc>
              <a:buNone/>
            </a:pPr>
            <a:endParaRPr lang="en-US" altLang="zh-CN" sz="1500" strike="noStrike" noProof="1">
              <a:effectLst/>
            </a:endParaRPr>
          </a:p>
          <a:p>
            <a:pPr marL="1905" indent="-344805" fontAlgn="base">
              <a:lnSpc>
                <a:spcPct val="80000"/>
              </a:lnSpc>
              <a:buNone/>
            </a:pPr>
            <a:r>
              <a:rPr lang="en-US" altLang="zh-CN" sz="1600" strike="noStrike" noProof="1">
                <a:effectLst/>
                <a:latin typeface="Times New Roman" panose="02020603050405020304" pitchFamily="2" charset="0"/>
              </a:rPr>
              <a:t>&gt;&gt;&gt; del a_list</a:t>
            </a:r>
            <a:endParaRPr lang="en-US" altLang="zh-CN" sz="1600" strike="noStrike" noProof="1">
              <a:effectLst/>
              <a:latin typeface="Times New Roman" panose="02020603050405020304" pitchFamily="2" charset="0"/>
            </a:endParaRPr>
          </a:p>
          <a:p>
            <a:pPr marL="1905" indent="-344805" fontAlgn="base">
              <a:lnSpc>
                <a:spcPct val="80000"/>
              </a:lnSpc>
              <a:buNone/>
            </a:pPr>
            <a:r>
              <a:rPr lang="en-US" altLang="zh-CN" sz="1600" strike="noStrike" noProof="1">
                <a:effectLst/>
                <a:latin typeface="Times New Roman" panose="02020603050405020304" pitchFamily="2" charset="0"/>
              </a:rPr>
              <a:t>&gt;&gt;&gt; a_list</a:t>
            </a:r>
            <a:endParaRPr lang="en-US" altLang="zh-CN" sz="1600" strike="noStrike" noProof="1">
              <a:effectLst/>
              <a:latin typeface="Times New Roman" panose="02020603050405020304" pitchFamily="2" charset="0"/>
            </a:endParaRPr>
          </a:p>
          <a:p>
            <a:pPr marL="1905" indent="-344805" fontAlgn="base">
              <a:lnSpc>
                <a:spcPct val="80000"/>
              </a:lnSpc>
              <a:buNone/>
            </a:pPr>
            <a:r>
              <a:rPr lang="en-US" altLang="zh-CN" sz="1600" strike="noStrike" noProof="1">
                <a:solidFill>
                  <a:srgbClr val="FF0000"/>
                </a:solidFill>
                <a:effectLst/>
                <a:latin typeface="Times New Roman" panose="02020603050405020304" pitchFamily="2" charset="0"/>
              </a:rPr>
              <a:t>Traceback (most recent call last):</a:t>
            </a:r>
            <a:endParaRPr lang="en-US" altLang="zh-CN" sz="1600" strike="noStrike" noProof="1">
              <a:solidFill>
                <a:srgbClr val="FF0000"/>
              </a:solidFill>
              <a:effectLst/>
              <a:latin typeface="Times New Roman" panose="02020603050405020304" pitchFamily="2" charset="0"/>
            </a:endParaRPr>
          </a:p>
          <a:p>
            <a:pPr marL="1905" indent="-344805" fontAlgn="base">
              <a:lnSpc>
                <a:spcPct val="80000"/>
              </a:lnSpc>
              <a:buNone/>
            </a:pPr>
            <a:r>
              <a:rPr lang="en-US" altLang="zh-CN" sz="1600" strike="noStrike" noProof="1">
                <a:solidFill>
                  <a:srgbClr val="FF0000"/>
                </a:solidFill>
                <a:effectLst/>
                <a:latin typeface="Times New Roman" panose="02020603050405020304" pitchFamily="2" charset="0"/>
              </a:rPr>
              <a:t>  File "&lt;pyshell#6&gt;", line 1, in &lt;module&gt;</a:t>
            </a:r>
            <a:endParaRPr lang="en-US" altLang="zh-CN" sz="1600" strike="noStrike" noProof="1">
              <a:solidFill>
                <a:srgbClr val="FF0000"/>
              </a:solidFill>
              <a:effectLst/>
              <a:latin typeface="Times New Roman" panose="02020603050405020304" pitchFamily="2" charset="0"/>
            </a:endParaRPr>
          </a:p>
          <a:p>
            <a:pPr marL="1905" indent="-344805" fontAlgn="base">
              <a:lnSpc>
                <a:spcPct val="80000"/>
              </a:lnSpc>
              <a:buNone/>
            </a:pPr>
            <a:r>
              <a:rPr lang="en-US" altLang="zh-CN" sz="1600" strike="noStrike" noProof="1">
                <a:solidFill>
                  <a:srgbClr val="FF0000"/>
                </a:solidFill>
                <a:effectLst/>
                <a:latin typeface="Times New Roman" panose="02020603050405020304" pitchFamily="2" charset="0"/>
              </a:rPr>
              <a:t>    a_list</a:t>
            </a:r>
            <a:endParaRPr lang="en-US" altLang="zh-CN" sz="1600" strike="noStrike" noProof="1">
              <a:solidFill>
                <a:srgbClr val="FF0000"/>
              </a:solidFill>
              <a:effectLst/>
              <a:latin typeface="Times New Roman" panose="02020603050405020304" pitchFamily="2" charset="0"/>
            </a:endParaRPr>
          </a:p>
          <a:p>
            <a:pPr marL="1905" indent="-344805" fontAlgn="base">
              <a:lnSpc>
                <a:spcPct val="80000"/>
              </a:lnSpc>
              <a:buNone/>
            </a:pPr>
            <a:r>
              <a:rPr lang="en-US" altLang="zh-CN" sz="1600" strike="noStrike" noProof="1">
                <a:solidFill>
                  <a:srgbClr val="FF0000"/>
                </a:solidFill>
                <a:effectLst/>
                <a:latin typeface="Times New Roman" panose="02020603050405020304" pitchFamily="2" charset="0"/>
              </a:rPr>
              <a:t>NameError: name 'a_list' is not defined</a:t>
            </a:r>
            <a:endParaRPr lang="en-US" altLang="zh-CN" sz="1500" strike="noStrike" noProof="1">
              <a:solidFill>
                <a:srgbClr val="FF0000"/>
              </a:solidFill>
              <a:effectLst/>
              <a:latin typeface="Times New Roman" panose="02020603050405020304" pitchFamily="2" charset="0"/>
            </a:endParaRPr>
          </a:p>
          <a:p>
            <a:pPr marL="0" indent="0" fontAlgn="base">
              <a:lnSpc>
                <a:spcPct val="80000"/>
              </a:lnSpc>
              <a:buNone/>
            </a:pPr>
            <a:endParaRPr lang="zh-CN" altLang="en-US" sz="1500" strike="noStrike" noProof="1">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740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1506" name="文本占位符 17410"/>
          <p:cNvSpPr>
            <a:spLocks noGrp="1"/>
          </p:cNvSpPr>
          <p:nvPr>
            <p:ph idx="1"/>
          </p:nvPr>
        </p:nvSpPr>
        <p:spPr/>
        <p:txBody>
          <a:bodyPr anchor="t"/>
          <a:lstStyle/>
          <a:p>
            <a:pPr marL="1905" indent="-344805" defTabSz="914400">
              <a:lnSpc>
                <a:spcPct val="100000"/>
              </a:lnSpc>
              <a:spcBef>
                <a:spcPct val="0"/>
              </a:spcBef>
              <a:buSzPct val="90000"/>
              <a:buFont typeface="Wingdings" panose="05000000000000000000" pitchFamily="2" charset="2"/>
              <a:buNone/>
            </a:pPr>
            <a:r>
              <a:rPr lang="zh-CN" altLang="en-US" sz="1800"/>
              <a:t>（</a:t>
            </a:r>
            <a:r>
              <a:rPr lang="en-US" altLang="zh-CN" sz="1800"/>
              <a:t>1</a:t>
            </a:r>
            <a:r>
              <a:rPr lang="zh-CN" altLang="en-US" sz="1800"/>
              <a:t>）可以使用“</a:t>
            </a:r>
            <a:r>
              <a:rPr lang="en-US" altLang="zh-CN" sz="1800"/>
              <a:t>+”</a:t>
            </a:r>
            <a:r>
              <a:rPr lang="zh-CN" altLang="en-US" sz="1800"/>
              <a:t>运算符将元素添加到列表中。</a:t>
            </a:r>
            <a:endParaRPr lang="zh-CN" altLang="en-US" sz="1800"/>
          </a:p>
          <a:p>
            <a:pPr marL="1905" indent="-344805" defTabSz="914400">
              <a:lnSpc>
                <a:spcPct val="90000"/>
              </a:lnSpc>
              <a:buSzPct val="90000"/>
              <a:buFont typeface="Wingdings" panose="05000000000000000000" pitchFamily="2" charset="2"/>
              <a:buNone/>
            </a:pPr>
            <a:endParaRPr lang="en-US" altLang="zh-CN" sz="1500"/>
          </a:p>
          <a:p>
            <a:pPr marL="1905" indent="-344805" defTabSz="914400">
              <a:lnSpc>
                <a:spcPct val="90000"/>
              </a:lnSpc>
              <a:buSzPct val="90000"/>
              <a:buFont typeface="Wingdings" panose="05000000000000000000" pitchFamily="2" charset="2"/>
              <a:buNone/>
            </a:pPr>
            <a:r>
              <a:rPr lang="en-US" altLang="zh-CN" sz="1600">
                <a:latin typeface="Consolas" panose="020B0609020204030204" charset="0"/>
              </a:rPr>
              <a:t>&gt;&gt;&gt; aList = [3,4,5]</a:t>
            </a:r>
            <a:endParaRPr lang="en-US" altLang="zh-CN" sz="1600">
              <a:latin typeface="Consolas" panose="020B0609020204030204" charset="0"/>
            </a:endParaRPr>
          </a:p>
          <a:p>
            <a:pPr marL="1905" indent="-344805" defTabSz="914400">
              <a:lnSpc>
                <a:spcPct val="90000"/>
              </a:lnSpc>
              <a:buSzPct val="90000"/>
              <a:buFont typeface="Wingdings" panose="05000000000000000000" pitchFamily="2" charset="2"/>
              <a:buNone/>
            </a:pPr>
            <a:r>
              <a:rPr lang="en-US" altLang="zh-CN" sz="1600">
                <a:latin typeface="Consolas" panose="020B0609020204030204" charset="0"/>
              </a:rPr>
              <a:t>&gt;&gt;&gt; aList = aList + [7]</a:t>
            </a:r>
            <a:endParaRPr lang="en-US" altLang="zh-CN" sz="1600">
              <a:latin typeface="Consolas" panose="020B0609020204030204" charset="0"/>
            </a:endParaRPr>
          </a:p>
          <a:p>
            <a:pPr marL="1905" indent="-344805" defTabSz="914400">
              <a:lnSpc>
                <a:spcPct val="90000"/>
              </a:lnSpc>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marL="1905" indent="-344805" defTabSz="914400">
              <a:lnSpc>
                <a:spcPct val="90000"/>
              </a:lnSpc>
              <a:buSzPct val="90000"/>
              <a:buFont typeface="Wingdings" panose="05000000000000000000" pitchFamily="2" charset="2"/>
              <a:buNone/>
            </a:pPr>
            <a:r>
              <a:rPr lang="en-US" altLang="zh-CN" sz="1600">
                <a:solidFill>
                  <a:srgbClr val="00B0F0"/>
                </a:solidFill>
                <a:latin typeface="Consolas" panose="020B0609020204030204" charset="0"/>
              </a:rPr>
              <a:t>[3, 4, 5, 7]</a:t>
            </a:r>
            <a:endParaRPr lang="en-US" altLang="zh-CN" sz="1350">
              <a:solidFill>
                <a:srgbClr val="00B0F0"/>
              </a:solidFill>
              <a:latin typeface="Consolas" panose="020B0609020204030204" charset="0"/>
            </a:endParaRPr>
          </a:p>
          <a:p>
            <a:pPr marL="1905" indent="-344805" defTabSz="914400">
              <a:lnSpc>
                <a:spcPct val="90000"/>
              </a:lnSpc>
              <a:buSzPct val="90000"/>
              <a:buFont typeface="Wingdings" panose="05000000000000000000" pitchFamily="2" charset="2"/>
              <a:buNone/>
            </a:pPr>
            <a:endParaRPr lang="en-US" altLang="zh-CN" sz="1500"/>
          </a:p>
          <a:p>
            <a:pPr marL="1905" indent="-344805" defTabSz="914400">
              <a:lnSpc>
                <a:spcPct val="150000"/>
              </a:lnSpc>
              <a:spcBef>
                <a:spcPct val="0"/>
              </a:spcBef>
              <a:buSzPct val="90000"/>
              <a:buFont typeface="Wingdings" panose="05000000000000000000" pitchFamily="2" charset="2"/>
              <a:buNone/>
            </a:pPr>
            <a:r>
              <a:rPr lang="zh-CN" altLang="en-US" sz="1500">
                <a:sym typeface="Arial" panose="020B0604020202020204" pitchFamily="34" charset="0"/>
              </a:rPr>
              <a:t>严格意义上来讲，这并不是真的为列表添加元素，而是</a:t>
            </a:r>
            <a:r>
              <a:rPr lang="zh-CN" altLang="en-US" sz="1500" b="1">
                <a:solidFill>
                  <a:srgbClr val="FF0000"/>
                </a:solidFill>
                <a:sym typeface="Arial" panose="020B0604020202020204" pitchFamily="34" charset="0"/>
              </a:rPr>
              <a:t>创建了一个新列表</a:t>
            </a:r>
            <a:r>
              <a:rPr lang="zh-CN" altLang="en-US" sz="1500">
                <a:sym typeface="Arial" panose="020B0604020202020204" pitchFamily="34" charset="0"/>
              </a:rPr>
              <a:t>，并将原列表中的元素和新元素依次复制到新列表的内存空间。</a:t>
            </a:r>
            <a:r>
              <a:rPr lang="zh-CN" altLang="en-US" sz="1500">
                <a:solidFill>
                  <a:srgbClr val="FF0000"/>
                </a:solidFill>
                <a:sym typeface="Arial" panose="020B0604020202020204" pitchFamily="34" charset="0"/>
              </a:rPr>
              <a:t>由于涉及大量元素的复制，该操作速度较慢，在涉及大量元素添加时不建议使用该方法。</a:t>
            </a:r>
            <a:endParaRPr lang="zh-CN" altLang="en-US" sz="1500">
              <a:solidFill>
                <a:srgbClr val="FF0000"/>
              </a:solidFill>
              <a:sym typeface="Arial" panose="020B0604020202020204" pitchFamily="34" charset="0"/>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12805</Words>
  <Application>WPS 演示</Application>
  <PresentationFormat>On-screen Show (16:9)</PresentationFormat>
  <Paragraphs>807</Paragraphs>
  <Slides>52</Slides>
  <Notes>1</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52</vt:i4>
      </vt:variant>
    </vt:vector>
  </HeadingPairs>
  <TitlesOfParts>
    <vt:vector size="69" baseType="lpstr">
      <vt:lpstr>Arial</vt:lpstr>
      <vt:lpstr>宋体</vt:lpstr>
      <vt:lpstr>Wingdings</vt:lpstr>
      <vt:lpstr>微软雅黑</vt:lpstr>
      <vt:lpstr>隶书</vt:lpstr>
      <vt:lpstr>Wingdings</vt:lpstr>
      <vt:lpstr>Calibri</vt:lpstr>
      <vt:lpstr>Times New Roman</vt:lpstr>
      <vt:lpstr>Consolas</vt:lpstr>
      <vt:lpstr>Calibri</vt:lpstr>
      <vt:lpstr>Times New Roman</vt:lpstr>
      <vt:lpstr>Arial Unicode MS</vt:lpstr>
      <vt:lpstr>默认设计模板</vt:lpstr>
      <vt:lpstr>默认设计模板_2</vt:lpstr>
      <vt:lpstr>Beam</vt:lpstr>
      <vt:lpstr>默认设计模板_3</vt:lpstr>
      <vt:lpstr>Default Design</vt:lpstr>
      <vt:lpstr>第2章　Python序列-1</vt:lpstr>
      <vt:lpstr>Python序列概述</vt:lpstr>
      <vt:lpstr>Python序列概述</vt:lpstr>
      <vt:lpstr>Python序列概述</vt:lpstr>
      <vt:lpstr>2.1  列表</vt:lpstr>
      <vt:lpstr>2.1  列表</vt:lpstr>
      <vt:lpstr>2.1.1  列表创建与删除</vt:lpstr>
      <vt:lpstr>2.1.1  列表创建与删除</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2.1.3  列表元素的删除</vt:lpstr>
      <vt:lpstr>2.1.3  列表元素的删除</vt:lpstr>
      <vt:lpstr>2.1.3  列表元素的删除</vt:lpstr>
      <vt:lpstr>2.1.3  列表元素的删除</vt:lpstr>
      <vt:lpstr>2.1.3  列表元素的删除</vt:lpstr>
      <vt:lpstr>2.1.3  列表元素的删除</vt:lpstr>
      <vt:lpstr>2.1.3  列表元素的删除</vt:lpstr>
      <vt:lpstr>2.1.4  列表元素访问与计数</vt:lpstr>
      <vt:lpstr>2.1.4  列表元素访问与计数</vt:lpstr>
      <vt:lpstr>2.1.4  列表元素访问与计数</vt:lpstr>
      <vt:lpstr>2.1.5  成员资格判断</vt:lpstr>
      <vt:lpstr>2.1.6  切片操作</vt:lpstr>
      <vt:lpstr>2.1.6  切片操作</vt:lpstr>
      <vt:lpstr>2.1.6  切片操作</vt:lpstr>
      <vt:lpstr>2.1.6  切片操作</vt:lpstr>
      <vt:lpstr>2.1.6  切片操作</vt:lpstr>
      <vt:lpstr>2.1.6  切片操作</vt:lpstr>
      <vt:lpstr>2.1.6  切片操作</vt:lpstr>
      <vt:lpstr>2.1.6  切片操作</vt:lpstr>
      <vt:lpstr>2.1.7  列表排序</vt:lpstr>
      <vt:lpstr>2.1.7  列表排序</vt:lpstr>
      <vt:lpstr>2.1.7  列表排序</vt:lpstr>
      <vt:lpstr>2.1.7  列表排序</vt:lpstr>
      <vt:lpstr>2.1.8  用于序列操作的常用内置函数</vt:lpstr>
      <vt:lpstr>2.1.8  用于序列操作的常用内置函数</vt:lpstr>
      <vt:lpstr>2.1.8  用于序列操作的常用内置函数</vt:lpstr>
      <vt:lpstr>2.1.8  用于序列操作的常用内置函数</vt:lpstr>
      <vt:lpstr>2.1.9  列表推导式</vt:lpstr>
      <vt:lpstr>2.1.9  列表推导式</vt:lpstr>
      <vt:lpstr>2.1.9  列表推导式</vt:lpstr>
      <vt:lpstr>2.1.9  列表推导式</vt:lpstr>
      <vt:lpstr>2.1.9  列表推导式</vt:lpstr>
      <vt:lpstr>2.1.9  列表推导式</vt:lpstr>
      <vt:lpstr>实验3 Python列表及应用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彭小江</cp:lastModifiedBy>
  <cp:revision>199</cp:revision>
  <dcterms:created xsi:type="dcterms:W3CDTF">2013-01-25T01:44:00Z</dcterms:created>
  <dcterms:modified xsi:type="dcterms:W3CDTF">2021-09-18T03:19:38Z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B2668F370A6349BE8E64B6BFF6B4DB77</vt:lpwstr>
  </property>
</Properties>
</file>