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  <p:sldMasterId id="2147483685" r:id="rId5"/>
    <p:sldMasterId id="2147483697" r:id="rId6"/>
  </p:sldMasterIdLst>
  <p:notesMasterIdLst>
    <p:notesMasterId r:id="rId8"/>
  </p:notesMasterIdLst>
  <p:sldIdLst>
    <p:sldId id="1717" r:id="rId7"/>
    <p:sldId id="281" r:id="rId9"/>
    <p:sldId id="297" r:id="rId10"/>
    <p:sldId id="298" r:id="rId11"/>
    <p:sldId id="299" r:id="rId12"/>
    <p:sldId id="300" r:id="rId13"/>
    <p:sldId id="2833" r:id="rId14"/>
    <p:sldId id="301" r:id="rId15"/>
    <p:sldId id="540" r:id="rId16"/>
    <p:sldId id="302" r:id="rId17"/>
    <p:sldId id="671" r:id="rId18"/>
    <p:sldId id="303" r:id="rId19"/>
    <p:sldId id="541" r:id="rId20"/>
    <p:sldId id="383" r:id="rId21"/>
    <p:sldId id="280" r:id="rId22"/>
    <p:sldId id="672" r:id="rId23"/>
    <p:sldId id="304" r:id="rId24"/>
    <p:sldId id="305" r:id="rId25"/>
    <p:sldId id="306" r:id="rId26"/>
    <p:sldId id="673" r:id="rId27"/>
    <p:sldId id="307" r:id="rId28"/>
    <p:sldId id="308" r:id="rId29"/>
    <p:sldId id="310" r:id="rId30"/>
    <p:sldId id="312" r:id="rId31"/>
    <p:sldId id="314" r:id="rId32"/>
    <p:sldId id="542" r:id="rId33"/>
    <p:sldId id="309" r:id="rId34"/>
    <p:sldId id="313" r:id="rId35"/>
    <p:sldId id="311" r:id="rId36"/>
    <p:sldId id="315" r:id="rId37"/>
    <p:sldId id="384" r:id="rId38"/>
    <p:sldId id="385" r:id="rId39"/>
    <p:sldId id="475" r:id="rId40"/>
    <p:sldId id="505" r:id="rId41"/>
    <p:sldId id="543" r:id="rId42"/>
    <p:sldId id="318" r:id="rId43"/>
    <p:sldId id="316" r:id="rId44"/>
    <p:sldId id="674" r:id="rId45"/>
    <p:sldId id="449" r:id="rId46"/>
    <p:sldId id="317" r:id="rId47"/>
    <p:sldId id="676" r:id="rId48"/>
    <p:sldId id="544" r:id="rId49"/>
    <p:sldId id="545" r:id="rId50"/>
    <p:sldId id="546" r:id="rId51"/>
    <p:sldId id="547" r:id="rId52"/>
    <p:sldId id="921" r:id="rId53"/>
    <p:sldId id="1347" r:id="rId54"/>
    <p:sldId id="922" r:id="rId55"/>
    <p:sldId id="923" r:id="rId56"/>
    <p:sldId id="924" r:id="rId57"/>
    <p:sldId id="506" r:id="rId58"/>
    <p:sldId id="450" r:id="rId59"/>
    <p:sldId id="451" r:id="rId60"/>
    <p:sldId id="453" r:id="rId61"/>
    <p:sldId id="454" r:id="rId62"/>
    <p:sldId id="455" r:id="rId63"/>
    <p:sldId id="456" r:id="rId64"/>
    <p:sldId id="1604" r:id="rId65"/>
  </p:sldIdLst>
  <p:sldSz cx="9144000" cy="5143500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c634558-0f91-4210-968b-663d33a1164b}">
          <p14:sldIdLst>
            <p14:sldId id="1717"/>
            <p14:sldId id="281"/>
            <p14:sldId id="297"/>
            <p14:sldId id="298"/>
            <p14:sldId id="299"/>
            <p14:sldId id="300"/>
            <p14:sldId id="2833"/>
          </p14:sldIdLst>
        </p14:section>
        <p14:section name="无标题节" id="{38813fff-d55f-4fc8-bbb5-2d047ee472a6}">
          <p14:sldIdLst>
            <p14:sldId id="301"/>
            <p14:sldId id="540"/>
            <p14:sldId id="302"/>
            <p14:sldId id="671"/>
            <p14:sldId id="303"/>
            <p14:sldId id="541"/>
            <p14:sldId id="383"/>
            <p14:sldId id="280"/>
            <p14:sldId id="672"/>
            <p14:sldId id="304"/>
            <p14:sldId id="305"/>
            <p14:sldId id="306"/>
            <p14:sldId id="673"/>
            <p14:sldId id="307"/>
            <p14:sldId id="308"/>
            <p14:sldId id="310"/>
            <p14:sldId id="312"/>
            <p14:sldId id="314"/>
            <p14:sldId id="542"/>
            <p14:sldId id="309"/>
            <p14:sldId id="313"/>
            <p14:sldId id="311"/>
            <p14:sldId id="315"/>
            <p14:sldId id="384"/>
            <p14:sldId id="385"/>
            <p14:sldId id="475"/>
            <p14:sldId id="505"/>
            <p14:sldId id="543"/>
            <p14:sldId id="318"/>
            <p14:sldId id="316"/>
            <p14:sldId id="674"/>
            <p14:sldId id="449"/>
            <p14:sldId id="317"/>
            <p14:sldId id="676"/>
            <p14:sldId id="544"/>
            <p14:sldId id="545"/>
            <p14:sldId id="546"/>
            <p14:sldId id="547"/>
            <p14:sldId id="921"/>
            <p14:sldId id="1347"/>
            <p14:sldId id="922"/>
            <p14:sldId id="923"/>
            <p14:sldId id="924"/>
            <p14:sldId id="506"/>
            <p14:sldId id="450"/>
            <p14:sldId id="451"/>
            <p14:sldId id="453"/>
            <p14:sldId id="454"/>
            <p14:sldId id="455"/>
            <p14:sldId id="456"/>
            <p14:sldId id="16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705"/>
  </p:normalViewPr>
  <p:slideViewPr>
    <p:cSldViewPr snapToGrid="0" snapToObjects="1" showGuides="1">
      <p:cViewPr varScale="1">
        <p:scale>
          <a:sx n="144" d="100"/>
          <a:sy n="144" d="100"/>
        </p:scale>
        <p:origin x="720" y="192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slide" Target="slides/slide58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0" Type="http://schemas.openxmlformats.org/officeDocument/2006/relationships/slide" Target="slides/slide53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2.xml"/><Relationship Id="rId58" Type="http://schemas.openxmlformats.org/officeDocument/2006/relationships/slide" Target="slides/slide51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endParaRPr lang="zh-CN" altLang="en-US" sz="1200" strike="noStrike" noProof="1"/>
          </a:p>
        </p:txBody>
      </p:sp>
      <p:sp>
        <p:nvSpPr>
          <p:cNvPr id="8195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algn="r" fontAlgn="base"/>
            <a:fld id="{BB962C8B-B14F-4D97-AF65-F5344CB8AC3E}" type="datetimeFigureOut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292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381533" y="685800"/>
            <a:ext cx="6094934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2293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198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fontAlgn="base"/>
            <a:endParaRPr lang="en-US" altLang="x-none" sz="1200" strike="noStrike" noProof="1"/>
          </a:p>
        </p:txBody>
      </p:sp>
      <p:sp>
        <p:nvSpPr>
          <p:cNvPr id="8199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很多深度学习书都喜欢用植物或者水果作为代号，如南京大学周志华的西瓜书</a:t>
            </a:r>
            <a:r>
              <a:rPr lang="en-US" altLang="zh-CN" dirty="0"/>
              <a:t>-</a:t>
            </a:r>
            <a:r>
              <a:rPr lang="zh-CN" altLang="en-US" dirty="0"/>
              <a:t>机器学习、复旦大学邱锡鹏的蒲公英</a:t>
            </a:r>
            <a:r>
              <a:rPr lang="en-US" altLang="zh-CN" dirty="0"/>
              <a:t>-</a:t>
            </a:r>
            <a:r>
              <a:rPr lang="zh-CN" altLang="en-US" dirty="0"/>
              <a:t>神经网络与深度学习，最适合的感觉是榴莲，因为拨起来很费劲，一旦拨开很甜蜜。榴莲课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A1B270-2DD3-4852-9DC5-35395D70D8A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10988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7"/>
          <p:cNvCxnSpPr/>
          <p:nvPr userDrawn="1"/>
        </p:nvCxnSpPr>
        <p:spPr>
          <a:xfrm>
            <a:off x="198438" y="742604"/>
            <a:ext cx="0" cy="3322425"/>
          </a:xfrm>
          <a:prstGeom prst="line">
            <a:avLst/>
          </a:prstGeom>
          <a:ln w="28575" cmpd="sng">
            <a:solidFill>
              <a:srgbClr val="002060"/>
            </a:solidFill>
            <a:prstDash val="soli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"/>
          <p:cNvCxnSpPr/>
          <p:nvPr userDrawn="1"/>
        </p:nvCxnSpPr>
        <p:spPr>
          <a:xfrm>
            <a:off x="44450" y="989582"/>
            <a:ext cx="8286750" cy="0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4097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7171" name="任意多边形 4098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/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72" name="任意多边形 4099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/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73" name="任意多边形 4100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/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74" name="任意多边形 4101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/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75" name="任意多边形 4102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/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76" name="任意多边形 4103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/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77" name="任意多边形 4104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/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78" name="任意多边形 4105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/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79" name="任意多边形 4106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/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0" name="任意多边形 4107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/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1" name="任意多边形 4108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/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2" name="任意多边形 4109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/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3" name="任意多边形 4110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/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4" name="任意多边形 4111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/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5" name="任意多边形 4112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/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6" name="任意多边形 4113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/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7" name="任意多边形 4114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/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8" name="任意多边形 4115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/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89" name="任意多边形 4116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/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0" name="任意多边形 4117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/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1" name="任意多边形 4118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/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2" name="任意多边形 4119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/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3" name="任意多边形 4120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/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4" name="任意多边形 4121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/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5" name="任意多边形 4122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/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6" name="任意多边形 4123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/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7" name="任意多边形 4124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/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8" name="任意多边形 4125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/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199" name="任意多边形 4126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/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200" name="任意多边形 4127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/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201" name="任意多边形 4128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/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202" name="任意多边形 4129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/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203" name="任意多边形 4130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/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204" name="任意多边形 4131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/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205" name="任意多边形 4132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/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7206" name="任意多边形 4133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/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7207" name="组合 4134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7208" name="任意多边形 4135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/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7209" name="任意多边形 4136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/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4138" name="标题 4137"/>
          <p:cNvSpPr>
            <a:spLocks noGrp="1"/>
          </p:cNvSpPr>
          <p:nvPr>
            <p:ph type="ctrTitle" sz="quarter"/>
          </p:nvPr>
        </p:nvSpPr>
        <p:spPr>
          <a:xfrm>
            <a:off x="457200" y="1200360"/>
            <a:ext cx="8229600" cy="13718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3600" kern="1200">
                <a:effectLst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4139" name="副标题 4138"/>
          <p:cNvSpPr>
            <a:spLocks noGrp="1"/>
          </p:cNvSpPr>
          <p:nvPr>
            <p:ph type="subTitle" sz="quarter" idx="1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700" kern="1200">
                <a:effectLst/>
              </a:defRPr>
            </a:lvl1pPr>
            <a:lvl2pPr marL="342900" lvl="1" indent="-342900" algn="ctr">
              <a:buNone/>
              <a:defRPr sz="2700" kern="1200"/>
            </a:lvl2pPr>
            <a:lvl3pPr marL="685800" lvl="2" indent="-685800" algn="ctr">
              <a:buNone/>
              <a:defRPr sz="2700" kern="1200"/>
            </a:lvl3pPr>
            <a:lvl4pPr marL="1028700" lvl="3" indent="-1028700" algn="ctr">
              <a:buNone/>
              <a:defRPr sz="2700" kern="1200"/>
            </a:lvl4pPr>
            <a:lvl5pPr marL="1371600" lvl="4" indent="-1371600" algn="ctr">
              <a:buNone/>
              <a:defRPr sz="27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140" name="日期占位符 4139"/>
          <p:cNvSpPr>
            <a:spLocks noGrp="1"/>
          </p:cNvSpPr>
          <p:nvPr>
            <p:ph type="dt" sz="quarter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141" name="页脚占位符 4140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en-US" altLang="x-none" strike="noStrike" noProof="1"/>
          </a:p>
        </p:txBody>
      </p:sp>
      <p:sp>
        <p:nvSpPr>
          <p:cNvPr id="4142" name="灯片编号占位符 4141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8638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8638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>
                <a:effectLst/>
              </a:defRPr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>
                <a:effectLst/>
              </a:defRPr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8396"/>
            <a:ext cx="2057400" cy="4390602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8396"/>
            <a:ext cx="6052930" cy="439060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187325" y="742604"/>
            <a:ext cx="0" cy="3322425"/>
          </a:xfrm>
          <a:prstGeom prst="line">
            <a:avLst/>
          </a:prstGeom>
          <a:ln w="28575" cmpd="sng">
            <a:solidFill>
              <a:srgbClr val="002060"/>
            </a:solidFill>
            <a:prstDash val="soli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6"/>
          <p:cNvCxnSpPr/>
          <p:nvPr userDrawn="1"/>
        </p:nvCxnSpPr>
        <p:spPr>
          <a:xfrm>
            <a:off x="44450" y="989582"/>
            <a:ext cx="8286750" cy="0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445" y="1905"/>
            <a:ext cx="9135745" cy="91408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00B0F0"/>
              </a:gs>
              <a:gs pos="2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</p:spPr>
        <p:txBody>
          <a:bodyPr/>
          <a:lstStyle>
            <a:lvl1pPr algn="l">
              <a:defRPr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093"/>
            <a:ext cx="3868340" cy="61804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135"/>
            <a:ext cx="3868340" cy="276392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093"/>
            <a:ext cx="3887391" cy="61804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135"/>
            <a:ext cx="3887391" cy="276392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4913079"/>
            <a:ext cx="9144000" cy="2304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1000687"/>
            <a:ext cx="9144000" cy="1241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38297"/>
            <a:ext cx="7772400" cy="754857"/>
          </a:xfrm>
        </p:spPr>
        <p:txBody>
          <a:bodyPr anchor="b"/>
          <a:lstStyle>
            <a:lvl1pPr algn="ctr"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29436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14300" y="4930437"/>
            <a:ext cx="1200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787918" y="4930437"/>
            <a:ext cx="2800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彭小江，深圳技术大学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大数据与互联网学院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29" y="3744306"/>
            <a:ext cx="1634144" cy="101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5" Type="http://schemas.openxmlformats.org/officeDocument/2006/relationships/theme" Target="../theme/theme3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4" Type="http://schemas.openxmlformats.org/officeDocument/2006/relationships/theme" Target="../theme/theme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Dmnd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-1587" y="10718"/>
            <a:ext cx="9067800" cy="913369"/>
          </a:xfrm>
          <a:prstGeom prst="rect">
            <a:avLst/>
          </a:prstGeom>
          <a:gradFill rotWithShape="1">
            <a:gsLst>
              <a:gs pos="25000">
                <a:srgbClr val="FBFCFE">
                  <a:alpha val="100000"/>
                </a:srgbClr>
              </a:gs>
              <a:gs pos="100000">
                <a:srgbClr val="00B0F0">
                  <a:alpha val="100000"/>
                </a:srgbClr>
              </a:gs>
              <a:gs pos="100000">
                <a:srgbClr val="333399">
                  <a:alpha val="100000"/>
                </a:srgbClr>
              </a:gs>
              <a:gs pos="100000">
                <a:srgbClr val="E5EEF7">
                  <a:alpha val="100000"/>
                </a:srgbClr>
              </a:gs>
            </a:gsLst>
            <a:lin ang="10800000"/>
            <a:tileRect/>
          </a:gradFill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0" fontAlgn="base" latinLnBrk="0" hangingPunct="0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0" fontAlgn="base" latinLnBrk="0" hangingPunct="0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0" fontAlgn="base" latinLnBrk="0" hangingPunct="0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053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2054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0" fontAlgn="base" latinLnBrk="0" hangingPunct="0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0" fontAlgn="base" latinLnBrk="0" hangingPunct="0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0" fontAlgn="base" latinLnBrk="0" hangingPunct="0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073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3075" name="任意多边形 3074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/>
              <a:rect l="0" t="0" r="0" b="0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76" name="任意多边形 3075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/>
              <a:rect l="0" t="0" r="0" b="0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77" name="任意多边形 3076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/>
              <a:rect l="0" t="0" r="0" b="0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78" name="任意多边形 3077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/>
              <a:rect l="0" t="0" r="0" b="0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79" name="任意多边形 3078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/>
              <a:rect l="0" t="0" r="0" b="0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0" name="任意多边形 3079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/>
              <a:rect l="0" t="0" r="0" b="0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1" name="任意多边形 3080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/>
              <a:rect l="0" t="0" r="0" b="0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2" name="任意多边形 3081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/>
              <a:rect l="0" t="0" r="0" b="0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3" name="任意多边形 3082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/>
              <a:rect l="0" t="0" r="0" b="0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4" name="任意多边形 3083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/>
              <a:rect l="0" t="0" r="0" b="0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5" name="任意多边形 3084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/>
              <a:rect l="0" t="0" r="0" b="0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6" name="任意多边形 3085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/>
              <a:rect l="0" t="0" r="0" b="0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7" name="任意多边形 3086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/>
              <a:rect l="0" t="0" r="0" b="0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8" name="任意多边形 3087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/>
              <a:rect l="0" t="0" r="0" b="0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89" name="任意多边形 3088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/>
              <a:rect l="0" t="0" r="0" b="0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0" name="任意多边形 3089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/>
              <a:rect l="0" t="0" r="0" b="0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1" name="任意多边形 3090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/>
              <a:rect l="0" t="0" r="0" b="0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2" name="任意多边形 3091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/>
              <a:rect l="0" t="0" r="0" b="0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3" name="任意多边形 3092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/>
              <a:rect l="0" t="0" r="0" b="0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4" name="任意多边形 3093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/>
              <a:rect l="0" t="0" r="0" b="0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5" name="任意多边形 3094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/>
              <a:rect l="0" t="0" r="0" b="0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6" name="任意多边形 3095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/>
              <a:rect l="0" t="0" r="0" b="0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7" name="任意多边形 3096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/>
              <a:rect l="0" t="0" r="0" b="0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8" name="任意多边形 3097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/>
              <a:rect l="0" t="0" r="0" b="0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099" name="任意多边形 3098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/>
              <a:rect l="0" t="0" r="0" b="0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0" name="任意多边形 3099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/>
              <a:rect l="0" t="0" r="0" b="0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1" name="任意多边形 3100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/>
              <a:rect l="0" t="0" r="0" b="0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2" name="任意多边形 3101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/>
              <a:rect l="0" t="0" r="0" b="0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3" name="任意多边形 3102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/>
              <a:rect l="0" t="0" r="0" b="0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4" name="任意多边形 3103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/>
              <a:rect l="0" t="0" r="0" b="0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5" name="任意多边形 3104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/>
              <a:rect l="0" t="0" r="0" b="0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6" name="任意多边形 3105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/>
              <a:rect l="0" t="0" r="0" b="0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7" name="任意多边形 3106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/>
              <a:rect l="0" t="0" r="0" b="0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8" name="任意多边形 3107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/>
              <a:rect l="0" t="0" r="0" b="0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09" name="任意多边形 3108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/>
              <a:rect l="0" t="0" r="0" b="0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sp>
          <p:nvSpPr>
            <p:cNvPr id="3110" name="任意多边形 3109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/>
              <a:rect l="0" t="0" r="0" b="0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 sz="100"/>
            </a:p>
          </p:txBody>
        </p:sp>
        <p:grpSp>
          <p:nvGrpSpPr>
            <p:cNvPr id="3111" name="组合 3110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3112" name="任意多边形 3111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/>
                <a:rect l="0" t="0" r="0" b="0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  <p:sp>
            <p:nvSpPr>
              <p:cNvPr id="3113" name="任意多边形 3112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/>
                <a:rect l="0" t="0" r="0" b="0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 sz="100"/>
              </a:p>
            </p:txBody>
          </p:sp>
        </p:grpSp>
      </p:grpSp>
      <p:sp>
        <p:nvSpPr>
          <p:cNvPr id="3114" name="标题 3113"/>
          <p:cNvSpPr>
            <a:spLocks noGrp="1"/>
          </p:cNvSpPr>
          <p:nvPr>
            <p:ph type="title"/>
          </p:nvPr>
        </p:nvSpPr>
        <p:spPr>
          <a:xfrm>
            <a:off x="457200" y="208396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115" name="文本占位符 3114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8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116" name="日期占位符 3115"/>
          <p:cNvSpPr>
            <a:spLocks noGrp="1"/>
          </p:cNvSpPr>
          <p:nvPr>
            <p:ph type="dt" sz="half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900">
                <a:effectLst/>
              </a:defRPr>
            </a:lvl1pPr>
          </a:lstStyle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117" name="页脚占位符 3116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900">
                <a:effectLst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3118" name="灯片编号占位符 3117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900">
                <a:effectLst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spcBef>
          <a:spcPct val="15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21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3"/>
        </a:buBlip>
        <a:defRPr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15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099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124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125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126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0" fontAlgn="base" latinLnBrk="0" hangingPunct="0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0" fontAlgn="base" latinLnBrk="0" hangingPunct="0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0" fontAlgn="base" latinLnBrk="0" hangingPunct="0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025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2051" name="Text Placeholder 1026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Click to edit Master text styles</a:t>
            </a:r>
            <a:endParaRPr lang="zh-CN" altLang="en-US"/>
          </a:p>
          <a:p>
            <a:pPr lvl="1" indent="-285750"/>
            <a:r>
              <a:rPr lang="zh-CN" altLang="en-US"/>
              <a:t>Second level</a:t>
            </a:r>
            <a:endParaRPr lang="zh-CN" altLang="en-US"/>
          </a:p>
          <a:p>
            <a:pPr lvl="2" indent="-228600"/>
            <a:r>
              <a:rPr lang="zh-CN" altLang="en-US"/>
              <a:t>Third level</a:t>
            </a:r>
            <a:endParaRPr lang="zh-CN" altLang="en-US"/>
          </a:p>
          <a:p>
            <a:pPr lvl="3" indent="-228600"/>
            <a:r>
              <a:rPr lang="zh-CN" altLang="en-US"/>
              <a:t>Fourth level</a:t>
            </a:r>
            <a:endParaRPr lang="zh-CN" altLang="en-US"/>
          </a:p>
          <a:p>
            <a:pPr lvl="4" indent="-228600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6484" y="764194"/>
            <a:ext cx="5829300" cy="1186913"/>
          </a:xfrm>
        </p:spPr>
        <p:txBody>
          <a:bodyPr>
            <a:noAutofit/>
          </a:bodyPr>
          <a:lstStyle/>
          <a:p>
            <a:r>
              <a:rPr lang="zh-CN" altLang="en-US" sz="3375" b="1" dirty="0">
                <a:solidFill>
                  <a:srgbClr val="000000"/>
                </a:solidFill>
                <a:latin typeface="隶书" panose="02010509060101010101" pitchFamily="1" charset="-122"/>
                <a:ea typeface="+mj-ea"/>
              </a:rPr>
              <a:t>第</a:t>
            </a:r>
            <a:r>
              <a:rPr lang="en-US" altLang="zh-CN" sz="3375" b="1" dirty="0">
                <a:solidFill>
                  <a:srgbClr val="000000"/>
                </a:solidFill>
                <a:latin typeface="隶书" panose="02010509060101010101" pitchFamily="1" charset="-122"/>
                <a:ea typeface="+mj-ea"/>
              </a:rPr>
              <a:t>2</a:t>
            </a:r>
            <a:r>
              <a:rPr lang="zh-CN" altLang="en-US" sz="3375" b="1" dirty="0">
                <a:solidFill>
                  <a:srgbClr val="000000"/>
                </a:solidFill>
                <a:latin typeface="隶书" panose="02010509060101010101" pitchFamily="1" charset="-122"/>
                <a:ea typeface="+mj-ea"/>
              </a:rPr>
              <a:t>章　</a:t>
            </a:r>
            <a:r>
              <a:rPr lang="en-US" altLang="zh-CN" sz="3375" b="1" dirty="0">
                <a:solidFill>
                  <a:srgbClr val="000000"/>
                </a:solidFill>
                <a:latin typeface="隶书" panose="02010509060101010101" pitchFamily="1" charset="-122"/>
                <a:ea typeface="+mj-ea"/>
              </a:rPr>
              <a:t>Python</a:t>
            </a:r>
            <a:r>
              <a:rPr lang="zh-CN" altLang="en-US" sz="3375" b="1" dirty="0">
                <a:solidFill>
                  <a:srgbClr val="000000"/>
                </a:solidFill>
                <a:latin typeface="隶书" panose="02010509060101010101" pitchFamily="1" charset="-122"/>
                <a:ea typeface="+mj-ea"/>
              </a:rPr>
              <a:t>序列</a:t>
            </a:r>
            <a:r>
              <a:rPr lang="en-US" altLang="zh-CN" sz="3375" b="1" dirty="0">
                <a:solidFill>
                  <a:srgbClr val="000000"/>
                </a:solidFill>
                <a:latin typeface="隶书" panose="02010509060101010101" pitchFamily="1" charset="-122"/>
                <a:ea typeface="+mj-ea"/>
              </a:rPr>
              <a:t>-2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1307" y="2379195"/>
            <a:ext cx="6858000" cy="1241822"/>
          </a:xfrm>
        </p:spPr>
        <p:txBody>
          <a:bodyPr>
            <a:normAutofit/>
          </a:bodyPr>
          <a:lstStyle/>
          <a:p>
            <a:r>
              <a:rPr lang="zh-CN" altLang="en-US" dirty="0"/>
              <a:t>彭小江，博士，副教授</a:t>
            </a:r>
            <a:endParaRPr lang="en-US" altLang="zh-CN" dirty="0"/>
          </a:p>
          <a:p>
            <a:r>
              <a:rPr lang="zh-CN" altLang="en-US" dirty="0"/>
              <a:t>深圳技术大学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71681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2.2.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3</a:t>
            </a:r>
            <a:r>
              <a:rPr lang="en-US" altLang="zh-CN" kern="1200" baseline="0" dirty="0">
                <a:latin typeface="+mj-lt"/>
                <a:ea typeface="+mj-ea"/>
                <a:cs typeface="+mj-cs"/>
              </a:rPr>
              <a:t>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序列解包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86018" name="文本占位符 7168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90000"/>
              </a:lnSpc>
              <a:buSzPct val="90000"/>
              <a:buFont typeface="Wingdings" panose="05000000000000000000" charset="0"/>
              <a:buChar char="n"/>
            </a:pPr>
            <a:r>
              <a:rPr lang="zh-CN" altLang="en-GB" sz="1800" dirty="0"/>
              <a:t>序列解包遍历多个序列</a:t>
            </a:r>
            <a:endParaRPr lang="zh-CN" altLang="en-GB" sz="1800" dirty="0"/>
          </a:p>
          <a:p>
            <a:pPr defTabSz="914400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endParaRPr lang="en-GB" altLang="en-US" sz="1500" dirty="0"/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1600" dirty="0">
                <a:latin typeface="Consolas" panose="020B0609020204030204" charset="0"/>
              </a:rPr>
              <a:t>&gt;&gt;&gt; keys = ['a', 'b', 'c', 'd']</a:t>
            </a:r>
            <a:endParaRPr lang="en-GB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1600" dirty="0">
                <a:latin typeface="Consolas" panose="020B0609020204030204" charset="0"/>
              </a:rPr>
              <a:t>&gt;&gt;&gt; values = [1, 2, 3, 4]</a:t>
            </a:r>
            <a:endParaRPr lang="en-GB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1600" dirty="0">
                <a:latin typeface="Consolas" panose="020B0609020204030204" charset="0"/>
              </a:rPr>
              <a:t>&gt;&gt;&gt; for k, v in zip(keys, values):</a:t>
            </a:r>
            <a:endParaRPr lang="en-GB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1600" dirty="0">
                <a:latin typeface="Consolas" panose="020B0609020204030204" charset="0"/>
              </a:rPr>
              <a:t>	  print((k, v), end=' ')</a:t>
            </a:r>
            <a:endParaRPr lang="en-GB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None/>
            </a:pPr>
            <a:endParaRPr lang="en-GB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1600" dirty="0">
                <a:solidFill>
                  <a:srgbClr val="00B0F0"/>
                </a:solidFill>
                <a:latin typeface="Consolas" panose="020B0609020204030204" charset="0"/>
              </a:rPr>
              <a:t>('a', 1) ('b', 2) ('c', 3) ('d', 4) </a:t>
            </a:r>
            <a:endParaRPr lang="en-GB" altLang="en-US" sz="135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endParaRPr lang="en-GB" altLang="en-US" sz="1350" dirty="0"/>
          </a:p>
          <a:p>
            <a:pPr defTabSz="914400">
              <a:lnSpc>
                <a:spcPct val="90000"/>
              </a:lnSpc>
              <a:buSzPct val="90000"/>
              <a:buFont typeface="Wingdings" panose="05000000000000000000" pitchFamily="2" charset="2"/>
              <a:buChar char="•"/>
            </a:pPr>
            <a:endParaRPr lang="zh-CN" altLang="en-US" sz="13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90000"/>
              </a:lnSpc>
              <a:buSzPct val="90000"/>
              <a:buFont typeface="Wingdings" panose="05000000000000000000" charset="0"/>
              <a:buChar char="§"/>
            </a:pPr>
            <a:r>
              <a:rPr lang="zh-CN" altLang="en-GB" sz="1800" dirty="0"/>
              <a:t>使用序列解包遍历</a:t>
            </a:r>
            <a:r>
              <a:rPr lang="en-US" altLang="zh-CN" sz="1800" dirty="0"/>
              <a:t>enumerate</a:t>
            </a:r>
            <a:r>
              <a:rPr lang="zh-CN" altLang="en-US" sz="1800" dirty="0"/>
              <a:t>对象</a:t>
            </a:r>
            <a:endParaRPr lang="zh-CN" altLang="en-US" sz="1800" dirty="0"/>
          </a:p>
          <a:p>
            <a:pPr defTabSz="914400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endParaRPr lang="zh-CN" altLang="en-US" sz="1350" dirty="0"/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1600" dirty="0">
                <a:latin typeface="Consolas" panose="020B0609020204030204" charset="0"/>
              </a:rPr>
              <a:t>&gt;&gt;&gt; x = ['a', 'b', 'c']</a:t>
            </a:r>
            <a:endParaRPr lang="en-GB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1600" dirty="0">
                <a:latin typeface="Consolas" panose="020B0609020204030204" charset="0"/>
              </a:rPr>
              <a:t>&gt;&gt;&gt; for i, v in enumerate(x):</a:t>
            </a:r>
            <a:endParaRPr lang="en-GB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1600" dirty="0">
                <a:latin typeface="Consolas" panose="020B0609020204030204" charset="0"/>
              </a:rPr>
              <a:t>	  print('The value on position {0} is {1}'.format(i,v))</a:t>
            </a:r>
            <a:endParaRPr lang="en-GB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endParaRPr lang="en-GB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GB" altLang="en-US" sz="1600" dirty="0">
                <a:solidFill>
                  <a:srgbClr val="00B0F0"/>
                </a:solidFill>
                <a:latin typeface="Consolas" panose="020B0609020204030204" charset="0"/>
              </a:rPr>
              <a:t>The value on position 0 is a</a:t>
            </a:r>
            <a:endParaRPr lang="en-GB" altLang="en-US" sz="16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GB" altLang="en-US" sz="1600" dirty="0">
                <a:solidFill>
                  <a:srgbClr val="00B0F0"/>
                </a:solidFill>
                <a:latin typeface="Consolas" panose="020B0609020204030204" charset="0"/>
              </a:rPr>
              <a:t>The value on position 1 is b</a:t>
            </a:r>
            <a:endParaRPr lang="en-GB" altLang="en-US" sz="16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GB" altLang="en-US" sz="1600" dirty="0">
                <a:solidFill>
                  <a:srgbClr val="00B0F0"/>
                </a:solidFill>
                <a:latin typeface="Consolas" panose="020B0609020204030204" charset="0"/>
              </a:rPr>
              <a:t>The value on position 2 is c</a:t>
            </a:r>
            <a:endParaRPr lang="en-GB" altLang="en-US" sz="1600" dirty="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87042" name="标题 71681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2.2.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3</a:t>
            </a:r>
            <a:r>
              <a:rPr lang="en-US" altLang="zh-CN" kern="1200" baseline="0" dirty="0">
                <a:latin typeface="+mj-lt"/>
                <a:ea typeface="+mj-ea"/>
                <a:cs typeface="+mj-cs"/>
              </a:rPr>
              <a:t>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序列解包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标题 72705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2.2.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3</a:t>
            </a:r>
            <a:r>
              <a:rPr lang="en-US" altLang="zh-CN" kern="1200" baseline="0" dirty="0">
                <a:latin typeface="+mj-lt"/>
                <a:ea typeface="+mj-ea"/>
                <a:cs typeface="+mj-cs"/>
              </a:rPr>
              <a:t>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序列解包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88066" name="文本占位符 7270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0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aList = [1,2,3]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bList = [4,5,6]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cList = [7,8,9]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dList = zip(aList, bList, cList)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for index, value in enumerate(dList):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    print(index, ':', value)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0 : (1, 4, 7)</a:t>
            </a:r>
            <a:endParaRPr lang="en-US" altLang="zh-CN" sz="16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1 : (2, 5, 8)</a:t>
            </a:r>
            <a:endParaRPr lang="en-US" altLang="zh-CN" sz="16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2 : (3, 6, 9)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2.2.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3</a:t>
            </a:r>
            <a:r>
              <a:rPr lang="en-US" altLang="zh-CN" kern="1200" baseline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  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序列解包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CN" sz="1800" strike="noStrike" noProof="1"/>
              <a:t>Python 3.5</a:t>
            </a:r>
            <a:r>
              <a:rPr lang="zh-CN" altLang="en-US" sz="1800" strike="noStrike" noProof="1"/>
              <a:t>之后的版本还支持下面用法的序列解包</a:t>
            </a:r>
            <a:endParaRPr lang="zh-CN" altLang="en-US" sz="1800" strike="noStrike" noProof="1"/>
          </a:p>
          <a:p>
            <a:pPr marL="0" indent="0" fontAlgn="base">
              <a:buNone/>
            </a:pPr>
            <a:endParaRPr lang="zh-CN" altLang="en-US" sz="1350" strike="noStrike" noProof="1"/>
          </a:p>
          <a:p>
            <a:pPr marL="0" indent="0" fontAlgn="base">
              <a:spcBef>
                <a:spcPts val="60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print(*[1, 2, 3], 4, *(5, 6))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600"/>
              </a:spcBef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1 2 3 4 5 6</a:t>
            </a:r>
            <a:endParaRPr lang="zh-CN" altLang="en-US" sz="16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60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*range(4),4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600"/>
              </a:spcBef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(0, 1, 2, 3, 4)</a:t>
            </a:r>
            <a:endParaRPr lang="zh-CN" altLang="en-US" sz="16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60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{*range(4), 4, *(5, 6, 7)}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600"/>
              </a:spcBef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{0, 1, 2, 3, 4, 5, 6, 7}</a:t>
            </a:r>
            <a:endParaRPr lang="zh-CN" altLang="en-US" sz="16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60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{'x': 1, **{'y': 2}}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600"/>
              </a:spcBef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{'y': 2, 'x': 1}</a:t>
            </a:r>
            <a:endParaRPr lang="zh-CN" altLang="en-US" sz="1600" strike="noStrike" noProof="1">
              <a:solidFill>
                <a:srgbClr val="00B0F0"/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标题 73729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2.2.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4</a:t>
            </a:r>
            <a:r>
              <a:rPr lang="en-US" altLang="zh-CN" kern="1200" baseline="0" dirty="0">
                <a:latin typeface="+mj-lt"/>
                <a:ea typeface="+mj-ea"/>
                <a:cs typeface="+mj-cs"/>
              </a:rPr>
              <a:t>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生成器推导式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90114" name="文本占位符 73730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1500">
                <a:latin typeface="宋体" panose="02010600030101010101" pitchFamily="2" charset="-122"/>
              </a:rPr>
              <a:t>生成器推导式的结果是一个</a:t>
            </a:r>
            <a:r>
              <a:rPr lang="zh-CN" altLang="en-US" sz="1500">
                <a:solidFill>
                  <a:srgbClr val="FF0000"/>
                </a:solidFill>
                <a:latin typeface="宋体" panose="02010600030101010101" pitchFamily="2" charset="-122"/>
              </a:rPr>
              <a:t>生成器对象</a:t>
            </a:r>
            <a:r>
              <a:rPr lang="zh-CN" altLang="en-US" sz="1500">
                <a:latin typeface="宋体" panose="02010600030101010101" pitchFamily="2" charset="-122"/>
              </a:rPr>
              <a:t>。使用生成器对象的元素时，可以根据需要将其转化为列表或元组，也可以使用生成器对象</a:t>
            </a:r>
            <a:r>
              <a:rPr lang="en-US" altLang="zh-CN" sz="1500">
                <a:latin typeface="宋体" panose="02010600030101010101" pitchFamily="2" charset="-122"/>
              </a:rPr>
              <a:t>__next__()</a:t>
            </a:r>
            <a:r>
              <a:rPr lang="zh-CN" altLang="en-US" sz="1500">
                <a:latin typeface="宋体" panose="02010600030101010101" pitchFamily="2" charset="-122"/>
              </a:rPr>
              <a:t>方法或内置函数</a:t>
            </a:r>
            <a:r>
              <a:rPr lang="en-US" altLang="zh-CN" sz="1500">
                <a:latin typeface="宋体" panose="02010600030101010101" pitchFamily="2" charset="-122"/>
              </a:rPr>
              <a:t>next()</a:t>
            </a:r>
            <a:r>
              <a:rPr lang="zh-CN" altLang="en-US" sz="1500">
                <a:latin typeface="宋体" panose="02010600030101010101" pitchFamily="2" charset="-122"/>
              </a:rPr>
              <a:t>进行遍历，或者直接将其作为迭代器对象来使用。</a:t>
            </a:r>
            <a:endParaRPr lang="zh-CN" altLang="en-US" sz="1500">
              <a:latin typeface="宋体" panose="02010600030101010101" pitchFamily="2" charset="-122"/>
            </a:endParaRPr>
          </a:p>
          <a:p>
            <a:pPr defTabSz="9144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1500">
                <a:latin typeface="宋体" panose="02010600030101010101" pitchFamily="2" charset="-122"/>
              </a:rPr>
              <a:t>生成器对象具有</a:t>
            </a:r>
            <a:r>
              <a:rPr lang="zh-CN" altLang="en-US" sz="1500">
                <a:solidFill>
                  <a:srgbClr val="FF0000"/>
                </a:solidFill>
                <a:latin typeface="宋体" panose="02010600030101010101" pitchFamily="2" charset="-122"/>
              </a:rPr>
              <a:t>惰性求值</a:t>
            </a:r>
            <a:r>
              <a:rPr lang="zh-CN" altLang="en-US" sz="1500">
                <a:latin typeface="宋体" panose="02010600030101010101" pitchFamily="2" charset="-122"/>
              </a:rPr>
              <a:t>的特点，只在需要时生成新元素，空间占用非常少，尤其适合大数据处理的场合。</a:t>
            </a:r>
            <a:endParaRPr lang="zh-CN" altLang="en-US" sz="1500">
              <a:latin typeface="宋体" panose="02010600030101010101" pitchFamily="2" charset="-122"/>
            </a:endParaRPr>
          </a:p>
          <a:p>
            <a:pPr defTabSz="9144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1500">
                <a:latin typeface="宋体" panose="02010600030101010101" pitchFamily="2" charset="-122"/>
              </a:rPr>
              <a:t>不管用哪种方法访问生成器对象，都</a:t>
            </a:r>
            <a:r>
              <a:rPr lang="zh-CN" altLang="en-US" sz="1500">
                <a:solidFill>
                  <a:srgbClr val="FF0000"/>
                </a:solidFill>
                <a:latin typeface="宋体" panose="02010600030101010101" pitchFamily="2" charset="-122"/>
              </a:rPr>
              <a:t>无法再次访问已访问过的元素</a:t>
            </a:r>
            <a:r>
              <a:rPr lang="zh-CN" altLang="en-US" sz="1500">
                <a:latin typeface="宋体" panose="02010600030101010101" pitchFamily="2" charset="-122"/>
              </a:rPr>
              <a:t>。</a:t>
            </a:r>
            <a:endParaRPr lang="zh-CN" altLang="en-US" sz="1500">
              <a:latin typeface="宋体" panose="02010600030101010101" pitchFamily="2" charset="-122"/>
            </a:endParaRPr>
          </a:p>
          <a:p>
            <a:pPr defTabSz="914400"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endParaRPr lang="zh-CN" altLang="en-US" sz="18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标题 74753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2.2.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4</a:t>
            </a:r>
            <a:r>
              <a:rPr lang="en-US" altLang="zh-CN" kern="1200" baseline="0" dirty="0">
                <a:latin typeface="+mj-lt"/>
                <a:ea typeface="+mj-ea"/>
                <a:cs typeface="+mj-cs"/>
              </a:rPr>
              <a:t>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生成器推导式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91138" name="文本占位符 7475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80000"/>
              </a:lnSpc>
              <a:spcBef>
                <a:spcPct val="0"/>
              </a:spcBef>
              <a:buSzPct val="90000"/>
              <a:buFont typeface="Wingdings" panose="05000000000000000000" charset="0"/>
              <a:buChar char="§"/>
            </a:pPr>
            <a:r>
              <a:rPr lang="zh-CN" altLang="en-US" sz="1800" dirty="0">
                <a:latin typeface="宋体" panose="02010600030101010101" pitchFamily="2" charset="-122"/>
              </a:rPr>
              <a:t>使用生成器对象</a:t>
            </a:r>
            <a:r>
              <a:rPr lang="en-US" altLang="zh-CN" sz="1800" dirty="0">
                <a:latin typeface="宋体" panose="02010600030101010101" pitchFamily="2" charset="-122"/>
              </a:rPr>
              <a:t>__next__()</a:t>
            </a:r>
            <a:r>
              <a:rPr lang="zh-CN" altLang="en-US" sz="1800" dirty="0">
                <a:latin typeface="宋体" panose="02010600030101010101" pitchFamily="2" charset="-122"/>
              </a:rPr>
              <a:t>方法或内置函数</a:t>
            </a:r>
            <a:r>
              <a:rPr lang="en-US" altLang="zh-CN" sz="1800" dirty="0">
                <a:latin typeface="宋体" panose="02010600030101010101" pitchFamily="2" charset="-122"/>
              </a:rPr>
              <a:t>next()</a:t>
            </a:r>
            <a:r>
              <a:rPr lang="zh-CN" altLang="en-US" sz="1800" dirty="0">
                <a:latin typeface="宋体" panose="02010600030101010101" pitchFamily="2" charset="-122"/>
              </a:rPr>
              <a:t>进行遍历</a:t>
            </a:r>
            <a:endParaRPr lang="en-US" altLang="zh-CN" sz="1800" dirty="0"/>
          </a:p>
          <a:p>
            <a:pPr defTabSz="914400">
              <a:lnSpc>
                <a:spcPct val="8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g = ((i+2)**2 for </a:t>
            </a:r>
            <a:r>
              <a:rPr lang="en-US" altLang="zh-CN" sz="1600" dirty="0" err="1">
                <a:latin typeface="Consolas" panose="020B0609020204030204" charset="0"/>
              </a:rPr>
              <a:t>i</a:t>
            </a:r>
            <a:r>
              <a:rPr lang="en-US" altLang="zh-CN" sz="1600" dirty="0">
                <a:latin typeface="Consolas" panose="020B0609020204030204" charset="0"/>
              </a:rPr>
              <a:t> in range(10))  #</a:t>
            </a:r>
            <a:r>
              <a:rPr lang="en-US" altLang="zh-CN" sz="1600" dirty="0" err="1">
                <a:latin typeface="Consolas" panose="020B0609020204030204" charset="0"/>
              </a:rPr>
              <a:t>创建生成器对象</a:t>
            </a:r>
            <a:r>
              <a:rPr lang="zh-CN" altLang="en-US" sz="1600" dirty="0">
                <a:latin typeface="Consolas" panose="020B0609020204030204" charset="0"/>
              </a:rPr>
              <a:t>，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charset="0"/>
              </a:rPr>
              <a:t>注意小括号</a:t>
            </a:r>
            <a:endParaRPr lang="en-US" altLang="zh-CN" sz="1600" dirty="0">
              <a:solidFill>
                <a:srgbClr val="FF0000"/>
              </a:solidFill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g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&lt;generator object &lt;</a:t>
            </a:r>
            <a:r>
              <a:rPr lang="en-US" altLang="zh-CN" sz="1600" dirty="0" err="1">
                <a:solidFill>
                  <a:srgbClr val="00B0F0"/>
                </a:solidFill>
                <a:latin typeface="Consolas" panose="020B0609020204030204" charset="0"/>
              </a:rPr>
              <a:t>genexpr</a:t>
            </a: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&gt; at 0x0000000003095200&gt;</a:t>
            </a:r>
            <a:endParaRPr lang="en-US" altLang="zh-CN" sz="16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tuple(g)                           #</a:t>
            </a:r>
            <a:r>
              <a:rPr lang="en-US" altLang="zh-CN" sz="1600" dirty="0" err="1">
                <a:latin typeface="Consolas" panose="020B0609020204030204" charset="0"/>
              </a:rPr>
              <a:t>将生成器对象转换为元组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(4, 9, 16, 25, 36, 49, 64, 81, 100, 121)</a:t>
            </a:r>
            <a:endParaRPr lang="en-US" altLang="zh-CN" sz="16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list(g)             #</a:t>
            </a:r>
            <a:r>
              <a:rPr lang="en-US" altLang="zh-CN" sz="1600" dirty="0" err="1">
                <a:latin typeface="Consolas" panose="020B0609020204030204" charset="0"/>
              </a:rPr>
              <a:t>生成器对象已遍历结束，没有元素了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[] </a:t>
            </a:r>
            <a:endParaRPr lang="en-US" altLang="zh-CN" sz="16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g = ((i+2)**2 for </a:t>
            </a:r>
            <a:r>
              <a:rPr lang="en-US" altLang="zh-CN" sz="1600" dirty="0" err="1">
                <a:latin typeface="Consolas" panose="020B0609020204030204" charset="0"/>
              </a:rPr>
              <a:t>i</a:t>
            </a:r>
            <a:r>
              <a:rPr lang="en-US" altLang="zh-CN" sz="1600" dirty="0">
                <a:latin typeface="Consolas" panose="020B0609020204030204" charset="0"/>
              </a:rPr>
              <a:t> in range(10))  #</a:t>
            </a:r>
            <a:r>
              <a:rPr lang="en-US" altLang="zh-CN" sz="1600" dirty="0" err="1">
                <a:latin typeface="Consolas" panose="020B0609020204030204" charset="0"/>
              </a:rPr>
              <a:t>重新创建生成器对象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</a:t>
            </a:r>
            <a:r>
              <a:rPr lang="en-US" altLang="zh-CN" sz="1600" dirty="0" err="1">
                <a:latin typeface="Consolas" panose="020B0609020204030204" charset="0"/>
              </a:rPr>
              <a:t>g.__next</a:t>
            </a:r>
            <a:r>
              <a:rPr lang="en-US" altLang="zh-CN" sz="1600" dirty="0">
                <a:latin typeface="Consolas" panose="020B0609020204030204" charset="0"/>
              </a:rPr>
              <a:t>__()        #</a:t>
            </a:r>
            <a:r>
              <a:rPr lang="en-US" altLang="zh-CN" sz="1600" dirty="0" err="1">
                <a:latin typeface="Consolas" panose="020B0609020204030204" charset="0"/>
              </a:rPr>
              <a:t>使用生成器对象的</a:t>
            </a:r>
            <a:r>
              <a:rPr lang="en-US" altLang="zh-CN" sz="1600" dirty="0">
                <a:latin typeface="Consolas" panose="020B0609020204030204" charset="0"/>
              </a:rPr>
              <a:t>__next__()</a:t>
            </a:r>
            <a:r>
              <a:rPr lang="en-US" altLang="zh-CN" sz="1600" dirty="0" err="1">
                <a:latin typeface="Consolas" panose="020B0609020204030204" charset="0"/>
              </a:rPr>
              <a:t>方法获取元素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4</a:t>
            </a:r>
            <a:endParaRPr lang="en-US" altLang="zh-CN" sz="16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</a:t>
            </a:r>
            <a:r>
              <a:rPr lang="en-US" altLang="zh-CN" sz="1600" dirty="0" err="1">
                <a:latin typeface="Consolas" panose="020B0609020204030204" charset="0"/>
              </a:rPr>
              <a:t>g.__next</a:t>
            </a:r>
            <a:r>
              <a:rPr lang="en-US" altLang="zh-CN" sz="1600" dirty="0">
                <a:latin typeface="Consolas" panose="020B0609020204030204" charset="0"/>
              </a:rPr>
              <a:t>__()        #</a:t>
            </a:r>
            <a:r>
              <a:rPr lang="en-US" altLang="zh-CN" sz="1600" dirty="0" err="1">
                <a:latin typeface="Consolas" panose="020B0609020204030204" charset="0"/>
              </a:rPr>
              <a:t>获取下一个元素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9</a:t>
            </a:r>
            <a:endParaRPr lang="en-US" altLang="zh-CN" sz="16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next(g)             #</a:t>
            </a:r>
            <a:r>
              <a:rPr lang="en-US" altLang="zh-CN" sz="1600" dirty="0" err="1">
                <a:latin typeface="Consolas" panose="020B0609020204030204" charset="0"/>
              </a:rPr>
              <a:t>使用函数next</a:t>
            </a:r>
            <a:r>
              <a:rPr lang="en-US" altLang="zh-CN" sz="1600" dirty="0">
                <a:latin typeface="Consolas" panose="020B0609020204030204" charset="0"/>
              </a:rPr>
              <a:t>()</a:t>
            </a:r>
            <a:r>
              <a:rPr lang="en-US" altLang="zh-CN" sz="1600" dirty="0" err="1">
                <a:latin typeface="Consolas" panose="020B0609020204030204" charset="0"/>
              </a:rPr>
              <a:t>获取生成器对象中的元素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16</a:t>
            </a:r>
            <a:endParaRPr lang="en-US" altLang="zh-CN" sz="1600" dirty="0">
              <a:solidFill>
                <a:srgbClr val="00B0F0"/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charset="0"/>
              <a:buChar char="§"/>
            </a:pPr>
            <a:r>
              <a:rPr lang="zh-CN" altLang="en-US" sz="1800" strike="noStrike" noProof="1"/>
              <a:t>使用</a:t>
            </a:r>
            <a:r>
              <a:rPr lang="en-US" altLang="zh-CN" sz="1800" strike="noStrike" noProof="1"/>
              <a:t>for</a:t>
            </a:r>
            <a:r>
              <a:rPr lang="zh-CN" altLang="en-US" sz="1800" strike="noStrike" noProof="1"/>
              <a:t>循环直接迭代生成器对象中的元素</a:t>
            </a:r>
            <a:endParaRPr lang="zh-CN" altLang="en-US" sz="1800" strike="noStrike" noProof="1"/>
          </a:p>
          <a:p>
            <a:pPr marL="0" indent="0">
              <a:spcBef>
                <a:spcPts val="0"/>
              </a:spcBef>
              <a:buNone/>
            </a:pPr>
            <a:r>
              <a:rPr lang="en-US" sz="1600" strike="noStrike" noProof="1">
                <a:latin typeface="Consolas" panose="020B0609020204030204" charset="0"/>
              </a:rPr>
              <a:t>&gt;&gt;&gt; g = ((i+2)**2 for i in range(10))</a:t>
            </a:r>
            <a:endParaRPr lang="en-US" sz="1600" strike="noStrike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strike="noStrike" noProof="1">
                <a:latin typeface="Consolas" panose="020B0609020204030204" charset="0"/>
              </a:rPr>
              <a:t>&gt;&gt;&gt; for item in g:                #使用循环直接遍历生成器对象中的元素</a:t>
            </a:r>
            <a:endParaRPr lang="en-US" sz="1600" strike="noStrike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strike="noStrike" noProof="1">
                <a:latin typeface="Consolas" panose="020B0609020204030204" charset="0"/>
              </a:rPr>
              <a:t>    print(item, end=' ')</a:t>
            </a:r>
            <a:endParaRPr lang="en-US" sz="1600" strike="noStrike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strike="noStrike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4 9 16 25 36 49 64 81 100 121 </a:t>
            </a:r>
            <a:endParaRPr lang="en-US" sz="1600" strike="noStrike" noProof="1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92162" name="标题 74753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2.2.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4</a:t>
            </a:r>
            <a:r>
              <a:rPr lang="en-US" altLang="zh-CN" kern="1200" baseline="0" dirty="0">
                <a:latin typeface="+mj-lt"/>
                <a:ea typeface="+mj-ea"/>
                <a:cs typeface="+mj-cs"/>
              </a:rPr>
              <a:t>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生成器推导式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标题 75777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2.3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字典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93186" name="文本占位符 75778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50000"/>
              </a:lnSpc>
              <a:spcBef>
                <a:spcPts val="600"/>
              </a:spcBef>
              <a:buSzPct val="90000"/>
              <a:buFont typeface="Wingdings" panose="05000000000000000000" charset="0"/>
              <a:buChar char="§"/>
            </a:pPr>
            <a:r>
              <a:rPr lang="zh-CN" altLang="en-US" sz="1800" dirty="0"/>
              <a:t>字典是</a:t>
            </a:r>
            <a:r>
              <a:rPr lang="zh-CN" altLang="en-US" sz="1800" dirty="0">
                <a:solidFill>
                  <a:srgbClr val="FF0000"/>
                </a:solidFill>
              </a:rPr>
              <a:t>无序、可变</a:t>
            </a:r>
            <a:r>
              <a:rPr lang="zh-CN" altLang="en-US" sz="1800" dirty="0"/>
              <a:t>序列。</a:t>
            </a:r>
            <a:endParaRPr lang="zh-CN" altLang="en-US" sz="1800" dirty="0"/>
          </a:p>
          <a:p>
            <a:pPr defTabSz="914400">
              <a:lnSpc>
                <a:spcPct val="150000"/>
              </a:lnSpc>
              <a:spcBef>
                <a:spcPts val="600"/>
              </a:spcBef>
              <a:buSzPct val="90000"/>
              <a:buFont typeface="Wingdings" panose="05000000000000000000" charset="0"/>
              <a:buChar char="§"/>
            </a:pPr>
            <a:r>
              <a:rPr lang="zh-CN" altLang="en-US" sz="1800" dirty="0"/>
              <a:t>定义字典时，每个元素的键和值用</a:t>
            </a:r>
            <a:r>
              <a:rPr lang="zh-CN" altLang="en-US" sz="1800" dirty="0">
                <a:solidFill>
                  <a:srgbClr val="FF0000"/>
                </a:solidFill>
              </a:rPr>
              <a:t>冒号</a:t>
            </a:r>
            <a:r>
              <a:rPr lang="zh-CN" altLang="en-US" sz="1800" dirty="0"/>
              <a:t>分隔，元素之间用</a:t>
            </a:r>
            <a:r>
              <a:rPr lang="zh-CN" altLang="en-US" sz="1800" dirty="0">
                <a:solidFill>
                  <a:srgbClr val="FF0000"/>
                </a:solidFill>
              </a:rPr>
              <a:t>逗号</a:t>
            </a:r>
            <a:r>
              <a:rPr lang="zh-CN" altLang="en-US" sz="1800" dirty="0"/>
              <a:t>分隔，所有的元素放在一对</a:t>
            </a:r>
            <a:r>
              <a:rPr lang="zh-CN" altLang="en-US" sz="1800" dirty="0">
                <a:solidFill>
                  <a:srgbClr val="FF0000"/>
                </a:solidFill>
              </a:rPr>
              <a:t>大括号</a:t>
            </a:r>
            <a:r>
              <a:rPr lang="zh-CN" altLang="en-US" sz="1800" dirty="0"/>
              <a:t>“｛｝”中。</a:t>
            </a:r>
            <a:endParaRPr lang="zh-CN" altLang="en-US" sz="1800" dirty="0"/>
          </a:p>
          <a:p>
            <a:pPr defTabSz="914400">
              <a:lnSpc>
                <a:spcPct val="150000"/>
              </a:lnSpc>
              <a:spcBef>
                <a:spcPts val="600"/>
              </a:spcBef>
              <a:buSzPct val="90000"/>
              <a:buFont typeface="Wingdings" panose="05000000000000000000" charset="0"/>
              <a:buChar char="§"/>
            </a:pPr>
            <a:r>
              <a:rPr lang="zh-CN" altLang="en-US" sz="1800" dirty="0"/>
              <a:t>字典中的</a:t>
            </a:r>
            <a:r>
              <a:rPr lang="zh-CN" altLang="en-US" sz="1800" dirty="0">
                <a:solidFill>
                  <a:srgbClr val="FF0000"/>
                </a:solidFill>
              </a:rPr>
              <a:t>键可以为任意不可变数据</a:t>
            </a:r>
            <a:r>
              <a:rPr lang="zh-CN" altLang="en-US" sz="1800" dirty="0"/>
              <a:t>，比如整数、实数、复数、字符串、元组等等。</a:t>
            </a:r>
            <a:endParaRPr lang="zh-CN" altLang="en-US" sz="1800" dirty="0"/>
          </a:p>
          <a:p>
            <a:pPr defTabSz="914400">
              <a:lnSpc>
                <a:spcPct val="150000"/>
              </a:lnSpc>
              <a:spcBef>
                <a:spcPts val="600"/>
              </a:spcBef>
              <a:buSzPct val="90000"/>
              <a:buFont typeface="Wingdings" panose="05000000000000000000" charset="0"/>
              <a:buChar char="§"/>
            </a:pPr>
            <a:r>
              <a:rPr lang="en-US" altLang="zh-CN" sz="1800" dirty="0"/>
              <a:t>globals()</a:t>
            </a:r>
            <a:r>
              <a:rPr lang="zh-CN" altLang="en-US" sz="1800" dirty="0"/>
              <a:t>返回包含当前作用域内所有全局变量和值的字典。</a:t>
            </a:r>
            <a:endParaRPr lang="zh-CN" altLang="en-US" sz="1800" dirty="0"/>
          </a:p>
          <a:p>
            <a:pPr defTabSz="914400">
              <a:lnSpc>
                <a:spcPct val="150000"/>
              </a:lnSpc>
              <a:spcBef>
                <a:spcPts val="600"/>
              </a:spcBef>
              <a:buSzPct val="90000"/>
              <a:buFont typeface="Wingdings" panose="05000000000000000000" charset="0"/>
              <a:buChar char="§"/>
            </a:pPr>
            <a:r>
              <a:rPr lang="en-US" altLang="zh-CN" sz="1800" dirty="0"/>
              <a:t>locals()</a:t>
            </a:r>
            <a:r>
              <a:rPr lang="zh-CN" altLang="en-US" sz="1800" dirty="0"/>
              <a:t>返回包含当前作用域内所有局部变量和值的字典。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标题 76801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2.3.1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字典创建与删除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94210" name="文本占位符 7680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buSzPct val="90000"/>
              <a:buFont typeface="Wingdings" panose="05000000000000000000" charset="0"/>
              <a:buChar char="§"/>
            </a:pPr>
            <a:r>
              <a:rPr lang="zh-CN" altLang="en-US" sz="1800" dirty="0"/>
              <a:t>使用</a:t>
            </a:r>
            <a:r>
              <a:rPr lang="en-US" altLang="zh-CN" sz="1800" dirty="0"/>
              <a:t>=</a:t>
            </a:r>
            <a:r>
              <a:rPr lang="zh-CN" altLang="en-US" sz="1800" dirty="0"/>
              <a:t>将一个字典赋值给一个变量</a:t>
            </a:r>
            <a:endParaRPr lang="zh-CN" altLang="en-US" sz="1800" dirty="0"/>
          </a:p>
          <a:p>
            <a:pPr defTabSz="914400">
              <a:buClr>
                <a:srgbClr val="008000"/>
              </a:buClr>
              <a:buSzPct val="90000"/>
              <a:buFont typeface="Times New Roman" panose="02020603050405020304" pitchFamily="2" charset="0"/>
              <a:buNone/>
            </a:pPr>
            <a:endParaRPr lang="en-US" altLang="zh-CN" sz="1500" dirty="0"/>
          </a:p>
          <a:p>
            <a:pPr defTabSz="914400">
              <a:buClr>
                <a:srgbClr val="008000"/>
              </a:buClr>
              <a:buSzPct val="90000"/>
              <a:buFont typeface="Times New Roman" panose="02020603050405020304" pitchFamily="2" charset="0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a_dict = {'server': 'db.diveintopython3.org', 'database': 'mysql'}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buClr>
                <a:srgbClr val="008000"/>
              </a:buClr>
              <a:buSzPct val="90000"/>
              <a:buFont typeface="Times New Roman" panose="02020603050405020304" pitchFamily="2" charset="0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a_dict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buClr>
                <a:srgbClr val="3333CC"/>
              </a:buClr>
              <a:buSzPct val="90000"/>
              <a:buFont typeface="Times New Roman" panose="02020603050405020304" pitchFamily="2" charset="0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{'database': 'mysql', 'server': 'db.diveintopython3.org'}</a:t>
            </a:r>
            <a:endParaRPr lang="en-US" altLang="zh-CN" sz="16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buClr>
                <a:srgbClr val="3333CC"/>
              </a:buClr>
              <a:buSzPct val="90000"/>
              <a:buFont typeface="Times New Roman" panose="02020603050405020304" pitchFamily="2" charset="0"/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x = {}                     #空字典</a:t>
            </a:r>
            <a:endParaRPr lang="zh-CN" altLang="en-US" sz="1600" dirty="0">
              <a:latin typeface="Consolas" panose="020B0609020204030204" charset="0"/>
            </a:endParaRPr>
          </a:p>
          <a:p>
            <a:pPr defTabSz="914400">
              <a:buClr>
                <a:srgbClr val="3333CC"/>
              </a:buClr>
              <a:buSzPct val="90000"/>
              <a:buFont typeface="Times New Roman" panose="02020603050405020304" pitchFamily="2" charset="0"/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x</a:t>
            </a:r>
            <a:endParaRPr lang="zh-CN" altLang="en-US" sz="1600" dirty="0">
              <a:latin typeface="Consolas" panose="020B0609020204030204" charset="0"/>
            </a:endParaRPr>
          </a:p>
          <a:p>
            <a:pPr defTabSz="914400">
              <a:buClr>
                <a:srgbClr val="3333CC"/>
              </a:buClr>
              <a:buSzPct val="90000"/>
              <a:buFont typeface="Times New Roman" panose="02020603050405020304" pitchFamily="2" charset="0"/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</a:rPr>
              <a:t>{}</a:t>
            </a:r>
            <a:endParaRPr lang="zh-CN" altLang="en-US" sz="1600" dirty="0">
              <a:solidFill>
                <a:srgbClr val="00B0F0"/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标题 77825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2.3.1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字典创建与删除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95234" name="文本占位符 7782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80000"/>
              </a:lnSpc>
              <a:buSzPct val="90000"/>
              <a:buFont typeface="Wingdings" panose="05000000000000000000" charset="0"/>
              <a:buChar char="§"/>
            </a:pPr>
            <a:r>
              <a:rPr lang="zh-CN" altLang="en-US" sz="1800" dirty="0"/>
              <a:t>使用</a:t>
            </a:r>
            <a:r>
              <a:rPr lang="en-US" altLang="zh-CN" sz="1800" dirty="0"/>
              <a:t>dict</a:t>
            </a:r>
            <a:r>
              <a:rPr lang="zh-CN" altLang="en-US" sz="1800" dirty="0"/>
              <a:t>利用已有数据创建字典：</a:t>
            </a:r>
            <a:endParaRPr lang="zh-CN" altLang="en-US" sz="1800" dirty="0"/>
          </a:p>
          <a:p>
            <a:pPr defTabSz="914400">
              <a:lnSpc>
                <a:spcPct val="80000"/>
              </a:lnSpc>
              <a:buSzPct val="90000"/>
              <a:buFont typeface="Wingdings" panose="05000000000000000000" pitchFamily="2" charset="2"/>
              <a:buNone/>
            </a:pPr>
            <a:endParaRPr lang="zh-CN" altLang="en-US" sz="1350" dirty="0"/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keys = ['a', 'b', 'c', 'd']</a:t>
            </a:r>
            <a:endParaRPr lang="zh-CN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values = [1, 2, 3, 4]</a:t>
            </a:r>
            <a:endParaRPr lang="zh-CN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dictionary = dict(zip(keys, values))</a:t>
            </a:r>
            <a:endParaRPr lang="zh-CN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dictionary</a:t>
            </a:r>
            <a:endParaRPr lang="zh-CN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</a:rPr>
              <a:t>{'a': 1, 'b': 2, 'c': 3, 'd': 4}</a:t>
            </a:r>
            <a:endParaRPr lang="zh-CN" altLang="en-US" sz="16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x = dict() #空字典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x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{}</a:t>
            </a:r>
            <a:endParaRPr lang="en-US" altLang="zh-CN" sz="135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80000"/>
              </a:lnSpc>
              <a:buSzPct val="90000"/>
              <a:buFont typeface="Wingdings" panose="05000000000000000000" pitchFamily="2" charset="2"/>
              <a:buNone/>
            </a:pPr>
            <a:endParaRPr lang="zh-CN" altLang="en-US" sz="1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标题 65537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</a:rPr>
              <a:t>2.2  </a:t>
            </a:r>
            <a:r>
              <a:rPr lang="zh-CN" altLang="en-US" kern="1200" baseline="0">
                <a:latin typeface="+mj-lt"/>
                <a:ea typeface="+mj-ea"/>
                <a:cs typeface="+mj-cs"/>
              </a:rPr>
              <a:t>元组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78850" name="文本占位符 65538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1800"/>
              <a:t>元组和列表类似，但属于</a:t>
            </a:r>
            <a:r>
              <a:rPr lang="zh-CN" altLang="en-US" sz="1800" b="1">
                <a:solidFill>
                  <a:srgbClr val="FF0000"/>
                </a:solidFill>
              </a:rPr>
              <a:t>不可变</a:t>
            </a:r>
            <a:r>
              <a:rPr lang="zh-CN" altLang="en-US" sz="1800" b="1"/>
              <a:t>序列</a:t>
            </a:r>
            <a:r>
              <a:rPr lang="zh-CN" altLang="en-US" sz="1800"/>
              <a:t>，元组一旦创建，用任何方法都不可以修改其元素。</a:t>
            </a:r>
            <a:endParaRPr lang="zh-CN" altLang="en-US" sz="1800"/>
          </a:p>
          <a:p>
            <a:pPr defTabSz="9144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1800"/>
              <a:t>元组的定义方式和列表相同，但定义时所有元素是放在一对圆括号“（）”中，而不是方括号中。</a:t>
            </a:r>
            <a:endParaRPr lang="zh-CN" altLang="en-US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80000"/>
              </a:lnSpc>
              <a:buSzPct val="90000"/>
              <a:buFont typeface="Wingdings" panose="05000000000000000000" charset="0"/>
              <a:buChar char="§"/>
            </a:pPr>
            <a:r>
              <a:rPr lang="zh-CN" altLang="en-US" sz="1800" dirty="0"/>
              <a:t>使用</a:t>
            </a:r>
            <a:r>
              <a:rPr lang="en-US" altLang="zh-CN" sz="1800" dirty="0"/>
              <a:t>dict</a:t>
            </a:r>
            <a:r>
              <a:rPr lang="zh-CN" altLang="en-US" sz="1800" dirty="0"/>
              <a:t>根据给定的键、值创建字典</a:t>
            </a:r>
            <a:endParaRPr lang="zh-CN" altLang="en-US" sz="1800" dirty="0"/>
          </a:p>
          <a:p>
            <a:pPr defTabSz="914400">
              <a:lnSpc>
                <a:spcPct val="80000"/>
              </a:lnSpc>
              <a:buSzPct val="90000"/>
              <a:buFont typeface="Wingdings" panose="05000000000000000000" pitchFamily="2" charset="2"/>
              <a:buNone/>
            </a:pPr>
            <a:endParaRPr lang="zh-CN" altLang="en-US" sz="1500" dirty="0"/>
          </a:p>
          <a:p>
            <a:pPr defTabSz="914400">
              <a:lnSpc>
                <a:spcPct val="8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d = dict(name='Dong', age=37)</a:t>
            </a:r>
            <a:endParaRPr lang="zh-CN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8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d</a:t>
            </a:r>
            <a:endParaRPr lang="zh-CN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8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</a:rPr>
              <a:t>{'name': 'Dong', 'age': 37}</a:t>
            </a:r>
            <a:endParaRPr lang="zh-CN" altLang="en-US" sz="1600" dirty="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96258" name="标题 77825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2.3.1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字典创建与删除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标题 78849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2.3.1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字典创建与删除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97282" name="文本占位符 78850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buSzPct val="90000"/>
              <a:buFont typeface="Wingdings" panose="05000000000000000000" charset="0"/>
              <a:buChar char="§"/>
            </a:pPr>
            <a:r>
              <a:rPr lang="zh-CN" altLang="en-US" sz="1800" dirty="0"/>
              <a:t>以给定内容为键，创建值为空的字典</a:t>
            </a:r>
            <a:endParaRPr lang="zh-CN" altLang="en-US" sz="1800" dirty="0"/>
          </a:p>
          <a:p>
            <a:pPr defTabSz="914400">
              <a:buSzPct val="90000"/>
              <a:buFont typeface="Wingdings" panose="05000000000000000000" pitchFamily="2" charset="2"/>
              <a:buNone/>
            </a:pPr>
            <a:endParaRPr lang="zh-CN" altLang="en-US" sz="1500" dirty="0"/>
          </a:p>
          <a:p>
            <a:pPr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adict = dict.fromkeys(['name', 'age', 'sex'])</a:t>
            </a:r>
            <a:endParaRPr lang="zh-CN" altLang="en-US" sz="1600" dirty="0">
              <a:latin typeface="Consolas" panose="020B0609020204030204" charset="0"/>
            </a:endParaRPr>
          </a:p>
          <a:p>
            <a:pPr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adict</a:t>
            </a:r>
            <a:endParaRPr lang="zh-CN" altLang="en-US" sz="1600" dirty="0">
              <a:latin typeface="Consolas" panose="020B0609020204030204" charset="0"/>
            </a:endParaRPr>
          </a:p>
          <a:p>
            <a:pPr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</a:rPr>
              <a:t>{'name': None, 'age': None, 'sex': None}</a:t>
            </a:r>
            <a:endParaRPr lang="zh-CN" altLang="en-US" sz="16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buSzPct val="90000"/>
              <a:buFont typeface="Wingdings" panose="05000000000000000000" pitchFamily="2" charset="2"/>
              <a:buNone/>
            </a:pPr>
            <a:endParaRPr lang="en-US" altLang="zh-CN" sz="1500" dirty="0"/>
          </a:p>
          <a:p>
            <a:pPr defTabSz="914400">
              <a:buSzPct val="90000"/>
              <a:buFont typeface="Wingdings" panose="05000000000000000000" charset="0"/>
              <a:buChar char="§"/>
            </a:pPr>
            <a:r>
              <a:rPr lang="zh-CN" altLang="en-US" sz="1800" dirty="0"/>
              <a:t>可以使用</a:t>
            </a:r>
            <a:r>
              <a:rPr lang="en-US" altLang="zh-CN" sz="1800" dirty="0"/>
              <a:t>del</a:t>
            </a:r>
            <a:r>
              <a:rPr lang="zh-CN" altLang="en-US" sz="1800" dirty="0"/>
              <a:t>删除整个字典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标题 79873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2.3.2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字典元素的读取</a:t>
            </a:r>
            <a:endParaRPr lang="en-US" altLang="zh-CN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98306" name="文本占位符 7987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80000"/>
              </a:lnSpc>
              <a:buSzPct val="90000"/>
              <a:buFont typeface="Wingdings" panose="05000000000000000000" charset="0"/>
              <a:buChar char="§"/>
            </a:pPr>
            <a:r>
              <a:rPr lang="zh-CN" altLang="en-US" sz="1800" dirty="0">
                <a:solidFill>
                  <a:srgbClr val="FF0000"/>
                </a:solidFill>
              </a:rPr>
              <a:t>以键作为下标</a:t>
            </a:r>
            <a:r>
              <a:rPr lang="zh-CN" altLang="en-US" sz="1800" dirty="0"/>
              <a:t>可以读取字典元素，若键不存在则抛出异常</a:t>
            </a:r>
            <a:endParaRPr lang="zh-CN" altLang="en-US" sz="1800" dirty="0"/>
          </a:p>
          <a:p>
            <a:pPr defTabSz="914400">
              <a:lnSpc>
                <a:spcPct val="80000"/>
              </a:lnSpc>
              <a:buSzPct val="90000"/>
              <a:buFont typeface="Wingdings" panose="05000000000000000000" pitchFamily="2" charset="2"/>
              <a:buNone/>
            </a:pPr>
            <a:endParaRPr lang="en-US" altLang="zh-CN" sz="1500" dirty="0"/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aDict = {'name':'Dong', 'sex':'male', 'age':37}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aDict['name']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'Dong'</a:t>
            </a:r>
            <a:endParaRPr lang="en-US" altLang="zh-CN" sz="16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aDict['tel']                     #</a:t>
            </a:r>
            <a:r>
              <a:rPr lang="zh-CN" altLang="en-US" sz="1600" dirty="0">
                <a:latin typeface="Consolas" panose="020B0609020204030204" charset="0"/>
              </a:rPr>
              <a:t>键不存在，抛出异常</a:t>
            </a:r>
            <a:endParaRPr lang="zh-CN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charset="0"/>
              </a:rPr>
              <a:t>Traceback (most recent call last):</a:t>
            </a:r>
            <a:endParaRPr lang="en-US" altLang="zh-CN" sz="1600" dirty="0">
              <a:solidFill>
                <a:srgbClr val="FF0000"/>
              </a:solidFill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charset="0"/>
              </a:rPr>
              <a:t>  File "&lt;pyshell#53&gt;", line 1, in &lt;module&gt;</a:t>
            </a:r>
            <a:endParaRPr lang="en-US" altLang="zh-CN" sz="1600" dirty="0">
              <a:solidFill>
                <a:srgbClr val="FF0000"/>
              </a:solidFill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charset="0"/>
              </a:rPr>
              <a:t>    aDict['tel']</a:t>
            </a:r>
            <a:endParaRPr lang="en-US" altLang="zh-CN" sz="1600" dirty="0">
              <a:solidFill>
                <a:srgbClr val="FF0000"/>
              </a:solidFill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charset="0"/>
              </a:rPr>
              <a:t>KeyError: 'tel'</a:t>
            </a:r>
            <a:endParaRPr lang="en-US" altLang="zh-CN" sz="1600" dirty="0">
              <a:solidFill>
                <a:srgbClr val="FF0000"/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标题 80897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2.3.2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字典元素的读取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99330" name="文本占位符 80898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50000"/>
              </a:lnSpc>
              <a:spcBef>
                <a:spcPct val="0"/>
              </a:spcBef>
              <a:buSzPct val="90000"/>
              <a:buFont typeface="Wingdings" panose="05000000000000000000" charset="0"/>
              <a:buChar char="§"/>
            </a:pPr>
            <a:r>
              <a:rPr lang="zh-CN" altLang="en-US" sz="1800" dirty="0"/>
              <a:t>使用字典对象的</a:t>
            </a:r>
            <a:r>
              <a:rPr lang="en-US" altLang="zh-CN" sz="1800" dirty="0"/>
              <a:t>get()</a:t>
            </a:r>
            <a:r>
              <a:rPr lang="zh-CN" altLang="en-US" sz="1800" dirty="0"/>
              <a:t>方法获取指定键对应的值，并且可以在键不存在的时候返回指定值。</a:t>
            </a:r>
            <a:endParaRPr lang="zh-CN" altLang="en-US" sz="1800" dirty="0"/>
          </a:p>
          <a:p>
            <a:pPr defTabSz="914400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endParaRPr lang="en-US" altLang="zh-CN" sz="1500" dirty="0"/>
          </a:p>
          <a:p>
            <a:pPr defTabSz="914400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print(aDict.get('address'))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None</a:t>
            </a:r>
            <a:endParaRPr lang="en-US" altLang="zh-CN" sz="16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print(aDict.get('address', 'SDIBT'))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SDIBT</a:t>
            </a:r>
            <a:endParaRPr lang="en-US" altLang="zh-CN" sz="1600" dirty="0">
              <a:solidFill>
                <a:srgbClr val="00B0F0"/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标题 81921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2.3.2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字典元素的读取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100354" name="文本占位符 8192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spcBef>
                <a:spcPts val="120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1800" dirty="0"/>
              <a:t>使用字典对象的</a:t>
            </a:r>
            <a:r>
              <a:rPr lang="en-US" altLang="zh-CN" sz="1800" dirty="0">
                <a:solidFill>
                  <a:srgbClr val="FF0000"/>
                </a:solidFill>
              </a:rPr>
              <a:t>items()</a:t>
            </a:r>
            <a:r>
              <a:rPr lang="zh-CN" altLang="en-US" sz="1800" dirty="0"/>
              <a:t>方法可以返回字典的元素。</a:t>
            </a:r>
            <a:endParaRPr lang="zh-CN" altLang="en-US" sz="1800" dirty="0"/>
          </a:p>
          <a:p>
            <a:pPr defTabSz="914400">
              <a:spcBef>
                <a:spcPts val="120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1800" dirty="0"/>
              <a:t>使用字典对象的</a:t>
            </a:r>
            <a:r>
              <a:rPr lang="en-US" altLang="zh-CN" sz="1800" dirty="0">
                <a:solidFill>
                  <a:srgbClr val="FF0000"/>
                </a:solidFill>
              </a:rPr>
              <a:t>keys()</a:t>
            </a:r>
            <a:r>
              <a:rPr lang="zh-CN" altLang="en-US" sz="1800" dirty="0"/>
              <a:t>方法可以返回字典的</a:t>
            </a:r>
            <a:r>
              <a:rPr lang="en-US" altLang="zh-CN" sz="1800" dirty="0"/>
              <a:t>“</a:t>
            </a:r>
            <a:r>
              <a:rPr lang="zh-CN" altLang="en-US" sz="1800" dirty="0"/>
              <a:t>键</a:t>
            </a:r>
            <a:r>
              <a:rPr lang="en-US" altLang="zh-CN" sz="1800" dirty="0"/>
              <a:t>”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pPr defTabSz="914400">
              <a:spcBef>
                <a:spcPts val="120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1800" dirty="0"/>
              <a:t>使用字典对象的</a:t>
            </a:r>
            <a:r>
              <a:rPr lang="en-US" altLang="zh-CN" sz="1800" dirty="0">
                <a:solidFill>
                  <a:srgbClr val="FF0000"/>
                </a:solidFill>
              </a:rPr>
              <a:t>values()</a:t>
            </a:r>
            <a:r>
              <a:rPr lang="zh-CN" altLang="en-US" sz="1800" dirty="0"/>
              <a:t>方法可以返回字典的</a:t>
            </a:r>
            <a:r>
              <a:rPr lang="en-US" altLang="zh-CN" sz="1800" dirty="0"/>
              <a:t>“</a:t>
            </a:r>
            <a:r>
              <a:rPr lang="zh-CN" altLang="en-US" sz="1800" dirty="0"/>
              <a:t>值</a:t>
            </a:r>
            <a:r>
              <a:rPr lang="en-US" altLang="zh-CN" sz="1800" dirty="0"/>
              <a:t>”</a:t>
            </a:r>
            <a:r>
              <a:rPr lang="zh-CN" altLang="en-US" sz="1800" dirty="0"/>
              <a:t>。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379345" y="3308985"/>
            <a:ext cx="1795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for k in x.keys():</a:t>
            </a:r>
            <a:endParaRPr lang="en-US" altLang="zh-CN"/>
          </a:p>
          <a:p>
            <a:r>
              <a:rPr lang="en-US" altLang="zh-CN"/>
              <a:t>    x[k]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标题 82945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2.3.2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字典元素的读取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101378" name="文本占位符 8294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aDict={'name':'Dong', 'sex':'male', 'age':37}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for item in aDict.items():     #</a:t>
            </a:r>
            <a:r>
              <a:rPr lang="zh-CN" altLang="en-US" sz="1600" dirty="0">
                <a:latin typeface="Consolas" panose="020B0609020204030204" charset="0"/>
              </a:rPr>
              <a:t>输出字典中所有元素</a:t>
            </a:r>
            <a:endParaRPr lang="zh-CN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    print(item)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('age', 37)</a:t>
            </a:r>
            <a:endParaRPr lang="en-US" altLang="zh-CN" sz="16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('name', 'Dong')</a:t>
            </a:r>
            <a:endParaRPr lang="en-US" altLang="zh-CN" sz="16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('sex', 'male')</a:t>
            </a:r>
            <a:endParaRPr lang="en-US" altLang="zh-CN" sz="16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for key in aDict:              #</a:t>
            </a:r>
            <a:r>
              <a:rPr lang="zh-CN" altLang="en-US" sz="1600" dirty="0">
                <a:latin typeface="Consolas" panose="020B0609020204030204" charset="0"/>
              </a:rPr>
              <a:t>不加特殊说明，默认输出</a:t>
            </a:r>
            <a:r>
              <a:rPr lang="en-US" altLang="zh-CN" sz="1600" dirty="0">
                <a:latin typeface="Consolas" panose="020B0609020204030204" charset="0"/>
              </a:rPr>
              <a:t>“</a:t>
            </a:r>
            <a:r>
              <a:rPr lang="zh-CN" altLang="en-US" sz="1600" dirty="0">
                <a:latin typeface="Consolas" panose="020B0609020204030204" charset="0"/>
              </a:rPr>
              <a:t>键</a:t>
            </a:r>
            <a:r>
              <a:rPr lang="en-US" altLang="zh-CN" sz="1600" dirty="0">
                <a:latin typeface="Consolas" panose="020B0609020204030204" charset="0"/>
              </a:rPr>
              <a:t>”</a:t>
            </a:r>
            <a:endParaRPr lang="zh-CN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    print(key)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age</a:t>
            </a:r>
            <a:endParaRPr lang="en-US" altLang="zh-CN" sz="16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name</a:t>
            </a:r>
            <a:endParaRPr lang="en-US" altLang="zh-CN" sz="16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sex</a:t>
            </a:r>
            <a:endParaRPr lang="en-US" altLang="zh-CN" sz="1600" dirty="0">
              <a:solidFill>
                <a:srgbClr val="00B0F0"/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标题 1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2.3.2  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字典元素的读取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10240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Arial" panose="020B0604020202020204" pitchFamily="34" charset="0"/>
              </a:rPr>
              <a:t>&gt;&gt;&gt; for key, value in aDict.items():       #</a:t>
            </a:r>
            <a:r>
              <a:rPr lang="zh-CN" altLang="en-US" sz="1600" dirty="0">
                <a:latin typeface="Consolas" panose="020B0609020204030204" charset="0"/>
                <a:sym typeface="Arial" panose="020B0604020202020204" pitchFamily="34" charset="0"/>
              </a:rPr>
              <a:t>序列解包用法</a:t>
            </a:r>
            <a:endParaRPr lang="zh-CN" altLang="en-US" sz="1600" dirty="0">
              <a:latin typeface="Consolas" panose="020B0609020204030204" charset="0"/>
              <a:sym typeface="Arial" panose="020B0604020202020204" pitchFamily="3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Arial" panose="020B0604020202020204" pitchFamily="34" charset="0"/>
              </a:rPr>
              <a:t>    print(key, value)</a:t>
            </a:r>
            <a:endParaRPr lang="en-US" altLang="zh-CN" sz="1600" dirty="0">
              <a:latin typeface="Consolas" panose="020B0609020204030204" charset="0"/>
              <a:sym typeface="Arial" panose="020B0604020202020204" pitchFamily="3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  <a:sym typeface="Arial" panose="020B0604020202020204" pitchFamily="34" charset="0"/>
              </a:rPr>
              <a:t>age 37</a:t>
            </a:r>
            <a:endParaRPr lang="en-US" altLang="zh-CN" sz="1600" dirty="0">
              <a:solidFill>
                <a:srgbClr val="00B0F0"/>
              </a:solidFill>
              <a:latin typeface="Consolas" panose="020B0609020204030204" charset="0"/>
              <a:sym typeface="Arial" panose="020B0604020202020204" pitchFamily="3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  <a:sym typeface="Arial" panose="020B0604020202020204" pitchFamily="34" charset="0"/>
              </a:rPr>
              <a:t>name Dong</a:t>
            </a:r>
            <a:endParaRPr lang="en-US" altLang="zh-CN" sz="1600" dirty="0">
              <a:solidFill>
                <a:srgbClr val="00B0F0"/>
              </a:solidFill>
              <a:latin typeface="Consolas" panose="020B0609020204030204" charset="0"/>
              <a:sym typeface="Arial" panose="020B0604020202020204" pitchFamily="3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  <a:sym typeface="Arial" panose="020B0604020202020204" pitchFamily="34" charset="0"/>
              </a:rPr>
              <a:t>sex male</a:t>
            </a:r>
            <a:endParaRPr lang="en-US" altLang="zh-CN" sz="1600" dirty="0">
              <a:solidFill>
                <a:srgbClr val="00B0F0"/>
              </a:solidFill>
              <a:latin typeface="Consolas" panose="020B0609020204030204" charset="0"/>
              <a:sym typeface="Arial" panose="020B0604020202020204" pitchFamily="3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Arial" panose="020B0604020202020204" pitchFamily="34" charset="0"/>
              </a:rPr>
              <a:t>&gt;&gt;&gt; aDict.keys()                           #</a:t>
            </a:r>
            <a:r>
              <a:rPr lang="zh-CN" altLang="en-US" sz="1600" dirty="0">
                <a:latin typeface="Consolas" panose="020B0609020204030204" charset="0"/>
                <a:sym typeface="Arial" panose="020B0604020202020204" pitchFamily="34" charset="0"/>
              </a:rPr>
              <a:t>返回所有</a:t>
            </a:r>
            <a:r>
              <a:rPr lang="en-US" altLang="zh-CN" sz="1600" dirty="0">
                <a:latin typeface="Consolas" panose="020B0609020204030204" charset="0"/>
                <a:sym typeface="Arial" panose="020B0604020202020204" pitchFamily="34" charset="0"/>
              </a:rPr>
              <a:t>“</a:t>
            </a:r>
            <a:r>
              <a:rPr lang="zh-CN" altLang="en-US" sz="1600" dirty="0">
                <a:latin typeface="Consolas" panose="020B0609020204030204" charset="0"/>
                <a:sym typeface="Arial" panose="020B0604020202020204" pitchFamily="34" charset="0"/>
              </a:rPr>
              <a:t>键</a:t>
            </a:r>
            <a:r>
              <a:rPr lang="en-US" altLang="zh-CN" sz="1600" dirty="0">
                <a:latin typeface="Consolas" panose="020B0609020204030204" charset="0"/>
                <a:sym typeface="Arial" panose="020B0604020202020204" pitchFamily="34" charset="0"/>
              </a:rPr>
              <a:t>”</a:t>
            </a:r>
            <a:endParaRPr lang="zh-CN" altLang="en-US" sz="1600" dirty="0">
              <a:latin typeface="Consolas" panose="020B0609020204030204" charset="0"/>
              <a:sym typeface="Arial" panose="020B0604020202020204" pitchFamily="3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  <a:sym typeface="Arial" panose="020B0604020202020204" pitchFamily="34" charset="0"/>
              </a:rPr>
              <a:t>dict_keys(['name', 'sex', 'age'])</a:t>
            </a:r>
            <a:endParaRPr lang="en-US" altLang="zh-CN" sz="1600" dirty="0">
              <a:solidFill>
                <a:srgbClr val="00B0F0"/>
              </a:solidFill>
              <a:latin typeface="Consolas" panose="020B0609020204030204" charset="0"/>
              <a:sym typeface="Arial" panose="020B0604020202020204" pitchFamily="3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Arial" panose="020B0604020202020204" pitchFamily="34" charset="0"/>
              </a:rPr>
              <a:t>&gt;&gt;&gt; aDict.values()                         #</a:t>
            </a:r>
            <a:r>
              <a:rPr lang="zh-CN" altLang="en-US" sz="1600" dirty="0">
                <a:latin typeface="Consolas" panose="020B0609020204030204" charset="0"/>
                <a:sym typeface="Arial" panose="020B0604020202020204" pitchFamily="34" charset="0"/>
              </a:rPr>
              <a:t>返回所有</a:t>
            </a:r>
            <a:r>
              <a:rPr lang="en-US" altLang="zh-CN" sz="1600" dirty="0">
                <a:latin typeface="Consolas" panose="020B0609020204030204" charset="0"/>
                <a:sym typeface="Arial" panose="020B0604020202020204" pitchFamily="34" charset="0"/>
              </a:rPr>
              <a:t>“</a:t>
            </a:r>
            <a:r>
              <a:rPr lang="zh-CN" altLang="en-US" sz="1600" dirty="0">
                <a:latin typeface="Consolas" panose="020B0609020204030204" charset="0"/>
                <a:sym typeface="Arial" panose="020B0604020202020204" pitchFamily="34" charset="0"/>
              </a:rPr>
              <a:t>值</a:t>
            </a:r>
            <a:r>
              <a:rPr lang="en-US" altLang="zh-CN" sz="1600" dirty="0">
                <a:latin typeface="Consolas" panose="020B0609020204030204" charset="0"/>
                <a:sym typeface="Arial" panose="020B0604020202020204" pitchFamily="34" charset="0"/>
              </a:rPr>
              <a:t>”</a:t>
            </a:r>
            <a:endParaRPr lang="zh-CN" altLang="en-US" sz="1600" dirty="0">
              <a:latin typeface="Consolas" panose="020B0609020204030204" charset="0"/>
              <a:sym typeface="Arial" panose="020B0604020202020204" pitchFamily="3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  <a:sym typeface="Arial" panose="020B0604020202020204" pitchFamily="34" charset="0"/>
              </a:rPr>
              <a:t>dict_values(['Dong', 'male', 37])</a:t>
            </a:r>
            <a:endParaRPr lang="en-US" altLang="zh-CN" sz="1600" dirty="0">
              <a:solidFill>
                <a:srgbClr val="00B0F0"/>
              </a:solidFill>
              <a:latin typeface="Consolas" panose="020B06090202040302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标题 83969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</a:rPr>
              <a:t>2.3.3  </a:t>
            </a:r>
            <a:r>
              <a:rPr lang="zh-CN" altLang="en-US" kern="1200" baseline="0">
                <a:latin typeface="+mj-lt"/>
                <a:ea typeface="+mj-ea"/>
                <a:cs typeface="+mj-cs"/>
              </a:rPr>
              <a:t>字典元素的添加与修改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103426" name="文本占位符 83970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50000"/>
              </a:lnSpc>
              <a:spcBef>
                <a:spcPct val="0"/>
              </a:spcBef>
              <a:buSzPct val="90000"/>
              <a:buFont typeface="Wingdings" panose="05000000000000000000" charset="0"/>
              <a:buChar char="§"/>
            </a:pPr>
            <a:r>
              <a:rPr lang="zh-CN" altLang="en-US" sz="1800" dirty="0"/>
              <a:t>当以指定键为下标为字典赋值时：</a:t>
            </a:r>
            <a:r>
              <a:rPr lang="en-US" altLang="zh-CN" sz="1800" dirty="0"/>
              <a:t>1</a:t>
            </a:r>
            <a:r>
              <a:rPr lang="zh-CN" altLang="en-US" sz="1800" dirty="0"/>
              <a:t>）若键存在，则可以</a:t>
            </a:r>
            <a:r>
              <a:rPr lang="zh-CN" altLang="en-US" sz="1800" dirty="0">
                <a:solidFill>
                  <a:srgbClr val="FF0000"/>
                </a:solidFill>
              </a:rPr>
              <a:t>修改</a:t>
            </a:r>
            <a:r>
              <a:rPr lang="zh-CN" altLang="en-US" sz="1800" dirty="0"/>
              <a:t>该键的值；</a:t>
            </a:r>
            <a:r>
              <a:rPr lang="en-US" altLang="zh-CN" sz="1800" dirty="0"/>
              <a:t>2</a:t>
            </a:r>
            <a:r>
              <a:rPr lang="zh-CN" altLang="en-US" sz="1800" dirty="0"/>
              <a:t>）若不存在，则表示</a:t>
            </a:r>
            <a:r>
              <a:rPr lang="zh-CN" altLang="en-US" sz="1800" dirty="0">
                <a:solidFill>
                  <a:srgbClr val="FF0000"/>
                </a:solidFill>
              </a:rPr>
              <a:t>添加</a:t>
            </a:r>
            <a:r>
              <a:rPr lang="zh-CN" altLang="en-US" sz="1800" dirty="0"/>
              <a:t>一个键、值对。</a:t>
            </a:r>
            <a:endParaRPr lang="zh-CN" altLang="en-US" sz="1800" dirty="0"/>
          </a:p>
          <a:p>
            <a:pPr defTabSz="914400">
              <a:buSzPct val="90000"/>
              <a:buFont typeface="Wingdings" panose="05000000000000000000" pitchFamily="2" charset="2"/>
              <a:buNone/>
            </a:pPr>
            <a:endParaRPr lang="en-US" altLang="zh-CN" sz="1500" dirty="0"/>
          </a:p>
          <a:p>
            <a:pPr defTabSz="914400"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aDict['age'] = 38                 #</a:t>
            </a:r>
            <a:r>
              <a:rPr lang="zh-CN" altLang="en-US" sz="1600" dirty="0">
                <a:latin typeface="Consolas" panose="020B0609020204030204" charset="0"/>
              </a:rPr>
              <a:t>修改元素值</a:t>
            </a:r>
            <a:endParaRPr lang="zh-CN" altLang="en-US" sz="1600" dirty="0">
              <a:latin typeface="Consolas" panose="020B0609020204030204" charset="0"/>
            </a:endParaRPr>
          </a:p>
          <a:p>
            <a:pPr defTabSz="914400"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aDict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{'age': 38, 'name': 'Dong', 'sex': 'male'}</a:t>
            </a:r>
            <a:endParaRPr lang="en-US" altLang="zh-CN" sz="16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aDict['address'] = 'SDIBT'        #</a:t>
            </a:r>
            <a:r>
              <a:rPr lang="zh-CN" altLang="en-US" sz="1600" dirty="0">
                <a:latin typeface="Consolas" panose="020B0609020204030204" charset="0"/>
              </a:rPr>
              <a:t>增加新元素</a:t>
            </a:r>
            <a:endParaRPr lang="zh-CN" altLang="en-US" sz="1600" dirty="0">
              <a:latin typeface="Consolas" panose="020B0609020204030204" charset="0"/>
            </a:endParaRPr>
          </a:p>
          <a:p>
            <a:pPr defTabSz="914400"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aDict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{'age': 38, 'address': 'SDIBT', 'name': 'Dong', 'sex': 'male'}</a:t>
            </a:r>
            <a:endParaRPr lang="en-US" altLang="zh-CN" sz="1600" dirty="0">
              <a:solidFill>
                <a:srgbClr val="00B0F0"/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标题 84993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</a:rPr>
              <a:t>2.3.3  </a:t>
            </a:r>
            <a:r>
              <a:rPr lang="zh-CN" altLang="en-US" kern="1200" baseline="0">
                <a:latin typeface="+mj-lt"/>
                <a:ea typeface="+mj-ea"/>
                <a:cs typeface="+mj-cs"/>
              </a:rPr>
              <a:t>字典元素的添加与修改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103426" name="文本占位符 8499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 fontAlgn="base">
              <a:lnSpc>
                <a:spcPct val="150000"/>
              </a:lnSpc>
              <a:spcBef>
                <a:spcPts val="0"/>
              </a:spcBef>
              <a:buSzPct val="90000"/>
              <a:buFont typeface="Wingdings" panose="05000000000000000000" charset="0"/>
              <a:buChar char="§"/>
            </a:pP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使用字典对象的</a:t>
            </a:r>
            <a:r>
              <a:rPr lang="en-US" altLang="x-none" sz="1800" strike="noStrike" kern="1200" baseline="0" noProof="1">
                <a:latin typeface="+mn-lt"/>
                <a:ea typeface="+mn-ea"/>
                <a:cs typeface="+mn-cs"/>
              </a:rPr>
              <a:t>update()</a:t>
            </a:r>
            <a:r>
              <a:rPr lang="zh-CN" altLang="en-US" sz="1800" strike="noStrike" kern="1200" baseline="0" noProof="1">
                <a:latin typeface="+mn-lt"/>
                <a:ea typeface="+mn-ea"/>
                <a:cs typeface="+mn-cs"/>
              </a:rPr>
              <a:t>方法将另一个字典的键、值对添加到当前字典对象。</a:t>
            </a:r>
            <a:endParaRPr lang="zh-CN" altLang="en-US" sz="1800" strike="noStrike" kern="1200" baseline="0" noProof="1">
              <a:latin typeface="+mn-lt"/>
              <a:ea typeface="+mn-ea"/>
              <a:cs typeface="+mn-cs"/>
            </a:endParaRPr>
          </a:p>
          <a:p>
            <a:pPr defTabSz="914400" fontAlgn="base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endParaRPr lang="en-US" altLang="x-none" sz="1500" strike="noStrike" kern="1200" baseline="0" noProof="1">
              <a:latin typeface="+mn-lt"/>
              <a:ea typeface="+mn-ea"/>
              <a:cs typeface="+mn-cs"/>
            </a:endParaRPr>
          </a:p>
          <a:p>
            <a:pPr defTabSz="914400" fontAlgn="base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x-none" sz="16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aDict</a:t>
            </a:r>
            <a:endParaRPr lang="en-US" altLang="x-none" sz="16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defTabSz="914400" fontAlgn="base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x-none" sz="16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{'age': 37, 'score': [98, 97], 'name': 'Dong', 'sex': 'male'}</a:t>
            </a:r>
            <a:endParaRPr lang="en-US" altLang="x-none" sz="16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 fontAlgn="base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x-none" sz="16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aDict.items()</a:t>
            </a:r>
            <a:endParaRPr lang="en-US" altLang="x-none" sz="16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x-none" sz="16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dict_items([('age', 37), ('score', [98, 97]), ('name', 'Dong'), ('sex', 'male')])</a:t>
            </a:r>
            <a:endParaRPr lang="en-US" altLang="x-none" sz="16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 fontAlgn="base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x-none" sz="16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aDict.update({'a':'a','b':'b'})</a:t>
            </a:r>
            <a:endParaRPr lang="en-US" altLang="x-none" sz="16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defTabSz="914400" fontAlgn="base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x-none" sz="16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aDict</a:t>
            </a:r>
            <a:endParaRPr lang="en-US" altLang="x-none" sz="16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x-none" sz="16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{'a': 'a', 'score': [98, 97], 'name': 'Dong', 'age': 37, 'b': 'b', 'sex': 'male'}</a:t>
            </a:r>
            <a:endParaRPr lang="en-US" altLang="x-none" sz="16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标题 86017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</a:rPr>
              <a:t>2.3.3  </a:t>
            </a:r>
            <a:r>
              <a:rPr lang="zh-CN" altLang="en-US" kern="1200" baseline="0">
                <a:latin typeface="+mj-lt"/>
                <a:ea typeface="+mj-ea"/>
                <a:cs typeface="+mj-cs"/>
              </a:rPr>
              <a:t>字典元素的添加与修改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105474" name="文本占位符 86018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spcBef>
                <a:spcPts val="120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1800" dirty="0"/>
              <a:t>使用</a:t>
            </a:r>
            <a:r>
              <a:rPr lang="en-US" altLang="zh-CN" sz="1800" dirty="0">
                <a:solidFill>
                  <a:srgbClr val="FF0000"/>
                </a:solidFill>
              </a:rPr>
              <a:t>del</a:t>
            </a:r>
            <a:r>
              <a:rPr lang="zh-CN" altLang="en-US" sz="1800" dirty="0"/>
              <a:t>删除字典中指定键的元素</a:t>
            </a:r>
            <a:endParaRPr lang="zh-CN" altLang="en-US" sz="1800" dirty="0"/>
          </a:p>
          <a:p>
            <a:pPr defTabSz="914400">
              <a:spcBef>
                <a:spcPts val="120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1800" dirty="0"/>
              <a:t>使用字典对象的</a:t>
            </a:r>
            <a:r>
              <a:rPr lang="en-US" altLang="zh-CN" sz="1800" dirty="0">
                <a:solidFill>
                  <a:srgbClr val="FF0000"/>
                </a:solidFill>
              </a:rPr>
              <a:t>clear()</a:t>
            </a:r>
            <a:r>
              <a:rPr lang="zh-CN" altLang="en-US" sz="1800" dirty="0"/>
              <a:t>方法来删除字典中所有元素</a:t>
            </a:r>
            <a:endParaRPr lang="zh-CN" altLang="en-US" sz="1800" dirty="0"/>
          </a:p>
          <a:p>
            <a:pPr defTabSz="914400">
              <a:spcBef>
                <a:spcPts val="120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1800" dirty="0"/>
              <a:t>使用字典对象的</a:t>
            </a:r>
            <a:r>
              <a:rPr lang="en-US" altLang="zh-CN" sz="1800" dirty="0">
                <a:solidFill>
                  <a:srgbClr val="FF0000"/>
                </a:solidFill>
              </a:rPr>
              <a:t>pop()</a:t>
            </a:r>
            <a:r>
              <a:rPr lang="zh-CN" altLang="en-US" sz="1800" dirty="0"/>
              <a:t>方法删除并返回指定键的元素</a:t>
            </a:r>
            <a:endParaRPr lang="zh-CN" altLang="en-US" sz="1800" dirty="0"/>
          </a:p>
          <a:p>
            <a:pPr defTabSz="914400">
              <a:spcBef>
                <a:spcPts val="120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1800" dirty="0"/>
              <a:t>使用字典对象的</a:t>
            </a:r>
            <a:r>
              <a:rPr lang="en-US" altLang="zh-CN" sz="1800" dirty="0">
                <a:solidFill>
                  <a:srgbClr val="FF0000"/>
                </a:solidFill>
              </a:rPr>
              <a:t>popitem()</a:t>
            </a:r>
            <a:r>
              <a:rPr lang="zh-CN" altLang="en-US" sz="1800" dirty="0"/>
              <a:t>方法删除并返回字典中的一个元素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66561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2.2.1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元组创建与删除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79874" name="文本占位符 6656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80000"/>
              </a:lnSpc>
              <a:buSzPct val="90000"/>
              <a:buFont typeface="Wingdings" panose="05000000000000000000" charset="0"/>
              <a:buChar char="§"/>
            </a:pPr>
            <a:r>
              <a:rPr lang="zh-CN" altLang="en-US" sz="1800" dirty="0"/>
              <a:t>使用“</a:t>
            </a:r>
            <a:r>
              <a:rPr lang="en-US" altLang="zh-CN" sz="1800" dirty="0"/>
              <a:t>=”</a:t>
            </a:r>
            <a:r>
              <a:rPr lang="zh-CN" altLang="en-US" sz="1800" dirty="0"/>
              <a:t>将一个元组赋值给变量</a:t>
            </a:r>
            <a:endParaRPr lang="zh-CN" altLang="en-US" sz="1800" dirty="0"/>
          </a:p>
          <a:p>
            <a:pPr defTabSz="914400">
              <a:lnSpc>
                <a:spcPct val="80000"/>
              </a:lnSpc>
              <a:buClr>
                <a:srgbClr val="008000"/>
              </a:buClr>
              <a:buSzPct val="90000"/>
              <a:buFont typeface="Times New Roman" panose="02020603050405020304" pitchFamily="2" charset="0"/>
              <a:buNone/>
            </a:pPr>
            <a:endParaRPr lang="en-US" altLang="zh-CN" sz="1200" dirty="0"/>
          </a:p>
          <a:p>
            <a:pPr defTabSz="914400">
              <a:lnSpc>
                <a:spcPct val="80000"/>
              </a:lnSpc>
              <a:buClr>
                <a:srgbClr val="008000"/>
              </a:buClr>
              <a:buSzPct val="90000"/>
              <a:buFont typeface="Times New Roman" panose="02020603050405020304" pitchFamily="2" charset="0"/>
              <a:buNone/>
            </a:pPr>
            <a:r>
              <a:rPr lang="en-US" altLang="zh-CN" sz="1600" dirty="0">
                <a:latin typeface="Consolas" panose="020B0609020204030204" charset="0"/>
                <a:cs typeface="Consolas" panose="020B0609020204030204" charset="0"/>
              </a:rPr>
              <a:t>&gt;&gt;&gt; a_tuple = ('a', 'b', 'mpilgrim', 'z', 'example')</a:t>
            </a:r>
            <a:endParaRPr lang="en-US" altLang="zh-CN" sz="1600" dirty="0">
              <a:latin typeface="Consolas" panose="020B0609020204030204" charset="0"/>
              <a:cs typeface="Consolas" panose="020B0609020204030204" charset="0"/>
            </a:endParaRPr>
          </a:p>
          <a:p>
            <a:pPr defTabSz="914400">
              <a:lnSpc>
                <a:spcPct val="80000"/>
              </a:lnSpc>
              <a:buClr>
                <a:srgbClr val="008000"/>
              </a:buClr>
              <a:buSzPct val="90000"/>
              <a:buFont typeface="Times New Roman" panose="02020603050405020304" pitchFamily="2" charset="0"/>
              <a:buNone/>
            </a:pPr>
            <a:r>
              <a:rPr lang="en-US" altLang="zh-CN" sz="1600" dirty="0">
                <a:latin typeface="Consolas" panose="020B0609020204030204" charset="0"/>
                <a:cs typeface="Consolas" panose="020B0609020204030204" charset="0"/>
              </a:rPr>
              <a:t>&gt;&gt;&gt; a_tuple</a:t>
            </a:r>
            <a:endParaRPr lang="en-US" altLang="zh-CN" sz="1600" dirty="0">
              <a:latin typeface="Consolas" panose="020B0609020204030204" charset="0"/>
              <a:cs typeface="Consolas" panose="020B0609020204030204" charset="0"/>
            </a:endParaRPr>
          </a:p>
          <a:p>
            <a:pPr defTabSz="914400">
              <a:lnSpc>
                <a:spcPct val="80000"/>
              </a:lnSpc>
              <a:buClr>
                <a:srgbClr val="3333CC"/>
              </a:buClr>
              <a:buSzPct val="90000"/>
              <a:buFont typeface="Times New Roman" panose="02020603050405020304" pitchFamily="2" charset="0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('a', 'b', 'mpilgrim', 'z', 'example')</a:t>
            </a:r>
            <a:endParaRPr lang="en-US" altLang="zh-CN" sz="1600" dirty="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defTabSz="914400">
              <a:lnSpc>
                <a:spcPct val="80000"/>
              </a:lnSpc>
              <a:buSzPct val="90000"/>
              <a:buFont typeface="Wingdings" panose="05000000000000000000" pitchFamily="2" charset="2"/>
              <a:buNone/>
            </a:pPr>
            <a:r>
              <a:rPr lang="pt-BR" altLang="en-US" sz="1600" dirty="0">
                <a:latin typeface="Consolas" panose="020B0609020204030204" charset="0"/>
                <a:cs typeface="Consolas" panose="020B0609020204030204" charset="0"/>
              </a:rPr>
              <a:t>&gt;&gt;&gt; a = </a:t>
            </a:r>
            <a:r>
              <a:rPr lang="en-US" altLang="pt-BR" sz="1600" dirty="0"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pt-BR" altLang="en-US" sz="1600" dirty="0"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pt-BR" sz="1600" dirty="0"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pt-BR" sz="1600" dirty="0">
              <a:latin typeface="Consolas" panose="020B0609020204030204" charset="0"/>
              <a:cs typeface="Consolas" panose="020B0609020204030204" charset="0"/>
            </a:endParaRPr>
          </a:p>
          <a:p>
            <a:pPr defTabSz="914400">
              <a:lnSpc>
                <a:spcPct val="80000"/>
              </a:lnSpc>
              <a:buSzPct val="90000"/>
              <a:buFont typeface="Wingdings" panose="05000000000000000000" pitchFamily="2" charset="2"/>
              <a:buNone/>
            </a:pPr>
            <a:r>
              <a:rPr lang="pt-BR" altLang="en-US" sz="1600" dirty="0">
                <a:latin typeface="Consolas" panose="020B0609020204030204" charset="0"/>
                <a:cs typeface="Consolas" panose="020B0609020204030204" charset="0"/>
              </a:rPr>
              <a:t>&gt;&gt;&gt; a</a:t>
            </a:r>
            <a:endParaRPr lang="pt-BR" altLang="en-US" sz="1600" dirty="0">
              <a:latin typeface="Consolas" panose="020B0609020204030204" charset="0"/>
              <a:cs typeface="Consolas" panose="020B0609020204030204" charset="0"/>
            </a:endParaRPr>
          </a:p>
          <a:p>
            <a:pPr defTabSz="914400">
              <a:lnSpc>
                <a:spcPct val="80000"/>
              </a:lnSpc>
              <a:buSzPct val="90000"/>
              <a:buFont typeface="Wingdings" panose="05000000000000000000" pitchFamily="2" charset="2"/>
              <a:buNone/>
            </a:pPr>
            <a:r>
              <a:rPr lang="pt-BR" altLang="en-US" sz="1600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endParaRPr lang="pt-BR" altLang="en-US" sz="1600" dirty="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defTabSz="914400">
              <a:lnSpc>
                <a:spcPct val="80000"/>
              </a:lnSpc>
              <a:buSzPct val="90000"/>
              <a:buFont typeface="Wingdings" panose="05000000000000000000" pitchFamily="2" charset="2"/>
              <a:buNone/>
            </a:pPr>
            <a:r>
              <a:rPr lang="pt-BR" altLang="en-US" sz="1600" dirty="0">
                <a:latin typeface="Consolas" panose="020B0609020204030204" charset="0"/>
                <a:cs typeface="Consolas" panose="020B0609020204030204" charset="0"/>
              </a:rPr>
              <a:t>&gt;&gt;&gt; a = </a:t>
            </a:r>
            <a:r>
              <a:rPr lang="en-US" altLang="pt-BR" sz="1600" dirty="0"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pt-BR" altLang="en-US" sz="1600" dirty="0">
                <a:latin typeface="Consolas" panose="020B0609020204030204" charset="0"/>
                <a:cs typeface="Consolas" panose="020B0609020204030204" charset="0"/>
              </a:rPr>
              <a:t>3,</a:t>
            </a:r>
            <a:r>
              <a:rPr lang="en-US" altLang="pt-BR" sz="1600" dirty="0"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pt-BR" altLang="en-US" sz="1600" dirty="0">
                <a:latin typeface="Consolas" panose="020B0609020204030204" charset="0"/>
                <a:cs typeface="Consolas" panose="020B0609020204030204" charset="0"/>
              </a:rPr>
              <a:t>             </a:t>
            </a:r>
            <a:r>
              <a:rPr lang="en-US" altLang="pt-BR" sz="1600" dirty="0">
                <a:latin typeface="Consolas" panose="020B0609020204030204" charset="0"/>
                <a:cs typeface="Consolas" panose="020B0609020204030204" charset="0"/>
              </a:rPr>
              <a:t>#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包含一个元素的元组，最后必须多写个逗号</a:t>
            </a:r>
            <a:endParaRPr lang="zh-CN" altLang="en-US" sz="1600" dirty="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defTabSz="914400">
              <a:lnSpc>
                <a:spcPct val="80000"/>
              </a:lnSpc>
              <a:buSzPct val="90000"/>
              <a:buFont typeface="Wingdings" panose="05000000000000000000" pitchFamily="2" charset="2"/>
              <a:buNone/>
            </a:pPr>
            <a:r>
              <a:rPr lang="pt-BR" altLang="en-US" sz="1600" dirty="0">
                <a:latin typeface="Consolas" panose="020B0609020204030204" charset="0"/>
                <a:cs typeface="Consolas" panose="020B0609020204030204" charset="0"/>
              </a:rPr>
              <a:t>&gt;&gt;&gt; a</a:t>
            </a:r>
            <a:endParaRPr lang="pt-BR" altLang="en-US" sz="1600" dirty="0">
              <a:latin typeface="Consolas" panose="020B0609020204030204" charset="0"/>
              <a:cs typeface="Consolas" panose="020B0609020204030204" charset="0"/>
            </a:endParaRPr>
          </a:p>
          <a:p>
            <a:pPr defTabSz="914400">
              <a:lnSpc>
                <a:spcPct val="80000"/>
              </a:lnSpc>
              <a:buSzPct val="90000"/>
              <a:buFont typeface="Wingdings" panose="05000000000000000000" pitchFamily="2" charset="2"/>
              <a:buNone/>
            </a:pPr>
            <a:r>
              <a:rPr lang="pt-BR" altLang="en-US" sz="1600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(3,)</a:t>
            </a:r>
            <a:endParaRPr lang="pt-BR" altLang="en-US" sz="1600" dirty="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defTabSz="914400">
              <a:lnSpc>
                <a:spcPct val="8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pt-BR" sz="1600" dirty="0">
                <a:latin typeface="Consolas" panose="020B0609020204030204" charset="0"/>
                <a:cs typeface="Consolas" panose="020B0609020204030204" charset="0"/>
              </a:rPr>
              <a:t>&gt;&gt;&gt; a = 3,               #</a:t>
            </a: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也可以这样创建元组</a:t>
            </a:r>
            <a:endParaRPr lang="zh-CN" altLang="en-US" sz="1600" dirty="0">
              <a:latin typeface="Consolas" panose="020B0609020204030204" charset="0"/>
              <a:cs typeface="Consolas" panose="020B0609020204030204" charset="0"/>
            </a:endParaRPr>
          </a:p>
          <a:p>
            <a:pPr defTabSz="914400">
              <a:lnSpc>
                <a:spcPct val="8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pt-BR" sz="1600" dirty="0">
                <a:latin typeface="Consolas" panose="020B0609020204030204" charset="0"/>
                <a:cs typeface="Consolas" panose="020B0609020204030204" charset="0"/>
              </a:rPr>
              <a:t>&gt;&gt;&gt; a</a:t>
            </a:r>
            <a:endParaRPr lang="en-US" altLang="pt-BR" sz="1600" dirty="0">
              <a:latin typeface="Consolas" panose="020B0609020204030204" charset="0"/>
              <a:cs typeface="Consolas" panose="020B0609020204030204" charset="0"/>
            </a:endParaRPr>
          </a:p>
          <a:p>
            <a:pPr defTabSz="914400">
              <a:lnSpc>
                <a:spcPct val="8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pt-BR" sz="1600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(3,)</a:t>
            </a:r>
            <a:endParaRPr lang="en-US" altLang="pt-BR" sz="1600" dirty="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defTabSz="914400">
              <a:lnSpc>
                <a:spcPct val="8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&gt;&gt;&gt; x = ()               #空元组</a:t>
            </a:r>
            <a:endParaRPr lang="zh-CN" altLang="en-US" sz="1350" dirty="0">
              <a:latin typeface="Consolas" panose="020B0609020204030204" charset="0"/>
            </a:endParaRPr>
          </a:p>
          <a:p>
            <a:pPr defTabSz="914400">
              <a:lnSpc>
                <a:spcPct val="80000"/>
              </a:lnSpc>
              <a:buSzPct val="90000"/>
              <a:buFont typeface="Wingdings" panose="05000000000000000000" pitchFamily="2" charset="2"/>
              <a:buNone/>
            </a:pPr>
            <a:endParaRPr lang="zh-CN" altLang="en-US" sz="1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标题 87041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</a:rPr>
              <a:t>2.3.4  </a:t>
            </a:r>
            <a:r>
              <a:rPr lang="zh-CN" altLang="en-US" kern="1200" baseline="0">
                <a:latin typeface="+mj-lt"/>
                <a:ea typeface="+mj-ea"/>
                <a:cs typeface="+mj-cs"/>
              </a:rPr>
              <a:t>字典应用案例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106498" name="文本占位符 8704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00000"/>
              </a:lnSpc>
              <a:spcBef>
                <a:spcPts val="200"/>
              </a:spcBef>
              <a:buSzPct val="90000"/>
              <a:buFont typeface="Wingdings" panose="05000000000000000000" charset="0"/>
              <a:buChar char="§"/>
            </a:pPr>
            <a:r>
              <a:rPr lang="en-GB" altLang="en-US" sz="1800" dirty="0">
                <a:latin typeface="宋体" panose="02010600030101010101" pitchFamily="2" charset="-122"/>
              </a:rPr>
              <a:t>首先生成包含1000个随机字符的字符串，然后统计每个字符的出现次数。</a:t>
            </a:r>
            <a:endParaRPr lang="en-GB" altLang="en-US" sz="1800" dirty="0">
              <a:latin typeface="宋体" panose="02010600030101010101" pitchFamily="2" charset="-122"/>
            </a:endParaRPr>
          </a:p>
          <a:p>
            <a:pPr defTabSz="914400">
              <a:lnSpc>
                <a:spcPct val="100000"/>
              </a:lnSpc>
              <a:spcBef>
                <a:spcPts val="200"/>
              </a:spcBef>
              <a:buSzPct val="90000"/>
              <a:buFont typeface="Wingdings" panose="05000000000000000000" pitchFamily="2" charset="2"/>
              <a:buNone/>
            </a:pPr>
            <a:endParaRPr lang="en-GB" altLang="en-US" sz="1350" dirty="0">
              <a:latin typeface="宋体" panose="02010600030101010101" pitchFamily="2" charset="-122"/>
            </a:endParaRPr>
          </a:p>
          <a:p>
            <a:pPr defTabSz="914400">
              <a:lnSpc>
                <a:spcPct val="100000"/>
              </a:lnSpc>
              <a:spcBef>
                <a:spcPts val="20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1600" dirty="0">
                <a:latin typeface="Consolas" panose="020B0609020204030204" charset="0"/>
              </a:rPr>
              <a:t>&gt;&gt;&gt; from random import choices</a:t>
            </a:r>
            <a:endParaRPr lang="en-GB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20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1600" dirty="0">
                <a:latin typeface="Consolas" panose="020B0609020204030204" charset="0"/>
              </a:rPr>
              <a:t>&gt;&gt;&gt; from string import ascii_letters, digits</a:t>
            </a:r>
            <a:endParaRPr lang="en-GB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20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1600" dirty="0">
                <a:latin typeface="Consolas" panose="020B0609020204030204" charset="0"/>
              </a:rPr>
              <a:t>&gt;&gt;&gt; z = ''.join(choices(ascii_letters+digits, k=1000))</a:t>
            </a:r>
            <a:endParaRPr lang="en-GB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20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1600" dirty="0">
                <a:latin typeface="Consolas" panose="020B0609020204030204" charset="0"/>
              </a:rPr>
              <a:t>&gt;&gt;&gt; d = dict()        #字典中的“键”表示字符，“值”表示出现的次数</a:t>
            </a:r>
            <a:endParaRPr lang="en-GB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20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1600" dirty="0">
                <a:latin typeface="Consolas" panose="020B0609020204030204" charset="0"/>
              </a:rPr>
              <a:t>&gt;&gt;&gt; for ch in z:</a:t>
            </a:r>
            <a:endParaRPr lang="en-GB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20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1600" dirty="0">
                <a:latin typeface="Consolas" panose="020B0609020204030204" charset="0"/>
              </a:rPr>
              <a:t>    d[ch] = d.get(ch,0) + 1</a:t>
            </a:r>
            <a:endParaRPr lang="en-GB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20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1600" dirty="0">
                <a:latin typeface="Consolas" panose="020B0609020204030204" charset="0"/>
              </a:rPr>
              <a:t>&gt;&gt;&gt; print(d)          #此处省略结果</a:t>
            </a:r>
            <a:endParaRPr lang="en-GB" altLang="en-US" sz="1600" dirty="0">
              <a:latin typeface="Consolas" panose="020B0609020204030204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标题 88065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</a:rPr>
              <a:t>2.3.4  </a:t>
            </a:r>
            <a:r>
              <a:rPr lang="zh-CN" altLang="en-US" kern="1200" baseline="0">
                <a:latin typeface="+mj-lt"/>
                <a:ea typeface="+mj-ea"/>
                <a:cs typeface="+mj-cs"/>
              </a:rPr>
              <a:t>字典应用案例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88067" name="文本占位符 8806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80000"/>
              </a:lnSpc>
              <a:buFont typeface="Wingdings" panose="05000000000000000000" charset="0"/>
              <a:buChar char="n"/>
            </a:pPr>
            <a:r>
              <a:rPr lang="zh-CN" altLang="en-US" sz="1800" strike="noStrike" noProof="1">
                <a:latin typeface="宋体" panose="02010600030101010101" pitchFamily="2" charset="-122"/>
              </a:rPr>
              <a:t>也可以使用</a:t>
            </a:r>
            <a:r>
              <a:rPr lang="en-US" altLang="zh-CN" sz="1800" strike="noStrike" noProof="1">
                <a:latin typeface="宋体" panose="02010600030101010101" pitchFamily="2" charset="-122"/>
              </a:rPr>
              <a:t>collections</a:t>
            </a:r>
            <a:r>
              <a:rPr lang="zh-CN" altLang="en-US" sz="1800" strike="noStrike" noProof="1">
                <a:latin typeface="宋体" panose="02010600030101010101" pitchFamily="2" charset="-122"/>
              </a:rPr>
              <a:t>模块的</a:t>
            </a:r>
            <a:r>
              <a:rPr lang="en-US" altLang="zh-CN" sz="1800" strike="noStrike" noProof="1">
                <a:latin typeface="宋体" panose="02010600030101010101" pitchFamily="2" charset="-122"/>
              </a:rPr>
              <a:t>defaultdict</a:t>
            </a:r>
            <a:r>
              <a:rPr lang="zh-CN" altLang="en-US" sz="1800" strike="noStrike" noProof="1">
                <a:latin typeface="宋体" panose="02010600030101010101" pitchFamily="2" charset="-122"/>
              </a:rPr>
              <a:t>类来实现。</a:t>
            </a:r>
            <a:endParaRPr lang="zh-CN" altLang="en-US" sz="1800" strike="noStrike" noProof="1">
              <a:latin typeface="宋体" panose="02010600030101010101" pitchFamily="2" charset="-122"/>
            </a:endParaRPr>
          </a:p>
          <a:p>
            <a:pPr marL="1905" indent="-344805" fontAlgn="base">
              <a:lnSpc>
                <a:spcPct val="80000"/>
              </a:lnSpc>
              <a:buNone/>
            </a:pPr>
            <a:endParaRPr lang="en-US" altLang="zh-CN" sz="1350" strike="noStrike" noProof="1">
              <a:latin typeface="宋体" panose="02010600030101010101" pitchFamily="2" charset="-122"/>
            </a:endParaRPr>
          </a:p>
          <a:p>
            <a:pPr marL="1905" indent="-344805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strike="noStrike" noProof="1">
                <a:latin typeface="Consolas" panose="020B0609020204030204" charset="0"/>
              </a:rPr>
              <a:t>&gt;&gt;&gt; from collections import defaultdict</a:t>
            </a:r>
            <a:endParaRPr lang="en-US" altLang="zh-CN" sz="1600" strike="noStrike" noProof="1">
              <a:latin typeface="Consolas" panose="020B0609020204030204" charset="0"/>
            </a:endParaRPr>
          </a:p>
          <a:p>
            <a:pPr marL="1905" indent="-344805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strike="noStrike" noProof="1">
                <a:latin typeface="Consolas" panose="020B0609020204030204" charset="0"/>
              </a:rPr>
              <a:t>&gt;&gt;&gt; frequences = defaultdict(int)</a:t>
            </a:r>
            <a:endParaRPr lang="en-US" altLang="zh-CN" sz="1600" strike="noStrike" noProof="1">
              <a:latin typeface="Consolas" panose="020B0609020204030204" charset="0"/>
            </a:endParaRPr>
          </a:p>
          <a:p>
            <a:pPr marL="1905" indent="-344805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strike="noStrike" noProof="1">
                <a:latin typeface="Consolas" panose="020B0609020204030204" charset="0"/>
              </a:rPr>
              <a:t>&gt;&gt;&gt; frequences</a:t>
            </a:r>
            <a:endParaRPr lang="en-US" altLang="zh-CN" sz="1600" strike="noStrike" noProof="1">
              <a:latin typeface="Consolas" panose="020B0609020204030204" charset="0"/>
            </a:endParaRPr>
          </a:p>
          <a:p>
            <a:pPr marL="1905" indent="-344805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strike="noStrike" noProof="1">
                <a:solidFill>
                  <a:srgbClr val="00B0F0"/>
                </a:solidFill>
                <a:latin typeface="Consolas" panose="020B0609020204030204" charset="0"/>
              </a:rPr>
              <a:t>defaultdict(&lt;type 'int'&gt;, {})</a:t>
            </a:r>
            <a:endParaRPr lang="en-US" altLang="zh-CN" sz="16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1905" indent="-344805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strike="noStrike" noProof="1">
                <a:latin typeface="Consolas" panose="020B0609020204030204" charset="0"/>
              </a:rPr>
              <a:t>&gt;&gt;&gt; for item in z:</a:t>
            </a:r>
            <a:endParaRPr lang="en-US" altLang="zh-CN" sz="1600" strike="noStrike" noProof="1">
              <a:latin typeface="Consolas" panose="020B0609020204030204" charset="0"/>
            </a:endParaRPr>
          </a:p>
          <a:p>
            <a:pPr marL="1905" indent="-344805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strike="noStrike" noProof="1">
                <a:latin typeface="Consolas" panose="020B0609020204030204" charset="0"/>
              </a:rPr>
              <a:t>    frequences[item] += 1</a:t>
            </a:r>
            <a:endParaRPr lang="en-US" altLang="zh-CN" sz="1600" strike="noStrike" noProof="1">
              <a:latin typeface="Consolas" panose="020B0609020204030204" charset="0"/>
            </a:endParaRPr>
          </a:p>
          <a:p>
            <a:pPr marL="1905" indent="-344805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strike="noStrike" noProof="1">
                <a:latin typeface="Consolas" panose="020B0609020204030204" charset="0"/>
              </a:rPr>
              <a:t>&gt;&gt;&gt; frequences.items()</a:t>
            </a:r>
            <a:endParaRPr lang="en-US" altLang="zh-CN" sz="1600" strike="noStrike" noProof="1">
              <a:latin typeface="Consolas" panose="020B0609020204030204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标题 89089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</a:rPr>
              <a:t>2.3.4  </a:t>
            </a:r>
            <a:r>
              <a:rPr lang="zh-CN" altLang="en-US" kern="1200" baseline="0">
                <a:latin typeface="+mj-lt"/>
                <a:ea typeface="+mj-ea"/>
                <a:cs typeface="+mj-cs"/>
              </a:rPr>
              <a:t>字典应用案例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89091" name="文本占位符 8909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zh-CN" altLang="en-US" sz="1800" strike="noStrike" noProof="1">
                <a:latin typeface="宋体" panose="02010600030101010101" pitchFamily="2" charset="-122"/>
              </a:rPr>
              <a:t>使用</a:t>
            </a:r>
            <a:r>
              <a:rPr lang="en-US" altLang="zh-CN" sz="1800" strike="noStrike" noProof="1">
                <a:latin typeface="宋体" panose="02010600030101010101" pitchFamily="2" charset="-122"/>
              </a:rPr>
              <a:t>collections</a:t>
            </a:r>
            <a:r>
              <a:rPr lang="zh-CN" altLang="en-US" sz="1800" strike="noStrike" noProof="1">
                <a:latin typeface="宋体" panose="02010600030101010101" pitchFamily="2" charset="-122"/>
              </a:rPr>
              <a:t>模块的</a:t>
            </a:r>
            <a:r>
              <a:rPr lang="en-US" altLang="zh-CN" sz="1800" strike="noStrike" noProof="1">
                <a:latin typeface="宋体" panose="02010600030101010101" pitchFamily="2" charset="-122"/>
              </a:rPr>
              <a:t>Counter</a:t>
            </a:r>
            <a:r>
              <a:rPr lang="zh-CN" altLang="en-US" sz="1800" strike="noStrike" noProof="1">
                <a:latin typeface="宋体" panose="02010600030101010101" pitchFamily="2" charset="-122"/>
              </a:rPr>
              <a:t>类可以快速实现这个功能，并且提供更多功能，例如查找出现次数最多的元素。</a:t>
            </a:r>
            <a:endParaRPr lang="zh-CN" altLang="en-US" sz="1800" strike="noStrike" noProof="1">
              <a:latin typeface="宋体" panose="02010600030101010101" pitchFamily="2" charset="-122"/>
            </a:endParaRP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en-US" altLang="zh-CN" sz="1600" strike="noStrike" noProof="1">
                <a:latin typeface="Consolas" panose="020B0609020204030204" charset="0"/>
              </a:rPr>
              <a:t>&gt;&gt;&gt; from collections import Counter</a:t>
            </a:r>
            <a:endParaRPr lang="en-US" altLang="zh-CN" sz="1600" strike="noStrike" noProof="1">
              <a:latin typeface="Consolas" panose="020B0609020204030204" charset="0"/>
            </a:endParaRPr>
          </a:p>
          <a:p>
            <a:pPr marL="1905" indent="-344805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strike="noStrike" noProof="1">
                <a:latin typeface="Consolas" panose="020B0609020204030204" charset="0"/>
              </a:rPr>
              <a:t>&gt;&gt;&gt; frequences = Counter(z)</a:t>
            </a:r>
            <a:endParaRPr lang="en-US" altLang="zh-CN" sz="1600" strike="noStrike" noProof="1">
              <a:latin typeface="Consolas" panose="020B0609020204030204" charset="0"/>
            </a:endParaRPr>
          </a:p>
          <a:p>
            <a:pPr marL="1905" indent="-344805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strike="noStrike" noProof="1">
                <a:latin typeface="Consolas" panose="020B0609020204030204" charset="0"/>
              </a:rPr>
              <a:t>&gt;&gt;&gt; frequences.items()</a:t>
            </a:r>
            <a:endParaRPr lang="en-US" altLang="zh-CN" sz="1600" strike="noStrike" noProof="1">
              <a:latin typeface="Consolas" panose="020B0609020204030204" charset="0"/>
            </a:endParaRPr>
          </a:p>
          <a:p>
            <a:pPr marL="1905" indent="-344805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strike="noStrike" noProof="1">
                <a:latin typeface="Consolas" panose="020B0609020204030204" charset="0"/>
              </a:rPr>
              <a:t>&gt;&gt;&gt; frequences.most_common(1)          #</a:t>
            </a:r>
            <a:r>
              <a:rPr lang="zh-CN" altLang="en-US" sz="1600" strike="noStrike" noProof="1">
                <a:latin typeface="Consolas" panose="020B0609020204030204" charset="0"/>
              </a:rPr>
              <a:t>出现次数最多的一个字符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1905" indent="-344805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strike="noStrike" noProof="1">
                <a:solidFill>
                  <a:srgbClr val="00B0F0"/>
                </a:solidFill>
                <a:latin typeface="Consolas" panose="020B0609020204030204" charset="0"/>
              </a:rPr>
              <a:t>[('A', 22)]</a:t>
            </a:r>
            <a:endParaRPr lang="en-US" altLang="zh-CN" sz="16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1905" indent="-344805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strike="noStrike" noProof="1">
                <a:latin typeface="Consolas" panose="020B0609020204030204" charset="0"/>
              </a:rPr>
              <a:t>&gt;&gt;&gt; frequences.most_common(3)</a:t>
            </a:r>
            <a:endParaRPr lang="en-US" altLang="zh-CN" sz="1600" strike="noStrike" noProof="1">
              <a:latin typeface="Consolas" panose="020B0609020204030204" charset="0"/>
            </a:endParaRPr>
          </a:p>
          <a:p>
            <a:pPr marL="1905" indent="-344805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strike="noStrike" noProof="1">
                <a:solidFill>
                  <a:srgbClr val="00B0F0"/>
                </a:solidFill>
                <a:latin typeface="Consolas" panose="020B0609020204030204" charset="0"/>
              </a:rPr>
              <a:t>[('A', 22), (';', 18), ('`', 17)]</a:t>
            </a:r>
            <a:endParaRPr lang="en-US" altLang="zh-CN" sz="1600" strike="noStrike" noProof="1">
              <a:solidFill>
                <a:srgbClr val="00B0F0"/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标题 90113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</a:rPr>
              <a:t>2.3.4  </a:t>
            </a:r>
            <a:r>
              <a:rPr lang="zh-CN" altLang="en-US" kern="1200" baseline="0">
                <a:latin typeface="+mj-lt"/>
                <a:ea typeface="+mj-ea"/>
                <a:cs typeface="+mj-cs"/>
              </a:rPr>
              <a:t>字典应用案例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90115" name="文本占位符 901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80000"/>
              </a:lnSpc>
              <a:buFont typeface="Wingdings" panose="05000000000000000000" charset="0"/>
              <a:buChar char="n"/>
            </a:pPr>
            <a:r>
              <a:rPr lang="zh-CN" altLang="en-US" sz="1800" strike="noStrike" noProof="1"/>
              <a:t>Counter对象也可以这样用。</a:t>
            </a:r>
            <a:endParaRPr lang="zh-CN" altLang="en-US" sz="1800" strike="noStrike" noProof="1"/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cnt = Counter()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1905" indent="-344805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for word in ['red', 'blue', 'red', 'green', 'blue', 'blue']: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1905" indent="-344805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cnt[word] += 1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1905" indent="-344805" fontAlgn="base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1600" strike="noStrike" noProof="1">
              <a:latin typeface="Consolas" panose="020B0609020204030204" charset="0"/>
            </a:endParaRPr>
          </a:p>
          <a:p>
            <a:pPr marL="1905" indent="-344805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cnt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1905" indent="-344805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Counter({'blue': 3, 'red': 2, 'green': 1})</a:t>
            </a:r>
            <a:endParaRPr lang="zh-CN" altLang="en-US" sz="16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1905" indent="-344805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import re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1905" indent="-344805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words = re.findall(r'\w+', open('hamlet.txt').read().lower())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1905" indent="-344805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&gt;&gt;&gt; Counter(words).most_common(10)      </a:t>
            </a:r>
            <a:r>
              <a:rPr lang="en-US" altLang="zh-CN" sz="1600" strike="noStrike" noProof="1">
                <a:latin typeface="Consolas" panose="020B0609020204030204" charset="0"/>
              </a:rPr>
              <a:t>#</a:t>
            </a:r>
            <a:r>
              <a:rPr lang="zh-CN" altLang="en-US" sz="1600" strike="noStrike" noProof="1">
                <a:latin typeface="Consolas" panose="020B0609020204030204" charset="0"/>
              </a:rPr>
              <a:t>出现次数最多的</a:t>
            </a:r>
            <a:r>
              <a:rPr lang="en-US" altLang="zh-CN" sz="1600" strike="noStrike" noProof="1">
                <a:latin typeface="Consolas" panose="020B0609020204030204" charset="0"/>
              </a:rPr>
              <a:t>10</a:t>
            </a:r>
            <a:r>
              <a:rPr lang="zh-CN" altLang="en-US" sz="1600" strike="noStrike" noProof="1">
                <a:latin typeface="Consolas" panose="020B0609020204030204" charset="0"/>
              </a:rPr>
              <a:t>个单词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1905" indent="-344805" fontAlgn="base">
              <a:lnSpc>
                <a:spcPct val="80000"/>
              </a:lnSpc>
              <a:buNone/>
            </a:pPr>
            <a:endParaRPr lang="zh-CN" altLang="en-US" sz="1350" strike="noStrike" noProof="1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标题 92161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+mj-lt"/>
                <a:ea typeface="+mj-ea"/>
                <a:cs typeface="+mj-cs"/>
              </a:rPr>
              <a:t>2.3.6  字典推导式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111618" name="文本占位符 9216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1905" indent="-344805" defTabSz="914400">
              <a:lnSpc>
                <a:spcPct val="8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</a:rPr>
              <a:t>&gt;&gt;&gt; s = {x:x.strip() for x in ('  he  ', 'she    ', '    I')}</a:t>
            </a:r>
            <a:endParaRPr lang="en-US" altLang="zh-CN" sz="1600">
              <a:latin typeface="Consolas" panose="020B0609020204030204" charset="0"/>
            </a:endParaRPr>
          </a:p>
          <a:p>
            <a:pPr marL="1905" indent="-344805" defTabSz="914400">
              <a:lnSpc>
                <a:spcPct val="8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</a:rPr>
              <a:t>&gt;&gt;&gt; s</a:t>
            </a:r>
            <a:endParaRPr lang="en-US" altLang="zh-CN" sz="1600">
              <a:latin typeface="Consolas" panose="020B0609020204030204" charset="0"/>
            </a:endParaRPr>
          </a:p>
          <a:p>
            <a:pPr marL="1905" indent="-344805" defTabSz="914400">
              <a:lnSpc>
                <a:spcPct val="8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B0F0"/>
                </a:solidFill>
                <a:latin typeface="Consolas" panose="020B0609020204030204" charset="0"/>
              </a:rPr>
              <a:t>{'  he  ': 'he', '    I': 'I', 'she    ': 'she'}</a:t>
            </a:r>
            <a:endParaRPr lang="en-US" altLang="zh-CN" sz="1600">
              <a:solidFill>
                <a:srgbClr val="00B0F0"/>
              </a:solidFill>
              <a:latin typeface="Consolas" panose="020B0609020204030204" charset="0"/>
            </a:endParaRPr>
          </a:p>
          <a:p>
            <a:pPr marL="1905" indent="-344805" defTabSz="914400">
              <a:lnSpc>
                <a:spcPct val="8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</a:rPr>
              <a:t>&gt;&gt;&gt; for k, v in s.items():</a:t>
            </a:r>
            <a:endParaRPr lang="en-US" altLang="zh-CN" sz="1600">
              <a:latin typeface="Consolas" panose="020B0609020204030204" charset="0"/>
            </a:endParaRPr>
          </a:p>
          <a:p>
            <a:pPr marL="1905" indent="-344805" defTabSz="914400">
              <a:lnSpc>
                <a:spcPct val="8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</a:rPr>
              <a:t>    print(k, ':', v)</a:t>
            </a:r>
            <a:endParaRPr lang="en-US" altLang="zh-CN" sz="1600">
              <a:latin typeface="Consolas" panose="020B0609020204030204" charset="0"/>
            </a:endParaRPr>
          </a:p>
          <a:p>
            <a:pPr marL="1905" indent="-344805" defTabSz="914400">
              <a:lnSpc>
                <a:spcPct val="80000"/>
              </a:lnSpc>
              <a:buSzPct val="90000"/>
              <a:buFont typeface="Wingdings" panose="05000000000000000000" pitchFamily="2" charset="2"/>
              <a:buNone/>
            </a:pPr>
            <a:endParaRPr lang="en-US" altLang="zh-CN" sz="1600">
              <a:latin typeface="Consolas" panose="020B0609020204030204" charset="0"/>
            </a:endParaRPr>
          </a:p>
          <a:p>
            <a:pPr marL="1905" indent="-344805" defTabSz="914400">
              <a:lnSpc>
                <a:spcPct val="8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B0F0"/>
                </a:solidFill>
                <a:latin typeface="Consolas" panose="020B0609020204030204" charset="0"/>
              </a:rPr>
              <a:t>  he   : he</a:t>
            </a:r>
            <a:endParaRPr lang="en-US" altLang="zh-CN" sz="1600">
              <a:solidFill>
                <a:srgbClr val="00B0F0"/>
              </a:solidFill>
              <a:latin typeface="Consolas" panose="020B0609020204030204" charset="0"/>
            </a:endParaRPr>
          </a:p>
          <a:p>
            <a:pPr marL="1905" indent="-344805" defTabSz="914400">
              <a:lnSpc>
                <a:spcPct val="8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B0F0"/>
                </a:solidFill>
                <a:latin typeface="Consolas" panose="020B0609020204030204" charset="0"/>
              </a:rPr>
              <a:t>    I : I</a:t>
            </a:r>
            <a:endParaRPr lang="en-US" altLang="zh-CN" sz="1600">
              <a:solidFill>
                <a:srgbClr val="00B0F0"/>
              </a:solidFill>
              <a:latin typeface="Consolas" panose="020B0609020204030204" charset="0"/>
            </a:endParaRPr>
          </a:p>
          <a:p>
            <a:pPr marL="1905" indent="-344805" defTabSz="914400">
              <a:lnSpc>
                <a:spcPct val="8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B0F0"/>
                </a:solidFill>
                <a:latin typeface="Consolas" panose="020B0609020204030204" charset="0"/>
              </a:rPr>
              <a:t>she     : she </a:t>
            </a:r>
            <a:endParaRPr lang="en-US" altLang="zh-CN" sz="1600">
              <a:solidFill>
                <a:srgbClr val="00B0F0"/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标题 1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2.3.6  字典推导式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11264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&gt;&gt;&gt; {i:str(i) for i in range(1, 5)}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B0F0"/>
                </a:solidFill>
                <a:latin typeface="Consolas" panose="020B0609020204030204" charset="0"/>
              </a:rPr>
              <a:t>{1: '1', 2: '2', 3: '3', 4: '4'}</a:t>
            </a:r>
            <a:endParaRPr lang="zh-CN" altLang="en-US" sz="16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&gt;&gt;&gt; x = ['A', 'B', 'C', 'D']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&gt;&gt;&gt; y = ['a', 'b', 'b', 'd']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&gt;&gt;&gt; {i:j for i,j in zip(x,y)}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B0F0"/>
                </a:solidFill>
                <a:latin typeface="Consolas" panose="020B0609020204030204" charset="0"/>
              </a:rPr>
              <a:t>{'A': 'a', 'C': 'b', 'B': 'b', 'D': 'd'}</a:t>
            </a:r>
            <a:endParaRPr lang="zh-CN" altLang="en-US" sz="1600">
              <a:solidFill>
                <a:srgbClr val="00B0F0"/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标题 93185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2.4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集合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113666" name="文本占位符 9318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1800"/>
              <a:t>集合是</a:t>
            </a:r>
            <a:r>
              <a:rPr lang="zh-CN" altLang="en-US" sz="1800">
                <a:solidFill>
                  <a:srgbClr val="FF0000"/>
                </a:solidFill>
              </a:rPr>
              <a:t>无序、可变</a:t>
            </a:r>
            <a:r>
              <a:rPr lang="zh-CN" altLang="en-US" sz="1800"/>
              <a:t>序列，使用一对大括号界定，</a:t>
            </a:r>
            <a:r>
              <a:rPr lang="zh-CN" altLang="en-US" sz="1800">
                <a:solidFill>
                  <a:srgbClr val="FF0000"/>
                </a:solidFill>
              </a:rPr>
              <a:t>元素不可重复</a:t>
            </a:r>
            <a:r>
              <a:rPr lang="zh-CN" altLang="en-US" sz="1800"/>
              <a:t>，同一个集合中每个元素都是唯一的。</a:t>
            </a:r>
            <a:endParaRPr lang="zh-CN" altLang="en-US" sz="1800"/>
          </a:p>
          <a:p>
            <a:pPr defTabSz="9144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1800"/>
              <a:t>集合中</a:t>
            </a:r>
            <a:r>
              <a:rPr lang="zh-CN" altLang="en-US" sz="1800">
                <a:solidFill>
                  <a:srgbClr val="FF0000"/>
                </a:solidFill>
              </a:rPr>
              <a:t>只能包含数字、字符串、元组等不可变类型</a:t>
            </a:r>
            <a:r>
              <a:rPr lang="zh-CN" altLang="en-US" sz="1800"/>
              <a:t>（或者说可哈希）的数据，而不能包含列表、字典、集合等可变类型的数据。</a:t>
            </a:r>
            <a:endParaRPr lang="zh-CN" altLang="en-US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标题 94209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2.4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.1</a:t>
            </a:r>
            <a:r>
              <a:rPr lang="en-US" altLang="zh-CN" kern="1200" baseline="0" dirty="0">
                <a:latin typeface="+mj-lt"/>
                <a:ea typeface="+mj-ea"/>
                <a:cs typeface="+mj-cs"/>
              </a:rPr>
              <a:t>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集合的创建与删除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114690" name="文本占位符 94210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80000"/>
              </a:lnSpc>
              <a:spcBef>
                <a:spcPct val="0"/>
              </a:spcBef>
              <a:buSzPct val="90000"/>
              <a:buFont typeface="Wingdings" panose="05000000000000000000" charset="0"/>
              <a:buChar char="§"/>
            </a:pPr>
            <a:r>
              <a:rPr lang="zh-CN" altLang="en-US" sz="1800" dirty="0"/>
              <a:t>直接将集合赋值给变量</a:t>
            </a:r>
            <a:endParaRPr lang="zh-CN" altLang="en-US" sz="1800" dirty="0"/>
          </a:p>
          <a:p>
            <a:pPr defTabSz="914400">
              <a:lnSpc>
                <a:spcPct val="80000"/>
              </a:lnSpc>
              <a:buSzPct val="90000"/>
              <a:buFont typeface="Wingdings" panose="05000000000000000000" pitchFamily="2" charset="2"/>
              <a:buNone/>
            </a:pPr>
            <a:endParaRPr lang="en-US" altLang="zh-CN" sz="1350" dirty="0"/>
          </a:p>
          <a:p>
            <a:pPr defTabSz="914400">
              <a:lnSpc>
                <a:spcPct val="8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a = {3, 5}</a:t>
            </a:r>
            <a:endParaRPr lang="en-US" altLang="zh-CN" sz="135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80000"/>
              </a:lnSpc>
              <a:buSzPct val="90000"/>
              <a:buFont typeface="Wingdings" panose="05000000000000000000" pitchFamily="2" charset="2"/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80000"/>
              </a:lnSpc>
              <a:buSzPct val="90000"/>
              <a:buFont typeface="Wingdings" panose="05000000000000000000" charset="0"/>
              <a:buChar char="§"/>
            </a:pPr>
            <a:r>
              <a:rPr lang="zh-CN" altLang="en-US" sz="1800" dirty="0"/>
              <a:t>使用</a:t>
            </a:r>
            <a:r>
              <a:rPr lang="en-US" altLang="zh-CN" sz="1800" dirty="0"/>
              <a:t>set</a:t>
            </a:r>
            <a:r>
              <a:rPr lang="zh-CN" altLang="en-US" sz="1800" dirty="0"/>
              <a:t>将其他类型数据转换为集合</a:t>
            </a:r>
            <a:endParaRPr lang="zh-CN" altLang="en-US" sz="1800" dirty="0"/>
          </a:p>
          <a:p>
            <a:pPr defTabSz="914400">
              <a:lnSpc>
                <a:spcPct val="8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endParaRPr lang="en-GB" altLang="en-US" sz="1350" dirty="0"/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1600" dirty="0">
                <a:latin typeface="Consolas" panose="020B0609020204030204" charset="0"/>
              </a:rPr>
              <a:t>&gt;&gt;&gt; a_set = set(range(8,14))</a:t>
            </a:r>
            <a:endParaRPr lang="en-GB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1600" dirty="0">
                <a:latin typeface="Consolas" panose="020B0609020204030204" charset="0"/>
              </a:rPr>
              <a:t>&gt;&gt;&gt; a_set</a:t>
            </a:r>
            <a:endParaRPr lang="en-GB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1600" dirty="0">
                <a:solidFill>
                  <a:srgbClr val="00B0F0"/>
                </a:solidFill>
                <a:latin typeface="Consolas" panose="020B0609020204030204" charset="0"/>
              </a:rPr>
              <a:t>{8, 9, 10, 11, 12, 13}</a:t>
            </a:r>
            <a:endParaRPr lang="en-GB" altLang="en-US" sz="16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1600" dirty="0">
                <a:latin typeface="Consolas" panose="020B0609020204030204" charset="0"/>
              </a:rPr>
              <a:t>&gt;&gt;&gt; b_set = set([0, 1, 2, 3, 0, 1, 2, 3, 7, 8])   </a:t>
            </a:r>
            <a:r>
              <a:rPr lang="en-US" altLang="en-GB" sz="1600" dirty="0">
                <a:latin typeface="Consolas" panose="020B0609020204030204" charset="0"/>
              </a:rPr>
              <a:t>#</a:t>
            </a:r>
            <a:r>
              <a:rPr lang="zh-CN" altLang="en-US" sz="1600" dirty="0">
                <a:latin typeface="Consolas" panose="020B0609020204030204" charset="0"/>
              </a:rPr>
              <a:t>自动去除重复</a:t>
            </a:r>
            <a:endParaRPr lang="zh-CN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1600" dirty="0">
                <a:latin typeface="Consolas" panose="020B0609020204030204" charset="0"/>
              </a:rPr>
              <a:t>&gt;&gt;&gt; b_set</a:t>
            </a:r>
            <a:endParaRPr lang="en-GB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1600" dirty="0">
                <a:solidFill>
                  <a:srgbClr val="00B0F0"/>
                </a:solidFill>
                <a:latin typeface="Consolas" panose="020B0609020204030204" charset="0"/>
              </a:rPr>
              <a:t>{0, 1, 2, 3, 7, 8}</a:t>
            </a:r>
            <a:endParaRPr lang="en-GB" altLang="en-US" sz="16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1600" dirty="0">
                <a:latin typeface="Consolas" panose="020B0609020204030204" charset="0"/>
              </a:rPr>
              <a:t>&gt;&gt;&gt; c_set = set()                                 </a:t>
            </a:r>
            <a:r>
              <a:rPr lang="en-US" altLang="en-GB" sz="1600" dirty="0">
                <a:latin typeface="Consolas" panose="020B0609020204030204" charset="0"/>
              </a:rPr>
              <a:t>#</a:t>
            </a:r>
            <a:r>
              <a:rPr lang="zh-CN" altLang="en-US" sz="1600" dirty="0">
                <a:latin typeface="Consolas" panose="020B0609020204030204" charset="0"/>
              </a:rPr>
              <a:t>空集合</a:t>
            </a:r>
            <a:endParaRPr lang="zh-CN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1600" dirty="0">
                <a:latin typeface="Consolas" panose="020B0609020204030204" charset="0"/>
              </a:rPr>
              <a:t>&gt;&gt;&gt; c_set</a:t>
            </a:r>
            <a:endParaRPr lang="en-GB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1600" dirty="0">
                <a:solidFill>
                  <a:srgbClr val="00B0F0"/>
                </a:solidFill>
                <a:latin typeface="Consolas" panose="020B0609020204030204" charset="0"/>
              </a:rPr>
              <a:t>set()</a:t>
            </a:r>
            <a:endParaRPr lang="en-US" altLang="en-US" sz="1800"/>
          </a:p>
        </p:txBody>
      </p:sp>
      <p:sp>
        <p:nvSpPr>
          <p:cNvPr id="115714" name="标题 94209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2.4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.1</a:t>
            </a:r>
            <a:r>
              <a:rPr lang="en-US" altLang="zh-CN" kern="1200" baseline="0" dirty="0">
                <a:latin typeface="+mj-lt"/>
                <a:ea typeface="+mj-ea"/>
                <a:cs typeface="+mj-cs"/>
              </a:rPr>
              <a:t>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集合的创建与删除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标题 95233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2.4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.1</a:t>
            </a:r>
            <a:r>
              <a:rPr lang="en-US" altLang="zh-CN" kern="1200" baseline="0" dirty="0">
                <a:latin typeface="+mj-lt"/>
                <a:ea typeface="+mj-ea"/>
                <a:cs typeface="+mj-cs"/>
              </a:rPr>
              <a:t>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集合的创建与删除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95235" name="文本占位符 95234"/>
          <p:cNvSpPr>
            <a:spLocks noGrp="1"/>
          </p:cNvSpPr>
          <p:nvPr>
            <p:ph idx="1"/>
          </p:nvPr>
        </p:nvSpPr>
        <p:spPr>
          <a:xfrm>
            <a:off x="457200" y="1128605"/>
            <a:ext cx="8229600" cy="3395066"/>
          </a:xfrm>
        </p:spPr>
        <p:txBody>
          <a:bodyPr/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zh-CN" altLang="en-US" sz="1800" strike="noStrike" noProof="1">
                <a:latin typeface="宋体" panose="02010600030101010101" pitchFamily="2" charset="-122"/>
              </a:rPr>
              <a:t>当不再使用某个集合时，可以使用</a:t>
            </a:r>
            <a:r>
              <a:rPr lang="en-US" altLang="zh-CN" sz="1800" strike="noStrike" noProof="1">
                <a:solidFill>
                  <a:srgbClr val="FF0000"/>
                </a:solidFill>
                <a:latin typeface="宋体" panose="02010600030101010101" pitchFamily="2" charset="-122"/>
              </a:rPr>
              <a:t>del</a:t>
            </a:r>
            <a:r>
              <a:rPr lang="zh-CN" altLang="en-US" sz="1800" strike="noStrike" noProof="1">
                <a:latin typeface="宋体" panose="02010600030101010101" pitchFamily="2" charset="-122"/>
              </a:rPr>
              <a:t>命令删除整个集合。集合对象的</a:t>
            </a:r>
            <a:r>
              <a:rPr lang="en-US" altLang="zh-CN" sz="1800" strike="noStrike" noProof="1">
                <a:solidFill>
                  <a:srgbClr val="FF0000"/>
                </a:solidFill>
                <a:latin typeface="宋体" panose="02010600030101010101" pitchFamily="2" charset="-122"/>
              </a:rPr>
              <a:t>pop()</a:t>
            </a:r>
            <a:r>
              <a:rPr lang="zh-CN" altLang="en-US" sz="1800" strike="noStrike" noProof="1">
                <a:latin typeface="宋体" panose="02010600030101010101" pitchFamily="2" charset="-122"/>
              </a:rPr>
              <a:t>方法弹出并删除其中一个元素，</a:t>
            </a:r>
            <a:r>
              <a:rPr lang="en-US" altLang="zh-CN" sz="1800" strike="noStrike" noProof="1">
                <a:solidFill>
                  <a:srgbClr val="FF0000"/>
                </a:solidFill>
                <a:latin typeface="宋体" panose="02010600030101010101" pitchFamily="2" charset="-122"/>
              </a:rPr>
              <a:t>remove()</a:t>
            </a:r>
            <a:r>
              <a:rPr lang="zh-CN" altLang="en-US" sz="1800" strike="noStrike" noProof="1">
                <a:latin typeface="宋体" panose="02010600030101010101" pitchFamily="2" charset="-122"/>
              </a:rPr>
              <a:t>方法直接删除指定元素，</a:t>
            </a:r>
            <a:r>
              <a:rPr lang="en-US" altLang="zh-CN" sz="1800" strike="noStrike" noProof="1">
                <a:solidFill>
                  <a:srgbClr val="FF0000"/>
                </a:solidFill>
                <a:latin typeface="宋体" panose="02010600030101010101" pitchFamily="2" charset="-122"/>
              </a:rPr>
              <a:t>clear()</a:t>
            </a:r>
            <a:r>
              <a:rPr lang="zh-CN" altLang="en-US" sz="1800" strike="noStrike" noProof="1">
                <a:latin typeface="宋体" panose="02010600030101010101" pitchFamily="2" charset="-122"/>
              </a:rPr>
              <a:t>方法清空集合。</a:t>
            </a:r>
            <a:endParaRPr lang="zh-CN" altLang="en-US" sz="1800" strike="noStrike" noProof="1">
              <a:latin typeface="宋体" panose="02010600030101010101" pitchFamily="2" charset="-122"/>
            </a:endParaRP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en-US" altLang="zh-CN" sz="1400" strike="noStrike" noProof="1">
                <a:latin typeface="Consolas" panose="020B0609020204030204" charset="0"/>
              </a:rPr>
              <a:t>&gt;&gt;&gt; a = {1, 4, 2, 3}</a:t>
            </a:r>
            <a:endParaRPr lang="en-US" altLang="zh-CN" sz="1400" strike="noStrike" noProof="1">
              <a:latin typeface="Consolas" panose="020B0609020204030204" charset="0"/>
            </a:endParaRP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en-US" altLang="zh-CN" sz="1400" strike="noStrike" noProof="1">
                <a:latin typeface="Consolas" panose="020B0609020204030204" charset="0"/>
              </a:rPr>
              <a:t>&gt;&gt;&gt; a.pop()</a:t>
            </a:r>
            <a:endParaRPr lang="en-US" altLang="zh-CN" sz="1400" strike="noStrike" noProof="1">
              <a:latin typeface="Consolas" panose="020B0609020204030204" charset="0"/>
            </a:endParaRP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en-US" altLang="zh-CN" sz="1400" strike="noStrike" noProof="1">
                <a:solidFill>
                  <a:srgbClr val="00B0F0"/>
                </a:solidFill>
                <a:latin typeface="Consolas" panose="020B0609020204030204" charset="0"/>
              </a:rPr>
              <a:t>1</a:t>
            </a:r>
            <a:endParaRPr lang="en-US" altLang="zh-CN" sz="14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en-US" altLang="zh-CN" sz="1400" strike="noStrike" noProof="1">
                <a:latin typeface="Consolas" panose="020B0609020204030204" charset="0"/>
              </a:rPr>
              <a:t>&gt;&gt;&gt; a.pop()</a:t>
            </a:r>
            <a:endParaRPr lang="en-US" altLang="zh-CN" sz="1400" strike="noStrike" noProof="1">
              <a:latin typeface="Consolas" panose="020B0609020204030204" charset="0"/>
            </a:endParaRP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en-US" altLang="zh-CN" sz="1400" strike="noStrike" noProof="1">
                <a:solidFill>
                  <a:srgbClr val="00B0F0"/>
                </a:solidFill>
                <a:latin typeface="Consolas" panose="020B0609020204030204" charset="0"/>
              </a:rPr>
              <a:t>2</a:t>
            </a:r>
            <a:endParaRPr lang="en-US" altLang="zh-CN" sz="14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en-US" altLang="zh-CN" sz="1400" strike="noStrike" noProof="1">
                <a:latin typeface="Consolas" panose="020B0609020204030204" charset="0"/>
              </a:rPr>
              <a:t>&gt;&gt;&gt; a</a:t>
            </a:r>
            <a:endParaRPr lang="en-US" altLang="zh-CN" sz="1400" strike="noStrike" noProof="1">
              <a:latin typeface="Consolas" panose="020B0609020204030204" charset="0"/>
            </a:endParaRP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en-US" altLang="zh-CN" sz="1400" strike="noStrike" noProof="1">
                <a:solidFill>
                  <a:srgbClr val="00B0F0"/>
                </a:solidFill>
                <a:latin typeface="Consolas" panose="020B0609020204030204" charset="0"/>
              </a:rPr>
              <a:t>{3, 4}</a:t>
            </a:r>
            <a:endParaRPr lang="en-US" altLang="zh-CN" sz="14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en-US" altLang="zh-CN" sz="1400" strike="noStrike" noProof="1">
                <a:latin typeface="Consolas" panose="020B0609020204030204" charset="0"/>
              </a:rPr>
              <a:t>&gt;&gt;&gt; a.add(2)</a:t>
            </a:r>
            <a:endParaRPr lang="en-US" altLang="zh-CN" sz="1400" strike="noStrike" noProof="1">
              <a:latin typeface="Consolas" panose="020B0609020204030204" charset="0"/>
            </a:endParaRP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en-US" altLang="zh-CN" sz="1400" strike="noStrike" noProof="1">
                <a:latin typeface="Consolas" panose="020B0609020204030204" charset="0"/>
              </a:rPr>
              <a:t>&gt;&gt;&gt; a</a:t>
            </a:r>
            <a:endParaRPr lang="en-US" altLang="zh-CN" sz="1400" strike="noStrike" noProof="1">
              <a:latin typeface="Consolas" panose="020B0609020204030204" charset="0"/>
            </a:endParaRP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en-US" altLang="zh-CN" sz="1400" strike="noStrike" noProof="1">
                <a:solidFill>
                  <a:srgbClr val="00B0F0"/>
                </a:solidFill>
                <a:latin typeface="Consolas" panose="020B0609020204030204" charset="0"/>
              </a:rPr>
              <a:t>{2, 3, 4}</a:t>
            </a:r>
            <a:endParaRPr lang="en-US" altLang="zh-CN" sz="14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en-US" altLang="zh-CN" sz="1400" strike="noStrike" noProof="1">
                <a:latin typeface="Consolas" panose="020B0609020204030204" charset="0"/>
              </a:rPr>
              <a:t>&gt;&gt;&gt; a.remove(3)</a:t>
            </a:r>
            <a:endParaRPr lang="en-US" altLang="zh-CN" sz="1400" strike="noStrike" noProof="1">
              <a:latin typeface="Consolas" panose="020B0609020204030204" charset="0"/>
            </a:endParaRP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en-US" altLang="zh-CN" sz="1400" strike="noStrike" noProof="1">
                <a:latin typeface="Consolas" panose="020B0609020204030204" charset="0"/>
              </a:rPr>
              <a:t>&gt;&gt;&gt; a</a:t>
            </a:r>
            <a:endParaRPr lang="en-US" altLang="zh-CN" sz="1400" strike="noStrike" noProof="1">
              <a:latin typeface="Consolas" panose="020B0609020204030204" charset="0"/>
            </a:endParaRP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en-US" altLang="zh-CN" sz="1400" strike="noStrike" noProof="1">
                <a:solidFill>
                  <a:srgbClr val="00B0F0"/>
                </a:solidFill>
                <a:latin typeface="Consolas" panose="020B0609020204030204" charset="0"/>
              </a:rPr>
              <a:t>{2, 4}</a:t>
            </a:r>
            <a:endParaRPr lang="en-US" altLang="zh-CN" sz="1400" strike="noStrike" noProof="1">
              <a:solidFill>
                <a:srgbClr val="00B0F0"/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标题 67585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2.2.1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元组创建与删除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80898" name="文本占位符 6758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90000"/>
              </a:lnSpc>
              <a:buSzPct val="90000"/>
              <a:buFont typeface="Wingdings" panose="05000000000000000000" charset="0"/>
              <a:buChar char="§"/>
            </a:pPr>
            <a:r>
              <a:rPr lang="zh-CN" altLang="en-US" sz="1800" dirty="0">
                <a:sym typeface="Arial" panose="020B0604020202020204" pitchFamily="34" charset="0"/>
              </a:rPr>
              <a:t>使用tuple函数将其他序列转换为元组</a:t>
            </a:r>
            <a:endParaRPr lang="zh-CN" altLang="en-US" sz="1800" dirty="0">
              <a:sym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buClr>
                <a:srgbClr val="3333CC"/>
              </a:buClr>
              <a:buSzPct val="90000"/>
              <a:buFont typeface="Times New Roman" panose="02020603050405020304" pitchFamily="2" charset="0"/>
              <a:buNone/>
            </a:pPr>
            <a:endParaRPr lang="en-US" altLang="zh-CN" sz="1500" dirty="0">
              <a:sym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buClr>
                <a:srgbClr val="3333CC"/>
              </a:buClr>
              <a:buSzPct val="90000"/>
              <a:buFont typeface="Times New Roman" panose="02020603050405020304" pitchFamily="2" charset="0"/>
              <a:buNone/>
            </a:pPr>
            <a:r>
              <a:rPr lang="en-US" altLang="zh-CN" sz="1600" dirty="0">
                <a:latin typeface="Consolas" panose="020B0609020204030204" charset="0"/>
                <a:sym typeface="Arial" panose="020B0604020202020204" pitchFamily="34" charset="0"/>
              </a:rPr>
              <a:t>&gt;&gt;&gt; tuple('abcdefg')                    #</a:t>
            </a:r>
            <a:r>
              <a:rPr lang="zh-CN" altLang="en-US" sz="1600" dirty="0">
                <a:latin typeface="Consolas" panose="020B0609020204030204" charset="0"/>
                <a:sym typeface="Arial" panose="020B0604020202020204" pitchFamily="34" charset="0"/>
              </a:rPr>
              <a:t>把字符串转换为元组</a:t>
            </a:r>
            <a:endParaRPr lang="zh-CN" altLang="en-US" sz="1600" dirty="0">
              <a:latin typeface="Consolas" panose="020B0609020204030204" charset="0"/>
              <a:sym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buClr>
                <a:srgbClr val="3333CC"/>
              </a:buClr>
              <a:buSzPct val="90000"/>
              <a:buFont typeface="Times New Roman" panose="02020603050405020304" pitchFamily="2" charset="0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('a', 'b', 'c', 'd', 'e', 'f', 'g')</a:t>
            </a:r>
            <a:endParaRPr lang="en-US" altLang="zh-CN" sz="16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aList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[-1, -4, 6, 7.5, -2.3, 9, -11]</a:t>
            </a:r>
            <a:endParaRPr lang="en-US" altLang="zh-CN" sz="16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tuple(aList)                        #</a:t>
            </a:r>
            <a:r>
              <a:rPr lang="zh-CN" altLang="en-US" sz="1600" dirty="0">
                <a:latin typeface="Consolas" panose="020B0609020204030204" charset="0"/>
              </a:rPr>
              <a:t>把列表转换为元组</a:t>
            </a:r>
            <a:endParaRPr lang="zh-CN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(-1, -4, 6, 7.5, -2.3, 9, -11)</a:t>
            </a:r>
            <a:endParaRPr lang="en-US" altLang="zh-CN" sz="16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s = tuple()                         #空元组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s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()</a:t>
            </a:r>
            <a:endParaRPr lang="en-US" altLang="zh-CN" sz="135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90000"/>
              </a:lnSpc>
              <a:buSzPct val="90000"/>
              <a:buFont typeface="Wingdings" panose="05000000000000000000" charset="0"/>
              <a:buChar char="§"/>
            </a:pPr>
            <a:r>
              <a:rPr lang="zh-CN" altLang="en-US" sz="1800" dirty="0"/>
              <a:t>使用</a:t>
            </a:r>
            <a:r>
              <a:rPr lang="en-US" altLang="zh-CN" sz="1800" dirty="0"/>
              <a:t>del</a:t>
            </a:r>
            <a:r>
              <a:rPr lang="zh-CN" altLang="en-US" sz="1800" dirty="0"/>
              <a:t>可以删除元组对象，</a:t>
            </a:r>
            <a:r>
              <a:rPr lang="zh-CN" altLang="en-US" sz="1800" dirty="0">
                <a:solidFill>
                  <a:srgbClr val="FF0000"/>
                </a:solidFill>
              </a:rPr>
              <a:t>不能删除元组中的元素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标题 96257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2.4.2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集合运算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117762" name="文本占位符 96258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charset="0"/>
              <a:buChar char="§"/>
            </a:pPr>
            <a:r>
              <a:rPr lang="zh-CN" altLang="en-US" sz="1800" dirty="0"/>
              <a:t>交集、并集、差集、对称差集等运算</a:t>
            </a:r>
            <a:endParaRPr lang="zh-CN" altLang="en-US" sz="1800" dirty="0"/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1600" dirty="0">
                <a:latin typeface="Consolas" panose="020B0609020204030204" charset="0"/>
              </a:rPr>
              <a:t>&gt;&gt;&gt; a_set = set([8, 9, 10, 11, 12, 13])</a:t>
            </a:r>
            <a:endParaRPr lang="en-GB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1600" dirty="0">
                <a:latin typeface="Consolas" panose="020B0609020204030204" charset="0"/>
              </a:rPr>
              <a:t>&gt;&gt;&gt; b_set = {0, 1, 2, 3, 7, 8}</a:t>
            </a:r>
            <a:endParaRPr lang="en-GB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1600" dirty="0">
                <a:latin typeface="Consolas" panose="020B0609020204030204" charset="0"/>
              </a:rPr>
              <a:t>&gt;&gt;&gt; a_set | b_set                             #并集</a:t>
            </a:r>
            <a:endParaRPr lang="en-GB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1600" dirty="0">
                <a:solidFill>
                  <a:srgbClr val="00B0F0"/>
                </a:solidFill>
                <a:latin typeface="Consolas" panose="020B0609020204030204" charset="0"/>
              </a:rPr>
              <a:t>{0, 1, 2, 3, 7, 8, 9, 10, 11, 12, 13}</a:t>
            </a:r>
            <a:endParaRPr lang="en-GB" altLang="en-US" sz="16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1600" dirty="0">
                <a:latin typeface="Consolas" panose="020B0609020204030204" charset="0"/>
              </a:rPr>
              <a:t>&gt;&gt;&gt; a_set &amp; b_set                             #交集</a:t>
            </a:r>
            <a:endParaRPr lang="en-GB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1600" dirty="0">
                <a:solidFill>
                  <a:srgbClr val="00B0F0"/>
                </a:solidFill>
                <a:latin typeface="Consolas" panose="020B0609020204030204" charset="0"/>
              </a:rPr>
              <a:t>{8}</a:t>
            </a:r>
            <a:endParaRPr lang="en-GB" altLang="en-US" sz="16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1600" dirty="0">
                <a:latin typeface="Consolas" panose="020B0609020204030204" charset="0"/>
              </a:rPr>
              <a:t>&gt;&gt;&gt; a_set - b_set</a:t>
            </a:r>
            <a:endParaRPr lang="en-GB" altLang="en-US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None/>
            </a:pPr>
            <a:r>
              <a:rPr lang="en-GB" altLang="en-US" sz="1600" dirty="0">
                <a:solidFill>
                  <a:srgbClr val="00B0F0"/>
                </a:solidFill>
                <a:latin typeface="Consolas" panose="020B0609020204030204" charset="0"/>
              </a:rPr>
              <a:t>{9, 10, 11, 12, 13}</a:t>
            </a:r>
            <a:endParaRPr lang="en-GB" altLang="en-US" sz="16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sym typeface="+mn-ea"/>
              </a:rPr>
              <a:t>&gt;&gt;&gt; a_set ^ b_set                             #</a:t>
            </a:r>
            <a:r>
              <a:rPr lang="zh-CN" altLang="en-US" sz="1600">
                <a:latin typeface="Consolas" panose="020B0609020204030204" charset="0"/>
                <a:sym typeface="+mn-ea"/>
              </a:rPr>
              <a:t>对称差集</a:t>
            </a:r>
            <a:endParaRPr lang="en-US" altLang="en-US" sz="16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{0, 1, 2, 3, 7, 9, 10, 11, 12, 13}</a:t>
            </a:r>
            <a:endParaRPr lang="en-GB" altLang="en-US" sz="1600" dirty="0">
              <a:solidFill>
                <a:srgbClr val="00B0F0"/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fontAlgn="base">
              <a:buFont typeface="Wingdings" panose="05000000000000000000" charset="0"/>
              <a:buChar char="§"/>
            </a:pPr>
            <a:r>
              <a:rPr lang="zh-CN" altLang="en-US" sz="1800" strike="noStrike" noProof="1"/>
              <a:t>集合包含关系测试</a:t>
            </a:r>
            <a:endParaRPr lang="zh-CN" altLang="en-US" sz="1800" strike="noStrike" noProof="1"/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  <a:sym typeface="+mn-ea"/>
              </a:rPr>
              <a:t>&gt;&gt;&gt; x = {1, 2, 3}</a:t>
            </a:r>
            <a:endParaRPr 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  <a:sym typeface="+mn-ea"/>
              </a:rPr>
              <a:t>&gt;&gt;&gt; y = {1, 2, 5}</a:t>
            </a:r>
            <a:endParaRPr 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  <a:sym typeface="+mn-ea"/>
              </a:rPr>
              <a:t>&gt;&gt;&gt; z = {1, 2, 3, 4}</a:t>
            </a:r>
            <a:endParaRPr 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&gt;&gt;&gt; x &lt; y                                #比较集合大小/包含关系</a:t>
            </a:r>
            <a:endParaRPr 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False</a:t>
            </a:r>
            <a:endParaRPr lang="en-US" sz="16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&gt;&gt;&gt; x &lt; z                                #真子集</a:t>
            </a:r>
            <a:endParaRPr 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True</a:t>
            </a:r>
            <a:endParaRPr lang="en-US" sz="16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&gt;&gt;&gt; y &lt; z</a:t>
            </a:r>
            <a:endParaRPr 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False</a:t>
            </a:r>
            <a:endParaRPr lang="en-US" sz="16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600" strike="noStrike" noProof="1">
                <a:latin typeface="Consolas" panose="020B0609020204030204" charset="0"/>
              </a:rPr>
              <a:t>&gt;&gt;&gt; {1, 2, 3} &lt;= {1, 2, 3}               #子集</a:t>
            </a:r>
            <a:endParaRPr lang="en-US" sz="160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600" strike="noStrike" noProof="1">
                <a:solidFill>
                  <a:srgbClr val="00B0F0"/>
                </a:solidFill>
                <a:latin typeface="Consolas" panose="020B0609020204030204" charset="0"/>
              </a:rPr>
              <a:t>True</a:t>
            </a:r>
            <a:endParaRPr lang="en-US" sz="1600" strike="noStrike" noProof="1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119810" name="标题 96257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2.4.2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集合运算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标题 1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</a:rPr>
              <a:t>2.4.3  </a:t>
            </a:r>
            <a:r>
              <a:rPr lang="zh-CN" altLang="en-US" kern="1200" baseline="0">
                <a:latin typeface="+mj-lt"/>
                <a:ea typeface="+mj-ea"/>
                <a:cs typeface="+mj-cs"/>
              </a:rPr>
              <a:t>集合运用案例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charset="0"/>
              <a:buChar char="§"/>
            </a:pPr>
            <a:r>
              <a:rPr lang="zh-CN" altLang="en-US" sz="1800" strike="noStrike" noProof="1"/>
              <a:t>例2-1  生成不重复随机数的效率比较。</a:t>
            </a:r>
            <a:endParaRPr lang="zh-CN" altLang="en-US" sz="1800" strike="noStrike" noProof="1"/>
          </a:p>
          <a:p>
            <a:pPr marL="0" indent="0" fontAlgn="base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sz="1500" strike="noStrike" noProof="1"/>
          </a:p>
          <a:p>
            <a:pPr marL="0" indent="0" fontAlgn="base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import random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import time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def RandomNumbers(number, start, end):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'''使用列表来生成number个介于start和end之间的不重复随机数'''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data = []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n = 0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while True: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    element = random.randint(start, end)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    if element not in data: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        data.append(element)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        n += 1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        if n == number: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            break</a:t>
            </a:r>
            <a:endParaRPr lang="zh-CN" altLang="en-US" sz="1600" strike="noStrike" noProof="1">
              <a:latin typeface="Consolas" panose="020B0609020204030204" charset="0"/>
            </a:endParaRPr>
          </a:p>
          <a:p>
            <a:pPr marL="0" indent="0" fontAlgn="base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1600" strike="noStrike" noProof="1">
                <a:latin typeface="Consolas" panose="020B0609020204030204" charset="0"/>
              </a:rPr>
              <a:t>    return data</a:t>
            </a:r>
            <a:endParaRPr lang="zh-CN" altLang="en-US" sz="1600" strike="noStrike" noProof="1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标题 1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Arial" panose="020B0604020202020204" pitchFamily="34" charset="0"/>
              </a:rPr>
              <a:t>2.4.3  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Arial" panose="020B0604020202020204" pitchFamily="34" charset="0"/>
              </a:rPr>
              <a:t>集合运用案例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12288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def RandomNumbers1(number, start, end):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'''使用列表来生成number个介于start和end之间的不重复随机数'''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data = []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while True: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    element = random.randint(start, end)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    if element not in data: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        data.append(element)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        if len(data) == number: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            break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return data</a:t>
            </a:r>
            <a:endParaRPr lang="zh-CN" altLang="en-US" sz="16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标题 1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2.4.3  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集合运用案例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12390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def RandomNumbers2(number, start, end):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'''使用集合来生成number个介于start和end之间的不重复随机数'''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data = set()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while True: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    data.add(random.randint(start, end))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    if len(data) == number: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        break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return data</a:t>
            </a:r>
            <a:endParaRPr lang="zh-CN" altLang="en-US" sz="16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标题 1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2.4.3  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集合运用案例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12493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# 数字范围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begin, end = 1, 100000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# 要获取的不重复数字个数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num = 50000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# 重复测试次数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rep = 10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for ran in (RandomNumbers,RandomNumbers1,RandomNumbers2):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start = time.time()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for i in range(rep):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    ran(num, begin, end)</a:t>
            </a:r>
            <a:endParaRPr lang="zh-CN" altLang="en-US" sz="1600">
              <a:latin typeface="Consolas" panose="020B0609020204030204" charset="0"/>
            </a:endParaRPr>
          </a:p>
          <a:p>
            <a:pPr marL="0" indent="0" defTabSz="914400">
              <a:buSzPct val="90000"/>
              <a:buFont typeface="Wingdings" panose="05000000000000000000" pitchFamily="2" charset="2"/>
              <a:buNone/>
            </a:pPr>
            <a:r>
              <a:rPr lang="zh-CN" altLang="en-US" sz="1600">
                <a:latin typeface="Consolas" panose="020B0609020204030204" charset="0"/>
              </a:rPr>
              <a:t>    print(ran.__name__, time.time()-start)</a:t>
            </a:r>
            <a:endParaRPr lang="zh-CN" altLang="en-US" sz="16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800" b="1"/>
              <a:t>补充案例：</a:t>
            </a:r>
            <a:r>
              <a:rPr lang="zh-CN" altLang="en-US" sz="1800"/>
              <a:t>假设已有若干用户名字及其喜欢的电影清单，现有某用户，已看过并喜欢一些电影，现在想找个新电影看看，又不知道看什么好。</a:t>
            </a:r>
            <a:endParaRPr lang="zh-CN" altLang="en-US" sz="1800"/>
          </a:p>
        </p:txBody>
      </p:sp>
      <p:sp>
        <p:nvSpPr>
          <p:cNvPr id="125954" name="标题 1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2.4.3  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集合运用案例（补充</a:t>
            </a: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）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800">
                <a:solidFill>
                  <a:srgbClr val="FF0000"/>
                </a:solidFill>
              </a:rPr>
              <a:t>思路：</a:t>
            </a:r>
            <a:r>
              <a:rPr lang="zh-CN" altLang="en-US" sz="1800"/>
              <a:t>根据已有数据，查找与该用户爱好最相似的用户，也就是看过并喜欢的电影与该用户最接近，然后从那个用户喜欢的电影中选取一个当前用户还没看过的电影，进行推荐。</a:t>
            </a:r>
            <a:endParaRPr lang="zh-CN" altLang="en-US" sz="1800"/>
          </a:p>
          <a:p>
            <a:endParaRPr lang="zh-CN" altLang="en-US"/>
          </a:p>
        </p:txBody>
      </p:sp>
      <p:sp>
        <p:nvSpPr>
          <p:cNvPr id="126978" name="标题 1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2.4.3  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集合运用案例（补充</a:t>
            </a: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）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486775" cy="3395345"/>
          </a:xfrm>
        </p:spPr>
        <p:txBody>
          <a:bodyPr anchor="t"/>
          <a:lstStyle/>
          <a:p>
            <a:pPr marL="0" indent="0">
              <a:buNone/>
            </a:pPr>
            <a:r>
              <a:rPr lang="zh-CN" altLang="en-US" sz="1400">
                <a:latin typeface="Consolas" panose="020B0609020204030204" charset="0"/>
              </a:rPr>
              <a:t>from random import randrange</a:t>
            </a:r>
            <a:endParaRPr lang="zh-CN" altLang="en-US" sz="1400">
              <a:latin typeface="Consolas" panose="020B0609020204030204" charset="0"/>
            </a:endParaRPr>
          </a:p>
          <a:p>
            <a:pPr marL="0" indent="0">
              <a:buNone/>
            </a:pPr>
            <a:endParaRPr lang="zh-CN" altLang="en-US" sz="14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400">
                <a:latin typeface="Consolas" panose="020B0609020204030204" charset="0"/>
              </a:rPr>
              <a:t># 其他用户喜欢看的电影清单</a:t>
            </a:r>
            <a:endParaRPr lang="zh-CN" altLang="en-US" sz="14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400">
                <a:latin typeface="Consolas" panose="020B0609020204030204" charset="0"/>
              </a:rPr>
              <a:t>data = {'user'+str(i):{'film'+str(randrange(1, 10)) for j in range(randrange(15))}\</a:t>
            </a:r>
            <a:endParaRPr lang="zh-CN" altLang="en-US" sz="14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400">
                <a:latin typeface="Consolas" panose="020B0609020204030204" charset="0"/>
              </a:rPr>
              <a:t>        for i in range(10)}</a:t>
            </a:r>
            <a:endParaRPr lang="zh-CN" altLang="en-US" sz="14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400">
                <a:latin typeface="Consolas" panose="020B0609020204030204" charset="0"/>
              </a:rPr>
              <a:t># 待测用户曾经看过并感觉不错的电影</a:t>
            </a:r>
            <a:endParaRPr lang="zh-CN" altLang="en-US" sz="14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400">
                <a:latin typeface="Consolas" panose="020B0609020204030204" charset="0"/>
              </a:rPr>
              <a:t>user = {'film1', 'film2', 'film3'}</a:t>
            </a:r>
            <a:endParaRPr lang="zh-CN" altLang="en-US" sz="14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400">
                <a:latin typeface="Consolas" panose="020B0609020204030204" charset="0"/>
              </a:rPr>
              <a:t># 查找与待测用户最相似的用户和Ta喜欢看的电影，忽略与待测用户完全一样的用户</a:t>
            </a:r>
            <a:endParaRPr lang="zh-CN" altLang="en-US" sz="14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400">
                <a:latin typeface="Consolas" panose="020B0609020204030204" charset="0"/>
              </a:rPr>
              <a:t>similarUser, films = max(data.items(),\</a:t>
            </a:r>
            <a:endParaRPr lang="zh-CN" altLang="en-US" sz="14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400">
                <a:latin typeface="Consolas" panose="020B0609020204030204" charset="0"/>
              </a:rPr>
              <a:t>                         key=lambda item: (item[1]!=user, len(item[1]&amp;user)))</a:t>
            </a:r>
            <a:endParaRPr lang="zh-CN" altLang="en-US" sz="1400">
              <a:latin typeface="Consolas" panose="020B0609020204030204" charset="0"/>
            </a:endParaRPr>
          </a:p>
        </p:txBody>
      </p:sp>
      <p:sp>
        <p:nvSpPr>
          <p:cNvPr id="128002" name="标题 1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2.4.3  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集合运用案例（补充</a:t>
            </a: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）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spcBef>
                <a:spcPts val="60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print('历史数据：')</a:t>
            </a:r>
            <a:endParaRPr lang="zh-CN" altLang="en-US" sz="1600">
              <a:latin typeface="Consolas" panose="020B060902020403020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for u, f in data.items():</a:t>
            </a:r>
            <a:endParaRPr lang="zh-CN" altLang="en-US" sz="1600">
              <a:latin typeface="Consolas" panose="020B060902020403020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    print(u, f, sep=':')</a:t>
            </a:r>
            <a:endParaRPr lang="zh-CN" altLang="en-US" sz="1600">
              <a:latin typeface="Consolas" panose="020B060902020403020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print('和您最相似的用户是：', similarUser)</a:t>
            </a:r>
            <a:endParaRPr lang="zh-CN" altLang="en-US" sz="1600">
              <a:latin typeface="Consolas" panose="020B060902020403020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print('Ta最喜欢看的电影是：', films)</a:t>
            </a:r>
            <a:endParaRPr lang="zh-CN" altLang="en-US" sz="1600">
              <a:latin typeface="Consolas" panose="020B060902020403020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print('Ta看过的电影中您还没看过的有：', films-user)</a:t>
            </a:r>
            <a:endParaRPr lang="zh-CN" altLang="en-US" sz="1600">
              <a:latin typeface="Consolas" panose="020B0609020204030204" charset="0"/>
            </a:endParaRPr>
          </a:p>
        </p:txBody>
      </p:sp>
      <p:sp>
        <p:nvSpPr>
          <p:cNvPr id="129026" name="标题 1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2.4.3  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集合运用案例（补充</a:t>
            </a: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）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68609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2.2.2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元组与列表的区别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81922" name="文本占位符 68610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charset="0"/>
              <a:buChar char="v"/>
            </a:pPr>
            <a:r>
              <a:rPr lang="zh-CN" altLang="en-US" sz="1800" dirty="0"/>
              <a:t>元组一旦定义就</a:t>
            </a:r>
            <a:r>
              <a:rPr lang="zh-CN" altLang="en-US" sz="1800" dirty="0">
                <a:solidFill>
                  <a:srgbClr val="FF0000"/>
                </a:solidFill>
              </a:rPr>
              <a:t>不允许更改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pPr defTabSz="9144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charset="0"/>
              <a:buChar char="v"/>
            </a:pPr>
            <a:r>
              <a:rPr lang="zh-CN" altLang="en-US" sz="1800" dirty="0"/>
              <a:t>元组没有</a:t>
            </a:r>
            <a:r>
              <a:rPr lang="en-US" altLang="zh-CN" sz="1800" dirty="0"/>
              <a:t>append()</a:t>
            </a:r>
            <a:r>
              <a:rPr lang="zh-CN" altLang="en-US" sz="1800" dirty="0"/>
              <a:t>、</a:t>
            </a:r>
            <a:r>
              <a:rPr lang="en-US" altLang="zh-CN" sz="1800" dirty="0"/>
              <a:t>extend()</a:t>
            </a:r>
            <a:r>
              <a:rPr lang="zh-CN" altLang="en-US" sz="1800" dirty="0"/>
              <a:t>和</a:t>
            </a:r>
            <a:r>
              <a:rPr lang="en-US" altLang="zh-CN" sz="1800" dirty="0"/>
              <a:t>insert()</a:t>
            </a:r>
            <a:r>
              <a:rPr lang="zh-CN" altLang="en-US" sz="1800" dirty="0"/>
              <a:t>等方法，</a:t>
            </a:r>
            <a:r>
              <a:rPr lang="zh-CN" altLang="en-US" sz="1800" dirty="0">
                <a:solidFill>
                  <a:srgbClr val="FF0000"/>
                </a:solidFill>
              </a:rPr>
              <a:t>无法向元组中添加元素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pPr defTabSz="9144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charset="0"/>
              <a:buChar char="v"/>
            </a:pPr>
            <a:r>
              <a:rPr lang="zh-CN" altLang="en-US" sz="1800" dirty="0"/>
              <a:t>元组没有</a:t>
            </a:r>
            <a:r>
              <a:rPr lang="en-US" altLang="zh-CN" sz="1800" dirty="0"/>
              <a:t>remove()</a:t>
            </a:r>
            <a:r>
              <a:rPr lang="zh-CN" altLang="en-US" sz="1800" dirty="0"/>
              <a:t>或</a:t>
            </a:r>
            <a:r>
              <a:rPr lang="en-US" altLang="zh-CN" sz="1800" dirty="0"/>
              <a:t>pop()</a:t>
            </a:r>
            <a:r>
              <a:rPr lang="zh-CN" altLang="en-US" sz="1800" dirty="0"/>
              <a:t>方法，也无法对元组元素进行</a:t>
            </a:r>
            <a:r>
              <a:rPr lang="en-US" altLang="zh-CN" sz="1800" dirty="0"/>
              <a:t>del</a:t>
            </a:r>
            <a:r>
              <a:rPr lang="zh-CN" altLang="en-US" sz="1800" dirty="0"/>
              <a:t>操作，</a:t>
            </a:r>
            <a:r>
              <a:rPr lang="zh-CN" altLang="en-US" sz="1800" dirty="0">
                <a:solidFill>
                  <a:srgbClr val="FF0000"/>
                </a:solidFill>
              </a:rPr>
              <a:t>不能从元组中删除元素</a:t>
            </a:r>
            <a:r>
              <a:rPr lang="zh-CN" altLang="en-US" sz="1800" dirty="0"/>
              <a:t>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335" y="1200150"/>
            <a:ext cx="7550150" cy="3395345"/>
          </a:xfrm>
        </p:spPr>
        <p:txBody>
          <a:bodyPr/>
          <a:lstStyle/>
          <a:p>
            <a:pPr fontAlgn="base"/>
            <a:r>
              <a:rPr lang="zh-CN" altLang="en-US" sz="1350" strike="noStrike" noProof="1"/>
              <a:t>某次运行结果</a:t>
            </a:r>
            <a:endParaRPr lang="zh-CN" altLang="en-US" sz="1350" strike="noStrike" noProof="1"/>
          </a:p>
          <a:p>
            <a:pPr marL="0" indent="0" fontAlgn="base">
              <a:buNone/>
            </a:pPr>
            <a:r>
              <a:rPr lang="zh-CN" altLang="en-US" sz="1200" strike="noStrike" noProof="1">
                <a:solidFill>
                  <a:srgbClr val="00B0F0"/>
                </a:solidFill>
                <a:latin typeface="Consolas" panose="020B0609020204030204" charset="0"/>
              </a:rPr>
              <a:t>历史数据：</a:t>
            </a:r>
            <a:endParaRPr lang="zh-CN" altLang="en-US" sz="12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200" strike="noStrike" noProof="1">
                <a:solidFill>
                  <a:srgbClr val="00B0F0"/>
                </a:solidFill>
                <a:latin typeface="Consolas" panose="020B0609020204030204" charset="0"/>
              </a:rPr>
              <a:t>user0:{'film5'}</a:t>
            </a:r>
            <a:endParaRPr lang="zh-CN" altLang="en-US" sz="12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200" strike="noStrike" noProof="1">
                <a:solidFill>
                  <a:srgbClr val="00B0F0"/>
                </a:solidFill>
                <a:latin typeface="Consolas" panose="020B0609020204030204" charset="0"/>
              </a:rPr>
              <a:t>user1:{'film5'}</a:t>
            </a:r>
            <a:endParaRPr lang="zh-CN" altLang="en-US" sz="12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200" strike="noStrike" noProof="1">
                <a:solidFill>
                  <a:srgbClr val="00B0F0"/>
                </a:solidFill>
                <a:latin typeface="Consolas" panose="020B0609020204030204" charset="0"/>
              </a:rPr>
              <a:t>user2:{'film1', 'film6', 'film2', 'film4', 'film3', 'film7'}</a:t>
            </a:r>
            <a:endParaRPr lang="zh-CN" altLang="en-US" sz="12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200" strike="noStrike" noProof="1">
                <a:solidFill>
                  <a:srgbClr val="00B0F0"/>
                </a:solidFill>
                <a:latin typeface="Consolas" panose="020B0609020204030204" charset="0"/>
              </a:rPr>
              <a:t>user3:{'film1', 'film9', 'film6', 'film2', 'film8', 'film3', 'film7'}</a:t>
            </a:r>
            <a:endParaRPr lang="zh-CN" altLang="en-US" sz="12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200" strike="noStrike" noProof="1">
                <a:solidFill>
                  <a:srgbClr val="00B0F0"/>
                </a:solidFill>
                <a:latin typeface="Consolas" panose="020B0609020204030204" charset="0"/>
              </a:rPr>
              <a:t>user4:{'film1', 'film9', 'film6', 'film4', 'film5', 'film3', 'film7'}</a:t>
            </a:r>
            <a:endParaRPr lang="zh-CN" altLang="en-US" sz="12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200" strike="noStrike" noProof="1">
                <a:solidFill>
                  <a:srgbClr val="00B0F0"/>
                </a:solidFill>
                <a:latin typeface="Consolas" panose="020B0609020204030204" charset="0"/>
              </a:rPr>
              <a:t>user5:{'film1', 'film9', 'film6', 'film2', 'film3'}</a:t>
            </a:r>
            <a:endParaRPr lang="zh-CN" altLang="en-US" sz="12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200" strike="noStrike" noProof="1">
                <a:solidFill>
                  <a:srgbClr val="00B0F0"/>
                </a:solidFill>
                <a:latin typeface="Consolas" panose="020B0609020204030204" charset="0"/>
              </a:rPr>
              <a:t>user6:{'film1', 'film6', 'film2', 'film8', 'film5', 'film3', 'film7'}</a:t>
            </a:r>
            <a:endParaRPr lang="zh-CN" altLang="en-US" sz="12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200" strike="noStrike" noProof="1">
                <a:solidFill>
                  <a:srgbClr val="00B0F0"/>
                </a:solidFill>
                <a:latin typeface="Consolas" panose="020B0609020204030204" charset="0"/>
              </a:rPr>
              <a:t>user7:{'film2', 'film6', 'film5', 'film7'}</a:t>
            </a:r>
            <a:endParaRPr lang="zh-CN" altLang="en-US" sz="12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200" strike="noStrike" noProof="1">
                <a:solidFill>
                  <a:srgbClr val="00B0F0"/>
                </a:solidFill>
                <a:latin typeface="Consolas" panose="020B0609020204030204" charset="0"/>
              </a:rPr>
              <a:t>user8:{'film9', 'film2', 'film4', 'film3', 'film7'}</a:t>
            </a:r>
            <a:endParaRPr lang="zh-CN" altLang="en-US" sz="12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200" strike="noStrike" noProof="1">
                <a:solidFill>
                  <a:srgbClr val="00B0F0"/>
                </a:solidFill>
                <a:latin typeface="Consolas" panose="020B0609020204030204" charset="0"/>
              </a:rPr>
              <a:t>user9:set()</a:t>
            </a:r>
            <a:endParaRPr lang="zh-CN" altLang="en-US" sz="12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200" strike="noStrike" noProof="1">
                <a:solidFill>
                  <a:srgbClr val="00B0F0"/>
                </a:solidFill>
                <a:latin typeface="Consolas" panose="020B0609020204030204" charset="0"/>
              </a:rPr>
              <a:t>和您最相似的用户是： user2</a:t>
            </a:r>
            <a:endParaRPr lang="zh-CN" altLang="en-US" sz="12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200" strike="noStrike" noProof="1">
                <a:solidFill>
                  <a:srgbClr val="00B0F0"/>
                </a:solidFill>
                <a:latin typeface="Consolas" panose="020B0609020204030204" charset="0"/>
              </a:rPr>
              <a:t>Ta最喜欢看的电影是： {'film1', 'film6', 'film2', 'film4', 'film3', 'film7'}</a:t>
            </a:r>
            <a:endParaRPr lang="zh-CN" altLang="en-US" sz="12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200" strike="noStrike" noProof="1">
                <a:solidFill>
                  <a:srgbClr val="00B0F0"/>
                </a:solidFill>
                <a:latin typeface="Consolas" panose="020B0609020204030204" charset="0"/>
              </a:rPr>
              <a:t>Ta看过的电影中您还没看过的有： {'film7', 'film4', 'film6'}</a:t>
            </a:r>
            <a:endParaRPr lang="zh-CN" altLang="en-US" sz="1200" strike="noStrike" noProof="1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130050" name="标题 1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2.4.3  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集合运用案例（补充</a:t>
            </a:r>
            <a:r>
              <a:rPr lang="en-US" altLang="zh-CN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</a:t>
            </a: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）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标题 98305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+mj-lt"/>
                <a:ea typeface="+mj-ea"/>
                <a:cs typeface="+mj-cs"/>
              </a:rPr>
              <a:t>2.4.</a:t>
            </a:r>
            <a:r>
              <a:rPr lang="en-US" altLang="zh-CN" kern="1200" baseline="0" dirty="0">
                <a:latin typeface="+mj-lt"/>
                <a:ea typeface="+mj-ea"/>
                <a:cs typeface="+mj-cs"/>
              </a:rPr>
              <a:t>4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 集合推导式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137218" name="文本占位符 9830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1905" indent="-344805" defTabSz="914400"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</a:rPr>
              <a:t>&gt;&gt;&gt; s = {x.strip() for x in ('  he  ', 'she    ', '    I')}</a:t>
            </a:r>
            <a:endParaRPr lang="en-US" altLang="zh-CN" sz="1600">
              <a:latin typeface="Consolas" panose="020B0609020204030204" charset="0"/>
            </a:endParaRPr>
          </a:p>
          <a:p>
            <a:pPr marL="1905" indent="-344805" defTabSz="914400"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</a:rPr>
              <a:t>&gt;&gt;&gt; s</a:t>
            </a:r>
            <a:endParaRPr lang="en-US" altLang="zh-CN" sz="1600">
              <a:latin typeface="Consolas" panose="020B0609020204030204" charset="0"/>
            </a:endParaRPr>
          </a:p>
          <a:p>
            <a:pPr marL="1905" indent="-344805" defTabSz="914400"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B0F0"/>
                </a:solidFill>
                <a:latin typeface="Consolas" panose="020B0609020204030204" charset="0"/>
              </a:rPr>
              <a:t>{'I', 'she', 'he'}</a:t>
            </a:r>
            <a:endParaRPr lang="en-US" altLang="zh-CN" sz="1600">
              <a:solidFill>
                <a:srgbClr val="00B0F0"/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标题 99329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</a:rPr>
              <a:t>2.5  </a:t>
            </a:r>
            <a:r>
              <a:rPr lang="zh-CN" altLang="en-US" kern="1200" baseline="0">
                <a:latin typeface="+mj-lt"/>
                <a:ea typeface="+mj-ea"/>
                <a:cs typeface="+mj-cs"/>
              </a:rPr>
              <a:t>再谈内置方法</a:t>
            </a:r>
            <a:r>
              <a:rPr lang="en-US" altLang="zh-CN" kern="1200" baseline="0">
                <a:latin typeface="+mj-lt"/>
                <a:ea typeface="+mj-ea"/>
                <a:cs typeface="+mj-cs"/>
              </a:rPr>
              <a:t>sorted()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143362" name="文本占位符 99330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1800">
                <a:latin typeface="宋体" panose="02010600030101010101" pitchFamily="2" charset="-122"/>
              </a:rPr>
              <a:t>列表对象提供了</a:t>
            </a:r>
            <a:r>
              <a:rPr lang="en-US" altLang="zh-CN" sz="1800">
                <a:solidFill>
                  <a:srgbClr val="FF0000"/>
                </a:solidFill>
                <a:latin typeface="宋体" panose="02010600030101010101" pitchFamily="2" charset="-122"/>
              </a:rPr>
              <a:t>sort()</a:t>
            </a:r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</a:rPr>
              <a:t>方法支持原地排序</a:t>
            </a:r>
            <a:r>
              <a:rPr lang="zh-CN" altLang="en-US" sz="1800">
                <a:latin typeface="宋体" panose="02010600030101010101" pitchFamily="2" charset="-122"/>
              </a:rPr>
              <a:t>，而</a:t>
            </a:r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</a:rPr>
              <a:t>内置函数</a:t>
            </a:r>
            <a:r>
              <a:rPr lang="en-US" altLang="zh-CN" sz="1800">
                <a:solidFill>
                  <a:srgbClr val="FF0000"/>
                </a:solidFill>
                <a:latin typeface="宋体" panose="02010600030101010101" pitchFamily="2" charset="-122"/>
              </a:rPr>
              <a:t>sorted()</a:t>
            </a:r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</a:rPr>
              <a:t>返回新列表</a:t>
            </a:r>
            <a:r>
              <a:rPr lang="zh-CN" altLang="en-US" sz="1800">
                <a:latin typeface="宋体" panose="02010600030101010101" pitchFamily="2" charset="-122"/>
              </a:rPr>
              <a:t>，并不对原列表进行任何修改。</a:t>
            </a:r>
            <a:endParaRPr lang="zh-CN" altLang="en-US" sz="1800">
              <a:latin typeface="宋体" panose="02010600030101010101" pitchFamily="2" charset="-122"/>
            </a:endParaRPr>
          </a:p>
          <a:p>
            <a:pPr defTabSz="9144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en-US" altLang="zh-CN" sz="1800">
                <a:latin typeface="宋体" panose="02010600030101010101" pitchFamily="2" charset="-122"/>
              </a:rPr>
              <a:t>sorted()</a:t>
            </a:r>
            <a:r>
              <a:rPr lang="zh-CN" altLang="en-US" sz="1800">
                <a:latin typeface="宋体" panose="02010600030101010101" pitchFamily="2" charset="-122"/>
              </a:rPr>
              <a:t>方法可以对列表、元组、字典、</a:t>
            </a:r>
            <a:r>
              <a:rPr lang="en-US" altLang="zh-CN" sz="1800">
                <a:latin typeface="宋体" panose="02010600030101010101" pitchFamily="2" charset="-122"/>
              </a:rPr>
              <a:t>range</a:t>
            </a:r>
            <a:r>
              <a:rPr lang="zh-CN" altLang="en-US" sz="1800">
                <a:latin typeface="宋体" panose="02010600030101010101" pitchFamily="2" charset="-122"/>
              </a:rPr>
              <a:t>对象等进行排序。</a:t>
            </a:r>
            <a:endParaRPr lang="zh-CN" altLang="en-US" sz="1800">
              <a:latin typeface="宋体" panose="02010600030101010101" pitchFamily="2" charset="-122"/>
            </a:endParaRPr>
          </a:p>
          <a:p>
            <a:pPr defTabSz="9144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1800">
                <a:latin typeface="宋体" panose="02010600030101010101" pitchFamily="2" charset="-122"/>
              </a:rPr>
              <a:t>列表的</a:t>
            </a:r>
            <a:r>
              <a:rPr lang="en-US" altLang="zh-CN" sz="1800">
                <a:latin typeface="宋体" panose="02010600030101010101" pitchFamily="2" charset="-122"/>
              </a:rPr>
              <a:t>sort()</a:t>
            </a:r>
            <a:r>
              <a:rPr lang="zh-CN" altLang="en-US" sz="1800">
                <a:latin typeface="宋体" panose="02010600030101010101" pitchFamily="2" charset="-122"/>
              </a:rPr>
              <a:t>方法和内置函数</a:t>
            </a:r>
            <a:r>
              <a:rPr lang="en-US" altLang="zh-CN" sz="1800">
                <a:latin typeface="宋体" panose="02010600030101010101" pitchFamily="2" charset="-122"/>
              </a:rPr>
              <a:t>sorted()</a:t>
            </a:r>
            <a:r>
              <a:rPr lang="zh-CN" altLang="en-US" sz="1800">
                <a:latin typeface="宋体" panose="02010600030101010101" pitchFamily="2" charset="-122"/>
              </a:rPr>
              <a:t>都支持</a:t>
            </a:r>
            <a:r>
              <a:rPr lang="en-US" altLang="zh-CN" sz="1800">
                <a:solidFill>
                  <a:srgbClr val="FF0000"/>
                </a:solidFill>
                <a:latin typeface="宋体" panose="02010600030101010101" pitchFamily="2" charset="-122"/>
              </a:rPr>
              <a:t>key</a:t>
            </a:r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</a:rPr>
              <a:t>参数</a:t>
            </a:r>
            <a:r>
              <a:rPr lang="zh-CN" altLang="en-US" sz="1800">
                <a:latin typeface="宋体" panose="02010600030101010101" pitchFamily="2" charset="-122"/>
              </a:rPr>
              <a:t>实现复杂排序要求。</a:t>
            </a:r>
            <a:endParaRPr lang="zh-CN" altLang="en-US" sz="18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标题 100353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</a:rPr>
              <a:t>2.5  </a:t>
            </a:r>
            <a:r>
              <a:rPr lang="zh-CN" altLang="en-US" kern="1200" baseline="0">
                <a:latin typeface="+mj-lt"/>
                <a:ea typeface="+mj-ea"/>
                <a:cs typeface="+mj-cs"/>
              </a:rPr>
              <a:t>再谈内置方法</a:t>
            </a:r>
            <a:r>
              <a:rPr lang="en-US" altLang="zh-CN" kern="1200" baseline="0">
                <a:latin typeface="+mj-lt"/>
                <a:ea typeface="+mj-ea"/>
                <a:cs typeface="+mj-cs"/>
              </a:rPr>
              <a:t>sorted()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144386" name="文本占位符 10035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1905" indent="-344805" defTabSz="91440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</a:rPr>
              <a:t>&gt;&gt;&gt; persons = [{'name':'Dong', 'age':37}, </a:t>
            </a:r>
            <a:endParaRPr lang="en-US" altLang="zh-CN" sz="1600">
              <a:latin typeface="Consolas" panose="020B0609020204030204" charset="0"/>
            </a:endParaRPr>
          </a:p>
          <a:p>
            <a:pPr marL="1905" indent="-344805" defTabSz="91440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</a:rPr>
              <a:t>               {'name':'Zhang', 'age':40},</a:t>
            </a:r>
            <a:endParaRPr lang="en-US" altLang="zh-CN" sz="1600">
              <a:latin typeface="Consolas" panose="020B0609020204030204" charset="0"/>
            </a:endParaRPr>
          </a:p>
          <a:p>
            <a:pPr marL="1905" indent="-344805" defTabSz="91440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</a:rPr>
              <a:t>               {'name':'Li', 'age':50},</a:t>
            </a:r>
            <a:endParaRPr lang="en-US" altLang="zh-CN" sz="1600">
              <a:latin typeface="Consolas" panose="020B0609020204030204" charset="0"/>
            </a:endParaRPr>
          </a:p>
          <a:p>
            <a:pPr marL="1905" indent="-344805" defTabSz="91440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</a:rPr>
              <a:t>               {'name':'Dong', 'age':43}]</a:t>
            </a:r>
            <a:endParaRPr lang="en-US" altLang="zh-CN" sz="1600">
              <a:latin typeface="Consolas" panose="020B0609020204030204" charset="0"/>
            </a:endParaRPr>
          </a:p>
          <a:p>
            <a:pPr marL="1905" indent="-344805" defTabSz="91440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</a:rPr>
              <a:t>&gt;&gt;&gt; print(persons)</a:t>
            </a:r>
            <a:endParaRPr lang="en-US" altLang="zh-CN" sz="1600">
              <a:latin typeface="Consolas" panose="020B0609020204030204" charset="0"/>
            </a:endParaRPr>
          </a:p>
          <a:p>
            <a:pPr marL="1905" indent="-344805" defTabSz="91440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B0F0"/>
                </a:solidFill>
                <a:latin typeface="Consolas" panose="020B0609020204030204" charset="0"/>
              </a:rPr>
              <a:t>[{'name': 'Dong', 'age': 37}, {'name': 'Zhang', 'age': 40}, {'name': 'Li', 'age': 50}, {'name': 'Dong', 'age': 43}]</a:t>
            </a:r>
            <a:endParaRPr lang="en-US" altLang="zh-CN" sz="1600">
              <a:solidFill>
                <a:srgbClr val="00B0F0"/>
              </a:solidFill>
              <a:latin typeface="Consolas" panose="020B0609020204030204" charset="0"/>
            </a:endParaRPr>
          </a:p>
          <a:p>
            <a:pPr marL="1905" indent="-344805" defTabSz="91440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</a:rPr>
              <a:t>#</a:t>
            </a:r>
            <a:r>
              <a:rPr lang="zh-CN" altLang="en-US" sz="1600">
                <a:latin typeface="Consolas" panose="020B0609020204030204" charset="0"/>
              </a:rPr>
              <a:t>使用</a:t>
            </a:r>
            <a:r>
              <a:rPr lang="en-US" altLang="zh-CN" sz="1600">
                <a:latin typeface="Consolas" panose="020B0609020204030204" charset="0"/>
              </a:rPr>
              <a:t>key</a:t>
            </a:r>
            <a:r>
              <a:rPr lang="zh-CN" altLang="en-US" sz="1600">
                <a:latin typeface="Consolas" panose="020B0609020204030204" charset="0"/>
              </a:rPr>
              <a:t>来指定排序依据，先按姓名升序排序，姓名相同的按年龄降序排序</a:t>
            </a:r>
            <a:endParaRPr lang="zh-CN" altLang="en-US" sz="1600">
              <a:latin typeface="Consolas" panose="020B0609020204030204" charset="0"/>
            </a:endParaRPr>
          </a:p>
          <a:p>
            <a:pPr marL="1905" indent="-344805" defTabSz="91440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</a:rPr>
              <a:t>&gt;&gt;&gt; print(sorted(persons, key=lambda x:(x['name'], -x['age'])))</a:t>
            </a:r>
            <a:endParaRPr lang="en-US" altLang="zh-CN" sz="1600">
              <a:latin typeface="Consolas" panose="020B0609020204030204" charset="0"/>
            </a:endParaRPr>
          </a:p>
          <a:p>
            <a:pPr marL="1905" indent="-344805" defTabSz="91440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B0F0"/>
                </a:solidFill>
                <a:latin typeface="Consolas" panose="020B0609020204030204" charset="0"/>
              </a:rPr>
              <a:t>[{'name': 'Dong', 'age': 43}, {'name': 'Dong', 'age': 37}, {'name': 'Li', 'age': 50}, {'name': 'Zhang', 'age': 40}]</a:t>
            </a:r>
            <a:endParaRPr lang="en-US" altLang="zh-CN" sz="1600">
              <a:solidFill>
                <a:srgbClr val="00B0F0"/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标题 102401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</a:rPr>
              <a:t>2.5  </a:t>
            </a:r>
            <a:r>
              <a:rPr lang="zh-CN" altLang="en-US" kern="1200" baseline="0">
                <a:latin typeface="+mj-lt"/>
                <a:ea typeface="+mj-ea"/>
                <a:cs typeface="+mj-cs"/>
              </a:rPr>
              <a:t>再谈内置方法</a:t>
            </a:r>
            <a:r>
              <a:rPr lang="en-US" altLang="zh-CN" kern="1200" baseline="0">
                <a:latin typeface="+mj-lt"/>
                <a:ea typeface="+mj-ea"/>
                <a:cs typeface="+mj-cs"/>
              </a:rPr>
              <a:t>sorted()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145410" name="文本占位符 10240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1905" indent="-344805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&gt;&gt;&gt; phonebook = {'Linda':'7750', 'Bob':'9345', 'Carol':'5834'}</a:t>
            </a:r>
            <a:endParaRPr lang="en-US" altLang="zh-CN" sz="1600">
              <a:latin typeface="Consolas" panose="020B0609020204030204" charset="0"/>
              <a:cs typeface="Consolas" panose="020B0609020204030204" charset="0"/>
            </a:endParaRPr>
          </a:p>
          <a:p>
            <a:pPr marL="1905" indent="-344805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&gt;&gt;&gt; from operator import itemgetter</a:t>
            </a:r>
            <a:endParaRPr lang="en-US" altLang="zh-CN" sz="1600">
              <a:latin typeface="Consolas" panose="020B0609020204030204" charset="0"/>
              <a:cs typeface="Consolas" panose="020B0609020204030204" charset="0"/>
            </a:endParaRPr>
          </a:p>
          <a:p>
            <a:pPr marL="1905" indent="-344805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&gt;&gt;&gt; sorted(phonebook.items(), key=itemgetter(1))</a:t>
            </a:r>
            <a:endParaRPr lang="en-US" altLang="zh-CN" sz="1600">
              <a:latin typeface="Consolas" panose="020B0609020204030204" charset="0"/>
              <a:cs typeface="Consolas" panose="020B0609020204030204" charset="0"/>
            </a:endParaRPr>
          </a:p>
          <a:p>
            <a:pPr marL="1905" indent="-344805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                                     #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按字典中元素值进行排序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1905" indent="-344805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[('Carol', '5834'), ('Linda', '7750'), ('Bob', '9345')]</a:t>
            </a:r>
            <a:endParaRPr lang="en-US" altLang="zh-CN" sz="16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1905" indent="-344805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&gt;&gt;&gt; sorted(phonebook.items(), key=itemgetter(0))</a:t>
            </a:r>
            <a:endParaRPr lang="en-US" altLang="zh-CN" sz="1600">
              <a:latin typeface="Consolas" panose="020B0609020204030204" charset="0"/>
              <a:cs typeface="Consolas" panose="020B0609020204030204" charset="0"/>
            </a:endParaRPr>
          </a:p>
          <a:p>
            <a:pPr marL="1905" indent="-344805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                                     #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按字典中元素的键进行排序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1905" indent="-344805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[('Bob', '9345'), ('Carol', '5834'), ('Linda', '7750')]</a:t>
            </a:r>
            <a:endParaRPr lang="en-US" altLang="zh-CN" sz="16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标题 103425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</a:rPr>
              <a:t>2.5  </a:t>
            </a:r>
            <a:r>
              <a:rPr lang="zh-CN" altLang="en-US" kern="1200" baseline="0">
                <a:latin typeface="+mj-lt"/>
                <a:ea typeface="+mj-ea"/>
                <a:cs typeface="+mj-cs"/>
              </a:rPr>
              <a:t>再谈内置方法</a:t>
            </a:r>
            <a:r>
              <a:rPr lang="en-US" altLang="zh-CN" kern="1200" baseline="0">
                <a:latin typeface="+mj-lt"/>
                <a:ea typeface="+mj-ea"/>
                <a:cs typeface="+mj-cs"/>
              </a:rPr>
              <a:t>sorted()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146434" name="文本占位符 10342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1905" indent="-344805" defTabSz="9144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</a:rPr>
              <a:t>&gt;&gt;&gt; gameresult = [['Bob', 95.0, 'A'], ['Alan', 86.0, 'C'], </a:t>
            </a:r>
            <a:endParaRPr lang="en-US" altLang="zh-CN" sz="1600">
              <a:latin typeface="Consolas" panose="020B0609020204030204" charset="0"/>
            </a:endParaRPr>
          </a:p>
          <a:p>
            <a:pPr marL="1905" indent="-344805" defTabSz="9144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</a:rPr>
              <a:t>                  ['Mandy', 83.5, 'A'], ['Rob', 89.3, 'E']]</a:t>
            </a:r>
            <a:endParaRPr lang="en-US" altLang="zh-CN" sz="1600">
              <a:latin typeface="Consolas" panose="020B0609020204030204" charset="0"/>
            </a:endParaRPr>
          </a:p>
          <a:p>
            <a:pPr marL="1905" indent="-344805" defTabSz="9144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</a:rPr>
              <a:t>&gt;&gt;&gt; sorted(gameresult, key=itemgetter(0, 1))</a:t>
            </a:r>
            <a:endParaRPr lang="en-US" altLang="zh-CN" sz="1600">
              <a:latin typeface="Consolas" panose="020B0609020204030204" charset="0"/>
            </a:endParaRPr>
          </a:p>
          <a:p>
            <a:pPr marL="1905" indent="-344805" defTabSz="9144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</a:rPr>
              <a:t>                             #</a:t>
            </a:r>
            <a:r>
              <a:rPr lang="zh-CN" altLang="en-US" sz="1600">
                <a:latin typeface="Consolas" panose="020B0609020204030204" charset="0"/>
              </a:rPr>
              <a:t>按姓名升序，姓名相同按分数升序排序</a:t>
            </a:r>
            <a:endParaRPr lang="zh-CN" altLang="en-US" sz="1600">
              <a:latin typeface="Consolas" panose="020B0609020204030204" charset="0"/>
            </a:endParaRPr>
          </a:p>
          <a:p>
            <a:pPr marL="1905" indent="-344805" defTabSz="9144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B0F0"/>
                </a:solidFill>
                <a:latin typeface="Consolas" panose="020B0609020204030204" charset="0"/>
              </a:rPr>
              <a:t>[['Alan', 86.0, 'C'], ['Bob', 95.0, 'A'], ['Mandy', 83.5, 'A'], ['Rob', 89.3, 'E']]</a:t>
            </a:r>
            <a:endParaRPr lang="en-US" altLang="zh-CN" sz="1600">
              <a:solidFill>
                <a:srgbClr val="00B0F0"/>
              </a:solidFill>
              <a:latin typeface="Consolas" panose="020B0609020204030204" charset="0"/>
            </a:endParaRPr>
          </a:p>
          <a:p>
            <a:pPr marL="1905" indent="-344805" defTabSz="9144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</a:rPr>
              <a:t>&gt;&gt;&gt; sorted(gameresult, key=itemgetter(1, 0))</a:t>
            </a:r>
            <a:endParaRPr lang="en-US" altLang="zh-CN" sz="1600">
              <a:latin typeface="Consolas" panose="020B0609020204030204" charset="0"/>
            </a:endParaRPr>
          </a:p>
          <a:p>
            <a:pPr marL="1905" indent="-344805" defTabSz="9144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</a:rPr>
              <a:t>                             #</a:t>
            </a:r>
            <a:r>
              <a:rPr lang="zh-CN" altLang="en-US" sz="1600">
                <a:latin typeface="Consolas" panose="020B0609020204030204" charset="0"/>
              </a:rPr>
              <a:t>按分数升序，分数相同的按姓名升序排序</a:t>
            </a:r>
            <a:endParaRPr lang="zh-CN" altLang="en-US" sz="1600">
              <a:latin typeface="Consolas" panose="020B0609020204030204" charset="0"/>
            </a:endParaRPr>
          </a:p>
          <a:p>
            <a:pPr marL="1905" indent="-344805" defTabSz="9144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B0F0"/>
                </a:solidFill>
                <a:latin typeface="Consolas" panose="020B0609020204030204" charset="0"/>
              </a:rPr>
              <a:t>[['Mandy', 83.5, 'A'], ['Alan', 86.0, 'C'], ['Rob', 89.3, 'E'], ['Bob', 95.0, 'A']]</a:t>
            </a:r>
            <a:endParaRPr lang="en-US" altLang="zh-CN" sz="1600">
              <a:solidFill>
                <a:srgbClr val="00B0F0"/>
              </a:solidFill>
              <a:latin typeface="Consolas" panose="020B0609020204030204" charset="0"/>
            </a:endParaRPr>
          </a:p>
          <a:p>
            <a:pPr marL="1905" indent="-344805" defTabSz="9144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</a:rPr>
              <a:t>&gt;&gt;&gt; sorted(gameresult, key=itemgetter(2, 0))</a:t>
            </a:r>
            <a:endParaRPr lang="en-US" altLang="zh-CN" sz="1600">
              <a:latin typeface="Consolas" panose="020B0609020204030204" charset="0"/>
            </a:endParaRPr>
          </a:p>
          <a:p>
            <a:pPr marL="1905" indent="-344805" defTabSz="9144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</a:rPr>
              <a:t>                             #</a:t>
            </a:r>
            <a:r>
              <a:rPr lang="zh-CN" altLang="en-US" sz="1600">
                <a:latin typeface="Consolas" panose="020B0609020204030204" charset="0"/>
              </a:rPr>
              <a:t>按等级升序，等级相同的按姓名升序排序</a:t>
            </a:r>
            <a:endParaRPr lang="zh-CN" altLang="en-US" sz="1600">
              <a:latin typeface="Consolas" panose="020B0609020204030204" charset="0"/>
            </a:endParaRPr>
          </a:p>
          <a:p>
            <a:pPr marL="1905" indent="-344805" defTabSz="9144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B0F0"/>
                </a:solidFill>
                <a:latin typeface="Consolas" panose="020B0609020204030204" charset="0"/>
              </a:rPr>
              <a:t>[['Bob', 95.0, 'A'], ['Mandy', 83.5, 'A'], ['Alan', 86.0, 'C'], ['Rob', 89.3, 'E']]</a:t>
            </a:r>
            <a:endParaRPr lang="en-US" altLang="zh-CN" sz="1600">
              <a:solidFill>
                <a:srgbClr val="00B0F0"/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标题 104449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</a:rPr>
              <a:t>2.5  </a:t>
            </a:r>
            <a:r>
              <a:rPr lang="zh-CN" altLang="en-US" kern="1200" baseline="0">
                <a:latin typeface="+mj-lt"/>
                <a:ea typeface="+mj-ea"/>
                <a:cs typeface="+mj-cs"/>
              </a:rPr>
              <a:t>再谈内置方法</a:t>
            </a:r>
            <a:r>
              <a:rPr lang="en-US" altLang="zh-CN" kern="1200" baseline="0">
                <a:latin typeface="+mj-lt"/>
                <a:ea typeface="+mj-ea"/>
                <a:cs typeface="+mj-cs"/>
              </a:rPr>
              <a:t>sorted()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147458" name="文本占位符 104450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1905" indent="-344805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</a:rPr>
              <a:t>&gt;&gt;&gt; gameresult = [{'name':'Bob', 'wins':10, 'losses':3, 'rating':75.0},</a:t>
            </a:r>
            <a:endParaRPr lang="en-US" altLang="zh-CN" sz="1600">
              <a:latin typeface="Consolas" panose="020B0609020204030204" charset="0"/>
            </a:endParaRPr>
          </a:p>
          <a:p>
            <a:pPr marL="1905" indent="-344805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</a:rPr>
              <a:t>                  {'name':'David', 'wins':3, 'losses':5, 'rating':57.0},</a:t>
            </a:r>
            <a:endParaRPr lang="en-US" altLang="zh-CN" sz="1600">
              <a:latin typeface="Consolas" panose="020B0609020204030204" charset="0"/>
            </a:endParaRPr>
          </a:p>
          <a:p>
            <a:pPr marL="1905" indent="-344805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</a:rPr>
              <a:t>                  {'name':'Carol', 'wins':4, 'losses':5, 'rating':57.0},</a:t>
            </a:r>
            <a:endParaRPr lang="en-US" altLang="zh-CN" sz="1600">
              <a:latin typeface="Consolas" panose="020B0609020204030204" charset="0"/>
            </a:endParaRPr>
          </a:p>
          <a:p>
            <a:pPr marL="1905" indent="-344805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</a:rPr>
              <a:t>                  {'name':'Patty', 'wins':9, 'losses':3, 'rating':72.8}]</a:t>
            </a:r>
            <a:endParaRPr lang="en-US" altLang="zh-CN" sz="1600">
              <a:latin typeface="Consolas" panose="020B0609020204030204" charset="0"/>
            </a:endParaRPr>
          </a:p>
          <a:p>
            <a:pPr marL="1905" indent="-344805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</a:rPr>
              <a:t>&gt;&gt;&gt; sorted(gameresult, key=itemgetter('wins', 'name')) </a:t>
            </a:r>
            <a:endParaRPr lang="en-US" altLang="zh-CN" sz="1600">
              <a:latin typeface="Consolas" panose="020B0609020204030204" charset="0"/>
            </a:endParaRPr>
          </a:p>
          <a:p>
            <a:pPr marL="1905" indent="-344805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latin typeface="Consolas" panose="020B0609020204030204" charset="0"/>
              </a:rPr>
              <a:t>#</a:t>
            </a:r>
            <a:r>
              <a:rPr lang="zh-CN" altLang="en-US" sz="1600">
                <a:latin typeface="Consolas" panose="020B0609020204030204" charset="0"/>
              </a:rPr>
              <a:t>按</a:t>
            </a:r>
            <a:r>
              <a:rPr lang="en-US" altLang="zh-CN" sz="1600">
                <a:latin typeface="Consolas" panose="020B0609020204030204" charset="0"/>
              </a:rPr>
              <a:t>'wins'</a:t>
            </a:r>
            <a:r>
              <a:rPr lang="zh-CN" altLang="en-US" sz="1600">
                <a:latin typeface="Consolas" panose="020B0609020204030204" charset="0"/>
              </a:rPr>
              <a:t>升序，该值相同的按</a:t>
            </a:r>
            <a:r>
              <a:rPr lang="en-US" altLang="zh-CN" sz="1600">
                <a:latin typeface="Consolas" panose="020B0609020204030204" charset="0"/>
              </a:rPr>
              <a:t>'name'</a:t>
            </a:r>
            <a:r>
              <a:rPr lang="zh-CN" altLang="en-US" sz="1600">
                <a:latin typeface="Consolas" panose="020B0609020204030204" charset="0"/>
              </a:rPr>
              <a:t>升序排序</a:t>
            </a:r>
            <a:endParaRPr lang="zh-CN" altLang="en-US" sz="1600">
              <a:latin typeface="Consolas" panose="020B0609020204030204" charset="0"/>
            </a:endParaRPr>
          </a:p>
          <a:p>
            <a:pPr marL="1905" indent="-344805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B0F0"/>
                </a:solidFill>
                <a:latin typeface="Consolas" panose="020B0609020204030204" charset="0"/>
              </a:rPr>
              <a:t>[{'name': 'David', 'wins': 3, 'losses': 5, 'rating': 57.0}, {'name': 'Carol', 'wins': 4, 'losses': 5, 'rating': 57.0}, {'name': 'Patty', 'wins': 9, 'losses': 3, 'rating': 72.8}, {'name': 'Bob', 'wins': 10, 'losses': 3, 'rating': 75.0}]</a:t>
            </a:r>
            <a:endParaRPr lang="en-US" altLang="zh-CN" sz="1600">
              <a:solidFill>
                <a:srgbClr val="00B0F0"/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标题 105473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</a:rPr>
              <a:t>2.5  </a:t>
            </a:r>
            <a:r>
              <a:rPr lang="zh-CN" altLang="en-US" kern="1200" baseline="0">
                <a:latin typeface="+mj-lt"/>
                <a:ea typeface="+mj-ea"/>
                <a:cs typeface="+mj-cs"/>
              </a:rPr>
              <a:t>再谈内置方法</a:t>
            </a:r>
            <a:r>
              <a:rPr lang="en-US" altLang="zh-CN" kern="1200" baseline="0">
                <a:latin typeface="+mj-lt"/>
                <a:ea typeface="+mj-ea"/>
                <a:cs typeface="+mj-cs"/>
              </a:rPr>
              <a:t>sorted()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105475" name="文本占位符 10547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80000"/>
              </a:lnSpc>
              <a:buFont typeface="Wingdings" panose="05000000000000000000" charset="0"/>
              <a:buChar char="n"/>
            </a:pPr>
            <a:r>
              <a:rPr lang="zh-CN" altLang="en-US" sz="1800" strike="noStrike" noProof="1">
                <a:latin typeface="宋体" panose="02010600030101010101" pitchFamily="2" charset="-122"/>
              </a:rPr>
              <a:t>根据另外一个列表的值来对当前列表元素进行排序</a:t>
            </a:r>
            <a:endParaRPr lang="zh-CN" altLang="en-US" sz="1800" strike="noStrike" noProof="1">
              <a:latin typeface="宋体" panose="02010600030101010101" pitchFamily="2" charset="-122"/>
            </a:endParaRPr>
          </a:p>
          <a:p>
            <a:pPr marL="1905" indent="-344805" fontAlgn="base">
              <a:lnSpc>
                <a:spcPct val="80000"/>
              </a:lnSpc>
              <a:buNone/>
            </a:pPr>
            <a:endParaRPr lang="en-US" altLang="zh-CN" sz="1500" strike="noStrike" noProof="1">
              <a:latin typeface="宋体" panose="02010600030101010101" pitchFamily="2" charset="-122"/>
            </a:endParaRP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en-US" altLang="zh-CN" sz="1600" strike="noStrike" noProof="1">
                <a:latin typeface="Consolas" panose="020B0609020204030204" charset="0"/>
              </a:rPr>
              <a:t>&gt;&gt;&gt; list1 = ["what", "I'm", "sorting", "by"]</a:t>
            </a:r>
            <a:endParaRPr lang="en-US" altLang="zh-CN" sz="1600" strike="noStrike" noProof="1">
              <a:latin typeface="Consolas" panose="020B0609020204030204" charset="0"/>
            </a:endParaRP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en-US" altLang="zh-CN" sz="1600" strike="noStrike" noProof="1">
                <a:latin typeface="Consolas" panose="020B0609020204030204" charset="0"/>
              </a:rPr>
              <a:t>&gt;&gt;&gt; list2 = ["something", "else", "to", "sort"]</a:t>
            </a:r>
            <a:endParaRPr lang="en-US" altLang="zh-CN" sz="1600" strike="noStrike" noProof="1">
              <a:latin typeface="Consolas" panose="020B0609020204030204" charset="0"/>
            </a:endParaRP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en-US" altLang="zh-CN" sz="1600" strike="noStrike" noProof="1">
                <a:latin typeface="Consolas" panose="020B0609020204030204" charset="0"/>
              </a:rPr>
              <a:t>&gt;&gt;&gt; pairs = zip(list1, list2)</a:t>
            </a:r>
            <a:endParaRPr lang="en-US" altLang="zh-CN" sz="1600" strike="noStrike" noProof="1">
              <a:latin typeface="Consolas" panose="020B0609020204030204" charset="0"/>
            </a:endParaRP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en-US" altLang="zh-CN" sz="1600" strike="noStrike" noProof="1">
                <a:latin typeface="Consolas" panose="020B0609020204030204" charset="0"/>
              </a:rPr>
              <a:t>&gt;&gt;&gt; pairs = sorted(pairs)</a:t>
            </a:r>
            <a:endParaRPr lang="en-US" altLang="zh-CN" sz="1600" strike="noStrike" noProof="1">
              <a:latin typeface="Consolas" panose="020B0609020204030204" charset="0"/>
            </a:endParaRP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en-US" altLang="zh-CN" sz="1600" strike="noStrike" noProof="1">
                <a:latin typeface="Consolas" panose="020B0609020204030204" charset="0"/>
              </a:rPr>
              <a:t>&gt;&gt;&gt; pairs</a:t>
            </a:r>
            <a:endParaRPr lang="en-US" altLang="zh-CN" sz="1600" strike="noStrike" noProof="1">
              <a:latin typeface="Consolas" panose="020B0609020204030204" charset="0"/>
            </a:endParaRP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en-US" altLang="zh-CN" sz="1600" strike="noStrike" noProof="1">
                <a:solidFill>
                  <a:srgbClr val="00B0F0"/>
                </a:solidFill>
                <a:latin typeface="Consolas" panose="020B0609020204030204" charset="0"/>
              </a:rPr>
              <a:t>[("I'm", 'else'), ('by', 'sort'), ('sorting', 'to'), ('what', 'something')]</a:t>
            </a:r>
            <a:endParaRPr lang="en-US" altLang="zh-CN" sz="16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en-US" altLang="zh-CN" sz="1600" strike="noStrike" noProof="1">
                <a:latin typeface="Consolas" panose="020B0609020204030204" charset="0"/>
              </a:rPr>
              <a:t>&gt;&gt;&gt; result = [x[1] for x in pairs]</a:t>
            </a:r>
            <a:endParaRPr lang="en-US" altLang="zh-CN" sz="1600" strike="noStrike" noProof="1">
              <a:latin typeface="Consolas" panose="020B0609020204030204" charset="0"/>
            </a:endParaRP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en-US" altLang="zh-CN" sz="1600" strike="noStrike" noProof="1">
                <a:latin typeface="Consolas" panose="020B0609020204030204" charset="0"/>
              </a:rPr>
              <a:t>&gt;&gt;&gt; result</a:t>
            </a:r>
            <a:endParaRPr lang="en-US" altLang="zh-CN" sz="1600" strike="noStrike" noProof="1">
              <a:latin typeface="Consolas" panose="020B0609020204030204" charset="0"/>
            </a:endParaRP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en-US" altLang="zh-CN" sz="1600" strike="noStrike" noProof="1">
                <a:solidFill>
                  <a:srgbClr val="00B0F0"/>
                </a:solidFill>
                <a:latin typeface="Consolas" panose="020B0609020204030204" charset="0"/>
              </a:rPr>
              <a:t>['else', 'sort', 'to', 'something']</a:t>
            </a:r>
            <a:endParaRPr lang="en-US" altLang="zh-CN" sz="16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en-US" altLang="zh-CN" sz="1600" strike="noStrike" noProof="1">
                <a:solidFill>
                  <a:schemeClr val="tx1"/>
                </a:solidFill>
                <a:latin typeface="Consolas" panose="020B0609020204030204" charset="0"/>
              </a:rPr>
              <a:t>&gt;&gt;&gt; sorted(list2, key=lambda item: list1[list2.index(item)])</a:t>
            </a:r>
            <a:endParaRPr lang="en-US" altLang="zh-CN" sz="1600" strike="noStrike" noProof="1">
              <a:solidFill>
                <a:schemeClr val="tx1"/>
              </a:solidFill>
              <a:latin typeface="Consolas" panose="020B0609020204030204" charset="0"/>
            </a:endParaRPr>
          </a:p>
          <a:p>
            <a:pPr marL="1905" indent="-344805" fontAlgn="base">
              <a:lnSpc>
                <a:spcPct val="80000"/>
              </a:lnSpc>
              <a:buNone/>
            </a:pPr>
            <a:r>
              <a:rPr lang="en-US" altLang="zh-CN" sz="1600" strike="noStrike" noProof="1">
                <a:solidFill>
                  <a:srgbClr val="00B0F0"/>
                </a:solidFill>
                <a:latin typeface="Consolas" panose="020B0609020204030204" charset="0"/>
              </a:rPr>
              <a:t>['else', 'sort', 'to', 'something']</a:t>
            </a:r>
            <a:endParaRPr lang="en-US" altLang="zh-CN" sz="1600" strike="noStrike" noProof="1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2" name="线形标注 2 1"/>
          <p:cNvSpPr/>
          <p:nvPr/>
        </p:nvSpPr>
        <p:spPr>
          <a:xfrm>
            <a:off x="5427345" y="3128645"/>
            <a:ext cx="2879090" cy="4095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0387"/>
              <a:gd name="adj6" fmla="val -75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600" strike="noStrike" noProof="1">
                <a:solidFill>
                  <a:srgbClr val="FF0000"/>
                </a:solidFill>
              </a:rPr>
              <a:t>注意：有重复元素时结果不对</a:t>
            </a:r>
            <a:endParaRPr lang="zh-CN" altLang="en-US" sz="1600" strike="noStrike" noProof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"/>
            </a:pPr>
            <a:r>
              <a:rPr lang="zh-CN" altLang="en-US" sz="1800" strike="noStrike" noProof="1"/>
              <a:t>问题描述：有一个整数列表，要求调整元素顺序，把所有奇数都放到前面，偶数都放到后面。</a:t>
            </a:r>
            <a:endParaRPr lang="zh-CN" altLang="en-US" sz="1800" strike="noStrike" noProof="1"/>
          </a:p>
          <a:p>
            <a:pPr marL="0" indent="0" fontAlgn="base">
              <a:buNone/>
            </a:pPr>
            <a:endParaRPr lang="zh-CN" altLang="en-US" sz="1800" strike="noStrike" noProof="1"/>
          </a:p>
          <a:p>
            <a:pPr marL="0" indent="0" fontAlgn="base"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from random import randint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x = [randint(1,100) for i in range(20)]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x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[19, 32, 76, 82, 23, 63, 38, 50, 20, 30, 39, 14, 19, 50, 81, 27, 77, 12, 55, 29]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sorted(x, key=lambda item:item%2==0)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[19, 23, 63, 39, 19, 81, 27, 77, 55, 29, 32, 76, 82, 38, 50, 20, 30, 14, 50, 12]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149506" name="标题 105473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</a:rPr>
              <a:t>2.5  </a:t>
            </a:r>
            <a:r>
              <a:rPr lang="zh-CN" altLang="en-US" kern="1200" baseline="0">
                <a:latin typeface="+mj-lt"/>
                <a:ea typeface="+mj-ea"/>
                <a:cs typeface="+mj-cs"/>
              </a:rPr>
              <a:t>再谈内置方法</a:t>
            </a:r>
            <a:r>
              <a:rPr lang="en-US" altLang="zh-CN" kern="1200" baseline="0">
                <a:latin typeface="+mj-lt"/>
                <a:ea typeface="+mj-ea"/>
                <a:cs typeface="+mj-cs"/>
              </a:rPr>
              <a:t>sorted()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69633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2.2.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2</a:t>
            </a:r>
            <a:r>
              <a:rPr lang="en-US" altLang="zh-CN" kern="1200" baseline="0" dirty="0">
                <a:latin typeface="+mj-lt"/>
                <a:ea typeface="+mj-ea"/>
                <a:cs typeface="+mj-cs"/>
              </a:rPr>
              <a:t>  </a:t>
            </a:r>
            <a:r>
              <a:rPr lang="zh-CN" altLang="en-US" dirty="0">
                <a:sym typeface="+mn-ea"/>
              </a:rPr>
              <a:t>元组与列表的区别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82946" name="文本占位符 6963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Wingdings" panose="05000000000000000000" charset="0"/>
              <a:buChar char="v"/>
            </a:pPr>
            <a:r>
              <a:rPr lang="zh-CN" altLang="en-US" sz="1800">
                <a:solidFill>
                  <a:srgbClr val="FF0000"/>
                </a:solidFill>
              </a:rPr>
              <a:t>元组的速度比列表更快</a:t>
            </a:r>
            <a:r>
              <a:rPr lang="zh-CN" altLang="en-US" sz="1800"/>
              <a:t>。如果定义了一系列常量值，而所需做的仅是对它进行遍历，那么一般使用元组而不用列表。</a:t>
            </a:r>
            <a:endParaRPr lang="zh-CN" altLang="en-US" sz="1800"/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Wingdings" panose="05000000000000000000" charset="0"/>
              <a:buChar char="v"/>
            </a:pPr>
            <a:r>
              <a:rPr lang="zh-CN" altLang="en-US" sz="1800"/>
              <a:t>元组对不需要改变的数据进行“写保护”将使得代码</a:t>
            </a:r>
            <a:r>
              <a:rPr lang="zh-CN" altLang="en-US" sz="1800">
                <a:solidFill>
                  <a:srgbClr val="FF0000"/>
                </a:solidFill>
              </a:rPr>
              <a:t>更加安全</a:t>
            </a:r>
            <a:r>
              <a:rPr lang="zh-CN" altLang="en-US" sz="1800"/>
              <a:t>。</a:t>
            </a:r>
            <a:endParaRPr lang="zh-CN" altLang="en-US" sz="1800"/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Wingdings" panose="05000000000000000000" charset="0"/>
              <a:buChar char="v"/>
            </a:pPr>
            <a:r>
              <a:rPr lang="zh-CN" altLang="en-US" sz="1800">
                <a:solidFill>
                  <a:srgbClr val="FF0000"/>
                </a:solidFill>
              </a:rPr>
              <a:t>元组可用作字典的</a:t>
            </a:r>
            <a:r>
              <a:rPr lang="en-US" altLang="zh-CN" sz="1800">
                <a:solidFill>
                  <a:srgbClr val="FF0000"/>
                </a:solidFill>
              </a:rPr>
              <a:t>“</a:t>
            </a:r>
            <a:r>
              <a:rPr lang="zh-CN" altLang="en-US" sz="1800">
                <a:solidFill>
                  <a:srgbClr val="FF0000"/>
                </a:solidFill>
              </a:rPr>
              <a:t>键</a:t>
            </a:r>
            <a:r>
              <a:rPr lang="en-US" altLang="zh-CN" sz="1800">
                <a:solidFill>
                  <a:srgbClr val="FF0000"/>
                </a:solidFill>
              </a:rPr>
              <a:t>”</a:t>
            </a:r>
            <a:r>
              <a:rPr lang="zh-CN" altLang="en-US" sz="1800">
                <a:solidFill>
                  <a:srgbClr val="FF0000"/>
                </a:solidFill>
              </a:rPr>
              <a:t>，也可以作为集合的元素</a:t>
            </a:r>
            <a:r>
              <a:rPr lang="zh-CN" altLang="en-US" sz="1800"/>
              <a:t>。列表不能作为字典的</a:t>
            </a:r>
            <a:r>
              <a:rPr lang="en-US" altLang="zh-CN" sz="1800"/>
              <a:t>“</a:t>
            </a:r>
            <a:r>
              <a:rPr lang="zh-CN" altLang="en-US" sz="1800"/>
              <a:t>键</a:t>
            </a:r>
            <a:r>
              <a:rPr lang="en-US" altLang="zh-CN" sz="1800"/>
              <a:t>”</a:t>
            </a:r>
            <a:r>
              <a:rPr lang="zh-CN" altLang="en-US" sz="1800"/>
              <a:t>，包含列表、字典、集合或其他类型可变对象的元组也不能做字典的</a:t>
            </a:r>
            <a:r>
              <a:rPr lang="en-US" altLang="zh-CN" sz="1800"/>
              <a:t>“</a:t>
            </a:r>
            <a:r>
              <a:rPr lang="zh-CN" altLang="en-US" sz="1800"/>
              <a:t>键</a:t>
            </a:r>
            <a:r>
              <a:rPr lang="en-US" altLang="zh-CN" sz="1800"/>
              <a:t>”</a:t>
            </a:r>
            <a:r>
              <a:rPr lang="zh-CN" altLang="en-US" sz="1800"/>
              <a:t>。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build="p"/>
      <p:bldP spid="82946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2.2.2  </a:t>
            </a:r>
            <a:r>
              <a:rPr lang="zh-CN" altLang="en-US" dirty="0">
                <a:sym typeface="+mn-ea"/>
              </a:rPr>
              <a:t>元组与列表的区别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30" y="1064470"/>
            <a:ext cx="8229600" cy="339506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/>
              <a:t>如果元组中包含列表或其他类型的可变对象，这些对象是可变的，但</a:t>
            </a:r>
            <a:r>
              <a:rPr lang="zh-CN" altLang="en-US" sz="2000">
                <a:solidFill>
                  <a:srgbClr val="FF0000"/>
                </a:solidFill>
              </a:rPr>
              <a:t>元组元素的</a:t>
            </a:r>
            <a:r>
              <a:rPr lang="zh-CN" altLang="en-US" sz="2000" b="1">
                <a:solidFill>
                  <a:srgbClr val="FF0000"/>
                </a:solidFill>
              </a:rPr>
              <a:t>引用仍是不可变的</a:t>
            </a:r>
            <a:r>
              <a:rPr lang="zh-CN" altLang="en-US" sz="2000"/>
              <a:t>。</a:t>
            </a:r>
            <a:endParaRPr lang="zh-CN" altLang="en-US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&gt;&gt;&gt; x = ([1, 2], 3)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&gt;&gt;&gt; x[0][0] = 5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&gt;&gt;&gt; x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([5, 2], 3)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zh-CN" altLang="en-US" sz="1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x[0]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.append(8)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&gt;&gt;&gt; x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([5, 2, 8], 3)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&gt;&gt;&gt; x[0] = x[0]+[10]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TypeError: 'tuple' object does not support item assignment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&gt;&gt;&gt; x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([5, 2, 8], 3)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&gt;&gt;&gt; x[0] += [10]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TypeError: 'tuple' object does not support item assignment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&gt;&gt;&gt; x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([5, 2, 8, 10], 3)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Line Callout 2 3"/>
          <p:cNvSpPr/>
          <p:nvPr/>
        </p:nvSpPr>
        <p:spPr>
          <a:xfrm>
            <a:off x="2900680" y="3701415"/>
            <a:ext cx="2773045" cy="478790"/>
          </a:xfrm>
          <a:prstGeom prst="borderCallout2">
            <a:avLst>
              <a:gd name="adj1" fmla="val 50000"/>
              <a:gd name="adj2" fmla="val -239"/>
              <a:gd name="adj3" fmla="val 48541"/>
              <a:gd name="adj4" fmla="val -15186"/>
              <a:gd name="adj5" fmla="val 214058"/>
              <a:gd name="adj6" fmla="val -409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虽然报错，但是起作用了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70657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2.2.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3</a:t>
            </a:r>
            <a:r>
              <a:rPr lang="en-US" altLang="zh-CN" kern="1200" baseline="0" dirty="0">
                <a:latin typeface="+mj-lt"/>
                <a:ea typeface="+mj-ea"/>
                <a:cs typeface="+mj-cs"/>
              </a:rPr>
              <a:t>  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序列解包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83970" name="文本占位符 70658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80000"/>
              </a:lnSpc>
              <a:buSzPct val="90000"/>
              <a:buFont typeface="Wingdings" panose="05000000000000000000" charset="0"/>
              <a:buChar char="§"/>
            </a:pPr>
            <a:r>
              <a:rPr lang="zh-CN" altLang="en-US" sz="1800" dirty="0"/>
              <a:t>可以使用序列解包功能对多个变量</a:t>
            </a:r>
            <a:r>
              <a:rPr lang="zh-CN" altLang="en-US" sz="1800" dirty="0">
                <a:solidFill>
                  <a:srgbClr val="FF0000"/>
                </a:solidFill>
              </a:rPr>
              <a:t>同时</a:t>
            </a:r>
            <a:r>
              <a:rPr lang="zh-CN" altLang="en-US" sz="1800" dirty="0"/>
              <a:t>赋值。</a:t>
            </a:r>
            <a:endParaRPr lang="zh-CN" altLang="en-US" sz="1800" dirty="0"/>
          </a:p>
          <a:p>
            <a:pPr defTabSz="914400">
              <a:lnSpc>
                <a:spcPct val="100000"/>
              </a:lnSpc>
              <a:spcBef>
                <a:spcPts val="0"/>
              </a:spcBef>
              <a:buClr>
                <a:srgbClr val="008000"/>
              </a:buClr>
              <a:buSzPct val="90000"/>
              <a:buFont typeface="Times New Roman" panose="02020603050405020304" pitchFamily="2" charset="0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x, y, z = 1, 2, 3             #多个变量同时赋值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Clr>
                <a:srgbClr val="008000"/>
              </a:buClr>
              <a:buSzPct val="90000"/>
              <a:buFont typeface="Times New Roman" panose="02020603050405020304" pitchFamily="2" charset="0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v_tuple = (False, 3.5, 'exp')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Clr>
                <a:srgbClr val="008000"/>
              </a:buClr>
              <a:buSzPct val="90000"/>
              <a:buFont typeface="Times New Roman" panose="02020603050405020304" pitchFamily="2" charset="0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(x, y, z) = v_tuple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Clr>
                <a:srgbClr val="008000"/>
              </a:buClr>
              <a:buSzPct val="90000"/>
              <a:buFont typeface="Times New Roman" panose="02020603050405020304" pitchFamily="2" charset="0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x, y, z = v_tuple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Clr>
                <a:srgbClr val="008000"/>
              </a:buClr>
              <a:buSzPct val="90000"/>
              <a:buFont typeface="Times New Roman" panose="02020603050405020304" pitchFamily="2" charset="0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x, y, z = range(3)            #可以对range对象进行序列解包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Clr>
                <a:srgbClr val="008000"/>
              </a:buClr>
              <a:buSzPct val="90000"/>
              <a:buFont typeface="Times New Roman" panose="02020603050405020304" pitchFamily="2" charset="0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x, y, z = iter([1, 2, 3])     #使用迭代器对象进行序列解包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Clr>
                <a:srgbClr val="008000"/>
              </a:buClr>
              <a:buSzPct val="90000"/>
              <a:buFont typeface="Times New Roman" panose="02020603050405020304" pitchFamily="2" charset="0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x, y, z = map(str, range(3))  #使用可迭代的map对象进行序列解包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Clr>
                <a:srgbClr val="008000"/>
              </a:buClr>
              <a:buSzPct val="90000"/>
              <a:buFont typeface="Times New Roman" panose="02020603050405020304" pitchFamily="2" charset="0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a, b = b, a                   #交换两个变量的值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Clr>
                <a:srgbClr val="008000"/>
              </a:buClr>
              <a:buSzPct val="90000"/>
              <a:buFont typeface="Times New Roman" panose="02020603050405020304" pitchFamily="2" charset="0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x, y, z = sorted([1, 3, 2])   #sorted()函数返回排序后的列表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Clr>
                <a:srgbClr val="008000"/>
              </a:buClr>
              <a:buSzPct val="90000"/>
              <a:buFont typeface="Times New Roman" panose="02020603050405020304" pitchFamily="2" charset="0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a, b, c = 'ABC'               #字符串也支持序列解包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Clr>
                <a:srgbClr val="008000"/>
              </a:buClr>
              <a:buSzPct val="90000"/>
              <a:buFont typeface="Times New Roman" panose="02020603050405020304" pitchFamily="2" charset="0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x = [1, 2, 3, 4, 5, 6]</a:t>
            </a:r>
            <a:endParaRPr lang="en-US" altLang="zh-CN" sz="1600" dirty="0">
              <a:latin typeface="Consolas" panose="020B0609020204030204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Clr>
                <a:srgbClr val="008000"/>
              </a:buClr>
              <a:buSzPct val="90000"/>
              <a:buFont typeface="Times New Roman" panose="02020603050405020304" pitchFamily="2" charset="0"/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x[:3] = map(str, range(5))    #</a:t>
            </a:r>
            <a:r>
              <a:rPr lang="zh-CN" altLang="en-US" sz="1600" dirty="0">
                <a:latin typeface="Consolas" panose="020B0609020204030204" charset="0"/>
              </a:rPr>
              <a:t>切片也支持序列解包</a:t>
            </a:r>
            <a:endParaRPr lang="en-US" altLang="zh-CN" sz="1600" dirty="0">
              <a:solidFill>
                <a:srgbClr val="00B0F0"/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1"/>
          <p:cNvSpPr>
            <a:spLocks noGrp="1"/>
          </p:cNvSpPr>
          <p:nvPr>
            <p:ph type="title"/>
          </p:nvPr>
        </p:nvSpPr>
        <p:spPr>
          <a:xfrm>
            <a:off x="-1270" y="4445"/>
            <a:ext cx="9124315" cy="95186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2.2.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3</a:t>
            </a:r>
            <a:r>
              <a:rPr lang="en-US" altLang="zh-CN" kern="1200" baseline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  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序列解包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8499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80000"/>
              </a:lnSpc>
              <a:buSzPct val="90000"/>
              <a:buFont typeface="Wingdings" panose="05000000000000000000" charset="0"/>
              <a:buChar char="§"/>
            </a:pPr>
            <a:r>
              <a:rPr lang="zh-CN" altLang="en-US" sz="1800" dirty="0">
                <a:sym typeface="Arial" panose="020B0604020202020204" pitchFamily="34" charset="0"/>
              </a:rPr>
              <a:t>序列解包对于列表和字典同样有效</a:t>
            </a:r>
            <a:endParaRPr lang="zh-CN" altLang="en-US" sz="1800" dirty="0">
              <a:sym typeface="Arial" panose="020B0604020202020204" pitchFamily="34" charset="0"/>
            </a:endParaRPr>
          </a:p>
          <a:p>
            <a:pPr defTabSz="914400">
              <a:lnSpc>
                <a:spcPct val="80000"/>
              </a:lnSpc>
              <a:spcBef>
                <a:spcPct val="1000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Arial" panose="020B0604020202020204" pitchFamily="34" charset="0"/>
              </a:rPr>
              <a:t>&gt;&gt;&gt; s = {'a':1, 'b':2, 'c':3}</a:t>
            </a:r>
            <a:endParaRPr lang="en-US" altLang="zh-CN" sz="1600" dirty="0">
              <a:latin typeface="Consolas" panose="020B0609020204030204" charset="0"/>
              <a:sym typeface="Arial" panose="020B0604020202020204" pitchFamily="3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Arial" panose="020B0604020202020204" pitchFamily="34" charset="0"/>
              </a:rPr>
              <a:t>&gt;&gt;&gt; b, c, d = s.items()</a:t>
            </a:r>
            <a:endParaRPr lang="en-US" altLang="zh-CN" sz="1600" dirty="0">
              <a:latin typeface="Consolas" panose="020B0609020204030204" charset="0"/>
              <a:sym typeface="Arial" panose="020B0604020202020204" pitchFamily="3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Arial" panose="020B0604020202020204" pitchFamily="34" charset="0"/>
              </a:rPr>
              <a:t>&gt;&gt;&gt; b              #Python 3.6</a:t>
            </a:r>
            <a:r>
              <a:rPr lang="zh-CN" altLang="en-US" sz="1600" dirty="0">
                <a:latin typeface="Consolas" panose="020B0609020204030204" charset="0"/>
                <a:sym typeface="Arial" panose="020B0604020202020204" pitchFamily="34" charset="0"/>
              </a:rPr>
              <a:t>之后的版本和</a:t>
            </a:r>
            <a:r>
              <a:rPr lang="en-US" altLang="zh-CN" sz="1600" dirty="0">
                <a:latin typeface="Consolas" panose="020B0609020204030204" charset="0"/>
                <a:sym typeface="Arial" panose="020B0604020202020204" pitchFamily="34" charset="0"/>
              </a:rPr>
              <a:t>Python 3.5</a:t>
            </a:r>
            <a:r>
              <a:rPr lang="zh-CN" altLang="en-US" sz="1600" dirty="0">
                <a:latin typeface="Consolas" panose="020B0609020204030204" charset="0"/>
                <a:sym typeface="Arial" panose="020B0604020202020204" pitchFamily="34" charset="0"/>
              </a:rPr>
              <a:t>之前的版本结果略有不同</a:t>
            </a:r>
            <a:endParaRPr lang="zh-CN" altLang="en-US" sz="1600" dirty="0">
              <a:latin typeface="Consolas" panose="020B0609020204030204" charset="0"/>
              <a:sym typeface="Arial" panose="020B0604020202020204" pitchFamily="3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  <a:sym typeface="Arial" panose="020B0604020202020204" pitchFamily="34" charset="0"/>
              </a:rPr>
              <a:t>('c', 3)</a:t>
            </a:r>
            <a:endParaRPr lang="en-US" altLang="zh-CN" sz="1600" dirty="0">
              <a:solidFill>
                <a:srgbClr val="00B0F0"/>
              </a:solidFill>
              <a:latin typeface="Consolas" panose="020B0609020204030204" charset="0"/>
              <a:sym typeface="Arial" panose="020B0604020202020204" pitchFamily="3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Arial" panose="020B0604020202020204" pitchFamily="34" charset="0"/>
              </a:rPr>
              <a:t>&gt;&gt;&gt; b, c, d = s    #使用字典时不用太多考虑元素的顺序</a:t>
            </a:r>
            <a:endParaRPr lang="en-US" altLang="zh-CN" sz="1600" dirty="0">
              <a:latin typeface="Consolas" panose="020B0609020204030204" charset="0"/>
              <a:sym typeface="Arial" panose="020B0604020202020204" pitchFamily="3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Arial" panose="020B0604020202020204" pitchFamily="34" charset="0"/>
              </a:rPr>
              <a:t>&gt;&gt;&gt; b</a:t>
            </a:r>
            <a:endParaRPr lang="en-US" altLang="zh-CN" sz="1600" dirty="0">
              <a:latin typeface="Consolas" panose="020B0609020204030204" charset="0"/>
              <a:sym typeface="Arial" panose="020B0604020202020204" pitchFamily="3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  <a:sym typeface="Arial" panose="020B0604020202020204" pitchFamily="34" charset="0"/>
              </a:rPr>
              <a:t>'c'</a:t>
            </a:r>
            <a:endParaRPr lang="en-US" altLang="zh-CN" sz="1600" dirty="0">
              <a:solidFill>
                <a:srgbClr val="00B0F0"/>
              </a:solidFill>
              <a:latin typeface="Consolas" panose="020B0609020204030204" charset="0"/>
              <a:sym typeface="Arial" panose="020B0604020202020204" pitchFamily="3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Arial" panose="020B0604020202020204" pitchFamily="34" charset="0"/>
              </a:rPr>
              <a:t>&gt;&gt;&gt; b, c, d = s.values()</a:t>
            </a:r>
            <a:endParaRPr lang="en-US" altLang="zh-CN" sz="1600" dirty="0">
              <a:latin typeface="Consolas" panose="020B0609020204030204" charset="0"/>
              <a:sym typeface="Arial" panose="020B0604020202020204" pitchFamily="3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Arial" panose="020B0604020202020204" pitchFamily="34" charset="0"/>
              </a:rPr>
              <a:t>&gt;&gt;&gt; print(b, c, d)</a:t>
            </a:r>
            <a:endParaRPr lang="en-US" altLang="zh-CN" sz="1600" dirty="0">
              <a:latin typeface="Consolas" panose="020B0609020204030204" charset="0"/>
              <a:sym typeface="Arial" panose="020B0604020202020204" pitchFamily="34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  <a:sym typeface="Arial" panose="020B0604020202020204" pitchFamily="34" charset="0"/>
              </a:rPr>
              <a:t>1 3 2</a:t>
            </a:r>
            <a:endParaRPr lang="en-US" altLang="zh-CN" sz="1600" dirty="0">
              <a:solidFill>
                <a:srgbClr val="00B0F0"/>
              </a:solidFill>
              <a:latin typeface="Consolas" panose="020B06090202040302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eam">
  <a:themeElements>
    <a:clrScheme name="">
      <a:dk1>
        <a:srgbClr val="FFFFFF"/>
      </a:dk1>
      <a:lt1>
        <a:srgbClr val="000099"/>
      </a:lt1>
      <a:dk2>
        <a:srgbClr val="FFFFFF"/>
      </a:dk2>
      <a:lt2>
        <a:srgbClr val="000080"/>
      </a:lt2>
      <a:accent1>
        <a:srgbClr val="3366FF"/>
      </a:accent1>
      <a:accent2>
        <a:srgbClr val="7B46D0"/>
      </a:accent2>
      <a:accent3>
        <a:srgbClr val="AAAACA"/>
      </a:accent3>
      <a:accent4>
        <a:srgbClr val="DCDCDC"/>
      </a:accent4>
      <a:accent5>
        <a:srgbClr val="ADB9FF"/>
      </a:accent5>
      <a:accent6>
        <a:srgbClr val="6E3EBA"/>
      </a:accent6>
      <a:hlink>
        <a:srgbClr val="86D1EC"/>
      </a:hlink>
      <a:folHlink>
        <a:srgbClr val="45C98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66"/>
        </a:lt1>
        <a:dk2>
          <a:srgbClr val="CCCCFF"/>
        </a:dk2>
        <a:lt2>
          <a:srgbClr val="1A006C"/>
        </a:lt2>
        <a:accent1>
          <a:srgbClr val="0099CC"/>
        </a:accent1>
        <a:accent2>
          <a:srgbClr val="6600CC"/>
        </a:accent2>
        <a:accent3>
          <a:srgbClr val="AAAAB9"/>
        </a:accent3>
        <a:accent4>
          <a:srgbClr val="DCDCDC"/>
        </a:accent4>
        <a:accent5>
          <a:srgbClr val="AACAE2"/>
        </a:accent5>
        <a:accent6>
          <a:srgbClr val="5B00B7"/>
        </a:accent6>
        <a:hlink>
          <a:srgbClr val="9999FF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FFFFFF"/>
        </a:dk2>
        <a:lt2>
          <a:srgbClr val="000080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CDCDC"/>
        </a:accent4>
        <a:accent5>
          <a:srgbClr val="ADB9FF"/>
        </a:accent5>
        <a:accent6>
          <a:srgbClr val="6E3EBA"/>
        </a:accent6>
        <a:hlink>
          <a:srgbClr val="86D1EC"/>
        </a:hlink>
        <a:folHlink>
          <a:srgbClr val="45C9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F598D"/>
        </a:lt1>
        <a:dk2>
          <a:srgbClr val="CCECFF"/>
        </a:dk2>
        <a:lt2>
          <a:srgbClr val="3F4873"/>
        </a:lt2>
        <a:accent1>
          <a:srgbClr val="0099CC"/>
        </a:accent1>
        <a:accent2>
          <a:srgbClr val="4C8470"/>
        </a:accent2>
        <a:accent3>
          <a:srgbClr val="B3B5C5"/>
        </a:accent3>
        <a:accent4>
          <a:srgbClr val="DCDCDC"/>
        </a:accent4>
        <a:accent5>
          <a:srgbClr val="AACAE2"/>
        </a:accent5>
        <a:accent6>
          <a:srgbClr val="437664"/>
        </a:accent6>
        <a:hlink>
          <a:srgbClr val="99CC00"/>
        </a:hlink>
        <a:folHlink>
          <a:srgbClr val="96A4C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E2EFCD"/>
        </a:dk2>
        <a:lt2>
          <a:srgbClr val="006E6B"/>
        </a:lt2>
        <a:accent1>
          <a:srgbClr val="33CCCC"/>
        </a:accent1>
        <a:accent2>
          <a:srgbClr val="6352B8"/>
        </a:accent2>
        <a:accent3>
          <a:srgbClr val="AAC1C1"/>
        </a:accent3>
        <a:accent4>
          <a:srgbClr val="DCDCDC"/>
        </a:accent4>
        <a:accent5>
          <a:srgbClr val="ADE2E2"/>
        </a:accent5>
        <a:accent6>
          <a:srgbClr val="5849A5"/>
        </a:accent6>
        <a:hlink>
          <a:srgbClr val="CCF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46434"/>
        </a:lt1>
        <a:dk2>
          <a:srgbClr val="FFFFCC"/>
        </a:dk2>
        <a:lt2>
          <a:srgbClr val="48562C"/>
        </a:lt2>
        <a:accent1>
          <a:srgbClr val="7B8A6E"/>
        </a:accent1>
        <a:accent2>
          <a:srgbClr val="527C3A"/>
        </a:accent2>
        <a:accent3>
          <a:srgbClr val="B4B8AD"/>
        </a:accent3>
        <a:accent4>
          <a:srgbClr val="DCDCDC"/>
        </a:accent4>
        <a:accent5>
          <a:srgbClr val="BFC4BB"/>
        </a:accent5>
        <a:accent6>
          <a:srgbClr val="496F33"/>
        </a:accent6>
        <a:hlink>
          <a:srgbClr val="55B55E"/>
        </a:hlink>
        <a:folHlink>
          <a:srgbClr val="85B3B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A5BDAC"/>
        </a:lt1>
        <a:dk2>
          <a:srgbClr val="FFFFCC"/>
        </a:dk2>
        <a:lt2>
          <a:srgbClr val="96B29E"/>
        </a:lt2>
        <a:accent1>
          <a:srgbClr val="4E8880"/>
        </a:accent1>
        <a:accent2>
          <a:srgbClr val="2F71B9"/>
        </a:accent2>
        <a:accent3>
          <a:srgbClr val="CFDAD2"/>
        </a:accent3>
        <a:accent4>
          <a:srgbClr val="DCDCDC"/>
        </a:accent4>
        <a:accent5>
          <a:srgbClr val="B3C4C1"/>
        </a:accent5>
        <a:accent6>
          <a:srgbClr val="2965A6"/>
        </a:accent6>
        <a:hlink>
          <a:srgbClr val="9DC0E7"/>
        </a:hlink>
        <a:folHlink>
          <a:srgbClr val="54CA8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CC9900"/>
        </a:lt1>
        <a:dk2>
          <a:srgbClr val="CEBD40"/>
        </a:dk2>
        <a:lt2>
          <a:srgbClr val="D49C0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CDCDC"/>
        </a:accent4>
        <a:accent5>
          <a:srgbClr val="E2B9AA"/>
        </a:accent5>
        <a:accent6>
          <a:srgbClr val="727200"/>
        </a:accent6>
        <a:hlink>
          <a:srgbClr val="FF99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AF9E6"/>
        </a:dk1>
        <a:lt1>
          <a:srgbClr val="990000"/>
        </a:lt1>
        <a:dk2>
          <a:srgbClr val="EADC78"/>
        </a:dk2>
        <a:lt2>
          <a:srgbClr val="881700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8D7C6"/>
        </a:accent4>
        <a:accent5>
          <a:srgbClr val="FFB9AA"/>
        </a:accent5>
        <a:accent6>
          <a:srgbClr val="A56149"/>
        </a:accent6>
        <a:hlink>
          <a:srgbClr val="D78D15"/>
        </a:hlink>
        <a:folHlink>
          <a:srgbClr val="C6B3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4CA96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默认设计模板_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14797</Words>
  <Application>WPS 演示</Application>
  <PresentationFormat>On-screen Show (16:9)</PresentationFormat>
  <Paragraphs>670</Paragraphs>
  <Slides>58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58</vt:i4>
      </vt:variant>
    </vt:vector>
  </HeadingPairs>
  <TitlesOfParts>
    <vt:vector size="73" baseType="lpstr">
      <vt:lpstr>Arial</vt:lpstr>
      <vt:lpstr>宋体</vt:lpstr>
      <vt:lpstr>Wingdings</vt:lpstr>
      <vt:lpstr>微软雅黑</vt:lpstr>
      <vt:lpstr>隶书</vt:lpstr>
      <vt:lpstr>Wingdings</vt:lpstr>
      <vt:lpstr>Times New Roman</vt:lpstr>
      <vt:lpstr>Consolas</vt:lpstr>
      <vt:lpstr>Arial Unicode MS</vt:lpstr>
      <vt:lpstr>Calibri</vt:lpstr>
      <vt:lpstr>默认设计模板</vt:lpstr>
      <vt:lpstr>默认设计模板_2</vt:lpstr>
      <vt:lpstr>Beam</vt:lpstr>
      <vt:lpstr>默认设计模板_3</vt:lpstr>
      <vt:lpstr>Default Design</vt:lpstr>
      <vt:lpstr>第2章　Python序列-2</vt:lpstr>
      <vt:lpstr>2.2  元组</vt:lpstr>
      <vt:lpstr>2.2.1  元组创建与删除</vt:lpstr>
      <vt:lpstr>2.2.1  元组创建与删除</vt:lpstr>
      <vt:lpstr>2.2.2  元组与列表的区别</vt:lpstr>
      <vt:lpstr>2.2.2  元组与列表的区别</vt:lpstr>
      <vt:lpstr>2.2.2  元组与列表的区别</vt:lpstr>
      <vt:lpstr>2.2.3  序列解包</vt:lpstr>
      <vt:lpstr>2.2.3  序列解包</vt:lpstr>
      <vt:lpstr>2.2.3  序列解包</vt:lpstr>
      <vt:lpstr>2.2.3  序列解包</vt:lpstr>
      <vt:lpstr>2.2.3  序列解包</vt:lpstr>
      <vt:lpstr>2.2.3  序列解包</vt:lpstr>
      <vt:lpstr>2.2.4  生成器推导式</vt:lpstr>
      <vt:lpstr>2.2.4  生成器推导式</vt:lpstr>
      <vt:lpstr>2.2.4  生成器推导式</vt:lpstr>
      <vt:lpstr>2.3  字典</vt:lpstr>
      <vt:lpstr>2.3.1  字典创建与删除</vt:lpstr>
      <vt:lpstr>2.3.1  字典创建与删除</vt:lpstr>
      <vt:lpstr>2.3.1  字典创建与删除</vt:lpstr>
      <vt:lpstr>2.3.1  字典创建与删除</vt:lpstr>
      <vt:lpstr>2.3.2  字典元素的读取</vt:lpstr>
      <vt:lpstr>2.3.2  字典元素的读取</vt:lpstr>
      <vt:lpstr>2.3.2  字典元素的读取</vt:lpstr>
      <vt:lpstr>2.3.2  字典元素的读取</vt:lpstr>
      <vt:lpstr>2.3.2  字典元素的读取</vt:lpstr>
      <vt:lpstr>2.3.3  字典元素的添加与修改</vt:lpstr>
      <vt:lpstr>2.3.3  字典元素的添加与修改</vt:lpstr>
      <vt:lpstr>2.3.3  字典元素的添加与修改</vt:lpstr>
      <vt:lpstr>2.3.4  字典应用案例</vt:lpstr>
      <vt:lpstr>2.3.4  字典应用案例</vt:lpstr>
      <vt:lpstr>2.3.4  字典应用案例</vt:lpstr>
      <vt:lpstr>2.3.4  字典应用案例</vt:lpstr>
      <vt:lpstr>2.3.6  字典推导式</vt:lpstr>
      <vt:lpstr>2.3.6  字典推导式</vt:lpstr>
      <vt:lpstr>2.4  集合</vt:lpstr>
      <vt:lpstr>2.4.1  集合的创建与删除</vt:lpstr>
      <vt:lpstr>2.4.1  集合的创建与删除</vt:lpstr>
      <vt:lpstr>2.4.1  集合的创建与删除</vt:lpstr>
      <vt:lpstr>2.4.2  集合运算</vt:lpstr>
      <vt:lpstr>2.4.2  集合运算</vt:lpstr>
      <vt:lpstr>2.4.3  集合运用案例</vt:lpstr>
      <vt:lpstr>2.4.3  集合运用案例</vt:lpstr>
      <vt:lpstr>2.4.3  集合运用案例</vt:lpstr>
      <vt:lpstr>2.4.3  集合运用案例</vt:lpstr>
      <vt:lpstr>2.4.3  集合运用案例（补充1）</vt:lpstr>
      <vt:lpstr>2.4.3  集合运用案例（补充1）</vt:lpstr>
      <vt:lpstr>2.4.3  集合运用案例（补充1）</vt:lpstr>
      <vt:lpstr>2.4.3  集合运用案例（补充1）</vt:lpstr>
      <vt:lpstr>2.4.3  集合运用案例（补充1）</vt:lpstr>
      <vt:lpstr>2.4.4 集合推导式</vt:lpstr>
      <vt:lpstr>2.5  再谈内置方法sorted()</vt:lpstr>
      <vt:lpstr>2.5  再谈内置方法sorted()</vt:lpstr>
      <vt:lpstr>2.5  再谈内置方法sorted()</vt:lpstr>
      <vt:lpstr>2.5  再谈内置方法sorted()</vt:lpstr>
      <vt:lpstr>2.5  再谈内置方法sorted()</vt:lpstr>
      <vt:lpstr>2.5  再谈内置方法sorted()</vt:lpstr>
      <vt:lpstr>2.5  再谈内置方法sorted()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Dong</dc:creator>
  <cp:lastModifiedBy>彭小江</cp:lastModifiedBy>
  <cp:revision>198</cp:revision>
  <dcterms:created xsi:type="dcterms:W3CDTF">2013-01-25T01:44:00Z</dcterms:created>
  <dcterms:modified xsi:type="dcterms:W3CDTF">2021-09-26T06:18:59Z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3792AFD719A84849B2B198837116BECE</vt:lpwstr>
  </property>
</Properties>
</file>