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</p:sldMasterIdLst>
  <p:notesMasterIdLst>
    <p:notesMasterId r:id="rId12"/>
  </p:notesMasterIdLst>
  <p:handoutMasterIdLst>
    <p:handoutMasterId r:id="rId52"/>
  </p:handoutMasterIdLst>
  <p:sldIdLst>
    <p:sldId id="1717" r:id="rId11"/>
    <p:sldId id="1758" r:id="rId13"/>
    <p:sldId id="1719" r:id="rId14"/>
    <p:sldId id="257" r:id="rId15"/>
    <p:sldId id="283" r:id="rId16"/>
    <p:sldId id="284" r:id="rId17"/>
    <p:sldId id="285" r:id="rId18"/>
    <p:sldId id="420" r:id="rId19"/>
    <p:sldId id="286" r:id="rId20"/>
    <p:sldId id="288" r:id="rId21"/>
    <p:sldId id="258" r:id="rId22"/>
    <p:sldId id="259" r:id="rId23"/>
    <p:sldId id="289" r:id="rId24"/>
    <p:sldId id="290" r:id="rId25"/>
    <p:sldId id="260" r:id="rId26"/>
    <p:sldId id="291" r:id="rId27"/>
    <p:sldId id="261" r:id="rId28"/>
    <p:sldId id="292" r:id="rId29"/>
    <p:sldId id="264" r:id="rId30"/>
    <p:sldId id="265" r:id="rId31"/>
    <p:sldId id="266" r:id="rId32"/>
    <p:sldId id="1720" r:id="rId33"/>
    <p:sldId id="294" r:id="rId34"/>
    <p:sldId id="295" r:id="rId35"/>
    <p:sldId id="363" r:id="rId36"/>
    <p:sldId id="268" r:id="rId37"/>
    <p:sldId id="298" r:id="rId38"/>
    <p:sldId id="364" r:id="rId39"/>
    <p:sldId id="273" r:id="rId40"/>
    <p:sldId id="1164" r:id="rId41"/>
    <p:sldId id="1250" r:id="rId42"/>
    <p:sldId id="276" r:id="rId43"/>
    <p:sldId id="1081" r:id="rId44"/>
    <p:sldId id="597" r:id="rId45"/>
    <p:sldId id="1082" r:id="rId46"/>
    <p:sldId id="277" r:id="rId47"/>
    <p:sldId id="278" r:id="rId48"/>
    <p:sldId id="279" r:id="rId49"/>
    <p:sldId id="280" r:id="rId50"/>
    <p:sldId id="1721" r:id="rId51"/>
  </p:sldIdLst>
  <p:sldSz cx="9144000" cy="5143500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705"/>
  </p:normalViewPr>
  <p:slideViewPr>
    <p:cSldViewPr snapToGrid="0" snapToObjects="1" showGuides="1">
      <p:cViewPr varScale="1">
        <p:scale>
          <a:sx n="144" d="100"/>
          <a:sy n="144" d="100"/>
        </p:scale>
        <p:origin x="7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0.xml"/><Relationship Id="rId50" Type="http://schemas.openxmlformats.org/officeDocument/2006/relationships/slide" Target="slides/slide39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8.xml"/><Relationship Id="rId48" Type="http://schemas.openxmlformats.org/officeDocument/2006/relationships/slide" Target="slides/slide37.xml"/><Relationship Id="rId47" Type="http://schemas.openxmlformats.org/officeDocument/2006/relationships/slide" Target="slides/slide36.xml"/><Relationship Id="rId46" Type="http://schemas.openxmlformats.org/officeDocument/2006/relationships/slide" Target="slides/slide35.xml"/><Relationship Id="rId45" Type="http://schemas.openxmlformats.org/officeDocument/2006/relationships/slide" Target="slides/slide34.xml"/><Relationship Id="rId44" Type="http://schemas.openxmlformats.org/officeDocument/2006/relationships/slide" Target="slides/slide33.xml"/><Relationship Id="rId43" Type="http://schemas.openxmlformats.org/officeDocument/2006/relationships/slide" Target="slides/slide32.xml"/><Relationship Id="rId42" Type="http://schemas.openxmlformats.org/officeDocument/2006/relationships/slide" Target="slides/slide31.xml"/><Relationship Id="rId41" Type="http://schemas.openxmlformats.org/officeDocument/2006/relationships/slide" Target="slides/slide30.xml"/><Relationship Id="rId40" Type="http://schemas.openxmlformats.org/officeDocument/2006/relationships/slide" Target="slides/slide29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8.xml"/><Relationship Id="rId38" Type="http://schemas.openxmlformats.org/officeDocument/2006/relationships/slide" Target="slides/slide27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5" Type="http://schemas.openxmlformats.org/officeDocument/2006/relationships/slide" Target="slides/slide24.xml"/><Relationship Id="rId34" Type="http://schemas.openxmlformats.org/officeDocument/2006/relationships/slide" Target="slides/slide23.xml"/><Relationship Id="rId33" Type="http://schemas.openxmlformats.org/officeDocument/2006/relationships/slide" Target="slides/slide22.xml"/><Relationship Id="rId32" Type="http://schemas.openxmlformats.org/officeDocument/2006/relationships/slide" Target="slides/slide21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8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0" Type="http://schemas.openxmlformats.org/officeDocument/2006/relationships/slide" Target="slides/slide9.xml"/><Relationship Id="rId2" Type="http://schemas.openxmlformats.org/officeDocument/2006/relationships/theme" Target="theme/theme1.xml"/><Relationship Id="rId19" Type="http://schemas.openxmlformats.org/officeDocument/2006/relationships/slide" Target="slides/slide8.xml"/><Relationship Id="rId18" Type="http://schemas.openxmlformats.org/officeDocument/2006/relationships/slide" Target="slides/slide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3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200" noProof="1" dirty="0"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5364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381533" y="685800"/>
            <a:ext cx="6094934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42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noProof="1" dirty="0"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3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很多深度学习书都喜欢用植物或者水果作为代号，如南京大学周志华的西瓜书</a:t>
            </a:r>
            <a:r>
              <a:rPr lang="en-US" altLang="zh-CN" dirty="0"/>
              <a:t>-</a:t>
            </a:r>
            <a:r>
              <a:rPr lang="zh-CN" altLang="en-US" dirty="0"/>
              <a:t>机器学习、复旦大学邱锡鹏的蒲公英</a:t>
            </a:r>
            <a:r>
              <a:rPr lang="en-US" altLang="zh-CN" dirty="0"/>
              <a:t>-</a:t>
            </a:r>
            <a:r>
              <a:rPr lang="zh-CN" altLang="en-US" dirty="0"/>
              <a:t>神经网络与深度学习，最适合的感觉是榴莲，因为拨起来很费劲，一旦拨开很甜蜜。榴莲课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A1B270-2DD3-4852-9DC5-35395D70D8A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dotDmnd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indent="0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indent="0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4913079"/>
            <a:ext cx="9144000" cy="2304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1000687"/>
            <a:ext cx="9144000" cy="1241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38297"/>
            <a:ext cx="7772400" cy="754857"/>
          </a:xfrm>
        </p:spPr>
        <p:txBody>
          <a:bodyPr anchor="b"/>
          <a:lstStyle>
            <a:lvl1pPr algn="ctr"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29436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14300" y="4930437"/>
            <a:ext cx="1200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787918" y="4930437"/>
            <a:ext cx="2800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彭小江，深圳技术大学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大数据与互联网学院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29" y="3744306"/>
            <a:ext cx="1634144" cy="101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 algn="l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727794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175715"/>
            <a:ext cx="3526380" cy="532664"/>
          </a:xfrm>
        </p:spPr>
        <p:txBody>
          <a:bodyPr anchor="ctr">
            <a:normAutofit/>
          </a:bodyPr>
          <a:lstStyle>
            <a:lvl1pPr marL="0" indent="0">
              <a:buNone/>
              <a:defRPr sz="1575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1754098"/>
            <a:ext cx="3526380" cy="283997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175715"/>
            <a:ext cx="3526381" cy="532664"/>
          </a:xfrm>
        </p:spPr>
        <p:txBody>
          <a:bodyPr rtlCol="0" anchor="ctr">
            <a:normAutofit/>
          </a:bodyPr>
          <a:lstStyle>
            <a:lvl1pPr marL="128905" indent="-128905">
              <a:buNone/>
              <a:defRPr lang="zh-CN" altLang="en-US" b="0" smtClean="0"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1768404"/>
            <a:ext cx="3526381" cy="28256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7"/>
          <p:cNvCxnSpPr/>
          <p:nvPr userDrawn="1"/>
        </p:nvCxnSpPr>
        <p:spPr>
          <a:xfrm>
            <a:off x="247650" y="742604"/>
            <a:ext cx="0" cy="3322425"/>
          </a:xfrm>
          <a:prstGeom prst="line">
            <a:avLst/>
          </a:prstGeom>
          <a:ln w="28575" cmpd="sng">
            <a:solidFill>
              <a:srgbClr val="002060"/>
            </a:solidFill>
            <a:prstDash val="soli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"/>
          <p:cNvCxnSpPr/>
          <p:nvPr userDrawn="1"/>
        </p:nvCxnSpPr>
        <p:spPr>
          <a:xfrm>
            <a:off x="44450" y="989582"/>
            <a:ext cx="8286750" cy="0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" y="8098"/>
            <a:ext cx="9124950" cy="912655"/>
          </a:xfrm>
          <a:gradFill>
            <a:gsLst>
              <a:gs pos="100000">
                <a:srgbClr val="00B0F0"/>
              </a:gs>
              <a:gs pos="3900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5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</p:spPr>
        <p:txBody>
          <a:bodyPr/>
          <a:lstStyle>
            <a:lvl1pPr algn="l">
              <a:defRPr>
                <a:solidFill>
                  <a:schemeClr val="tx1"/>
                </a:solidFill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  <a:lvl2pPr>
              <a:defRPr>
                <a:solidFill>
                  <a:schemeClr val="tx1"/>
                </a:solidFill>
                <a:effectLst/>
              </a:defRPr>
            </a:lvl2pPr>
            <a:lvl3pPr>
              <a:defRPr>
                <a:solidFill>
                  <a:schemeClr val="tx1"/>
                </a:solidFill>
                <a:effectLst/>
              </a:defRPr>
            </a:lvl3pPr>
            <a:lvl4pPr>
              <a:defRPr>
                <a:solidFill>
                  <a:schemeClr val="tx1"/>
                </a:solidFill>
                <a:effectLst/>
              </a:defRPr>
            </a:lvl4pPr>
            <a:lvl5pPr>
              <a:defRPr>
                <a:solidFill>
                  <a:schemeClr val="tx1"/>
                </a:solidFill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indent="0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indent="0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95638" cy="1200360"/>
          </a:xfrm>
        </p:spPr>
        <p:txBody>
          <a:bodyPr anchor="t">
            <a:normAutofit/>
          </a:bodyPr>
          <a:lstStyle>
            <a:lvl1pPr>
              <a:defRPr sz="225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342961"/>
            <a:ext cx="4477941" cy="405359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95638" cy="2859191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4097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11267" name="任意多边形 4098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20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47" y="1978"/>
                </a:cxn>
                <a:cxn ang="0">
                  <a:pos x="5758" y="3273"/>
                </a:cxn>
                <a:cxn ang="0">
                  <a:pos x="5758" y="3267"/>
                </a:cxn>
                <a:cxn ang="0">
                  <a:pos x="3203" y="1816"/>
                </a:cxn>
                <a:cxn ang="0">
                  <a:pos x="3203" y="1816"/>
                </a:cxn>
              </a:cxnLst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68" name="任意多边形 4099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73" y="1714"/>
                </a:cxn>
                <a:cxn ang="0">
                  <a:pos x="432" y="0"/>
                </a:cxn>
                <a:cxn ang="0">
                  <a:pos x="0" y="0"/>
                </a:cxn>
                <a:cxn ang="0">
                  <a:pos x="3096" y="1786"/>
                </a:cxn>
                <a:cxn ang="0">
                  <a:pos x="5609" y="3243"/>
                </a:cxn>
                <a:cxn ang="0">
                  <a:pos x="5609" y="3237"/>
                </a:cxn>
                <a:cxn ang="0">
                  <a:pos x="3173" y="1714"/>
                </a:cxn>
                <a:cxn ang="0">
                  <a:pos x="3173" y="1714"/>
                </a:cxn>
              </a:cxnLst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69" name="任意多边形 4100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4038" y="191"/>
                </a:cxn>
                <a:cxn ang="0">
                  <a:pos x="4038" y="143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0" y="155"/>
                </a:cxn>
              </a:cxnLst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70" name="任意多边形 4101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0" y="65"/>
                </a:cxn>
                <a:cxn ang="0">
                  <a:pos x="1720" y="59"/>
                </a:cxn>
                <a:cxn ang="0">
                  <a:pos x="0" y="0"/>
                </a:cxn>
                <a:cxn ang="0">
                  <a:pos x="0" y="47"/>
                </a:cxn>
                <a:cxn ang="0">
                  <a:pos x="1720" y="65"/>
                </a:cxn>
                <a:cxn ang="0">
                  <a:pos x="1720" y="65"/>
                </a:cxn>
              </a:cxnLst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71" name="任意多边形 4102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4" y="77"/>
                </a:cxn>
                <a:cxn ang="0">
                  <a:pos x="4784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72" name="任意多边形 4103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4" y="48"/>
                </a:cxn>
                <a:cxn ang="0">
                  <a:pos x="974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4" y="48"/>
                </a:cxn>
                <a:cxn ang="0">
                  <a:pos x="974" y="48"/>
                </a:cxn>
              </a:cxnLst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73" name="任意多边形 4104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39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39" y="0"/>
                </a:cxn>
                <a:cxn ang="0">
                  <a:pos x="2139" y="0"/>
                </a:cxn>
              </a:cxnLst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74" name="任意多边形 4105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19" y="42"/>
                </a:cxn>
                <a:cxn ang="0">
                  <a:pos x="3619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75" name="任意多边形 4106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79" y="276"/>
                </a:cxn>
                <a:cxn ang="0">
                  <a:pos x="2514" y="204"/>
                </a:cxn>
                <a:cxn ang="0">
                  <a:pos x="2257" y="0"/>
                </a:cxn>
                <a:cxn ang="0">
                  <a:pos x="0" y="276"/>
                </a:cxn>
                <a:cxn ang="0">
                  <a:pos x="2179" y="276"/>
                </a:cxn>
                <a:cxn ang="0">
                  <a:pos x="2179" y="276"/>
                </a:cxn>
              </a:cxnLst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76" name="任意多边形 4107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4" y="126"/>
                </a:cxn>
                <a:cxn ang="0">
                  <a:pos x="1404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4" y="126"/>
                </a:cxn>
                <a:cxn ang="0">
                  <a:pos x="1404" y="126"/>
                </a:cxn>
              </a:cxnLst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77" name="任意多边形 4108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8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8" y="240"/>
                </a:cxn>
                <a:cxn ang="0">
                  <a:pos x="728" y="240"/>
                </a:cxn>
              </a:cxnLst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78" name="任意多边形 4109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0" y="1671"/>
                </a:cxn>
                <a:cxn ang="0">
                  <a:pos x="5030" y="1665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79" name="任意多边形 4110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8" y="318"/>
                </a:cxn>
                <a:cxn ang="0">
                  <a:pos x="728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8" y="318"/>
                </a:cxn>
                <a:cxn ang="0">
                  <a:pos x="728" y="318"/>
                </a:cxn>
              </a:cxnLst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80" name="任意多边形 4111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0" y="2187"/>
                </a:cxn>
                <a:cxn ang="0">
                  <a:pos x="5030" y="2133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81" name="任意多边形 4112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1" y="2725"/>
                </a:cxn>
                <a:cxn ang="0">
                  <a:pos x="3159" y="2702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82" name="任意多边形 4113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83" name="任意多边形 4114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84" name="任意多边形 4115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3" y="2678"/>
                </a:cxn>
                <a:cxn ang="0">
                  <a:pos x="3119" y="2588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85" name="任意多边形 4116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86" name="任意多边形 4117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4" y="2534"/>
                </a:cxn>
                <a:cxn ang="0">
                  <a:pos x="2514" y="2534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87" name="任意多边形 4118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6" y="2480"/>
                </a:cxn>
                <a:cxn ang="0">
                  <a:pos x="2198" y="2474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88" name="任意多边形 4119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89" name="任意多边形 4120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90" name="任意多边形 4121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1042"/>
                </a:cxn>
                <a:cxn ang="0">
                  <a:pos x="573" y="850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91" name="任意多边形 4122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6"/>
                </a:cxn>
                <a:cxn ang="0">
                  <a:pos x="341" y="652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92" name="任意多边形 4123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1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93" name="任意多边形 4124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52" y="1864"/>
                </a:cxn>
                <a:cxn ang="0">
                  <a:pos x="5752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94" name="任意多边形 4125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95" name="任意多边形 4126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52" y="1337"/>
                </a:cxn>
                <a:cxn ang="0">
                  <a:pos x="5752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96" name="任意多边形 4127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52" y="414"/>
                </a:cxn>
                <a:cxn ang="0">
                  <a:pos x="5752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97" name="任意多边形 4128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7" y="3177"/>
                </a:cxn>
                <a:cxn ang="0">
                  <a:pos x="4457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98" name="任意多边形 4129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3" y="2614"/>
                </a:cxn>
                <a:cxn ang="0">
                  <a:pos x="2433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299" name="任意多边形 4130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0" y="0"/>
                </a:cxn>
                <a:cxn ang="0">
                  <a:pos x="1804" y="2464"/>
                </a:cxn>
                <a:cxn ang="0">
                  <a:pos x="1804" y="2248"/>
                </a:cxn>
                <a:cxn ang="0">
                  <a:pos x="1798" y="2248"/>
                </a:cxn>
                <a:cxn ang="0">
                  <a:pos x="486" y="0"/>
                </a:cxn>
                <a:cxn ang="0">
                  <a:pos x="486" y="0"/>
                </a:cxn>
              </a:cxnLst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300" name="任意多边形 4131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5" y="2074"/>
                </a:cxn>
                <a:cxn ang="0">
                  <a:pos x="1235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301" name="任意多边形 4132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0" y="1936"/>
                </a:cxn>
                <a:cxn ang="0">
                  <a:pos x="1060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1302" name="任意多边形 4133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3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3" y="1487"/>
                </a:cxn>
                <a:cxn ang="0">
                  <a:pos x="773" y="1433"/>
                </a:cxn>
                <a:cxn ang="0">
                  <a:pos x="773" y="1433"/>
                </a:cxn>
              </a:cxnLst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11303" name="组合 4134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11304" name="任意多边形 4135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46" y="1313"/>
                  </a:cxn>
                  <a:cxn ang="0">
                    <a:pos x="3658" y="1235"/>
                  </a:cxn>
                  <a:cxn ang="0">
                    <a:pos x="3670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11305" name="任意多边形 4136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>
                  <a:cxn ang="0">
                    <a:pos x="2112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12" y="695"/>
                  </a:cxn>
                  <a:cxn ang="0">
                    <a:pos x="2112" y="665"/>
                  </a:cxn>
                  <a:cxn ang="0">
                    <a:pos x="2112" y="665"/>
                  </a:cxn>
                </a:cxnLst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4138" name="标题 4137"/>
          <p:cNvSpPr>
            <a:spLocks noGrp="1"/>
          </p:cNvSpPr>
          <p:nvPr>
            <p:ph type="ctrTitle" sz="quarter"/>
          </p:nvPr>
        </p:nvSpPr>
        <p:spPr>
          <a:xfrm>
            <a:off x="457200" y="1200360"/>
            <a:ext cx="8229600" cy="13718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>
              <a:defRPr sz="36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4139" name="副标题 4138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700" kern="1200"/>
            </a:lvl1pPr>
            <a:lvl2pPr marL="342900" lvl="1" indent="-342900" algn="ctr">
              <a:buNone/>
              <a:defRPr sz="2700" kern="1200"/>
            </a:lvl2pPr>
            <a:lvl3pPr marL="685800" lvl="2" indent="-685800" algn="ctr">
              <a:buNone/>
              <a:defRPr sz="2700" kern="1200"/>
            </a:lvl3pPr>
            <a:lvl4pPr marL="1028700" lvl="3" indent="-1028700" algn="ctr">
              <a:buNone/>
              <a:defRPr sz="2700" kern="1200"/>
            </a:lvl4pPr>
            <a:lvl5pPr marL="1371600" lvl="4" indent="-1371600" algn="ctr">
              <a:buNone/>
              <a:defRPr sz="27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7" name="日期占位符 4139"/>
          <p:cNvSpPr>
            <a:spLocks noGrp="1"/>
          </p:cNvSpPr>
          <p:nvPr>
            <p:ph type="dt" sz="quarter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8" name="页脚占位符 4140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灯片编号占位符 4141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/>
          <a:p>
            <a:pPr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 algn="l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727794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175715"/>
            <a:ext cx="3526380" cy="53266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575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1754098"/>
            <a:ext cx="3526380" cy="283997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175715"/>
            <a:ext cx="3526381" cy="532664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28905" indent="-128905">
              <a:buNone/>
              <a:defRPr lang="zh-CN" altLang="en-US" b="0" smtClean="0"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1768404"/>
            <a:ext cx="3526381" cy="28256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 algn="l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95638" cy="1200360"/>
          </a:xfrm>
        </p:spPr>
        <p:txBody>
          <a:bodyPr anchor="t" anchorCtr="0">
            <a:normAutofit/>
          </a:bodyPr>
          <a:lstStyle>
            <a:lvl1pPr>
              <a:defRPr sz="225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342961"/>
            <a:ext cx="4477941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95638" cy="2859191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8396"/>
            <a:ext cx="2057400" cy="4390602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8396"/>
            <a:ext cx="6052930" cy="439060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 algn="l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727794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175715"/>
            <a:ext cx="3526380" cy="532664"/>
          </a:xfrm>
        </p:spPr>
        <p:txBody>
          <a:bodyPr anchor="ctr">
            <a:normAutofit/>
          </a:bodyPr>
          <a:lstStyle>
            <a:lvl1pPr marL="0" indent="0">
              <a:buNone/>
              <a:defRPr sz="1575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1754098"/>
            <a:ext cx="3526380" cy="283997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175715"/>
            <a:ext cx="3526381" cy="532664"/>
          </a:xfrm>
        </p:spPr>
        <p:txBody>
          <a:bodyPr rtlCol="0" anchor="ctr">
            <a:normAutofit/>
          </a:bodyPr>
          <a:lstStyle>
            <a:lvl1pPr marL="128905" indent="-128905">
              <a:buNone/>
              <a:defRPr lang="zh-CN" altLang="en-US" b="0" smtClean="0"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1768404"/>
            <a:ext cx="3526381" cy="28256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95638" cy="1200360"/>
          </a:xfrm>
        </p:spPr>
        <p:txBody>
          <a:bodyPr anchor="t">
            <a:normAutofit/>
          </a:bodyPr>
          <a:lstStyle>
            <a:lvl1pPr>
              <a:defRPr sz="225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342961"/>
            <a:ext cx="4477941" cy="405359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95638" cy="2859191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 algn="l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727794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175715"/>
            <a:ext cx="3526380" cy="532664"/>
          </a:xfrm>
        </p:spPr>
        <p:txBody>
          <a:bodyPr anchor="ctr">
            <a:normAutofit/>
          </a:bodyPr>
          <a:lstStyle>
            <a:lvl1pPr marL="0" indent="0">
              <a:buNone/>
              <a:defRPr sz="1575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1754098"/>
            <a:ext cx="3526380" cy="283997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175715"/>
            <a:ext cx="3526381" cy="532664"/>
          </a:xfrm>
        </p:spPr>
        <p:txBody>
          <a:bodyPr rtlCol="0" anchor="ctr">
            <a:normAutofit/>
          </a:bodyPr>
          <a:lstStyle>
            <a:lvl1pPr marL="128905" indent="-128905">
              <a:buNone/>
              <a:defRPr lang="zh-CN" altLang="en-US" b="0" smtClean="0"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1768404"/>
            <a:ext cx="3526381" cy="28256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727794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175715"/>
            <a:ext cx="3526380" cy="532664"/>
          </a:xfrm>
        </p:spPr>
        <p:txBody>
          <a:bodyPr anchor="ctr">
            <a:normAutofit/>
          </a:bodyPr>
          <a:lstStyle>
            <a:lvl1pPr marL="0" indent="0">
              <a:buNone/>
              <a:defRPr sz="1575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1754098"/>
            <a:ext cx="3526380" cy="283997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175715"/>
            <a:ext cx="3526381" cy="532664"/>
          </a:xfrm>
        </p:spPr>
        <p:txBody>
          <a:bodyPr rtlCol="0" anchor="ctr">
            <a:normAutofit/>
          </a:bodyPr>
          <a:lstStyle>
            <a:lvl1pPr marL="128905" indent="-128905">
              <a:buNone/>
              <a:defRPr lang="zh-CN" altLang="en-US" b="0" smtClean="0"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1768404"/>
            <a:ext cx="3526381" cy="28256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95638" cy="1200360"/>
          </a:xfrm>
        </p:spPr>
        <p:txBody>
          <a:bodyPr anchor="t">
            <a:normAutofit/>
          </a:bodyPr>
          <a:lstStyle>
            <a:lvl1pPr>
              <a:defRPr sz="225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342961"/>
            <a:ext cx="4477941" cy="405359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95638" cy="2859191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8193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12291" name="任意多边形 8194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20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47" y="1978"/>
                </a:cxn>
                <a:cxn ang="0">
                  <a:pos x="5758" y="3273"/>
                </a:cxn>
                <a:cxn ang="0">
                  <a:pos x="5758" y="3267"/>
                </a:cxn>
                <a:cxn ang="0">
                  <a:pos x="3203" y="1816"/>
                </a:cxn>
                <a:cxn ang="0">
                  <a:pos x="3203" y="1816"/>
                </a:cxn>
              </a:cxnLst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292" name="任意多边形 8195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73" y="1714"/>
                </a:cxn>
                <a:cxn ang="0">
                  <a:pos x="432" y="0"/>
                </a:cxn>
                <a:cxn ang="0">
                  <a:pos x="0" y="0"/>
                </a:cxn>
                <a:cxn ang="0">
                  <a:pos x="3096" y="1786"/>
                </a:cxn>
                <a:cxn ang="0">
                  <a:pos x="5609" y="3243"/>
                </a:cxn>
                <a:cxn ang="0">
                  <a:pos x="5609" y="3237"/>
                </a:cxn>
                <a:cxn ang="0">
                  <a:pos x="3173" y="1714"/>
                </a:cxn>
                <a:cxn ang="0">
                  <a:pos x="3173" y="1714"/>
                </a:cxn>
              </a:cxnLst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293" name="任意多边形 8196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4038" y="191"/>
                </a:cxn>
                <a:cxn ang="0">
                  <a:pos x="4038" y="143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0" y="155"/>
                </a:cxn>
              </a:cxnLst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294" name="任意多边形 8197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0" y="65"/>
                </a:cxn>
                <a:cxn ang="0">
                  <a:pos x="1720" y="59"/>
                </a:cxn>
                <a:cxn ang="0">
                  <a:pos x="0" y="0"/>
                </a:cxn>
                <a:cxn ang="0">
                  <a:pos x="0" y="47"/>
                </a:cxn>
                <a:cxn ang="0">
                  <a:pos x="1720" y="65"/>
                </a:cxn>
                <a:cxn ang="0">
                  <a:pos x="1720" y="65"/>
                </a:cxn>
              </a:cxnLst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295" name="任意多边形 8198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4" y="77"/>
                </a:cxn>
                <a:cxn ang="0">
                  <a:pos x="4784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296" name="任意多边形 8199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4" y="48"/>
                </a:cxn>
                <a:cxn ang="0">
                  <a:pos x="974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4" y="48"/>
                </a:cxn>
                <a:cxn ang="0">
                  <a:pos x="974" y="48"/>
                </a:cxn>
              </a:cxnLst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297" name="任意多边形 8200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39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39" y="0"/>
                </a:cxn>
                <a:cxn ang="0">
                  <a:pos x="2139" y="0"/>
                </a:cxn>
              </a:cxnLst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298" name="任意多边形 8201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19" y="42"/>
                </a:cxn>
                <a:cxn ang="0">
                  <a:pos x="3619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299" name="任意多边形 8202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79" y="276"/>
                </a:cxn>
                <a:cxn ang="0">
                  <a:pos x="2514" y="204"/>
                </a:cxn>
                <a:cxn ang="0">
                  <a:pos x="2257" y="0"/>
                </a:cxn>
                <a:cxn ang="0">
                  <a:pos x="0" y="276"/>
                </a:cxn>
                <a:cxn ang="0">
                  <a:pos x="2179" y="276"/>
                </a:cxn>
                <a:cxn ang="0">
                  <a:pos x="2179" y="276"/>
                </a:cxn>
              </a:cxnLst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00" name="任意多边形 8203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4" y="126"/>
                </a:cxn>
                <a:cxn ang="0">
                  <a:pos x="1404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4" y="126"/>
                </a:cxn>
                <a:cxn ang="0">
                  <a:pos x="1404" y="126"/>
                </a:cxn>
              </a:cxnLst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01" name="任意多边形 8204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8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8" y="240"/>
                </a:cxn>
                <a:cxn ang="0">
                  <a:pos x="728" y="240"/>
                </a:cxn>
              </a:cxnLst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02" name="任意多边形 8205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0" y="1671"/>
                </a:cxn>
                <a:cxn ang="0">
                  <a:pos x="5030" y="1665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03" name="任意多边形 8206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8" y="318"/>
                </a:cxn>
                <a:cxn ang="0">
                  <a:pos x="728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8" y="318"/>
                </a:cxn>
                <a:cxn ang="0">
                  <a:pos x="728" y="318"/>
                </a:cxn>
              </a:cxnLst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04" name="任意多边形 8207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0" y="2187"/>
                </a:cxn>
                <a:cxn ang="0">
                  <a:pos x="5030" y="2133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05" name="任意多边形 8208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1" y="2725"/>
                </a:cxn>
                <a:cxn ang="0">
                  <a:pos x="3159" y="2702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06" name="任意多边形 8209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07" name="任意多边形 8210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08" name="任意多边形 8211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3" y="2678"/>
                </a:cxn>
                <a:cxn ang="0">
                  <a:pos x="3119" y="2588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09" name="任意多边形 8212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10" name="任意多边形 8213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4" y="2534"/>
                </a:cxn>
                <a:cxn ang="0">
                  <a:pos x="2514" y="2534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11" name="任意多边形 8214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6" y="2480"/>
                </a:cxn>
                <a:cxn ang="0">
                  <a:pos x="2198" y="2474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12" name="任意多边形 8215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13" name="任意多边形 8216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14" name="任意多边形 8217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1042"/>
                </a:cxn>
                <a:cxn ang="0">
                  <a:pos x="573" y="850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15" name="任意多边形 8218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6"/>
                </a:cxn>
                <a:cxn ang="0">
                  <a:pos x="341" y="652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16" name="任意多边形 8219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1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17" name="任意多边形 8220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52" y="1864"/>
                </a:cxn>
                <a:cxn ang="0">
                  <a:pos x="5752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18" name="任意多边形 8221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19" name="任意多边形 8222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52" y="1337"/>
                </a:cxn>
                <a:cxn ang="0">
                  <a:pos x="5752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20" name="任意多边形 8223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52" y="414"/>
                </a:cxn>
                <a:cxn ang="0">
                  <a:pos x="5752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21" name="任意多边形 8224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7" y="3177"/>
                </a:cxn>
                <a:cxn ang="0">
                  <a:pos x="4457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22" name="任意多边形 8225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3" y="2614"/>
                </a:cxn>
                <a:cxn ang="0">
                  <a:pos x="2433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23" name="任意多边形 8226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0" y="0"/>
                </a:cxn>
                <a:cxn ang="0">
                  <a:pos x="1804" y="2464"/>
                </a:cxn>
                <a:cxn ang="0">
                  <a:pos x="1804" y="2248"/>
                </a:cxn>
                <a:cxn ang="0">
                  <a:pos x="1798" y="2248"/>
                </a:cxn>
                <a:cxn ang="0">
                  <a:pos x="486" y="0"/>
                </a:cxn>
                <a:cxn ang="0">
                  <a:pos x="486" y="0"/>
                </a:cxn>
              </a:cxnLst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24" name="任意多边形 8227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5" y="2074"/>
                </a:cxn>
                <a:cxn ang="0">
                  <a:pos x="1235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25" name="任意多边形 8228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0" y="1936"/>
                </a:cxn>
                <a:cxn ang="0">
                  <a:pos x="1060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2326" name="任意多边形 8229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3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3" y="1487"/>
                </a:cxn>
                <a:cxn ang="0">
                  <a:pos x="773" y="1433"/>
                </a:cxn>
                <a:cxn ang="0">
                  <a:pos x="773" y="1433"/>
                </a:cxn>
              </a:cxnLst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12327" name="组合 8230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12328" name="任意多边形 8231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46" y="1313"/>
                  </a:cxn>
                  <a:cxn ang="0">
                    <a:pos x="3658" y="1235"/>
                  </a:cxn>
                  <a:cxn ang="0">
                    <a:pos x="3670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12329" name="任意多边形 8232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>
                  <a:cxn ang="0">
                    <a:pos x="2112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12" y="695"/>
                  </a:cxn>
                  <a:cxn ang="0">
                    <a:pos x="2112" y="665"/>
                  </a:cxn>
                  <a:cxn ang="0">
                    <a:pos x="2112" y="665"/>
                  </a:cxn>
                </a:cxnLst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8234" name="标题 8233"/>
          <p:cNvSpPr>
            <a:spLocks noGrp="1"/>
          </p:cNvSpPr>
          <p:nvPr>
            <p:ph type="ctrTitle" sz="quarter"/>
          </p:nvPr>
        </p:nvSpPr>
        <p:spPr>
          <a:xfrm>
            <a:off x="457200" y="1200360"/>
            <a:ext cx="8229600" cy="13718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>
              <a:defRPr sz="36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8235" name="副标题 8234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700" kern="1200"/>
            </a:lvl1pPr>
            <a:lvl2pPr marL="342900" lvl="1" indent="-342900" algn="ctr">
              <a:buNone/>
              <a:defRPr sz="2700" kern="1200"/>
            </a:lvl2pPr>
            <a:lvl3pPr marL="685800" lvl="2" indent="-685800" algn="ctr">
              <a:buNone/>
              <a:defRPr sz="2700" kern="1200"/>
            </a:lvl3pPr>
            <a:lvl4pPr marL="1028700" lvl="3" indent="-1028700" algn="ctr">
              <a:buNone/>
              <a:defRPr sz="2700" kern="1200"/>
            </a:lvl4pPr>
            <a:lvl5pPr marL="1371600" lvl="4" indent="-1371600" algn="ctr">
              <a:buNone/>
              <a:defRPr sz="27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7" name="日期占位符 8235"/>
          <p:cNvSpPr>
            <a:spLocks noGrp="1"/>
          </p:cNvSpPr>
          <p:nvPr>
            <p:ph type="dt" sz="quarter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8" name="页脚占位符 8236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灯片编号占位符 8237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/>
          <a:p>
            <a:pPr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 algn="l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727794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175715"/>
            <a:ext cx="3526380" cy="53266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575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1754098"/>
            <a:ext cx="3526380" cy="283997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175715"/>
            <a:ext cx="3526381" cy="532664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28905" indent="-128905">
              <a:buNone/>
              <a:defRPr lang="zh-CN" altLang="en-US" b="0" smtClean="0"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1768404"/>
            <a:ext cx="3526381" cy="28256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95638" cy="1200360"/>
          </a:xfrm>
        </p:spPr>
        <p:txBody>
          <a:bodyPr anchor="t" anchorCtr="0">
            <a:normAutofit/>
          </a:bodyPr>
          <a:lstStyle>
            <a:lvl1pPr>
              <a:defRPr sz="225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342961"/>
            <a:ext cx="4477941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95638" cy="2859191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8396"/>
            <a:ext cx="2057400" cy="4390602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8396"/>
            <a:ext cx="6052930" cy="439060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 algn="l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727794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175715"/>
            <a:ext cx="3526380" cy="532664"/>
          </a:xfrm>
        </p:spPr>
        <p:txBody>
          <a:bodyPr anchor="ctr">
            <a:normAutofit/>
          </a:bodyPr>
          <a:lstStyle>
            <a:lvl1pPr marL="0" indent="0">
              <a:buNone/>
              <a:defRPr sz="1575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1754098"/>
            <a:ext cx="3526380" cy="283997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175715"/>
            <a:ext cx="3526381" cy="532664"/>
          </a:xfrm>
        </p:spPr>
        <p:txBody>
          <a:bodyPr rtlCol="0" anchor="ctr">
            <a:normAutofit/>
          </a:bodyPr>
          <a:lstStyle>
            <a:lvl1pPr marL="128905" indent="-128905">
              <a:buNone/>
              <a:defRPr lang="zh-CN" altLang="en-US" b="0" smtClean="0"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1768404"/>
            <a:ext cx="3526381" cy="28256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95638" cy="1200360"/>
          </a:xfrm>
        </p:spPr>
        <p:txBody>
          <a:bodyPr anchor="t">
            <a:normAutofit/>
          </a:bodyPr>
          <a:lstStyle>
            <a:lvl1pPr>
              <a:defRPr sz="225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342961"/>
            <a:ext cx="4477941" cy="405359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95638" cy="2859191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1265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13315" name="任意多边形 11266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20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47" y="1978"/>
                </a:cxn>
                <a:cxn ang="0">
                  <a:pos x="5758" y="3273"/>
                </a:cxn>
                <a:cxn ang="0">
                  <a:pos x="5758" y="3267"/>
                </a:cxn>
                <a:cxn ang="0">
                  <a:pos x="3203" y="1816"/>
                </a:cxn>
                <a:cxn ang="0">
                  <a:pos x="3203" y="1816"/>
                </a:cxn>
              </a:cxnLst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16" name="任意多边形 11267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73" y="1714"/>
                </a:cxn>
                <a:cxn ang="0">
                  <a:pos x="432" y="0"/>
                </a:cxn>
                <a:cxn ang="0">
                  <a:pos x="0" y="0"/>
                </a:cxn>
                <a:cxn ang="0">
                  <a:pos x="3096" y="1786"/>
                </a:cxn>
                <a:cxn ang="0">
                  <a:pos x="5609" y="3243"/>
                </a:cxn>
                <a:cxn ang="0">
                  <a:pos x="5609" y="3237"/>
                </a:cxn>
                <a:cxn ang="0">
                  <a:pos x="3173" y="1714"/>
                </a:cxn>
                <a:cxn ang="0">
                  <a:pos x="3173" y="1714"/>
                </a:cxn>
              </a:cxnLst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17" name="任意多边形 11268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4038" y="191"/>
                </a:cxn>
                <a:cxn ang="0">
                  <a:pos x="4038" y="143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0" y="155"/>
                </a:cxn>
              </a:cxnLst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18" name="任意多边形 11269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0" y="65"/>
                </a:cxn>
                <a:cxn ang="0">
                  <a:pos x="1720" y="59"/>
                </a:cxn>
                <a:cxn ang="0">
                  <a:pos x="0" y="0"/>
                </a:cxn>
                <a:cxn ang="0">
                  <a:pos x="0" y="47"/>
                </a:cxn>
                <a:cxn ang="0">
                  <a:pos x="1720" y="65"/>
                </a:cxn>
                <a:cxn ang="0">
                  <a:pos x="1720" y="65"/>
                </a:cxn>
              </a:cxnLst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19" name="任意多边形 11270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4" y="77"/>
                </a:cxn>
                <a:cxn ang="0">
                  <a:pos x="4784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0" name="任意多边形 11271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4" y="48"/>
                </a:cxn>
                <a:cxn ang="0">
                  <a:pos x="974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4" y="48"/>
                </a:cxn>
                <a:cxn ang="0">
                  <a:pos x="974" y="48"/>
                </a:cxn>
              </a:cxnLst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1" name="任意多边形 11272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39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39" y="0"/>
                </a:cxn>
                <a:cxn ang="0">
                  <a:pos x="2139" y="0"/>
                </a:cxn>
              </a:cxnLst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2" name="任意多边形 11273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19" y="42"/>
                </a:cxn>
                <a:cxn ang="0">
                  <a:pos x="3619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3" name="任意多边形 11274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79" y="276"/>
                </a:cxn>
                <a:cxn ang="0">
                  <a:pos x="2514" y="204"/>
                </a:cxn>
                <a:cxn ang="0">
                  <a:pos x="2257" y="0"/>
                </a:cxn>
                <a:cxn ang="0">
                  <a:pos x="0" y="276"/>
                </a:cxn>
                <a:cxn ang="0">
                  <a:pos x="2179" y="276"/>
                </a:cxn>
                <a:cxn ang="0">
                  <a:pos x="2179" y="276"/>
                </a:cxn>
              </a:cxnLst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4" name="任意多边形 11275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4" y="126"/>
                </a:cxn>
                <a:cxn ang="0">
                  <a:pos x="1404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4" y="126"/>
                </a:cxn>
                <a:cxn ang="0">
                  <a:pos x="1404" y="126"/>
                </a:cxn>
              </a:cxnLst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5" name="任意多边形 11276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8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8" y="240"/>
                </a:cxn>
                <a:cxn ang="0">
                  <a:pos x="728" y="240"/>
                </a:cxn>
              </a:cxnLst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6" name="任意多边形 11277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0" y="1671"/>
                </a:cxn>
                <a:cxn ang="0">
                  <a:pos x="5030" y="1665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7" name="任意多边形 11278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8" y="318"/>
                </a:cxn>
                <a:cxn ang="0">
                  <a:pos x="728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8" y="318"/>
                </a:cxn>
                <a:cxn ang="0">
                  <a:pos x="728" y="318"/>
                </a:cxn>
              </a:cxnLst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8" name="任意多边形 11279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0" y="2187"/>
                </a:cxn>
                <a:cxn ang="0">
                  <a:pos x="5030" y="2133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29" name="任意多边形 11280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1" y="2725"/>
                </a:cxn>
                <a:cxn ang="0">
                  <a:pos x="3159" y="2702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0" name="任意多边形 11281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1" name="任意多边形 11282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2" name="任意多边形 11283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3" y="2678"/>
                </a:cxn>
                <a:cxn ang="0">
                  <a:pos x="3119" y="2588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3" name="任意多边形 11284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4" name="任意多边形 11285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4" y="2534"/>
                </a:cxn>
                <a:cxn ang="0">
                  <a:pos x="2514" y="2534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5" name="任意多边形 11286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6" y="2480"/>
                </a:cxn>
                <a:cxn ang="0">
                  <a:pos x="2198" y="2474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6" name="任意多边形 11287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7" name="任意多边形 11288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8" name="任意多边形 11289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1042"/>
                </a:cxn>
                <a:cxn ang="0">
                  <a:pos x="573" y="850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39" name="任意多边形 11290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6"/>
                </a:cxn>
                <a:cxn ang="0">
                  <a:pos x="341" y="652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0" name="任意多边形 11291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1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1" name="任意多边形 11292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52" y="1864"/>
                </a:cxn>
                <a:cxn ang="0">
                  <a:pos x="5752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2" name="任意多边形 11293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3" name="任意多边形 11294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52" y="1337"/>
                </a:cxn>
                <a:cxn ang="0">
                  <a:pos x="5752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4" name="任意多边形 11295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52" y="414"/>
                </a:cxn>
                <a:cxn ang="0">
                  <a:pos x="5752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5" name="任意多边形 11296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7" y="3177"/>
                </a:cxn>
                <a:cxn ang="0">
                  <a:pos x="4457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6" name="任意多边形 11297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3" y="2614"/>
                </a:cxn>
                <a:cxn ang="0">
                  <a:pos x="2433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7" name="任意多边形 11298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0" y="0"/>
                </a:cxn>
                <a:cxn ang="0">
                  <a:pos x="1804" y="2464"/>
                </a:cxn>
                <a:cxn ang="0">
                  <a:pos x="1804" y="2248"/>
                </a:cxn>
                <a:cxn ang="0">
                  <a:pos x="1798" y="2248"/>
                </a:cxn>
                <a:cxn ang="0">
                  <a:pos x="486" y="0"/>
                </a:cxn>
                <a:cxn ang="0">
                  <a:pos x="486" y="0"/>
                </a:cxn>
              </a:cxnLst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8" name="任意多边形 11299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5" y="2074"/>
                </a:cxn>
                <a:cxn ang="0">
                  <a:pos x="1235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49" name="任意多边形 11300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0" y="1936"/>
                </a:cxn>
                <a:cxn ang="0">
                  <a:pos x="1060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13350" name="任意多边形 11301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3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3" y="1487"/>
                </a:cxn>
                <a:cxn ang="0">
                  <a:pos x="773" y="1433"/>
                </a:cxn>
                <a:cxn ang="0">
                  <a:pos x="773" y="1433"/>
                </a:cxn>
              </a:cxnLst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13351" name="组合 11302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13352" name="任意多边形 11303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46" y="1313"/>
                  </a:cxn>
                  <a:cxn ang="0">
                    <a:pos x="3658" y="1235"/>
                  </a:cxn>
                  <a:cxn ang="0">
                    <a:pos x="3670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13353" name="任意多边形 11304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>
                  <a:cxn ang="0">
                    <a:pos x="2112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12" y="695"/>
                  </a:cxn>
                  <a:cxn ang="0">
                    <a:pos x="2112" y="665"/>
                  </a:cxn>
                  <a:cxn ang="0">
                    <a:pos x="2112" y="665"/>
                  </a:cxn>
                </a:cxnLst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11306" name="标题 11305"/>
          <p:cNvSpPr>
            <a:spLocks noGrp="1"/>
          </p:cNvSpPr>
          <p:nvPr>
            <p:ph type="ctrTitle" sz="quarter"/>
          </p:nvPr>
        </p:nvSpPr>
        <p:spPr>
          <a:xfrm>
            <a:off x="457200" y="1200360"/>
            <a:ext cx="8229600" cy="13718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>
              <a:defRPr sz="3600" kern="1200">
                <a:effectLst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307" name="副标题 11306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lvl="0" indent="0" algn="ctr">
              <a:buNone/>
              <a:defRPr sz="2700" kern="1200">
                <a:effectLst/>
              </a:defRPr>
            </a:lvl1pPr>
            <a:lvl2pPr marL="342900" lvl="1" indent="-342900" algn="ctr">
              <a:buNone/>
              <a:defRPr sz="2700" kern="1200"/>
            </a:lvl2pPr>
            <a:lvl3pPr marL="685800" lvl="2" indent="-685800" algn="ctr">
              <a:buNone/>
              <a:defRPr sz="2700" kern="1200"/>
            </a:lvl3pPr>
            <a:lvl4pPr marL="1028700" lvl="3" indent="-1028700" algn="ctr">
              <a:buNone/>
              <a:defRPr sz="2700" kern="1200"/>
            </a:lvl4pPr>
            <a:lvl5pPr marL="1371600" lvl="4" indent="-1371600" algn="ctr">
              <a:buNone/>
              <a:defRPr sz="27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7" name="日期占位符 11307"/>
          <p:cNvSpPr>
            <a:spLocks noGrp="1"/>
          </p:cNvSpPr>
          <p:nvPr>
            <p:ph type="dt" sz="quarter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dirty="0">
                <a:effectLst/>
              </a:defRPr>
            </a:lvl1pPr>
          </a:lstStyle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8" name="页脚占位符 11308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dirty="0">
                <a:effectLst/>
              </a:defRPr>
            </a:lvl1pPr>
          </a:lstStyle>
          <a:p>
            <a:pPr marL="0" marR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灯片编号占位符 11309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/>
          <a:p>
            <a:pPr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 algn="l">
              <a:defRPr sz="3375"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8638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8638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727794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175715"/>
            <a:ext cx="3526380" cy="532664"/>
          </a:xfrm>
        </p:spPr>
        <p:txBody>
          <a:bodyPr anchor="ctr">
            <a:normAutofit/>
          </a:bodyPr>
          <a:lstStyle>
            <a:lvl1pPr marL="0" indent="0">
              <a:buNone/>
              <a:defRPr sz="1575" b="0">
                <a:effectLst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1754098"/>
            <a:ext cx="3526380" cy="2839970"/>
          </a:xfrm>
        </p:spPr>
        <p:txBody>
          <a:bodyPr>
            <a:normAutofit/>
          </a:bodyPr>
          <a:lstStyle>
            <a:lvl1pPr>
              <a:defRPr sz="1350">
                <a:effectLst/>
              </a:defRPr>
            </a:lvl1pPr>
            <a:lvl2pPr>
              <a:defRPr sz="1125">
                <a:effectLst/>
              </a:defRPr>
            </a:lvl2pPr>
            <a:lvl3pPr>
              <a:defRPr sz="1015">
                <a:effectLst/>
              </a:defRPr>
            </a:lvl3pPr>
            <a:lvl4pPr>
              <a:defRPr sz="900">
                <a:effectLst/>
              </a:defRPr>
            </a:lvl4pPr>
            <a:lvl5pPr>
              <a:defRPr sz="900"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175715"/>
            <a:ext cx="3526381" cy="532664"/>
          </a:xfrm>
        </p:spPr>
        <p:txBody>
          <a:bodyPr rtlCol="0" anchor="ctr">
            <a:normAutofit/>
          </a:bodyPr>
          <a:lstStyle>
            <a:lvl1pPr marL="128905" indent="-128905">
              <a:buNone/>
              <a:defRPr lang="zh-CN" altLang="en-US" b="0" smtClean="0">
                <a:effectLst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1768404"/>
            <a:ext cx="3526381" cy="2825663"/>
          </a:xfrm>
        </p:spPr>
        <p:txBody>
          <a:bodyPr>
            <a:normAutofit/>
          </a:bodyPr>
          <a:lstStyle>
            <a:lvl1pPr>
              <a:defRPr sz="1350">
                <a:effectLst/>
              </a:defRPr>
            </a:lvl1pPr>
            <a:lvl2pPr>
              <a:defRPr sz="1125">
                <a:effectLst/>
              </a:defRPr>
            </a:lvl2pPr>
            <a:lvl3pPr>
              <a:defRPr sz="1015">
                <a:effectLst/>
              </a:defRPr>
            </a:lvl3pPr>
            <a:lvl4pPr>
              <a:defRPr sz="900">
                <a:effectLst/>
              </a:defRPr>
            </a:lvl4pPr>
            <a:lvl5pPr>
              <a:defRPr sz="900"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>
                <a:effectLst/>
              </a:defRPr>
            </a:lvl1pPr>
            <a:lvl2pPr>
              <a:defRPr sz="1575">
                <a:effectLst/>
              </a:defRPr>
            </a:lvl2pPr>
            <a:lvl3pPr>
              <a:defRPr sz="1350">
                <a:effectLst/>
              </a:defRPr>
            </a:lvl3pPr>
            <a:lvl4pPr>
              <a:defRPr sz="1125">
                <a:effectLst/>
              </a:defRPr>
            </a:lvl4pPr>
            <a:lvl5pPr>
              <a:defRPr sz="1125">
                <a:effectLst/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>
                <a:effectLst/>
              </a:defRPr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95638" cy="1200360"/>
          </a:xfrm>
        </p:spPr>
        <p:txBody>
          <a:bodyPr anchor="t">
            <a:normAutofit/>
          </a:bodyPr>
          <a:lstStyle>
            <a:lvl1pPr>
              <a:defRPr sz="2250"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342961"/>
            <a:ext cx="4477941" cy="405359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>
                <a:effectLst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95638" cy="2859191"/>
          </a:xfrm>
        </p:spPr>
        <p:txBody>
          <a:bodyPr>
            <a:normAutofit/>
          </a:bodyPr>
          <a:lstStyle>
            <a:lvl1pPr marL="0" indent="0">
              <a:buNone/>
              <a:defRPr sz="1125">
                <a:effectLst/>
              </a:defRPr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8396"/>
            <a:ext cx="2057400" cy="4390602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8396"/>
            <a:ext cx="6052930" cy="439060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95638" cy="1200360"/>
          </a:xfrm>
        </p:spPr>
        <p:txBody>
          <a:bodyPr anchor="t">
            <a:normAutofit/>
          </a:bodyPr>
          <a:lstStyle>
            <a:lvl1pPr>
              <a:defRPr sz="225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342961"/>
            <a:ext cx="4477941" cy="405359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95638" cy="2859191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187325" y="742604"/>
            <a:ext cx="0" cy="3322425"/>
          </a:xfrm>
          <a:prstGeom prst="line">
            <a:avLst/>
          </a:prstGeom>
          <a:ln w="28575" cmpd="sng">
            <a:solidFill>
              <a:srgbClr val="002060"/>
            </a:solidFill>
            <a:prstDash val="soli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6"/>
          <p:cNvCxnSpPr/>
          <p:nvPr userDrawn="1"/>
        </p:nvCxnSpPr>
        <p:spPr>
          <a:xfrm>
            <a:off x="44450" y="989582"/>
            <a:ext cx="8286750" cy="0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445" y="1905"/>
            <a:ext cx="9135745" cy="91408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00B0F0"/>
              </a:gs>
              <a:gs pos="2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</p:spPr>
        <p:txBody>
          <a:bodyPr/>
          <a:lstStyle>
            <a:lvl1pPr algn="l">
              <a:defRPr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093"/>
            <a:ext cx="3868340" cy="6180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135"/>
            <a:ext cx="3868340" cy="276392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093"/>
            <a:ext cx="3887391" cy="6180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135"/>
            <a:ext cx="3887391" cy="276392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5" Type="http://schemas.openxmlformats.org/officeDocument/2006/relationships/theme" Target="../theme/theme6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5" Type="http://schemas.openxmlformats.org/officeDocument/2006/relationships/theme" Target="../theme/theme8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4" Type="http://schemas.openxmlformats.org/officeDocument/2006/relationships/theme" Target="../theme/theme9.xml"/><Relationship Id="rId13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 noProof="1" dirty="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530" lvl="1" indent="-214630" algn="l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lvl="2" indent="-171450" algn="l" rtl="0" eaLnBrk="0" fontAlgn="base" hangingPunct="0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lvl="3" indent="-171450" algn="l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lvl="4" indent="-171450" algn="l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2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53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 noProof="1" dirty="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rtl="0" eaLnBrk="0" fontAlgn="base" hangingPunct="0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073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3075" name="任意多边形 3074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20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47" y="1978"/>
                </a:cxn>
                <a:cxn ang="0">
                  <a:pos x="5758" y="3273"/>
                </a:cxn>
                <a:cxn ang="0">
                  <a:pos x="5758" y="3267"/>
                </a:cxn>
                <a:cxn ang="0">
                  <a:pos x="3203" y="1816"/>
                </a:cxn>
                <a:cxn ang="0">
                  <a:pos x="3203" y="1816"/>
                </a:cxn>
              </a:cxnLst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76" name="任意多边形 3075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73" y="1714"/>
                </a:cxn>
                <a:cxn ang="0">
                  <a:pos x="432" y="0"/>
                </a:cxn>
                <a:cxn ang="0">
                  <a:pos x="0" y="0"/>
                </a:cxn>
                <a:cxn ang="0">
                  <a:pos x="3096" y="1786"/>
                </a:cxn>
                <a:cxn ang="0">
                  <a:pos x="5609" y="3243"/>
                </a:cxn>
                <a:cxn ang="0">
                  <a:pos x="5609" y="3237"/>
                </a:cxn>
                <a:cxn ang="0">
                  <a:pos x="3173" y="1714"/>
                </a:cxn>
                <a:cxn ang="0">
                  <a:pos x="3173" y="1714"/>
                </a:cxn>
              </a:cxnLst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77" name="任意多边形 3076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4038" y="191"/>
                </a:cxn>
                <a:cxn ang="0">
                  <a:pos x="4038" y="143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0" y="155"/>
                </a:cxn>
              </a:cxnLst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78" name="任意多边形 3077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0" y="65"/>
                </a:cxn>
                <a:cxn ang="0">
                  <a:pos x="1720" y="59"/>
                </a:cxn>
                <a:cxn ang="0">
                  <a:pos x="0" y="0"/>
                </a:cxn>
                <a:cxn ang="0">
                  <a:pos x="0" y="47"/>
                </a:cxn>
                <a:cxn ang="0">
                  <a:pos x="1720" y="65"/>
                </a:cxn>
                <a:cxn ang="0">
                  <a:pos x="1720" y="65"/>
                </a:cxn>
              </a:cxnLst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79" name="任意多边形 3078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4" y="77"/>
                </a:cxn>
                <a:cxn ang="0">
                  <a:pos x="4784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0" name="任意多边形 3079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4" y="48"/>
                </a:cxn>
                <a:cxn ang="0">
                  <a:pos x="974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4" y="48"/>
                </a:cxn>
                <a:cxn ang="0">
                  <a:pos x="974" y="48"/>
                </a:cxn>
              </a:cxnLst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1" name="任意多边形 3080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39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39" y="0"/>
                </a:cxn>
                <a:cxn ang="0">
                  <a:pos x="2139" y="0"/>
                </a:cxn>
              </a:cxnLst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2" name="任意多边形 3081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19" y="42"/>
                </a:cxn>
                <a:cxn ang="0">
                  <a:pos x="3619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3" name="任意多边形 3082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79" y="276"/>
                </a:cxn>
                <a:cxn ang="0">
                  <a:pos x="2514" y="204"/>
                </a:cxn>
                <a:cxn ang="0">
                  <a:pos x="2257" y="0"/>
                </a:cxn>
                <a:cxn ang="0">
                  <a:pos x="0" y="276"/>
                </a:cxn>
                <a:cxn ang="0">
                  <a:pos x="2179" y="276"/>
                </a:cxn>
                <a:cxn ang="0">
                  <a:pos x="2179" y="276"/>
                </a:cxn>
              </a:cxnLst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4" name="任意多边形 3083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4" y="126"/>
                </a:cxn>
                <a:cxn ang="0">
                  <a:pos x="1404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4" y="126"/>
                </a:cxn>
                <a:cxn ang="0">
                  <a:pos x="1404" y="126"/>
                </a:cxn>
              </a:cxnLst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5" name="任意多边形 3084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8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8" y="240"/>
                </a:cxn>
                <a:cxn ang="0">
                  <a:pos x="728" y="240"/>
                </a:cxn>
              </a:cxnLst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6" name="任意多边形 3085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0" y="1671"/>
                </a:cxn>
                <a:cxn ang="0">
                  <a:pos x="5030" y="1665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7" name="任意多边形 3086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8" y="318"/>
                </a:cxn>
                <a:cxn ang="0">
                  <a:pos x="728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8" y="318"/>
                </a:cxn>
                <a:cxn ang="0">
                  <a:pos x="728" y="318"/>
                </a:cxn>
              </a:cxnLst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8" name="任意多边形 3087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0" y="2187"/>
                </a:cxn>
                <a:cxn ang="0">
                  <a:pos x="5030" y="2133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9" name="任意多边形 3088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1" y="2725"/>
                </a:cxn>
                <a:cxn ang="0">
                  <a:pos x="3159" y="2702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0" name="任意多边形 3089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1" name="任意多边形 3090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2" name="任意多边形 3091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3" y="2678"/>
                </a:cxn>
                <a:cxn ang="0">
                  <a:pos x="3119" y="2588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3" name="任意多边形 3092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4" name="任意多边形 3093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4" y="2534"/>
                </a:cxn>
                <a:cxn ang="0">
                  <a:pos x="2514" y="2534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5" name="任意多边形 3094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6" y="2480"/>
                </a:cxn>
                <a:cxn ang="0">
                  <a:pos x="2198" y="2474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6" name="任意多边形 3095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7" name="任意多边形 3096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8" name="任意多边形 3097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1042"/>
                </a:cxn>
                <a:cxn ang="0">
                  <a:pos x="573" y="850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9" name="任意多边形 3098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6"/>
                </a:cxn>
                <a:cxn ang="0">
                  <a:pos x="341" y="652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0" name="任意多边形 3099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1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1" name="任意多边形 3100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52" y="1864"/>
                </a:cxn>
                <a:cxn ang="0">
                  <a:pos x="5752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2" name="任意多边形 3101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3" name="任意多边形 3102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52" y="1337"/>
                </a:cxn>
                <a:cxn ang="0">
                  <a:pos x="5752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4" name="任意多边形 3103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52" y="414"/>
                </a:cxn>
                <a:cxn ang="0">
                  <a:pos x="5752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5" name="任意多边形 3104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7" y="3177"/>
                </a:cxn>
                <a:cxn ang="0">
                  <a:pos x="4457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6" name="任意多边形 3105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3" y="2614"/>
                </a:cxn>
                <a:cxn ang="0">
                  <a:pos x="2433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7" name="任意多边形 3106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0" y="0"/>
                </a:cxn>
                <a:cxn ang="0">
                  <a:pos x="1804" y="2464"/>
                </a:cxn>
                <a:cxn ang="0">
                  <a:pos x="1804" y="2248"/>
                </a:cxn>
                <a:cxn ang="0">
                  <a:pos x="1798" y="2248"/>
                </a:cxn>
                <a:cxn ang="0">
                  <a:pos x="486" y="0"/>
                </a:cxn>
                <a:cxn ang="0">
                  <a:pos x="486" y="0"/>
                </a:cxn>
              </a:cxnLst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8" name="任意多边形 3107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5" y="2074"/>
                </a:cxn>
                <a:cxn ang="0">
                  <a:pos x="1235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9" name="任意多边形 3108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0" y="1936"/>
                </a:cxn>
                <a:cxn ang="0">
                  <a:pos x="1060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10" name="任意多边形 3109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3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3" y="1487"/>
                </a:cxn>
                <a:cxn ang="0">
                  <a:pos x="773" y="1433"/>
                </a:cxn>
                <a:cxn ang="0">
                  <a:pos x="773" y="1433"/>
                </a:cxn>
              </a:cxnLst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3111" name="组合 3110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3112" name="任意多边形 3111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46" y="1313"/>
                  </a:cxn>
                  <a:cxn ang="0">
                    <a:pos x="3658" y="1235"/>
                  </a:cxn>
                  <a:cxn ang="0">
                    <a:pos x="3670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3113" name="任意多边形 3112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>
                  <a:cxn ang="0">
                    <a:pos x="2112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12" y="695"/>
                  </a:cxn>
                  <a:cxn ang="0">
                    <a:pos x="2112" y="665"/>
                  </a:cxn>
                  <a:cxn ang="0">
                    <a:pos x="2112" y="665"/>
                  </a:cxn>
                </a:cxnLst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2" name="标题 3113"/>
          <p:cNvSpPr>
            <a:spLocks noGrp="1"/>
          </p:cNvSpPr>
          <p:nvPr>
            <p:ph type="title"/>
          </p:nvPr>
        </p:nvSpPr>
        <p:spPr>
          <a:xfrm>
            <a:off x="457200" y="208396"/>
            <a:ext cx="8229600" cy="857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3114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86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115"/>
          <p:cNvSpPr>
            <a:spLocks noGrp="1"/>
          </p:cNvSpPr>
          <p:nvPr>
            <p:ph type="dt" sz="half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3116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 noProof="1" dirty="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3117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2"/>
        </a:buBlip>
        <a:defRPr sz="24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557530" lvl="1" indent="-214630" algn="l" rtl="0" fontAlgn="base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21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2pPr>
      <a:lvl3pPr marL="857250" lvl="2" indent="-171450" algn="l" rtl="0" fontAlgn="base">
        <a:spcBef>
          <a:spcPct val="1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3"/>
        </a:buBlip>
        <a:defRPr sz="18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3pPr>
      <a:lvl4pPr marL="1200150" lvl="3" indent="-171450" algn="l" rtl="0" fontAlgn="base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15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4pPr>
      <a:lvl5pPr marL="1543050" lvl="4" indent="-171450" algn="l" rtl="0" fontAlgn="base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24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125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 noProof="1" dirty="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rtl="0" eaLnBrk="0" fontAlgn="base" hangingPunct="0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4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14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 noProof="1" dirty="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rtl="0" eaLnBrk="0" fontAlgn="base" hangingPunct="0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7169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6147" name="任意多边形 7170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20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47" y="1978"/>
                </a:cxn>
                <a:cxn ang="0">
                  <a:pos x="5758" y="3273"/>
                </a:cxn>
                <a:cxn ang="0">
                  <a:pos x="5758" y="3267"/>
                </a:cxn>
                <a:cxn ang="0">
                  <a:pos x="3203" y="1816"/>
                </a:cxn>
                <a:cxn ang="0">
                  <a:pos x="3203" y="1816"/>
                </a:cxn>
              </a:cxnLst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48" name="任意多边形 7171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73" y="1714"/>
                </a:cxn>
                <a:cxn ang="0">
                  <a:pos x="432" y="0"/>
                </a:cxn>
                <a:cxn ang="0">
                  <a:pos x="0" y="0"/>
                </a:cxn>
                <a:cxn ang="0">
                  <a:pos x="3096" y="1786"/>
                </a:cxn>
                <a:cxn ang="0">
                  <a:pos x="5609" y="3243"/>
                </a:cxn>
                <a:cxn ang="0">
                  <a:pos x="5609" y="3237"/>
                </a:cxn>
                <a:cxn ang="0">
                  <a:pos x="3173" y="1714"/>
                </a:cxn>
                <a:cxn ang="0">
                  <a:pos x="3173" y="1714"/>
                </a:cxn>
              </a:cxnLst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49" name="任意多边形 7172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4038" y="191"/>
                </a:cxn>
                <a:cxn ang="0">
                  <a:pos x="4038" y="143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0" y="155"/>
                </a:cxn>
              </a:cxnLst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50" name="任意多边形 7173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0" y="65"/>
                </a:cxn>
                <a:cxn ang="0">
                  <a:pos x="1720" y="59"/>
                </a:cxn>
                <a:cxn ang="0">
                  <a:pos x="0" y="0"/>
                </a:cxn>
                <a:cxn ang="0">
                  <a:pos x="0" y="47"/>
                </a:cxn>
                <a:cxn ang="0">
                  <a:pos x="1720" y="65"/>
                </a:cxn>
                <a:cxn ang="0">
                  <a:pos x="1720" y="65"/>
                </a:cxn>
              </a:cxnLst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51" name="任意多边形 7174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4" y="77"/>
                </a:cxn>
                <a:cxn ang="0">
                  <a:pos x="4784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52" name="任意多边形 7175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4" y="48"/>
                </a:cxn>
                <a:cxn ang="0">
                  <a:pos x="974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4" y="48"/>
                </a:cxn>
                <a:cxn ang="0">
                  <a:pos x="974" y="48"/>
                </a:cxn>
              </a:cxnLst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53" name="任意多边形 7176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39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39" y="0"/>
                </a:cxn>
                <a:cxn ang="0">
                  <a:pos x="2139" y="0"/>
                </a:cxn>
              </a:cxnLst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54" name="任意多边形 7177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19" y="42"/>
                </a:cxn>
                <a:cxn ang="0">
                  <a:pos x="3619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55" name="任意多边形 7178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79" y="276"/>
                </a:cxn>
                <a:cxn ang="0">
                  <a:pos x="2514" y="204"/>
                </a:cxn>
                <a:cxn ang="0">
                  <a:pos x="2257" y="0"/>
                </a:cxn>
                <a:cxn ang="0">
                  <a:pos x="0" y="276"/>
                </a:cxn>
                <a:cxn ang="0">
                  <a:pos x="2179" y="276"/>
                </a:cxn>
                <a:cxn ang="0">
                  <a:pos x="2179" y="276"/>
                </a:cxn>
              </a:cxnLst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56" name="任意多边形 7179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4" y="126"/>
                </a:cxn>
                <a:cxn ang="0">
                  <a:pos x="1404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4" y="126"/>
                </a:cxn>
                <a:cxn ang="0">
                  <a:pos x="1404" y="126"/>
                </a:cxn>
              </a:cxnLst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57" name="任意多边形 7180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8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8" y="240"/>
                </a:cxn>
                <a:cxn ang="0">
                  <a:pos x="728" y="240"/>
                </a:cxn>
              </a:cxnLst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58" name="任意多边形 7181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0" y="1671"/>
                </a:cxn>
                <a:cxn ang="0">
                  <a:pos x="5030" y="1665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59" name="任意多边形 7182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8" y="318"/>
                </a:cxn>
                <a:cxn ang="0">
                  <a:pos x="728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8" y="318"/>
                </a:cxn>
                <a:cxn ang="0">
                  <a:pos x="728" y="318"/>
                </a:cxn>
              </a:cxnLst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60" name="任意多边形 7183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0" y="2187"/>
                </a:cxn>
                <a:cxn ang="0">
                  <a:pos x="5030" y="2133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61" name="任意多边形 7184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1" y="2725"/>
                </a:cxn>
                <a:cxn ang="0">
                  <a:pos x="3159" y="2702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62" name="任意多边形 7185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63" name="任意多边形 7186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64" name="任意多边形 7187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3" y="2678"/>
                </a:cxn>
                <a:cxn ang="0">
                  <a:pos x="3119" y="2588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65" name="任意多边形 7188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66" name="任意多边形 7189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4" y="2534"/>
                </a:cxn>
                <a:cxn ang="0">
                  <a:pos x="2514" y="2534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67" name="任意多边形 7190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6" y="2480"/>
                </a:cxn>
                <a:cxn ang="0">
                  <a:pos x="2198" y="2474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68" name="任意多边形 7191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69" name="任意多边形 7192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70" name="任意多边形 7193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1042"/>
                </a:cxn>
                <a:cxn ang="0">
                  <a:pos x="573" y="850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71" name="任意多边形 7194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6"/>
                </a:cxn>
                <a:cxn ang="0">
                  <a:pos x="341" y="652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72" name="任意多边形 7195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1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73" name="任意多边形 7196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52" y="1864"/>
                </a:cxn>
                <a:cxn ang="0">
                  <a:pos x="5752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74" name="任意多边形 7197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75" name="任意多边形 7198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52" y="1337"/>
                </a:cxn>
                <a:cxn ang="0">
                  <a:pos x="5752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76" name="任意多边形 7199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52" y="414"/>
                </a:cxn>
                <a:cxn ang="0">
                  <a:pos x="5752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77" name="任意多边形 7200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7" y="3177"/>
                </a:cxn>
                <a:cxn ang="0">
                  <a:pos x="4457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78" name="任意多边形 7201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3" y="2614"/>
                </a:cxn>
                <a:cxn ang="0">
                  <a:pos x="2433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79" name="任意多边形 7202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0" y="0"/>
                </a:cxn>
                <a:cxn ang="0">
                  <a:pos x="1804" y="2464"/>
                </a:cxn>
                <a:cxn ang="0">
                  <a:pos x="1804" y="2248"/>
                </a:cxn>
                <a:cxn ang="0">
                  <a:pos x="1798" y="2248"/>
                </a:cxn>
                <a:cxn ang="0">
                  <a:pos x="486" y="0"/>
                </a:cxn>
                <a:cxn ang="0">
                  <a:pos x="486" y="0"/>
                </a:cxn>
              </a:cxnLst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80" name="任意多边形 7203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5" y="2074"/>
                </a:cxn>
                <a:cxn ang="0">
                  <a:pos x="1235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81" name="任意多边形 7204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0" y="1936"/>
                </a:cxn>
                <a:cxn ang="0">
                  <a:pos x="1060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6182" name="任意多边形 7205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3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3" y="1487"/>
                </a:cxn>
                <a:cxn ang="0">
                  <a:pos x="773" y="1433"/>
                </a:cxn>
                <a:cxn ang="0">
                  <a:pos x="773" y="1433"/>
                </a:cxn>
              </a:cxnLst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6183" name="组合 7206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6184" name="任意多边形 7207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46" y="1313"/>
                  </a:cxn>
                  <a:cxn ang="0">
                    <a:pos x="3658" y="1235"/>
                  </a:cxn>
                  <a:cxn ang="0">
                    <a:pos x="3670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6185" name="任意多边形 7208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>
                  <a:cxn ang="0">
                    <a:pos x="2112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12" y="695"/>
                  </a:cxn>
                  <a:cxn ang="0">
                    <a:pos x="2112" y="665"/>
                  </a:cxn>
                  <a:cxn ang="0">
                    <a:pos x="2112" y="665"/>
                  </a:cxn>
                </a:cxnLst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7210" name="标题 7209"/>
          <p:cNvSpPr>
            <a:spLocks noGrp="1"/>
          </p:cNvSpPr>
          <p:nvPr>
            <p:ph type="title"/>
          </p:nvPr>
        </p:nvSpPr>
        <p:spPr>
          <a:xfrm>
            <a:off x="457200" y="208396"/>
            <a:ext cx="8229600" cy="857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211" name="文本占位符 7210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86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212" name="日期占位符 7211"/>
          <p:cNvSpPr>
            <a:spLocks noGrp="1"/>
          </p:cNvSpPr>
          <p:nvPr>
            <p:ph type="dt" sz="half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213" name="页脚占位符 7212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 noProof="1" dirty="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14" name="灯片编号占位符 7213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2"/>
        </a:buBlip>
        <a:defRPr sz="24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557530" lvl="1" indent="-214630" algn="l" rtl="0" fontAlgn="base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21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2pPr>
      <a:lvl3pPr marL="857250" lvl="2" indent="-171450" algn="l" rtl="0" fontAlgn="base">
        <a:spcBef>
          <a:spcPct val="1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3"/>
        </a:buBlip>
        <a:defRPr sz="18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3pPr>
      <a:lvl4pPr marL="1200150" lvl="3" indent="-171450" algn="l" rtl="0" fontAlgn="base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15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4pPr>
      <a:lvl5pPr marL="1543050" lvl="4" indent="-171450" algn="l" rtl="0" fontAlgn="base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220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9221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 noProof="1" dirty="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rtl="0" eaLnBrk="0" fontAlgn="base" hangingPunct="0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10241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8195" name="任意多边形 10242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20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47" y="1978"/>
                </a:cxn>
                <a:cxn ang="0">
                  <a:pos x="5758" y="3273"/>
                </a:cxn>
                <a:cxn ang="0">
                  <a:pos x="5758" y="3267"/>
                </a:cxn>
                <a:cxn ang="0">
                  <a:pos x="3203" y="1816"/>
                </a:cxn>
                <a:cxn ang="0">
                  <a:pos x="3203" y="1816"/>
                </a:cxn>
              </a:cxnLst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196" name="任意多边形 10243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73" y="1714"/>
                </a:cxn>
                <a:cxn ang="0">
                  <a:pos x="432" y="0"/>
                </a:cxn>
                <a:cxn ang="0">
                  <a:pos x="0" y="0"/>
                </a:cxn>
                <a:cxn ang="0">
                  <a:pos x="3096" y="1786"/>
                </a:cxn>
                <a:cxn ang="0">
                  <a:pos x="5609" y="3243"/>
                </a:cxn>
                <a:cxn ang="0">
                  <a:pos x="5609" y="3237"/>
                </a:cxn>
                <a:cxn ang="0">
                  <a:pos x="3173" y="1714"/>
                </a:cxn>
                <a:cxn ang="0">
                  <a:pos x="3173" y="1714"/>
                </a:cxn>
              </a:cxnLst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197" name="任意多边形 10244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4038" y="191"/>
                </a:cxn>
                <a:cxn ang="0">
                  <a:pos x="4038" y="143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0" y="155"/>
                </a:cxn>
              </a:cxnLst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198" name="任意多边形 10245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0" y="65"/>
                </a:cxn>
                <a:cxn ang="0">
                  <a:pos x="1720" y="59"/>
                </a:cxn>
                <a:cxn ang="0">
                  <a:pos x="0" y="0"/>
                </a:cxn>
                <a:cxn ang="0">
                  <a:pos x="0" y="47"/>
                </a:cxn>
                <a:cxn ang="0">
                  <a:pos x="1720" y="65"/>
                </a:cxn>
                <a:cxn ang="0">
                  <a:pos x="1720" y="65"/>
                </a:cxn>
              </a:cxnLst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199" name="任意多边形 10246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4" y="77"/>
                </a:cxn>
                <a:cxn ang="0">
                  <a:pos x="4784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00" name="任意多边形 10247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4" y="48"/>
                </a:cxn>
                <a:cxn ang="0">
                  <a:pos x="974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4" y="48"/>
                </a:cxn>
                <a:cxn ang="0">
                  <a:pos x="974" y="48"/>
                </a:cxn>
              </a:cxnLst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01" name="任意多边形 10248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39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39" y="0"/>
                </a:cxn>
                <a:cxn ang="0">
                  <a:pos x="2139" y="0"/>
                </a:cxn>
              </a:cxnLst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02" name="任意多边形 10249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19" y="42"/>
                </a:cxn>
                <a:cxn ang="0">
                  <a:pos x="3619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03" name="任意多边形 10250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79" y="276"/>
                </a:cxn>
                <a:cxn ang="0">
                  <a:pos x="2514" y="204"/>
                </a:cxn>
                <a:cxn ang="0">
                  <a:pos x="2257" y="0"/>
                </a:cxn>
                <a:cxn ang="0">
                  <a:pos x="0" y="276"/>
                </a:cxn>
                <a:cxn ang="0">
                  <a:pos x="2179" y="276"/>
                </a:cxn>
                <a:cxn ang="0">
                  <a:pos x="2179" y="276"/>
                </a:cxn>
              </a:cxnLst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04" name="任意多边形 10251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4" y="126"/>
                </a:cxn>
                <a:cxn ang="0">
                  <a:pos x="1404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4" y="126"/>
                </a:cxn>
                <a:cxn ang="0">
                  <a:pos x="1404" y="126"/>
                </a:cxn>
              </a:cxnLst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05" name="任意多边形 10252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8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8" y="240"/>
                </a:cxn>
                <a:cxn ang="0">
                  <a:pos x="728" y="240"/>
                </a:cxn>
              </a:cxnLst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06" name="任意多边形 10253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0" y="1671"/>
                </a:cxn>
                <a:cxn ang="0">
                  <a:pos x="5030" y="1665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07" name="任意多边形 10254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8" y="318"/>
                </a:cxn>
                <a:cxn ang="0">
                  <a:pos x="728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8" y="318"/>
                </a:cxn>
                <a:cxn ang="0">
                  <a:pos x="728" y="318"/>
                </a:cxn>
              </a:cxnLst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08" name="任意多边形 10255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0" y="2187"/>
                </a:cxn>
                <a:cxn ang="0">
                  <a:pos x="5030" y="2133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09" name="任意多边形 10256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1" y="2725"/>
                </a:cxn>
                <a:cxn ang="0">
                  <a:pos x="3159" y="2702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10" name="任意多边形 10257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11" name="任意多边形 10258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12" name="任意多边形 10259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3" y="2678"/>
                </a:cxn>
                <a:cxn ang="0">
                  <a:pos x="3119" y="2588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13" name="任意多边形 10260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14" name="任意多边形 10261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4" y="2534"/>
                </a:cxn>
                <a:cxn ang="0">
                  <a:pos x="2514" y="2534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15" name="任意多边形 10262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6" y="2480"/>
                </a:cxn>
                <a:cxn ang="0">
                  <a:pos x="2198" y="2474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16" name="任意多边形 10263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17" name="任意多边形 10264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18" name="任意多边形 10265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1042"/>
                </a:cxn>
                <a:cxn ang="0">
                  <a:pos x="573" y="850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19" name="任意多边形 10266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6"/>
                </a:cxn>
                <a:cxn ang="0">
                  <a:pos x="341" y="652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20" name="任意多边形 10267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1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21" name="任意多边形 10268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52" y="1864"/>
                </a:cxn>
                <a:cxn ang="0">
                  <a:pos x="5752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22" name="任意多边形 10269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23" name="任意多边形 10270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52" y="1337"/>
                </a:cxn>
                <a:cxn ang="0">
                  <a:pos x="5752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24" name="任意多边形 10271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52" y="414"/>
                </a:cxn>
                <a:cxn ang="0">
                  <a:pos x="5752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25" name="任意多边形 10272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7" y="3177"/>
                </a:cxn>
                <a:cxn ang="0">
                  <a:pos x="4457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26" name="任意多边形 10273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3" y="2614"/>
                </a:cxn>
                <a:cxn ang="0">
                  <a:pos x="2433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27" name="任意多边形 10274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0" y="0"/>
                </a:cxn>
                <a:cxn ang="0">
                  <a:pos x="1804" y="2464"/>
                </a:cxn>
                <a:cxn ang="0">
                  <a:pos x="1804" y="2248"/>
                </a:cxn>
                <a:cxn ang="0">
                  <a:pos x="1798" y="2248"/>
                </a:cxn>
                <a:cxn ang="0">
                  <a:pos x="486" y="0"/>
                </a:cxn>
                <a:cxn ang="0">
                  <a:pos x="486" y="0"/>
                </a:cxn>
              </a:cxnLst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28" name="任意多边形 10275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5" y="2074"/>
                </a:cxn>
                <a:cxn ang="0">
                  <a:pos x="1235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29" name="任意多边形 10276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0" y="1936"/>
                </a:cxn>
                <a:cxn ang="0">
                  <a:pos x="1060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8230" name="任意多边形 10277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3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3" y="1487"/>
                </a:cxn>
                <a:cxn ang="0">
                  <a:pos x="773" y="1433"/>
                </a:cxn>
                <a:cxn ang="0">
                  <a:pos x="773" y="1433"/>
                </a:cxn>
              </a:cxnLst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8231" name="组合 10278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8232" name="任意多边形 10279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46" y="1313"/>
                  </a:cxn>
                  <a:cxn ang="0">
                    <a:pos x="3658" y="1235"/>
                  </a:cxn>
                  <a:cxn ang="0">
                    <a:pos x="3670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8233" name="任意多边形 10280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>
                  <a:cxn ang="0">
                    <a:pos x="2112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12" y="695"/>
                  </a:cxn>
                  <a:cxn ang="0">
                    <a:pos x="2112" y="665"/>
                  </a:cxn>
                  <a:cxn ang="0">
                    <a:pos x="2112" y="665"/>
                  </a:cxn>
                </a:cxnLst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8234" name="标题 10281"/>
          <p:cNvSpPr>
            <a:spLocks noGrp="1"/>
          </p:cNvSpPr>
          <p:nvPr>
            <p:ph type="title"/>
          </p:nvPr>
        </p:nvSpPr>
        <p:spPr>
          <a:xfrm>
            <a:off x="457200" y="208396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235" name="文本占位符 10282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8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4" name="日期占位符 10283"/>
          <p:cNvSpPr>
            <a:spLocks noGrp="1"/>
          </p:cNvSpPr>
          <p:nvPr>
            <p:ph type="dt" sz="half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 noProof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85" name="页脚占位符 10284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 noProof="1" dirty="0">
                <a:effectLst/>
              </a:defRPr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6" name="灯片编号占位符 10285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rtl="0" fontAlgn="base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rtl="0" fontAlgn="base">
        <a:spcBef>
          <a:spcPct val="1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3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rtl="0" fontAlgn="base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rtl="0" fontAlgn="base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025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2051" name="Text Placeholder 1026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Click to edit Master text styles</a:t>
            </a:r>
            <a:endParaRPr lang="zh-CN" altLang="en-US"/>
          </a:p>
          <a:p>
            <a:pPr lvl="1" indent="-285750"/>
            <a:r>
              <a:rPr lang="zh-CN" altLang="en-US"/>
              <a:t>Second level</a:t>
            </a:r>
            <a:endParaRPr lang="zh-CN" altLang="en-US"/>
          </a:p>
          <a:p>
            <a:pPr lvl="2" indent="-228600"/>
            <a:r>
              <a:rPr lang="zh-CN" altLang="en-US"/>
              <a:t>Third level</a:t>
            </a:r>
            <a:endParaRPr lang="zh-CN" altLang="en-US"/>
          </a:p>
          <a:p>
            <a:pPr lvl="3" indent="-228600"/>
            <a:r>
              <a:rPr lang="zh-CN" altLang="en-US"/>
              <a:t>Fourth level</a:t>
            </a:r>
            <a:endParaRPr lang="zh-CN" altLang="en-US"/>
          </a:p>
          <a:p>
            <a:pPr lvl="4" indent="-228600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6484" y="764194"/>
            <a:ext cx="5829300" cy="1186913"/>
          </a:xfrm>
        </p:spPr>
        <p:txBody>
          <a:bodyPr>
            <a:noAutofit/>
          </a:bodyPr>
          <a:lstStyle/>
          <a:p>
            <a:r>
              <a:rPr lang="zh-CN" altLang="en-US" sz="3375" b="1" dirty="0">
                <a:solidFill>
                  <a:srgbClr val="000000"/>
                </a:solidFill>
                <a:latin typeface="隶书" panose="02010509060101010101" pitchFamily="1" charset="-122"/>
                <a:ea typeface="+mj-ea"/>
              </a:rPr>
              <a:t>第</a:t>
            </a:r>
            <a:r>
              <a:rPr lang="en-US" altLang="zh-CN" sz="3375" b="1" dirty="0">
                <a:solidFill>
                  <a:srgbClr val="000000"/>
                </a:solidFill>
                <a:latin typeface="隶书" panose="02010509060101010101" pitchFamily="1" charset="-122"/>
                <a:ea typeface="+mj-ea"/>
              </a:rPr>
              <a:t>3</a:t>
            </a:r>
            <a:r>
              <a:rPr lang="zh-CN" altLang="en-US" sz="3375" b="1" dirty="0">
                <a:solidFill>
                  <a:srgbClr val="000000"/>
                </a:solidFill>
                <a:latin typeface="隶书" panose="02010509060101010101" pitchFamily="1" charset="-122"/>
                <a:ea typeface="+mj-ea"/>
              </a:rPr>
              <a:t>章　选择与循环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1307" y="2379195"/>
            <a:ext cx="6858000" cy="1241822"/>
          </a:xfrm>
        </p:spPr>
        <p:txBody>
          <a:bodyPr>
            <a:normAutofit/>
          </a:bodyPr>
          <a:lstStyle/>
          <a:p>
            <a:r>
              <a:rPr lang="zh-CN" altLang="en-US" dirty="0"/>
              <a:t>彭小江，博士，副教授</a:t>
            </a:r>
            <a:endParaRPr lang="en-US" altLang="zh-CN" dirty="0"/>
          </a:p>
          <a:p>
            <a:r>
              <a:rPr lang="zh-CN" altLang="en-US" dirty="0"/>
              <a:t>深圳技术大学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22529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3.1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条件表达式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2531" name="文本占位符 225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charset="0"/>
              <a:buChar char="n"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在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Python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中，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条件表达式中不允许使用赋值运算符“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=”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。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if a=3: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SyntaxError: invalid syntax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if (a=3) and (b=4):	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SyntaxError: invalid syntax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23553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3.2.1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  单分支选择结构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5602" name="文本占位符 23554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宋体" panose="02010600030101010101" pitchFamily="2" charset="-122"/>
                <a:ea typeface="+mn-ea"/>
                <a:cs typeface="+mn-cs"/>
              </a:rPr>
              <a:t>if </a:t>
            </a: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1600" kern="1200" dirty="0">
                <a:latin typeface="宋体" panose="02010600030101010101" pitchFamily="2" charset="-122"/>
                <a:ea typeface="+mn-ea"/>
                <a:cs typeface="+mn-cs"/>
              </a:rPr>
              <a:t>:</a:t>
            </a:r>
            <a:endParaRPr lang="en-US" altLang="zh-CN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x = input('Input two number:')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a, b = map(int, x.split())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if a &gt; b: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   a, b = b, a      #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序列解包，交换两个变量的值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print(a, b)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</p:txBody>
      </p:sp>
      <p:graphicFrame>
        <p:nvGraphicFramePr>
          <p:cNvPr id="25603" name="Object -2147482619"/>
          <p:cNvGraphicFramePr/>
          <p:nvPr/>
        </p:nvGraphicFramePr>
        <p:xfrm>
          <a:off x="5614670" y="1096010"/>
          <a:ext cx="3118485" cy="379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2381250" imgH="3064510" progId="Visio.Drawing.11">
                  <p:embed/>
                </p:oleObj>
              </mc:Choice>
              <mc:Fallback>
                <p:oleObj name="" r:id="rId1" imgW="2381250" imgH="3064510" progId="Visio.Drawing.11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14670" y="1096010"/>
                        <a:ext cx="3118485" cy="3796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24577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3.2.2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双分支结构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6626" name="文本占位符 24578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宋体" panose="02010600030101010101" pitchFamily="2" charset="-122"/>
                <a:ea typeface="+mn-ea"/>
                <a:cs typeface="+mn-cs"/>
              </a:rPr>
              <a:t>if </a:t>
            </a: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1600" kern="1200" dirty="0">
                <a:latin typeface="宋体" panose="02010600030101010101" pitchFamily="2" charset="-122"/>
                <a:ea typeface="+mn-ea"/>
                <a:cs typeface="+mn-cs"/>
              </a:rPr>
              <a:t>:</a:t>
            </a:r>
            <a:endParaRPr lang="en-US" altLang="zh-CN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1600" kern="1200" dirty="0">
                <a:latin typeface="宋体" panose="02010600030101010101" pitchFamily="2" charset="-122"/>
                <a:ea typeface="+mn-ea"/>
                <a:cs typeface="+mn-cs"/>
              </a:rPr>
              <a:t>1</a:t>
            </a:r>
            <a:endParaRPr lang="en-US" altLang="zh-CN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宋体" panose="02010600030101010101" pitchFamily="2" charset="-122"/>
                <a:ea typeface="+mn-ea"/>
                <a:cs typeface="+mn-cs"/>
              </a:rPr>
              <a:t>else:</a:t>
            </a:r>
            <a:endParaRPr lang="en-US" altLang="zh-CN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1600" kern="1200" dirty="0">
                <a:latin typeface="宋体" panose="02010600030101010101" pitchFamily="2" charset="-122"/>
                <a:ea typeface="+mn-ea"/>
                <a:cs typeface="+mn-cs"/>
              </a:rPr>
              <a:t>2</a:t>
            </a:r>
            <a:endParaRPr lang="en-US" altLang="zh-CN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chTest = ['1', '2', '3', '4', '5']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if chTest: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	  print(chTest)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else: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	  print('Empty')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['1', '2', '3', '4', '5']</a:t>
            </a:r>
            <a:endParaRPr lang="en-US" altLang="zh-CN" sz="1600" kern="120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graphicFrame>
        <p:nvGraphicFramePr>
          <p:cNvPr id="26627" name="Object -2147482618"/>
          <p:cNvGraphicFramePr>
            <a:graphicFrameLocks noChangeAspect="1"/>
          </p:cNvGraphicFramePr>
          <p:nvPr/>
        </p:nvGraphicFramePr>
        <p:xfrm>
          <a:off x="4756150" y="1075690"/>
          <a:ext cx="3618230" cy="3945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" r:id="rId1" imgW="3255645" imgH="3547110" progId="Visio.Drawing.11">
                  <p:embed/>
                </p:oleObj>
              </mc:Choice>
              <mc:Fallback>
                <p:oleObj name="" r:id="rId1" imgW="3255645" imgH="3547110" progId="Visio.Drawing.11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56150" y="1075690"/>
                        <a:ext cx="3618230" cy="39458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25601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3.2.2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双分支结构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5603" name="文本占位符 2560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" marR="0" lvl="0" indent="-19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Python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还支持如下形式的表达式：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value1 if condition else value2</a:t>
            </a:r>
            <a:endParaRPr kumimoji="0" lang="en-US" altLang="zh-CN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当条件表达式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condition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的值与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True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等价时，表达式的值为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value1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，否则表达式的值为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value2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。在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value1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和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value2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中还可以使用复杂表达式，包括函数调用和基本输出语句。这个结构的表达式也具有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惰性求值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的特点。</a:t>
            </a:r>
            <a:endParaRPr kumimoji="0" lang="zh-CN" altLang="en-US" sz="15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a = 5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print(6) if a&gt;3 else print(5)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6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print(6 if a&gt;3 else 5)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6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b = 6 if a&gt;13 else 9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b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9</a:t>
            </a: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25603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26625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3.2.2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双分支结构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8674" name="文本占位符 26626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#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此时还没有导入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math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模块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x = math.sqrt(9) if 5&gt;3 else random.randint(1, 100)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NameError: name 'math' is not defined</a:t>
            </a:r>
            <a:endParaRPr lang="en-US" altLang="zh-CN" sz="1600" kern="1200" dirty="0">
              <a:solidFill>
                <a:srgbClr val="FF000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import math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#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此时还没有导入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random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模块，但由于条件表达式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5&gt;3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的值为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True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，所以可以正常运行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x = math.sqrt(9) if 5&gt;3 else random.randint(1,100) 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#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此时还没有导入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random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模块，由于条件表达式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2&gt;3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的值为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False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，需要计算第二个表达式的值，因此出错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x = math.sqrt(9) if 2&gt;3 else random.randint(1, 100)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NameError: name 'random' is not defined</a:t>
            </a:r>
            <a:endParaRPr lang="en-US" altLang="zh-CN" sz="1600" kern="1200" dirty="0">
              <a:solidFill>
                <a:srgbClr val="FF000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import random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x = math.sqrt(9) if 2&gt;3 else random.randint(1, 100)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/>
      <p:bldP spid="28674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27649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3.2.3 嵌套的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分支结构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9698" name="文本占位符 27650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if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1:</a:t>
            </a:r>
            <a:endParaRPr lang="en-US" altLang="zh-CN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1</a:t>
            </a:r>
            <a:endParaRPr lang="en-US" altLang="zh-CN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elif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2:</a:t>
            </a:r>
            <a:endParaRPr lang="en-US" altLang="zh-CN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2</a:t>
            </a:r>
            <a:endParaRPr lang="en-US" altLang="zh-CN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elif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3:</a:t>
            </a:r>
            <a:endParaRPr lang="en-US" altLang="zh-CN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3</a:t>
            </a:r>
            <a:endParaRPr lang="en-US" altLang="zh-CN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else:</a:t>
            </a:r>
            <a:endParaRPr lang="en-US" altLang="zh-CN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4</a:t>
            </a:r>
            <a:endParaRPr lang="en-US" altLang="zh-CN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其中，关键字</a:t>
            </a:r>
            <a:r>
              <a:rPr lang="en-US" altLang="zh-CN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elif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是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else if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的缩写。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28673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3.2.3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嵌套的</a:t>
            </a:r>
            <a:r>
              <a:rPr lang="zh-CN" altLang="en-US" dirty="0">
                <a:sym typeface="+mn-ea"/>
              </a:rPr>
              <a:t>分支结构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8675" name="文本占位符 2867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charset="0"/>
              <a:buChar char="n"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利用多分支选择结构将成绩从百分制变换到等级制。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def func(score):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    if score &gt; 100: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	return 'wrong score.must &lt;= 100.'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    elif score &gt;= 90: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	return 'A'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elif score &gt;= 80: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	return 'B'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elif score &gt;= 70: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	return 'C'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elif score &gt;= 60: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	return 'D'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elif score &gt;= 0: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	return 'E'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else: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	return 'wrong score.must &gt;0'	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29697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  <a:sym typeface="+mn-ea"/>
              </a:rPr>
              <a:t>3.2.3 嵌套的</a:t>
            </a:r>
            <a:r>
              <a:rPr lang="zh-CN" altLang="en-US" dirty="0">
                <a:sym typeface="+mn-ea"/>
              </a:rPr>
              <a:t>分支结构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1746" name="文本占位符 29698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if 表达式1:</a:t>
            </a: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    语句块1</a:t>
            </a: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    if 表达式2:</a:t>
            </a: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        语句块2</a:t>
            </a: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    else:</a:t>
            </a: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        语句块3</a:t>
            </a: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else:</a:t>
            </a: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    if 表达式4:</a:t>
            </a: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        语句块4</a:t>
            </a: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注意：</a:t>
            </a:r>
            <a:r>
              <a:rPr lang="zh-CN" altLang="en-US" sz="16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缩进必须要正确并且一致</a:t>
            </a:r>
            <a:r>
              <a:rPr lang="zh-CN" altLang="en-US" sz="1600" kern="1200" dirty="0">
                <a:latin typeface="宋体" panose="02010600030101010101" pitchFamily="2" charset="-122"/>
                <a:ea typeface="+mn-ea"/>
                <a:cs typeface="+mn-cs"/>
              </a:rPr>
              <a:t>。</a:t>
            </a:r>
            <a:endParaRPr lang="zh-CN" altLang="en-US" sz="1600" kern="1200" dirty="0">
              <a:latin typeface="宋体" panose="02010600030101010101" pitchFamily="2" charset="-122"/>
              <a:ea typeface="+mn-ea"/>
              <a:cs typeface="+mn-cs"/>
            </a:endParaRPr>
          </a:p>
        </p:txBody>
      </p:sp>
      <p:pic>
        <p:nvPicPr>
          <p:cNvPr id="31747" name="Picture -21474826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7312" y="1200360"/>
            <a:ext cx="1819593" cy="238166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30721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  <a:sym typeface="+mn-ea"/>
              </a:rPr>
              <a:t>3.2.3 嵌套的</a:t>
            </a:r>
            <a:r>
              <a:rPr lang="zh-CN" altLang="en-US" dirty="0">
                <a:sym typeface="+mn-ea"/>
              </a:rPr>
              <a:t>分支结构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2770" name="文本占位符 3072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使用嵌套的选择结构实现百分制成绩到等级制的转换。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8950" y="2070735"/>
            <a:ext cx="7734935" cy="2303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charset="0"/>
                <a:ea typeface="+mn-ea"/>
                <a:cs typeface="Consolas" panose="020B0609020204030204" charset="0"/>
                <a:sym typeface="+mn-ea"/>
              </a:rPr>
              <a:t>def func(score):</a:t>
            </a:r>
            <a:endParaRPr lang="en-US" altLang="zh-CN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charset="0"/>
                <a:ea typeface="+mn-ea"/>
                <a:cs typeface="Consolas" panose="020B0609020204030204" charset="0"/>
                <a:sym typeface="+mn-ea"/>
              </a:rPr>
              <a:t>	    degree = 'DCBAAE'</a:t>
            </a:r>
            <a:endParaRPr lang="en-US" altLang="zh-CN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charset="0"/>
                <a:ea typeface="+mn-ea"/>
                <a:cs typeface="Consolas" panose="020B0609020204030204" charset="0"/>
                <a:sym typeface="+mn-ea"/>
              </a:rPr>
              <a:t>	    if score &gt; 100 or score &lt; 0:</a:t>
            </a:r>
            <a:endParaRPr lang="en-US" altLang="zh-CN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charset="0"/>
                <a:ea typeface="+mn-ea"/>
                <a:cs typeface="Consolas" panose="020B0609020204030204" charset="0"/>
                <a:sym typeface="+mn-ea"/>
              </a:rPr>
              <a:t>        return 'wrong score.must between 0 and 100.'</a:t>
            </a:r>
            <a:endParaRPr lang="en-US" altLang="zh-CN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charset="0"/>
                <a:ea typeface="+mn-ea"/>
                <a:cs typeface="Consolas" panose="020B0609020204030204" charset="0"/>
                <a:sym typeface="+mn-ea"/>
              </a:rPr>
              <a:t>    else:</a:t>
            </a:r>
            <a:endParaRPr lang="en-US" altLang="zh-CN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charset="0"/>
                <a:ea typeface="+mn-ea"/>
                <a:cs typeface="Consolas" panose="020B0609020204030204" charset="0"/>
                <a:sym typeface="+mn-ea"/>
              </a:rPr>
              <a:t>        index = (score - 60)//10</a:t>
            </a:r>
            <a:endParaRPr lang="en-US" altLang="zh-CN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charset="0"/>
                <a:ea typeface="+mn-ea"/>
                <a:cs typeface="Consolas" panose="020B0609020204030204" charset="0"/>
                <a:sym typeface="+mn-ea"/>
              </a:rPr>
              <a:t>        if index &gt;= 0:</a:t>
            </a:r>
            <a:endParaRPr lang="en-US" altLang="zh-CN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charset="0"/>
                <a:ea typeface="+mn-ea"/>
                <a:cs typeface="Consolas" panose="020B0609020204030204" charset="0"/>
                <a:sym typeface="+mn-ea"/>
              </a:rPr>
              <a:t>            return degree[index]</a:t>
            </a:r>
            <a:endParaRPr lang="en-US" altLang="zh-CN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charset="0"/>
                <a:ea typeface="+mn-ea"/>
                <a:cs typeface="Consolas" panose="020B0609020204030204" charset="0"/>
                <a:sym typeface="+mn-ea"/>
              </a:rPr>
              <a:t>        else:</a:t>
            </a:r>
            <a:endParaRPr lang="en-US" altLang="zh-CN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charset="0"/>
                <a:ea typeface="+mn-ea"/>
                <a:cs typeface="Consolas" panose="020B0609020204030204" charset="0"/>
                <a:sym typeface="+mn-ea"/>
              </a:rPr>
              <a:t>		     return degree[-1]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31745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3.2.</a:t>
            </a:r>
            <a:r>
              <a:rPr lang="en-US" altLang="zh-CN" kern="1200" dirty="0">
                <a:latin typeface="宋体" panose="02010600030101010101" pitchFamily="2" charset="-122"/>
                <a:ea typeface="+mj-ea"/>
                <a:cs typeface="+mj-cs"/>
              </a:rPr>
              <a:t>4</a:t>
            </a:r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选择结构应用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4818" name="文本占位符 31746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hangingPunct="1"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</a:t>
            </a: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1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面试资格确认。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age = 24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subject = "计算机"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college = "非重点"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if (age &gt; 25 and subject=="电子信息工程") or \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(college=="重点" and subject=="电子信息工程") or\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(</a:t>
            </a:r>
            <a:r>
              <a:rPr lang="zh-CN" altLang="en-US" sz="1600" kern="1200" dirty="0">
                <a:solidFill>
                  <a:srgbClr val="FF000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age&lt;=28 and subject=="计算机"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):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print("恭喜，你已获得我公司的面试机会!")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else: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print("抱歉，你未达到面试要求")</a:t>
            </a:r>
            <a:endParaRPr lang="zh-CN" altLang="en-US" sz="135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buSzPct val="70000"/>
              <a:buFont typeface="Wingdings" panose="05000000000000000000" pitchFamily="2" charset="2"/>
            </a:pP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上节回顾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分别写一个列表推导式、生成器推导式、字典推导式、集合推导式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36865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3.3.1  for循环与while循环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46082" name="文本占位符 36866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latinLnBrk="0" hangingPunct="1">
              <a:spcBef>
                <a:spcPts val="12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en-US" altLang="zh-CN" sz="1800" kern="1200" dirty="0">
                <a:latin typeface="Times New Roman" panose="02020603050405020304" pitchFamily="18" charset="0"/>
                <a:ea typeface="+mn-ea"/>
                <a:cs typeface="+mn-cs"/>
              </a:rPr>
              <a:t>Python</a:t>
            </a: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</a:rPr>
              <a:t>提供了两种基本的循环结构语句</a:t>
            </a:r>
            <a:r>
              <a:rPr lang="en-US" altLang="zh-CN" sz="1800" kern="1200" dirty="0">
                <a:latin typeface="Times New Roman" panose="02020603050405020304" pitchFamily="18" charset="0"/>
                <a:ea typeface="+mn-ea"/>
                <a:cs typeface="+mn-cs"/>
              </a:rPr>
              <a:t>——</a:t>
            </a:r>
            <a:r>
              <a:rPr lang="en-US" altLang="zh-CN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while</a:t>
            </a: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和</a:t>
            </a:r>
            <a:r>
              <a:rPr lang="en-US" altLang="zh-CN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for</a:t>
            </a: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。</a:t>
            </a:r>
            <a:endParaRPr lang="zh-CN" altLang="en-US" sz="18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 eaLnBrk="1" latinLnBrk="0" hangingPunct="1">
              <a:spcBef>
                <a:spcPts val="12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while循环一般用于循环次数难以提前确定的情况，也可以用于循环次数确定的情况。</a:t>
            </a:r>
            <a:endParaRPr lang="zh-CN" altLang="en-US" sz="18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 eaLnBrk="1" latinLnBrk="0" hangingPunct="1">
              <a:spcBef>
                <a:spcPts val="12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for循环一般用于循环次数可以提前确定的情况，尤其是用于枚举序列或迭代对象中的元素。</a:t>
            </a:r>
            <a:endParaRPr lang="zh-CN" altLang="en-US" sz="18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 eaLnBrk="1" latinLnBrk="0" hangingPunct="1">
              <a:spcBef>
                <a:spcPts val="12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一般优先考虑使用for循环。</a:t>
            </a:r>
            <a:endParaRPr lang="zh-CN" altLang="en-US" sz="18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 eaLnBrk="1" latinLnBrk="0" hangingPunct="1">
              <a:spcBef>
                <a:spcPts val="12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相同或不同的循环结构之间都可以</a:t>
            </a:r>
            <a:r>
              <a:rPr lang="zh-CN" altLang="en-US" sz="18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互相嵌套</a:t>
            </a: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，实现更为复杂的逻辑。</a:t>
            </a:r>
            <a:endParaRPr lang="zh-CN" altLang="en-US" sz="18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 eaLnBrk="1" latinLnBrk="0" hangingPunct="1">
              <a:spcBef>
                <a:spcPts val="12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en-US" altLang="zh-CN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for</a:t>
            </a: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循环和</a:t>
            </a:r>
            <a:r>
              <a:rPr lang="en-US" altLang="zh-CN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while</a:t>
            </a: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循环都可以带</a:t>
            </a:r>
            <a:r>
              <a:rPr lang="en-US" altLang="zh-CN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else</a:t>
            </a:r>
            <a:r>
              <a:rPr lang="zh-CN" altLang="en-US" sz="18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。</a:t>
            </a:r>
            <a:endParaRPr lang="zh-CN" altLang="en-US" sz="18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uild="p"/>
      <p:bldP spid="46082" grpI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37889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3.3.1  for循环与while循环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47106" name="文本占位符 37890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while 条件表达式:</a:t>
            </a:r>
            <a:endParaRPr lang="zh-CN" altLang="en-US" sz="16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	循环体</a:t>
            </a:r>
            <a:endParaRPr lang="zh-CN" altLang="en-US" sz="16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[else:                     </a:t>
            </a:r>
            <a:r>
              <a:rPr lang="en-US" altLang="zh-CN" sz="16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# </a:t>
            </a:r>
            <a:r>
              <a:rPr lang="zh-CN" altLang="en-US" sz="16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如果循环是因为</a:t>
            </a:r>
            <a:r>
              <a:rPr lang="en-US" altLang="zh-CN" sz="16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break</a:t>
            </a:r>
            <a:r>
              <a:rPr lang="zh-CN" altLang="en-US" sz="16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结束的，就不执行</a:t>
            </a:r>
            <a:r>
              <a:rPr lang="en-US" altLang="zh-CN" sz="16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else</a:t>
            </a:r>
            <a:r>
              <a:rPr lang="zh-CN" altLang="en-US" sz="16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中的代码</a:t>
            </a:r>
            <a:endParaRPr lang="zh-CN" altLang="en-US" sz="1600" kern="12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	else子句代码块]</a:t>
            </a:r>
            <a:endParaRPr lang="zh-CN" altLang="en-US" sz="16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for 取值 in 序列或迭代对象:</a:t>
            </a:r>
            <a:endParaRPr lang="zh-CN" altLang="en-US" sz="16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	循环体</a:t>
            </a:r>
            <a:endParaRPr lang="zh-CN" altLang="en-US" sz="16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[else:</a:t>
            </a:r>
            <a:endParaRPr lang="zh-CN" altLang="en-US" sz="16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pPr>
              <a:spcBef>
                <a:spcPct val="1000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    else子句代码块]</a:t>
            </a:r>
            <a:endParaRPr lang="zh-CN" altLang="en-US" sz="1600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else</a:t>
            </a:r>
            <a:r>
              <a:rPr lang="zh-CN" altLang="en-US" dirty="0"/>
              <a:t>的搭配（不常用）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58" y="1038524"/>
            <a:ext cx="4024041" cy="371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24893" y="141814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= 2</a:t>
            </a:r>
            <a:endParaRPr lang="en-US" dirty="0">
              <a:solidFill>
                <a:srgbClr val="000000"/>
              </a:solidFill>
              <a:latin typeface="Consolas" panose="020B060902020403020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while </a:t>
            </a:r>
            <a:r>
              <a:rPr lang="en-US" dirty="0" err="1">
                <a:solidFill>
                  <a:srgbClr val="000000"/>
                </a:solidFill>
                <a:latin typeface="Consolas" panose="020B060902020403020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 &gt;0:</a:t>
            </a:r>
            <a:endParaRPr lang="en-US" dirty="0">
              <a:solidFill>
                <a:srgbClr val="000000"/>
              </a:solidFill>
              <a:latin typeface="Consolas" panose="020B060902020403020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    print('ok')</a:t>
            </a:r>
            <a:endParaRPr lang="en-US" dirty="0">
              <a:solidFill>
                <a:srgbClr val="000000"/>
              </a:solidFill>
              <a:latin typeface="Consolas" panose="020B060902020403020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-= 1</a:t>
            </a:r>
            <a:endParaRPr lang="en-US" dirty="0">
              <a:solidFill>
                <a:srgbClr val="000000"/>
              </a:solidFill>
              <a:latin typeface="Consolas" panose="020B060902020403020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charset="0"/>
              </a:rPr>
              <a:t>#break</a:t>
            </a:r>
            <a:endParaRPr lang="en-US" dirty="0">
              <a:solidFill>
                <a:srgbClr val="000000"/>
              </a:solidFill>
              <a:latin typeface="Consolas" panose="020B060902020403020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else:</a:t>
            </a:r>
            <a:endParaRPr lang="en-US" dirty="0">
              <a:solidFill>
                <a:srgbClr val="000000"/>
              </a:solidFill>
              <a:latin typeface="Consolas" panose="020B060902020403020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    print('no')</a:t>
            </a:r>
            <a:endParaRPr lang="en-US" dirty="0">
              <a:solidFill>
                <a:srgbClr val="00000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39937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3.3.2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循环结构的优化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8130" name="文本占位符 39938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latinLnBrk="0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+mn-lt"/>
                <a:ea typeface="+mn-ea"/>
                <a:cs typeface="+mn-cs"/>
              </a:rPr>
              <a:t>为了优化程序以获得更高的效率和运行速度，在编写循环语句时，应</a:t>
            </a:r>
            <a:r>
              <a:rPr lang="zh-CN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尽量减少循环内部不必要的计算</a:t>
            </a:r>
            <a:r>
              <a:rPr lang="zh-CN" altLang="en-US" sz="1800" kern="1200" dirty="0">
                <a:latin typeface="+mn-lt"/>
                <a:ea typeface="+mn-ea"/>
                <a:cs typeface="+mn-cs"/>
              </a:rPr>
              <a:t>，将与循环变量无关的代码尽可能地提取到循环之外。对于使用多重循环嵌套的情况，应</a:t>
            </a:r>
            <a:r>
              <a:rPr lang="zh-CN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尽量减少内层循环中不必要的计算</a:t>
            </a:r>
            <a:r>
              <a:rPr lang="zh-CN" altLang="en-US" sz="1800" kern="1200" dirty="0">
                <a:latin typeface="+mn-lt"/>
                <a:ea typeface="+mn-ea"/>
                <a:cs typeface="+mn-cs"/>
              </a:rPr>
              <a:t>，尽可能地向外提。</a:t>
            </a:r>
            <a:endParaRPr lang="zh-CN" altLang="en-US" sz="1800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40961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3.3.2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循环结构的优化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9154" name="文本占位符 4096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charset="0"/>
              <a:buChar char="n"/>
            </a:pP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优化前的代码：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digits = (1, 2, 3, 4)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result = []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for i in digits: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    for j in digits: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        for k in digits: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            result.append(i*100+j*10+k)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r>
              <a:rPr lang="en-US" altLang="zh-CN" kern="120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3.3.2  </a:t>
            </a:r>
            <a:r>
              <a:rPr lang="zh-CN" altLang="en-US" kern="120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循环结构的优化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strike="noStrike" noProof="1">
                <a:effectLst/>
              </a:rPr>
              <a:t>优化后的代码：</a:t>
            </a:r>
            <a:endParaRPr lang="zh-CN" altLang="en-US" sz="1800" strike="noStrike" noProof="1">
              <a:effectLst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strike="noStrike" noProof="1">
              <a:effectLst/>
              <a:latin typeface="宋体" panose="02010600030101010101" pitchFamily="2" charset="-122"/>
              <a:sym typeface="+mn-ea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    result = []</a:t>
            </a:r>
            <a:endParaRPr lang="zh-CN" altLang="en-US" sz="1600" strike="noStrike" noProof="1">
              <a:effectLst/>
              <a:latin typeface="Consolas" panose="020B0609020204030204" charset="0"/>
              <a:sym typeface="+mn-ea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    for i in digits:</a:t>
            </a:r>
            <a:endParaRPr lang="zh-CN" altLang="en-US" sz="1600" strike="noStrike" noProof="1">
              <a:effectLst/>
              <a:latin typeface="Consolas" panose="020B0609020204030204" charset="0"/>
              <a:sym typeface="+mn-ea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        i = i*100</a:t>
            </a:r>
            <a:endParaRPr lang="zh-CN" altLang="en-US" sz="1600" strike="noStrike" noProof="1">
              <a:effectLst/>
              <a:latin typeface="Consolas" panose="020B0609020204030204" charset="0"/>
              <a:sym typeface="+mn-ea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        for j in digits:</a:t>
            </a:r>
            <a:endParaRPr lang="zh-CN" altLang="en-US" sz="1600" strike="noStrike" noProof="1">
              <a:effectLst/>
              <a:latin typeface="Consolas" panose="020B0609020204030204" charset="0"/>
              <a:sym typeface="+mn-ea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            j = j*10</a:t>
            </a:r>
            <a:endParaRPr lang="zh-CN" altLang="en-US" sz="1600" strike="noStrike" noProof="1">
              <a:effectLst/>
              <a:latin typeface="Consolas" panose="020B0609020204030204" charset="0"/>
              <a:sym typeface="+mn-ea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            for k in digits:</a:t>
            </a:r>
            <a:endParaRPr lang="zh-CN" altLang="en-US" sz="1600" strike="noStrike" noProof="1">
              <a:effectLst/>
              <a:latin typeface="Consolas" panose="020B0609020204030204" charset="0"/>
              <a:sym typeface="+mn-ea"/>
            </a:endParaRPr>
          </a:p>
          <a:p>
            <a:pPr marL="1905" indent="-344805" eaLnBrk="1" fontAlgn="base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strike="noStrike" noProof="1">
                <a:effectLst/>
                <a:latin typeface="Consolas" panose="020B0609020204030204" charset="0"/>
                <a:sym typeface="+mn-ea"/>
              </a:rPr>
              <a:t>                result.append(i+j+k)</a:t>
            </a:r>
            <a:endParaRPr lang="zh-CN" altLang="en-US" sz="1600" strike="noStrike" noProof="1">
              <a:effectLst/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43009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3.4</a:t>
            </a:r>
            <a:r>
              <a:rPr lang="en-US" altLang="zh-CN" kern="1200" dirty="0">
                <a:latin typeface="宋体" panose="02010600030101010101" pitchFamily="2" charset="-122"/>
                <a:ea typeface="+mj-ea"/>
                <a:cs typeface="+mj-cs"/>
              </a:rPr>
              <a:t>  break</a:t>
            </a:r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和continue语句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52226" name="文本占位符 43010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break语句在while循环和for循环中都可以使用，一般放在if选择结构中，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一旦break语句被执行，将使得整个循环提前结束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continue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语句的作用是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终止当前循环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，并忽略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continue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之后的语句，然后回到循环的顶端，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提前进入下一次循环</a:t>
            </a:r>
            <a:r>
              <a:rPr lang="zh-CN" altLang="en-US" sz="1800" kern="1200" dirty="0">
                <a:latin typeface="+mn-lt"/>
                <a:ea typeface="+mn-ea"/>
                <a:cs typeface="+mn-cs"/>
              </a:rPr>
              <a:t>。</a:t>
            </a:r>
            <a:endParaRPr lang="zh-CN" altLang="en-US" sz="1800" kern="1200" dirty="0">
              <a:latin typeface="+mn-lt"/>
              <a:ea typeface="+mn-ea"/>
              <a:cs typeface="+mn-cs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除非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break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语句让代码更简单或更清晰，否则不要轻易使用。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/>
      <p:bldP spid="52226" grpI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44033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3.4</a:t>
            </a:r>
            <a:r>
              <a:rPr lang="en-US" altLang="zh-CN" kern="1200" dirty="0">
                <a:latin typeface="宋体" panose="02010600030101010101" pitchFamily="2" charset="-122"/>
                <a:ea typeface="+mj-ea"/>
                <a:cs typeface="+mj-cs"/>
              </a:rPr>
              <a:t>  break</a:t>
            </a:r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和continue语句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44035" name="文本占位符 440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" marR="0" lvl="0" indent="-1905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下面的代码用来计算小于100的最大素数，注意break语句和else子句的用法。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15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&gt;&gt;&gt; for n in range(100, 1, -1):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for i in range(2, </a:t>
            </a: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int(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n</a:t>
            </a:r>
            <a:r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**0.5)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):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</a:t>
            </a: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if n%i == 0: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    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break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    else: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	</a:t>
            </a: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print(n)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break	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+mn-cs"/>
              </a:rPr>
              <a:t>97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3.4</a:t>
            </a:r>
            <a:r>
              <a:rPr lang="en-US" altLang="zh-CN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  break</a:t>
            </a:r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  <a:sym typeface="宋体" panose="02010600030101010101" pitchFamily="2" charset="-122"/>
              </a:rPr>
              <a:t>和continue语句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charset="0"/>
              <a:buChar char="n"/>
              <a:defRPr/>
            </a:pPr>
            <a:r>
              <a:rPr lang="zh-CN" altLang="en-US" sz="1800" strike="noStrike" noProof="1">
                <a:ln>
                  <a:noFill/>
                </a:ln>
                <a:uLnTx/>
                <a:uFillTx/>
                <a:latin typeface="宋体" panose="02010600030101010101" pitchFamily="2" charset="-122"/>
                <a:sym typeface="+mn-ea"/>
              </a:rPr>
              <a:t>删除上面代码中最后一个break语句，则可以用来输出100以内的所有素数。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lang="zh-CN" altLang="en-US" sz="1500" strike="noStrike" noProof="1">
              <a:ln>
                <a:noFill/>
              </a:ln>
              <a:uLnTx/>
              <a:uFillTx/>
              <a:latin typeface="宋体" panose="02010600030101010101" pitchFamily="2" charset="-122"/>
              <a:sym typeface="+mn-ea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1600" strike="noStrike" noProof="1">
                <a:ln>
                  <a:noFill/>
                </a:ln>
                <a:uLnTx/>
                <a:uFillTx/>
                <a:latin typeface="Consolas" panose="020B0609020204030204" charset="0"/>
                <a:sym typeface="+mn-ea"/>
              </a:rPr>
              <a:t>&gt;&gt;&gt; for n in range(100, 1, -1):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1600" strike="noStrike" noProof="1">
                <a:ln>
                  <a:noFill/>
                </a:ln>
                <a:uLnTx/>
                <a:uFillTx/>
                <a:latin typeface="Consolas" panose="020B0609020204030204" charset="0"/>
                <a:sym typeface="+mn-ea"/>
              </a:rPr>
              <a:t>    for i in range(2, n):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lang="zh-CN" altLang="en-US" sz="1600" strike="noStrike" noProof="1">
                <a:ln>
                  <a:noFill/>
                </a:ln>
                <a:uLnTx/>
                <a:uFillTx/>
                <a:latin typeface="Consolas" panose="020B0609020204030204" charset="0"/>
                <a:sym typeface="+mn-ea"/>
              </a:rPr>
              <a:t>if n%i == 0: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    </a:t>
            </a:r>
            <a:r>
              <a:rPr lang="zh-CN" altLang="en-US" sz="1600" strike="noStrike" noProof="1">
                <a:ln>
                  <a:noFill/>
                </a:ln>
                <a:uLnTx/>
                <a:uFillTx/>
                <a:latin typeface="Consolas" panose="020B0609020204030204" charset="0"/>
                <a:sym typeface="+mn-ea"/>
              </a:rPr>
              <a:t>break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1600" strike="noStrike" noProof="1">
                <a:ln>
                  <a:noFill/>
                </a:ln>
                <a:uLnTx/>
                <a:uFillTx/>
                <a:latin typeface="Consolas" panose="020B0609020204030204" charset="0"/>
                <a:sym typeface="+mn-ea"/>
              </a:rPr>
              <a:t>    else: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lang="zh-CN" altLang="en-US" sz="1600" strike="noStrike" noProof="1">
                <a:ln>
                  <a:noFill/>
                </a:ln>
                <a:uLnTx/>
                <a:uFillTx/>
                <a:latin typeface="Consolas" panose="020B0609020204030204" charset="0"/>
                <a:sym typeface="+mn-ea"/>
              </a:rPr>
              <a:t>print(n, end=' ')</a:t>
            </a:r>
            <a:endParaRPr lang="zh-CN" altLang="en-US" sz="1600" strike="noStrike" noProof="1">
              <a:ln>
                <a:noFill/>
              </a:ln>
              <a:uLnTx/>
              <a:uFillTx/>
              <a:latin typeface="Consolas" panose="020B0609020204030204" charset="0"/>
              <a:sym typeface="+mn-ea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+mn-cs"/>
            </a:endParaRPr>
          </a:p>
          <a:p>
            <a:pPr marL="1905" marR="0" lvl="0" indent="-34480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1600" strike="noStrike" noProof="1">
                <a:ln>
                  <a:noFill/>
                </a:ln>
                <a:solidFill>
                  <a:srgbClr val="00B0F0"/>
                </a:solidFill>
                <a:uLnTx/>
                <a:uFillTx/>
                <a:latin typeface="Consolas" panose="020B0609020204030204" charset="0"/>
                <a:sym typeface="+mn-ea"/>
              </a:rPr>
              <a:t>97 89 83 79 73 71 67 61 59 53 47 43 41 37 31 29 23 19 17 13 11 7 5 3 2</a:t>
            </a:r>
            <a:endParaRPr lang="zh-CN" altLang="en-US" sz="1600" strike="noStrike" noProof="1">
              <a:ln>
                <a:noFill/>
              </a:ln>
              <a:solidFill>
                <a:srgbClr val="00B0F0"/>
              </a:solidFill>
              <a:uLnTx/>
              <a:uFillTx/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49153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59394" name="文本占位符 49154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hangingPunct="1"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3-4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计算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1+2+3+…+100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的值。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s = 0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for i in range(1,101):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s = s + i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print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(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'1+2+3+</a:t>
            </a: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</a:rPr>
              <a:t>…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+100 = ', s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print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(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'1+2+3+</a:t>
            </a:r>
            <a:r>
              <a:rPr lang="zh-CN" altLang="en-US" sz="1600" kern="1200" dirty="0">
                <a:latin typeface="Times New Roman" panose="02020603050405020304" pitchFamily="18" charset="0"/>
                <a:ea typeface="+mn-ea"/>
                <a:cs typeface="+mn-cs"/>
              </a:rPr>
              <a:t>…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+100 = ', sum(range(1,101))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主要内容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条件表达式</a:t>
            </a:r>
            <a:endParaRPr lang="en-US" dirty="0"/>
          </a:p>
          <a:p>
            <a:r>
              <a:rPr lang="en-US" dirty="0"/>
              <a:t>选择分支结构</a:t>
            </a:r>
            <a:endParaRPr lang="en-US" dirty="0"/>
          </a:p>
          <a:p>
            <a:r>
              <a:rPr lang="en-US" altLang="zh-CN" dirty="0"/>
              <a:t>for,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en-US" dirty="0"/>
              <a:t>循环</a:t>
            </a:r>
            <a:endParaRPr lang="en-US" dirty="0"/>
          </a:p>
          <a:p>
            <a:r>
              <a:rPr lang="en-US" dirty="0"/>
              <a:t>break</a:t>
            </a:r>
            <a:r>
              <a:rPr lang="ja-JP" altLang="en-US"/>
              <a:t>和</a:t>
            </a:r>
            <a:r>
              <a:rPr lang="en-US" dirty="0"/>
              <a:t>continue</a:t>
            </a:r>
            <a:r>
              <a:rPr lang="ja-JP" altLang="en-US"/>
              <a:t>语句</a:t>
            </a:r>
            <a:endParaRPr lang="en-US" altLang="ja-JP" dirty="0"/>
          </a:p>
          <a:p>
            <a:r>
              <a:rPr lang="en-US" dirty="0" err="1"/>
              <a:t>案例分析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50177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60418" name="文本占位符 50178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hangingPunct="1"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3-5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输出序列中的元素。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latinLnBrk="0" hangingPunct="1"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a_list = ['a', 'b', 'mpilgrim', 'z', 'example']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for i, v in enumerate(a_list):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print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(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'列表的第', i+1, '个元素是：', v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348990" y="3029585"/>
            <a:ext cx="5549265" cy="107632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eaLnBrk="1" latinLnBrk="0" hangingPunct="1"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ea typeface="+mn-ea"/>
                <a:sym typeface="+mn-ea"/>
              </a:rPr>
              <a:t>a_list = ['a', 'b', 'mpilgrim', 'z', 'example']</a:t>
            </a:r>
            <a:endParaRPr lang="zh-CN" altLang="en-US" sz="1600" dirty="0">
              <a:latin typeface="Consolas" panose="020B0609020204030204" charset="0"/>
              <a:ea typeface="+mn-ea"/>
              <a:sym typeface="+mn-ea"/>
            </a:endParaRPr>
          </a:p>
          <a:p>
            <a:pPr eaLnBrk="1" latinLnBrk="0" hangingPunct="1"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ea typeface="+mn-ea"/>
                <a:sym typeface="+mn-ea"/>
              </a:rPr>
              <a:t>for i, v in enumerate(a_list, start=1):</a:t>
            </a:r>
            <a:endParaRPr lang="zh-CN" altLang="en-US" sz="1600" dirty="0">
              <a:latin typeface="Consolas" panose="020B0609020204030204" charset="0"/>
              <a:ea typeface="+mn-ea"/>
              <a:sym typeface="+mn-ea"/>
            </a:endParaRPr>
          </a:p>
          <a:p>
            <a:pPr eaLnBrk="1" latinLnBrk="0" hangingPunct="1"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ea typeface="+mn-ea"/>
                <a:sym typeface="+mn-ea"/>
              </a:rPr>
              <a:t>    print(f'列表的第{i}个元素是：{v}')</a:t>
            </a:r>
            <a:endParaRPr lang="zh-CN" altLang="en-US" sz="1600" dirty="0">
              <a:latin typeface="Consolas" panose="020B0609020204030204" charset="0"/>
              <a:ea typeface="+mn-ea"/>
              <a:sym typeface="+mn-ea"/>
            </a:endParaRPr>
          </a:p>
          <a:p>
            <a:endParaRPr lang="en-US"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51201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61442" name="文本占位符 5120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latinLnBrk="0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3-6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求1~100之间能被7整除，但不能同时被5整除的所有整数 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for i in range(1,101):</a:t>
            </a:r>
            <a:endParaRPr lang="zh-CN" altLang="en-US" sz="18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if i%7 == 0 and i%5 != 0:</a:t>
            </a:r>
            <a:endParaRPr lang="zh-CN" altLang="en-US" sz="18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zh-CN" altLang="en-US" sz="18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print</a:t>
            </a:r>
            <a:r>
              <a:rPr lang="en-US" altLang="zh-CN" sz="18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(</a:t>
            </a:r>
            <a:r>
              <a:rPr lang="zh-CN" altLang="en-US" sz="18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i</a:t>
            </a:r>
            <a:r>
              <a:rPr lang="en-US" altLang="zh-CN" sz="18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)</a:t>
            </a:r>
            <a:endParaRPr lang="en-US" altLang="zh-CN" sz="18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593465" y="3101975"/>
            <a:ext cx="3969385" cy="9220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charset="0"/>
                <a:cs typeface="Consolas" panose="020B0609020204030204" charset="0"/>
              </a:rPr>
              <a:t>for num in range(7, 101, 7):</a:t>
            </a:r>
            <a:endParaRPr 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>
                <a:latin typeface="Consolas" panose="020B0609020204030204" charset="0"/>
                <a:cs typeface="Consolas" panose="020B0609020204030204" charset="0"/>
              </a:rPr>
              <a:t>    if num%5 != 0:</a:t>
            </a:r>
            <a:endParaRPr 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>
                <a:latin typeface="Consolas" panose="020B0609020204030204" charset="0"/>
                <a:cs typeface="Consolas" panose="020B0609020204030204" charset="0"/>
              </a:rPr>
              <a:t>        print(num)</a:t>
            </a:r>
            <a:endParaRPr 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52225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62466" name="文本占位符 52226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latinLnBrk="0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3-7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输出所有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3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位“水仙花数”。所谓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n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位水仙花数是指1个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n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位的十进制数，其各位数字的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n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次方之和等于该数本身。例如：153是水仙花数，因为153 = 1</a:t>
            </a:r>
            <a:r>
              <a:rPr lang="zh-CN" altLang="en-US" sz="1800" kern="1200" baseline="30000" dirty="0">
                <a:latin typeface="宋体" panose="02010600030101010101" pitchFamily="2" charset="-122"/>
                <a:ea typeface="+mn-ea"/>
                <a:cs typeface="+mn-cs"/>
              </a:rPr>
              <a:t>3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+ 5</a:t>
            </a:r>
            <a:r>
              <a:rPr lang="zh-CN" altLang="en-US" sz="1800" kern="1200" baseline="30000" dirty="0">
                <a:latin typeface="宋体" panose="02010600030101010101" pitchFamily="2" charset="-122"/>
                <a:ea typeface="+mn-ea"/>
                <a:cs typeface="+mn-cs"/>
              </a:rPr>
              <a:t>3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+ 3</a:t>
            </a:r>
            <a:r>
              <a:rPr lang="zh-CN" altLang="en-US" sz="1800" kern="1200" baseline="30000" dirty="0">
                <a:latin typeface="宋体" panose="02010600030101010101" pitchFamily="2" charset="-122"/>
                <a:ea typeface="+mn-ea"/>
                <a:cs typeface="+mn-cs"/>
              </a:rPr>
              <a:t>3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3.5 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SzPct val="70000"/>
              <a:buFont typeface="Wingdings" panose="05000000000000000000" charset="0"/>
              <a:buChar char="ü"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  <a:sym typeface="+mn-ea"/>
              </a:rPr>
              <a:t>方法一：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  <a:sym typeface="+mn-ea"/>
              </a:rPr>
              <a:t>for i in range(100, 1000):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  <a:sym typeface="+mn-ea"/>
              </a:rPr>
              <a:t>    bai, shi, ge = map(int, str(i))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  <a:sym typeface="+mn-ea"/>
              </a:rPr>
              <a:t>    if ge**3 + shi**3 + bai**3 == i: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  <a:sym typeface="+mn-ea"/>
              </a:rPr>
              <a:t>        print(i)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>
              <a:buNone/>
            </a:pPr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anchor="ctr"/>
          <a:lstStyle/>
          <a:p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6349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charset="0"/>
              <a:buChar char="ü"/>
            </a:pPr>
            <a:r>
              <a:rPr lang="zh-CN" altLang="en-US" sz="1600" kern="1200">
                <a:latin typeface="Consolas" panose="020B0609020204030204" charset="0"/>
                <a:ea typeface="+mn-ea"/>
                <a:cs typeface="+mn-cs"/>
              </a:rPr>
              <a:t>方法二：</a:t>
            </a:r>
            <a:endParaRPr lang="zh-CN" altLang="en-US" sz="1600" kern="1200">
              <a:latin typeface="Consolas" panose="020B0609020204030204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1600" kern="1200">
                <a:latin typeface="Consolas" panose="020B0609020204030204" charset="0"/>
                <a:ea typeface="+mn-ea"/>
                <a:cs typeface="+mn-cs"/>
              </a:rPr>
              <a:t>for num in range(100, 1000):</a:t>
            </a:r>
            <a:endParaRPr lang="zh-CN" altLang="en-US" sz="1600" kern="1200">
              <a:latin typeface="Consolas" panose="020B0609020204030204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1600" kern="1200">
                <a:latin typeface="Consolas" panose="020B0609020204030204" charset="0"/>
                <a:ea typeface="+mn-ea"/>
                <a:cs typeface="+mn-cs"/>
              </a:rPr>
              <a:t>    if sum(</a:t>
            </a:r>
            <a:r>
              <a:rPr lang="zh-CN" altLang="en-US" sz="1600">
                <a:latin typeface="Consolas" panose="020B0609020204030204" charset="0"/>
                <a:sym typeface="+mn-ea"/>
              </a:rPr>
              <a:t>map(lambda x:int(x)**3, str(num))</a:t>
            </a:r>
            <a:r>
              <a:rPr lang="zh-CN" altLang="en-US" sz="1600" kern="1200">
                <a:latin typeface="Consolas" panose="020B0609020204030204" charset="0"/>
                <a:ea typeface="+mn-ea"/>
                <a:cs typeface="+mn-cs"/>
              </a:rPr>
              <a:t>) == num:</a:t>
            </a:r>
            <a:endParaRPr lang="zh-CN" altLang="en-US" sz="1600" kern="1200">
              <a:latin typeface="Consolas" panose="020B0609020204030204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1600" kern="1200">
                <a:latin typeface="Consolas" panose="020B0609020204030204" charset="0"/>
                <a:ea typeface="+mn-ea"/>
                <a:cs typeface="+mn-cs"/>
              </a:rPr>
              <a:t>        print(num)</a:t>
            </a:r>
            <a:endParaRPr lang="zh-CN" altLang="en-US" sz="1600" kern="1200"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3.5  案例精选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ü"/>
            </a:pPr>
            <a:r>
              <a:rPr lang="zh-CN" altLang="en-US" sz="1600"/>
              <a:t>扩展到</a:t>
            </a:r>
            <a:r>
              <a:rPr lang="en-US" altLang="zh-CN" sz="1600"/>
              <a:t>n</a:t>
            </a:r>
            <a:r>
              <a:rPr lang="zh-CN" altLang="en-US" sz="1600"/>
              <a:t>位水仙花数：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n = int(input('请输入位数：'))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for num in range(10**(n-1), 10**n):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if sum(map(lambda i: int(i)**n, str(num))) == num: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    print(num)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53249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  <a:sym typeface="+mn-ea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64514" name="文本占位符 53250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hangingPunct="1">
              <a:lnSpc>
                <a:spcPct val="80000"/>
              </a:lnSpc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3-8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统计考试成绩中优、良、中、及格、不及格的人数。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charset="0"/>
              <a:buChar char="ü"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方法一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: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scores = [89,70,49,87,92,84,73,71,78,81,90,37,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  77,82,81,79,80,82,75,90,54,80,70,68,61]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groups = {'优秀':0, '良':0, '中':0, '及格':0, '不及格':0}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for score in scores: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if score&gt;=90: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groups['优秀'] = groups['优秀']+1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elif score&gt;=80: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groups['良'] = groups['良']+1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elif score&gt;=70: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groups['中'] = groups['中']+1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elif score&gt;=60: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groups['及格'] = groups['及格']+1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else: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groups['不及格'] = groups['不及格']+1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print(groups)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54273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  <a:sym typeface="+mn-ea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65538" name="文本占位符 54274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hangingPunct="1">
              <a:lnSpc>
                <a:spcPct val="90000"/>
              </a:lnSpc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3-9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打印九九乘法表。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350" kern="1200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for i in range(1,10):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    for j in range(1,i+1):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        print('{0}*{1}={2}'.format(i,j,i*j).ljust(6), end=' ')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    print()</a:t>
            </a:r>
            <a:endParaRPr lang="en-US" altLang="zh-CN" sz="135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350" kern="1200" dirty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85" y="2701925"/>
            <a:ext cx="6727190" cy="207518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55297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66562" name="文本占位符 55298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hangingPunct="1">
              <a:lnSpc>
                <a:spcPct val="80000"/>
              </a:lnSpc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3-10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求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200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以内能被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17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整除的最大正整数。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for i in range(200,0,-1):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if i%17 == 0: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print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(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i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)</a:t>
            </a:r>
            <a:endParaRPr lang="en-US" altLang="zh-CN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    break</a:t>
            </a:r>
            <a:endParaRPr lang="zh-CN" altLang="en-US" sz="16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56321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zh-CN" altLang="en-US" kern="1200" dirty="0">
                <a:latin typeface="宋体" panose="02010600030101010101" pitchFamily="2" charset="-122"/>
                <a:ea typeface="+mj-ea"/>
                <a:cs typeface="+mj-cs"/>
              </a:rPr>
              <a:t>3.5  案例精选</a:t>
            </a:r>
            <a:endParaRPr lang="zh-CN" altLang="en-US" kern="1200" dirty="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67586" name="文本占位符 5632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hangingPunct="1">
              <a:lnSpc>
                <a:spcPct val="80000"/>
              </a:lnSpc>
              <a:buSzPct val="70000"/>
              <a:buFont typeface="Wingdings" panose="05000000000000000000" charset="0"/>
              <a:buChar char="§"/>
            </a:pPr>
            <a:r>
              <a:rPr lang="zh-CN" altLang="en-US" sz="1800" b="1" kern="1200" dirty="0"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lang="en-US" altLang="zh-CN" sz="1800" b="1" kern="1200" dirty="0">
                <a:latin typeface="宋体" panose="02010600030101010101" pitchFamily="2" charset="-122"/>
                <a:ea typeface="+mn-ea"/>
                <a:cs typeface="+mn-cs"/>
              </a:rPr>
              <a:t>3-11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  判断一个数是否为素数。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import math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n = input('Input an inte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ge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r:')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n = int(n)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m = math.ceil(math.sqrt(n)+1)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for i in range(2, m):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if n%i == 0 and i&lt;n: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    print('No')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    break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else: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    print('Yes')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6385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3.1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条件表达式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7410" name="文本占位符 16386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v"/>
            </a:pPr>
            <a:r>
              <a:rPr lang="zh-CN" altLang="en-US" sz="1500" dirty="0">
                <a:latin typeface="宋体" panose="02010600030101010101" pitchFamily="2" charset="-122"/>
                <a:sym typeface="+mn-ea"/>
              </a:rPr>
              <a:t>几乎所有的</a:t>
            </a:r>
            <a:r>
              <a:rPr lang="en-US" altLang="zh-CN" sz="1500" dirty="0">
                <a:latin typeface="宋体" panose="02010600030101010101" pitchFamily="2" charset="-122"/>
                <a:sym typeface="+mn-ea"/>
              </a:rPr>
              <a:t>Python</a:t>
            </a:r>
            <a:r>
              <a:rPr lang="zh-CN" altLang="en-US" sz="1500" dirty="0">
                <a:latin typeface="宋体" panose="02010600030101010101" pitchFamily="2" charset="-122"/>
                <a:sym typeface="+mn-ea"/>
              </a:rPr>
              <a:t>合法表达式都可以作为条件表达式</a:t>
            </a:r>
            <a:r>
              <a:rPr lang="en-US" altLang="zh-CN" sz="1500" dirty="0">
                <a:latin typeface="宋体" panose="02010600030101010101" pitchFamily="2" charset="-122"/>
                <a:sym typeface="+mn-ea"/>
              </a:rPr>
              <a:t>.</a:t>
            </a:r>
            <a:endParaRPr lang="zh-CN" altLang="en-US" sz="1500" dirty="0">
              <a:latin typeface="宋体" panose="02010600030101010101" pitchFamily="2" charset="-122"/>
              <a:sym typeface="+mn-ea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算术运算符：+、-、*、/、//、%、**</a:t>
            </a: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  <a:sym typeface="Arial" panose="020B0604020202020204" pitchFamily="3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关系运算符：&gt;、&lt;、==、&lt;=、&gt;=、!=，可以</a:t>
            </a:r>
            <a:r>
              <a:rPr lang="zh-CN" altLang="en-US" sz="15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连续使用</a:t>
            </a: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，如</a:t>
            </a: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  <a:sym typeface="Arial" panose="020B0604020202020204" pitchFamily="3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35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&gt;&gt;&gt; 1&lt;2&lt;3</a:t>
            </a:r>
            <a:endParaRPr lang="en-US" altLang="zh-CN" sz="1350" kern="1200" dirty="0">
              <a:latin typeface="Consolas" panose="020B0609020204030204" charset="0"/>
              <a:ea typeface="+mn-ea"/>
              <a:cs typeface="+mn-cs"/>
              <a:sym typeface="Arial" panose="020B0604020202020204" pitchFamily="3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35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True</a:t>
            </a:r>
            <a:endParaRPr lang="en-US" altLang="zh-CN" sz="1350" kern="120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Arial" panose="020B0604020202020204" pitchFamily="3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35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&gt;&gt;&gt; 1&lt;2&gt;3</a:t>
            </a:r>
            <a:endParaRPr lang="en-US" altLang="zh-CN" sz="1350" kern="1200" dirty="0">
              <a:latin typeface="Consolas" panose="020B0609020204030204" charset="0"/>
              <a:ea typeface="+mn-ea"/>
              <a:cs typeface="+mn-cs"/>
              <a:sym typeface="Arial" panose="020B0604020202020204" pitchFamily="3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35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False</a:t>
            </a:r>
            <a:endParaRPr lang="en-US" altLang="zh-CN" sz="1350" kern="120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Arial" panose="020B0604020202020204" pitchFamily="3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350" kern="1200" dirty="0"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&gt;&gt;&gt; 1&lt;3&gt;2</a:t>
            </a:r>
            <a:endParaRPr lang="en-US" altLang="zh-CN" sz="1350" kern="1200" dirty="0">
              <a:latin typeface="Consolas" panose="020B0609020204030204" charset="0"/>
              <a:ea typeface="+mn-ea"/>
              <a:cs typeface="+mn-cs"/>
              <a:sym typeface="Arial" panose="020B0604020202020204" pitchFamily="3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35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Arial" panose="020B0604020202020204" pitchFamily="34" charset="0"/>
              </a:rPr>
              <a:t>True</a:t>
            </a:r>
            <a:endParaRPr lang="en-US" altLang="zh-CN" sz="1350" kern="120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Arial" panose="020B0604020202020204" pitchFamily="3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测试运算符：in、not in、is、is not</a:t>
            </a:r>
            <a:endParaRPr lang="zh-CN" altLang="en-US" sz="1500" kern="1200" dirty="0">
              <a:latin typeface="宋体" panose="02010600030101010101" pitchFamily="2" charset="-122"/>
              <a:ea typeface="+mn-ea"/>
              <a:cs typeface="+mn-cs"/>
              <a:sym typeface="Arial" panose="020B0604020202020204" pitchFamily="3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逻辑运算符：and、or、not，注意</a:t>
            </a:r>
            <a:r>
              <a:rPr lang="zh-CN" altLang="en-US" sz="15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短路求值</a:t>
            </a:r>
            <a:endParaRPr lang="zh-CN" altLang="en-US" sz="1500" kern="1200" dirty="0">
              <a:solidFill>
                <a:srgbClr val="FF0000"/>
              </a:solidFill>
              <a:latin typeface="宋体" panose="02010600030101010101" pitchFamily="2" charset="-122"/>
              <a:ea typeface="+mn-ea"/>
              <a:cs typeface="+mn-cs"/>
              <a:sym typeface="Arial" panose="020B0604020202020204" pitchFamily="3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§"/>
            </a:pP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位运算符：</a:t>
            </a:r>
            <a:r>
              <a:rPr lang="en-US" altLang="zh-CN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~</a:t>
            </a: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、</a:t>
            </a:r>
            <a:r>
              <a:rPr lang="en-US" altLang="zh-CN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&amp;</a:t>
            </a: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、</a:t>
            </a:r>
            <a:r>
              <a:rPr lang="en-US" altLang="zh-CN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|</a:t>
            </a: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、 </a:t>
            </a:r>
            <a:r>
              <a:rPr lang="en-US" altLang="zh-CN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^</a:t>
            </a: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、 </a:t>
            </a:r>
            <a:r>
              <a:rPr lang="en-US" altLang="zh-CN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&lt;&lt;</a:t>
            </a:r>
            <a:r>
              <a:rPr lang="zh-CN" altLang="en-US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、</a:t>
            </a:r>
            <a:r>
              <a:rPr lang="en-US" altLang="zh-CN" sz="1500" kern="1200" dirty="0">
                <a:latin typeface="宋体" panose="02010600030101010101" pitchFamily="2" charset="-122"/>
                <a:ea typeface="+mn-ea"/>
                <a:cs typeface="+mn-cs"/>
                <a:sym typeface="Arial" panose="020B0604020202020204" pitchFamily="34" charset="0"/>
              </a:rPr>
              <a:t>&gt;&gt;</a:t>
            </a:r>
            <a:endParaRPr lang="en-US" altLang="zh-CN" sz="1500" kern="1200" dirty="0">
              <a:latin typeface="宋体" panose="02010600030101010101" pitchFamily="2" charset="-122"/>
              <a:ea typeface="+mn-ea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  <p:bldP spid="17410" grpI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实验</a:t>
            </a:r>
            <a:r>
              <a:rPr lang="en-US" altLang="zh-CN" dirty="0"/>
              <a:t>5</a:t>
            </a:r>
            <a:r>
              <a:rPr lang="zh-CN" altLang="en-US" dirty="0"/>
              <a:t> 选择与循环结构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条件表达式</a:t>
            </a:r>
            <a:endParaRPr lang="en-US" dirty="0"/>
          </a:p>
          <a:p>
            <a:r>
              <a:rPr lang="en-US" dirty="0"/>
              <a:t>选择分支结构</a:t>
            </a:r>
            <a:endParaRPr lang="en-US" dirty="0"/>
          </a:p>
          <a:p>
            <a:r>
              <a:rPr lang="en-US" altLang="zh-CN" dirty="0"/>
              <a:t>for,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en-US" dirty="0"/>
              <a:t>循环</a:t>
            </a:r>
            <a:endParaRPr lang="en-US" dirty="0"/>
          </a:p>
          <a:p>
            <a:r>
              <a:rPr lang="en-US" dirty="0"/>
              <a:t>break</a:t>
            </a:r>
            <a:r>
              <a:rPr lang="ja-JP" altLang="en-US"/>
              <a:t>和</a:t>
            </a:r>
            <a:r>
              <a:rPr lang="en-US" dirty="0"/>
              <a:t>continue</a:t>
            </a:r>
            <a:r>
              <a:rPr lang="ja-JP" altLang="en-US"/>
              <a:t>语句</a:t>
            </a:r>
            <a:endParaRPr lang="en-US" altLang="ja-JP" dirty="0"/>
          </a:p>
          <a:p>
            <a:r>
              <a:rPr lang="en-US" dirty="0" err="1"/>
              <a:t>综合</a:t>
            </a:r>
            <a:r>
              <a:rPr lang="zh-CN" altLang="en-US" dirty="0"/>
              <a:t>：实验指导书</a:t>
            </a:r>
            <a:r>
              <a:rPr lang="en-US" altLang="zh-CN"/>
              <a:t>-x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7409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3.1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条件表达式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8434" name="文本占位符 17410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在选择和循环结构中，条件表达式的值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只要不是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False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、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0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（或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0.0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、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0j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等）、空值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None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、空列表、空元组、空集合、空字典、空字符串、空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range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对象或其他空迭代对象，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Python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解释器均认为与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True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等价。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8433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3.1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条件表达式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9458" name="文本占位符 18434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if 3:              #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使用整数作为条件表达式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	    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print(5)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</a:t>
            </a:r>
            <a:endParaRPr lang="en-US" altLang="zh-CN" sz="1600" kern="120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a = [1, 2, 3]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if a:              #</a:t>
            </a: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使用列表作为条件表达式</a:t>
            </a:r>
            <a:endParaRPr lang="zh-CN" altLang="en-US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kern="1200" dirty="0">
                <a:latin typeface="Consolas" panose="020B0609020204030204" charset="0"/>
                <a:ea typeface="+mn-ea"/>
                <a:cs typeface="+mn-cs"/>
              </a:rPr>
              <a:t>	    </a:t>
            </a: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print(a)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[1, 2, 3]</a:t>
            </a:r>
            <a:endParaRPr lang="en-US" altLang="zh-CN" sz="1600" kern="120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a = []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&gt;&gt;&gt; if a: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	    print(a)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else: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latin typeface="Consolas" panose="020B0609020204030204" charset="0"/>
                <a:ea typeface="+mn-ea"/>
                <a:cs typeface="+mn-cs"/>
              </a:rPr>
              <a:t>    print('empty')</a:t>
            </a: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600" kern="1200" dirty="0">
              <a:latin typeface="Consolas" panose="020B0609020204030204" charset="0"/>
              <a:ea typeface="+mn-ea"/>
              <a:cs typeface="+mn-cs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empty</a:t>
            </a:r>
            <a:endParaRPr lang="en-US" altLang="zh-CN" sz="1600" kern="120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9457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3.1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条件表达式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0482" name="文本占位符 19458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i = s = 0</a:t>
            </a:r>
            <a:endParaRPr lang="en-US" altLang="zh-CN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while i &lt;= 10:              #</a:t>
            </a: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使用关系表达式作为条件表达式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</a:t>
            </a: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s += i</a:t>
            </a:r>
            <a:endParaRPr lang="en-US" altLang="zh-CN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i += 1</a:t>
            </a:r>
            <a:endParaRPr lang="en-US" altLang="zh-CN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print(s)</a:t>
            </a:r>
            <a:endParaRPr lang="en-US" altLang="zh-CN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55</a:t>
            </a:r>
            <a:endParaRPr lang="en-US" altLang="zh-CN" sz="1400" kern="1200" dirty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i = s = 0</a:t>
            </a:r>
            <a:endParaRPr lang="en-US" altLang="zh-CN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while True:                 #</a:t>
            </a: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使用常量</a:t>
            </a: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True</a:t>
            </a: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作为条件表达式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</a:t>
            </a: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s += i</a:t>
            </a:r>
            <a:endParaRPr lang="en-US" altLang="zh-CN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i += 1</a:t>
            </a:r>
            <a:endParaRPr lang="en-US" altLang="zh-CN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if i &gt; 10:</a:t>
            </a:r>
            <a:endParaRPr lang="en-US" altLang="zh-CN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		break</a:t>
            </a:r>
            <a:endParaRPr lang="en-US" altLang="zh-CN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print(s)</a:t>
            </a:r>
            <a:endParaRPr lang="en-US" altLang="zh-CN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55</a:t>
            </a:r>
            <a:endParaRPr lang="en-US" altLang="zh-CN" sz="1400" kern="1200" dirty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s = 0</a:t>
            </a:r>
            <a:endParaRPr lang="en-US" altLang="zh-CN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for i in range(0, 11, 1):   #</a:t>
            </a:r>
            <a:r>
              <a:rPr lang="zh-CN" altLang="en-US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遍历迭代对象中的所有元素</a:t>
            </a:r>
            <a:endParaRPr lang="zh-CN" altLang="en-US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    s += i</a:t>
            </a:r>
            <a:endParaRPr lang="en-US" altLang="zh-CN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print(s)</a:t>
            </a:r>
            <a:endParaRPr lang="en-US" altLang="zh-CN" sz="1400" kern="120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1905" indent="-344805"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400" kern="120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55</a:t>
            </a:r>
            <a:endParaRPr lang="en-US" altLang="zh-CN" sz="1400" kern="1200" dirty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2"/>
          <p:cNvSpPr>
            <a:spLocks noGrp="1"/>
          </p:cNvSpPr>
          <p:nvPr>
            <p:ph idx="1"/>
          </p:nvPr>
        </p:nvSpPr>
        <p:spPr>
          <a:xfrm>
            <a:off x="394970" y="1160145"/>
            <a:ext cx="7263765" cy="3395345"/>
          </a:xfrm>
        </p:spPr>
        <p:txBody>
          <a:bodyPr anchor="t"/>
          <a:lstStyle/>
          <a:p>
            <a:pPr eaLnBrk="1" latinLnBrk="0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800" kern="1200">
                <a:latin typeface="+mn-lt"/>
                <a:ea typeface="+mn-ea"/>
                <a:cs typeface="+mn-cs"/>
              </a:rPr>
              <a:t>逻辑运算符</a:t>
            </a:r>
            <a:r>
              <a:rPr lang="en-US" altLang="zh-CN" sz="1800" kern="1200">
                <a:latin typeface="+mn-lt"/>
                <a:ea typeface="+mn-ea"/>
                <a:cs typeface="+mn-cs"/>
              </a:rPr>
              <a:t>and</a:t>
            </a:r>
            <a:r>
              <a:rPr lang="zh-CN" altLang="en-US" sz="1800" kern="1200">
                <a:latin typeface="+mn-lt"/>
                <a:ea typeface="+mn-ea"/>
                <a:cs typeface="+mn-cs"/>
              </a:rPr>
              <a:t>和</a:t>
            </a:r>
            <a:r>
              <a:rPr lang="en-US" altLang="zh-CN" sz="1800" kern="1200">
                <a:latin typeface="+mn-lt"/>
                <a:ea typeface="+mn-ea"/>
                <a:cs typeface="+mn-cs"/>
              </a:rPr>
              <a:t>or</a:t>
            </a:r>
            <a:r>
              <a:rPr lang="zh-CN" altLang="en-US" sz="1800" kern="1200">
                <a:latin typeface="+mn-lt"/>
                <a:ea typeface="+mn-ea"/>
                <a:cs typeface="+mn-cs"/>
              </a:rPr>
              <a:t>以及关系运算符具有惰性求值特点，</a:t>
            </a:r>
            <a:r>
              <a:rPr lang="zh-CN" altLang="en-US" sz="1800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只计算必须计算的表达式</a:t>
            </a:r>
            <a:r>
              <a:rPr lang="zh-CN" altLang="en-US" sz="1800" kern="1200">
                <a:latin typeface="+mn-lt"/>
                <a:ea typeface="+mn-ea"/>
                <a:cs typeface="+mn-cs"/>
              </a:rPr>
              <a:t>。</a:t>
            </a:r>
            <a:endParaRPr lang="zh-CN" altLang="en-US" sz="1800" kern="1200">
              <a:latin typeface="+mn-lt"/>
              <a:ea typeface="+mn-ea"/>
              <a:cs typeface="+mn-cs"/>
            </a:endParaRPr>
          </a:p>
        </p:txBody>
      </p:sp>
      <p:sp>
        <p:nvSpPr>
          <p:cNvPr id="21566" name="标题 16385"/>
          <p:cNvSpPr>
            <a:spLocks noGrp="1" noRot="1"/>
          </p:cNvSpPr>
          <p:nvPr>
            <p:ph type="title"/>
          </p:nvPr>
        </p:nvSpPr>
        <p:spPr>
          <a:xfrm>
            <a:off x="-6985" y="8255"/>
            <a:ext cx="9133205" cy="912495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3.1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条件表达式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grpSp>
        <p:nvGrpSpPr>
          <p:cNvPr id="3" name="画布 207"/>
          <p:cNvGrpSpPr/>
          <p:nvPr/>
        </p:nvGrpSpPr>
        <p:grpSpPr>
          <a:xfrm>
            <a:off x="551815" y="2108200"/>
            <a:ext cx="7209790" cy="2185035"/>
            <a:chOff x="0" y="0"/>
            <a:chExt cx="7430" cy="3007"/>
          </a:xfrm>
        </p:grpSpPr>
        <p:sp>
          <p:nvSpPr>
            <p:cNvPr id="4" name="Rectangle 1073743895"/>
            <p:cNvSpPr/>
            <p:nvPr/>
          </p:nvSpPr>
          <p:spPr>
            <a:xfrm>
              <a:off x="0" y="0"/>
              <a:ext cx="7430" cy="30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直接连接符 208"/>
            <p:cNvSpPr/>
            <p:nvPr/>
          </p:nvSpPr>
          <p:spPr>
            <a:xfrm>
              <a:off x="103" y="1625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" name="直接连接符 209"/>
            <p:cNvSpPr/>
            <p:nvPr/>
          </p:nvSpPr>
          <p:spPr>
            <a:xfrm>
              <a:off x="193" y="1730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" name="直接连接符 210"/>
            <p:cNvSpPr/>
            <p:nvPr/>
          </p:nvSpPr>
          <p:spPr>
            <a:xfrm>
              <a:off x="302" y="1745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" name="直接连接符 211"/>
            <p:cNvSpPr/>
            <p:nvPr/>
          </p:nvSpPr>
          <p:spPr>
            <a:xfrm flipV="1">
              <a:off x="302" y="665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" name="直接连接符 212"/>
            <p:cNvSpPr/>
            <p:nvPr/>
          </p:nvSpPr>
          <p:spPr>
            <a:xfrm>
              <a:off x="332" y="690"/>
              <a:ext cx="390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" name="椭圆 213"/>
            <p:cNvSpPr/>
            <p:nvPr/>
          </p:nvSpPr>
          <p:spPr>
            <a:xfrm>
              <a:off x="722" y="380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接连接符 214"/>
            <p:cNvSpPr/>
            <p:nvPr/>
          </p:nvSpPr>
          <p:spPr>
            <a:xfrm>
              <a:off x="788" y="47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" name="直接连接符 215"/>
            <p:cNvSpPr/>
            <p:nvPr/>
          </p:nvSpPr>
          <p:spPr>
            <a:xfrm flipH="1">
              <a:off x="788" y="47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" name="直接连接符 216"/>
            <p:cNvSpPr/>
            <p:nvPr/>
          </p:nvSpPr>
          <p:spPr>
            <a:xfrm>
              <a:off x="1277" y="695"/>
              <a:ext cx="690" cy="22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" name="直接连接符 217"/>
            <p:cNvSpPr/>
            <p:nvPr/>
          </p:nvSpPr>
          <p:spPr>
            <a:xfrm>
              <a:off x="1952" y="695"/>
              <a:ext cx="0" cy="3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" name="直接连接符 218"/>
            <p:cNvSpPr/>
            <p:nvPr/>
          </p:nvSpPr>
          <p:spPr>
            <a:xfrm>
              <a:off x="1592" y="1040"/>
              <a:ext cx="690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直接连接符 219"/>
            <p:cNvSpPr/>
            <p:nvPr/>
          </p:nvSpPr>
          <p:spPr>
            <a:xfrm>
              <a:off x="1562" y="1025"/>
              <a:ext cx="0" cy="37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" name="直接连接符 220"/>
            <p:cNvSpPr/>
            <p:nvPr/>
          </p:nvSpPr>
          <p:spPr>
            <a:xfrm>
              <a:off x="2267" y="1040"/>
              <a:ext cx="0" cy="40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" name="直接连接符 221"/>
            <p:cNvSpPr/>
            <p:nvPr/>
          </p:nvSpPr>
          <p:spPr>
            <a:xfrm>
              <a:off x="1562" y="1385"/>
              <a:ext cx="225" cy="49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" name="直接连接符 222"/>
            <p:cNvSpPr/>
            <p:nvPr/>
          </p:nvSpPr>
          <p:spPr>
            <a:xfrm>
              <a:off x="2267" y="1415"/>
              <a:ext cx="210" cy="40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" name="直接连接符 223"/>
            <p:cNvSpPr/>
            <p:nvPr/>
          </p:nvSpPr>
          <p:spPr>
            <a:xfrm flipH="1">
              <a:off x="1562" y="1820"/>
              <a:ext cx="15" cy="72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" name="直接连接符 224"/>
            <p:cNvSpPr/>
            <p:nvPr/>
          </p:nvSpPr>
          <p:spPr>
            <a:xfrm>
              <a:off x="2267" y="1761"/>
              <a:ext cx="0" cy="76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" name="直接连接符 225"/>
            <p:cNvSpPr/>
            <p:nvPr/>
          </p:nvSpPr>
          <p:spPr>
            <a:xfrm>
              <a:off x="302" y="2526"/>
              <a:ext cx="196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" name="文本框 226"/>
            <p:cNvSpPr/>
            <p:nvPr/>
          </p:nvSpPr>
          <p:spPr>
            <a:xfrm>
              <a:off x="1172" y="330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文本框 227"/>
            <p:cNvSpPr/>
            <p:nvPr/>
          </p:nvSpPr>
          <p:spPr>
            <a:xfrm>
              <a:off x="2263" y="1198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K2</a:t>
              </a:r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文本框 228"/>
            <p:cNvSpPr/>
            <p:nvPr/>
          </p:nvSpPr>
          <p:spPr>
            <a:xfrm>
              <a:off x="1513" y="121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K1</a:t>
              </a:r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直接连接符 208"/>
            <p:cNvSpPr/>
            <p:nvPr/>
          </p:nvSpPr>
          <p:spPr>
            <a:xfrm>
              <a:off x="2820" y="1565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" name="直接连接符 209"/>
            <p:cNvSpPr/>
            <p:nvPr/>
          </p:nvSpPr>
          <p:spPr>
            <a:xfrm>
              <a:off x="2910" y="1670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直接连接符 210"/>
            <p:cNvSpPr/>
            <p:nvPr/>
          </p:nvSpPr>
          <p:spPr>
            <a:xfrm>
              <a:off x="3019" y="1685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" name="直接连接符 211"/>
            <p:cNvSpPr/>
            <p:nvPr/>
          </p:nvSpPr>
          <p:spPr>
            <a:xfrm flipV="1">
              <a:off x="3019" y="605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" name="直接连接符 212"/>
            <p:cNvSpPr/>
            <p:nvPr/>
          </p:nvSpPr>
          <p:spPr>
            <a:xfrm>
              <a:off x="3002" y="630"/>
              <a:ext cx="437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" name="椭圆 213"/>
            <p:cNvSpPr/>
            <p:nvPr/>
          </p:nvSpPr>
          <p:spPr>
            <a:xfrm>
              <a:off x="3439" y="320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直接连接符 214"/>
            <p:cNvSpPr/>
            <p:nvPr/>
          </p:nvSpPr>
          <p:spPr>
            <a:xfrm>
              <a:off x="3505" y="41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" name="直接连接符 215"/>
            <p:cNvSpPr/>
            <p:nvPr/>
          </p:nvSpPr>
          <p:spPr>
            <a:xfrm flipH="1">
              <a:off x="3505" y="41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" name="直接连接符 216"/>
            <p:cNvSpPr/>
            <p:nvPr/>
          </p:nvSpPr>
          <p:spPr>
            <a:xfrm>
              <a:off x="3979" y="635"/>
              <a:ext cx="1245" cy="1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" name="直接连接符 225"/>
            <p:cNvSpPr/>
            <p:nvPr/>
          </p:nvSpPr>
          <p:spPr>
            <a:xfrm>
              <a:off x="3019" y="2490"/>
              <a:ext cx="585" cy="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" name="文本框 227"/>
            <p:cNvSpPr/>
            <p:nvPr/>
          </p:nvSpPr>
          <p:spPr>
            <a:xfrm>
              <a:off x="3525" y="187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K1</a:t>
              </a:r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文本框 228"/>
            <p:cNvSpPr/>
            <p:nvPr/>
          </p:nvSpPr>
          <p:spPr>
            <a:xfrm>
              <a:off x="4260" y="1918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K2</a:t>
              </a:r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直接连接符 269"/>
            <p:cNvSpPr/>
            <p:nvPr/>
          </p:nvSpPr>
          <p:spPr>
            <a:xfrm flipV="1">
              <a:off x="3604" y="2283"/>
              <a:ext cx="330" cy="2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" name="直接连接符 270"/>
            <p:cNvSpPr/>
            <p:nvPr/>
          </p:nvSpPr>
          <p:spPr>
            <a:xfrm>
              <a:off x="3844" y="2493"/>
              <a:ext cx="600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直接连接符 271"/>
            <p:cNvSpPr/>
            <p:nvPr/>
          </p:nvSpPr>
          <p:spPr>
            <a:xfrm flipV="1">
              <a:off x="4429" y="2283"/>
              <a:ext cx="285" cy="21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直接连接符 272"/>
            <p:cNvSpPr/>
            <p:nvPr/>
          </p:nvSpPr>
          <p:spPr>
            <a:xfrm>
              <a:off x="4639" y="2493"/>
              <a:ext cx="58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直接连接符 273"/>
            <p:cNvSpPr/>
            <p:nvPr/>
          </p:nvSpPr>
          <p:spPr>
            <a:xfrm flipV="1">
              <a:off x="5209" y="633"/>
              <a:ext cx="0" cy="18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" name="直接连接符 208"/>
            <p:cNvSpPr/>
            <p:nvPr/>
          </p:nvSpPr>
          <p:spPr>
            <a:xfrm>
              <a:off x="5370" y="1490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" name="直接连接符 209"/>
            <p:cNvSpPr/>
            <p:nvPr/>
          </p:nvSpPr>
          <p:spPr>
            <a:xfrm>
              <a:off x="5460" y="1685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" name="直接连接符 210"/>
            <p:cNvSpPr/>
            <p:nvPr/>
          </p:nvSpPr>
          <p:spPr>
            <a:xfrm>
              <a:off x="5569" y="1700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" name="直接连接符 211"/>
            <p:cNvSpPr/>
            <p:nvPr/>
          </p:nvSpPr>
          <p:spPr>
            <a:xfrm flipV="1">
              <a:off x="5569" y="620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" name="直接连接符 212"/>
            <p:cNvSpPr/>
            <p:nvPr/>
          </p:nvSpPr>
          <p:spPr>
            <a:xfrm>
              <a:off x="5569" y="660"/>
              <a:ext cx="810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" name="椭圆 213"/>
            <p:cNvSpPr/>
            <p:nvPr/>
          </p:nvSpPr>
          <p:spPr>
            <a:xfrm>
              <a:off x="6379" y="335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直接连接符 214"/>
            <p:cNvSpPr/>
            <p:nvPr/>
          </p:nvSpPr>
          <p:spPr>
            <a:xfrm>
              <a:off x="6445" y="427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" name="直接连接符 215"/>
            <p:cNvSpPr/>
            <p:nvPr/>
          </p:nvSpPr>
          <p:spPr>
            <a:xfrm flipH="1">
              <a:off x="6445" y="427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" name="直接连接符 216"/>
            <p:cNvSpPr/>
            <p:nvPr/>
          </p:nvSpPr>
          <p:spPr>
            <a:xfrm>
              <a:off x="6932" y="630"/>
              <a:ext cx="482" cy="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" name="文本框 227"/>
            <p:cNvSpPr/>
            <p:nvPr/>
          </p:nvSpPr>
          <p:spPr>
            <a:xfrm>
              <a:off x="6150" y="109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直接连接符 290"/>
            <p:cNvSpPr/>
            <p:nvPr/>
          </p:nvSpPr>
          <p:spPr>
            <a:xfrm>
              <a:off x="5567" y="2505"/>
              <a:ext cx="184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" name="直接连接符 291"/>
            <p:cNvSpPr/>
            <p:nvPr/>
          </p:nvSpPr>
          <p:spPr>
            <a:xfrm flipV="1">
              <a:off x="7399" y="648"/>
              <a:ext cx="0" cy="18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" name="直接连接符 292"/>
            <p:cNvSpPr/>
            <p:nvPr/>
          </p:nvSpPr>
          <p:spPr>
            <a:xfrm>
              <a:off x="6122" y="660"/>
              <a:ext cx="0" cy="57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" name="直接连接符 293"/>
            <p:cNvSpPr/>
            <p:nvPr/>
          </p:nvSpPr>
          <p:spPr>
            <a:xfrm>
              <a:off x="6122" y="1560"/>
              <a:ext cx="0" cy="9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" name="直接连接符 294"/>
            <p:cNvSpPr/>
            <p:nvPr/>
          </p:nvSpPr>
          <p:spPr>
            <a:xfrm>
              <a:off x="6122" y="1185"/>
              <a:ext cx="240" cy="37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" name="文本框 295"/>
            <p:cNvSpPr/>
            <p:nvPr/>
          </p:nvSpPr>
          <p:spPr>
            <a:xfrm>
              <a:off x="3883" y="328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文本框 296"/>
            <p:cNvSpPr/>
            <p:nvPr/>
          </p:nvSpPr>
          <p:spPr>
            <a:xfrm>
              <a:off x="6808" y="238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文本框 297"/>
            <p:cNvSpPr/>
            <p:nvPr/>
          </p:nvSpPr>
          <p:spPr>
            <a:xfrm>
              <a:off x="272" y="2636"/>
              <a:ext cx="2085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（1）or，并联电路</a:t>
              </a:r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文本框 299"/>
            <p:cNvSpPr/>
            <p:nvPr/>
          </p:nvSpPr>
          <p:spPr>
            <a:xfrm>
              <a:off x="3058" y="2636"/>
              <a:ext cx="2085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（2）and，串联电路</a:t>
              </a:r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文本框 300"/>
            <p:cNvSpPr/>
            <p:nvPr/>
          </p:nvSpPr>
          <p:spPr>
            <a:xfrm>
              <a:off x="5473" y="2636"/>
              <a:ext cx="1816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（3）not，短路</a:t>
              </a:r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3" name="矩形 1"/>
          <p:cNvSpPr/>
          <p:nvPr/>
        </p:nvSpPr>
        <p:spPr>
          <a:xfrm>
            <a:off x="5921058" y="3503930"/>
            <a:ext cx="76200" cy="2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20481"/>
          <p:cNvSpPr>
            <a:spLocks noGrp="1" noRot="1"/>
          </p:cNvSpPr>
          <p:nvPr>
            <p:ph type="title"/>
          </p:nvPr>
        </p:nvSpPr>
        <p:spPr>
          <a:xfrm>
            <a:off x="5080" y="1905"/>
            <a:ext cx="9128125" cy="949960"/>
          </a:xfrm>
          <a:gradFill rotWithShape="1">
            <a:gsLst>
              <a:gs pos="5000">
                <a:srgbClr val="E5EEF7">
                  <a:alpha val="100000"/>
                </a:srgbClr>
              </a:gs>
              <a:gs pos="24001">
                <a:srgbClr val="D7E5F3">
                  <a:alpha val="100000"/>
                </a:srgbClr>
              </a:gs>
              <a:gs pos="39000">
                <a:srgbClr val="D7E5F3">
                  <a:alpha val="100000"/>
                </a:srgbClr>
              </a:gs>
              <a:gs pos="100000">
                <a:srgbClr val="00B0F0">
                  <a:alpha val="100000"/>
                </a:srgbClr>
              </a:gs>
            </a:gsLst>
            <a:lin ang="10800000"/>
            <a:tileRect/>
          </a:gradFill>
        </p:spPr>
        <p:txBody>
          <a:bodyPr wrap="square" lIns="68591" tIns="34295" rIns="68591" bIns="34295" anchor="ctr"/>
          <a:lstStyle/>
          <a:p>
            <a:pPr eaLnBrk="1" hangingPunct="1"/>
            <a:r>
              <a:rPr lang="en-US" altLang="zh-CN" kern="1200" dirty="0">
                <a:latin typeface="+mj-lt"/>
                <a:ea typeface="+mj-ea"/>
                <a:cs typeface="+mj-cs"/>
              </a:rPr>
              <a:t>3.1  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条件表达式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2530" name="文本占位符 2048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以“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and”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为例，对于表达式“表达式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1 and 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2”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而言，如果“表达式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1”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的值为“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False”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或其他等价值时，不论“表达式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2”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的值是什么，整个表达式的值都是“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False”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，此时“表达式</a:t>
            </a:r>
            <a:r>
              <a:rPr lang="en-US" altLang="zh-CN" sz="1800" kern="1200" dirty="0">
                <a:latin typeface="宋体" panose="02010600030101010101" pitchFamily="2" charset="-122"/>
                <a:ea typeface="+mn-ea"/>
                <a:cs typeface="+mn-cs"/>
              </a:rPr>
              <a:t>2”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的值无论是什么都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不影响整个表达式的值</a:t>
            </a:r>
            <a:r>
              <a:rPr lang="zh-CN" altLang="en-US" sz="1800" kern="1200" dirty="0">
                <a:latin typeface="宋体" panose="02010600030101010101" pitchFamily="2" charset="-122"/>
                <a:ea typeface="+mn-ea"/>
                <a:cs typeface="+mn-cs"/>
              </a:rPr>
              <a:t>，因此将不会被计算，从而减少不必要的计算和判断。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charset="0"/>
              <a:buChar char="§"/>
            </a:pPr>
            <a:r>
              <a:rPr lang="zh-CN" altLang="en-US" sz="1800">
                <a:ln>
                  <a:noFill/>
                </a:ln>
                <a:uLnTx/>
                <a:uFillTx/>
                <a:latin typeface="宋体" panose="02010600030101010101" pitchFamily="2" charset="-122"/>
                <a:sym typeface="+mn-ea"/>
              </a:rPr>
              <a:t>在设计条件表达式时，如果能够大概</a:t>
            </a:r>
            <a:r>
              <a:rPr lang="zh-CN" altLang="en-US" sz="1800">
                <a:ln>
                  <a:noFill/>
                </a:ln>
                <a:solidFill>
                  <a:srgbClr val="FF0000"/>
                </a:solidFill>
                <a:uLnTx/>
                <a:uFillTx/>
                <a:latin typeface="宋体" panose="02010600030101010101" pitchFamily="2" charset="-122"/>
                <a:sym typeface="+mn-ea"/>
              </a:rPr>
              <a:t>预测不同条件失败的概率</a:t>
            </a:r>
            <a:r>
              <a:rPr lang="zh-CN" altLang="en-US" sz="1800">
                <a:ln>
                  <a:noFill/>
                </a:ln>
                <a:uLnTx/>
                <a:uFillTx/>
                <a:latin typeface="宋体" panose="02010600030101010101" pitchFamily="2" charset="-122"/>
                <a:sym typeface="+mn-ea"/>
              </a:rPr>
              <a:t>，并将多个条件根据“and”和“or”运算的短路求值特性来组织</a:t>
            </a:r>
            <a:r>
              <a:rPr lang="zh-CN" altLang="en-US" sz="1800">
                <a:ln>
                  <a:noFill/>
                </a:ln>
                <a:solidFill>
                  <a:srgbClr val="FF0000"/>
                </a:solidFill>
                <a:uLnTx/>
                <a:uFillTx/>
                <a:latin typeface="宋体" panose="02010600030101010101" pitchFamily="2" charset="-122"/>
                <a:sym typeface="+mn-ea"/>
              </a:rPr>
              <a:t>先后顺序</a:t>
            </a:r>
            <a:r>
              <a:rPr lang="zh-CN" altLang="en-US" sz="1800">
                <a:ln>
                  <a:noFill/>
                </a:ln>
                <a:uLnTx/>
                <a:uFillTx/>
                <a:latin typeface="宋体" panose="02010600030101010101" pitchFamily="2" charset="-122"/>
                <a:sym typeface="+mn-ea"/>
              </a:rPr>
              <a:t>，可以大幅度提高程序运行效率。</a:t>
            </a:r>
            <a:endParaRPr lang="zh-CN" altLang="en-US" sz="1800" kern="1200" dirty="0"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eam">
  <a:themeElements>
    <a:clrScheme name="">
      <a:dk1>
        <a:srgbClr val="FFFFFF"/>
      </a:dk1>
      <a:lt1>
        <a:srgbClr val="000099"/>
      </a:lt1>
      <a:dk2>
        <a:srgbClr val="FFFFFF"/>
      </a:dk2>
      <a:lt2>
        <a:srgbClr val="000080"/>
      </a:lt2>
      <a:accent1>
        <a:srgbClr val="3366FF"/>
      </a:accent1>
      <a:accent2>
        <a:srgbClr val="7B46D0"/>
      </a:accent2>
      <a:accent3>
        <a:srgbClr val="AAAACA"/>
      </a:accent3>
      <a:accent4>
        <a:srgbClr val="DCDCDC"/>
      </a:accent4>
      <a:accent5>
        <a:srgbClr val="ADB9FF"/>
      </a:accent5>
      <a:accent6>
        <a:srgbClr val="6E3EBA"/>
      </a:accent6>
      <a:hlink>
        <a:srgbClr val="86D1EC"/>
      </a:hlink>
      <a:folHlink>
        <a:srgbClr val="45C98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默认设计模板_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默认设计模板_4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_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Beam_2">
  <a:themeElements>
    <a:clrScheme name="">
      <a:dk1>
        <a:srgbClr val="FFFFFF"/>
      </a:dk1>
      <a:lt1>
        <a:srgbClr val="000099"/>
      </a:lt1>
      <a:dk2>
        <a:srgbClr val="FFFFFF"/>
      </a:dk2>
      <a:lt2>
        <a:srgbClr val="000080"/>
      </a:lt2>
      <a:accent1>
        <a:srgbClr val="3366FF"/>
      </a:accent1>
      <a:accent2>
        <a:srgbClr val="7B46D0"/>
      </a:accent2>
      <a:accent3>
        <a:srgbClr val="AAAACA"/>
      </a:accent3>
      <a:accent4>
        <a:srgbClr val="DCDCDC"/>
      </a:accent4>
      <a:accent5>
        <a:srgbClr val="ADB9FF"/>
      </a:accent5>
      <a:accent6>
        <a:srgbClr val="6E3EBA"/>
      </a:accent6>
      <a:hlink>
        <a:srgbClr val="86D1EC"/>
      </a:hlink>
      <a:folHlink>
        <a:srgbClr val="45C98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eam_2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默认设计模板_5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_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Beam_3">
  <a:themeElements>
    <a:clrScheme name="">
      <a:dk1>
        <a:srgbClr val="FFFFFF"/>
      </a:dk1>
      <a:lt1>
        <a:srgbClr val="000099"/>
      </a:lt1>
      <a:dk2>
        <a:srgbClr val="FFFFFF"/>
      </a:dk2>
      <a:lt2>
        <a:srgbClr val="000080"/>
      </a:lt2>
      <a:accent1>
        <a:srgbClr val="3366FF"/>
      </a:accent1>
      <a:accent2>
        <a:srgbClr val="7B46D0"/>
      </a:accent2>
      <a:accent3>
        <a:srgbClr val="AAAACA"/>
      </a:accent3>
      <a:accent4>
        <a:srgbClr val="DCDCDC"/>
      </a:accent4>
      <a:accent5>
        <a:srgbClr val="ADB9FF"/>
      </a:accent5>
      <a:accent6>
        <a:srgbClr val="6E3EBA"/>
      </a:accent6>
      <a:hlink>
        <a:srgbClr val="86D1EC"/>
      </a:hlink>
      <a:folHlink>
        <a:srgbClr val="45C98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eam_3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7014</Words>
  <Application>WPS 演示</Application>
  <PresentationFormat>On-screen Show (16:9)</PresentationFormat>
  <Paragraphs>489</Paragraphs>
  <Slides>40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60" baseType="lpstr">
      <vt:lpstr>Arial</vt:lpstr>
      <vt:lpstr>宋体</vt:lpstr>
      <vt:lpstr>Wingdings</vt:lpstr>
      <vt:lpstr>微软雅黑</vt:lpstr>
      <vt:lpstr>隶书</vt:lpstr>
      <vt:lpstr>Wingdings</vt:lpstr>
      <vt:lpstr>Consolas</vt:lpstr>
      <vt:lpstr>Arial Unicode MS</vt:lpstr>
      <vt:lpstr>Times New Roman</vt:lpstr>
      <vt:lpstr>默认设计模板</vt:lpstr>
      <vt:lpstr>默认设计模板_2</vt:lpstr>
      <vt:lpstr>Beam</vt:lpstr>
      <vt:lpstr>默认设计模板_3</vt:lpstr>
      <vt:lpstr>默认设计模板_4</vt:lpstr>
      <vt:lpstr>Beam_2</vt:lpstr>
      <vt:lpstr>默认设计模板_5</vt:lpstr>
      <vt:lpstr>Beam_3</vt:lpstr>
      <vt:lpstr>Default Design</vt:lpstr>
      <vt:lpstr>Visio.Drawing.11</vt:lpstr>
      <vt:lpstr>Visio.Drawing.11</vt:lpstr>
      <vt:lpstr>第3章　选择与循环</vt:lpstr>
      <vt:lpstr>上节回顾</vt:lpstr>
      <vt:lpstr>主要内容</vt:lpstr>
      <vt:lpstr>3.1  条件表达式</vt:lpstr>
      <vt:lpstr>3.1  条件表达式</vt:lpstr>
      <vt:lpstr>3.1  条件表达式</vt:lpstr>
      <vt:lpstr>3.1  条件表达式</vt:lpstr>
      <vt:lpstr>3.1  条件表达式</vt:lpstr>
      <vt:lpstr>3.1  条件表达式</vt:lpstr>
      <vt:lpstr>3.1  条件表达式</vt:lpstr>
      <vt:lpstr>3.2.1  单分支选择结构</vt:lpstr>
      <vt:lpstr>3.2.2 双分支结构</vt:lpstr>
      <vt:lpstr>3.2.2 双分支结构</vt:lpstr>
      <vt:lpstr>3.2.2 双分支结构</vt:lpstr>
      <vt:lpstr>3.2.3 嵌套的分支结构</vt:lpstr>
      <vt:lpstr>3.2.3 嵌套的分支结构</vt:lpstr>
      <vt:lpstr>3.2.3 嵌套的分支结构</vt:lpstr>
      <vt:lpstr>3.2.3 嵌套的分支结构</vt:lpstr>
      <vt:lpstr>3.2.4  选择结构应用</vt:lpstr>
      <vt:lpstr>3.3.1  for循环与while循环</vt:lpstr>
      <vt:lpstr>3.3.1  for循环与while循环</vt:lpstr>
      <vt:lpstr>else的搭配（不常用）</vt:lpstr>
      <vt:lpstr>3.3.2  循环结构的优化</vt:lpstr>
      <vt:lpstr>3.3.2  循环结构的优化</vt:lpstr>
      <vt:lpstr>3.3.2  循环结构的优化</vt:lpstr>
      <vt:lpstr>3.4  break和continue语句</vt:lpstr>
      <vt:lpstr>3.4  break和continue语句</vt:lpstr>
      <vt:lpstr>3.4  break和continue语句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3.5  案例精选</vt:lpstr>
      <vt:lpstr>实验5 选择与循环结构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Dong</dc:creator>
  <cp:lastModifiedBy>彭小江</cp:lastModifiedBy>
  <cp:revision>163</cp:revision>
  <dcterms:created xsi:type="dcterms:W3CDTF">2013-01-25T01:44:00Z</dcterms:created>
  <dcterms:modified xsi:type="dcterms:W3CDTF">2021-09-27T03:23:19Z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505458013FC144ACA1B9D6D68366A034</vt:lpwstr>
  </property>
</Properties>
</file>