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Lst>
  <p:notesMasterIdLst>
    <p:notesMasterId r:id="rId15"/>
  </p:notesMasterIdLst>
  <p:handoutMasterIdLst>
    <p:handoutMasterId r:id="rId78"/>
  </p:handoutMasterIdLst>
  <p:sldIdLst>
    <p:sldId id="1717" r:id="rId14"/>
    <p:sldId id="2428" r:id="rId16"/>
    <p:sldId id="303" r:id="rId17"/>
    <p:sldId id="304" r:id="rId18"/>
    <p:sldId id="631" r:id="rId19"/>
    <p:sldId id="305" r:id="rId20"/>
    <p:sldId id="986" r:id="rId21"/>
    <p:sldId id="306" r:id="rId22"/>
    <p:sldId id="258" r:id="rId23"/>
    <p:sldId id="259" r:id="rId24"/>
    <p:sldId id="260" r:id="rId25"/>
    <p:sldId id="262" r:id="rId26"/>
    <p:sldId id="2489" r:id="rId27"/>
    <p:sldId id="552" r:id="rId28"/>
    <p:sldId id="632" r:id="rId29"/>
    <p:sldId id="263" r:id="rId30"/>
    <p:sldId id="350" r:id="rId31"/>
    <p:sldId id="1255" r:id="rId32"/>
    <p:sldId id="264" r:id="rId33"/>
    <p:sldId id="351" r:id="rId34"/>
    <p:sldId id="352" r:id="rId35"/>
    <p:sldId id="469" r:id="rId36"/>
    <p:sldId id="353" r:id="rId37"/>
    <p:sldId id="265" r:id="rId38"/>
    <p:sldId id="1515" r:id="rId39"/>
    <p:sldId id="266" r:id="rId40"/>
    <p:sldId id="267" r:id="rId41"/>
    <p:sldId id="268" r:id="rId42"/>
    <p:sldId id="1902" r:id="rId43"/>
    <p:sldId id="269" r:id="rId44"/>
    <p:sldId id="474" r:id="rId45"/>
    <p:sldId id="1809" r:id="rId46"/>
    <p:sldId id="354" r:id="rId47"/>
    <p:sldId id="270" r:id="rId48"/>
    <p:sldId id="634" r:id="rId49"/>
    <p:sldId id="473" r:id="rId50"/>
    <p:sldId id="356" r:id="rId51"/>
    <p:sldId id="475" r:id="rId52"/>
    <p:sldId id="476" r:id="rId53"/>
    <p:sldId id="477" r:id="rId54"/>
    <p:sldId id="478" r:id="rId55"/>
    <p:sldId id="637" r:id="rId56"/>
    <p:sldId id="638" r:id="rId57"/>
    <p:sldId id="2331" r:id="rId58"/>
    <p:sldId id="1443" r:id="rId59"/>
    <p:sldId id="271" r:id="rId60"/>
    <p:sldId id="396" r:id="rId61"/>
    <p:sldId id="1155" r:id="rId62"/>
    <p:sldId id="1727" r:id="rId63"/>
    <p:sldId id="1726" r:id="rId64"/>
    <p:sldId id="1157" r:id="rId65"/>
    <p:sldId id="2120" r:id="rId66"/>
    <p:sldId id="275" r:id="rId67"/>
    <p:sldId id="276" r:id="rId68"/>
    <p:sldId id="277" r:id="rId69"/>
    <p:sldId id="278" r:id="rId70"/>
    <p:sldId id="393" r:id="rId71"/>
    <p:sldId id="394" r:id="rId72"/>
    <p:sldId id="1221" r:id="rId73"/>
    <p:sldId id="280" r:id="rId74"/>
    <p:sldId id="2203" r:id="rId75"/>
    <p:sldId id="2204" r:id="rId76"/>
    <p:sldId id="2429" r:id="rId77"/>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705"/>
  </p:normalViewPr>
  <p:slideViewPr>
    <p:cSldViewPr snapToGrid="0" snapToObjects="1" showGuides="1">
      <p:cViewPr varScale="1">
        <p:scale>
          <a:sx n="144" d="100"/>
          <a:sy n="144" d="100"/>
        </p:scale>
        <p:origin x="720" y="192"/>
      </p:cViewPr>
      <p:guideLst>
        <p:guide orient="horz" pos="1620"/>
        <p:guide pos="287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Master" Target="slideMasters/slideMaster7.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63.xml"/><Relationship Id="rId76" Type="http://schemas.openxmlformats.org/officeDocument/2006/relationships/slide" Target="slides/slide62.xml"/><Relationship Id="rId75" Type="http://schemas.openxmlformats.org/officeDocument/2006/relationships/slide" Target="slides/slide61.xml"/><Relationship Id="rId74" Type="http://schemas.openxmlformats.org/officeDocument/2006/relationships/slide" Target="slides/slide60.xml"/><Relationship Id="rId73" Type="http://schemas.openxmlformats.org/officeDocument/2006/relationships/slide" Target="slides/slide59.xml"/><Relationship Id="rId72" Type="http://schemas.openxmlformats.org/officeDocument/2006/relationships/slide" Target="slides/slide58.xml"/><Relationship Id="rId71" Type="http://schemas.openxmlformats.org/officeDocument/2006/relationships/slide" Target="slides/slide57.xml"/><Relationship Id="rId70" Type="http://schemas.openxmlformats.org/officeDocument/2006/relationships/slide" Target="slides/slide56.xml"/><Relationship Id="rId7" Type="http://schemas.openxmlformats.org/officeDocument/2006/relationships/slideMaster" Target="slideMasters/slideMaster6.xml"/><Relationship Id="rId69" Type="http://schemas.openxmlformats.org/officeDocument/2006/relationships/slide" Target="slides/slide55.xml"/><Relationship Id="rId68" Type="http://schemas.openxmlformats.org/officeDocument/2006/relationships/slide" Target="slides/slide54.xml"/><Relationship Id="rId67" Type="http://schemas.openxmlformats.org/officeDocument/2006/relationships/slide" Target="slides/slide53.xml"/><Relationship Id="rId66" Type="http://schemas.openxmlformats.org/officeDocument/2006/relationships/slide" Target="slides/slide52.xml"/><Relationship Id="rId65" Type="http://schemas.openxmlformats.org/officeDocument/2006/relationships/slide" Target="slides/slide51.xml"/><Relationship Id="rId64" Type="http://schemas.openxmlformats.org/officeDocument/2006/relationships/slide" Target="slides/slide50.xml"/><Relationship Id="rId63" Type="http://schemas.openxmlformats.org/officeDocument/2006/relationships/slide" Target="slides/slide49.xml"/><Relationship Id="rId62" Type="http://schemas.openxmlformats.org/officeDocument/2006/relationships/slide" Target="slides/slide48.xml"/><Relationship Id="rId61" Type="http://schemas.openxmlformats.org/officeDocument/2006/relationships/slide" Target="slides/slide47.xml"/><Relationship Id="rId60" Type="http://schemas.openxmlformats.org/officeDocument/2006/relationships/slide" Target="slides/slide46.xml"/><Relationship Id="rId6" Type="http://schemas.openxmlformats.org/officeDocument/2006/relationships/slideMaster" Target="slideMasters/slideMaster5.xml"/><Relationship Id="rId59" Type="http://schemas.openxmlformats.org/officeDocument/2006/relationships/slide" Target="slides/slide45.xml"/><Relationship Id="rId58" Type="http://schemas.openxmlformats.org/officeDocument/2006/relationships/slide" Target="slides/slide44.xml"/><Relationship Id="rId57" Type="http://schemas.openxmlformats.org/officeDocument/2006/relationships/slide" Target="slides/slide43.xml"/><Relationship Id="rId56" Type="http://schemas.openxmlformats.org/officeDocument/2006/relationships/slide" Target="slides/slide42.xml"/><Relationship Id="rId55" Type="http://schemas.openxmlformats.org/officeDocument/2006/relationships/slide" Target="slides/slide41.xml"/><Relationship Id="rId54" Type="http://schemas.openxmlformats.org/officeDocument/2006/relationships/slide" Target="slides/slide40.xml"/><Relationship Id="rId53" Type="http://schemas.openxmlformats.org/officeDocument/2006/relationships/slide" Target="slides/slide39.xml"/><Relationship Id="rId52" Type="http://schemas.openxmlformats.org/officeDocument/2006/relationships/slide" Target="slides/slide38.xml"/><Relationship Id="rId51" Type="http://schemas.openxmlformats.org/officeDocument/2006/relationships/slide" Target="slides/slide37.xml"/><Relationship Id="rId50" Type="http://schemas.openxmlformats.org/officeDocument/2006/relationships/slide" Target="slides/slide36.xml"/><Relationship Id="rId5" Type="http://schemas.openxmlformats.org/officeDocument/2006/relationships/slideMaster" Target="slideMasters/slideMaster4.xml"/><Relationship Id="rId49" Type="http://schemas.openxmlformats.org/officeDocument/2006/relationships/slide" Target="slides/slide35.xml"/><Relationship Id="rId48" Type="http://schemas.openxmlformats.org/officeDocument/2006/relationships/slide" Target="slides/slide34.xml"/><Relationship Id="rId47" Type="http://schemas.openxmlformats.org/officeDocument/2006/relationships/slide" Target="slides/slide33.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notesMaster" Target="notesMasters/notesMaster1.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696C064A-D61B-4B21-B757-51A9B82445B8}" type="datetimeFigureOut">
              <a:rPr lang="en-US" strike="noStrike" noProof="1" smtClean="0">
                <a:latin typeface="Arial" panose="020B0604020202020204" pitchFamily="34" charset="0"/>
                <a:ea typeface="宋体" panose="02010600030101010101" pitchFamily="2" charset="-122"/>
                <a:cs typeface="+mn-ea"/>
              </a:rPr>
            </a:fld>
            <a:endParaRPr lang="en-US" strike="noStrike" noProof="1"/>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50305E07-67EA-4042-A3F6-853A8AD8D209}" type="slidenum">
              <a:rPr lang="en-US" strike="noStrike" noProof="1" smtClean="0">
                <a:latin typeface="Arial" panose="020B0604020202020204" pitchFamily="34" charset="0"/>
                <a:ea typeface="宋体" panose="02010600030101010101" pitchFamily="2" charset="-122"/>
                <a:cs typeface="+mn-ea"/>
              </a:rPr>
            </a:fld>
            <a:endParaRPr 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18435"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latin typeface="Arial" panose="020B0604020202020204" pitchFamily="34" charset="0"/>
              <a:ea typeface="宋体" panose="02010600030101010101" pitchFamily="2" charset="-122"/>
              <a:cs typeface="+mn-ea"/>
            </a:endParaRPr>
          </a:p>
        </p:txBody>
      </p:sp>
      <p:sp>
        <p:nvSpPr>
          <p:cNvPr id="19460" name="Rectangle 4"/>
          <p:cNvSpPr>
            <a:spLocks noGrp="1" noRot="1" noChangeAspect="1"/>
          </p:cNvSpPr>
          <p:nvPr>
            <p:ph type="sldImg"/>
          </p:nvPr>
        </p:nvSpPr>
        <p:spPr>
          <a:xfrm>
            <a:off x="381533" y="685800"/>
            <a:ext cx="6094934" cy="3429000"/>
          </a:xfrm>
          <a:prstGeom prst="rect">
            <a:avLst/>
          </a:prstGeom>
          <a:noFill/>
          <a:ln w="9525">
            <a:noFill/>
          </a:ln>
        </p:spPr>
      </p:sp>
      <p:sp>
        <p:nvSpPr>
          <p:cNvPr id="19461"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8438"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18439"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很多深度学习书都喜欢用植物或者水果作为代号，如南京大学周志华的西瓜书</a:t>
            </a:r>
            <a:r>
              <a:rPr lang="en-US" altLang="zh-CN" dirty="0"/>
              <a:t>-</a:t>
            </a:r>
            <a:r>
              <a:rPr lang="zh-CN" altLang="en-US" dirty="0"/>
              <a:t>机器学习、复旦大学邱锡鹏的蒲公英</a:t>
            </a:r>
            <a:r>
              <a:rPr lang="en-US" altLang="zh-CN" dirty="0"/>
              <a:t>-</a:t>
            </a:r>
            <a:r>
              <a:rPr lang="zh-CN" altLang="en-US" dirty="0"/>
              <a:t>神经网络与深度学习，最适合的感觉是榴莲，因为拨起来很费劲，一旦拨开很甜蜜。榴莲课</a:t>
            </a:r>
            <a:endParaRPr lang="zh-CN" altLang="en-US" dirty="0"/>
          </a:p>
        </p:txBody>
      </p:sp>
      <p:sp>
        <p:nvSpPr>
          <p:cNvPr id="4" name="灯片编号占位符 3"/>
          <p:cNvSpPr>
            <a:spLocks noGrp="1"/>
          </p:cNvSpPr>
          <p:nvPr>
            <p:ph type="sldNum" sz="quarter" idx="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7A1B270-2DD3-4852-9DC5-35395D70D8A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7410" name="组合 14337"/>
          <p:cNvGrpSpPr/>
          <p:nvPr/>
        </p:nvGrpSpPr>
        <p:grpSpPr>
          <a:xfrm>
            <a:off x="0" y="0"/>
            <a:ext cx="9140825" cy="5138446"/>
            <a:chOff x="0" y="0"/>
            <a:chExt cx="5758" cy="4315"/>
          </a:xfrm>
        </p:grpSpPr>
        <p:grpSp>
          <p:nvGrpSpPr>
            <p:cNvPr id="17411" name="组合 14338"/>
            <p:cNvGrpSpPr/>
            <p:nvPr userDrawn="1"/>
          </p:nvGrpSpPr>
          <p:grpSpPr>
            <a:xfrm>
              <a:off x="1728" y="2230"/>
              <a:ext cx="4027" cy="2085"/>
              <a:chOff x="0" y="0"/>
              <a:chExt cx="4027" cy="2085"/>
            </a:xfrm>
          </p:grpSpPr>
          <p:sp>
            <p:nvSpPr>
              <p:cNvPr id="17412" name="任意多边形 14339"/>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7413" name="任意多边形 14340"/>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7414" name="任意多边形 14341"/>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7415" name="任意多边形 14342"/>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7416" name="任意多边形 14343"/>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7417" name="任意多边形 14344"/>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7418" name="任意多边形 14345"/>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4347" name="标题 14346"/>
          <p:cNvSpPr>
            <a:spLocks noGrp="1"/>
          </p:cNvSpPr>
          <p:nvPr>
            <p:ph type="ctrTitle" sz="quarter"/>
          </p:nvPr>
        </p:nvSpPr>
        <p:spPr>
          <a:xfrm>
            <a:off x="685800" y="1302772"/>
            <a:ext cx="7772400" cy="1440908"/>
          </a:xfrm>
          <a:prstGeom prst="rect">
            <a:avLst/>
          </a:prstGeom>
          <a:noFill/>
          <a:ln w="9525">
            <a:noFill/>
            <a:miter/>
          </a:ln>
        </p:spPr>
        <p:txBody>
          <a:bodyPr anchor="ctr"/>
          <a:lstStyle>
            <a:lvl1pPr lvl="0">
              <a:defRPr sz="4500" kern="1200"/>
            </a:lvl1pPr>
          </a:lstStyle>
          <a:p>
            <a:pPr lvl="0" fontAlgn="base"/>
            <a:r>
              <a:rPr lang="zh-CN" altLang="en-US" strike="noStrike" noProof="1"/>
              <a:t>单击此处编辑母版标题样式</a:t>
            </a:r>
            <a:endParaRPr lang="zh-CN" altLang="en-US" strike="noStrike" noProof="1"/>
          </a:p>
        </p:txBody>
      </p:sp>
      <p:sp>
        <p:nvSpPr>
          <p:cNvPr id="14348" name="副标题 14347"/>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endParaRPr lang="zh-CN" altLang="en-US" strike="noStrike" noProof="1"/>
          </a:p>
        </p:txBody>
      </p:sp>
      <p:sp>
        <p:nvSpPr>
          <p:cNvPr id="14349" name="日期占位符 14348"/>
          <p:cNvSpPr>
            <a:spLocks noGrp="1"/>
          </p:cNvSpPr>
          <p:nvPr>
            <p:ph type="dt" sz="quarter" idx="2"/>
          </p:nvPr>
        </p:nvSpPr>
        <p:spPr>
          <a:xfrm>
            <a:off x="457200" y="4687120"/>
            <a:ext cx="2133600" cy="357250"/>
          </a:xfrm>
          <a:prstGeom prst="rect">
            <a:avLst/>
          </a:prstGeom>
          <a:noFill/>
          <a:ln w="9525">
            <a:noFill/>
            <a:miter/>
          </a:ln>
        </p:spPr>
        <p:txBody>
          <a:bodyPr anchor="b"/>
          <a:lstStyle/>
          <a:p>
            <a:pPr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4350" name="页脚占位符 14349"/>
          <p:cNvSpPr>
            <a:spLocks noGrp="1"/>
          </p:cNvSpPr>
          <p:nvPr>
            <p:ph type="ftr" sz="quarter" idx="3"/>
          </p:nvPr>
        </p:nvSpPr>
        <p:spPr>
          <a:xfrm>
            <a:off x="3124200" y="4689501"/>
            <a:ext cx="2895600" cy="357250"/>
          </a:xfrm>
          <a:prstGeom prst="rect">
            <a:avLst/>
          </a:prstGeom>
          <a:noFill/>
          <a:ln w="9525">
            <a:noFill/>
            <a:miter/>
          </a:ln>
        </p:spPr>
        <p:txBody>
          <a:bodyPr anchor="b"/>
          <a:lstStyle/>
          <a:p>
            <a:pPr fontAlgn="base"/>
            <a:endParaRPr lang="zh-CN" strike="noStrike" noProof="1"/>
          </a:p>
        </p:txBody>
      </p:sp>
      <p:sp>
        <p:nvSpPr>
          <p:cNvPr id="14351" name="灯片编号占位符 14350"/>
          <p:cNvSpPr>
            <a:spLocks noGrp="1"/>
          </p:cNvSpPr>
          <p:nvPr>
            <p:ph type="sldNum" sz="quarter" idx="4"/>
          </p:nvPr>
        </p:nvSpPr>
        <p:spPr>
          <a:xfrm>
            <a:off x="6553200" y="4691883"/>
            <a:ext cx="2133600" cy="357250"/>
          </a:xfrm>
          <a:prstGeom prst="rect">
            <a:avLst/>
          </a:prstGeom>
          <a:noFill/>
          <a:ln w="9525">
            <a:noFill/>
            <a:miter/>
          </a:ln>
        </p:spPr>
        <p:txBody>
          <a:bodyPr anchor="b"/>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Slide Number Placeholder 7"/>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9" name="Footer Placeholder 8"/>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Slide Number Placeholder 3"/>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5" name="Footer Placeholder 4"/>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Slide Number Placeholder 2"/>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4" name="Footer Placeholder 3"/>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084"/>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Tree>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214313"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16695" cy="925039"/>
          </a:xfrm>
          <a:gradFill>
            <a:gsLst>
              <a:gs pos="100000">
                <a:srgbClr val="00B0F0"/>
              </a:gs>
              <a:gs pos="39000">
                <a:schemeClr val="accent1">
                  <a:lumMod val="45000"/>
                  <a:lumOff val="55000"/>
                </a:schemeClr>
              </a:gs>
              <a:gs pos="24000">
                <a:schemeClr val="accent1">
                  <a:lumMod val="45000"/>
                  <a:lumOff val="55000"/>
                </a:schemeClr>
              </a:gs>
              <a:gs pos="5000">
                <a:schemeClr val="accent1">
                  <a:lumMod val="30000"/>
                  <a:lumOff val="70000"/>
                </a:schemeClr>
              </a:gs>
            </a:gsLst>
            <a:lin ang="10800000" scaled="0"/>
          </a:gradFill>
          <a:ln w="9525">
            <a:noFill/>
          </a:ln>
        </p:spPr>
        <p:txBody>
          <a:bodyPr vert="horz" rtlCol="0" anchor="ctr">
            <a:normAutofit/>
          </a:bodyPr>
          <a:lstStyle>
            <a:lvl1pPr marL="0" marR="0" algn="l" rtl="0" eaLnBrk="1" fontAlgn="base" latinLnBrk="0" hangingPunct="1">
              <a:lnSpc>
                <a:spcPct val="100000"/>
              </a:lnSpc>
              <a:buNone/>
              <a:defRPr kumimoji="0" lang="zh-CN" altLang="en-US" sz="3300" b="0" i="0" u="none" strike="noStrike" kern="1200" cap="none" spc="0" normalizeH="0" baseline="0" noProof="1" smtClean="0">
                <a:solidFill>
                  <a:schemeClr val="tx1"/>
                </a:solidFill>
                <a:effectLst/>
                <a:latin typeface="+mj-lt"/>
                <a:ea typeface="+mj-ea"/>
                <a:cs typeface="+mj-cs"/>
                <a:sym typeface="+mn-ea"/>
              </a:defRPr>
            </a:lvl1pPr>
          </a:lstStyle>
          <a:p>
            <a:pPr lvl="0" fontAlgn="base"/>
            <a:r>
              <a:rPr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a:xfrm>
            <a:off x="457200" y="4684738"/>
            <a:ext cx="2133600" cy="357250"/>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fld>
            <a:endParaRPr lang="en-US" strike="noStrike" noProof="1"/>
          </a:p>
        </p:txBody>
      </p:sp>
    </p:spTree>
  </p:cSld>
  <p:clrMapOvr>
    <a:masterClrMapping/>
  </p:clrMapOvr>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0" y="4913079"/>
            <a:ext cx="9144000" cy="230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000687"/>
            <a:ext cx="9144000" cy="1241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338297"/>
            <a:ext cx="7772400" cy="754857"/>
          </a:xfrm>
        </p:spPr>
        <p:txBody>
          <a:bodyPr anchor="b"/>
          <a:lstStyle>
            <a:lvl1pPr algn="ct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429436"/>
            <a:ext cx="6858000" cy="1241822"/>
          </a:xfrm>
        </p:spPr>
        <p:txBody>
          <a:bodyPr/>
          <a:lstStyle>
            <a:lvl1pPr marL="0" indent="0" algn="ctr">
              <a:buNone/>
              <a:defRPr sz="180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9" name="文本框 8"/>
          <p:cNvSpPr txBox="1"/>
          <p:nvPr userDrawn="1"/>
        </p:nvSpPr>
        <p:spPr>
          <a:xfrm>
            <a:off x="114300" y="4930437"/>
            <a:ext cx="1200970" cy="253916"/>
          </a:xfrm>
          <a:prstGeom prst="rect">
            <a:avLst/>
          </a:prstGeom>
          <a:noFill/>
        </p:spPr>
        <p:txBody>
          <a:bodyPr wrap="none" rtlCol="0">
            <a:spAutoFit/>
          </a:bodyPr>
          <a:lstStyle/>
          <a:p>
            <a:r>
              <a:rPr lang="en-US" altLang="zh-CN" sz="1050" dirty="0">
                <a:solidFill>
                  <a:schemeClr val="bg1"/>
                </a:solidFill>
                <a:latin typeface="微软雅黑" panose="020B0503020204020204" pitchFamily="34" charset="-122"/>
                <a:ea typeface="微软雅黑" panose="020B0503020204020204" pitchFamily="34" charset="-122"/>
              </a:rPr>
              <a:t>Python</a:t>
            </a:r>
            <a:r>
              <a:rPr lang="zh-CN" altLang="en-US" sz="1050" dirty="0">
                <a:solidFill>
                  <a:schemeClr val="bg1"/>
                </a:solidFill>
                <a:latin typeface="微软雅黑" panose="020B0503020204020204" pitchFamily="34" charset="-122"/>
                <a:ea typeface="微软雅黑" panose="020B0503020204020204" pitchFamily="34" charset="-122"/>
              </a:rPr>
              <a:t>程序设计</a:t>
            </a:r>
            <a:endParaRPr lang="zh-CN" altLang="en-US" sz="105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2787918" y="4930437"/>
            <a:ext cx="2800767" cy="253916"/>
          </a:xfrm>
          <a:prstGeom prst="rect">
            <a:avLst/>
          </a:prstGeom>
          <a:noFill/>
        </p:spPr>
        <p:txBody>
          <a:bodyPr wrap="none" rtlCol="0">
            <a:spAutoFit/>
          </a:bodyPr>
          <a:lstStyle/>
          <a:p>
            <a:r>
              <a:rPr lang="zh-CN" altLang="en-US" sz="1050" dirty="0">
                <a:solidFill>
                  <a:schemeClr val="bg1"/>
                </a:solidFill>
                <a:latin typeface="微软雅黑" panose="020B0503020204020204" pitchFamily="34" charset="-122"/>
                <a:ea typeface="微软雅黑" panose="020B0503020204020204" pitchFamily="34" charset="-122"/>
              </a:rPr>
              <a:t>彭小江，深圳技术大学</a:t>
            </a:r>
            <a:r>
              <a:rPr lang="en-US" altLang="zh-CN" sz="1050" dirty="0">
                <a:solidFill>
                  <a:schemeClr val="bg1"/>
                </a:solidFill>
                <a:latin typeface="微软雅黑" panose="020B0503020204020204" pitchFamily="34" charset="-122"/>
                <a:ea typeface="微软雅黑" panose="020B0503020204020204" pitchFamily="34" charset="-122"/>
              </a:rPr>
              <a:t>-</a:t>
            </a:r>
            <a:r>
              <a:rPr lang="zh-CN" altLang="en-US" sz="1050" dirty="0">
                <a:solidFill>
                  <a:schemeClr val="bg1"/>
                </a:solidFill>
                <a:latin typeface="微软雅黑" panose="020B0503020204020204" pitchFamily="34" charset="-122"/>
                <a:ea typeface="微软雅黑" panose="020B0503020204020204" pitchFamily="34" charset="-122"/>
              </a:rPr>
              <a:t>大数据与互联网学院</a:t>
            </a:r>
            <a:endParaRPr lang="zh-CN" altLang="en-US" sz="1050" dirty="0">
              <a:solidFill>
                <a:schemeClr val="bg1"/>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71229" y="3744306"/>
            <a:ext cx="1634144" cy="1019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a:xfrm>
            <a:off x="6553200" y="4684738"/>
            <a:ext cx="2133600" cy="357250"/>
          </a:xfrm>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4338" name="组合 5121"/>
          <p:cNvGrpSpPr/>
          <p:nvPr/>
        </p:nvGrpSpPr>
        <p:grpSpPr>
          <a:xfrm>
            <a:off x="0" y="0"/>
            <a:ext cx="9144000" cy="5143209"/>
            <a:chOff x="0" y="0"/>
            <a:chExt cx="5760" cy="4319"/>
          </a:xfrm>
        </p:grpSpPr>
        <p:sp>
          <p:nvSpPr>
            <p:cNvPr id="14339" name="任意多边形 5122"/>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4340" name="任意多边形 5123"/>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4341" name="任意多边形 5124"/>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4342" name="任意多边形 5125"/>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4343" name="任意多边形 5126"/>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4344" name="任意多边形 5127"/>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4345" name="任意多边形 5128"/>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4346" name="任意多边形 5129"/>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4347" name="任意多边形 5130"/>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4348" name="任意多边形 5131"/>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4349" name="任意多边形 5132"/>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4350" name="任意多边形 5133"/>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4351" name="任意多边形 5134"/>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4352" name="任意多边形 5135"/>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4353" name="任意多边形 5136"/>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4354" name="任意多边形 5137"/>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4355" name="任意多边形 5138"/>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4356" name="任意多边形 5139"/>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4357" name="任意多边形 5140"/>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4358" name="任意多边形 5141"/>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4359" name="任意多边形 5142"/>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4360" name="任意多边形 5143"/>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4361" name="任意多边形 5144"/>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4362" name="任意多边形 5145"/>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4363" name="任意多边形 5146"/>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4364" name="任意多边形 5147"/>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4365" name="任意多边形 5148"/>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4366" name="任意多边形 5149"/>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4367" name="任意多边形 5150"/>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4368" name="任意多边形 5151"/>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4369" name="任意多边形 5152"/>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4370" name="任意多边形 5153"/>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4371" name="任意多边形 5154"/>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4372" name="任意多边形 5155"/>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4373" name="任意多边形 5156"/>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4374" name="任意多边形 5157"/>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4375" name="组合 5158"/>
            <p:cNvGrpSpPr/>
            <p:nvPr userDrawn="1"/>
          </p:nvGrpSpPr>
          <p:grpSpPr>
            <a:xfrm>
              <a:off x="0" y="1632"/>
              <a:ext cx="5758" cy="1858"/>
              <a:chOff x="0" y="0"/>
              <a:chExt cx="5758" cy="1858"/>
            </a:xfrm>
          </p:grpSpPr>
          <p:sp>
            <p:nvSpPr>
              <p:cNvPr id="14376" name="任意多边形 5159"/>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4377" name="任意多边形 5160"/>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5162" name="标题 5161"/>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5163" name="副标题 5162"/>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5164" name="日期占位符 5163"/>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165" name="页脚占位符 5164"/>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5166" name="灯片编号占位符 5165"/>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5362" name="组合 9217"/>
          <p:cNvGrpSpPr/>
          <p:nvPr/>
        </p:nvGrpSpPr>
        <p:grpSpPr>
          <a:xfrm>
            <a:off x="0" y="0"/>
            <a:ext cx="9144000" cy="5143209"/>
            <a:chOff x="0" y="0"/>
            <a:chExt cx="5760" cy="4319"/>
          </a:xfrm>
        </p:grpSpPr>
        <p:sp>
          <p:nvSpPr>
            <p:cNvPr id="15363" name="任意多边形 921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5364" name="任意多边形 921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65" name="任意多边形 922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5366" name="任意多边形 922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67" name="任意多边形 922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5368" name="任意多边形 922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5369" name="任意多边形 922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5370" name="任意多边形 922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371" name="任意多边形 922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5372" name="任意多边形 922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5373" name="任意多边形 922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5374" name="任意多边形 922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5375" name="任意多边形 923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5376" name="任意多边形 923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5377" name="任意多边形 923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5378" name="任意多边形 923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5379" name="任意多边形 923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5380" name="任意多边形 923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5381" name="任意多边形 923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5382" name="任意多边形 923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5383" name="任意多边形 923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84" name="任意多边形 923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5385" name="任意多边形 924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5386" name="任意多边形 924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5387" name="任意多边形 924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5388" name="任意多边形 924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5389" name="任意多边形 924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5390" name="任意多边形 924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5391" name="任意多边形 924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5392" name="任意多边形 924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5393" name="任意多边形 924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5394" name="任意多边形 924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5395" name="任意多边形 925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5396" name="任意多边形 925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5397" name="任意多边形 925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5398" name="任意多边形 925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5399" name="组合 9254"/>
            <p:cNvGrpSpPr/>
            <p:nvPr userDrawn="1"/>
          </p:nvGrpSpPr>
          <p:grpSpPr>
            <a:xfrm>
              <a:off x="0" y="1632"/>
              <a:ext cx="5758" cy="1858"/>
              <a:chOff x="0" y="0"/>
              <a:chExt cx="5758" cy="1858"/>
            </a:xfrm>
          </p:grpSpPr>
          <p:sp>
            <p:nvSpPr>
              <p:cNvPr id="15400" name="任意多边形 925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5401" name="任意多边形 925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9258" name="标题 925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9259" name="副标题 925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9260" name="日期占位符 9259"/>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9261" name="页脚占位符 9260"/>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9262" name="灯片编号占位符 9261"/>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12289"/>
          <p:cNvGrpSpPr/>
          <p:nvPr/>
        </p:nvGrpSpPr>
        <p:grpSpPr>
          <a:xfrm>
            <a:off x="0" y="0"/>
            <a:ext cx="9144000" cy="5143209"/>
            <a:chOff x="0" y="0"/>
            <a:chExt cx="5760" cy="4319"/>
          </a:xfrm>
        </p:grpSpPr>
        <p:sp>
          <p:nvSpPr>
            <p:cNvPr id="16387" name="任意多边形 1229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6388" name="任意多边形 1229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389" name="任意多边形 1229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6390" name="任意多边形 1229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391" name="任意多边形 1229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6392" name="任意多边形 1229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6393" name="任意多边形 1229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6394" name="任意多边形 1229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395" name="任意多边形 1229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6396" name="任意多边形 1229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6397" name="任意多边形 1230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6398" name="任意多边形 1230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6399" name="任意多边形 1230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6400" name="任意多边形 1230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6401" name="任意多边形 1230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6402" name="任意多边形 1230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6403" name="任意多边形 1230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6404" name="任意多边形 1230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6405" name="任意多边形 1230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6406" name="任意多边形 1230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6407" name="任意多边形 1231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08" name="任意多边形 1231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6409" name="任意多边形 1231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6410" name="任意多边形 1231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6411" name="任意多边形 1231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6412" name="任意多边形 1231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6413" name="任意多边形 1231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6414" name="任意多边形 1231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6415" name="任意多边形 1231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6416" name="任意多边形 1231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6417" name="任意多边形 1232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6418" name="任意多边形 1232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6419" name="任意多边形 1232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6420" name="任意多边形 1232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6421" name="任意多边形 1232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6422" name="任意多边形 1232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6423" name="组合 12326"/>
            <p:cNvGrpSpPr/>
            <p:nvPr userDrawn="1"/>
          </p:nvGrpSpPr>
          <p:grpSpPr>
            <a:xfrm>
              <a:off x="0" y="1632"/>
              <a:ext cx="5758" cy="1858"/>
              <a:chOff x="0" y="0"/>
              <a:chExt cx="5758" cy="1858"/>
            </a:xfrm>
          </p:grpSpPr>
          <p:sp>
            <p:nvSpPr>
              <p:cNvPr id="16424" name="任意多边形 1232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6425" name="任意多边形 1232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2330" name="标题 12329"/>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2331" name="副标题 12330"/>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2332" name="日期占位符 12331"/>
          <p:cNvSpPr>
            <a:spLocks noGrp="1"/>
          </p:cNvSpPr>
          <p:nvPr>
            <p:ph type="dt" sz="quarter" idx="2"/>
          </p:nvPr>
        </p:nvSpPr>
        <p:spPr>
          <a:xfrm>
            <a:off x="457200" y="4683547"/>
            <a:ext cx="2133600" cy="342960"/>
          </a:xfrm>
          <a:prstGeom prst="rect">
            <a:avLst/>
          </a:prstGeom>
          <a:noFill/>
          <a:ln w="9525">
            <a:noFill/>
            <a:miter/>
          </a:ln>
        </p:spPr>
        <p:txBody>
          <a:bodyPr anchor="b"/>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2333" name="页脚占位符 12332"/>
          <p:cNvSpPr>
            <a:spLocks noGrp="1"/>
          </p:cNvSpPr>
          <p:nvPr>
            <p:ph type="ftr" sz="quarter" idx="3"/>
          </p:nvPr>
        </p:nvSpPr>
        <p:spPr>
          <a:xfrm>
            <a:off x="3124200" y="4687120"/>
            <a:ext cx="2895600" cy="342960"/>
          </a:xfrm>
          <a:prstGeom prst="rect">
            <a:avLst/>
          </a:prstGeom>
          <a:noFill/>
          <a:ln w="9525">
            <a:noFill/>
            <a:miter/>
          </a:ln>
        </p:spPr>
        <p:txBody>
          <a:bodyPr anchor="b"/>
          <a:lstStyle/>
          <a:p>
            <a:pPr fontAlgn="base"/>
            <a:endParaRPr lang="en-US" altLang="x-none" strike="noStrike" noProof="1"/>
          </a:p>
        </p:txBody>
      </p:sp>
      <p:sp>
        <p:nvSpPr>
          <p:cNvPr id="12334" name="灯片编号占位符 12333"/>
          <p:cNvSpPr>
            <a:spLocks noGrp="1"/>
          </p:cNvSpPr>
          <p:nvPr>
            <p:ph type="sldNum" sz="quarter" idx="4"/>
          </p:nvPr>
        </p:nvSpPr>
        <p:spPr>
          <a:xfrm>
            <a:off x="6553200" y="4683547"/>
            <a:ext cx="2133600" cy="342960"/>
          </a:xfrm>
          <a:prstGeom prst="rect">
            <a:avLst/>
          </a:prstGeom>
          <a:noFill/>
          <a:ln w="9525">
            <a:noFill/>
            <a:miter/>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4" Type="http://schemas.openxmlformats.org/officeDocument/2006/relationships/theme" Target="../theme/theme12.xml"/><Relationship Id="rId13" Type="http://schemas.openxmlformats.org/officeDocument/2006/relationships/slideLayout" Target="../slideLayouts/slideLayout134.xml"/><Relationship Id="rId12" Type="http://schemas.openxmlformats.org/officeDocument/2006/relationships/slideLayout" Target="../slideLayouts/slideLayout133.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5" Type="http://schemas.openxmlformats.org/officeDocument/2006/relationships/theme" Target="../theme/theme9.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日期占位符 13313"/>
          <p:cNvSpPr>
            <a:spLocks noGrp="1"/>
          </p:cNvSpPr>
          <p:nvPr>
            <p:ph type="dt" sz="half" idx="2"/>
          </p:nvPr>
        </p:nvSpPr>
        <p:spPr>
          <a:xfrm>
            <a:off x="457200" y="4689501"/>
            <a:ext cx="2133600" cy="35725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3315" name="灯片编号占位符 13314"/>
          <p:cNvSpPr>
            <a:spLocks noGrp="1"/>
          </p:cNvSpPr>
          <p:nvPr>
            <p:ph type="sldNum" sz="quarter" idx="4"/>
          </p:nvPr>
        </p:nvSpPr>
        <p:spPr>
          <a:xfrm>
            <a:off x="6553200" y="4687120"/>
            <a:ext cx="2133600" cy="357250"/>
          </a:xfrm>
          <a:prstGeom prst="rect">
            <a:avLst/>
          </a:prstGeom>
          <a:noFill/>
          <a:ln w="9525">
            <a:noFill/>
            <a:miter/>
          </a:ln>
        </p:spPr>
        <p:txBody>
          <a:bodyPr anchor="b"/>
          <a:lstStyle>
            <a:lvl1pPr algn="r">
              <a:defRPr sz="9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grpSp>
        <p:nvGrpSpPr>
          <p:cNvPr id="10244" name="组合 13315"/>
          <p:cNvGrpSpPr/>
          <p:nvPr/>
        </p:nvGrpSpPr>
        <p:grpSpPr>
          <a:xfrm>
            <a:off x="0" y="0"/>
            <a:ext cx="9140825" cy="5138446"/>
            <a:chOff x="0" y="0"/>
            <a:chExt cx="5758" cy="4315"/>
          </a:xfrm>
        </p:grpSpPr>
        <p:grpSp>
          <p:nvGrpSpPr>
            <p:cNvPr id="10245" name="组合 13316"/>
            <p:cNvGrpSpPr/>
            <p:nvPr userDrawn="1"/>
          </p:nvGrpSpPr>
          <p:grpSpPr>
            <a:xfrm>
              <a:off x="1728" y="2230"/>
              <a:ext cx="4027" cy="2085"/>
              <a:chOff x="0" y="0"/>
              <a:chExt cx="4027" cy="2085"/>
            </a:xfrm>
          </p:grpSpPr>
          <p:sp>
            <p:nvSpPr>
              <p:cNvPr id="10246" name="任意多边形 13317"/>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0247" name="任意多边形 13318"/>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0248" name="任意多边形 13319"/>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0249" name="任意多边形 13320"/>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0250" name="任意多边形 13321"/>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0251" name="任意多边形 13322"/>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0252" name="任意多边形 13323"/>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3325" name="标题 13324"/>
          <p:cNvSpPr>
            <a:spLocks noGrp="1" noRot="1"/>
          </p:cNvSpPr>
          <p:nvPr>
            <p:ph type="title"/>
          </p:nvPr>
        </p:nvSpPr>
        <p:spPr>
          <a:xfrm>
            <a:off x="457200" y="206014"/>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3326" name="页脚占位符 13325"/>
          <p:cNvSpPr>
            <a:spLocks noGrp="1"/>
          </p:cNvSpPr>
          <p:nvPr>
            <p:ph type="ftr" sz="quarter" idx="3"/>
          </p:nvPr>
        </p:nvSpPr>
        <p:spPr>
          <a:xfrm>
            <a:off x="3124200" y="4687120"/>
            <a:ext cx="2895600" cy="357250"/>
          </a:xfrm>
          <a:prstGeom prst="rect">
            <a:avLst/>
          </a:prstGeom>
          <a:noFill/>
          <a:ln w="9525">
            <a:noFill/>
            <a:miter/>
          </a:ln>
        </p:spPr>
        <p:txBody>
          <a:bodyPr anchor="b"/>
          <a:lstStyle>
            <a:lvl1pPr algn="ctr">
              <a:defRPr sz="900"/>
            </a:lvl1pPr>
          </a:lstStyle>
          <a:p>
            <a:pPr lvl="0" fontAlgn="base"/>
            <a:endParaRPr lang="zh-CN" strike="noStrike" noProof="1"/>
          </a:p>
        </p:txBody>
      </p:sp>
      <p:sp>
        <p:nvSpPr>
          <p:cNvPr id="13327" name="文本占位符 13326"/>
          <p:cNvSpPr>
            <a:spLocks noGrp="1"/>
          </p:cNvSpPr>
          <p:nvPr>
            <p:ph type="body" idx="1"/>
          </p:nvPr>
        </p:nvSpPr>
        <p:spPr>
          <a:xfrm>
            <a:off x="457200" y="1200360"/>
            <a:ext cx="8229600" cy="3395066"/>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126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536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536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
        <p:nvSpPr>
          <p:cNvPr id="1536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endParaRPr lang="zh-CN" altLang="en-US"/>
          </a:p>
        </p:txBody>
      </p:sp>
      <p:sp>
        <p:nvSpPr>
          <p:cNvPr id="2051"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endParaRPr lang="zh-CN" altLang="en-US"/>
          </a:p>
          <a:p>
            <a:pPr lvl="1" indent="-285750"/>
            <a:r>
              <a:rPr lang="zh-CN" altLang="en-US"/>
              <a:t>Second level</a:t>
            </a:r>
            <a:endParaRPr lang="zh-CN" altLang="en-US"/>
          </a:p>
          <a:p>
            <a:pPr lvl="2" indent="-228600"/>
            <a:r>
              <a:rPr lang="zh-CN" altLang="en-US"/>
              <a:t>Third level</a:t>
            </a:r>
            <a:endParaRPr lang="zh-CN" altLang="en-US"/>
          </a:p>
          <a:p>
            <a:pPr lvl="3" indent="-228600"/>
            <a:r>
              <a:rPr lang="zh-CN" altLang="en-US"/>
              <a:t>Fourth level</a:t>
            </a:r>
            <a:endParaRPr lang="zh-CN" altLang="en-US"/>
          </a:p>
          <a:p>
            <a:pPr lvl="4" indent="-228600"/>
            <a:r>
              <a:rPr lang="zh-CN" altLang="en-US"/>
              <a:t>Fifth level</a:t>
            </a:r>
            <a:endParaRPr lang="zh-CN" altLang="en-US"/>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eaLnBrk="1" fontAlgn="base" hangingPunct="1"/>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eaLnBrk="1" fontAlgn="base" hangingPunct="1"/>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077"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4098" name="组合 4097"/>
          <p:cNvGrpSpPr/>
          <p:nvPr/>
        </p:nvGrpSpPr>
        <p:grpSpPr>
          <a:xfrm>
            <a:off x="0" y="0"/>
            <a:ext cx="9144000" cy="5143209"/>
            <a:chOff x="0" y="0"/>
            <a:chExt cx="5760" cy="4319"/>
          </a:xfrm>
        </p:grpSpPr>
        <p:sp>
          <p:nvSpPr>
            <p:cNvPr id="4099" name="任意多边形 409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4100" name="任意多边形 409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4101" name="任意多边形 410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4102" name="任意多边形 410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4103" name="任意多边形 410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4104" name="任意多边形 410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4105" name="任意多边形 410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4106" name="任意多边形 410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4107" name="任意多边形 410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4108" name="任意多边形 410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4109" name="任意多边形 410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4110" name="任意多边形 410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4111" name="任意多边形 411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4112" name="任意多边形 411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4113" name="任意多边形 411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4114" name="任意多边形 411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4115" name="任意多边形 411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4116" name="任意多边形 411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4117" name="任意多边形 411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4118" name="任意多边形 411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4119" name="任意多边形 411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4120" name="任意多边形 411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4121" name="任意多边形 412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4122" name="任意多边形 412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4123" name="任意多边形 412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4124" name="任意多边形 412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4125" name="任意多边形 412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4126" name="任意多边形 412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4127" name="任意多边形 412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4128" name="任意多边形 412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4129" name="任意多边形 412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4130" name="任意多边形 412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4131" name="任意多边形 413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4132" name="任意多边形 413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4133" name="任意多边形 413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4134" name="任意多边形 413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4135" name="组合 4134"/>
            <p:cNvGrpSpPr/>
            <p:nvPr userDrawn="1"/>
          </p:nvGrpSpPr>
          <p:grpSpPr>
            <a:xfrm>
              <a:off x="0" y="1632"/>
              <a:ext cx="5758" cy="1858"/>
              <a:chOff x="0" y="0"/>
              <a:chExt cx="5758" cy="1858"/>
            </a:xfrm>
          </p:grpSpPr>
          <p:sp>
            <p:nvSpPr>
              <p:cNvPr id="4136" name="任意多边形 413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4137" name="任意多边形 413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4138" name="标题 4137"/>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4139" name="文本占位符 4138"/>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140" name="日期占位符 4139"/>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141" name="页脚占位符 4140"/>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4142" name="灯片编号占位符 4141"/>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614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14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615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614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717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717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717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8193"/>
          <p:cNvGrpSpPr/>
          <p:nvPr/>
        </p:nvGrpSpPr>
        <p:grpSpPr>
          <a:xfrm>
            <a:off x="0" y="0"/>
            <a:ext cx="9144000" cy="5143209"/>
            <a:chOff x="0" y="0"/>
            <a:chExt cx="5760" cy="4319"/>
          </a:xfrm>
        </p:grpSpPr>
        <p:sp>
          <p:nvSpPr>
            <p:cNvPr id="7171" name="任意多边形 819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7172" name="任意多边形 819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173" name="任意多边形 819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7174" name="任意多边形 819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75" name="任意多边形 819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7176" name="任意多边形 819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7177" name="任意多边形 820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7178" name="任意多边形 820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179" name="任意多边形 820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7180" name="任意多边形 820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7181" name="任意多边形 820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7182" name="任意多边形 820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7183" name="任意多边形 820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84" name="任意多边形 820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7185" name="任意多边形 820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7186" name="任意多边形 820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7187" name="任意多边形 821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7188" name="任意多边形 821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7189" name="任意多边形 821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7190" name="任意多边形 821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7191" name="任意多边形 821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192" name="任意多边形 821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7193" name="任意多边形 821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7194" name="任意多边形 821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7195" name="任意多边形 821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7196" name="任意多边形 821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7197" name="任意多边形 822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7198" name="任意多边形 822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7199" name="任意多边形 822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200" name="任意多边形 822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7201" name="任意多边形 822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7202" name="任意多边形 822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7203" name="任意多边形 822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204" name="任意多边形 822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7205" name="任意多边形 822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7206" name="任意多边形 822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7207" name="组合 8230"/>
            <p:cNvGrpSpPr/>
            <p:nvPr userDrawn="1"/>
          </p:nvGrpSpPr>
          <p:grpSpPr>
            <a:xfrm>
              <a:off x="0" y="1632"/>
              <a:ext cx="5758" cy="1858"/>
              <a:chOff x="0" y="0"/>
              <a:chExt cx="5758" cy="1858"/>
            </a:xfrm>
          </p:grpSpPr>
          <p:sp>
            <p:nvSpPr>
              <p:cNvPr id="7208" name="任意多边形 823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209" name="任意多边形 823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8234" name="标题 8233"/>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8235" name="文本占位符 8234"/>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8236" name="日期占位符 823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237" name="页脚占位符 823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8238" name="灯片编号占位符 823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4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24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9218" name="组合 11265"/>
          <p:cNvGrpSpPr/>
          <p:nvPr/>
        </p:nvGrpSpPr>
        <p:grpSpPr>
          <a:xfrm>
            <a:off x="0" y="0"/>
            <a:ext cx="9144000" cy="5143209"/>
            <a:chOff x="0" y="0"/>
            <a:chExt cx="5760" cy="4319"/>
          </a:xfrm>
        </p:grpSpPr>
        <p:sp>
          <p:nvSpPr>
            <p:cNvPr id="9219" name="任意多边形 1126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9220" name="任意多边形 1126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21" name="任意多边形 1126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9222" name="任意多边形 1126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23" name="任意多边形 1127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9224" name="任意多边形 1127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9225" name="任意多边形 1127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9226" name="任意多边形 1127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27" name="任意多边形 1127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9228" name="任意多边形 1127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9229" name="任意多边形 1127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9230" name="任意多边形 1127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9231" name="任意多边形 1127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9232" name="任意多边形 1127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9233" name="任意多边形 1128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9234" name="任意多边形 1128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9235" name="任意多边形 1128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9236" name="任意多边形 1128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9237" name="任意多边形 1128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9238" name="任意多边形 1128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9239" name="任意多边形 1128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40" name="任意多边形 1128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9241" name="任意多边形 1128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9242" name="任意多边形 1128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9243" name="任意多边形 1129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9244" name="任意多边形 1129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9245" name="任意多边形 1129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9246" name="任意多边形 1129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9247" name="任意多边形 1129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9248" name="任意多边形 1129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9249" name="任意多边形 1129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9250" name="任意多边形 1129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9251" name="任意多边形 1129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9252" name="任意多边形 1129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9253" name="任意多边形 1130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9254" name="任意多边形 1130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9255" name="组合 11302"/>
            <p:cNvGrpSpPr/>
            <p:nvPr userDrawn="1"/>
          </p:nvGrpSpPr>
          <p:grpSpPr>
            <a:xfrm>
              <a:off x="0" y="1632"/>
              <a:ext cx="5758" cy="1858"/>
              <a:chOff x="0" y="0"/>
              <a:chExt cx="5758" cy="1858"/>
            </a:xfrm>
          </p:grpSpPr>
          <p:sp>
            <p:nvSpPr>
              <p:cNvPr id="9256" name="任意多边形 1130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9257" name="任意多边形 1130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title"/>
          </p:nvPr>
        </p:nvSpPr>
        <p:spPr>
          <a:xfrm>
            <a:off x="457200" y="208396"/>
            <a:ext cx="8229600" cy="857400"/>
          </a:xfrm>
          <a:prstGeom prst="rect">
            <a:avLst/>
          </a:prstGeom>
          <a:noFill/>
          <a:ln w="9525">
            <a:noFill/>
            <a:miter/>
          </a:ln>
        </p:spPr>
        <p:txBody>
          <a:bodyPr anchor="ctr"/>
          <a:lstStyle/>
          <a:p>
            <a:pPr lvl="0" fontAlgn="base"/>
            <a:r>
              <a:rPr lang="zh-CN" altLang="en-US" strike="noStrike" noProof="1"/>
              <a:t>单击此处编辑母版标题样式</a:t>
            </a:r>
            <a:endParaRPr lang="zh-CN" altLang="en-US" strike="noStrike" noProof="1"/>
          </a:p>
        </p:txBody>
      </p:sp>
      <p:sp>
        <p:nvSpPr>
          <p:cNvPr id="11307" name="文本占位符 11306"/>
          <p:cNvSpPr>
            <a:spLocks noGrp="1"/>
          </p:cNvSpPr>
          <p:nvPr>
            <p:ph type="body" idx="1"/>
          </p:nvPr>
        </p:nvSpPr>
        <p:spPr>
          <a:xfrm>
            <a:off x="457200" y="1200360"/>
            <a:ext cx="8229600" cy="3398638"/>
          </a:xfrm>
          <a:prstGeom prst="rect">
            <a:avLst/>
          </a:prstGeom>
          <a:noFill/>
          <a:ln w="9525">
            <a:noFill/>
            <a:miter/>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308" name="日期占位符 11307"/>
          <p:cNvSpPr>
            <a:spLocks noGrp="1"/>
          </p:cNvSpPr>
          <p:nvPr>
            <p:ph type="dt" sz="half" idx="2"/>
          </p:nvPr>
        </p:nvSpPr>
        <p:spPr>
          <a:xfrm>
            <a:off x="457200" y="4683547"/>
            <a:ext cx="2133600" cy="342960"/>
          </a:xfrm>
          <a:prstGeom prst="rect">
            <a:avLst/>
          </a:prstGeom>
          <a:noFill/>
          <a:ln w="9525">
            <a:noFill/>
            <a:miter/>
          </a:ln>
        </p:spPr>
        <p:txBody>
          <a:bodyPr anchor="b"/>
          <a:lstStyle>
            <a:lvl1pPr>
              <a:defRPr sz="90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1309" name="页脚占位符 11308"/>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lvl1pPr>
          </a:lstStyle>
          <a:p>
            <a:pPr lvl="0" fontAlgn="base"/>
            <a:endParaRPr lang="zh-CN" altLang="en-US" strike="noStrike" noProof="1"/>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5.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16484" y="764194"/>
            <a:ext cx="5829300" cy="1186913"/>
          </a:xfrm>
        </p:spPr>
        <p:txBody>
          <a:bodyPr>
            <a:noAutofit/>
          </a:bodyPr>
          <a:lstStyle/>
          <a:p>
            <a:r>
              <a:rPr lang="zh-CN" altLang="en-US" sz="3375" b="1" dirty="0">
                <a:solidFill>
                  <a:srgbClr val="000000"/>
                </a:solidFill>
                <a:latin typeface="隶书" panose="02010509060101010101" pitchFamily="1" charset="-122"/>
                <a:ea typeface="+mj-ea"/>
              </a:rPr>
              <a:t>第</a:t>
            </a:r>
            <a:r>
              <a:rPr lang="en-US" altLang="zh-CN" sz="3375" b="1" dirty="0">
                <a:solidFill>
                  <a:srgbClr val="000000"/>
                </a:solidFill>
                <a:latin typeface="隶书" panose="02010509060101010101" pitchFamily="1" charset="-122"/>
                <a:ea typeface="+mj-ea"/>
              </a:rPr>
              <a:t>4</a:t>
            </a:r>
            <a:r>
              <a:rPr lang="zh-CN" altLang="en-US" sz="3375" b="1" dirty="0">
                <a:solidFill>
                  <a:srgbClr val="000000"/>
                </a:solidFill>
                <a:latin typeface="隶书" panose="02010509060101010101" pitchFamily="1" charset="-122"/>
                <a:ea typeface="+mj-ea"/>
              </a:rPr>
              <a:t>章　字符串与正则表达式</a:t>
            </a:r>
            <a:endParaRPr lang="zh-CN" altLang="en-US" dirty="0"/>
          </a:p>
        </p:txBody>
      </p:sp>
      <p:sp>
        <p:nvSpPr>
          <p:cNvPr id="3" name="副标题 2"/>
          <p:cNvSpPr>
            <a:spLocks noGrp="1"/>
          </p:cNvSpPr>
          <p:nvPr>
            <p:ph type="subTitle" idx="1"/>
          </p:nvPr>
        </p:nvSpPr>
        <p:spPr>
          <a:xfrm>
            <a:off x="791307" y="2379195"/>
            <a:ext cx="6858000" cy="1241822"/>
          </a:xfrm>
        </p:spPr>
        <p:txBody>
          <a:bodyPr>
            <a:normAutofit/>
          </a:bodyPr>
          <a:lstStyle/>
          <a:p>
            <a:r>
              <a:rPr lang="zh-CN" altLang="en-US" dirty="0"/>
              <a:t>彭小江，博士，副教授</a:t>
            </a:r>
            <a:endParaRPr lang="en-US" altLang="zh-CN" dirty="0"/>
          </a:p>
          <a:p>
            <a:r>
              <a:rPr lang="zh-CN" altLang="en-US" dirty="0"/>
              <a:t>深圳技术大学</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764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0722" name="文本占位符 27650"/>
          <p:cNvSpPr>
            <a:spLocks noGrp="1"/>
          </p:cNvSpPr>
          <p:nvPr>
            <p:ph idx="1"/>
          </p:nvPr>
        </p:nvSpPr>
        <p:spPr>
          <a:xfrm>
            <a:off x="362585" y="1120775"/>
            <a:ext cx="7296150" cy="3395345"/>
          </a:xfrm>
        </p:spPr>
        <p:txBody>
          <a:bodyPr anchor="t"/>
          <a:lstStyle/>
          <a:p>
            <a:pPr defTabSz="914400">
              <a:buSzPct val="70000"/>
              <a:buFont typeface="Wingdings" panose="05000000000000000000" charset="0"/>
              <a:buChar char=""/>
            </a:pPr>
            <a:r>
              <a:rPr lang="zh-CN" altLang="en-US" sz="1800" dirty="0"/>
              <a:t>常用格式字符</a:t>
            </a:r>
            <a:endParaRPr lang="zh-CN" altLang="en-US" sz="1800" dirty="0"/>
          </a:p>
        </p:txBody>
      </p:sp>
      <p:graphicFrame>
        <p:nvGraphicFramePr>
          <p:cNvPr id="2" name="表格 -1"/>
          <p:cNvGraphicFramePr/>
          <p:nvPr/>
        </p:nvGraphicFramePr>
        <p:xfrm>
          <a:off x="783433" y="1571052"/>
          <a:ext cx="5069205" cy="3104515"/>
        </p:xfrm>
        <a:graphic>
          <a:graphicData uri="http://schemas.openxmlformats.org/drawingml/2006/table">
            <a:tbl>
              <a:tblPr firstRow="1" bandRow="1">
                <a:tableStyleId>{5940675A-B579-460E-94D1-54222C63F5DA}</a:tableStyleId>
              </a:tblPr>
              <a:tblGrid>
                <a:gridCol w="1150620"/>
                <a:gridCol w="3918585"/>
              </a:tblGrid>
              <a:tr h="228600">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格式字符</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225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采用</a:t>
                      </a:r>
                      <a:r>
                        <a:rPr lang="en-US" altLang="zh-CN" sz="1400" b="0" u="none">
                          <a:latin typeface="宋体" panose="02010600030101010101" pitchFamily="2" charset="-122"/>
                          <a:ea typeface="宋体" panose="02010600030101010101" pitchFamily="2" charset="-122"/>
                          <a:cs typeface="宋体" panose="02010600030101010101" pitchFamily="2" charset="-122"/>
                        </a:rPr>
                        <a:t>str()</a:t>
                      </a:r>
                      <a:r>
                        <a:rPr lang="zh-CN" altLang="en-US" sz="1400" b="0" u="none">
                          <a:latin typeface="宋体" panose="02010600030101010101" pitchFamily="2" charset="-122"/>
                          <a:ea typeface="宋体" panose="02010600030101010101" pitchFamily="2" charset="-122"/>
                          <a:cs typeface="宋体" panose="02010600030101010101" pitchFamily="2" charset="-122"/>
                        </a:rPr>
                        <a:t>的显示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3939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采用</a:t>
                      </a:r>
                      <a:r>
                        <a:rPr lang="en-US" altLang="zh-CN" sz="1400" b="0" u="none">
                          <a:latin typeface="宋体" panose="02010600030101010101" pitchFamily="2" charset="-122"/>
                          <a:ea typeface="宋体" panose="02010600030101010101" pitchFamily="2" charset="-122"/>
                          <a:cs typeface="宋体" panose="02010600030101010101" pitchFamily="2" charset="-122"/>
                        </a:rPr>
                        <a:t>repr()</a:t>
                      </a:r>
                      <a:r>
                        <a:rPr lang="zh-CN" altLang="en-US" sz="1400" b="0" u="none">
                          <a:latin typeface="宋体" panose="02010600030101010101" pitchFamily="2" charset="-122"/>
                          <a:ea typeface="宋体" panose="02010600030101010101" pitchFamily="2" charset="-122"/>
                          <a:cs typeface="宋体" panose="02010600030101010101" pitchFamily="2" charset="-122"/>
                        </a:rPr>
                        <a:t>的显示</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单个字符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八进制整数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%x</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十六进制整数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1400" b="0" u="none">
                          <a:latin typeface="宋体" panose="02010600030101010101" pitchFamily="2" charset="-122"/>
                          <a:ea typeface="宋体" panose="02010600030101010101" pitchFamily="2" charset="-122"/>
                          <a:cs typeface="宋体" panose="02010600030101010101" pitchFamily="2" charset="-122"/>
                        </a:rPr>
                        <a:t>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基底写为</a:t>
                      </a:r>
                      <a:r>
                        <a:rPr lang="en-US" altLang="zh-CN" sz="1400" b="0" u="none">
                          <a:latin typeface="宋体" panose="02010600030101010101" pitchFamily="2" charset="-122"/>
                          <a:ea typeface="宋体" panose="02010600030101010101" pitchFamily="2" charset="-122"/>
                          <a:cs typeface="宋体" panose="02010600030101010101" pitchFamily="2" charset="-122"/>
                        </a:rPr>
                        <a:t>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%f</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%F</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浮点数</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4066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a:t>
                      </a:r>
                      <a:r>
                        <a:rPr lang="en-US" altLang="zh-CN" sz="1400" b="0" u="none">
                          <a:latin typeface="宋体" panose="02010600030101010101" pitchFamily="2" charset="-122"/>
                          <a:ea typeface="宋体" panose="02010600030101010101" pitchFamily="2" charset="-122"/>
                          <a:cs typeface="宋体" panose="02010600030101010101" pitchFamily="2" charset="-122"/>
                        </a:rPr>
                        <a:t>(e)</a:t>
                      </a:r>
                      <a:r>
                        <a:rPr lang="zh-CN" altLang="en-US" sz="14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28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指数</a:t>
                      </a:r>
                      <a:r>
                        <a:rPr lang="en-US" altLang="zh-CN" sz="1400" b="0" u="none">
                          <a:latin typeface="宋体" panose="02010600030101010101" pitchFamily="2" charset="-122"/>
                          <a:ea typeface="宋体" panose="02010600030101010101" pitchFamily="2" charset="-122"/>
                          <a:cs typeface="宋体" panose="02010600030101010101" pitchFamily="2" charset="-122"/>
                        </a:rPr>
                        <a:t>(E)</a:t>
                      </a:r>
                      <a:r>
                        <a:rPr lang="zh-CN" altLang="en-US" sz="1400" b="0" u="none">
                          <a:latin typeface="宋体" panose="02010600030101010101" pitchFamily="2" charset="-122"/>
                          <a:ea typeface="宋体" panose="02010600030101010101" pitchFamily="2" charset="-122"/>
                          <a:cs typeface="宋体" panose="02010600030101010101" pitchFamily="2" charset="-122"/>
                        </a:rPr>
                        <a:t>或浮点数 </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根据显示长度</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一个字符</a:t>
                      </a: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0770"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867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1746" name="文本占位符 28674"/>
          <p:cNvSpPr>
            <a:spLocks noGrp="1"/>
          </p:cNvSpPr>
          <p:nvPr>
            <p:ph idx="1"/>
          </p:nvPr>
        </p:nvSpPr>
        <p:spPr/>
        <p:txBody>
          <a:bodyPr anchor="t"/>
          <a:lstStyle/>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x = 1235</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"%o" % x</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"2323"</a:t>
            </a:r>
            <a:endParaRPr lang="zh-CN" altLang="en-US" sz="14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"%x" % x</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"4d3"</a:t>
            </a:r>
            <a:endParaRPr lang="zh-CN" altLang="en-US" sz="14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"%e" % x</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"1.235000e+03"</a:t>
            </a:r>
            <a:endParaRPr lang="zh-CN" altLang="en-US" sz="14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"%s" % 65</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"65"</a:t>
            </a:r>
            <a:endParaRPr lang="zh-CN" altLang="en-US" sz="14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"%s" % 65333</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00B0F0"/>
                </a:solidFill>
                <a:latin typeface="Consolas" panose="020B0609020204030204" charset="0"/>
              </a:rPr>
              <a:t>"65333"</a:t>
            </a:r>
            <a:endParaRPr lang="zh-CN" altLang="en-US" sz="1400" dirty="0">
              <a:solidFill>
                <a:srgbClr val="00B0F0"/>
              </a:solidFill>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latin typeface="Consolas" panose="020B0609020204030204" charset="0"/>
              </a:rPr>
              <a:t>&gt;&gt;&gt; "%d" % "555"</a:t>
            </a:r>
            <a:endParaRPr lang="zh-CN" altLang="en-US" sz="1400" dirty="0">
              <a:latin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400" dirty="0">
                <a:solidFill>
                  <a:srgbClr val="FF0000"/>
                </a:solidFill>
                <a:latin typeface="Consolas" panose="020B0609020204030204" charset="0"/>
              </a:rPr>
              <a:t>TypeError: %d format: a number is required, not str</a:t>
            </a:r>
            <a:endParaRPr lang="zh-CN" altLang="en-US" sz="1400" dirty="0">
              <a:solidFill>
                <a:srgbClr val="FF0000"/>
              </a:solidFill>
              <a:latin typeface="Consolas" panose="020B0609020204030204" charset="0"/>
            </a:endParaRPr>
          </a:p>
          <a:p>
            <a:pPr marL="0" indent="0" defTabSz="914400">
              <a:buSzPct val="70000"/>
              <a:buFont typeface="Wingdings" panose="05000000000000000000" pitchFamily="2" charset="2"/>
              <a:buNone/>
            </a:pPr>
            <a:r>
              <a:rPr lang="zh-CN" altLang="en-US" sz="1400">
                <a:latin typeface="Consolas" panose="020B0609020204030204" charset="0"/>
                <a:sym typeface="+mn-ea"/>
              </a:rPr>
              <a:t>&gt;&gt;&gt; '%s'%[1, 2, 3]        </a:t>
            </a:r>
            <a:r>
              <a:rPr lang="en-US" altLang="zh-CN" sz="1400">
                <a:latin typeface="Consolas" panose="020B0609020204030204" charset="0"/>
                <a:sym typeface="+mn-ea"/>
              </a:rPr>
              <a:t>#</a:t>
            </a:r>
            <a:r>
              <a:rPr lang="zh-CN" altLang="en-US" sz="1400">
                <a:latin typeface="Consolas" panose="020B0609020204030204" charset="0"/>
                <a:sym typeface="+mn-ea"/>
              </a:rPr>
              <a:t>直接把对象转换成字符串</a:t>
            </a:r>
            <a:endParaRPr lang="zh-CN" altLang="en-US" sz="1400">
              <a:latin typeface="Consolas" panose="020B0609020204030204" charset="0"/>
            </a:endParaRPr>
          </a:p>
          <a:p>
            <a:pPr marL="0" indent="0" defTabSz="914400">
              <a:buSzPct val="70000"/>
              <a:buFont typeface="Wingdings" panose="05000000000000000000" pitchFamily="2" charset="2"/>
              <a:buNone/>
            </a:pPr>
            <a:r>
              <a:rPr lang="zh-CN" altLang="en-US" sz="1400">
                <a:solidFill>
                  <a:srgbClr val="00B0F0"/>
                </a:solidFill>
                <a:latin typeface="Consolas" panose="020B0609020204030204" charset="0"/>
                <a:sym typeface="+mn-ea"/>
              </a:rPr>
              <a:t>'[1, 2, 3]'</a:t>
            </a:r>
            <a:endParaRPr lang="zh-CN" altLang="en-US" sz="1400" dirty="0">
              <a:solidFill>
                <a:srgbClr val="FF0000"/>
              </a:solidFill>
              <a:latin typeface="Consolas" panose="020B0609020204030204" charset="0"/>
            </a:endParaRPr>
          </a:p>
        </p:txBody>
      </p:sp>
      <p:sp>
        <p:nvSpPr>
          <p:cNvPr id="3174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96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3794" name="文本占位符 29698"/>
          <p:cNvSpPr>
            <a:spLocks noGrp="1"/>
          </p:cNvSpPr>
          <p:nvPr>
            <p:ph idx="1"/>
          </p:nvPr>
        </p:nvSpPr>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rPr>
              <a:t>使用format方法进行格式化</a:t>
            </a:r>
            <a:endParaRPr lang="zh-CN" altLang="en-US" sz="1800" dirty="0">
              <a:latin typeface="宋体" panose="02010600030101010101" pitchFamily="2" charset="-122"/>
            </a:endParaRPr>
          </a:p>
          <a:p>
            <a:pPr defTabSz="914400">
              <a:lnSpc>
                <a:spcPct val="100000"/>
              </a:lnSpc>
              <a:spcBef>
                <a:spcPts val="0"/>
              </a:spcBef>
              <a:buSzPct val="70000"/>
              <a:buFont typeface="Wingdings" panose="05000000000000000000" pitchFamily="2" charset="2"/>
              <a:buNone/>
            </a:pPr>
            <a:endParaRPr lang="zh-CN" altLang="zh-CN" sz="1400" dirty="0">
              <a:solidFill>
                <a:srgbClr val="00B0F0"/>
              </a:solidFill>
              <a:latin typeface="Consolas" panose="020B0609020204030204" charset="0"/>
            </a:endParaRPr>
          </a:p>
        </p:txBody>
      </p:sp>
      <p:sp>
        <p:nvSpPr>
          <p:cNvPr id="337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文本框 1"/>
          <p:cNvSpPr txBox="1"/>
          <p:nvPr/>
        </p:nvSpPr>
        <p:spPr>
          <a:xfrm>
            <a:off x="631825" y="1642745"/>
            <a:ext cx="6189980" cy="3138170"/>
          </a:xfrm>
          <a:prstGeom prst="rect">
            <a:avLst/>
          </a:prstGeom>
          <a:noFill/>
        </p:spPr>
        <p:txBody>
          <a:bodyPr wrap="square" rtlCol="0" anchor="t">
            <a:spAutoFit/>
          </a:bodyPr>
          <a:p>
            <a:r>
              <a:rPr lang="zh-CN" altLang="en-US"/>
              <a:t>&gt;&gt;&gt; print('{} {}'.format('hello','world'))  # 不带字段</a:t>
            </a:r>
            <a:endParaRPr lang="zh-CN" altLang="en-US"/>
          </a:p>
          <a:p>
            <a:r>
              <a:rPr lang="zh-CN" altLang="en-US"/>
              <a:t>hello world</a:t>
            </a:r>
            <a:endParaRPr lang="zh-CN" altLang="en-US"/>
          </a:p>
          <a:p>
            <a:r>
              <a:rPr lang="zh-CN" altLang="en-US"/>
              <a:t>&gt;&gt;&gt; print('{0} {1}'.format('hello','world'))  # 带数字编号</a:t>
            </a:r>
            <a:endParaRPr lang="zh-CN" altLang="en-US"/>
          </a:p>
          <a:p>
            <a:r>
              <a:rPr lang="zh-CN" altLang="en-US"/>
              <a:t>hello world</a:t>
            </a:r>
            <a:endParaRPr lang="zh-CN" altLang="en-US"/>
          </a:p>
          <a:p>
            <a:r>
              <a:rPr lang="zh-CN" altLang="en-US"/>
              <a:t>&gt;&gt;&gt; print('{0} {1} {0}'.format('hello','world'))  # 打乱顺序</a:t>
            </a:r>
            <a:endParaRPr lang="zh-CN" altLang="en-US"/>
          </a:p>
          <a:p>
            <a:r>
              <a:rPr lang="zh-CN" altLang="en-US"/>
              <a:t>hello world hello</a:t>
            </a:r>
            <a:endParaRPr lang="zh-CN" altLang="en-US"/>
          </a:p>
          <a:p>
            <a:r>
              <a:rPr lang="zh-CN" altLang="en-US"/>
              <a:t>&gt;&gt;&gt; print('{1} {1} {0}'.format('hello','world'))</a:t>
            </a:r>
            <a:endParaRPr lang="zh-CN" altLang="en-US"/>
          </a:p>
          <a:p>
            <a:r>
              <a:rPr lang="zh-CN" altLang="en-US"/>
              <a:t>world world hello</a:t>
            </a:r>
            <a:endParaRPr lang="zh-CN" altLang="en-US"/>
          </a:p>
          <a:p>
            <a:r>
              <a:rPr lang="zh-CN" altLang="en-US"/>
              <a:t>&gt;&gt;&gt; print('{a} {tom} {a}'.format(tom='hello',a='world'))  # 带关键字</a:t>
            </a:r>
            <a:endParaRPr lang="zh-CN" altLang="en-US"/>
          </a:p>
          <a:p>
            <a:r>
              <a:rPr lang="zh-CN" altLang="en-US"/>
              <a:t>world hello world</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969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3794" name="文本占位符 29698"/>
          <p:cNvSpPr>
            <a:spLocks noGrp="1"/>
          </p:cNvSpPr>
          <p:nvPr>
            <p:ph idx="1"/>
          </p:nvPr>
        </p:nvSpPr>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rPr>
              <a:t>2、进阶用法</a:t>
            </a:r>
            <a:endParaRPr lang="zh-CN" altLang="en-US" sz="1800" dirty="0">
              <a:latin typeface="宋体" panose="02010600030101010101" pitchFamily="2" charset="-122"/>
            </a:endParaRPr>
          </a:p>
          <a:p>
            <a:pPr marL="0" indent="0" defTabSz="914400">
              <a:lnSpc>
                <a:spcPct val="80000"/>
              </a:lnSpc>
              <a:buSzPct val="70000"/>
              <a:buNone/>
            </a:pPr>
            <a:r>
              <a:rPr lang="zh-CN" altLang="en-US" sz="1800" dirty="0">
                <a:latin typeface="宋体" panose="02010600030101010101" pitchFamily="2" charset="-122"/>
              </a:rPr>
              <a:t>（1）&lt; （默认）左对齐、&gt; 右对齐、^ 中间对齐、= （只用于数字）在小数点后进行补齐</a:t>
            </a:r>
            <a:endParaRPr lang="zh-CN" altLang="en-US" sz="1800" dirty="0">
              <a:latin typeface="宋体" panose="02010600030101010101" pitchFamily="2" charset="-122"/>
            </a:endParaRPr>
          </a:p>
          <a:p>
            <a:pPr marL="0" indent="0" defTabSz="914400">
              <a:lnSpc>
                <a:spcPct val="80000"/>
              </a:lnSpc>
              <a:buSzPct val="70000"/>
              <a:buNone/>
            </a:pPr>
            <a:r>
              <a:rPr lang="zh-CN" altLang="en-US" sz="1800" dirty="0">
                <a:solidFill>
                  <a:srgbClr val="FF0000"/>
                </a:solidFill>
                <a:latin typeface="宋体" panose="02010600030101010101" pitchFamily="2" charset="-122"/>
              </a:rPr>
              <a:t>（2）取位数“{:4s}”、"{:.2f}"等</a:t>
            </a:r>
            <a:endParaRPr lang="zh-CN" altLang="en-US" sz="1800" dirty="0">
              <a:solidFill>
                <a:srgbClr val="FF0000"/>
              </a:solidFill>
              <a:latin typeface="宋体" panose="02010600030101010101" pitchFamily="2" charset="-122"/>
            </a:endParaRPr>
          </a:p>
          <a:p>
            <a:pPr marL="0" indent="0" defTabSz="914400">
              <a:lnSpc>
                <a:spcPct val="100000"/>
              </a:lnSpc>
              <a:spcBef>
                <a:spcPts val="0"/>
              </a:spcBef>
              <a:buSzPct val="70000"/>
              <a:buNone/>
            </a:pPr>
            <a:endParaRPr lang="zh-CN" altLang="en-US" sz="1800" dirty="0">
              <a:solidFill>
                <a:srgbClr val="FF0000"/>
              </a:solidFill>
              <a:latin typeface="宋体" panose="02010600030101010101" pitchFamily="2" charset="-122"/>
            </a:endParaRPr>
          </a:p>
        </p:txBody>
      </p:sp>
      <p:sp>
        <p:nvSpPr>
          <p:cNvPr id="337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3" name="文本框 2"/>
          <p:cNvSpPr txBox="1"/>
          <p:nvPr/>
        </p:nvSpPr>
        <p:spPr>
          <a:xfrm>
            <a:off x="525780" y="2536825"/>
            <a:ext cx="5331460" cy="368300"/>
          </a:xfrm>
          <a:prstGeom prst="rect">
            <a:avLst/>
          </a:prstGeom>
          <a:noFill/>
        </p:spPr>
        <p:txBody>
          <a:bodyPr wrap="square" rtlCol="0" anchor="t">
            <a:spAutoFit/>
          </a:bodyPr>
          <a:p>
            <a:r>
              <a:rPr lang="zh-CN" altLang="en-US"/>
              <a:t>print('{} is {:.2f}'.format(1.123,1.123))  # 取2位小数</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4.1.1 字符串格式化</a:t>
            </a:r>
            <a:endParaRPr lang="zh-CN" altLang="en-US" kern="1200" baseline="0">
              <a:latin typeface="+mj-lt"/>
              <a:ea typeface="+mj-ea"/>
              <a:cs typeface="+mj-cs"/>
              <a:sym typeface="宋体" panose="02010600030101010101" pitchFamily="2" charset="-122"/>
            </a:endParaRPr>
          </a:p>
        </p:txBody>
      </p:sp>
      <p:sp>
        <p:nvSpPr>
          <p:cNvPr id="34818" name="内容占位符 2"/>
          <p:cNvSpPr>
            <a:spLocks noGrp="1"/>
          </p:cNvSpPr>
          <p:nvPr>
            <p:ph idx="1"/>
          </p:nvPr>
        </p:nvSpPr>
        <p:spPr/>
        <p:txBody>
          <a:bodyPr anchor="t"/>
          <a:lstStyle/>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weather = [("Monday","rain</a:t>
            </a:r>
            <a:r>
              <a:rPr lang="en-US" altLang="zh-CN" sz="1400" dirty="0">
                <a:latin typeface="Consolas" panose="020B0609020204030204" charset="0"/>
                <a:sym typeface="宋体" panose="02010600030101010101" pitchFamily="2" charset="-122"/>
              </a:rPr>
              <a:t>y</a:t>
            </a:r>
            <a:r>
              <a:rPr lang="zh-CN" altLang="en-US" sz="1400" dirty="0">
                <a:latin typeface="Consolas" panose="020B0609020204030204" charset="0"/>
                <a:sym typeface="宋体" panose="02010600030101010101" pitchFamily="2" charset="-122"/>
              </a:rPr>
              <a:t>"),("Tuesday","sunny"),</a:t>
            </a:r>
            <a:endParaRPr lang="zh-CN" altLang="en-US" sz="1400" dirty="0">
              <a:latin typeface="Consolas" panose="020B0609020204030204" charset="0"/>
              <a:sym typeface="宋体" panose="02010600030101010101" pitchFamily="2" charset="-122"/>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           ("Wednesday", "sunny"),("Thursday","rain</a:t>
            </a:r>
            <a:r>
              <a:rPr lang="en-US" altLang="zh-CN" sz="1400" dirty="0">
                <a:latin typeface="Consolas" panose="020B0609020204030204" charset="0"/>
                <a:sym typeface="宋体" panose="02010600030101010101" pitchFamily="2" charset="-122"/>
              </a:rPr>
              <a:t>y</a:t>
            </a:r>
            <a:r>
              <a:rPr lang="zh-CN" altLang="en-US" sz="1400" dirty="0">
                <a:latin typeface="Consolas" panose="020B0609020204030204" charset="0"/>
                <a:sym typeface="宋体" panose="02010600030101010101" pitchFamily="2" charset="-122"/>
              </a:rPr>
              <a:t>"),</a:t>
            </a:r>
            <a:endParaRPr lang="zh-CN" altLang="en-US" sz="1400" dirty="0">
              <a:latin typeface="Consolas" panose="020B0609020204030204" charset="0"/>
              <a:sym typeface="宋体" panose="02010600030101010101" pitchFamily="2" charset="-122"/>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           ("Friday","</a:t>
            </a:r>
            <a:r>
              <a:rPr lang="en-US" altLang="zh-CN" sz="1400" dirty="0">
                <a:latin typeface="Consolas" panose="020B0609020204030204" charset="0"/>
                <a:sym typeface="宋体" panose="02010600030101010101" pitchFamily="2" charset="-122"/>
              </a:rPr>
              <a:t>c</a:t>
            </a:r>
            <a:r>
              <a:rPr lang="zh-CN" altLang="en-US" sz="1400" dirty="0">
                <a:latin typeface="Consolas" panose="020B0609020204030204" charset="0"/>
                <a:sym typeface="宋体" panose="02010600030101010101" pitchFamily="2" charset="-122"/>
              </a:rPr>
              <a:t>loudy")]</a:t>
            </a:r>
            <a:endParaRPr lang="zh-CN" altLang="en-US" sz="14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formatter = "Weather of '{0[0]}' is '{0[1]}'".format</a:t>
            </a:r>
            <a:endParaRPr lang="zh-CN" altLang="en-US" sz="14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for item in map(formatter,weather):</a:t>
            </a:r>
            <a:endParaRPr lang="zh-CN" altLang="en-US" sz="1400" dirty="0">
              <a:latin typeface="Consolas" panose="020B0609020204030204" charset="0"/>
            </a:endParaRPr>
          </a:p>
          <a:p>
            <a:pPr marL="0" indent="0" defTabSz="914400">
              <a:lnSpc>
                <a:spcPct val="100000"/>
              </a:lnSpc>
              <a:spcBef>
                <a:spcPts val="300"/>
              </a:spcBef>
              <a:buSzPct val="70000"/>
              <a:buFont typeface="Wingdings" panose="05000000000000000000" pitchFamily="2" charset="2"/>
              <a:buNone/>
            </a:pPr>
            <a:r>
              <a:rPr lang="zh-CN" altLang="en-US" sz="1400" dirty="0">
                <a:latin typeface="Consolas" panose="020B0609020204030204" charset="0"/>
                <a:sym typeface="宋体" panose="02010600030101010101" pitchFamily="2" charset="-122"/>
              </a:rPr>
              <a:t>    print</a:t>
            </a:r>
            <a:r>
              <a:rPr lang="en-US" altLang="zh-CN" sz="1400" dirty="0">
                <a:latin typeface="Consolas" panose="020B0609020204030204" charset="0"/>
                <a:sym typeface="宋体" panose="02010600030101010101" pitchFamily="2" charset="-122"/>
              </a:rPr>
              <a:t>(</a:t>
            </a:r>
            <a:r>
              <a:rPr lang="zh-CN" altLang="en-US" sz="1400" dirty="0">
                <a:latin typeface="Consolas" panose="020B0609020204030204" charset="0"/>
                <a:sym typeface="宋体" panose="02010600030101010101" pitchFamily="2" charset="-122"/>
              </a:rPr>
              <a:t>item</a:t>
            </a:r>
            <a:r>
              <a:rPr lang="en-US" altLang="zh-CN" sz="1400" dirty="0">
                <a:latin typeface="Consolas" panose="020B0609020204030204" charset="0"/>
                <a:sym typeface="宋体" panose="02010600030101010101" pitchFamily="2" charset="-122"/>
              </a:rPr>
              <a:t>)</a:t>
            </a:r>
            <a:endParaRPr lang="en-US" altLang="zh-CN" sz="1400" dirty="0">
              <a:latin typeface="Consolas" panose="020B0609020204030204" charset="0"/>
            </a:endParaRPr>
          </a:p>
          <a:p>
            <a:pPr marL="0" indent="0" defTabSz="914400">
              <a:lnSpc>
                <a:spcPct val="100000"/>
              </a:lnSpc>
              <a:spcBef>
                <a:spcPts val="300"/>
              </a:spcBef>
              <a:buNone/>
            </a:pPr>
            <a:r>
              <a:rPr lang="en-US" altLang="zh-CN" sz="1400">
                <a:latin typeface="Consolas" panose="020B0609020204030204" charset="0"/>
              </a:rPr>
              <a:t>for item in weather:</a:t>
            </a:r>
            <a:endParaRPr lang="en-US" altLang="zh-CN" sz="1400">
              <a:latin typeface="Consolas" panose="020B0609020204030204" charset="0"/>
            </a:endParaRPr>
          </a:p>
          <a:p>
            <a:pPr marL="0" indent="0" defTabSz="914400">
              <a:lnSpc>
                <a:spcPct val="100000"/>
              </a:lnSpc>
              <a:spcBef>
                <a:spcPts val="300"/>
              </a:spcBef>
              <a:buNone/>
            </a:pPr>
            <a:r>
              <a:rPr lang="en-US" altLang="zh-CN" sz="1400">
                <a:latin typeface="Consolas" panose="020B0609020204030204" charset="0"/>
              </a:rPr>
              <a:t>    print(formatter(item))</a:t>
            </a:r>
            <a:endParaRPr lang="en-US" altLang="zh-CN" sz="1400">
              <a:latin typeface="Consolas" panose="020B0609020204030204" charset="0"/>
            </a:endParaRPr>
          </a:p>
          <a:p>
            <a:pPr marL="0" indent="0" defTabSz="914400">
              <a:lnSpc>
                <a:spcPct val="100000"/>
              </a:lnSpc>
              <a:spcBef>
                <a:spcPts val="300"/>
              </a:spcBef>
              <a:buNone/>
            </a:pPr>
            <a:r>
              <a:rPr lang="zh-CN" altLang="en-US" sz="1400" b="1">
                <a:latin typeface="Consolas" panose="020B0609020204030204" charset="0"/>
              </a:rPr>
              <a:t>运行结果：</a:t>
            </a:r>
            <a:endParaRPr lang="zh-CN" altLang="en-US" sz="1400" b="1">
              <a:latin typeface="Consolas" panose="020B0609020204030204" charset="0"/>
            </a:endParaRPr>
          </a:p>
          <a:p>
            <a:pPr marL="0" indent="0" defTabSz="914400">
              <a:lnSpc>
                <a:spcPct val="100000"/>
              </a:lnSpc>
              <a:spcBef>
                <a:spcPts val="300"/>
              </a:spcBef>
              <a:buNone/>
            </a:pPr>
            <a:r>
              <a:rPr lang="en-US" altLang="zh-CN" sz="1400">
                <a:solidFill>
                  <a:srgbClr val="00B0F0"/>
                </a:solidFill>
                <a:latin typeface="Consolas" panose="020B0609020204030204" charset="0"/>
              </a:rPr>
              <a:t>Weather of 'Monday' is 'rainy'</a:t>
            </a:r>
            <a:endParaRPr lang="en-US" altLang="zh-CN" sz="1400">
              <a:solidFill>
                <a:srgbClr val="00B0F0"/>
              </a:solidFill>
              <a:latin typeface="Consolas" panose="020B0609020204030204" charset="0"/>
            </a:endParaRPr>
          </a:p>
          <a:p>
            <a:pPr marL="0" indent="0" defTabSz="914400">
              <a:lnSpc>
                <a:spcPct val="100000"/>
              </a:lnSpc>
              <a:spcBef>
                <a:spcPts val="300"/>
              </a:spcBef>
              <a:buNone/>
            </a:pPr>
            <a:r>
              <a:rPr lang="en-US" altLang="zh-CN" sz="1400">
                <a:solidFill>
                  <a:srgbClr val="00B0F0"/>
                </a:solidFill>
                <a:latin typeface="Consolas" panose="020B0609020204030204" charset="0"/>
              </a:rPr>
              <a:t>Weather of 'Tuesday' is 'sunny'</a:t>
            </a:r>
            <a:endParaRPr lang="en-US" altLang="zh-CN" sz="1400">
              <a:solidFill>
                <a:srgbClr val="00B0F0"/>
              </a:solidFill>
              <a:latin typeface="Consolas" panose="020B0609020204030204" charset="0"/>
            </a:endParaRPr>
          </a:p>
          <a:p>
            <a:pPr marL="0" indent="0" defTabSz="914400">
              <a:lnSpc>
                <a:spcPct val="100000"/>
              </a:lnSpc>
              <a:spcBef>
                <a:spcPts val="300"/>
              </a:spcBef>
              <a:buNone/>
            </a:pPr>
            <a:r>
              <a:rPr lang="en-US" altLang="zh-CN" sz="1400">
                <a:solidFill>
                  <a:srgbClr val="00B0F0"/>
                </a:solidFill>
                <a:latin typeface="Consolas" panose="020B0609020204030204" charset="0"/>
              </a:rPr>
              <a:t>Weather of 'Wednesday' is 'sunny'</a:t>
            </a:r>
            <a:endParaRPr lang="en-US" altLang="zh-CN" sz="1400">
              <a:solidFill>
                <a:srgbClr val="00B0F0"/>
              </a:solidFill>
              <a:latin typeface="Consolas" panose="020B0609020204030204" charset="0"/>
            </a:endParaRPr>
          </a:p>
          <a:p>
            <a:pPr marL="0" indent="0" defTabSz="914400">
              <a:lnSpc>
                <a:spcPct val="100000"/>
              </a:lnSpc>
              <a:spcBef>
                <a:spcPts val="300"/>
              </a:spcBef>
              <a:buNone/>
            </a:pPr>
            <a:r>
              <a:rPr lang="en-US" altLang="zh-CN" sz="1400">
                <a:solidFill>
                  <a:srgbClr val="00B0F0"/>
                </a:solidFill>
                <a:latin typeface="Consolas" panose="020B0609020204030204" charset="0"/>
              </a:rPr>
              <a:t>Weather of 'Thursday' is 'rainy'</a:t>
            </a:r>
            <a:endParaRPr lang="en-US" altLang="zh-CN" sz="1400">
              <a:solidFill>
                <a:srgbClr val="00B0F0"/>
              </a:solidFill>
              <a:latin typeface="Consolas" panose="020B0609020204030204" charset="0"/>
            </a:endParaRPr>
          </a:p>
          <a:p>
            <a:pPr marL="0" indent="0" defTabSz="914400">
              <a:lnSpc>
                <a:spcPct val="100000"/>
              </a:lnSpc>
              <a:spcBef>
                <a:spcPts val="300"/>
              </a:spcBef>
              <a:buNone/>
            </a:pPr>
            <a:r>
              <a:rPr lang="en-US" altLang="zh-CN" sz="1400">
                <a:solidFill>
                  <a:srgbClr val="00B0F0"/>
                </a:solidFill>
                <a:latin typeface="Consolas" panose="020B0609020204030204" charset="0"/>
              </a:rPr>
              <a:t>Weather of 'Friday' is 'cloudy'</a:t>
            </a:r>
            <a:endParaRPr lang="en-US" altLang="zh-CN" sz="1400">
              <a:solidFill>
                <a:srgbClr val="00B0F0"/>
              </a:solidFill>
              <a:latin typeface="Consolas" panose="020B0609020204030204" charset="0"/>
            </a:endParaRPr>
          </a:p>
        </p:txBody>
      </p:sp>
      <p:sp>
        <p:nvSpPr>
          <p:cNvPr id="3481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右大括号 1"/>
          <p:cNvSpPr/>
          <p:nvPr/>
        </p:nvSpPr>
        <p:spPr>
          <a:xfrm>
            <a:off x="3913644" y="2255432"/>
            <a:ext cx="145282" cy="344151"/>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strike="noStrike" noProof="1"/>
          </a:p>
        </p:txBody>
      </p:sp>
      <p:sp>
        <p:nvSpPr>
          <p:cNvPr id="4" name="右大括号 3"/>
          <p:cNvSpPr/>
          <p:nvPr/>
        </p:nvSpPr>
        <p:spPr>
          <a:xfrm>
            <a:off x="3109426" y="2856225"/>
            <a:ext cx="145282" cy="34296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strike="noStrike" noProof="1"/>
          </a:p>
        </p:txBody>
      </p:sp>
      <p:sp>
        <p:nvSpPr>
          <p:cNvPr id="34822" name="文本框 4"/>
          <p:cNvSpPr txBox="1"/>
          <p:nvPr/>
        </p:nvSpPr>
        <p:spPr>
          <a:xfrm>
            <a:off x="5960512" y="2655558"/>
            <a:ext cx="843110" cy="306705"/>
          </a:xfrm>
          <a:prstGeom prst="rect">
            <a:avLst/>
          </a:prstGeom>
          <a:noFill/>
          <a:ln w="41275" cap="flat" cmpd="sng">
            <a:solidFill>
              <a:schemeClr val="accent1"/>
            </a:solidFill>
            <a:prstDash val="solid"/>
            <a:round/>
            <a:headEnd type="none" w="med" len="med"/>
            <a:tailEnd type="none" w="med" len="med"/>
          </a:ln>
        </p:spPr>
        <p:txBody>
          <a:bodyPr wrap="square" anchor="t">
            <a:spAutoFit/>
          </a:bodyPr>
          <a:lstStyle/>
          <a:p>
            <a:r>
              <a:rPr lang="zh-CN" altLang="en-US" sz="1400">
                <a:latin typeface="Arial" panose="020B0604020202020204" pitchFamily="34" charset="0"/>
                <a:ea typeface="宋体" panose="02010600030101010101" pitchFamily="2" charset="-122"/>
              </a:rPr>
              <a:t>等价</a:t>
            </a:r>
            <a:endParaRPr lang="zh-CN" altLang="en-US" sz="1400">
              <a:latin typeface="Arial" panose="020B0604020202020204" pitchFamily="34" charset="0"/>
              <a:ea typeface="宋体" panose="02010600030101010101" pitchFamily="2" charset="-122"/>
            </a:endParaRPr>
          </a:p>
        </p:txBody>
      </p:sp>
      <p:cxnSp>
        <p:nvCxnSpPr>
          <p:cNvPr id="6" name="直接箭头连接符 5"/>
          <p:cNvCxnSpPr>
            <a:stCxn id="34822" idx="1"/>
            <a:endCxn id="2" idx="1"/>
          </p:cNvCxnSpPr>
          <p:nvPr/>
        </p:nvCxnSpPr>
        <p:spPr>
          <a:xfrm flipH="1" flipV="1">
            <a:off x="4058626" y="2427643"/>
            <a:ext cx="1901825" cy="38163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4822" idx="1"/>
            <a:endCxn id="4" idx="1"/>
          </p:cNvCxnSpPr>
          <p:nvPr/>
        </p:nvCxnSpPr>
        <p:spPr>
          <a:xfrm flipH="1">
            <a:off x="3254716" y="2809278"/>
            <a:ext cx="2705735" cy="21844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029970"/>
            <a:ext cx="8371840" cy="3395345"/>
          </a:xfrm>
        </p:spPr>
        <p:txBody>
          <a:bodyPr/>
          <a:lstStyle/>
          <a:p>
            <a:pPr fontAlgn="base">
              <a:lnSpc>
                <a:spcPct val="150000"/>
              </a:lnSpc>
              <a:spcBef>
                <a:spcPts val="0"/>
              </a:spcBef>
              <a:buFont typeface="Wingdings" panose="05000000000000000000" charset="0"/>
              <a:buChar char=""/>
            </a:pPr>
            <a:r>
              <a:rPr lang="en-US" sz="1800" strike="noStrike" noProof="1">
                <a:latin typeface="+mn-ea"/>
              </a:rPr>
              <a:t>从Python 3.6.x开始支持一种新的字符串格式化方式，官方叫做</a:t>
            </a:r>
            <a:r>
              <a:rPr lang="en-US" sz="1800" strike="noStrike" noProof="1">
                <a:solidFill>
                  <a:srgbClr val="FF0000"/>
                </a:solidFill>
                <a:latin typeface="+mn-ea"/>
              </a:rPr>
              <a:t>Formatted String Literals</a:t>
            </a:r>
            <a:r>
              <a:rPr lang="en-US" sz="1800" strike="noStrike" noProof="1">
                <a:latin typeface="+mn-ea"/>
              </a:rPr>
              <a:t>，</a:t>
            </a:r>
            <a:r>
              <a:rPr lang="zh-CN" altLang="en-US" sz="1800" strike="noStrike" noProof="1">
                <a:latin typeface="+mn-ea"/>
              </a:rPr>
              <a:t>在</a:t>
            </a:r>
            <a:r>
              <a:rPr lang="zh-CN" altLang="en-US" sz="1800" strike="noStrike" noProof="1">
                <a:solidFill>
                  <a:srgbClr val="FF0000"/>
                </a:solidFill>
                <a:latin typeface="+mn-ea"/>
              </a:rPr>
              <a:t>字符串前加字母</a:t>
            </a:r>
            <a:r>
              <a:rPr lang="en-US" altLang="zh-CN" sz="1800" strike="noStrike" noProof="1">
                <a:solidFill>
                  <a:srgbClr val="FF0000"/>
                </a:solidFill>
                <a:latin typeface="+mn-ea"/>
              </a:rPr>
              <a:t>f</a:t>
            </a:r>
            <a:r>
              <a:rPr lang="zh-CN" altLang="en-US" sz="1800" strike="noStrike" noProof="1">
                <a:latin typeface="+mn-ea"/>
              </a:rPr>
              <a:t>，</a:t>
            </a:r>
            <a:r>
              <a:rPr lang="en-US" sz="1800" strike="noStrike" noProof="1">
                <a:latin typeface="+mn-ea"/>
              </a:rPr>
              <a:t>含义与字符串对象format()方法类似。</a:t>
            </a:r>
            <a:endParaRPr lang="en-US" sz="1800" strike="noStrike" noProof="1">
              <a:latin typeface="+mn-ea"/>
            </a:endParaRPr>
          </a:p>
          <a:p>
            <a:pPr marL="0" indent="0" fontAlgn="base">
              <a:buNone/>
            </a:pPr>
            <a:r>
              <a:rPr lang="en-US" sz="1600" strike="noStrike" noProof="1">
                <a:latin typeface="Consolas" panose="020B0609020204030204" charset="0"/>
              </a:rPr>
              <a:t>&gt;&gt;&gt; width = 8</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height = 6</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print(f'Rectangle of {width}*{height}\nArea:{width*height}')</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Rectangle of 8*6</a:t>
            </a:r>
            <a:endParaRPr lang="en-US" sz="1600" strike="noStrike" noProof="1">
              <a:solidFill>
                <a:srgbClr val="00B0F0"/>
              </a:solidFill>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Area:48</a:t>
            </a:r>
            <a:endParaRPr lang="en-US" sz="1600" strike="noStrike" noProof="1">
              <a:solidFill>
                <a:srgbClr val="00B0F0"/>
              </a:solidFill>
              <a:latin typeface="Consolas" panose="020B0609020204030204" charset="0"/>
            </a:endParaRPr>
          </a:p>
        </p:txBody>
      </p:sp>
      <p:sp>
        <p:nvSpPr>
          <p:cNvPr id="3584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4.1.1 字符串格式化</a:t>
            </a:r>
            <a:endParaRPr lang="zh-CN" altLang="en-US" kern="1200" baseline="0">
              <a:latin typeface="+mj-lt"/>
              <a:ea typeface="+mj-ea"/>
              <a:cs typeface="+mj-cs"/>
              <a:sym typeface="宋体" panose="02010600030101010101" pitchFamily="2" charset="-122"/>
            </a:endParaRPr>
          </a:p>
        </p:txBody>
      </p:sp>
      <p:sp>
        <p:nvSpPr>
          <p:cNvPr id="3584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072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0723" name="文本占位符 30722"/>
          <p:cNvSpPr>
            <a:spLocks noGrp="1"/>
          </p:cNvSpPr>
          <p:nvPr>
            <p:ph idx="1"/>
          </p:nvPr>
        </p:nvSpPr>
        <p:spPr>
          <a:ln>
            <a:miter/>
          </a:ln>
        </p:spPr>
        <p:txBody>
          <a:bodyPr anchor="t"/>
          <a:lstStyle/>
          <a:p>
            <a:pPr fontAlgn="base">
              <a:buFont typeface="Wingdings" panose="05000000000000000000" charset="0"/>
              <a:buChar char=""/>
            </a:pPr>
            <a:r>
              <a:rPr lang="en-US" altLang="zh-CN" sz="1800" strike="noStrike" noProof="1">
                <a:latin typeface="宋体" panose="02010600030101010101" pitchFamily="2" charset="-122"/>
              </a:rPr>
              <a:t>find()</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rfind()</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index()</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rindex()</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count()</a:t>
            </a:r>
            <a:endParaRPr lang="en-US" altLang="zh-CN" sz="18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1600" strike="noStrike" noProof="1">
                <a:latin typeface="宋体" panose="02010600030101010101" pitchFamily="2" charset="-122"/>
              </a:rPr>
              <a:t>find()</a:t>
            </a:r>
            <a:r>
              <a:rPr lang="zh-CN" altLang="en-US" sz="1600" strike="noStrike" noProof="1">
                <a:latin typeface="宋体" panose="02010600030101010101" pitchFamily="2" charset="-122"/>
              </a:rPr>
              <a:t>和</a:t>
            </a:r>
            <a:r>
              <a:rPr lang="en-US" altLang="zh-CN" sz="1600" strike="noStrike" noProof="1">
                <a:latin typeface="宋体" panose="02010600030101010101" pitchFamily="2" charset="-122"/>
              </a:rPr>
              <a:t>rfind</a:t>
            </a:r>
            <a:r>
              <a:rPr lang="zh-CN" altLang="en-US" sz="1600" strike="noStrike" noProof="1">
                <a:latin typeface="宋体" panose="02010600030101010101" pitchFamily="2" charset="-122"/>
              </a:rPr>
              <a:t>方法分别用来查找一个字符串在另一个字符串指定范围（默认是整个字符串）中</a:t>
            </a:r>
            <a:r>
              <a:rPr lang="zh-CN" altLang="en-US" sz="1600" strike="noStrike" noProof="1">
                <a:solidFill>
                  <a:srgbClr val="FF0000"/>
                </a:solidFill>
                <a:latin typeface="宋体" panose="02010600030101010101" pitchFamily="2" charset="-122"/>
              </a:rPr>
              <a:t>首次</a:t>
            </a:r>
            <a:r>
              <a:rPr lang="zh-CN" altLang="en-US" sz="1600" strike="noStrike" noProof="1">
                <a:latin typeface="宋体" panose="02010600030101010101" pitchFamily="2" charset="-122"/>
              </a:rPr>
              <a:t>和</a:t>
            </a:r>
            <a:r>
              <a:rPr lang="zh-CN" altLang="en-US" sz="1600" strike="noStrike" noProof="1">
                <a:solidFill>
                  <a:srgbClr val="FF0000"/>
                </a:solidFill>
                <a:latin typeface="宋体" panose="02010600030101010101" pitchFamily="2" charset="-122"/>
              </a:rPr>
              <a:t>最后一次</a:t>
            </a:r>
            <a:r>
              <a:rPr lang="zh-CN" altLang="en-US" sz="1600" strike="noStrike" noProof="1">
                <a:latin typeface="宋体" panose="02010600030101010101" pitchFamily="2" charset="-122"/>
              </a:rPr>
              <a:t>出现的位置，如果</a:t>
            </a:r>
            <a:r>
              <a:rPr lang="zh-CN" altLang="en-US" sz="1600" strike="noStrike" noProof="1">
                <a:solidFill>
                  <a:srgbClr val="FF0000"/>
                </a:solidFill>
                <a:latin typeface="宋体" panose="02010600030101010101" pitchFamily="2" charset="-122"/>
              </a:rPr>
              <a:t>不存在则返回</a:t>
            </a:r>
            <a:r>
              <a:rPr lang="en-US" altLang="zh-CN" sz="1600" strike="noStrike" noProof="1">
                <a:solidFill>
                  <a:srgbClr val="FF0000"/>
                </a:solidFill>
                <a:latin typeface="宋体" panose="02010600030101010101" pitchFamily="2" charset="-122"/>
              </a:rPr>
              <a:t>-1</a:t>
            </a:r>
            <a:r>
              <a:rPr lang="zh-CN" altLang="en-US" sz="1600" strike="noStrike" noProof="1">
                <a:latin typeface="宋体" panose="02010600030101010101" pitchFamily="2" charset="-122"/>
              </a:rPr>
              <a:t>；</a:t>
            </a:r>
            <a:endParaRPr lang="zh-CN" altLang="en-US" sz="16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1600" strike="noStrike" noProof="1">
                <a:latin typeface="宋体" panose="02010600030101010101" pitchFamily="2" charset="-122"/>
              </a:rPr>
              <a:t>index()</a:t>
            </a:r>
            <a:r>
              <a:rPr lang="zh-CN" altLang="en-US" sz="1600" strike="noStrike" noProof="1">
                <a:latin typeface="宋体" panose="02010600030101010101" pitchFamily="2" charset="-122"/>
              </a:rPr>
              <a:t>和</a:t>
            </a:r>
            <a:r>
              <a:rPr lang="en-US" altLang="zh-CN" sz="1600" strike="noStrike" noProof="1">
                <a:latin typeface="宋体" panose="02010600030101010101" pitchFamily="2" charset="-122"/>
              </a:rPr>
              <a:t>rindex()</a:t>
            </a:r>
            <a:r>
              <a:rPr lang="zh-CN" altLang="en-US" sz="1600" strike="noStrike" noProof="1">
                <a:latin typeface="宋体" panose="02010600030101010101" pitchFamily="2" charset="-122"/>
              </a:rPr>
              <a:t>方法用来返回一个字符串在另一个字符串指定范围中</a:t>
            </a:r>
            <a:r>
              <a:rPr lang="zh-CN" altLang="en-US" sz="1600" strike="noStrike" noProof="1">
                <a:solidFill>
                  <a:srgbClr val="FF0000"/>
                </a:solidFill>
                <a:latin typeface="宋体" panose="02010600030101010101" pitchFamily="2" charset="-122"/>
              </a:rPr>
              <a:t>首次</a:t>
            </a:r>
            <a:r>
              <a:rPr lang="zh-CN" altLang="en-US" sz="1600" strike="noStrike" noProof="1">
                <a:latin typeface="宋体" panose="02010600030101010101" pitchFamily="2" charset="-122"/>
              </a:rPr>
              <a:t>和</a:t>
            </a:r>
            <a:r>
              <a:rPr lang="zh-CN" altLang="en-US" sz="1600" strike="noStrike" noProof="1">
                <a:solidFill>
                  <a:srgbClr val="FF0000"/>
                </a:solidFill>
                <a:latin typeface="宋体" panose="02010600030101010101" pitchFamily="2" charset="-122"/>
              </a:rPr>
              <a:t>最后一次</a:t>
            </a:r>
            <a:r>
              <a:rPr lang="zh-CN" altLang="en-US" sz="1600" strike="noStrike" noProof="1">
                <a:latin typeface="宋体" panose="02010600030101010101" pitchFamily="2" charset="-122"/>
              </a:rPr>
              <a:t>出现的位置，如果</a:t>
            </a:r>
            <a:r>
              <a:rPr lang="zh-CN" altLang="en-US" sz="1600" strike="noStrike" noProof="1">
                <a:solidFill>
                  <a:srgbClr val="FF0000"/>
                </a:solidFill>
                <a:latin typeface="宋体" panose="02010600030101010101" pitchFamily="2" charset="-122"/>
              </a:rPr>
              <a:t>不存在则抛出异常</a:t>
            </a:r>
            <a:r>
              <a:rPr lang="zh-CN" altLang="en-US" sz="1600" strike="noStrike" noProof="1">
                <a:latin typeface="宋体" panose="02010600030101010101" pitchFamily="2" charset="-122"/>
              </a:rPr>
              <a:t>；</a:t>
            </a:r>
            <a:endParaRPr lang="zh-CN" altLang="en-US" sz="1600" strike="noStrike" noProof="1">
              <a:latin typeface="宋体" panose="02010600030101010101" pitchFamily="2" charset="-122"/>
            </a:endParaRPr>
          </a:p>
          <a:p>
            <a:pPr marL="1905" indent="-344805" fontAlgn="base">
              <a:lnSpc>
                <a:spcPct val="150000"/>
              </a:lnSpc>
              <a:spcBef>
                <a:spcPts val="1200"/>
              </a:spcBef>
              <a:spcAft>
                <a:spcPts val="1200"/>
              </a:spcAft>
              <a:buFont typeface="Wingdings" panose="05000000000000000000" charset="0"/>
              <a:buChar char="ü"/>
            </a:pPr>
            <a:r>
              <a:rPr lang="en-US" altLang="zh-CN" sz="1600" strike="noStrike" noProof="1">
                <a:latin typeface="宋体" panose="02010600030101010101" pitchFamily="2" charset="-122"/>
              </a:rPr>
              <a:t>count()</a:t>
            </a:r>
            <a:r>
              <a:rPr lang="zh-CN" altLang="en-US" sz="1600" strike="noStrike" noProof="1">
                <a:latin typeface="宋体" panose="02010600030101010101" pitchFamily="2" charset="-122"/>
              </a:rPr>
              <a:t>方法用来返回一个字符串在当前字符串中出现的</a:t>
            </a:r>
            <a:r>
              <a:rPr lang="zh-CN" altLang="en-US" sz="1600" strike="noStrike" noProof="1">
                <a:solidFill>
                  <a:srgbClr val="FF0000"/>
                </a:solidFill>
                <a:latin typeface="宋体" panose="02010600030101010101" pitchFamily="2" charset="-122"/>
              </a:rPr>
              <a:t>次数</a:t>
            </a:r>
            <a:r>
              <a:rPr lang="zh-CN" altLang="en-US" sz="1600" strike="noStrike" noProof="1">
                <a:latin typeface="宋体" panose="02010600030101010101" pitchFamily="2" charset="-122"/>
              </a:rPr>
              <a:t>。</a:t>
            </a:r>
            <a:endParaRPr lang="zh-CN" altLang="en-US" sz="1600" strike="noStrike" noProof="1">
              <a:latin typeface="宋体" panose="02010600030101010101" pitchFamily="2" charset="-122"/>
            </a:endParaRPr>
          </a:p>
        </p:txBody>
      </p:sp>
      <p:sp>
        <p:nvSpPr>
          <p:cNvPr id="368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174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7890" name="文本占位符 31746"/>
          <p:cNvSpPr>
            <a:spLocks noGrp="1"/>
          </p:cNvSpPr>
          <p:nvPr>
            <p:ph idx="1"/>
          </p:nvPr>
        </p:nvSpPr>
        <p:spPr>
          <a:xfrm>
            <a:off x="436245" y="1198245"/>
            <a:ext cx="3803015" cy="3395345"/>
          </a:xfrm>
          <a:ln w="22225">
            <a:solidFill>
              <a:schemeClr val="accent1"/>
            </a:solidFill>
            <a:miter/>
          </a:ln>
        </p:spPr>
        <p:txBody>
          <a:bodyPr anchor="t"/>
          <a:lstStyle/>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s="apple,peach,banana,peach,pear"</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s.find("peach")</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6</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s.find("peach",7)</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19</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s.find("peach",7,20)</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-1</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s.rfind('p')</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25</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s.index('p')</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1</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latin typeface="Consolas" panose="020B0609020204030204" charset="0"/>
              </a:rPr>
              <a:t>&gt;&gt;&gt; s.index('pe')</a:t>
            </a:r>
            <a:endParaRPr lang="en-US" altLang="zh-CN" sz="1400">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r>
              <a:rPr lang="en-US" altLang="zh-CN" sz="1400">
                <a:solidFill>
                  <a:srgbClr val="00B0F0"/>
                </a:solidFill>
                <a:latin typeface="Consolas" panose="020B0609020204030204" charset="0"/>
              </a:rPr>
              <a:t>6</a:t>
            </a:r>
            <a:endParaRPr lang="en-US" altLang="zh-CN" sz="1400">
              <a:solidFill>
                <a:srgbClr val="00B0F0"/>
              </a:solidFill>
              <a:latin typeface="Consolas" panose="020B0609020204030204" charset="0"/>
            </a:endParaRPr>
          </a:p>
          <a:p>
            <a:pPr marL="1905" indent="-344805" defTabSz="914400">
              <a:lnSpc>
                <a:spcPct val="100000"/>
              </a:lnSpc>
              <a:spcBef>
                <a:spcPct val="0"/>
              </a:spcBef>
              <a:buSzPct val="70000"/>
              <a:buFont typeface="Wingdings" panose="05000000000000000000" pitchFamily="2" charset="2"/>
              <a:buNone/>
            </a:pPr>
            <a:endParaRPr lang="en-US" altLang="zh-CN" sz="1400">
              <a:latin typeface="Consolas" panose="020B0609020204030204" charset="0"/>
            </a:endParaRPr>
          </a:p>
        </p:txBody>
      </p:sp>
      <p:sp>
        <p:nvSpPr>
          <p:cNvPr id="37891" name="文本框 1"/>
          <p:cNvSpPr txBox="1"/>
          <p:nvPr/>
        </p:nvSpPr>
        <p:spPr>
          <a:xfrm>
            <a:off x="4490720" y="1198245"/>
            <a:ext cx="3245485" cy="332295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pPr marL="1905"/>
            <a:r>
              <a:rPr lang="en-US" altLang="zh-CN" sz="1400">
                <a:latin typeface="Consolas" panose="020B0609020204030204" charset="0"/>
                <a:ea typeface="宋体" panose="02010600030101010101" pitchFamily="2" charset="-122"/>
                <a:sym typeface="宋体" panose="02010600030101010101" pitchFamily="2" charset="-122"/>
              </a:rPr>
              <a:t>&gt;&gt;&gt; s.index('pear')</a:t>
            </a:r>
            <a:endParaRPr lang="en-US" altLang="zh-CN" sz="1400">
              <a:latin typeface="Consolas" panose="020B0609020204030204" charset="0"/>
              <a:ea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25</a:t>
            </a:r>
            <a:endParaRPr lang="en-US" altLang="zh-CN" sz="1400">
              <a:latin typeface="Consolas" panose="020B0609020204030204" charset="0"/>
              <a:ea typeface="宋体" panose="02010600030101010101" pitchFamily="2" charset="-122"/>
            </a:endParaRPr>
          </a:p>
          <a:p>
            <a:pPr marL="1905"/>
            <a:r>
              <a:rPr lang="en-US" altLang="zh-CN" sz="1400">
                <a:latin typeface="Consolas" panose="020B0609020204030204" charset="0"/>
                <a:ea typeface="宋体" panose="02010600030101010101" pitchFamily="2" charset="-122"/>
                <a:sym typeface="宋体" panose="02010600030101010101" pitchFamily="2" charset="-122"/>
              </a:rPr>
              <a:t>&gt;&gt;&gt; s.index('ppp')</a:t>
            </a:r>
            <a:endParaRPr lang="en-US" altLang="zh-CN" sz="1400">
              <a:latin typeface="Consolas" panose="020B0609020204030204" charset="0"/>
              <a:ea typeface="宋体" panose="02010600030101010101" pitchFamily="2" charset="-122"/>
            </a:endParaRP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Traceback (most recent call last):</a:t>
            </a:r>
            <a:endParaRPr lang="en-US" altLang="zh-CN" sz="1400">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  File "&lt;pyshell#11&gt;", line 1, in &lt;module&gt;</a:t>
            </a:r>
            <a:endParaRPr lang="en-US" altLang="zh-CN" sz="1400">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    s.index('ppp')</a:t>
            </a:r>
            <a:endParaRPr lang="en-US" altLang="zh-CN" sz="1400">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solidFill>
                  <a:srgbClr val="FF0000"/>
                </a:solidFill>
                <a:latin typeface="Consolas" panose="020B0609020204030204" charset="0"/>
                <a:ea typeface="宋体" panose="02010600030101010101" pitchFamily="2" charset="-122"/>
                <a:sym typeface="宋体" panose="02010600030101010101" pitchFamily="2" charset="-122"/>
              </a:rPr>
              <a:t>ValueError: substring not found</a:t>
            </a:r>
            <a:endParaRPr lang="en-US" altLang="zh-CN" sz="1400">
              <a:solidFill>
                <a:srgbClr val="FF000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latin typeface="Consolas" panose="020B0609020204030204" charset="0"/>
                <a:ea typeface="宋体" panose="02010600030101010101" pitchFamily="2" charset="-122"/>
                <a:sym typeface="宋体" panose="02010600030101010101" pitchFamily="2" charset="-122"/>
              </a:rPr>
              <a:t>&gt;&gt;&gt; s.count('p')</a:t>
            </a:r>
            <a:endParaRPr lang="en-US" altLang="zh-CN" sz="1400">
              <a:latin typeface="Consolas" panose="020B0609020204030204" charset="0"/>
              <a:ea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5</a:t>
            </a:r>
            <a:endParaRPr lang="en-US" altLang="zh-CN" sz="1400">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latin typeface="Consolas" panose="020B0609020204030204" charset="0"/>
                <a:ea typeface="宋体" panose="02010600030101010101" pitchFamily="2" charset="-122"/>
                <a:sym typeface="宋体" panose="02010600030101010101" pitchFamily="2" charset="-122"/>
              </a:rPr>
              <a:t>&gt;&gt;&gt; s.count('pp')</a:t>
            </a:r>
            <a:endParaRPr lang="en-US" altLang="zh-CN" sz="1400">
              <a:latin typeface="Consolas" panose="020B0609020204030204" charset="0"/>
              <a:ea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1</a:t>
            </a:r>
            <a:endParaRPr lang="en-US" altLang="zh-CN" sz="1400">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&gt;&gt;&gt; s.count('ppp')</a:t>
            </a:r>
            <a:endParaRPr lang="en-US" altLang="zh-CN" sz="1400">
              <a:solidFill>
                <a:srgbClr val="00B0F0"/>
              </a:solidFill>
              <a:latin typeface="Consolas" panose="020B0609020204030204" charset="0"/>
              <a:ea typeface="宋体" panose="02010600030101010101" pitchFamily="2" charset="-122"/>
              <a:sym typeface="宋体" panose="02010600030101010101" pitchFamily="2" charset="-122"/>
            </a:endParaRPr>
          </a:p>
          <a:p>
            <a:pPr marL="1905"/>
            <a:r>
              <a:rPr lang="en-US" altLang="zh-CN" sz="1400">
                <a:solidFill>
                  <a:srgbClr val="00B0F0"/>
                </a:solidFill>
                <a:latin typeface="Consolas" panose="020B0609020204030204" charset="0"/>
                <a:ea typeface="宋体" panose="02010600030101010101" pitchFamily="2" charset="-122"/>
                <a:sym typeface="宋体" panose="02010600030101010101" pitchFamily="2" charset="-122"/>
              </a:rPr>
              <a:t>0</a:t>
            </a:r>
            <a:endParaRPr lang="en-US" altLang="zh-CN" sz="1400">
              <a:solidFill>
                <a:srgbClr val="00B0F0"/>
              </a:solidFill>
              <a:latin typeface="Consolas" panose="020B0609020204030204" charset="0"/>
              <a:ea typeface="宋体" panose="02010600030101010101" pitchFamily="2" charset="-122"/>
              <a:sym typeface="宋体" panose="02010600030101010101" pitchFamily="2" charset="-122"/>
            </a:endParaRPr>
          </a:p>
        </p:txBody>
      </p:sp>
      <p:sp>
        <p:nvSpPr>
          <p:cNvPr id="37892" name="Slide Number Placeholder 2"/>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zh-CN"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p:txBody>
          <a:bodyPr/>
          <a:lstStyle/>
          <a:p>
            <a:pPr fontAlgn="base"/>
            <a:r>
              <a:rPr lang="zh-CN" altLang="en-US" sz="1800" b="1" strike="noStrike" noProof="1"/>
              <a:t>应用：</a:t>
            </a:r>
            <a:r>
              <a:rPr lang="zh-CN" altLang="en-US" sz="1800" strike="noStrike" noProof="1"/>
              <a:t>查找字符串中每个字符的第一次出现：</a:t>
            </a:r>
            <a:endParaRPr lang="zh-CN" altLang="en-US" sz="1800" strike="noStrike" noProof="1"/>
          </a:p>
          <a:p>
            <a:pPr marL="0" indent="0" fontAlgn="base">
              <a:buNone/>
            </a:pPr>
            <a:r>
              <a:rPr lang="zh-CN" altLang="en-US" sz="1600" strike="noStrike" noProof="1">
                <a:latin typeface="Consolas" panose="020B0609020204030204" charset="0"/>
                <a:cs typeface="Consolas" panose="020B0609020204030204" charset="0"/>
              </a:rPr>
              <a:t>text = '''</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东边来个小朋友叫小松，手里拿着一捆葱。</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西边来个小朋友叫小丛，手里拿着小闹钟。</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小松手里葱捆得松，掉在地上一些葱。</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小丛忙放闹钟去拾葱，帮助小松捆紧葱.</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小松夸小丛像雷锋，小丛说小松爱劳动。</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a:t>
            </a:r>
            <a:endParaRPr lang="zh-CN" altLang="en-US" sz="1600" strike="noStrike" noProof="1">
              <a:latin typeface="Consolas" panose="020B0609020204030204" charset="0"/>
              <a:cs typeface="Consolas" panose="020B0609020204030204" charset="0"/>
            </a:endParaRPr>
          </a:p>
          <a:p>
            <a:pPr marL="0" indent="0" fontAlgn="base">
              <a:buNone/>
            </a:pP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for index, ch in enumerate(text):</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    if index == text.index(ch):</a:t>
            </a:r>
            <a:endParaRPr lang="zh-CN" altLang="en-US" sz="1600" strike="noStrike" noProof="1">
              <a:latin typeface="Consolas" panose="020B0609020204030204" charset="0"/>
              <a:cs typeface="Consolas" panose="020B0609020204030204" charset="0"/>
            </a:endParaRPr>
          </a:p>
          <a:p>
            <a:pPr marL="0" indent="0" fontAlgn="base">
              <a:buNone/>
            </a:pPr>
            <a:r>
              <a:rPr lang="zh-CN" altLang="en-US" sz="1600" strike="noStrike" noProof="1">
                <a:latin typeface="Consolas" panose="020B0609020204030204" charset="0"/>
                <a:cs typeface="Consolas" panose="020B0609020204030204" charset="0"/>
              </a:rPr>
              <a:t>        print((index, ch), end= '')</a:t>
            </a:r>
            <a:endParaRPr lang="zh-CN" altLang="en-US" sz="1600" strike="noStrike" noProof="1">
              <a:latin typeface="Consolas" panose="020B0609020204030204" charset="0"/>
              <a:cs typeface="Consolas" panose="020B0609020204030204" charset="0"/>
            </a:endParaRPr>
          </a:p>
        </p:txBody>
      </p:sp>
      <p:sp>
        <p:nvSpPr>
          <p:cNvPr id="38915" name="灯片编号占位符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276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9938" name="文本占位符 32770"/>
          <p:cNvSpPr>
            <a:spLocks noGrp="1"/>
          </p:cNvSpPr>
          <p:nvPr>
            <p:ph idx="1"/>
          </p:nvPr>
        </p:nvSpPr>
        <p:spPr/>
        <p:txBody>
          <a:bodyPr anchor="t"/>
          <a:lstStyle/>
          <a:p>
            <a:pPr>
              <a:buFont typeface="Wingdings" panose="05000000000000000000" charset="0"/>
              <a:buChar char=""/>
            </a:pPr>
            <a:r>
              <a:rPr lang="en-US" altLang="zh-CN" sz="1800">
                <a:latin typeface="宋体" panose="02010600030101010101" pitchFamily="2" charset="-122"/>
              </a:rPr>
              <a:t>split()</a:t>
            </a:r>
            <a:r>
              <a:rPr lang="zh-CN" altLang="en-US" sz="1800">
                <a:latin typeface="宋体" panose="02010600030101010101" pitchFamily="2" charset="-122"/>
              </a:rPr>
              <a:t>、</a:t>
            </a:r>
            <a:r>
              <a:rPr lang="en-US" altLang="zh-CN" sz="1800">
                <a:latin typeface="宋体" panose="02010600030101010101" pitchFamily="2" charset="-122"/>
              </a:rPr>
              <a:t>rsplit()</a:t>
            </a:r>
            <a:r>
              <a:rPr lang="zh-CN" altLang="en-US" sz="1800">
                <a:latin typeface="宋体" panose="02010600030101010101" pitchFamily="2" charset="-122"/>
              </a:rPr>
              <a:t>、</a:t>
            </a:r>
            <a:r>
              <a:rPr lang="en-US" altLang="zh-CN" sz="1800">
                <a:latin typeface="宋体" panose="02010600030101010101" pitchFamily="2" charset="-122"/>
              </a:rPr>
              <a:t>partition()</a:t>
            </a:r>
            <a:r>
              <a:rPr lang="zh-CN" altLang="en-US" sz="1800">
                <a:latin typeface="宋体" panose="02010600030101010101" pitchFamily="2" charset="-122"/>
              </a:rPr>
              <a:t>、</a:t>
            </a:r>
            <a:r>
              <a:rPr lang="en-US" altLang="zh-CN" sz="1800">
                <a:latin typeface="宋体" panose="02010600030101010101" pitchFamily="2" charset="-122"/>
              </a:rPr>
              <a:t>rpartition()</a:t>
            </a:r>
            <a:endParaRPr lang="en-US" altLang="zh-CN" sz="1800">
              <a:latin typeface="宋体" panose="02010600030101010101" pitchFamily="2" charset="-122"/>
            </a:endParaRPr>
          </a:p>
          <a:p>
            <a:pPr>
              <a:lnSpc>
                <a:spcPct val="150000"/>
              </a:lnSpc>
              <a:spcBef>
                <a:spcPts val="1200"/>
              </a:spcBef>
              <a:spcAft>
                <a:spcPts val="1200"/>
              </a:spcAft>
              <a:buFont typeface="Wingdings" panose="05000000000000000000" charset="0"/>
              <a:buChar char="ü"/>
            </a:pPr>
            <a:r>
              <a:rPr lang="en-US" altLang="zh-CN" sz="1600">
                <a:latin typeface="宋体" panose="02010600030101010101" pitchFamily="2" charset="-122"/>
              </a:rPr>
              <a:t>split()</a:t>
            </a:r>
            <a:r>
              <a:rPr lang="zh-CN" altLang="en-US" sz="1600">
                <a:latin typeface="宋体" panose="02010600030101010101" pitchFamily="2" charset="-122"/>
              </a:rPr>
              <a:t>和</a:t>
            </a:r>
            <a:r>
              <a:rPr lang="en-US" altLang="zh-CN" sz="1600">
                <a:latin typeface="宋体" panose="02010600030101010101" pitchFamily="2" charset="-122"/>
              </a:rPr>
              <a:t>rsplit()</a:t>
            </a:r>
            <a:r>
              <a:rPr lang="zh-CN" altLang="en-US" sz="1600">
                <a:latin typeface="宋体" panose="02010600030101010101" pitchFamily="2" charset="-122"/>
              </a:rPr>
              <a:t>方法分别用来</a:t>
            </a:r>
            <a:r>
              <a:rPr lang="zh-CN" altLang="en-US" sz="1600">
                <a:solidFill>
                  <a:srgbClr val="FF0000"/>
                </a:solidFill>
                <a:latin typeface="宋体" panose="02010600030101010101" pitchFamily="2" charset="-122"/>
              </a:rPr>
              <a:t>以指定字符为分隔符</a:t>
            </a:r>
            <a:r>
              <a:rPr lang="zh-CN" altLang="en-US" sz="1600">
                <a:latin typeface="宋体" panose="02010600030101010101" pitchFamily="2" charset="-122"/>
              </a:rPr>
              <a:t>，把当前字符串</a:t>
            </a:r>
            <a:r>
              <a:rPr lang="zh-CN" altLang="en-US" sz="1600">
                <a:solidFill>
                  <a:srgbClr val="FF0000"/>
                </a:solidFill>
                <a:latin typeface="宋体" panose="02010600030101010101" pitchFamily="2" charset="-122"/>
              </a:rPr>
              <a:t>从左往右</a:t>
            </a:r>
            <a:r>
              <a:rPr lang="zh-CN" altLang="en-US" sz="1600">
                <a:latin typeface="宋体" panose="02010600030101010101" pitchFamily="2" charset="-122"/>
              </a:rPr>
              <a:t>或</a:t>
            </a:r>
            <a:r>
              <a:rPr lang="zh-CN" altLang="en-US" sz="1600">
                <a:solidFill>
                  <a:srgbClr val="FF0000"/>
                </a:solidFill>
                <a:latin typeface="宋体" panose="02010600030101010101" pitchFamily="2" charset="-122"/>
              </a:rPr>
              <a:t>从右往左</a:t>
            </a:r>
            <a:r>
              <a:rPr lang="zh-CN" altLang="en-US" sz="1600">
                <a:latin typeface="宋体" panose="02010600030101010101" pitchFamily="2" charset="-122"/>
              </a:rPr>
              <a:t>分隔成</a:t>
            </a:r>
            <a:r>
              <a:rPr lang="zh-CN" altLang="en-US" sz="1600">
                <a:solidFill>
                  <a:srgbClr val="FF0000"/>
                </a:solidFill>
                <a:latin typeface="宋体" panose="02010600030101010101" pitchFamily="2" charset="-122"/>
              </a:rPr>
              <a:t>多个</a:t>
            </a:r>
            <a:r>
              <a:rPr lang="zh-CN" altLang="en-US" sz="1600">
                <a:latin typeface="宋体" panose="02010600030101010101" pitchFamily="2" charset="-122"/>
              </a:rPr>
              <a:t>字符串，并返回包含分隔结果的列表；</a:t>
            </a:r>
            <a:endParaRPr lang="zh-CN" altLang="en-US" sz="1600">
              <a:latin typeface="宋体" panose="02010600030101010101" pitchFamily="2" charset="-122"/>
            </a:endParaRPr>
          </a:p>
          <a:p>
            <a:pPr>
              <a:lnSpc>
                <a:spcPct val="150000"/>
              </a:lnSpc>
              <a:spcBef>
                <a:spcPts val="1200"/>
              </a:spcBef>
              <a:spcAft>
                <a:spcPts val="1200"/>
              </a:spcAft>
              <a:buFont typeface="Wingdings" panose="05000000000000000000" charset="0"/>
              <a:buChar char="ü"/>
            </a:pPr>
            <a:r>
              <a:rPr lang="en-US" altLang="zh-CN" sz="1600">
                <a:latin typeface="宋体" panose="02010600030101010101" pitchFamily="2" charset="-122"/>
              </a:rPr>
              <a:t>partition()</a:t>
            </a:r>
            <a:r>
              <a:rPr lang="zh-CN" altLang="en-US" sz="1600">
                <a:latin typeface="宋体" panose="02010600030101010101" pitchFamily="2" charset="-122"/>
              </a:rPr>
              <a:t>和</a:t>
            </a:r>
            <a:r>
              <a:rPr lang="en-US" altLang="zh-CN" sz="1600">
                <a:latin typeface="宋体" panose="02010600030101010101" pitchFamily="2" charset="-122"/>
              </a:rPr>
              <a:t>rpartition()</a:t>
            </a:r>
            <a:r>
              <a:rPr lang="zh-CN" altLang="en-US" sz="1600">
                <a:latin typeface="宋体" panose="02010600030101010101" pitchFamily="2" charset="-122"/>
              </a:rPr>
              <a:t>用来</a:t>
            </a:r>
            <a:r>
              <a:rPr lang="zh-CN" altLang="en-US" sz="1600">
                <a:solidFill>
                  <a:srgbClr val="FF0000"/>
                </a:solidFill>
                <a:latin typeface="宋体" panose="02010600030101010101" pitchFamily="2" charset="-122"/>
              </a:rPr>
              <a:t>以指定字符串为分隔符</a:t>
            </a:r>
            <a:r>
              <a:rPr lang="zh-CN" altLang="en-US" sz="1600">
                <a:latin typeface="宋体" panose="02010600030101010101" pitchFamily="2" charset="-122"/>
              </a:rPr>
              <a:t>将原字符串分隔为</a:t>
            </a:r>
            <a:r>
              <a:rPr lang="en-US" altLang="zh-CN" sz="1600">
                <a:solidFill>
                  <a:srgbClr val="FF0000"/>
                </a:solidFill>
                <a:latin typeface="宋体" panose="02010600030101010101" pitchFamily="2" charset="-122"/>
              </a:rPr>
              <a:t>3</a:t>
            </a:r>
            <a:r>
              <a:rPr lang="zh-CN" altLang="en-US" sz="1600">
                <a:solidFill>
                  <a:srgbClr val="FF0000"/>
                </a:solidFill>
                <a:latin typeface="宋体" panose="02010600030101010101" pitchFamily="2" charset="-122"/>
              </a:rPr>
              <a:t>部分</a:t>
            </a:r>
            <a:r>
              <a:rPr lang="zh-CN" altLang="en-US" sz="1600">
                <a:latin typeface="宋体" panose="02010600030101010101" pitchFamily="2" charset="-122"/>
              </a:rPr>
              <a:t>，即分隔符前的字符串、分隔符字符串、分隔符后的字符串，如果指定的分隔符不在原字符串中，则返回原字符串和两个空字符串。</a:t>
            </a:r>
            <a:endParaRPr lang="zh-CN" altLang="en-US" sz="1600"/>
          </a:p>
        </p:txBody>
      </p:sp>
      <p:sp>
        <p:nvSpPr>
          <p:cNvPr id="3993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主要内容</a:t>
            </a:r>
            <a:endParaRPr lang="en-US" dirty="0"/>
          </a:p>
        </p:txBody>
      </p:sp>
      <p:sp>
        <p:nvSpPr>
          <p:cNvPr id="3" name="Content Placeholder 2"/>
          <p:cNvSpPr>
            <a:spLocks noGrp="1"/>
          </p:cNvSpPr>
          <p:nvPr>
            <p:ph idx="1"/>
          </p:nvPr>
        </p:nvSpPr>
        <p:spPr/>
        <p:txBody>
          <a:bodyPr/>
          <a:lstStyle/>
          <a:p>
            <a:r>
              <a:rPr lang="en-US" dirty="0"/>
              <a:t>字符串类型</a:t>
            </a:r>
            <a:endParaRPr lang="en-US" dirty="0"/>
          </a:p>
          <a:p>
            <a:r>
              <a:rPr lang="en-US" dirty="0"/>
              <a:t>字符串格式化及操作</a:t>
            </a:r>
            <a:endParaRPr lang="en-US" dirty="0"/>
          </a:p>
          <a:p>
            <a:r>
              <a:rPr lang="en-US" dirty="0"/>
              <a:t>字符串常用方法</a:t>
            </a:r>
            <a:endParaRPr lang="en-US" dirty="0"/>
          </a:p>
          <a:p>
            <a:r>
              <a:rPr lang="zh-CN" altLang="en-US" dirty="0"/>
              <a:t>文档分词</a:t>
            </a:r>
            <a:endParaRPr lang="zh-CN" altLang="en-US" dirty="0"/>
          </a:p>
          <a:p>
            <a:r>
              <a:rPr lang="zh-CN" altLang="en-US" dirty="0"/>
              <a:t>正则表达式</a:t>
            </a:r>
            <a:endParaRPr lang="en-US" dirty="0"/>
          </a:p>
          <a:p>
            <a:pPr marL="0" indent="0">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379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40962" name="文本占位符 33794"/>
          <p:cNvSpPr>
            <a:spLocks noGrp="1"/>
          </p:cNvSpPr>
          <p:nvPr>
            <p:ph idx="1"/>
          </p:nvPr>
        </p:nvSpPr>
        <p:spPr/>
        <p:txBody>
          <a:bodyPr anchor="t"/>
          <a:lstStyle/>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 = "apple,peach,banana,pear"</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s.split(",")</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["apple", "peach", "banana", "pear"]</a:t>
            </a:r>
            <a:endParaRPr lang="en-US" altLang="zh-CN" sz="1600">
              <a:solidFill>
                <a:srgbClr val="00B0F0"/>
              </a:solidFill>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s.partition(',')</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('apple', ',', 'peach,banana,pear')</a:t>
            </a:r>
            <a:endParaRPr lang="en-US" altLang="zh-CN" sz="1600">
              <a:solidFill>
                <a:srgbClr val="00B0F0"/>
              </a:solidFill>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s.rpartition(',')</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('apple,peach,banana', ',', 'pear')</a:t>
            </a:r>
            <a:endParaRPr lang="en-US" altLang="zh-CN" sz="1600">
              <a:solidFill>
                <a:srgbClr val="00B0F0"/>
              </a:solidFill>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s.rpartition('banana')</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('apple,peach,', 'banana', ',pear')</a:t>
            </a:r>
            <a:endParaRPr lang="en-US" altLang="zh-CN" sz="1600">
              <a:solidFill>
                <a:srgbClr val="00B0F0"/>
              </a:solidFill>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 = "2017-10-31"</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t = s.split("-")</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print(t)</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['2017', '10', '31']</a:t>
            </a:r>
            <a:endParaRPr lang="en-US" altLang="zh-CN" sz="1600">
              <a:solidFill>
                <a:srgbClr val="00B0F0"/>
              </a:solidFill>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print(list(map(int, t)))</a:t>
            </a:r>
            <a:endParaRPr lang="en-US" altLang="zh-CN" sz="1600">
              <a:latin typeface="Consolas" panose="020B0609020204030204" charset="0"/>
            </a:endParaRPr>
          </a:p>
          <a:p>
            <a:pPr marL="1905" indent="-344805"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[2017, 10, 31]</a:t>
            </a:r>
            <a:endParaRPr lang="en-US" altLang="zh-CN" sz="1600">
              <a:solidFill>
                <a:srgbClr val="00B0F0"/>
              </a:solidFill>
              <a:latin typeface="Consolas" panose="020B0609020204030204" charset="0"/>
            </a:endParaRPr>
          </a:p>
        </p:txBody>
      </p:sp>
      <p:sp>
        <p:nvSpPr>
          <p:cNvPr id="4096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线形标注 2 1"/>
          <p:cNvSpPr/>
          <p:nvPr/>
        </p:nvSpPr>
        <p:spPr>
          <a:xfrm>
            <a:off x="5126928" y="1263474"/>
            <a:ext cx="1045552" cy="329861"/>
          </a:xfrm>
          <a:prstGeom prst="borderCallout2">
            <a:avLst>
              <a:gd name="adj1" fmla="val 59740"/>
              <a:gd name="adj2" fmla="val 592"/>
              <a:gd name="adj3" fmla="val 56709"/>
              <a:gd name="adj4" fmla="val -16674"/>
              <a:gd name="adj5" fmla="val 372936"/>
              <a:gd name="adj6" fmla="val -228291"/>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strike="noStrike" noProof="1">
                <a:solidFill>
                  <a:srgbClr val="FF0000"/>
                </a:solidFill>
              </a:rPr>
              <a:t>分隔符</a:t>
            </a:r>
            <a:endParaRPr lang="zh-CN" altLang="en-US" sz="1400" strike="noStrike" noProof="1">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481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6866" name="文本占位符 34818"/>
          <p:cNvSpPr>
            <a:spLocks noGrp="1"/>
          </p:cNvSpPr>
          <p:nvPr>
            <p:ph idx="1"/>
          </p:nvPr>
        </p:nvSpPr>
        <p:spPr>
          <a:xfrm>
            <a:off x="382905" y="1050290"/>
            <a:ext cx="8303895" cy="3395345"/>
          </a:xfrm>
        </p:spPr>
        <p:txBody>
          <a:bodyPr anchor="t"/>
          <a:lstStyle/>
          <a:p>
            <a:pPr defTabSz="914400" fontAlgn="base">
              <a:lnSpc>
                <a:spcPct val="150000"/>
              </a:lnSpc>
              <a:spcBef>
                <a:spcPts val="0"/>
              </a:spcBef>
              <a:buSzPct val="70000"/>
              <a:buFont typeface="Wingdings" panose="05000000000000000000" charset="0"/>
              <a:buChar char=""/>
            </a:pPr>
            <a:r>
              <a:rPr lang="zh-CN" altLang="en-US" sz="1800" strike="noStrike" kern="1200" baseline="0" noProof="1">
                <a:latin typeface="宋体" panose="02010600030101010101" pitchFamily="2" charset="-122"/>
                <a:ea typeface="+mn-ea"/>
                <a:cs typeface="+mn-cs"/>
              </a:rPr>
              <a:t>对于</a:t>
            </a:r>
            <a:r>
              <a:rPr lang="en-US" altLang="zh-CN" sz="1800" strike="noStrike" kern="1200" baseline="0" noProof="1">
                <a:latin typeface="宋体" panose="02010600030101010101" pitchFamily="2" charset="-122"/>
                <a:ea typeface="+mn-ea"/>
                <a:cs typeface="+mn-cs"/>
              </a:rPr>
              <a:t>split()</a:t>
            </a:r>
            <a:r>
              <a:rPr lang="zh-CN" altLang="en-US" sz="1800" strike="noStrike" kern="1200" baseline="0" noProof="1">
                <a:latin typeface="宋体" panose="02010600030101010101" pitchFamily="2" charset="-122"/>
                <a:ea typeface="+mn-ea"/>
                <a:cs typeface="+mn-cs"/>
              </a:rPr>
              <a:t>和</a:t>
            </a:r>
            <a:r>
              <a:rPr lang="en-US" altLang="zh-CN" sz="1800" strike="noStrike" kern="1200" baseline="0" noProof="1">
                <a:latin typeface="宋体" panose="02010600030101010101" pitchFamily="2" charset="-122"/>
                <a:ea typeface="+mn-ea"/>
                <a:cs typeface="+mn-cs"/>
              </a:rPr>
              <a:t>rsplit()</a:t>
            </a:r>
            <a:r>
              <a:rPr lang="zh-CN" altLang="en-US" sz="1800" strike="noStrike" kern="1200" baseline="0" noProof="1">
                <a:latin typeface="宋体" panose="02010600030101010101" pitchFamily="2" charset="-122"/>
                <a:ea typeface="+mn-ea"/>
                <a:cs typeface="+mn-cs"/>
              </a:rPr>
              <a:t>方法，如果</a:t>
            </a:r>
            <a:r>
              <a:rPr lang="zh-CN" altLang="en-US" sz="1800" strike="noStrike" kern="1200" baseline="0" noProof="1">
                <a:solidFill>
                  <a:srgbClr val="FF0000"/>
                </a:solidFill>
                <a:latin typeface="宋体" panose="02010600030101010101" pitchFamily="2" charset="-122"/>
                <a:ea typeface="+mn-ea"/>
                <a:cs typeface="+mn-cs"/>
              </a:rPr>
              <a:t>不指定分隔符</a:t>
            </a:r>
            <a:r>
              <a:rPr lang="zh-CN" altLang="en-US" sz="1800" strike="noStrike" kern="1200" baseline="0" noProof="1">
                <a:latin typeface="宋体" panose="02010600030101010101" pitchFamily="2" charset="-122"/>
                <a:ea typeface="+mn-ea"/>
                <a:cs typeface="+mn-cs"/>
              </a:rPr>
              <a:t>，则字符串中的任何空白符号（空格、换行符、制表符等）都将被认为是分隔符，</a:t>
            </a:r>
            <a:r>
              <a:rPr lang="zh-CN" altLang="en-US" sz="1800" strike="noStrike" noProof="1">
                <a:sym typeface="+mn-ea"/>
              </a:rPr>
              <a:t>并</a:t>
            </a:r>
            <a:r>
              <a:rPr lang="zh-CN" altLang="en-US" sz="1800" strike="noStrike" noProof="1">
                <a:solidFill>
                  <a:srgbClr val="FF0000"/>
                </a:solidFill>
                <a:sym typeface="+mn-ea"/>
              </a:rPr>
              <a:t>删除切分结果中的空字符串</a:t>
            </a:r>
            <a:r>
              <a:rPr lang="zh-CN" altLang="en-US" sz="1800" strike="noStrike" kern="1200" baseline="0" noProof="1">
                <a:latin typeface="宋体" panose="02010600030101010101" pitchFamily="2" charset="-122"/>
                <a:ea typeface="+mn-ea"/>
                <a:cs typeface="+mn-cs"/>
              </a:rPr>
              <a:t>。</a:t>
            </a:r>
            <a:endParaRPr lang="zh-CN" altLang="en-US" sz="1800" strike="noStrike" kern="1200" baseline="0" noProof="1">
              <a:latin typeface="宋体" panose="02010600030101010101" pitchFamily="2" charset="-122"/>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'hello world \n\n My name is Dong   '</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'\n\nhello world \n\n\n My name is Dong   '</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'\n\nhello\t\t world \n\n\n My name\t is Dong   '</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endParaRPr lang="en-US" altLang="zh-CN" sz="1600" strike="noStrike" kern="1200" baseline="0" noProof="1">
              <a:solidFill>
                <a:srgbClr val="00B0F0"/>
              </a:solidFill>
              <a:latin typeface="Consolas" panose="020B0609020204030204" charset="0"/>
              <a:ea typeface="+mn-ea"/>
              <a:cs typeface="+mn-cs"/>
            </a:endParaRPr>
          </a:p>
        </p:txBody>
      </p:sp>
      <p:sp>
        <p:nvSpPr>
          <p:cNvPr id="4301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414655" y="1080135"/>
            <a:ext cx="8378825" cy="3395345"/>
          </a:xfrm>
        </p:spPr>
        <p:txBody>
          <a:bodyPr/>
          <a:lstStyle/>
          <a:p>
            <a:pPr fontAlgn="base">
              <a:lnSpc>
                <a:spcPct val="150000"/>
              </a:lnSpc>
              <a:spcBef>
                <a:spcPts val="0"/>
              </a:spcBef>
              <a:buFont typeface="Wingdings" panose="05000000000000000000" charset="0"/>
              <a:buChar char=""/>
            </a:pPr>
            <a:r>
              <a:rPr lang="zh-CN" altLang="en-US" sz="1800" strike="noStrike" noProof="1">
                <a:solidFill>
                  <a:srgbClr val="FF0000"/>
                </a:solidFill>
              </a:rPr>
              <a:t>然而</a:t>
            </a:r>
            <a:r>
              <a:rPr lang="zh-CN" altLang="en-US" sz="1800" strike="noStrike" noProof="1"/>
              <a:t>，明确传递参数指定split()使用的分隔符时，情况是不一样的，会</a:t>
            </a:r>
            <a:r>
              <a:rPr lang="zh-CN" altLang="en-US" sz="1800" strike="noStrike" noProof="1">
                <a:solidFill>
                  <a:srgbClr val="FF0000"/>
                </a:solidFill>
              </a:rPr>
              <a:t>保留切分得到的空字符串</a:t>
            </a:r>
            <a:r>
              <a:rPr lang="zh-CN" altLang="en-US" sz="1800" strike="noStrike" noProof="1"/>
              <a:t>。</a:t>
            </a:r>
            <a:endParaRPr lang="zh-CN" altLang="en-US" sz="1800" strike="noStrike" noProof="1"/>
          </a:p>
          <a:p>
            <a:pPr marL="0" indent="0" fontAlgn="base">
              <a:buNone/>
            </a:pPr>
            <a:endParaRPr lang="zh-CN" altLang="en-US" sz="1500" strike="noStrike" noProof="1"/>
          </a:p>
          <a:p>
            <a:pPr marL="0" indent="0" fontAlgn="base">
              <a:buNone/>
            </a:pPr>
            <a:r>
              <a:rPr lang="zh-CN" altLang="en-US" sz="1600" strike="noStrike" noProof="1">
                <a:latin typeface="Consolas" panose="020B0609020204030204" charset="0"/>
              </a:rPr>
              <a:t>&gt;&gt;&gt; 'a,,,bb,,ccc'.split(',')       #每个逗号都被作为独立的分隔符</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 '', '', 'bb', '', 'ccc']</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'a\t\t\tbb\t\tccc'.split('\t') #每个制表符都被作为独立的分隔符</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 '', '', 'bb', '', 'ccc']</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'a\t\t\tbb\t\tccc'.split()     #连续多个制表符被作为一个分隔符</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 'bb', 'ccc']</a:t>
            </a:r>
            <a:endParaRPr lang="zh-CN" altLang="en-US" sz="1600" strike="noStrike" noProof="1">
              <a:solidFill>
                <a:srgbClr val="00B0F0"/>
              </a:solidFill>
              <a:latin typeface="Consolas" panose="020B0609020204030204" charset="0"/>
            </a:endParaRPr>
          </a:p>
        </p:txBody>
      </p:sp>
      <p:sp>
        <p:nvSpPr>
          <p:cNvPr id="440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584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37890" name="文本占位符 35842"/>
          <p:cNvSpPr>
            <a:spLocks noGrp="1"/>
          </p:cNvSpPr>
          <p:nvPr>
            <p:ph idx="1"/>
          </p:nvPr>
        </p:nvSpPr>
        <p:spPr/>
        <p:txBody>
          <a:bodyPr anchor="t"/>
          <a:lstStyle/>
          <a:p>
            <a:pPr defTabSz="914400" fontAlgn="base">
              <a:lnSpc>
                <a:spcPct val="80000"/>
              </a:lnSpc>
              <a:buSzPct val="70000"/>
              <a:buFont typeface="Wingdings" panose="05000000000000000000" charset="0"/>
              <a:buChar char=""/>
            </a:pPr>
            <a:r>
              <a:rPr lang="en-US" altLang="zh-CN" sz="1800" strike="noStrike" kern="1200" baseline="0" noProof="1">
                <a:latin typeface="宋体" panose="02010600030101010101" pitchFamily="2" charset="-122"/>
                <a:ea typeface="+mn-ea"/>
                <a:cs typeface="+mn-cs"/>
              </a:rPr>
              <a:t>split()</a:t>
            </a:r>
            <a:r>
              <a:rPr lang="zh-CN" altLang="en-US" sz="1800" strike="noStrike" kern="1200" baseline="0" noProof="1">
                <a:latin typeface="宋体" panose="02010600030101010101" pitchFamily="2" charset="-122"/>
                <a:ea typeface="+mn-ea"/>
                <a:cs typeface="+mn-cs"/>
              </a:rPr>
              <a:t>和</a:t>
            </a:r>
            <a:r>
              <a:rPr lang="en-US" altLang="zh-CN" sz="1800" strike="noStrike" kern="1200" baseline="0" noProof="1">
                <a:latin typeface="宋体" panose="02010600030101010101" pitchFamily="2" charset="-122"/>
                <a:ea typeface="+mn-ea"/>
                <a:cs typeface="+mn-cs"/>
              </a:rPr>
              <a:t>rsplit()</a:t>
            </a:r>
            <a:r>
              <a:rPr lang="zh-CN" altLang="en-US" sz="1800" strike="noStrike" kern="1200" baseline="0" noProof="1">
                <a:latin typeface="宋体" panose="02010600030101010101" pitchFamily="2" charset="-122"/>
                <a:ea typeface="+mn-ea"/>
                <a:cs typeface="+mn-cs"/>
              </a:rPr>
              <a:t>方法还允许</a:t>
            </a:r>
            <a:r>
              <a:rPr lang="zh-CN" altLang="en-US" sz="1800" strike="noStrike" kern="1200" baseline="0" noProof="1">
                <a:solidFill>
                  <a:srgbClr val="FF0000"/>
                </a:solidFill>
                <a:latin typeface="宋体" panose="02010600030101010101" pitchFamily="2" charset="-122"/>
                <a:ea typeface="+mn-ea"/>
                <a:cs typeface="+mn-cs"/>
              </a:rPr>
              <a:t>指定最大分割次数</a:t>
            </a:r>
            <a:r>
              <a:rPr lang="zh-CN" altLang="en-US" sz="1800" strike="noStrike" kern="1200" baseline="0" noProof="1">
                <a:latin typeface="宋体" panose="02010600030101010101" pitchFamily="2" charset="-122"/>
                <a:ea typeface="+mn-ea"/>
                <a:cs typeface="+mn-cs"/>
              </a:rPr>
              <a:t>。</a:t>
            </a:r>
            <a:endParaRPr lang="zh-CN" altLang="en-US" sz="1800" strike="noStrike" kern="1200" baseline="0" noProof="1">
              <a:latin typeface="宋体" panose="02010600030101010101" pitchFamily="2" charset="-122"/>
              <a:ea typeface="+mn-ea"/>
              <a:cs typeface="+mn-cs"/>
            </a:endParaRPr>
          </a:p>
          <a:p>
            <a:pPr marL="1905" indent="-344805" defTabSz="914400" fontAlgn="base">
              <a:lnSpc>
                <a:spcPct val="80000"/>
              </a:lnSpc>
              <a:buSzPct val="70000"/>
              <a:buFont typeface="Wingdings" panose="05000000000000000000" pitchFamily="2" charset="2"/>
              <a:buNone/>
            </a:pPr>
            <a:endParaRPr lang="en-US" altLang="zh-CN" sz="135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 = '\n\nhello\t\t world \n\n\n My name is Dong   '</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s.split(None, 1)        #</a:t>
            </a:r>
            <a:r>
              <a:rPr lang="zh-CN" altLang="en-US" sz="1600" strike="noStrike" kern="1200" baseline="0" noProof="1">
                <a:latin typeface="Consolas" panose="020B0609020204030204" charset="0"/>
                <a:ea typeface="+mn-ea"/>
                <a:cs typeface="+mn-cs"/>
              </a:rPr>
              <a:t>不指定分隔符，使用空白字符作为分隔符</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\n\n\n My name is Dong   ']</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s.rsplit(None, 1)</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['\n\nhello\t\t world \n\n\n My name is', 'Dong']</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s.split(None, 2)</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   ']</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s.rsplit(None, 2)</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['\n\nhello\t\t world \n\n\n My name', 'is', 'Dong']</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s.split(maxsplit=6)</a:t>
            </a:r>
            <a:endParaRPr lang="en-US" altLang="zh-CN"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endParaRPr lang="en-US" altLang="zh-CN" sz="1600" strike="noStrike" kern="1200" baseline="0" noProof="1">
              <a:solidFill>
                <a:srgbClr val="00B0F0"/>
              </a:solidFill>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latin typeface="Consolas" panose="020B0609020204030204" charset="0"/>
                <a:ea typeface="+mn-ea"/>
                <a:cs typeface="+mn-cs"/>
              </a:rPr>
              <a:t>&gt;&gt;&gt; s.split(maxsplit=100)   #</a:t>
            </a:r>
            <a:r>
              <a:rPr lang="zh-CN" altLang="en-US" sz="1600" strike="noStrike" kern="1200" baseline="0" noProof="1">
                <a:latin typeface="Consolas" panose="020B0609020204030204" charset="0"/>
                <a:ea typeface="+mn-ea"/>
                <a:cs typeface="+mn-cs"/>
              </a:rPr>
              <a:t>最大分隔次数大于可分隔次数时无效</a:t>
            </a:r>
            <a:endParaRPr lang="zh-CN" altLang="en-US" sz="1600" strike="noStrike" kern="1200" baseline="0" noProof="1">
              <a:latin typeface="Consolas" panose="020B0609020204030204" charset="0"/>
              <a:ea typeface="+mn-ea"/>
              <a:cs typeface="+mn-cs"/>
            </a:endParaRPr>
          </a:p>
          <a:p>
            <a:pPr marL="1905" indent="-344805" defTabSz="914400" fontAlgn="base">
              <a:lnSpc>
                <a:spcPct val="80000"/>
              </a:lnSpc>
              <a:buSzPct val="70000"/>
              <a:buFont typeface="Wingdings" panose="05000000000000000000" pitchFamily="2" charset="2"/>
              <a:buNone/>
            </a:pPr>
            <a:r>
              <a:rPr lang="en-US" altLang="zh-CN" sz="1600" strike="noStrike" kern="1200" baseline="0" noProof="1">
                <a:solidFill>
                  <a:srgbClr val="00B0F0"/>
                </a:solidFill>
                <a:latin typeface="Consolas" panose="020B0609020204030204" charset="0"/>
                <a:ea typeface="+mn-ea"/>
                <a:cs typeface="+mn-cs"/>
              </a:rPr>
              <a:t>['hello', 'world', 'My', 'name', 'is', 'Dong']</a:t>
            </a:r>
            <a:endParaRPr lang="en-US" altLang="zh-CN" sz="1600" strike="noStrike" kern="1200" baseline="0" noProof="1">
              <a:solidFill>
                <a:srgbClr val="00B0F0"/>
              </a:solidFill>
              <a:latin typeface="Consolas" panose="020B0609020204030204" charset="0"/>
              <a:ea typeface="+mn-ea"/>
              <a:cs typeface="+mn-cs"/>
            </a:endParaRPr>
          </a:p>
        </p:txBody>
      </p:sp>
      <p:sp>
        <p:nvSpPr>
          <p:cNvPr id="4198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686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45058" name="文本占位符 36866"/>
          <p:cNvSpPr>
            <a:spLocks noGrp="1"/>
          </p:cNvSpPr>
          <p:nvPr>
            <p:ph idx="1"/>
          </p:nvPr>
        </p:nvSpPr>
        <p:spPr/>
        <p:txBody>
          <a:bodyPr anchor="t"/>
          <a:lstStyle/>
          <a:p>
            <a:pPr defTabSz="914400">
              <a:buSzPct val="70000"/>
              <a:buFont typeface="Wingdings" panose="05000000000000000000" charset="0"/>
              <a:buChar char=""/>
            </a:pPr>
            <a:r>
              <a:rPr lang="zh-CN" altLang="en-US" sz="1800" dirty="0">
                <a:latin typeface="宋体" panose="02010600030101010101" pitchFamily="2" charset="-122"/>
              </a:rPr>
              <a:t>字符串连接join()</a:t>
            </a:r>
            <a:endParaRPr lang="zh-CN" altLang="en-US" sz="1800" dirty="0">
              <a:latin typeface="宋体" panose="02010600030101010101" pitchFamily="2" charset="-122"/>
            </a:endParaRPr>
          </a:p>
          <a:p>
            <a:pPr defTabSz="914400">
              <a:buSzPct val="70000"/>
              <a:buFont typeface="Wingdings" panose="05000000000000000000" pitchFamily="2" charset="2"/>
              <a:buNone/>
            </a:pPr>
            <a:endParaRPr lang="zh-CN" altLang="en-US" sz="1350" dirty="0">
              <a:latin typeface="Consolas" panose="020B0609020204030204" charset="0"/>
            </a:endParaRPr>
          </a:p>
          <a:p>
            <a:pPr defTabSz="914400">
              <a:buSzPct val="70000"/>
              <a:buFont typeface="Wingdings" panose="05000000000000000000" pitchFamily="2" charset="2"/>
              <a:buNone/>
            </a:pPr>
            <a:r>
              <a:rPr lang="zh-CN" altLang="en-US" sz="1600" dirty="0">
                <a:latin typeface="Consolas" panose="020B0609020204030204" charset="0"/>
              </a:rPr>
              <a:t>&gt;&gt;&gt; li = ["apple", "peach", "banana", "pear"]</a:t>
            </a:r>
            <a:endParaRPr lang="zh-CN" altLang="en-US" sz="1600" dirty="0">
              <a:latin typeface="Consolas" panose="020B0609020204030204" charset="0"/>
            </a:endParaRPr>
          </a:p>
          <a:p>
            <a:pPr defTabSz="914400">
              <a:buSzPct val="70000"/>
              <a:buFont typeface="Wingdings" panose="05000000000000000000" pitchFamily="2" charset="2"/>
              <a:buNone/>
            </a:pPr>
            <a:r>
              <a:rPr lang="zh-CN" altLang="en-US" sz="1600" dirty="0">
                <a:latin typeface="Consolas" panose="020B0609020204030204" charset="0"/>
              </a:rPr>
              <a:t>&gt;&gt;&gt; ','.join(li)</a:t>
            </a:r>
            <a:endParaRPr lang="zh-CN" altLang="en-US" sz="1600" dirty="0">
              <a:latin typeface="Consolas" panose="020B0609020204030204" charset="0"/>
            </a:endParaRPr>
          </a:p>
          <a:p>
            <a:pPr defTabSz="914400">
              <a:buSzPct val="70000"/>
              <a:buFont typeface="Wingdings" panose="05000000000000000000" pitchFamily="2" charset="2"/>
              <a:buNone/>
            </a:pPr>
            <a:r>
              <a:rPr lang="zh-CN" altLang="en-US" sz="1600" dirty="0">
                <a:solidFill>
                  <a:srgbClr val="00B0F0"/>
                </a:solidFill>
                <a:latin typeface="Consolas" panose="020B0609020204030204" charset="0"/>
              </a:rPr>
              <a:t>'apple,peach,banana,pear'</a:t>
            </a:r>
            <a:endParaRPr lang="zh-CN" altLang="en-US" sz="1600" dirty="0">
              <a:solidFill>
                <a:srgbClr val="00B0F0"/>
              </a:solidFill>
              <a:latin typeface="Consolas" panose="020B0609020204030204" charset="0"/>
            </a:endParaRPr>
          </a:p>
          <a:p>
            <a:pPr defTabSz="914400">
              <a:buSzPct val="70000"/>
              <a:buFont typeface="Wingdings" panose="05000000000000000000" pitchFamily="2" charset="2"/>
              <a:buNone/>
            </a:pPr>
            <a:r>
              <a:rPr lang="zh-CN" altLang="en-US" sz="1600" dirty="0">
                <a:latin typeface="Consolas" panose="020B0609020204030204" charset="0"/>
              </a:rPr>
              <a:t>&gt;&gt;&gt; '.'.join(li)</a:t>
            </a:r>
            <a:endParaRPr lang="zh-CN" altLang="en-US" sz="1600" dirty="0">
              <a:latin typeface="Consolas" panose="020B0609020204030204" charset="0"/>
            </a:endParaRPr>
          </a:p>
          <a:p>
            <a:pPr defTabSz="914400">
              <a:buSzPct val="70000"/>
              <a:buFont typeface="Wingdings" panose="05000000000000000000" pitchFamily="2" charset="2"/>
              <a:buNone/>
            </a:pPr>
            <a:r>
              <a:rPr lang="zh-CN" altLang="en-US" sz="1600" dirty="0">
                <a:solidFill>
                  <a:srgbClr val="00B0F0"/>
                </a:solidFill>
                <a:latin typeface="Consolas" panose="020B0609020204030204" charset="0"/>
              </a:rPr>
              <a:t>'apple.peach.banana.pear'</a:t>
            </a:r>
            <a:endParaRPr lang="zh-CN" altLang="en-US" sz="1600" dirty="0">
              <a:solidFill>
                <a:srgbClr val="00B0F0"/>
              </a:solidFill>
              <a:latin typeface="Consolas" panose="020B0609020204030204" charset="0"/>
            </a:endParaRPr>
          </a:p>
          <a:p>
            <a:pPr defTabSz="914400">
              <a:buSzPct val="70000"/>
              <a:buFont typeface="Wingdings" panose="05000000000000000000" pitchFamily="2" charset="2"/>
              <a:buNone/>
            </a:pPr>
            <a:r>
              <a:rPr lang="zh-CN" altLang="en-US" sz="1600" dirty="0">
                <a:latin typeface="Consolas" panose="020B0609020204030204" charset="0"/>
              </a:rPr>
              <a:t>&gt;&gt;&gt; '::'.join(li)</a:t>
            </a:r>
            <a:endParaRPr lang="zh-CN" altLang="en-US" sz="1600" dirty="0">
              <a:latin typeface="Consolas" panose="020B0609020204030204" charset="0"/>
            </a:endParaRPr>
          </a:p>
          <a:p>
            <a:pPr defTabSz="914400">
              <a:buSzPct val="70000"/>
              <a:buFont typeface="Wingdings" panose="05000000000000000000" pitchFamily="2" charset="2"/>
              <a:buNone/>
            </a:pPr>
            <a:r>
              <a:rPr lang="zh-CN" altLang="en-US" sz="1600" dirty="0">
                <a:solidFill>
                  <a:srgbClr val="00B0F0"/>
                </a:solidFill>
                <a:latin typeface="Consolas" panose="020B0609020204030204" charset="0"/>
              </a:rPr>
              <a:t>'apple::peach::banana::pear'</a:t>
            </a:r>
            <a:endParaRPr lang="zh-CN" altLang="en-US" sz="1600" dirty="0">
              <a:solidFill>
                <a:srgbClr val="00B0F0"/>
              </a:solidFill>
              <a:latin typeface="Consolas" panose="020B0609020204030204" charset="0"/>
            </a:endParaRPr>
          </a:p>
        </p:txBody>
      </p:sp>
      <p:sp>
        <p:nvSpPr>
          <p:cNvPr id="450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线形标注 1 1"/>
          <p:cNvSpPr/>
          <p:nvPr/>
        </p:nvSpPr>
        <p:spPr>
          <a:xfrm>
            <a:off x="3018894" y="1447689"/>
            <a:ext cx="853827" cy="342960"/>
          </a:xfrm>
          <a:prstGeom prst="borderCallout1">
            <a:avLst>
              <a:gd name="adj1" fmla="val 36893"/>
              <a:gd name="adj2" fmla="val -947"/>
              <a:gd name="adj3" fmla="val 197034"/>
              <a:gd name="adj4" fmla="val -198285"/>
            </a:avLst>
          </a:prstGeom>
          <a:ln>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strike="noStrike" noProof="1">
                <a:solidFill>
                  <a:srgbClr val="FF0000"/>
                </a:solidFill>
              </a:rPr>
              <a:t>连接符</a:t>
            </a:r>
            <a:endParaRPr lang="zh-CN" altLang="en-US" sz="1400" strike="noStrike" noProof="1">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宋体" panose="02010600030101010101" pitchFamily="2" charset="-122"/>
              </a:rPr>
              <a:t>4.1.2 字符串常用方法</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a:lnSpc>
                <a:spcPct val="150000"/>
              </a:lnSpc>
              <a:spcBef>
                <a:spcPts val="0"/>
              </a:spcBef>
            </a:pPr>
            <a:r>
              <a:rPr lang="zh-CN" altLang="en-US" sz="1800" b="1" strike="noStrike" noProof="1"/>
              <a:t>应用：</a:t>
            </a:r>
            <a:r>
              <a:rPr lang="zh-CN" altLang="en-US" sz="1800" strike="noStrike" noProof="1"/>
              <a:t>将字符串重复指定次数，并使用指定的分隔符进行连接，结果字符串最后不带分隔符。例如，</a:t>
            </a:r>
            <a:r>
              <a:rPr lang="en-US" altLang="zh-CN" sz="1800" strike="noStrike" noProof="1"/>
              <a:t>concat('good', 5, ',')的返回结果为'good,good,good,good,good'</a:t>
            </a:r>
            <a:endParaRPr lang="en-US" altLang="zh-CN" sz="1800" strike="noStrike" noProof="1"/>
          </a:p>
          <a:p>
            <a:pPr marL="0" indent="0" fontAlgn="base">
              <a:buNone/>
            </a:pPr>
            <a:endParaRPr lang="zh-CN" altLang="en-US" sz="1500" strike="noStrike" noProof="1">
              <a:latin typeface="Consolas" panose="020B0609020204030204" charset="0"/>
            </a:endParaRPr>
          </a:p>
          <a:p>
            <a:pPr marL="0" indent="0">
              <a:spcBef>
                <a:spcPts val="0"/>
              </a:spcBef>
              <a:buNone/>
            </a:pPr>
            <a:r>
              <a:rPr lang="zh-CN" altLang="en-US" sz="1800" strike="noStrike" noProof="1">
                <a:latin typeface="Consolas" panose="020B0609020204030204" charset="0"/>
              </a:rPr>
              <a:t>def concat(s, n, separator):</a:t>
            </a:r>
            <a:endParaRPr lang="zh-CN" altLang="en-US" sz="1800" strike="noStrike" noProof="1">
              <a:latin typeface="Consolas" panose="020B0609020204030204" charset="0"/>
            </a:endParaRPr>
          </a:p>
          <a:p>
            <a:pPr marL="0" indent="0">
              <a:spcBef>
                <a:spcPts val="0"/>
              </a:spcBef>
              <a:buNone/>
            </a:pPr>
            <a:r>
              <a:rPr lang="zh-CN" altLang="en-US" sz="1800" strike="noStrike" noProof="1">
                <a:latin typeface="Consolas" panose="020B0609020204030204" charset="0"/>
              </a:rPr>
              <a:t>    return separator.join([s]*n)</a:t>
            </a:r>
            <a:endParaRPr lang="zh-CN" altLang="en-US" sz="1800" strike="noStrike" noProof="1">
              <a:latin typeface="Consolas" panose="020B0609020204030204" charset="0"/>
            </a:endParaRPr>
          </a:p>
          <a:p>
            <a:pPr marL="0" indent="0">
              <a:spcBef>
                <a:spcPts val="0"/>
              </a:spcBef>
              <a:buNone/>
            </a:pPr>
            <a:endParaRPr lang="zh-CN" altLang="en-US" sz="1800" strike="noStrike" noProof="1">
              <a:latin typeface="Consolas" panose="020B0609020204030204" charset="0"/>
            </a:endParaRPr>
          </a:p>
          <a:p>
            <a:pPr marL="0" indent="0">
              <a:spcBef>
                <a:spcPts val="0"/>
              </a:spcBef>
              <a:buNone/>
            </a:pPr>
            <a:r>
              <a:rPr lang="zh-CN" altLang="en-US" sz="1800" strike="noStrike" noProof="1">
                <a:latin typeface="Consolas" panose="020B0609020204030204" charset="0"/>
              </a:rPr>
              <a:t>print(concat('good', 5, ','))</a:t>
            </a:r>
            <a:endParaRPr lang="zh-CN" altLang="en-US" sz="1800" strike="noStrike" noProof="1">
              <a:latin typeface="Consolas" panose="020B0609020204030204" charset="0"/>
            </a:endParaRPr>
          </a:p>
        </p:txBody>
      </p:sp>
      <p:sp>
        <p:nvSpPr>
          <p:cNvPr id="46083"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788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50178" name="文本占位符 37890"/>
          <p:cNvSpPr>
            <a:spLocks noGrp="1"/>
          </p:cNvSpPr>
          <p:nvPr>
            <p:ph idx="1"/>
          </p:nvPr>
        </p:nvSpPr>
        <p:spPr>
          <a:xfrm>
            <a:off x="466090" y="1200150"/>
            <a:ext cx="7320915" cy="3395345"/>
          </a:xfrm>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rPr>
              <a:t>lower()、upper()、capitalize()、title()、swapcase()</a:t>
            </a:r>
            <a:endParaRPr lang="zh-CN" altLang="en-US" sz="1800"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sz="1500" dirty="0">
              <a:latin typeface="宋体" panose="02010600030101010101" pitchFamily="2" charset="-122"/>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 = "What is Your Name?"</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s.lower()                   #返回小写字符串</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endParaRPr lang="zh-CN" altLang="en-US" sz="16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s.upper()                   #返回大写字符串</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endParaRPr lang="zh-CN" altLang="en-US" sz="16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s.capitalize()              #字符串首字符大写</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endParaRPr lang="zh-CN" altLang="en-US" sz="16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s.title()                   #每个单词的首字母大写</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endParaRPr lang="zh-CN" altLang="en-US" sz="16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latin typeface="Consolas" panose="020B0609020204030204" charset="0"/>
              </a:rPr>
              <a:t>&gt;&gt;&gt; s.swapcase()                #大小写互换</a:t>
            </a:r>
            <a:endParaRPr lang="zh-CN" altLang="en-US" sz="1600" dirty="0">
              <a:latin typeface="Consolas" panose="020B0609020204030204" charset="0"/>
            </a:endParaRPr>
          </a:p>
          <a:p>
            <a:pPr defTabSz="914400">
              <a:lnSpc>
                <a:spcPct val="80000"/>
              </a:lnSpc>
              <a:buSzPct val="70000"/>
              <a:buFont typeface="Wingdings" panose="05000000000000000000" pitchFamily="2" charset="2"/>
              <a:buNone/>
            </a:pPr>
            <a:r>
              <a:rPr lang="zh-CN" altLang="en-US" sz="1600" dirty="0">
                <a:solidFill>
                  <a:srgbClr val="00B0F0"/>
                </a:solidFill>
                <a:latin typeface="Consolas" panose="020B0609020204030204" charset="0"/>
              </a:rPr>
              <a:t>'wHAT IS yOUR nAME?'</a:t>
            </a:r>
            <a:endParaRPr lang="zh-CN" altLang="en-US" sz="1600" dirty="0">
              <a:solidFill>
                <a:srgbClr val="00B0F0"/>
              </a:solidFill>
              <a:latin typeface="Consolas" panose="020B0609020204030204" charset="0"/>
            </a:endParaRPr>
          </a:p>
        </p:txBody>
      </p:sp>
      <p:sp>
        <p:nvSpPr>
          <p:cNvPr id="501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891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51202" name="文本占位符 38914"/>
          <p:cNvSpPr>
            <a:spLocks noGrp="1"/>
          </p:cNvSpPr>
          <p:nvPr>
            <p:ph idx="1"/>
          </p:nvPr>
        </p:nvSpPr>
        <p:spPr>
          <a:xfrm>
            <a:off x="421640" y="1200150"/>
            <a:ext cx="7476490" cy="3395345"/>
          </a:xfrm>
        </p:spPr>
        <p:txBody>
          <a:bodyPr anchor="t"/>
          <a:lstStyle/>
          <a:p>
            <a:pPr defTabSz="914400">
              <a:buSzPct val="70000"/>
              <a:buFont typeface="Wingdings" panose="05000000000000000000" charset="0"/>
              <a:buChar char=""/>
            </a:pPr>
            <a:r>
              <a:rPr lang="zh-CN" altLang="en-US" sz="1800" dirty="0">
                <a:latin typeface="宋体" panose="02010600030101010101" pitchFamily="2" charset="-122"/>
              </a:rPr>
              <a:t>查找替换replace()，类似于</a:t>
            </a:r>
            <a:r>
              <a:rPr lang="en-US" altLang="zh-CN" sz="1800" dirty="0">
                <a:latin typeface="宋体" panose="02010600030101010101" pitchFamily="2" charset="-122"/>
              </a:rPr>
              <a:t>Word</a:t>
            </a:r>
            <a:r>
              <a:rPr lang="zh-CN" altLang="en-US" sz="1800" dirty="0">
                <a:latin typeface="宋体" panose="02010600030101010101" pitchFamily="2" charset="-122"/>
              </a:rPr>
              <a:t>中的</a:t>
            </a:r>
            <a:r>
              <a:rPr lang="en-US" altLang="zh-CN" sz="1800" dirty="0">
                <a:latin typeface="宋体" panose="02010600030101010101" pitchFamily="2" charset="-122"/>
              </a:rPr>
              <a:t>“</a:t>
            </a:r>
            <a:r>
              <a:rPr lang="zh-CN" altLang="en-US" sz="1800" dirty="0">
                <a:latin typeface="宋体" panose="02010600030101010101" pitchFamily="2" charset="-122"/>
              </a:rPr>
              <a:t>全部替换</a:t>
            </a:r>
            <a:r>
              <a:rPr lang="en-US" altLang="zh-CN" sz="1800" dirty="0">
                <a:latin typeface="宋体" panose="02010600030101010101" pitchFamily="2" charset="-122"/>
              </a:rPr>
              <a:t>”</a:t>
            </a:r>
            <a:r>
              <a:rPr lang="zh-CN" altLang="en-US" sz="1800" dirty="0">
                <a:latin typeface="宋体" panose="02010600030101010101" pitchFamily="2" charset="-122"/>
              </a:rPr>
              <a:t>功能。</a:t>
            </a:r>
            <a:endParaRPr lang="zh-CN" altLang="en-US" sz="1800" dirty="0">
              <a:latin typeface="宋体" panose="02010600030101010101" pitchFamily="2" charset="-122"/>
            </a:endParaRPr>
          </a:p>
          <a:p>
            <a:pPr defTabSz="914400">
              <a:buSzPct val="70000"/>
              <a:buFont typeface="Wingdings" panose="05000000000000000000" pitchFamily="2" charset="2"/>
              <a:buNone/>
            </a:pPr>
            <a:endParaRPr lang="zh-CN" altLang="en-US" sz="1500" dirty="0">
              <a:latin typeface="宋体" panose="02010600030101010101" pitchFamily="2" charset="-122"/>
            </a:endParaRPr>
          </a:p>
          <a:p>
            <a:pPr marL="0" indent="0" fontAlgn="base">
              <a:buNone/>
            </a:pPr>
            <a:r>
              <a:rPr lang="en-US" sz="1600">
                <a:latin typeface="Consolas" panose="020B0609020204030204" charset="0"/>
                <a:sym typeface="+mn-ea"/>
              </a:rPr>
              <a:t>&gt;&gt;&gt; words = ('测试', '非法', '暴力', '话')</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&gt;&gt;&gt; text = '这句话里含有非法内容'</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&gt;&gt;&gt; for word in words:</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    if word in text:</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        text = text.replace(word, '***')		</a:t>
            </a:r>
            <a:endParaRPr lang="en-US" sz="1600" strike="noStrike" noProof="1">
              <a:latin typeface="Consolas" panose="020B0609020204030204" charset="0"/>
            </a:endParaRPr>
          </a:p>
          <a:p>
            <a:pPr marL="0" indent="0" fontAlgn="base">
              <a:buNone/>
            </a:pPr>
            <a:r>
              <a:rPr lang="en-US" sz="1600">
                <a:latin typeface="Consolas" panose="020B0609020204030204" charset="0"/>
                <a:sym typeface="+mn-ea"/>
              </a:rPr>
              <a:t>&gt;&gt;&gt; text</a:t>
            </a:r>
            <a:endParaRPr lang="en-US" sz="1600" strike="noStrike" noProof="1">
              <a:latin typeface="Consolas" panose="020B0609020204030204" charset="0"/>
            </a:endParaRPr>
          </a:p>
          <a:p>
            <a:pPr marL="0" indent="0" fontAlgn="base">
              <a:buNone/>
            </a:pPr>
            <a:r>
              <a:rPr lang="en-US" sz="1600">
                <a:solidFill>
                  <a:srgbClr val="00B0F0"/>
                </a:solidFill>
                <a:latin typeface="Consolas" panose="020B0609020204030204" charset="0"/>
                <a:sym typeface="+mn-ea"/>
              </a:rPr>
              <a:t>'这句***里含有***内容'</a:t>
            </a:r>
            <a:endParaRPr lang="zh-CN" altLang="en-US" sz="1600" dirty="0">
              <a:solidFill>
                <a:srgbClr val="00B0F0"/>
              </a:solidFill>
              <a:latin typeface="Consolas" panose="020B0609020204030204" charset="0"/>
            </a:endParaRPr>
          </a:p>
        </p:txBody>
      </p:sp>
      <p:sp>
        <p:nvSpPr>
          <p:cNvPr id="512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3993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40962" name="文本占位符 39938"/>
          <p:cNvSpPr>
            <a:spLocks noGrp="1"/>
          </p:cNvSpPr>
          <p:nvPr>
            <p:ph idx="1"/>
          </p:nvPr>
        </p:nvSpPr>
        <p:spPr>
          <a:xfrm>
            <a:off x="478790" y="1070610"/>
            <a:ext cx="8208645" cy="3395345"/>
          </a:xfrm>
        </p:spPr>
        <p:txBody>
          <a:bodyPr anchor="t"/>
          <a:lstStyle/>
          <a:p>
            <a:pPr defTabSz="914400" fontAlgn="base">
              <a:lnSpc>
                <a:spcPct val="150000"/>
              </a:lnSpc>
              <a:spcBef>
                <a:spcPts val="0"/>
              </a:spcBef>
              <a:buSzPct val="70000"/>
              <a:buFont typeface="Wingdings" panose="05000000000000000000" charset="0"/>
              <a:buChar char=""/>
            </a:pPr>
            <a:r>
              <a:rPr sz="1800" strike="noStrike" kern="1200" baseline="0" noProof="1">
                <a:latin typeface="宋体" panose="02010600030101010101" pitchFamily="2" charset="-122"/>
                <a:ea typeface="+mn-ea"/>
                <a:cs typeface="+mn-cs"/>
              </a:rPr>
              <a:t>字符串对象的</a:t>
            </a:r>
            <a:r>
              <a:rPr sz="1800" strike="noStrike" kern="1200" baseline="0" noProof="1">
                <a:solidFill>
                  <a:srgbClr val="FF0000"/>
                </a:solidFill>
                <a:latin typeface="宋体" panose="02010600030101010101" pitchFamily="2" charset="-122"/>
                <a:ea typeface="+mn-ea"/>
                <a:cs typeface="+mn-cs"/>
              </a:rPr>
              <a:t>maketrans()</a:t>
            </a:r>
            <a:r>
              <a:rPr sz="1800" strike="noStrike" kern="1200" baseline="0" noProof="1">
                <a:latin typeface="宋体" panose="02010600030101010101" pitchFamily="2" charset="-122"/>
                <a:ea typeface="+mn-ea"/>
                <a:cs typeface="+mn-cs"/>
              </a:rPr>
              <a:t>方法用来生成字符映射表，而</a:t>
            </a:r>
            <a:r>
              <a:rPr sz="1800" strike="noStrike" kern="1200" baseline="0" noProof="1">
                <a:solidFill>
                  <a:srgbClr val="FF0000"/>
                </a:solidFill>
                <a:latin typeface="宋体" panose="02010600030101010101" pitchFamily="2" charset="-122"/>
                <a:ea typeface="+mn-ea"/>
                <a:cs typeface="+mn-cs"/>
              </a:rPr>
              <a:t>translate()</a:t>
            </a:r>
            <a:r>
              <a:rPr sz="1800" strike="noStrike" kern="1200" baseline="0" noProof="1">
                <a:latin typeface="宋体" panose="02010600030101010101" pitchFamily="2" charset="-122"/>
                <a:ea typeface="+mn-ea"/>
                <a:cs typeface="+mn-cs"/>
              </a:rPr>
              <a:t>方法用来根据映射表中定义的对应关系转换字符串并替换其中的字符，使用这两个方法的组合</a:t>
            </a:r>
            <a:r>
              <a:rPr sz="1800" strike="noStrike" kern="1200" baseline="0" noProof="1">
                <a:solidFill>
                  <a:srgbClr val="FF0000"/>
                </a:solidFill>
                <a:latin typeface="宋体" panose="02010600030101010101" pitchFamily="2" charset="-122"/>
                <a:ea typeface="+mn-ea"/>
                <a:cs typeface="+mn-cs"/>
              </a:rPr>
              <a:t>可以同时处理多个字符</a:t>
            </a:r>
            <a:r>
              <a:rPr sz="1800" strike="noStrike" kern="1200" baseline="0" noProof="1">
                <a:latin typeface="宋体" panose="02010600030101010101" pitchFamily="2" charset="-122"/>
                <a:ea typeface="+mn-ea"/>
                <a:cs typeface="+mn-cs"/>
              </a:rPr>
              <a:t>。</a:t>
            </a:r>
            <a:endParaRPr sz="1800" strike="noStrike" kern="1200" baseline="0" noProof="1">
              <a:latin typeface="宋体" panose="02010600030101010101" pitchFamily="2" charset="-122"/>
              <a:ea typeface="+mn-ea"/>
              <a:cs typeface="+mn-cs"/>
            </a:endParaRPr>
          </a:p>
          <a:p>
            <a:pPr marL="0" indent="0" defTabSz="914400" fontAlgn="base">
              <a:buSzPct val="70000"/>
              <a:buFont typeface="Wingdings" panose="05000000000000000000" pitchFamily="2" charset="2"/>
              <a:buNone/>
            </a:pPr>
            <a:endParaRPr sz="135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endParaRPr sz="1350" strike="noStrike" kern="1200" baseline="0" noProof="1">
              <a:latin typeface="Consolas" panose="020B0609020204030204" charset="0"/>
              <a:ea typeface="+mn-ea"/>
              <a:cs typeface="+mn-cs"/>
            </a:endParaRPr>
          </a:p>
          <a:p>
            <a:pPr marL="0" indent="0"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#创建映射表，将字符"abcdef123"一一对应地转换为"uvwxyz@#$"</a:t>
            </a:r>
            <a:endParaRPr sz="1800" strike="noStrike" kern="1200" baseline="0" noProof="1">
              <a:latin typeface="Consolas" panose="020B0609020204030204" charset="0"/>
              <a:ea typeface="+mn-ea"/>
              <a:cs typeface="+mn-cs"/>
            </a:endParaRPr>
          </a:p>
          <a:p>
            <a:pPr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&gt;&gt;&gt; table = ''.maketrans('abcdef123', 'uvwxyz@#$')</a:t>
            </a:r>
            <a:endParaRPr sz="1800" strike="noStrike" kern="1200" baseline="0" noProof="1">
              <a:latin typeface="Consolas" panose="020B0609020204030204" charset="0"/>
              <a:ea typeface="+mn-ea"/>
              <a:cs typeface="+mn-cs"/>
            </a:endParaRPr>
          </a:p>
          <a:p>
            <a:pPr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&gt;&gt;&gt; s = "Python is a great programming language. I like it!"</a:t>
            </a:r>
            <a:endParaRPr sz="1800" strike="noStrike" kern="1200" baseline="0" noProof="1">
              <a:latin typeface="Consolas" panose="020B0609020204030204" charset="0"/>
              <a:ea typeface="+mn-ea"/>
              <a:cs typeface="+mn-cs"/>
            </a:endParaRPr>
          </a:p>
          <a:p>
            <a:pPr defTabSz="914400" fontAlgn="base">
              <a:buSzPct val="70000"/>
              <a:buFont typeface="Wingdings" panose="05000000000000000000" pitchFamily="2" charset="2"/>
              <a:buNone/>
            </a:pPr>
            <a:r>
              <a:rPr sz="1800" strike="noStrike" kern="1200" baseline="0" noProof="1">
                <a:latin typeface="Consolas" panose="020B0609020204030204" charset="0"/>
                <a:ea typeface="+mn-ea"/>
                <a:cs typeface="+mn-cs"/>
              </a:rPr>
              <a:t>&gt;&gt;&gt; s.translate(table)          </a:t>
            </a:r>
            <a:r>
              <a:rPr sz="1800">
                <a:latin typeface="Consolas" panose="020B0609020204030204" charset="0"/>
                <a:sym typeface="+mn-ea"/>
              </a:rPr>
              <a:t>#按映射表进行替换</a:t>
            </a:r>
            <a:endParaRPr sz="1800" strike="noStrike" kern="1200" baseline="0" noProof="1">
              <a:latin typeface="Consolas" panose="020B0609020204030204" charset="0"/>
              <a:ea typeface="+mn-ea"/>
              <a:cs typeface="+mn-cs"/>
            </a:endParaRPr>
          </a:p>
          <a:p>
            <a:pPr defTabSz="914400" fontAlgn="base">
              <a:buSzPct val="70000"/>
              <a:buFont typeface="Wingdings" panose="05000000000000000000" pitchFamily="2" charset="2"/>
              <a:buNone/>
            </a:pPr>
            <a:r>
              <a:rPr sz="1800" strike="noStrike" kern="1200" baseline="0" noProof="1">
                <a:solidFill>
                  <a:srgbClr val="00B0F0"/>
                </a:solidFill>
                <a:latin typeface="Consolas" panose="020B0609020204030204" charset="0"/>
                <a:ea typeface="+mn-ea"/>
                <a:cs typeface="+mn-cs"/>
              </a:rPr>
              <a:t>'Python is u gryut progrumming lunguugy. I liky it!'</a:t>
            </a:r>
            <a:endParaRPr sz="1800" strike="noStrike" kern="1200" baseline="0" noProof="1">
              <a:solidFill>
                <a:srgbClr val="00B0F0"/>
              </a:solidFill>
              <a:latin typeface="Consolas" panose="020B0609020204030204" charset="0"/>
              <a:ea typeface="+mn-ea"/>
              <a:cs typeface="+mn-cs"/>
            </a:endParaRPr>
          </a:p>
        </p:txBody>
      </p:sp>
      <p:sp>
        <p:nvSpPr>
          <p:cNvPr id="5325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线形标注 1 1"/>
          <p:cNvSpPr/>
          <p:nvPr/>
        </p:nvSpPr>
        <p:spPr>
          <a:xfrm>
            <a:off x="4398602" y="2185918"/>
            <a:ext cx="1604052" cy="457280"/>
          </a:xfrm>
          <a:prstGeom prst="borderCallout1">
            <a:avLst>
              <a:gd name="adj1" fmla="val 98335"/>
              <a:gd name="adj2" fmla="val 50757"/>
              <a:gd name="adj3" fmla="val 224212"/>
              <a:gd name="adj4" fmla="val 21973"/>
            </a:avLst>
          </a:prstGeom>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200" strike="noStrike" noProof="1">
                <a:solidFill>
                  <a:srgbClr val="FF0000"/>
                </a:solidFill>
              </a:rPr>
              <a:t>这两个参数不是作为整体进行处理的</a:t>
            </a:r>
            <a:endParaRPr lang="zh-CN" altLang="en-US" sz="1200" strike="noStrike" noProof="1">
              <a:solidFill>
                <a:srgbClr val="FF0000"/>
              </a:solidFill>
            </a:endParaRPr>
          </a:p>
        </p:txBody>
      </p:sp>
      <p:cxnSp>
        <p:nvCxnSpPr>
          <p:cNvPr id="3" name="直接箭头连接符 2"/>
          <p:cNvCxnSpPr>
            <a:stCxn id="2" idx="1"/>
          </p:cNvCxnSpPr>
          <p:nvPr/>
        </p:nvCxnSpPr>
        <p:spPr>
          <a:xfrm>
            <a:off x="5200650" y="2642870"/>
            <a:ext cx="389255" cy="62166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4760595" y="3135630"/>
            <a:ext cx="6985"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kern="1200" baseline="0" dirty="0">
                <a:latin typeface="宋体" panose="02010600030101010101" pitchFamily="2" charset="-122"/>
                <a:ea typeface="+mj-ea"/>
                <a:cs typeface="+mj-cs"/>
                <a:sym typeface="宋体" panose="02010600030101010101" pitchFamily="2" charset="-122"/>
              </a:rPr>
              <a:t>4.1.2 字符串常用方法</a:t>
            </a:r>
            <a:endParaRPr lang="en-US" altLang="zh-CN" kern="1200" baseline="0">
              <a:latin typeface="+mj-lt"/>
              <a:ea typeface="+mj-ea"/>
              <a:cs typeface="+mj-cs"/>
              <a:sym typeface="宋体" panose="02010600030101010101" pitchFamily="2" charset="-122"/>
            </a:endParaRPr>
          </a:p>
        </p:txBody>
      </p:sp>
      <p:sp>
        <p:nvSpPr>
          <p:cNvPr id="54274" name="Content Placeholder 2"/>
          <p:cNvSpPr>
            <a:spLocks noGrp="1"/>
          </p:cNvSpPr>
          <p:nvPr>
            <p:ph idx="1"/>
          </p:nvPr>
        </p:nvSpPr>
        <p:spPr/>
        <p:txBody>
          <a:bodyPr anchor="t"/>
          <a:lstStyle/>
          <a:p>
            <a:pPr marL="0" indent="0">
              <a:buNone/>
            </a:pPr>
            <a:r>
              <a:rPr lang="en-US" altLang="zh-CN" sz="1800">
                <a:latin typeface="Consolas" panose="020B0609020204030204" charset="0"/>
              </a:rPr>
              <a:t>&gt;&gt;&gt; table = ''.maketrans('0123456789', '零一二三四伍陆柒捌玖')</a:t>
            </a:r>
            <a:endParaRPr lang="en-US" altLang="zh-CN" sz="1800">
              <a:latin typeface="Consolas" panose="020B0609020204030204" charset="0"/>
            </a:endParaRPr>
          </a:p>
          <a:p>
            <a:pPr marL="0" indent="0">
              <a:buNone/>
            </a:pPr>
            <a:r>
              <a:rPr lang="en-US" altLang="zh-CN" sz="1800">
                <a:latin typeface="Consolas" panose="020B0609020204030204" charset="0"/>
              </a:rPr>
              <a:t>&gt;&gt;&gt; '2018年12月31日'.translate(table)</a:t>
            </a:r>
            <a:endParaRPr lang="en-US" altLang="zh-CN" sz="1800">
              <a:latin typeface="Consolas" panose="020B0609020204030204" charset="0"/>
            </a:endParaRPr>
          </a:p>
          <a:p>
            <a:pPr marL="0" indent="0">
              <a:buNone/>
            </a:pPr>
            <a:r>
              <a:rPr lang="en-US" altLang="zh-CN" sz="1800">
                <a:solidFill>
                  <a:srgbClr val="00B0F0"/>
                </a:solidFill>
                <a:latin typeface="Consolas" panose="020B0609020204030204" charset="0"/>
              </a:rPr>
              <a:t>'二零一捌年一二月三一日'</a:t>
            </a:r>
            <a:endParaRPr lang="en-US" altLang="zh-CN" sz="1800">
              <a:solidFill>
                <a:srgbClr val="00B0F0"/>
              </a:solidFill>
              <a:latin typeface="Consolas" panose="020B0609020204030204" charset="0"/>
            </a:endParaRPr>
          </a:p>
        </p:txBody>
      </p:sp>
      <p:sp>
        <p:nvSpPr>
          <p:cNvPr id="54275"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20482"/>
          <p:cNvSpPr>
            <a:spLocks noGrp="1"/>
          </p:cNvSpPr>
          <p:nvPr>
            <p:ph idx="1"/>
          </p:nvPr>
        </p:nvSpPr>
        <p:spPr/>
        <p:txBody>
          <a:bodyPr anchor="t"/>
          <a:lstStyle/>
          <a:p>
            <a:pPr defTabSz="914400">
              <a:lnSpc>
                <a:spcPct val="150000"/>
              </a:lnSpc>
              <a:spcBef>
                <a:spcPts val="1200"/>
              </a:spcBef>
              <a:spcAft>
                <a:spcPts val="600"/>
              </a:spcAft>
              <a:buSzPct val="70000"/>
              <a:buFont typeface="Wingdings" panose="05000000000000000000" charset="0"/>
              <a:buChar char=""/>
            </a:pPr>
            <a:r>
              <a:rPr lang="zh-CN" altLang="en-US" sz="1800" dirty="0">
                <a:latin typeface="宋体" panose="02010600030101010101" pitchFamily="2" charset="-122"/>
              </a:rPr>
              <a:t>最早的字符串编码是美国标准信息交换码</a:t>
            </a:r>
            <a:r>
              <a:rPr lang="zh-CN" altLang="en-US" sz="1800" dirty="0">
                <a:solidFill>
                  <a:srgbClr val="FF0000"/>
                </a:solidFill>
                <a:latin typeface="宋体" panose="02010600030101010101" pitchFamily="2" charset="-122"/>
              </a:rPr>
              <a:t>ASCII</a:t>
            </a:r>
            <a:r>
              <a:rPr lang="zh-CN" altLang="en-US" sz="1800" dirty="0">
                <a:latin typeface="宋体" panose="02010600030101010101" pitchFamily="2" charset="-122"/>
              </a:rPr>
              <a:t>，仅对10个数字、26个大写英文字母、26个小写英文字母及一些其他符号进行了编码。ASCII码采用</a:t>
            </a:r>
            <a:r>
              <a:rPr lang="zh-CN" altLang="en-US" sz="1800" dirty="0">
                <a:solidFill>
                  <a:srgbClr val="FF0000"/>
                </a:solidFill>
                <a:latin typeface="宋体" panose="02010600030101010101" pitchFamily="2" charset="-122"/>
              </a:rPr>
              <a:t>1个字节</a:t>
            </a:r>
            <a:r>
              <a:rPr lang="zh-CN" altLang="en-US" sz="1800" dirty="0">
                <a:latin typeface="宋体" panose="02010600030101010101" pitchFamily="2" charset="-122"/>
              </a:rPr>
              <a:t>来对字符进行编码，最多只能表示256个符号。</a:t>
            </a:r>
            <a:endParaRPr lang="zh-CN" altLang="en-US" sz="1800" dirty="0">
              <a:latin typeface="宋体" panose="02010600030101010101" pitchFamily="2" charset="-122"/>
            </a:endParaRPr>
          </a:p>
        </p:txBody>
      </p:sp>
      <p:sp>
        <p:nvSpPr>
          <p:cNvPr id="21506"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215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4096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57346" name="文本占位符 40962"/>
          <p:cNvSpPr>
            <a:spLocks noGrp="1"/>
          </p:cNvSpPr>
          <p:nvPr>
            <p:ph idx="1"/>
          </p:nvPr>
        </p:nvSpPr>
        <p:spPr/>
        <p:txBody>
          <a:bodyPr anchor="t"/>
          <a:lstStyle/>
          <a:p>
            <a:pPr defTabSz="914400">
              <a:lnSpc>
                <a:spcPct val="80000"/>
              </a:lnSpc>
              <a:buSzPct val="70000"/>
              <a:buFont typeface="Wingdings" panose="05000000000000000000" charset="0"/>
              <a:buChar char=""/>
            </a:pPr>
            <a:r>
              <a:rPr lang="en-US" altLang="zh-CN" sz="1800">
                <a:latin typeface="宋体" panose="02010600030101010101" pitchFamily="2" charset="-122"/>
              </a:rPr>
              <a:t>strip()</a:t>
            </a:r>
            <a:r>
              <a:rPr lang="zh-CN" altLang="en-US" sz="1800">
                <a:latin typeface="宋体" panose="02010600030101010101" pitchFamily="2" charset="-122"/>
              </a:rPr>
              <a:t>、</a:t>
            </a:r>
            <a:r>
              <a:rPr lang="en-US" altLang="zh-CN" sz="1800">
                <a:latin typeface="宋体" panose="02010600030101010101" pitchFamily="2" charset="-122"/>
              </a:rPr>
              <a:t>rstrip()</a:t>
            </a:r>
            <a:r>
              <a:rPr lang="zh-CN" altLang="en-US" sz="1800">
                <a:latin typeface="宋体" panose="02010600030101010101" pitchFamily="2" charset="-122"/>
              </a:rPr>
              <a:t>、</a:t>
            </a:r>
            <a:r>
              <a:rPr lang="en-US" altLang="zh-CN" sz="1800">
                <a:latin typeface="宋体" panose="02010600030101010101" pitchFamily="2" charset="-122"/>
              </a:rPr>
              <a:t>lstrip()</a:t>
            </a:r>
            <a:endParaRPr lang="en-US" altLang="zh-CN" sz="1800">
              <a:latin typeface="宋体" panose="02010600030101010101" pitchFamily="2" charset="-122"/>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s = " abc  "</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s.strip()                             #删除空白字符</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sym typeface="宋体" panose="02010600030101010101" pitchFamily="2" charset="-122"/>
              </a:rPr>
              <a:t>'</a:t>
            </a:r>
            <a:r>
              <a:rPr lang="en-US" altLang="zh-CN" sz="1600">
                <a:solidFill>
                  <a:srgbClr val="00B0F0"/>
                </a:solidFill>
                <a:latin typeface="Consolas" panose="020B0609020204030204" charset="0"/>
              </a:rPr>
              <a:t>abc</a:t>
            </a:r>
            <a:r>
              <a:rPr lang="en-US" altLang="zh-CN" sz="1600">
                <a:solidFill>
                  <a:srgbClr val="00B0F0"/>
                </a:solidFill>
                <a:latin typeface="Consolas" panose="020B0609020204030204" charset="0"/>
                <a:sym typeface="宋体" panose="02010600030101010101" pitchFamily="2" charset="-122"/>
              </a:rPr>
              <a:t>'</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'\n\nhello world   \n\n'.strip()      #删除空白字符</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rPr>
              <a:t>'hello world'</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"aaaassddf".strip("a")                #删除指定字符</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sym typeface="宋体" panose="02010600030101010101" pitchFamily="2" charset="-122"/>
              </a:rPr>
              <a:t>'</a:t>
            </a:r>
            <a:r>
              <a:rPr lang="en-US" altLang="zh-CN" sz="1600">
                <a:solidFill>
                  <a:srgbClr val="00B0F0"/>
                </a:solidFill>
                <a:latin typeface="Consolas" panose="020B0609020204030204" charset="0"/>
              </a:rPr>
              <a:t>ssddf</a:t>
            </a:r>
            <a:r>
              <a:rPr lang="en-US" altLang="zh-CN" sz="1600">
                <a:solidFill>
                  <a:srgbClr val="00B0F0"/>
                </a:solidFill>
                <a:latin typeface="Consolas" panose="020B0609020204030204" charset="0"/>
                <a:sym typeface="宋体" panose="02010600030101010101" pitchFamily="2" charset="-122"/>
              </a:rPr>
              <a:t>'</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"aaaassddf".strip("af")</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sym typeface="宋体" panose="02010600030101010101" pitchFamily="2" charset="-122"/>
              </a:rPr>
              <a:t>'</a:t>
            </a:r>
            <a:r>
              <a:rPr lang="en-US" altLang="zh-CN" sz="1600">
                <a:solidFill>
                  <a:srgbClr val="00B0F0"/>
                </a:solidFill>
                <a:latin typeface="Consolas" panose="020B0609020204030204" charset="0"/>
              </a:rPr>
              <a:t>ssdd'</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"aaaassddfaaa".rstrip("a")            #删除字符串右端指定字符</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rPr>
              <a:t>'aaaassddf'</a:t>
            </a:r>
            <a:endParaRPr lang="en-US" altLang="zh-CN" sz="160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600">
                <a:latin typeface="Consolas" panose="020B0609020204030204" charset="0"/>
              </a:rPr>
              <a:t>&gt;&gt;&gt; "aaaassddfaaa".lstrip("a")            #删除字符串左端指定字符</a:t>
            </a:r>
            <a:endParaRPr lang="en-US" altLang="zh-CN" sz="1600">
              <a:latin typeface="Consolas" panose="020B0609020204030204" charset="0"/>
            </a:endParaRPr>
          </a:p>
          <a:p>
            <a:pPr defTabSz="914400">
              <a:lnSpc>
                <a:spcPct val="80000"/>
              </a:lnSpc>
              <a:buSzPct val="70000"/>
              <a:buFont typeface="Wingdings" panose="05000000000000000000" pitchFamily="2" charset="2"/>
              <a:buNone/>
            </a:pPr>
            <a:r>
              <a:rPr lang="en-US" altLang="zh-CN" sz="1600">
                <a:solidFill>
                  <a:srgbClr val="00B0F0"/>
                </a:solidFill>
                <a:latin typeface="Consolas" panose="020B0609020204030204" charset="0"/>
              </a:rPr>
              <a:t>'ssddfaaa'</a:t>
            </a:r>
            <a:endParaRPr lang="en-US" altLang="zh-CN" sz="1600">
              <a:solidFill>
                <a:srgbClr val="00B0F0"/>
              </a:solidFill>
              <a:latin typeface="Consolas" panose="020B0609020204030204" charset="0"/>
            </a:endParaRPr>
          </a:p>
        </p:txBody>
      </p:sp>
      <p:sp>
        <p:nvSpPr>
          <p:cNvPr id="5734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88620" y="1109980"/>
            <a:ext cx="8238490" cy="3395345"/>
          </a:xfrm>
        </p:spPr>
        <p:txBody>
          <a:bodyPr/>
          <a:lstStyle/>
          <a:p>
            <a:pPr fontAlgn="base">
              <a:lnSpc>
                <a:spcPct val="150000"/>
              </a:lnSpc>
              <a:spcBef>
                <a:spcPts val="0"/>
              </a:spcBef>
              <a:buFont typeface="Wingdings" panose="05000000000000000000" charset="0"/>
              <a:buChar char=""/>
            </a:pPr>
            <a:r>
              <a:rPr lang="zh-CN" altLang="en-US" sz="1800" strike="noStrike" noProof="1"/>
              <a:t>这三个方法的</a:t>
            </a:r>
            <a:r>
              <a:rPr lang="zh-CN" altLang="en-US" sz="1800" strike="noStrike" noProof="1">
                <a:solidFill>
                  <a:srgbClr val="FF0000"/>
                </a:solidFill>
              </a:rPr>
              <a:t>参数指定的字符串并不作为一个整体对待</a:t>
            </a:r>
            <a:r>
              <a:rPr lang="zh-CN" altLang="en-US" sz="1800" strike="noStrike" noProof="1"/>
              <a:t>，而是在原字符串的两侧、右侧、左侧删除参数字符串中包含的所有字符，</a:t>
            </a:r>
            <a:r>
              <a:rPr lang="zh-CN" altLang="en-US" sz="1800" strike="noStrike" noProof="1">
                <a:solidFill>
                  <a:srgbClr val="FF0000"/>
                </a:solidFill>
              </a:rPr>
              <a:t>一层一层地从外往里扒</a:t>
            </a:r>
            <a:r>
              <a:rPr lang="zh-CN" altLang="en-US" sz="1800" strike="noStrike" noProof="1"/>
              <a:t>。</a:t>
            </a:r>
            <a:endParaRPr lang="zh-CN" altLang="en-US" sz="1800" strike="noStrike" noProof="1"/>
          </a:p>
          <a:p>
            <a:pPr marL="0" indent="0" fontAlgn="base">
              <a:buNone/>
            </a:pPr>
            <a:r>
              <a:rPr lang="zh-CN" altLang="en-US" sz="1600" strike="noStrike" noProof="1">
                <a:latin typeface="Consolas" panose="020B0609020204030204" charset="0"/>
              </a:rPr>
              <a:t>&gt;&gt;&gt; 'aabbccddeeeffg'.strip('af')  #字母f不在字符串两侧，所以不删除</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'bbccddeeeffg'</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'aabbccddeeeffg'.strip('gaf')</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'bbccddeee'</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'aabbccddeeeffg'.strip('gaef')</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'bbccdd'</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'aabbccddeeeffg'.strip('gbaef')</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'ccdd'</a:t>
            </a:r>
            <a:endParaRPr lang="zh-CN" altLang="en-US" sz="1600" strike="noStrike" noProof="1">
              <a:solidFill>
                <a:srgbClr val="00B0F0"/>
              </a:solidFill>
              <a:latin typeface="Consolas" panose="020B0609020204030204" charset="0"/>
            </a:endParaRPr>
          </a:p>
          <a:p>
            <a:pPr marL="0" indent="0" fontAlgn="base">
              <a:buNone/>
            </a:pPr>
            <a:r>
              <a:rPr lang="zh-CN" altLang="en-US" sz="1600" strike="noStrike" noProof="1">
                <a:latin typeface="Consolas" panose="020B0609020204030204" charset="0"/>
              </a:rPr>
              <a:t>&gt;&gt;&gt; 'aabbccddeeeffg'.strip('gbaefcd')</a:t>
            </a:r>
            <a:endParaRPr lang="zh-CN" altLang="en-US" sz="1600" strike="noStrike" noProof="1">
              <a:latin typeface="Consolas" panose="020B0609020204030204" charset="0"/>
            </a:endParaRPr>
          </a:p>
          <a:p>
            <a:pPr marL="0" indent="0" fontAlgn="base">
              <a:buNone/>
            </a:pPr>
            <a:r>
              <a:rPr lang="zh-CN" altLang="en-US" sz="1600" strike="noStrike" noProof="1">
                <a:solidFill>
                  <a:srgbClr val="00B0F0"/>
                </a:solidFill>
                <a:latin typeface="Consolas" panose="020B0609020204030204" charset="0"/>
              </a:rPr>
              <a:t>''</a:t>
            </a:r>
            <a:endParaRPr lang="zh-CN" altLang="en-US" sz="1600" strike="noStrike" noProof="1">
              <a:solidFill>
                <a:srgbClr val="00B0F0"/>
              </a:solidFill>
              <a:latin typeface="Consolas" panose="020B0609020204030204" charset="0"/>
            </a:endParaRPr>
          </a:p>
        </p:txBody>
      </p:sp>
      <p:sp>
        <p:nvSpPr>
          <p:cNvPr id="5837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Arial" panose="020B0604020202020204" pitchFamily="34" charset="0"/>
              </a:rPr>
              <a:t>4.1.2 字符串常用方法</a:t>
            </a:r>
            <a:endParaRPr lang="en-US" altLang="zh-CN" kern="1200" baseline="0">
              <a:latin typeface="+mj-lt"/>
              <a:ea typeface="+mj-ea"/>
              <a:cs typeface="+mj-cs"/>
              <a:sym typeface="宋体" panose="02010600030101010101" pitchFamily="2" charset="-122"/>
            </a:endParaRPr>
          </a:p>
        </p:txBody>
      </p:sp>
      <p:sp>
        <p:nvSpPr>
          <p:cNvPr id="3" name="Content Placeholder 2"/>
          <p:cNvSpPr>
            <a:spLocks noGrp="1"/>
          </p:cNvSpPr>
          <p:nvPr>
            <p:ph idx="1"/>
          </p:nvPr>
        </p:nvSpPr>
        <p:spPr/>
        <p:txBody>
          <a:bodyPr/>
          <a:lstStyle/>
          <a:p>
            <a:pPr indent="-342900" fontAlgn="base">
              <a:spcBef>
                <a:spcPts val="0"/>
              </a:spcBef>
            </a:pPr>
            <a:r>
              <a:rPr lang="zh-CN" altLang="en-US" sz="1800" b="1" strike="noStrike" noProof="1"/>
              <a:t>应用：</a:t>
            </a:r>
            <a:r>
              <a:rPr lang="zh-CN" altLang="en-US" sz="1800" strike="noStrike" noProof="1"/>
              <a:t>文本规范化。</a:t>
            </a:r>
            <a:endParaRPr lang="zh-CN" altLang="en-US" sz="1800" strike="noStrike" noProof="1"/>
          </a:p>
          <a:p>
            <a:pPr marL="0" indent="0">
              <a:spcBef>
                <a:spcPts val="0"/>
              </a:spcBef>
              <a:buNone/>
            </a:pPr>
            <a:r>
              <a:rPr lang="zh-CN" altLang="en-US" sz="1400" strike="noStrike" noProof="1">
                <a:latin typeface="Consolas" panose="020B0609020204030204" charset="0"/>
              </a:rPr>
              <a:t>&gt;&gt;&gt; text = '''姓名：张三</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年龄：39</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性别男</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职业  学生</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籍贯：  地球'''</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&gt;&gt;&gt; infomation = text.split('\n')</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&gt;&gt;&gt; infomation</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['姓名：张三', '年龄：39', '性别男', '职业  学生', '籍贯：  地球']</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for item in infomation:</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print(item[:2], item[2:].strip('： '), sep='：')</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	</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姓名：张三</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年龄：39</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性别：男</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职业：学生</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籍贯：地球</a:t>
            </a:r>
            <a:endParaRPr lang="zh-CN" altLang="en-US" sz="1400" strike="noStrike" noProof="1">
              <a:solidFill>
                <a:srgbClr val="00B0F0"/>
              </a:solidFill>
              <a:latin typeface="Consolas" panose="020B0609020204030204" charset="0"/>
            </a:endParaRPr>
          </a:p>
        </p:txBody>
      </p:sp>
      <p:sp>
        <p:nvSpPr>
          <p:cNvPr id="59395"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4198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41987" name="文本占位符 41986"/>
          <p:cNvSpPr>
            <a:spLocks noGrp="1"/>
          </p:cNvSpPr>
          <p:nvPr>
            <p:ph idx="1"/>
          </p:nvPr>
        </p:nvSpPr>
        <p:spPr>
          <a:ln>
            <a:miter/>
          </a:ln>
        </p:spPr>
        <p:txBody>
          <a:bodyPr anchor="t"/>
          <a:lstStyle/>
          <a:p>
            <a:pPr fontAlgn="base">
              <a:lnSpc>
                <a:spcPct val="80000"/>
              </a:lnSpc>
              <a:buFont typeface="Wingdings" panose="05000000000000000000" charset="0"/>
              <a:buChar char=""/>
            </a:pPr>
            <a:r>
              <a:rPr lang="zh-CN" altLang="en-US" sz="1800" strike="noStrike" noProof="1">
                <a:latin typeface="宋体" panose="02010600030101010101" pitchFamily="2" charset="-122"/>
              </a:rPr>
              <a:t>内置函数eval()</a:t>
            </a:r>
            <a:endParaRPr lang="zh-CN" altLang="en-US" sz="1800" strike="noStrike" noProof="1">
              <a:latin typeface="宋体" panose="02010600030101010101" pitchFamily="2" charset="-122"/>
            </a:endParaRPr>
          </a:p>
          <a:p>
            <a:pPr marL="1905" indent="-344805" fontAlgn="base">
              <a:lnSpc>
                <a:spcPct val="80000"/>
              </a:lnSpc>
              <a:buNone/>
            </a:pPr>
            <a:r>
              <a:rPr lang="zh-CN" altLang="en-US" sz="1600" strike="noStrike" noProof="1">
                <a:latin typeface="Consolas" panose="020B0609020204030204" charset="0"/>
              </a:rPr>
              <a:t>&gt;&gt;&gt; eval(“3+4”)                             </a:t>
            </a:r>
            <a:r>
              <a:rPr lang="en-US" altLang="zh-CN" sz="1600" strike="noStrike" noProof="1">
                <a:latin typeface="Consolas" panose="020B0609020204030204" charset="0"/>
              </a:rPr>
              <a:t>#</a:t>
            </a:r>
            <a:r>
              <a:rPr lang="zh-CN" altLang="en-US" sz="1600" strike="noStrike" noProof="1">
                <a:latin typeface="Consolas" panose="020B0609020204030204" charset="0"/>
              </a:rPr>
              <a:t>计算</a:t>
            </a:r>
            <a:r>
              <a:rPr lang="zh-CN" altLang="en-US" sz="1600" strike="noStrike" noProof="1">
                <a:solidFill>
                  <a:srgbClr val="FF0000"/>
                </a:solidFill>
                <a:latin typeface="Consolas" panose="020B0609020204030204" charset="0"/>
              </a:rPr>
              <a:t>字符串表达式</a:t>
            </a:r>
            <a:r>
              <a:rPr lang="zh-CN" altLang="en-US" sz="1600" strike="noStrike" noProof="1">
                <a:latin typeface="Consolas" panose="020B0609020204030204" charset="0"/>
              </a:rPr>
              <a:t>的值</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rPr>
              <a:t>7</a:t>
            </a:r>
            <a:endParaRPr lang="zh-CN" altLang="en-US" sz="1600" strike="noStrike" noProof="1">
              <a:solidFill>
                <a:srgbClr val="00B0F0"/>
              </a:solidFill>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a = 3</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b = 5</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eval('a+b')                             </a:t>
            </a:r>
            <a:r>
              <a:rPr lang="en-US" altLang="zh-CN" sz="1600" strike="noStrike" noProof="1">
                <a:latin typeface="Consolas" panose="020B0609020204030204" charset="0"/>
              </a:rPr>
              <a:t>#</a:t>
            </a:r>
            <a:r>
              <a:rPr lang="zh-CN" altLang="en-US" sz="1600" strike="noStrike" noProof="1">
                <a:latin typeface="Consolas" panose="020B0609020204030204" charset="0"/>
              </a:rPr>
              <a:t>要求变量</a:t>
            </a:r>
            <a:r>
              <a:rPr lang="en-US" altLang="zh-CN" sz="1600" strike="noStrike" noProof="1">
                <a:latin typeface="Consolas" panose="020B0609020204030204" charset="0"/>
              </a:rPr>
              <a:t>a</a:t>
            </a:r>
            <a:r>
              <a:rPr lang="zh-CN" altLang="en-US" sz="1600" strike="noStrike" noProof="1">
                <a:latin typeface="Consolas" panose="020B0609020204030204" charset="0"/>
              </a:rPr>
              <a:t>和</a:t>
            </a:r>
            <a:r>
              <a:rPr lang="en-US" altLang="zh-CN" sz="1600" strike="noStrike" noProof="1">
                <a:latin typeface="Consolas" panose="020B0609020204030204" charset="0"/>
              </a:rPr>
              <a:t>b</a:t>
            </a:r>
            <a:r>
              <a:rPr lang="zh-CN" altLang="en-US" sz="1600" strike="noStrike" noProof="1">
                <a:latin typeface="Consolas" panose="020B0609020204030204" charset="0"/>
              </a:rPr>
              <a:t>已存在</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rPr>
              <a:t>8</a:t>
            </a:r>
            <a:endParaRPr lang="zh-CN" altLang="en-US" sz="1600" strike="noStrike" noProof="1">
              <a:solidFill>
                <a:srgbClr val="00B0F0"/>
              </a:solidFill>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import math</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eval('math.sqrt(3)')</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rPr>
              <a:t>1.7320508075688772</a:t>
            </a:r>
            <a:endParaRPr lang="zh-CN" altLang="en-US" sz="1600" strike="noStrike" noProof="1">
              <a:solidFill>
                <a:srgbClr val="00B0F0"/>
              </a:solidFill>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eval('aa')                              </a:t>
            </a:r>
            <a:r>
              <a:rPr lang="en-US" altLang="zh-CN" sz="1600" strike="noStrike" noProof="1">
                <a:latin typeface="Consolas" panose="020B0609020204030204" charset="0"/>
              </a:rPr>
              <a:t>#</a:t>
            </a:r>
            <a:r>
              <a:rPr lang="zh-CN" altLang="en-US" sz="1600" strike="noStrike" noProof="1">
                <a:latin typeface="Consolas" panose="020B0609020204030204" charset="0"/>
              </a:rPr>
              <a:t>当前上下文中不存在对象</a:t>
            </a:r>
            <a:r>
              <a:rPr lang="en-US" altLang="zh-CN" sz="1600" strike="noStrike" noProof="1">
                <a:latin typeface="Consolas" panose="020B0609020204030204" charset="0"/>
              </a:rPr>
              <a:t>aa</a:t>
            </a:r>
            <a:endParaRPr lang="en-US" altLang="zh-CN" sz="1600" strike="noStrike" noProof="1">
              <a:latin typeface="Consolas" panose="020B0609020204030204" charset="0"/>
            </a:endParaRPr>
          </a:p>
          <a:p>
            <a:pPr marL="1905" indent="-344805" fontAlgn="base">
              <a:lnSpc>
                <a:spcPct val="80000"/>
              </a:lnSpc>
              <a:buNone/>
            </a:pPr>
            <a:r>
              <a:rPr lang="zh-CN" altLang="en-US" sz="1600" strike="noStrike" noProof="1">
                <a:solidFill>
                  <a:srgbClr val="FF0000"/>
                </a:solidFill>
                <a:latin typeface="Consolas" panose="020B0609020204030204" charset="0"/>
              </a:rPr>
              <a:t>NameError: name 'aa' is not defined</a:t>
            </a:r>
            <a:endParaRPr lang="zh-CN" altLang="en-US" sz="1600" strike="noStrike" noProof="1">
              <a:solidFill>
                <a:srgbClr val="FF0000"/>
              </a:solidFill>
              <a:latin typeface="Consolas" panose="020B0609020204030204" charset="0"/>
            </a:endParaRPr>
          </a:p>
          <a:p>
            <a:pPr marL="1905" indent="-344805" fontAlgn="base">
              <a:lnSpc>
                <a:spcPct val="80000"/>
              </a:lnSpc>
              <a:buNone/>
            </a:pPr>
            <a:r>
              <a:rPr lang="zh-CN" altLang="en-US" sz="1600" strike="noStrike" noProof="1">
                <a:latin typeface="Consolas" panose="020B0609020204030204" charset="0"/>
              </a:rPr>
              <a:t>&gt;&gt;&gt; eval('*'.join(map(str, range(1, 6))))   </a:t>
            </a:r>
            <a:r>
              <a:rPr lang="en-US" altLang="zh-CN" sz="1600" strike="noStrike" noProof="1">
                <a:latin typeface="Consolas" panose="020B0609020204030204" charset="0"/>
              </a:rPr>
              <a:t>#5</a:t>
            </a:r>
            <a:r>
              <a:rPr lang="zh-CN" altLang="en-US" sz="1600" strike="noStrike" noProof="1">
                <a:latin typeface="Consolas" panose="020B0609020204030204" charset="0"/>
              </a:rPr>
              <a:t>的阶乘</a:t>
            </a:r>
            <a:endParaRPr lang="zh-CN" altLang="en-US" sz="1600" strike="noStrike" noProof="1">
              <a:latin typeface="Consolas" panose="020B0609020204030204" charset="0"/>
            </a:endParaRPr>
          </a:p>
          <a:p>
            <a:pPr marL="1905" indent="-344805" fontAlgn="base">
              <a:lnSpc>
                <a:spcPct val="80000"/>
              </a:lnSpc>
              <a:buNone/>
            </a:pPr>
            <a:r>
              <a:rPr lang="zh-CN" altLang="en-US" sz="1600" strike="noStrike" noProof="1">
                <a:solidFill>
                  <a:srgbClr val="00B0F0"/>
                </a:solidFill>
                <a:latin typeface="Consolas" panose="020B0609020204030204" charset="0"/>
              </a:rPr>
              <a:t>120</a:t>
            </a:r>
            <a:endParaRPr lang="zh-CN" altLang="en-US" sz="1600" strike="noStrike" noProof="1">
              <a:solidFill>
                <a:srgbClr val="00B0F0"/>
              </a:solidFill>
              <a:latin typeface="Consolas" panose="020B0609020204030204" charset="0"/>
            </a:endParaRPr>
          </a:p>
        </p:txBody>
      </p:sp>
      <p:sp>
        <p:nvSpPr>
          <p:cNvPr id="6041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4403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62466" name="文本占位符 44034"/>
          <p:cNvSpPr>
            <a:spLocks noGrp="1"/>
          </p:cNvSpPr>
          <p:nvPr>
            <p:ph idx="1"/>
          </p:nvPr>
        </p:nvSpPr>
        <p:spPr/>
        <p:txBody>
          <a:bodyPr anchor="t"/>
          <a:lstStyle/>
          <a:p>
            <a:pPr defTabSz="914400">
              <a:lnSpc>
                <a:spcPct val="80000"/>
              </a:lnSpc>
              <a:buSzPct val="70000"/>
              <a:buFont typeface="Wingdings" panose="05000000000000000000" charset="0"/>
              <a:buChar char=""/>
            </a:pPr>
            <a:r>
              <a:rPr lang="zh-CN" altLang="en-US" sz="1800" dirty="0">
                <a:latin typeface="宋体" panose="02010600030101010101" pitchFamily="2" charset="-122"/>
                <a:sym typeface="Arial" panose="020B0604020202020204" pitchFamily="34" charset="0"/>
              </a:rPr>
              <a:t>成员判断，关键字</a:t>
            </a:r>
            <a:r>
              <a:rPr lang="en-US" altLang="zh-CN" sz="1800" dirty="0">
                <a:latin typeface="宋体" panose="02010600030101010101" pitchFamily="2" charset="-122"/>
                <a:sym typeface="Arial" panose="020B0604020202020204" pitchFamily="34" charset="0"/>
              </a:rPr>
              <a:t>in</a:t>
            </a:r>
            <a:endParaRPr lang="en-US" altLang="zh-CN" sz="1800" dirty="0">
              <a:latin typeface="宋体" panose="02010600030101010101" pitchFamily="2" charset="-122"/>
              <a:sym typeface="Arial" panose="020B0604020202020204" pitchFamily="34" charset="0"/>
            </a:endParaRPr>
          </a:p>
          <a:p>
            <a:pPr defTabSz="914400">
              <a:lnSpc>
                <a:spcPct val="80000"/>
              </a:lnSpc>
              <a:buSzPct val="70000"/>
              <a:buFont typeface="Wingdings" panose="05000000000000000000" pitchFamily="2" charset="2"/>
              <a:buNone/>
            </a:pPr>
            <a:endParaRPr lang="en-US" altLang="zh-CN" sz="135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"a" in "abcde"     #</a:t>
            </a:r>
            <a:r>
              <a:rPr lang="zh-CN" altLang="en-US" sz="1800" dirty="0">
                <a:latin typeface="Consolas" panose="020B0609020204030204" charset="0"/>
              </a:rPr>
              <a:t>测试一个字符中是否存在于另一个字符串中</a:t>
            </a:r>
            <a:endParaRPr lang="zh-CN" altLang="en-US"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True</a:t>
            </a:r>
            <a:endParaRPr lang="en-US" altLang="zh-CN" sz="18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'ab' in 'abcde'</a:t>
            </a:r>
            <a:endParaRPr lang="en-US" altLang="zh-CN"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True</a:t>
            </a:r>
            <a:endParaRPr lang="en-US" altLang="zh-CN" sz="18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'ac' in 'abcde'    #</a:t>
            </a:r>
            <a:r>
              <a:rPr lang="zh-CN" altLang="en-US" sz="1800" dirty="0">
                <a:latin typeface="Consolas" panose="020B0609020204030204" charset="0"/>
              </a:rPr>
              <a:t>关键字</a:t>
            </a:r>
            <a:r>
              <a:rPr lang="en-US" altLang="zh-CN" sz="1800" dirty="0">
                <a:latin typeface="Consolas" panose="020B0609020204030204" charset="0"/>
              </a:rPr>
              <a:t>in</a:t>
            </a:r>
            <a:r>
              <a:rPr lang="zh-CN" altLang="en-US" sz="1800" dirty="0">
                <a:latin typeface="Consolas" panose="020B0609020204030204" charset="0"/>
              </a:rPr>
              <a:t>左边的字符串作为一个整体对待</a:t>
            </a:r>
            <a:endParaRPr lang="zh-CN" altLang="en-US"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False</a:t>
            </a:r>
            <a:endParaRPr lang="en-US" altLang="zh-CN" sz="1800" dirty="0">
              <a:solidFill>
                <a:srgbClr val="00B0F0"/>
              </a:solidFill>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latin typeface="Consolas" panose="020B0609020204030204" charset="0"/>
              </a:rPr>
              <a:t>&gt;&gt;&gt; "j" in "abcde"</a:t>
            </a:r>
            <a:endParaRPr lang="en-US" altLang="zh-CN" sz="1800" dirty="0">
              <a:latin typeface="Consolas" panose="020B0609020204030204" charset="0"/>
            </a:endParaRPr>
          </a:p>
          <a:p>
            <a:pPr defTabSz="914400">
              <a:lnSpc>
                <a:spcPct val="80000"/>
              </a:lnSpc>
              <a:buSzPct val="70000"/>
              <a:buFont typeface="Wingdings" panose="05000000000000000000" pitchFamily="2" charset="2"/>
              <a:buNone/>
            </a:pPr>
            <a:r>
              <a:rPr lang="en-US" altLang="zh-CN" sz="1800" dirty="0">
                <a:solidFill>
                  <a:srgbClr val="00B0F0"/>
                </a:solidFill>
                <a:latin typeface="Consolas" panose="020B0609020204030204" charset="0"/>
              </a:rPr>
              <a:t>False</a:t>
            </a:r>
            <a:endParaRPr lang="en-US" altLang="zh-CN" sz="1800" dirty="0">
              <a:solidFill>
                <a:srgbClr val="00B0F0"/>
              </a:solidFill>
              <a:latin typeface="Consolas" panose="020B0609020204030204" charset="0"/>
            </a:endParaRPr>
          </a:p>
        </p:txBody>
      </p:sp>
      <p:sp>
        <p:nvSpPr>
          <p:cNvPr id="624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005" y="1090930"/>
            <a:ext cx="8090535" cy="3395345"/>
          </a:xfrm>
        </p:spPr>
        <p:txBody>
          <a:bodyPr/>
          <a:lstStyle/>
          <a:p>
            <a:pPr fontAlgn="base">
              <a:lnSpc>
                <a:spcPct val="150000"/>
              </a:lnSpc>
              <a:spcBef>
                <a:spcPts val="0"/>
              </a:spcBef>
              <a:buFont typeface="Wingdings" panose="05000000000000000000" charset="0"/>
              <a:buChar char=""/>
            </a:pPr>
            <a:r>
              <a:rPr lang="en-US" sz="1800" strike="noStrike" noProof="1"/>
              <a:t>Python字符串支持与</a:t>
            </a:r>
            <a:r>
              <a:rPr lang="en-US" sz="1800" strike="noStrike" noProof="1">
                <a:solidFill>
                  <a:srgbClr val="FF0000"/>
                </a:solidFill>
              </a:rPr>
              <a:t>整数</a:t>
            </a:r>
            <a:r>
              <a:rPr lang="en-US" sz="1800" strike="noStrike" noProof="1"/>
              <a:t>的乘法运算，表示序列重复，也就是</a:t>
            </a:r>
            <a:r>
              <a:rPr lang="en-US" sz="1800" strike="noStrike" noProof="1">
                <a:solidFill>
                  <a:srgbClr val="FF0000"/>
                </a:solidFill>
              </a:rPr>
              <a:t>字符串内容的重复</a:t>
            </a:r>
            <a:r>
              <a:rPr lang="zh-CN" altLang="en-US" sz="1800" strike="noStrike" noProof="1">
                <a:solidFill>
                  <a:srgbClr val="FF0000"/>
                </a:solidFill>
              </a:rPr>
              <a:t>，得到新字符串</a:t>
            </a:r>
            <a:r>
              <a:rPr lang="en-US" sz="1800" strike="noStrike" noProof="1"/>
              <a:t>。</a:t>
            </a:r>
            <a:endParaRPr lang="en-US" sz="1800" strike="noStrike" noProof="1"/>
          </a:p>
          <a:p>
            <a:pPr marL="0" indent="0" fontAlgn="base">
              <a:buNone/>
            </a:pPr>
            <a:endParaRPr lang="en-US" sz="1800" strike="noStrike" noProof="1"/>
          </a:p>
          <a:p>
            <a:pPr marL="0" indent="0" fontAlgn="base">
              <a:buNone/>
            </a:pPr>
            <a:r>
              <a:rPr lang="en-US" sz="1800" strike="noStrike" noProof="1">
                <a:latin typeface="Consolas" panose="020B0609020204030204" charset="0"/>
              </a:rPr>
              <a:t>&gt;&gt;&gt; 'abcd' * 3</a:t>
            </a:r>
            <a:endParaRPr lang="en-US" sz="1800" strike="noStrike" noProof="1">
              <a:latin typeface="Consolas" panose="020B0609020204030204" charset="0"/>
            </a:endParaRPr>
          </a:p>
          <a:p>
            <a:pPr marL="0" indent="0" fontAlgn="base">
              <a:buNone/>
            </a:pPr>
            <a:r>
              <a:rPr lang="en-US" sz="1800" strike="noStrike" noProof="1">
                <a:solidFill>
                  <a:srgbClr val="00B0F0"/>
                </a:solidFill>
                <a:latin typeface="Consolas" panose="020B0609020204030204" charset="0"/>
              </a:rPr>
              <a:t>'abcdabcdabcd'</a:t>
            </a:r>
            <a:endParaRPr lang="en-US" sz="1800" strike="noStrike" noProof="1">
              <a:solidFill>
                <a:srgbClr val="00B0F0"/>
              </a:solidFill>
              <a:latin typeface="Consolas" panose="020B0609020204030204" charset="0"/>
            </a:endParaRPr>
          </a:p>
        </p:txBody>
      </p:sp>
      <p:sp>
        <p:nvSpPr>
          <p:cNvPr id="63490" name="标题 4403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6349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64514" name="内容占位符 2"/>
          <p:cNvSpPr>
            <a:spLocks noGrp="1"/>
          </p:cNvSpPr>
          <p:nvPr>
            <p:ph idx="1"/>
          </p:nvPr>
        </p:nvSpPr>
        <p:spPr>
          <a:xfrm>
            <a:off x="421005" y="1029970"/>
            <a:ext cx="8493760" cy="3395345"/>
          </a:xfrm>
        </p:spPr>
        <p:txBody>
          <a:bodyPr anchor="t"/>
          <a:lstStyle/>
          <a:p>
            <a:pPr defTabSz="914400">
              <a:lnSpc>
                <a:spcPct val="150000"/>
              </a:lnSpc>
              <a:spcBef>
                <a:spcPct val="0"/>
              </a:spcBef>
              <a:buSzPct val="70000"/>
              <a:buFont typeface="Wingdings" panose="05000000000000000000" charset="0"/>
              <a:buChar char=""/>
            </a:pPr>
            <a:r>
              <a:rPr lang="en-US" altLang="zh-CN" sz="1800" dirty="0">
                <a:latin typeface="宋体" panose="02010600030101010101" pitchFamily="2" charset="-122"/>
                <a:sym typeface="Arial" panose="020B0604020202020204" pitchFamily="34" charset="0"/>
              </a:rPr>
              <a:t>s.start</a:t>
            </a:r>
            <a:r>
              <a:rPr lang="zh-CN" altLang="en-US" sz="1800" dirty="0">
                <a:latin typeface="宋体" panose="02010600030101010101" pitchFamily="2" charset="-122"/>
                <a:sym typeface="Arial" panose="020B0604020202020204" pitchFamily="34" charset="0"/>
              </a:rPr>
              <a:t>s</a:t>
            </a:r>
            <a:r>
              <a:rPr lang="en-US" altLang="zh-CN" sz="1800" dirty="0">
                <a:latin typeface="宋体" panose="02010600030101010101" pitchFamily="2" charset="-122"/>
                <a:sym typeface="Arial" panose="020B0604020202020204" pitchFamily="34" charset="0"/>
              </a:rPr>
              <a:t>with(t)</a:t>
            </a:r>
            <a:r>
              <a:rPr lang="zh-CN" altLang="en-US" sz="1800" dirty="0">
                <a:latin typeface="宋体" panose="02010600030101010101" pitchFamily="2" charset="-122"/>
                <a:sym typeface="Arial" panose="020B0604020202020204" pitchFamily="34" charset="0"/>
              </a:rPr>
              <a:t>、</a:t>
            </a:r>
            <a:r>
              <a:rPr lang="en-US" altLang="zh-CN" sz="1800" dirty="0">
                <a:latin typeface="宋体" panose="02010600030101010101" pitchFamily="2" charset="-122"/>
                <a:sym typeface="Arial" panose="020B0604020202020204" pitchFamily="34" charset="0"/>
              </a:rPr>
              <a:t>s.endswith(t)</a:t>
            </a:r>
            <a:r>
              <a:rPr lang="zh-CN" altLang="en-US" sz="1800" dirty="0">
                <a:latin typeface="宋体" panose="02010600030101010101" pitchFamily="2" charset="-122"/>
                <a:sym typeface="Arial" panose="020B0604020202020204" pitchFamily="34" charset="0"/>
              </a:rPr>
              <a:t>，判断字符串是否以指定字符串开始或结束</a:t>
            </a:r>
            <a:endParaRPr lang="zh-CN" altLang="en-US" sz="1800"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endParaRPr lang="zh-CN" altLang="en-US" sz="1350" dirty="0">
              <a:latin typeface="Times New Roman" panose="02020603050405020304" pitchFamily="2"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 = 'Beautiful is better than ugly.'</a:t>
            </a:r>
            <a:endParaRPr lang="zh-CN" altLang="en-US" sz="1600" dirty="0">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s.startswith('Be')           #检测整个字符串</a:t>
            </a:r>
            <a:endParaRPr lang="zh-CN" altLang="en-US" sz="1600" dirty="0">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sym typeface="Arial" panose="020B0604020202020204" pitchFamily="34" charset="0"/>
              </a:rPr>
              <a:t>True</a:t>
            </a:r>
            <a:endParaRPr lang="zh-CN" altLang="en-US" sz="1600" dirty="0">
              <a:solidFill>
                <a:srgbClr val="00B0F0"/>
              </a:solidFill>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s.startswith('Be', 5)        #指定检测范围起始位置</a:t>
            </a:r>
            <a:endParaRPr lang="zh-CN" altLang="en-US" sz="1600" dirty="0">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sym typeface="Arial" panose="020B0604020202020204" pitchFamily="34" charset="0"/>
              </a:rPr>
              <a:t>False</a:t>
            </a:r>
            <a:endParaRPr lang="zh-CN" altLang="en-US" sz="1600" dirty="0">
              <a:solidFill>
                <a:srgbClr val="00B0F0"/>
              </a:solidFill>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s.startswith('Be', 0, 5)     #指定检测范围起始和结束位置</a:t>
            </a:r>
            <a:endParaRPr lang="zh-CN" altLang="en-US" sz="1600" dirty="0">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sym typeface="Arial" panose="020B0604020202020204" pitchFamily="34" charset="0"/>
              </a:rPr>
              <a:t>True</a:t>
            </a:r>
            <a:endParaRPr lang="zh-CN" altLang="en-US" sz="1600" dirty="0">
              <a:solidFill>
                <a:srgbClr val="00B0F0"/>
              </a:solidFill>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import os</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&gt;&gt;&gt; [filename for filename in os.listdir(r'c:\\')</a:t>
            </a:r>
            <a:endParaRPr lang="zh-CN" altLang="en-US" sz="1600" dirty="0">
              <a:latin typeface="Consolas" panose="020B0609020204030204" charset="0"/>
              <a:cs typeface="Consolas" panose="020B0609020204030204" charset="0"/>
              <a:sym typeface="Arial" panose="020B0604020202020204" pitchFamily="3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sym typeface="Arial" panose="020B0604020202020204" pitchFamily="34" charset="0"/>
              </a:rPr>
              <a:t>     if filename.endswith(('.bmp','.jpg','.gif'))]</a:t>
            </a:r>
            <a:endParaRPr lang="zh-CN" altLang="en-US" sz="1600">
              <a:latin typeface="Consolas" panose="020B0609020204030204" charset="0"/>
              <a:cs typeface="Consolas" panose="020B0609020204030204" charset="0"/>
            </a:endParaRPr>
          </a:p>
        </p:txBody>
      </p:sp>
      <p:sp>
        <p:nvSpPr>
          <p:cNvPr id="6451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4505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45059" name="文本占位符 45058"/>
          <p:cNvSpPr>
            <a:spLocks noGrp="1"/>
          </p:cNvSpPr>
          <p:nvPr>
            <p:ph idx="1"/>
          </p:nvPr>
        </p:nvSpPr>
        <p:spPr>
          <a:xfrm>
            <a:off x="318135" y="1020445"/>
            <a:ext cx="8430260" cy="3395345"/>
          </a:xfrm>
          <a:ln>
            <a:miter/>
          </a:ln>
        </p:spPr>
        <p:txBody>
          <a:bodyPr anchor="t"/>
          <a:lstStyle/>
          <a:p>
            <a:pPr fontAlgn="base">
              <a:lnSpc>
                <a:spcPct val="150000"/>
              </a:lnSpc>
              <a:spcBef>
                <a:spcPts val="0"/>
              </a:spcBef>
              <a:buFont typeface="Wingdings" panose="05000000000000000000" charset="0"/>
              <a:buChar char=""/>
            </a:pPr>
            <a:r>
              <a:rPr lang="en-US" altLang="zh-CN" sz="1800" strike="noStrike" noProof="1">
                <a:latin typeface="宋体" panose="02010600030101010101" pitchFamily="2" charset="-122"/>
              </a:rPr>
              <a:t>center()</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ljust()</a:t>
            </a:r>
            <a:r>
              <a:rPr lang="zh-CN" altLang="en-US" sz="1800" strike="noStrike" noProof="1">
                <a:latin typeface="宋体" panose="02010600030101010101" pitchFamily="2" charset="-122"/>
              </a:rPr>
              <a:t>、</a:t>
            </a:r>
            <a:r>
              <a:rPr lang="en-US" altLang="zh-CN" sz="1800" strike="noStrike" noProof="1">
                <a:latin typeface="宋体" panose="02010600030101010101" pitchFamily="2" charset="-122"/>
              </a:rPr>
              <a:t>rjust()</a:t>
            </a:r>
            <a:r>
              <a:rPr lang="zh-CN" altLang="en-US" sz="1800" strike="noStrike" noProof="1">
                <a:latin typeface="宋体" panose="02010600030101010101" pitchFamily="2" charset="-122"/>
              </a:rPr>
              <a:t>，返回指定宽度的新字符串，原字符串</a:t>
            </a:r>
            <a:r>
              <a:rPr lang="zh-CN" altLang="en-US" sz="1800" strike="noStrike" noProof="1">
                <a:solidFill>
                  <a:srgbClr val="FF0000"/>
                </a:solidFill>
                <a:latin typeface="宋体" panose="02010600030101010101" pitchFamily="2" charset="-122"/>
              </a:rPr>
              <a:t>居中</a:t>
            </a:r>
            <a:r>
              <a:rPr lang="zh-CN" altLang="en-US" sz="1800" strike="noStrike" noProof="1">
                <a:latin typeface="宋体" panose="02010600030101010101" pitchFamily="2" charset="-122"/>
              </a:rPr>
              <a:t>、</a:t>
            </a:r>
            <a:r>
              <a:rPr lang="zh-CN" altLang="en-US" sz="1800" strike="noStrike" noProof="1">
                <a:solidFill>
                  <a:srgbClr val="FF0000"/>
                </a:solidFill>
                <a:latin typeface="宋体" panose="02010600030101010101" pitchFamily="2" charset="-122"/>
              </a:rPr>
              <a:t>左对齐</a:t>
            </a:r>
            <a:r>
              <a:rPr lang="zh-CN" altLang="en-US" sz="1800" strike="noStrike" noProof="1">
                <a:latin typeface="宋体" panose="02010600030101010101" pitchFamily="2" charset="-122"/>
              </a:rPr>
              <a:t>或</a:t>
            </a:r>
            <a:r>
              <a:rPr lang="zh-CN" altLang="en-US" sz="1800" strike="noStrike" noProof="1">
                <a:solidFill>
                  <a:srgbClr val="FF0000"/>
                </a:solidFill>
                <a:latin typeface="宋体" panose="02010600030101010101" pitchFamily="2" charset="-122"/>
              </a:rPr>
              <a:t>右对齐</a:t>
            </a:r>
            <a:r>
              <a:rPr lang="zh-CN" altLang="en-US" sz="1800" strike="noStrike" noProof="1">
                <a:latin typeface="宋体" panose="02010600030101010101" pitchFamily="2" charset="-122"/>
              </a:rPr>
              <a:t>出现在新字符串中，如果指定宽度大于字符串长度，则使用指定的字符（默认为空格）进行填充。</a:t>
            </a:r>
            <a:endParaRPr lang="zh-CN" altLang="en-US" sz="1800" strike="noStrike" noProof="1">
              <a:latin typeface="宋体" panose="02010600030101010101" pitchFamily="2" charset="-122"/>
            </a:endParaRPr>
          </a:p>
          <a:p>
            <a:pPr marL="1905" indent="-344805" fontAlgn="base">
              <a:lnSpc>
                <a:spcPct val="80000"/>
              </a:lnSpc>
              <a:buNone/>
            </a:pPr>
            <a:r>
              <a:rPr lang="en-US" altLang="zh-CN" sz="1800" strike="noStrike" noProof="1">
                <a:latin typeface="Consolas" panose="020B0609020204030204" charset="0"/>
              </a:rPr>
              <a:t>&gt;&gt;&gt; 'Hello world!'.center(20)        #居中对齐，以空格进行填充</a:t>
            </a:r>
            <a:endParaRPr lang="en-US" altLang="zh-CN" sz="1800" strike="noStrike" noProof="1">
              <a:latin typeface="Consolas" panose="020B0609020204030204" charset="0"/>
            </a:endParaRPr>
          </a:p>
          <a:p>
            <a:pPr marL="1905" indent="-344805" fontAlgn="base">
              <a:lnSpc>
                <a:spcPct val="80000"/>
              </a:lnSpc>
              <a:buNone/>
            </a:pPr>
            <a:r>
              <a:rPr lang="en-US" altLang="zh-CN" sz="1800" strike="noStrike" noProof="1">
                <a:solidFill>
                  <a:srgbClr val="00B0F0"/>
                </a:solidFill>
                <a:latin typeface="Consolas" panose="020B0609020204030204" charset="0"/>
              </a:rPr>
              <a:t>'    Hello world!    '</a:t>
            </a:r>
            <a:endParaRPr lang="en-US" altLang="zh-CN" sz="1800" strike="noStrike" noProof="1">
              <a:solidFill>
                <a:srgbClr val="00B0F0"/>
              </a:solidFill>
              <a:latin typeface="Consolas" panose="020B0609020204030204" charset="0"/>
            </a:endParaRPr>
          </a:p>
          <a:p>
            <a:pPr marL="1905" indent="-344805" fontAlgn="base">
              <a:lnSpc>
                <a:spcPct val="80000"/>
              </a:lnSpc>
              <a:buNone/>
            </a:pPr>
            <a:r>
              <a:rPr lang="en-US" altLang="zh-CN" sz="1800" strike="noStrike" noProof="1">
                <a:latin typeface="Consolas" panose="020B0609020204030204" charset="0"/>
              </a:rPr>
              <a:t>&gt;&gt;&gt; 'Hello world!'.center(20, '=')   #居中对齐，以字符=进行填充</a:t>
            </a:r>
            <a:endParaRPr lang="en-US" altLang="zh-CN" sz="1800" strike="noStrike" noProof="1">
              <a:latin typeface="Consolas" panose="020B0609020204030204" charset="0"/>
            </a:endParaRPr>
          </a:p>
          <a:p>
            <a:pPr marL="1905" indent="-344805" fontAlgn="base">
              <a:lnSpc>
                <a:spcPct val="80000"/>
              </a:lnSpc>
              <a:buNone/>
            </a:pPr>
            <a:r>
              <a:rPr lang="en-US" altLang="zh-CN" sz="1800" strike="noStrike" noProof="1">
                <a:solidFill>
                  <a:srgbClr val="00B0F0"/>
                </a:solidFill>
                <a:latin typeface="Consolas" panose="020B0609020204030204" charset="0"/>
              </a:rPr>
              <a:t>'====Hello world!===='</a:t>
            </a:r>
            <a:endParaRPr lang="en-US" altLang="zh-CN" sz="1800" strike="noStrike" noProof="1">
              <a:solidFill>
                <a:srgbClr val="00B0F0"/>
              </a:solidFill>
              <a:latin typeface="Consolas" panose="020B0609020204030204" charset="0"/>
            </a:endParaRPr>
          </a:p>
          <a:p>
            <a:pPr marL="1905" indent="-344805" fontAlgn="base">
              <a:lnSpc>
                <a:spcPct val="80000"/>
              </a:lnSpc>
              <a:buNone/>
            </a:pPr>
            <a:r>
              <a:rPr lang="en-US" altLang="zh-CN" sz="1800" strike="noStrike" noProof="1">
                <a:latin typeface="Consolas" panose="020B0609020204030204" charset="0"/>
              </a:rPr>
              <a:t>&gt;&gt;&gt; 'Hello world!'.ljust(20, '=')    #左对齐</a:t>
            </a:r>
            <a:endParaRPr lang="en-US" altLang="zh-CN" sz="1800" strike="noStrike" noProof="1">
              <a:latin typeface="Consolas" panose="020B0609020204030204" charset="0"/>
            </a:endParaRPr>
          </a:p>
          <a:p>
            <a:pPr marL="1905" indent="-344805" fontAlgn="base">
              <a:lnSpc>
                <a:spcPct val="80000"/>
              </a:lnSpc>
              <a:buNone/>
            </a:pPr>
            <a:r>
              <a:rPr lang="en-US" altLang="zh-CN" sz="1800" strike="noStrike" noProof="1">
                <a:solidFill>
                  <a:srgbClr val="00B0F0"/>
                </a:solidFill>
                <a:latin typeface="Consolas" panose="020B0609020204030204" charset="0"/>
              </a:rPr>
              <a:t>'Hello world!========'</a:t>
            </a:r>
            <a:endParaRPr lang="en-US" altLang="zh-CN" sz="1800" strike="noStrike" noProof="1">
              <a:solidFill>
                <a:srgbClr val="00B0F0"/>
              </a:solidFill>
              <a:latin typeface="Consolas" panose="020B0609020204030204" charset="0"/>
            </a:endParaRPr>
          </a:p>
          <a:p>
            <a:pPr marL="1905" indent="-344805" fontAlgn="base">
              <a:lnSpc>
                <a:spcPct val="80000"/>
              </a:lnSpc>
              <a:buNone/>
            </a:pPr>
            <a:r>
              <a:rPr lang="en-US" altLang="zh-CN" sz="1800" strike="noStrike" noProof="1">
                <a:latin typeface="Consolas" panose="020B0609020204030204" charset="0"/>
              </a:rPr>
              <a:t>&gt;&gt;&gt; 'Hello world!'.rjust(20, '=')    #右对齐</a:t>
            </a:r>
            <a:endParaRPr lang="en-US" altLang="zh-CN" sz="1800" strike="noStrike" noProof="1">
              <a:latin typeface="Consolas" panose="020B0609020204030204" charset="0"/>
            </a:endParaRPr>
          </a:p>
          <a:p>
            <a:pPr marL="1905" indent="-344805" fontAlgn="base">
              <a:lnSpc>
                <a:spcPct val="80000"/>
              </a:lnSpc>
              <a:buNone/>
            </a:pPr>
            <a:r>
              <a:rPr lang="en-US" altLang="zh-CN" sz="1800" strike="noStrike" noProof="1">
                <a:solidFill>
                  <a:srgbClr val="00B0F0"/>
                </a:solidFill>
                <a:latin typeface="Consolas" panose="020B0609020204030204" charset="0"/>
              </a:rPr>
              <a:t>'========Hello world!'</a:t>
            </a:r>
            <a:endParaRPr lang="en-US" altLang="zh-CN" sz="1800" strike="noStrike" noProof="1">
              <a:solidFill>
                <a:srgbClr val="00B0F0"/>
              </a:solidFill>
              <a:latin typeface="Consolas" panose="020B0609020204030204" charset="0"/>
            </a:endParaRPr>
          </a:p>
        </p:txBody>
      </p:sp>
      <p:sp>
        <p:nvSpPr>
          <p:cNvPr id="6553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68935" y="1029970"/>
            <a:ext cx="8317230" cy="3395345"/>
          </a:xfrm>
        </p:spPr>
        <p:txBody>
          <a:bodyPr/>
          <a:lstStyle/>
          <a:p>
            <a:pPr marL="285750" indent="-285750" fontAlgn="base">
              <a:lnSpc>
                <a:spcPct val="150000"/>
              </a:lnSpc>
              <a:spcBef>
                <a:spcPts val="0"/>
              </a:spcBef>
              <a:buFont typeface="Wingdings" panose="05000000000000000000" charset="0"/>
              <a:buChar char="n"/>
            </a:pPr>
            <a:r>
              <a:rPr lang="zh-CN" altLang="en-US" sz="1800" strike="noStrike" noProof="1"/>
              <a:t>isalnum()、isalpha()、isdigit()、isdecimal()、isnumeric()、isspace()、isupper()、islower()，用来测试字符串是否为数字或字母、是否为字母、是否为数字字符、是否为空白字符、是否为大写字母以及是否为小写字母。</a:t>
            </a:r>
            <a:endParaRPr lang="zh-CN" altLang="en-US" sz="1800" strike="noStrike" noProof="1"/>
          </a:p>
          <a:p>
            <a:pPr marL="0" indent="0" fontAlgn="base">
              <a:spcBef>
                <a:spcPts val="0"/>
              </a:spcBef>
              <a:buNone/>
            </a:pPr>
            <a:r>
              <a:rPr lang="zh-CN" altLang="en-US" sz="1600" strike="noStrike" noProof="1">
                <a:latin typeface="Consolas" panose="020B0609020204030204" charset="0"/>
              </a:rPr>
              <a:t>&gt;&gt;&gt; '1234abcd'.isalnum()</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solidFill>
                  <a:srgbClr val="00B0F0"/>
                </a:solidFill>
                <a:latin typeface="Consolas" panose="020B0609020204030204" charset="0"/>
              </a:rPr>
              <a:t>True</a:t>
            </a:r>
            <a:endParaRPr lang="zh-CN" altLang="en-US" sz="1600" strike="noStrike" noProof="1">
              <a:solidFill>
                <a:srgbClr val="00B0F0"/>
              </a:solidFill>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&gt;&gt;&gt; '1234abcd'.isalpha()         #全部为英文字母时返回True</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solidFill>
                  <a:srgbClr val="00B0F0"/>
                </a:solidFill>
                <a:latin typeface="Consolas" panose="020B0609020204030204" charset="0"/>
              </a:rPr>
              <a:t>False</a:t>
            </a:r>
            <a:endParaRPr lang="zh-CN" altLang="en-US" sz="1600" strike="noStrike" noProof="1">
              <a:solidFill>
                <a:srgbClr val="00B0F0"/>
              </a:solidFill>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&gt;&gt;&gt; '1234abcd'.isdigit()         #全部为数字时返回True</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solidFill>
                  <a:srgbClr val="00B0F0"/>
                </a:solidFill>
                <a:latin typeface="Consolas" panose="020B0609020204030204" charset="0"/>
              </a:rPr>
              <a:t>False</a:t>
            </a:r>
            <a:endParaRPr lang="zh-CN" altLang="en-US" sz="1600" strike="noStrike" noProof="1">
              <a:solidFill>
                <a:srgbClr val="00B0F0"/>
              </a:solidFill>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&gt;&gt;&gt; 'abcd'.isalpha()</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solidFill>
                  <a:srgbClr val="00B0F0"/>
                </a:solidFill>
                <a:latin typeface="Consolas" panose="020B0609020204030204" charset="0"/>
              </a:rPr>
              <a:t>True</a:t>
            </a:r>
            <a:endParaRPr lang="zh-CN" altLang="en-US" sz="1600" strike="noStrike" noProof="1">
              <a:solidFill>
                <a:srgbClr val="00B0F0"/>
              </a:solidFill>
              <a:latin typeface="Consolas" panose="020B0609020204030204" charset="0"/>
            </a:endParaRPr>
          </a:p>
          <a:p>
            <a:pPr marL="0" indent="0" fontAlgn="base">
              <a:spcBef>
                <a:spcPts val="0"/>
              </a:spcBef>
              <a:buNone/>
            </a:pPr>
            <a:r>
              <a:rPr lang="zh-CN" altLang="en-US" sz="1600" strike="noStrike" noProof="1">
                <a:latin typeface="Consolas" panose="020B0609020204030204" charset="0"/>
              </a:rPr>
              <a:t>&gt;&gt;&gt; '1234.0'.isdigit()</a:t>
            </a:r>
            <a:endParaRPr lang="zh-CN" altLang="en-US" sz="1600" strike="noStrike" noProof="1">
              <a:latin typeface="Consolas" panose="020B0609020204030204" charset="0"/>
            </a:endParaRPr>
          </a:p>
          <a:p>
            <a:pPr marL="0" indent="0" fontAlgn="base">
              <a:spcBef>
                <a:spcPts val="0"/>
              </a:spcBef>
              <a:buNone/>
            </a:pPr>
            <a:r>
              <a:rPr lang="zh-CN" altLang="en-US" sz="1600" strike="noStrike" noProof="1">
                <a:solidFill>
                  <a:srgbClr val="00B0F0"/>
                </a:solidFill>
                <a:latin typeface="Consolas" panose="020B0609020204030204" charset="0"/>
              </a:rPr>
              <a:t>False</a:t>
            </a:r>
            <a:endParaRPr lang="zh-CN" altLang="en-US" sz="1600" strike="noStrike" noProof="1">
              <a:solidFill>
                <a:srgbClr val="00B0F0"/>
              </a:solidFill>
              <a:latin typeface="Consolas" panose="020B0609020204030204" charset="0"/>
            </a:endParaRPr>
          </a:p>
        </p:txBody>
      </p:sp>
      <p:sp>
        <p:nvSpPr>
          <p:cNvPr id="6758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Arial" panose="020B0604020202020204" pitchFamily="34" charset="0"/>
              </a:rPr>
              <a:t>4.1.2 字符串常用方法</a:t>
            </a:r>
            <a:endParaRPr lang="zh-CN" altLang="en-US" kern="1200" baseline="0">
              <a:latin typeface="+mj-lt"/>
              <a:ea typeface="+mj-ea"/>
              <a:cs typeface="+mj-cs"/>
              <a:sym typeface="宋体" panose="02010600030101010101" pitchFamily="2" charset="-122"/>
            </a:endParaRPr>
          </a:p>
        </p:txBody>
      </p:sp>
      <p:sp>
        <p:nvSpPr>
          <p:cNvPr id="68610" name="内容占位符 2"/>
          <p:cNvSpPr>
            <a:spLocks noGrp="1"/>
          </p:cNvSpPr>
          <p:nvPr>
            <p:ph idx="1"/>
          </p:nvPr>
        </p:nvSpPr>
        <p:spPr>
          <a:xfrm>
            <a:off x="363220" y="1200150"/>
            <a:ext cx="7295515" cy="3582035"/>
          </a:xfrm>
        </p:spPr>
        <p:txBody>
          <a:bodyPr anchor="t"/>
          <a:lstStyle/>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'1234'.isdigit()</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True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'九'.isnumeric()             #isnumeric()方法支持汉字数字</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True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'九'.isdigit()</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'九'.isdecimal()</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'ⅣⅢⅩ'.isdecimal()</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'ⅣⅢⅩ'.isdigit()</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False</a:t>
            </a:r>
            <a:endParaRPr lang="zh-CN" altLang="en-US" sz="1600">
              <a:solidFill>
                <a:srgbClr val="00B0F0"/>
              </a:solidFill>
              <a:latin typeface="Consolas" panose="020B0609020204030204" charset="0"/>
              <a:sym typeface="Arial" panose="020B0604020202020204" pitchFamily="34" charset="0"/>
            </a:endParaRPr>
          </a:p>
          <a:p>
            <a:pPr marL="0" indent="0" defTabSz="914400">
              <a:spcBef>
                <a:spcPts val="0"/>
              </a:spcBef>
              <a:buSzPct val="70000"/>
              <a:buFont typeface="Wingdings" panose="05000000000000000000" pitchFamily="2" charset="2"/>
              <a:buNone/>
            </a:pPr>
            <a:r>
              <a:rPr lang="zh-CN" altLang="en-US" sz="1600">
                <a:latin typeface="Consolas" panose="020B0609020204030204" charset="0"/>
                <a:sym typeface="Arial" panose="020B0604020202020204" pitchFamily="34" charset="0"/>
              </a:rPr>
              <a:t>&gt;&gt;&gt; 'ⅣⅢⅩ'.isnumeric()         #支持罗马数字</a:t>
            </a:r>
            <a:endParaRPr lang="zh-CN" altLang="en-US" sz="1600">
              <a:latin typeface="Consolas" panose="020B0609020204030204" charset="0"/>
            </a:endParaRPr>
          </a:p>
          <a:p>
            <a:pPr marL="0" indent="0" defTabSz="914400">
              <a:spcBef>
                <a:spcPts val="0"/>
              </a:spcBef>
              <a:buSzPct val="70000"/>
              <a:buFont typeface="Wingdings" panose="05000000000000000000" pitchFamily="2" charset="2"/>
              <a:buNone/>
            </a:pPr>
            <a:r>
              <a:rPr lang="zh-CN" altLang="en-US" sz="1600">
                <a:solidFill>
                  <a:srgbClr val="00B0F0"/>
                </a:solidFill>
                <a:latin typeface="Consolas" panose="020B0609020204030204" charset="0"/>
                <a:sym typeface="Arial" panose="020B0604020202020204" pitchFamily="34" charset="0"/>
              </a:rPr>
              <a:t>True</a:t>
            </a:r>
            <a:endParaRPr lang="zh-CN" altLang="en-US" sz="1600">
              <a:solidFill>
                <a:srgbClr val="00B0F0"/>
              </a:solidFill>
              <a:latin typeface="Consolas" panose="020B0609020204030204" charset="0"/>
              <a:sym typeface="Arial" panose="020B0604020202020204" pitchFamily="34" charset="0"/>
            </a:endParaRPr>
          </a:p>
        </p:txBody>
      </p:sp>
      <p:sp>
        <p:nvSpPr>
          <p:cNvPr id="6861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占位符 21506"/>
          <p:cNvSpPr>
            <a:spLocks noGrp="1"/>
          </p:cNvSpPr>
          <p:nvPr>
            <p:ph idx="1"/>
          </p:nvPr>
        </p:nvSpPr>
        <p:spPr/>
        <p:txBody>
          <a:bodyPr anchor="t"/>
          <a:lstStyle/>
          <a:p>
            <a:pPr defTabSz="914400">
              <a:lnSpc>
                <a:spcPct val="150000"/>
              </a:lnSpc>
              <a:spcBef>
                <a:spcPts val="600"/>
              </a:spcBef>
              <a:buSzPct val="70000"/>
              <a:buFont typeface="Wingdings" panose="05000000000000000000" charset="0"/>
              <a:buChar char=""/>
            </a:pPr>
            <a:r>
              <a:rPr lang="zh-CN" altLang="en-US" sz="1800" dirty="0">
                <a:latin typeface="宋体" panose="02010600030101010101" pitchFamily="2" charset="-122"/>
              </a:rPr>
              <a:t>随着信息技术的发展和信息交换的需要，各国的文字都需要进行编码，不同的应用领域和场合对字符串编码的要求也略有不同，于是又分别设计了多种不同的编码格式，常见的主要有UTF-8、UTF-16、UTF-32、GB2312、GBK、CP936等。</a:t>
            </a:r>
            <a:endParaRPr lang="zh-CN" altLang="en-US" sz="1800" dirty="0">
              <a:latin typeface="宋体" panose="02010600030101010101" pitchFamily="2" charset="-122"/>
            </a:endParaRPr>
          </a:p>
        </p:txBody>
      </p:sp>
      <p:sp>
        <p:nvSpPr>
          <p:cNvPr id="22530"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2253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75920" y="1040765"/>
            <a:ext cx="8458835" cy="3395345"/>
          </a:xfrm>
        </p:spPr>
        <p:txBody>
          <a:bodyPr/>
          <a:lstStyle/>
          <a:p>
            <a:pPr fontAlgn="base">
              <a:lnSpc>
                <a:spcPct val="150000"/>
              </a:lnSpc>
              <a:spcBef>
                <a:spcPts val="0"/>
              </a:spcBef>
              <a:buFont typeface="Wingdings" panose="05000000000000000000" charset="0"/>
              <a:buChar char="n"/>
            </a:pPr>
            <a:r>
              <a:rPr lang="zh-CN" altLang="en-US" sz="1800" strike="noStrike" noProof="1"/>
              <a:t>除了字符串对象提供的方法以外，很多Python内置函数也可以对字符串进行操作，例如：</a:t>
            </a:r>
            <a:endParaRPr lang="zh-CN" altLang="en-US" sz="1800" strike="noStrike" noProof="1"/>
          </a:p>
          <a:p>
            <a:pPr marL="0" indent="0">
              <a:spcBef>
                <a:spcPts val="0"/>
              </a:spcBef>
              <a:buNone/>
            </a:pPr>
            <a:r>
              <a:rPr lang="zh-CN" altLang="en-US" sz="1600" strike="noStrike" noProof="1">
                <a:latin typeface="Consolas" panose="020B0609020204030204" charset="0"/>
              </a:rPr>
              <a:t>&gt;&gt;&gt; x = 'Hello world.'</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max(x), min(x), len(x)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('w', ' ', 12)</a:t>
            </a:r>
            <a:endParaRPr lang="zh-CN" altLang="en-US" sz="1600" strike="noStrike" noProof="1">
              <a:latin typeface="Consolas" panose="020B0609020204030204" charset="0"/>
            </a:endParaRPr>
          </a:p>
          <a:p>
            <a:pPr marL="0" indent="0">
              <a:spcBef>
                <a:spcPts val="0"/>
              </a:spcBef>
              <a:buNone/>
            </a:pPr>
            <a:r>
              <a:rPr lang="zh-CN" altLang="en-US" sz="1600">
                <a:latin typeface="Consolas" panose="020B0609020204030204" charset="0"/>
                <a:sym typeface="+mn-ea"/>
              </a:rPr>
              <a:t>&gt;&gt;&gt; max(['abc', 'ABD'], key=str.upper) </a:t>
            </a:r>
            <a:r>
              <a:rPr lang="en-US" altLang="zh-CN" sz="1600">
                <a:latin typeface="Consolas" panose="020B0609020204030204" charset="0"/>
                <a:sym typeface="+mn-ea"/>
              </a:rPr>
              <a:t>#</a:t>
            </a:r>
            <a:r>
              <a:rPr lang="zh-CN" altLang="en-US" sz="1600">
                <a:latin typeface="Consolas" panose="020B0609020204030204" charset="0"/>
                <a:sym typeface="+mn-ea"/>
              </a:rPr>
              <a:t>忽略大小写</a:t>
            </a:r>
            <a:endParaRPr lang="zh-CN" altLang="en-US" sz="1600" strike="noStrike" noProof="1">
              <a:solidFill>
                <a:schemeClr val="tx1"/>
              </a:solidFill>
              <a:latin typeface="Consolas" panose="020B0609020204030204" charset="0"/>
            </a:endParaRPr>
          </a:p>
          <a:p>
            <a:pPr marL="0" indent="0">
              <a:spcBef>
                <a:spcPts val="0"/>
              </a:spcBef>
              <a:buNone/>
            </a:pPr>
            <a:r>
              <a:rPr lang="zh-CN" altLang="en-US" sz="1600">
                <a:solidFill>
                  <a:srgbClr val="00B0F0"/>
                </a:solidFill>
                <a:latin typeface="Consolas" panose="020B0609020204030204" charset="0"/>
                <a:sym typeface="+mn-ea"/>
              </a:rPr>
              <a:t>'ABD'</a:t>
            </a:r>
            <a:endParaRPr lang="zh-CN" altLang="en-US" sz="1600">
              <a:solidFill>
                <a:srgbClr val="00B0F0"/>
              </a:solidFill>
              <a:latin typeface="Consolas" panose="020B0609020204030204" charset="0"/>
              <a:sym typeface="+mn-ea"/>
            </a:endParaRPr>
          </a:p>
          <a:p>
            <a:pPr marL="0" indent="0">
              <a:spcBef>
                <a:spcPts val="0"/>
              </a:spcBef>
              <a:buNone/>
            </a:pPr>
            <a:r>
              <a:rPr lang="zh-CN" altLang="en-US" sz="1600" strike="noStrike" noProof="1">
                <a:latin typeface="Consolas" panose="020B0609020204030204" charset="0"/>
              </a:rPr>
              <a:t>&gt;&gt;&gt; sorted(x)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 ', '.', 'H', 'd', 'e', 'l', 'l', 'l', 'o', 'o', 'r', 'w']</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list(zip(x,x))                     #zip()也可以作用于字符串</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[('H', 'H'), ('e', 'e'), ('l', 'l'), ('l', 'l'), ('o', 'o'), (' ', ' '), ('w', 'w'), ('o', 'o'), ('r', 'r'), ('l', 'l'), ('d', 'd'), ('.', '.')]</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eval('[1, 2, 3, 4]')</a:t>
            </a:r>
            <a:r>
              <a:rPr lang="zh-CN" altLang="en-US" sz="1600" strike="noStrike" noProof="1">
                <a:solidFill>
                  <a:srgbClr val="00B0F0"/>
                </a:solidFill>
                <a:latin typeface="Consolas" panose="020B0609020204030204" charset="0"/>
              </a:rPr>
              <a:t>	</a:t>
            </a:r>
            <a:r>
              <a:rPr lang="zh-CN" altLang="en-US" sz="1600" strike="noStrike" noProof="1">
                <a:solidFill>
                  <a:schemeClr val="tx1"/>
                </a:solidFill>
                <a:latin typeface="Consolas" panose="020B0609020204030204" charset="0"/>
              </a:rPr>
              <a:t>	        </a:t>
            </a:r>
            <a:r>
              <a:rPr lang="en-US" altLang="zh-CN" sz="1600" strike="noStrike" noProof="1">
                <a:solidFill>
                  <a:schemeClr val="tx1"/>
                </a:solidFill>
                <a:latin typeface="Consolas" panose="020B0609020204030204" charset="0"/>
              </a:rPr>
              <a:t>#</a:t>
            </a:r>
            <a:r>
              <a:rPr lang="zh-CN" altLang="en-US" sz="1600" strike="noStrike" noProof="1">
                <a:solidFill>
                  <a:schemeClr val="tx1"/>
                </a:solidFill>
                <a:latin typeface="Consolas" panose="020B0609020204030204" charset="0"/>
              </a:rPr>
              <a:t>字符串求值</a:t>
            </a:r>
            <a:endParaRPr lang="zh-CN" altLang="en-US" sz="1600" strike="noStrike" noProof="1">
              <a:solidFill>
                <a:schemeClr val="tx1"/>
              </a:solidFill>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a:t>
            </a:r>
            <a:endParaRPr lang="zh-CN" altLang="en-US" sz="1600" strike="noStrike" noProof="1">
              <a:solidFill>
                <a:srgbClr val="00B0F0"/>
              </a:solidFill>
              <a:latin typeface="Consolas" panose="020B0609020204030204" charset="0"/>
            </a:endParaRPr>
          </a:p>
        </p:txBody>
      </p:sp>
      <p:sp>
        <p:nvSpPr>
          <p:cNvPr id="6963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375920" y="1070610"/>
            <a:ext cx="8001000" cy="3395345"/>
          </a:xfrm>
        </p:spPr>
        <p:txBody>
          <a:bodyPr/>
          <a:lstStyle/>
          <a:p>
            <a:pPr fontAlgn="base">
              <a:lnSpc>
                <a:spcPct val="150000"/>
              </a:lnSpc>
              <a:spcBef>
                <a:spcPts val="0"/>
              </a:spcBef>
              <a:buFont typeface="Wingdings" panose="05000000000000000000" charset="0"/>
              <a:buChar char="n"/>
            </a:pPr>
            <a:r>
              <a:rPr lang="zh-CN" altLang="en-US" sz="1800" strike="noStrike" noProof="1">
                <a:solidFill>
                  <a:srgbClr val="FF0000"/>
                </a:solidFill>
              </a:rPr>
              <a:t>切片</a:t>
            </a:r>
            <a:r>
              <a:rPr lang="zh-CN" altLang="en-US" sz="1800" strike="noStrike" noProof="1"/>
              <a:t>也适用于字符串，但</a:t>
            </a:r>
            <a:r>
              <a:rPr lang="zh-CN" altLang="en-US" sz="1800" strike="noStrike" noProof="1">
                <a:solidFill>
                  <a:srgbClr val="FF0000"/>
                </a:solidFill>
              </a:rPr>
              <a:t>仅限于读取</a:t>
            </a:r>
            <a:r>
              <a:rPr lang="zh-CN" altLang="en-US" sz="1800" strike="noStrike" noProof="1"/>
              <a:t>其中的元素，不支持字符串修改。</a:t>
            </a:r>
            <a:endParaRPr lang="zh-CN" altLang="en-US" sz="1800" strike="noStrike" noProof="1"/>
          </a:p>
          <a:p>
            <a:pPr marL="0" indent="0" fontAlgn="base">
              <a:buNone/>
            </a:pPr>
            <a:endParaRPr lang="zh-CN" altLang="en-US" sz="1500" strike="noStrike" noProof="1"/>
          </a:p>
          <a:p>
            <a:pPr marL="0" indent="0" fontAlgn="base">
              <a:buNone/>
            </a:pPr>
            <a:r>
              <a:rPr lang="zh-CN" altLang="en-US" sz="1800" strike="noStrike" noProof="1">
                <a:latin typeface="Consolas" panose="020B0609020204030204" charset="0"/>
              </a:rPr>
              <a:t>&gt;&gt;&gt; 'Explicit is better than implicit.'[:8]</a:t>
            </a:r>
            <a:endParaRPr lang="zh-CN" altLang="en-US" sz="1800" strike="noStrike" noProof="1">
              <a:latin typeface="Consolas" panose="020B0609020204030204" charset="0"/>
            </a:endParaRPr>
          </a:p>
          <a:p>
            <a:pPr marL="0" indent="0" fontAlgn="base">
              <a:buNone/>
            </a:pPr>
            <a:r>
              <a:rPr lang="zh-CN" altLang="en-US" sz="1800" strike="noStrike" noProof="1">
                <a:solidFill>
                  <a:srgbClr val="00B0F0"/>
                </a:solidFill>
                <a:latin typeface="Consolas" panose="020B0609020204030204" charset="0"/>
              </a:rPr>
              <a:t>'Explicit'</a:t>
            </a:r>
            <a:endParaRPr lang="zh-CN" altLang="en-US" sz="1800" strike="noStrike" noProof="1">
              <a:solidFill>
                <a:srgbClr val="00B0F0"/>
              </a:solidFill>
              <a:latin typeface="Consolas" panose="020B0609020204030204" charset="0"/>
            </a:endParaRPr>
          </a:p>
          <a:p>
            <a:pPr marL="0" indent="0" fontAlgn="base">
              <a:buNone/>
            </a:pPr>
            <a:r>
              <a:rPr lang="zh-CN" altLang="en-US" sz="1800" strike="noStrike" noProof="1">
                <a:latin typeface="Consolas" panose="020B0609020204030204" charset="0"/>
              </a:rPr>
              <a:t>&gt;&gt;&gt; 'Explicit is better than implicit.'[9:23]</a:t>
            </a:r>
            <a:endParaRPr lang="zh-CN" altLang="en-US" sz="1800" strike="noStrike" noProof="1">
              <a:latin typeface="Consolas" panose="020B0609020204030204" charset="0"/>
            </a:endParaRPr>
          </a:p>
          <a:p>
            <a:pPr marL="0" indent="0" fontAlgn="base">
              <a:buNone/>
            </a:pPr>
            <a:r>
              <a:rPr lang="zh-CN" altLang="en-US" sz="1800" strike="noStrike" noProof="1">
                <a:solidFill>
                  <a:srgbClr val="00B0F0"/>
                </a:solidFill>
                <a:latin typeface="Consolas" panose="020B0609020204030204" charset="0"/>
              </a:rPr>
              <a:t>'is better than'</a:t>
            </a:r>
            <a:endParaRPr lang="zh-CN" altLang="en-US" sz="1800" strike="noStrike" noProof="1">
              <a:solidFill>
                <a:srgbClr val="00B0F0"/>
              </a:solidFill>
              <a:latin typeface="Consolas" panose="020B0609020204030204" charset="0"/>
            </a:endParaRPr>
          </a:p>
        </p:txBody>
      </p:sp>
      <p:sp>
        <p:nvSpPr>
          <p:cNvPr id="7065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585" y="1040765"/>
            <a:ext cx="8324215" cy="3395345"/>
          </a:xfrm>
        </p:spPr>
        <p:txBody>
          <a:bodyPr/>
          <a:lstStyle/>
          <a:p>
            <a:pPr fontAlgn="base">
              <a:lnSpc>
                <a:spcPct val="150000"/>
              </a:lnSpc>
              <a:spcBef>
                <a:spcPts val="0"/>
              </a:spcBef>
              <a:buFont typeface="Wingdings" panose="05000000000000000000" charset="0"/>
              <a:buChar char=""/>
            </a:pPr>
            <a:r>
              <a:rPr lang="en-US" sz="1800" strike="noStrike" noProof="1"/>
              <a:t>Pytho标准库zlib中提供的compress()和decompress()函数可以用于</a:t>
            </a:r>
            <a:r>
              <a:rPr lang="zh-CN" altLang="en-US" sz="1800" strike="noStrike" noProof="1">
                <a:solidFill>
                  <a:srgbClr val="FF0000"/>
                </a:solidFill>
              </a:rPr>
              <a:t>字节串</a:t>
            </a:r>
            <a:r>
              <a:rPr lang="en-US" sz="1800" strike="noStrike" noProof="1">
                <a:solidFill>
                  <a:srgbClr val="FF0000"/>
                </a:solidFill>
              </a:rPr>
              <a:t>的压缩和解压缩</a:t>
            </a:r>
            <a:r>
              <a:rPr lang="en-US" sz="1800" strike="noStrike" noProof="1"/>
              <a:t>。</a:t>
            </a:r>
            <a:endParaRPr lang="en-US" sz="1800" strike="noStrike" noProof="1"/>
          </a:p>
          <a:p>
            <a:pPr marL="0" indent="0" fontAlgn="base">
              <a:buNone/>
            </a:pPr>
            <a:endParaRPr lang="en-US" sz="1200" strike="noStrike" noProof="1"/>
          </a:p>
          <a:p>
            <a:pPr marL="0" indent="0">
              <a:spcBef>
                <a:spcPts val="0"/>
              </a:spcBef>
              <a:buNone/>
            </a:pPr>
            <a:r>
              <a:rPr lang="en-US" sz="1800" strike="noStrike" noProof="1">
                <a:latin typeface="Consolas" panose="020B0609020204030204" charset="0"/>
              </a:rPr>
              <a:t>&gt;&gt;&gt; import zlib</a:t>
            </a:r>
            <a:endParaRPr lang="en-US" sz="1800" strike="noStrike" noProof="1">
              <a:latin typeface="Consolas" panose="020B0609020204030204" charset="0"/>
            </a:endParaRPr>
          </a:p>
          <a:p>
            <a:pPr marL="0" indent="0">
              <a:spcBef>
                <a:spcPts val="0"/>
              </a:spcBef>
              <a:buNone/>
            </a:pPr>
            <a:r>
              <a:rPr lang="en-US" sz="1800" strike="noStrike" noProof="1">
                <a:latin typeface="Consolas" panose="020B0609020204030204" charset="0"/>
              </a:rPr>
              <a:t>&gt;&gt;&gt; x = 'Python程序设计系列图书，董付国编著'.encode()</a:t>
            </a:r>
            <a:endParaRPr lang="en-US" sz="1800" strike="noStrike" noProof="1">
              <a:latin typeface="Consolas" panose="020B0609020204030204" charset="0"/>
            </a:endParaRPr>
          </a:p>
          <a:p>
            <a:pPr marL="0" indent="0">
              <a:spcBef>
                <a:spcPts val="0"/>
              </a:spcBef>
              <a:buNone/>
            </a:pPr>
            <a:r>
              <a:rPr lang="en-US" sz="1800" strike="noStrike" noProof="1">
                <a:latin typeface="Consolas" panose="020B0609020204030204" charset="0"/>
              </a:rPr>
              <a:t>&gt;&gt;&gt; len(x)</a:t>
            </a:r>
            <a:endParaRPr lang="en-US" sz="1800" strike="noStrike" noProof="1">
              <a:latin typeface="Consolas" panose="020B0609020204030204" charset="0"/>
            </a:endParaRPr>
          </a:p>
          <a:p>
            <a:pPr marL="0" indent="0">
              <a:spcBef>
                <a:spcPts val="0"/>
              </a:spcBef>
              <a:buNone/>
            </a:pPr>
            <a:r>
              <a:rPr lang="en-US" sz="1800" strike="noStrike" noProof="1">
                <a:solidFill>
                  <a:srgbClr val="00B0F0"/>
                </a:solidFill>
                <a:latin typeface="Consolas" panose="020B0609020204030204" charset="0"/>
              </a:rPr>
              <a:t>48</a:t>
            </a:r>
            <a:endParaRPr lang="en-US" sz="1800" strike="noStrike" noProof="1">
              <a:latin typeface="Consolas" panose="020B0609020204030204" charset="0"/>
            </a:endParaRPr>
          </a:p>
          <a:p>
            <a:pPr marL="0" indent="0">
              <a:spcBef>
                <a:spcPts val="0"/>
              </a:spcBef>
              <a:buNone/>
            </a:pPr>
            <a:r>
              <a:rPr lang="en-US" sz="1800" strike="noStrike" noProof="1">
                <a:latin typeface="Consolas" panose="020B0609020204030204" charset="0"/>
              </a:rPr>
              <a:t>&gt;&gt;&gt; len(zlib.compress(x))</a:t>
            </a:r>
            <a:endParaRPr lang="en-US" sz="1800" strike="noStrike" noProof="1">
              <a:latin typeface="Consolas" panose="020B0609020204030204" charset="0"/>
            </a:endParaRPr>
          </a:p>
          <a:p>
            <a:pPr marL="0" indent="0">
              <a:spcBef>
                <a:spcPts val="0"/>
              </a:spcBef>
              <a:buNone/>
            </a:pPr>
            <a:r>
              <a:rPr lang="en-US" sz="1800" strike="noStrike" noProof="1">
                <a:solidFill>
                  <a:srgbClr val="00B0F0"/>
                </a:solidFill>
                <a:latin typeface="Consolas" panose="020B0609020204030204" charset="0"/>
              </a:rPr>
              <a:t>59</a:t>
            </a:r>
            <a:endParaRPr lang="en-US" sz="1800" strike="noStrike" noProof="1">
              <a:latin typeface="Consolas" panose="020B0609020204030204" charset="0"/>
            </a:endParaRPr>
          </a:p>
          <a:p>
            <a:pPr marL="0" indent="0">
              <a:spcBef>
                <a:spcPts val="0"/>
              </a:spcBef>
              <a:buNone/>
            </a:pPr>
            <a:endParaRPr lang="en-US" sz="1800" strike="noStrike" noProof="1">
              <a:solidFill>
                <a:srgbClr val="00B0F0"/>
              </a:solidFill>
              <a:latin typeface="Consolas" panose="020B0609020204030204" charset="0"/>
            </a:endParaRPr>
          </a:p>
        </p:txBody>
      </p:sp>
      <p:sp>
        <p:nvSpPr>
          <p:cNvPr id="71682"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7168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Content Placeholder 2"/>
          <p:cNvSpPr>
            <a:spLocks noGrp="1"/>
          </p:cNvSpPr>
          <p:nvPr>
            <p:ph idx="1"/>
          </p:nvPr>
        </p:nvSpPr>
        <p:spPr/>
        <p:txBody>
          <a:bodyPr anchor="t"/>
          <a:lstStyle/>
          <a:p>
            <a:pPr marL="0" indent="0">
              <a:spcBef>
                <a:spcPts val="0"/>
              </a:spcBef>
              <a:buNone/>
            </a:pPr>
            <a:r>
              <a:rPr lang="en-US" sz="1800">
                <a:latin typeface="Consolas" panose="020B0609020204030204" charset="0"/>
                <a:sym typeface="+mn-ea"/>
              </a:rPr>
              <a:t>&gt;&gt;&gt; x = ('Python系列图书'*3).encode()</a:t>
            </a:r>
            <a:endParaRPr lang="en-US" sz="1800" strike="noStrike" noProof="1">
              <a:latin typeface="Consolas" panose="020B0609020204030204" charset="0"/>
            </a:endParaRPr>
          </a:p>
          <a:p>
            <a:pPr marL="0" indent="0">
              <a:spcBef>
                <a:spcPts val="0"/>
              </a:spcBef>
              <a:buNone/>
            </a:pPr>
            <a:r>
              <a:rPr lang="en-US" sz="1800">
                <a:latin typeface="Consolas" panose="020B0609020204030204" charset="0"/>
                <a:sym typeface="+mn-ea"/>
              </a:rPr>
              <a:t>&gt;&gt;&gt; len(x)</a:t>
            </a:r>
            <a:endParaRPr lang="en-US" sz="1800" strike="noStrike" noProof="1">
              <a:latin typeface="Consolas" panose="020B0609020204030204" charset="0"/>
            </a:endParaRPr>
          </a:p>
          <a:p>
            <a:pPr marL="0" indent="0">
              <a:spcBef>
                <a:spcPts val="0"/>
              </a:spcBef>
              <a:buNone/>
            </a:pPr>
            <a:r>
              <a:rPr lang="en-US" sz="1800">
                <a:solidFill>
                  <a:srgbClr val="00B0F0"/>
                </a:solidFill>
                <a:latin typeface="Consolas" panose="020B0609020204030204" charset="0"/>
                <a:sym typeface="+mn-ea"/>
              </a:rPr>
              <a:t>54</a:t>
            </a:r>
            <a:endParaRPr lang="en-US" sz="1800" strike="noStrike" noProof="1">
              <a:solidFill>
                <a:srgbClr val="00B0F0"/>
              </a:solidFill>
              <a:latin typeface="Consolas" panose="020B0609020204030204" charset="0"/>
            </a:endParaRPr>
          </a:p>
          <a:p>
            <a:pPr marL="0" indent="0">
              <a:spcBef>
                <a:spcPct val="0"/>
              </a:spcBef>
              <a:buNone/>
            </a:pPr>
            <a:r>
              <a:rPr lang="en-US" altLang="en-US" sz="1800">
                <a:latin typeface="Consolas" panose="020B0609020204030204" charset="0"/>
              </a:rPr>
              <a:t>&gt;&gt;&gt; y = zlib.compress(x)           #信息重复度越高，压缩比越大</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&gt;&gt;&gt; len(y)</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rPr>
              <a:t>30</a:t>
            </a:r>
            <a:endParaRPr lang="en-US" altLang="en-US" sz="1800">
              <a:solidFill>
                <a:srgbClr val="00B0F0"/>
              </a:solidFill>
              <a:latin typeface="Consolas" panose="020B0609020204030204" charset="0"/>
            </a:endParaRPr>
          </a:p>
          <a:p>
            <a:pPr marL="0" indent="0">
              <a:spcBef>
                <a:spcPct val="0"/>
              </a:spcBef>
              <a:buNone/>
            </a:pPr>
            <a:r>
              <a:rPr lang="en-US" altLang="en-US" sz="1800">
                <a:latin typeface="Consolas" panose="020B0609020204030204" charset="0"/>
              </a:rPr>
              <a:t>&gt;&gt;&gt; z = zlib.decompress(y)</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rPr>
              <a:t>&gt;&gt;&gt; len(z)</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rPr>
              <a:t>54</a:t>
            </a:r>
            <a:endParaRPr lang="en-US" altLang="en-US" sz="1800">
              <a:solidFill>
                <a:srgbClr val="00B0F0"/>
              </a:solidFill>
              <a:latin typeface="Consolas" panose="020B0609020204030204" charset="0"/>
            </a:endParaRPr>
          </a:p>
          <a:p>
            <a:pPr marL="0" indent="0">
              <a:spcBef>
                <a:spcPct val="0"/>
              </a:spcBef>
              <a:buNone/>
            </a:pPr>
            <a:r>
              <a:rPr lang="en-US" altLang="en-US" sz="1800">
                <a:latin typeface="Consolas" panose="020B0609020204030204" charset="0"/>
              </a:rPr>
              <a:t>&gt;&gt;&gt; z.decode()</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rPr>
              <a:t>'Python系列图书Python系列图书Python系列图书'</a:t>
            </a:r>
            <a:endParaRPr lang="en-US" altLang="en-US" sz="1800">
              <a:solidFill>
                <a:srgbClr val="00B0F0"/>
              </a:solidFill>
              <a:latin typeface="Consolas" panose="020B0609020204030204" charset="0"/>
            </a:endParaRPr>
          </a:p>
        </p:txBody>
      </p:sp>
      <p:sp>
        <p:nvSpPr>
          <p:cNvPr id="72706"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4.1.2 字符串常用方法</a:t>
            </a:r>
            <a:endParaRPr lang="zh-CN" altLang="en-US" kern="1200" baseline="0">
              <a:latin typeface="+mj-lt"/>
              <a:ea typeface="+mj-ea"/>
              <a:cs typeface="+mj-cs"/>
              <a:sym typeface="宋体" panose="02010600030101010101" pitchFamily="2" charset="-122"/>
            </a:endParaRPr>
          </a:p>
        </p:txBody>
      </p:sp>
      <p:sp>
        <p:nvSpPr>
          <p:cNvPr id="7270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宋体" panose="02010600030101010101" pitchFamily="2" charset="-122"/>
                <a:sym typeface="宋体" panose="02010600030101010101" pitchFamily="2" charset="-122"/>
              </a:rPr>
              <a:t>4.1.2 字符串常用方法</a:t>
            </a:r>
            <a:endParaRPr lang="en-US"/>
          </a:p>
        </p:txBody>
      </p:sp>
      <p:sp>
        <p:nvSpPr>
          <p:cNvPr id="3" name="Content Placeholder 2"/>
          <p:cNvSpPr>
            <a:spLocks noGrp="1"/>
          </p:cNvSpPr>
          <p:nvPr>
            <p:ph idx="1"/>
          </p:nvPr>
        </p:nvSpPr>
        <p:spPr/>
        <p:txBody>
          <a:bodyPr/>
          <a:lstStyle/>
          <a:p>
            <a:pPr marL="0" indent="0">
              <a:spcBef>
                <a:spcPct val="0"/>
              </a:spcBef>
              <a:buNone/>
            </a:pPr>
            <a:r>
              <a:rPr lang="en-US" altLang="en-US" sz="1800">
                <a:latin typeface="Consolas" panose="020B0609020204030204" charset="0"/>
                <a:sym typeface="+mn-ea"/>
              </a:rPr>
              <a:t>&gt;&gt;&gt; x = ['董付国'] * 8</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&gt;&gt;&gt; y = str(x).encode()</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&gt;&gt;&gt; len(y)</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sym typeface="+mn-ea"/>
              </a:rPr>
              <a:t>104</a:t>
            </a:r>
            <a:endParaRPr lang="en-US" altLang="en-US" sz="1800">
              <a:solidFill>
                <a:srgbClr val="00B0F0"/>
              </a:solidFill>
              <a:latin typeface="Consolas" panose="020B0609020204030204" charset="0"/>
            </a:endParaRPr>
          </a:p>
          <a:p>
            <a:pPr marL="0" indent="0">
              <a:spcBef>
                <a:spcPct val="0"/>
              </a:spcBef>
              <a:buNone/>
            </a:pPr>
            <a:r>
              <a:rPr lang="en-US" altLang="en-US" sz="1800">
                <a:latin typeface="Consolas" panose="020B0609020204030204" charset="0"/>
                <a:sym typeface="+mn-ea"/>
              </a:rPr>
              <a:t>&gt;&gt;&gt; z = zlib.compress(y)                #只能对字节串进行压缩</a:t>
            </a:r>
            <a:endParaRPr lang="en-US" altLang="en-US" sz="1800">
              <a:latin typeface="Consolas" panose="020B0609020204030204" charset="0"/>
            </a:endParaRPr>
          </a:p>
          <a:p>
            <a:pPr marL="0" indent="0">
              <a:spcBef>
                <a:spcPct val="0"/>
              </a:spcBef>
              <a:buNone/>
            </a:pPr>
            <a:r>
              <a:rPr lang="en-US" altLang="en-US" sz="1800">
                <a:latin typeface="Consolas" panose="020B0609020204030204" charset="0"/>
                <a:sym typeface="+mn-ea"/>
              </a:rPr>
              <a:t>&gt;&gt;&gt; len(z)</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sym typeface="+mn-ea"/>
              </a:rPr>
              <a:t>26</a:t>
            </a:r>
            <a:endParaRPr lang="en-US" altLang="en-US" sz="1800">
              <a:solidFill>
                <a:srgbClr val="00B0F0"/>
              </a:solidFill>
              <a:latin typeface="Consolas" panose="020B0609020204030204" charset="0"/>
            </a:endParaRPr>
          </a:p>
          <a:p>
            <a:pPr marL="0" indent="0">
              <a:spcBef>
                <a:spcPct val="0"/>
              </a:spcBef>
              <a:buNone/>
            </a:pPr>
            <a:r>
              <a:rPr lang="en-US" altLang="en-US" sz="1800">
                <a:latin typeface="Consolas" panose="020B0609020204030204" charset="0"/>
                <a:sym typeface="+mn-ea"/>
              </a:rPr>
              <a:t>&gt;&gt;&gt; zlib.decompress(z).decode()</a:t>
            </a:r>
            <a:endParaRPr lang="en-US" altLang="en-US" sz="1800">
              <a:latin typeface="Consolas" panose="020B0609020204030204" charset="0"/>
            </a:endParaRPr>
          </a:p>
          <a:p>
            <a:pPr marL="0" indent="0">
              <a:spcBef>
                <a:spcPct val="0"/>
              </a:spcBef>
              <a:buNone/>
            </a:pPr>
            <a:r>
              <a:rPr lang="en-US" altLang="en-US" sz="1800">
                <a:solidFill>
                  <a:srgbClr val="00B0F0"/>
                </a:solidFill>
                <a:latin typeface="Consolas" panose="020B0609020204030204" charset="0"/>
                <a:sym typeface="+mn-ea"/>
              </a:rPr>
              <a:t>"['董付国', '董付国', '董付国', '董付国', '董付国', '董付国', '董付国', '董付国']"</a:t>
            </a:r>
            <a:endParaRPr 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6"/>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宋体" panose="02010600030101010101" pitchFamily="2" charset="-122"/>
              </a:rPr>
              <a:t>4.1.2 字符串常用方法</a:t>
            </a:r>
            <a:endParaRPr lang="en-US" altLang="zh-CN" kern="1200" baseline="0">
              <a:latin typeface="+mj-lt"/>
              <a:ea typeface="+mj-ea"/>
              <a:cs typeface="+mj-cs"/>
              <a:sym typeface="宋体" panose="02010600030101010101" pitchFamily="2" charset="-122"/>
            </a:endParaRPr>
          </a:p>
        </p:txBody>
      </p:sp>
      <p:sp>
        <p:nvSpPr>
          <p:cNvPr id="73730"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graphicFrame>
        <p:nvGraphicFramePr>
          <p:cNvPr id="73731" name="Content Placeholder 4"/>
          <p:cNvGraphicFramePr>
            <a:graphicFrameLocks noGrp="1"/>
          </p:cNvGraphicFramePr>
          <p:nvPr>
            <p:ph idx="1"/>
          </p:nvPr>
        </p:nvGraphicFramePr>
        <p:xfrm>
          <a:off x="499745" y="1190625"/>
          <a:ext cx="7738110" cy="3552190"/>
        </p:xfrm>
        <a:graphic>
          <a:graphicData uri="http://schemas.openxmlformats.org/presentationml/2006/ole">
            <mc:AlternateContent xmlns:mc="http://schemas.openxmlformats.org/markup-compatibility/2006">
              <mc:Choice xmlns:v="urn:schemas-microsoft-com:vml" Requires="v">
                <p:oleObj spid="_x0000_s4105" name="" r:id="rId1" imgW="10287000" imgH="3790950" progId="Paint.Picture">
                  <p:embed/>
                </p:oleObj>
              </mc:Choice>
              <mc:Fallback>
                <p:oleObj name="" r:id="rId1" imgW="10287000" imgH="3790950" progId="Paint.Picture">
                  <p:embed/>
                  <p:pic>
                    <p:nvPicPr>
                      <p:cNvPr id="0" name="Picture 3075"/>
                      <p:cNvPicPr/>
                      <p:nvPr/>
                    </p:nvPicPr>
                    <p:blipFill>
                      <a:blip r:embed="rId2"/>
                      <a:stretch>
                        <a:fillRect/>
                      </a:stretch>
                    </p:blipFill>
                    <p:spPr>
                      <a:xfrm>
                        <a:off x="499745" y="1190625"/>
                        <a:ext cx="7738110" cy="3552190"/>
                      </a:xfrm>
                      <a:prstGeom prst="rect">
                        <a:avLst/>
                      </a:prstGeom>
                      <a:noFill/>
                      <a:ln w="38100">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4608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4.1.3 字符串常量</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74754" name="文本占位符 46082"/>
          <p:cNvSpPr>
            <a:spLocks noGrp="1"/>
          </p:cNvSpPr>
          <p:nvPr>
            <p:ph idx="1"/>
          </p:nvPr>
        </p:nvSpPr>
        <p:spPr>
          <a:xfrm>
            <a:off x="363855" y="1009650"/>
            <a:ext cx="8211820" cy="3395345"/>
          </a:xfrm>
        </p:spPr>
        <p:txBody>
          <a:bodyPr anchor="t"/>
          <a:lstStyle/>
          <a:p>
            <a:pPr defTabSz="914400">
              <a:lnSpc>
                <a:spcPct val="150000"/>
              </a:lnSpc>
              <a:spcBef>
                <a:spcPct val="0"/>
              </a:spcBef>
              <a:buSzPct val="70000"/>
              <a:buFont typeface="Wingdings" panose="05000000000000000000" charset="0"/>
              <a:buChar char=""/>
            </a:pPr>
            <a:r>
              <a:rPr lang="en-US" altLang="zh-CN" sz="1800">
                <a:latin typeface="宋体" panose="02010600030101010101" pitchFamily="2" charset="-122"/>
              </a:rPr>
              <a:t>Python</a:t>
            </a:r>
            <a:r>
              <a:rPr lang="zh-CN" altLang="en-US" sz="1800">
                <a:latin typeface="宋体" panose="02010600030101010101" pitchFamily="2" charset="-122"/>
              </a:rPr>
              <a:t>标准库</a:t>
            </a:r>
            <a:r>
              <a:rPr lang="en-US" altLang="zh-CN" sz="1800">
                <a:latin typeface="宋体" panose="02010600030101010101" pitchFamily="2" charset="-122"/>
              </a:rPr>
              <a:t>string</a:t>
            </a:r>
            <a:r>
              <a:rPr lang="zh-CN" altLang="en-US" sz="1800">
                <a:latin typeface="宋体" panose="02010600030101010101" pitchFamily="2" charset="-122"/>
              </a:rPr>
              <a:t>中定义数字字符、标点符号、英文字母、大写字母、小写字母等常量。</a:t>
            </a:r>
            <a:endParaRPr lang="zh-CN" altLang="en-US" sz="1800">
              <a:latin typeface="宋体" panose="02010600030101010101" pitchFamily="2" charset="-122"/>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import string</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string.digits</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'0123456789'</a:t>
            </a:r>
            <a:endParaRPr lang="en-US" altLang="zh-CN" sz="160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string.punctuation</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'!"#$%&amp;\'()*+,-./:;&lt;=&gt;?@[\\]^_`{|}~'</a:t>
            </a:r>
            <a:endParaRPr lang="en-US" altLang="zh-CN" sz="160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string.ascii_letters</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'abcdefghijklmnopqrstuvwxyzABCDEFGHIJKLMNOPQRSTUVWXYZ'</a:t>
            </a:r>
            <a:endParaRPr lang="en-US" altLang="zh-CN" sz="160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string.ascii_lowercase</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'abcdefghijklmnopqrstuvwxyz'</a:t>
            </a:r>
            <a:endParaRPr lang="en-US" altLang="zh-CN" sz="1600">
              <a:solidFill>
                <a:srgbClr val="00B0F0"/>
              </a:solidFill>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latin typeface="Consolas" panose="020B0609020204030204" charset="0"/>
              </a:rPr>
              <a:t>&gt;&gt;&gt; string.ascii_uppercase</a:t>
            </a:r>
            <a:endParaRPr lang="en-US" altLang="zh-CN" sz="1600">
              <a:latin typeface="Consolas" panose="020B0609020204030204" charset="0"/>
            </a:endParaRPr>
          </a:p>
          <a:p>
            <a:pPr defTabSz="914400">
              <a:lnSpc>
                <a:spcPct val="100000"/>
              </a:lnSpc>
              <a:spcBef>
                <a:spcPts val="0"/>
              </a:spcBef>
              <a:buSzPct val="70000"/>
              <a:buFont typeface="Wingdings" panose="05000000000000000000" pitchFamily="2" charset="2"/>
              <a:buNone/>
            </a:pPr>
            <a:r>
              <a:rPr lang="en-US" altLang="zh-CN" sz="1600">
                <a:solidFill>
                  <a:srgbClr val="00B0F0"/>
                </a:solidFill>
                <a:latin typeface="Consolas" panose="020B0609020204030204" charset="0"/>
              </a:rPr>
              <a:t>'ABCDEFGHIJKLMNOPQRSTUVWXYZ'</a:t>
            </a:r>
            <a:endParaRPr lang="en-US" altLang="zh-CN" sz="1600">
              <a:solidFill>
                <a:srgbClr val="00B0F0"/>
              </a:solidFill>
              <a:latin typeface="Consolas" panose="020B0609020204030204" charset="0"/>
            </a:endParaRPr>
          </a:p>
        </p:txBody>
      </p:sp>
      <p:sp>
        <p:nvSpPr>
          <p:cNvPr id="747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a:latin typeface="+mj-lt"/>
                <a:ea typeface="+mj-ea"/>
                <a:cs typeface="+mj-cs"/>
                <a:sym typeface="宋体" panose="02010600030101010101" pitchFamily="2" charset="-122"/>
              </a:rPr>
              <a:t>4.1.4 可变字符串</a:t>
            </a:r>
            <a:endParaRPr lang="zh-CN" altLang="en-US" kern="1200" baseline="0">
              <a:latin typeface="+mj-lt"/>
              <a:ea typeface="+mj-ea"/>
              <a:cs typeface="+mj-cs"/>
              <a:sym typeface="宋体" panose="02010600030101010101" pitchFamily="2" charset="-122"/>
            </a:endParaRPr>
          </a:p>
        </p:txBody>
      </p:sp>
      <p:sp>
        <p:nvSpPr>
          <p:cNvPr id="3" name="内容占位符 2"/>
          <p:cNvSpPr>
            <a:spLocks noGrp="1"/>
          </p:cNvSpPr>
          <p:nvPr>
            <p:ph idx="1"/>
          </p:nvPr>
        </p:nvSpPr>
        <p:spPr>
          <a:xfrm>
            <a:off x="433705" y="1040765"/>
            <a:ext cx="8211820" cy="3395345"/>
          </a:xfrm>
          <a:ln>
            <a:miter/>
          </a:ln>
        </p:spPr>
        <p:txBody>
          <a:bodyPr anchor="t"/>
          <a:lstStyle/>
          <a:p>
            <a:pPr>
              <a:lnSpc>
                <a:spcPct val="130000"/>
              </a:lnSpc>
              <a:spcBef>
                <a:spcPts val="0"/>
              </a:spcBef>
              <a:buFont typeface="Wingdings" panose="05000000000000000000" charset="0"/>
              <a:buChar char=""/>
            </a:pPr>
            <a:r>
              <a:rPr lang="zh-CN" altLang="en-US" sz="1800" strike="noStrike" noProof="1"/>
              <a:t>在Python中，</a:t>
            </a:r>
            <a:r>
              <a:rPr lang="zh-CN" altLang="en-US" sz="1800" strike="noStrike" noProof="1">
                <a:solidFill>
                  <a:srgbClr val="FF0000"/>
                </a:solidFill>
              </a:rPr>
              <a:t>字符串属于不可变对象，不支持原地修改</a:t>
            </a:r>
            <a:r>
              <a:rPr lang="zh-CN" altLang="en-US" sz="1800" strike="noStrike" noProof="1"/>
              <a:t>，如果需要修改其中的值，只能重新创建一个新的字符串对象。然而，如果确实需要一个支持原地修改的unicode数据对象，可以使用io.StringIO对象或array模块。</a:t>
            </a:r>
            <a:endParaRPr lang="zh-CN" altLang="en-US" sz="1800" strike="noStrike" noProof="1"/>
          </a:p>
          <a:p>
            <a:pPr marL="0" indent="0">
              <a:spcBef>
                <a:spcPts val="0"/>
              </a:spcBef>
              <a:buNone/>
            </a:pPr>
            <a:r>
              <a:rPr lang="zh-CN" altLang="en-US" sz="1600" strike="noStrike" noProof="1">
                <a:latin typeface="Consolas" panose="020B0609020204030204" charset="0"/>
                <a:cs typeface="Consolas" panose="020B0609020204030204" charset="0"/>
              </a:rPr>
              <a:t>&gt;&gt;&gt; import io</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s = "Hello, world"</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sio = io.StringIO(s)</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sio.getvalue()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'Hello, world'</a:t>
            </a:r>
            <a:endParaRPr lang="zh-CN" altLang="en-US" sz="1600" strike="noStrike" noProof="1">
              <a:solidFill>
                <a:srgbClr val="00B0F0"/>
              </a:solidFill>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sio.seek(7)</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7</a:t>
            </a:r>
            <a:endParaRPr lang="zh-CN" altLang="en-US" sz="1600" strike="noStrike" noProof="1">
              <a:solidFill>
                <a:srgbClr val="00B0F0"/>
              </a:solidFill>
              <a:latin typeface="Consolas" panose="020B0609020204030204" charset="0"/>
              <a:cs typeface="Consolas" panose="020B0609020204030204" charset="0"/>
            </a:endParaRPr>
          </a:p>
          <a:p>
            <a:pPr marL="0" indent="0">
              <a:spcBef>
                <a:spcPts val="0"/>
              </a:spcBef>
              <a:buNone/>
            </a:pPr>
            <a:r>
              <a:rPr lang="zh-CN" altLang="en-US" sz="1600" strike="noStrike" noProof="1">
                <a:latin typeface="Consolas" panose="020B0609020204030204" charset="0"/>
                <a:cs typeface="Consolas" panose="020B0609020204030204" charset="0"/>
              </a:rPr>
              <a:t>&gt;&gt;&gt; sio.write("there!")</a:t>
            </a:r>
            <a:endParaRPr lang="zh-CN" altLang="en-US" sz="1600" strike="noStrike" noProof="1">
              <a:latin typeface="Consolas" panose="020B0609020204030204" charset="0"/>
              <a:cs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cs typeface="Consolas" panose="020B0609020204030204" charset="0"/>
              </a:rPr>
              <a:t>6</a:t>
            </a:r>
            <a:endParaRPr lang="zh-CN" altLang="en-US" sz="1600" strike="noStrike" noProof="1">
              <a:solidFill>
                <a:srgbClr val="00B0F0"/>
              </a:solidFill>
              <a:latin typeface="Consolas" panose="020B0609020204030204" charset="0"/>
              <a:cs typeface="Consolas" panose="020B0609020204030204" charset="0"/>
            </a:endParaRPr>
          </a:p>
          <a:p>
            <a:pPr marL="0" indent="0">
              <a:buNone/>
            </a:pPr>
            <a:r>
              <a:rPr lang="zh-CN" altLang="en-US" sz="1600">
                <a:latin typeface="Consolas" panose="020B0609020204030204" charset="0"/>
                <a:sym typeface="+mn-ea"/>
              </a:rPr>
              <a:t>&gt;&gt;&gt; sio.getvalue()</a:t>
            </a:r>
            <a:endParaRPr lang="zh-CN" altLang="en-US" sz="1600">
              <a:latin typeface="Consolas" panose="020B0609020204030204" charset="0"/>
            </a:endParaRPr>
          </a:p>
          <a:p>
            <a:pPr marL="0" indent="0">
              <a:buNone/>
            </a:pPr>
            <a:r>
              <a:rPr lang="zh-CN" altLang="en-US" sz="1600">
                <a:solidFill>
                  <a:srgbClr val="00B0F0"/>
                </a:solidFill>
                <a:latin typeface="Consolas" panose="020B0609020204030204" charset="0"/>
                <a:sym typeface="+mn-ea"/>
              </a:rPr>
              <a:t>'Hello, there!'</a:t>
            </a:r>
            <a:endParaRPr lang="zh-CN" altLang="en-US" sz="1600" strike="noStrike" noProof="1">
              <a:solidFill>
                <a:srgbClr val="00B0F0"/>
              </a:solidFill>
              <a:latin typeface="Consolas" panose="020B0609020204030204" charset="0"/>
              <a:cs typeface="Consolas" panose="020B0609020204030204" charset="0"/>
            </a:endParaRPr>
          </a:p>
        </p:txBody>
      </p:sp>
      <p:sp>
        <p:nvSpPr>
          <p:cNvPr id="768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
        <p:nvSpPr>
          <p:cNvPr id="2" name="Text Box 1"/>
          <p:cNvSpPr txBox="1"/>
          <p:nvPr/>
        </p:nvSpPr>
        <p:spPr>
          <a:xfrm>
            <a:off x="3852545" y="2184400"/>
            <a:ext cx="4435475" cy="2584450"/>
          </a:xfrm>
          <a:prstGeom prst="rect">
            <a:avLst/>
          </a:prstGeom>
          <a:noFill/>
          <a:ln w="12700" cmpd="sng">
            <a:solidFill>
              <a:schemeClr val="accent1">
                <a:shade val="50000"/>
              </a:schemeClr>
            </a:solidFill>
            <a:prstDash val="solid"/>
          </a:ln>
        </p:spPr>
        <p:txBody>
          <a:bodyPr wrap="square" rtlCol="0">
            <a:spAutoFit/>
          </a:bodyPr>
          <a:lstStyle/>
          <a:p>
            <a:pPr marL="0" indent="0">
              <a:buNone/>
            </a:pPr>
            <a:r>
              <a:rPr lang="zh-CN" altLang="en-US">
                <a:latin typeface="Consolas" panose="020B0609020204030204" charset="0"/>
                <a:sym typeface="+mn-ea"/>
              </a:rPr>
              <a:t>&gt;&gt;&gt; import array</a:t>
            </a:r>
            <a:endParaRPr lang="zh-CN" altLang="en-US">
              <a:latin typeface="Consolas" panose="020B0609020204030204" charset="0"/>
            </a:endParaRPr>
          </a:p>
          <a:p>
            <a:pPr marL="0" indent="0">
              <a:buSzPct val="70000"/>
              <a:buFont typeface="Wingdings" panose="05000000000000000000" pitchFamily="2" charset="2"/>
              <a:buNone/>
            </a:pPr>
            <a:r>
              <a:rPr lang="zh-CN" altLang="en-US">
                <a:latin typeface="Consolas" panose="020B0609020204030204" charset="0"/>
                <a:sym typeface="+mn-ea"/>
              </a:rPr>
              <a:t>&gt;&gt;&gt; a = array.array('u', s)</a:t>
            </a:r>
            <a:endParaRPr lang="zh-CN" altLang="en-US">
              <a:latin typeface="Consolas" panose="020B0609020204030204" charset="0"/>
            </a:endParaRPr>
          </a:p>
          <a:p>
            <a:pPr marL="0" indent="0">
              <a:buSzPct val="70000"/>
              <a:buFont typeface="Wingdings" panose="05000000000000000000" pitchFamily="2" charset="2"/>
              <a:buNone/>
            </a:pPr>
            <a:r>
              <a:rPr lang="zh-CN" altLang="en-US">
                <a:latin typeface="Consolas" panose="020B0609020204030204" charset="0"/>
                <a:sym typeface="+mn-ea"/>
              </a:rPr>
              <a:t>&gt;&gt;&gt; print(a)</a:t>
            </a:r>
            <a:endParaRPr lang="zh-CN" altLang="en-US">
              <a:latin typeface="Consolas" panose="020B0609020204030204" charset="0"/>
            </a:endParaRPr>
          </a:p>
          <a:p>
            <a:pPr marL="0" indent="0">
              <a:buSzPct val="70000"/>
              <a:buFont typeface="Wingdings" panose="05000000000000000000" pitchFamily="2" charset="2"/>
              <a:buNone/>
            </a:pPr>
            <a:r>
              <a:rPr lang="zh-CN" altLang="en-US">
                <a:solidFill>
                  <a:srgbClr val="00B0F0"/>
                </a:solidFill>
                <a:latin typeface="Consolas" panose="020B0609020204030204" charset="0"/>
                <a:sym typeface="+mn-ea"/>
              </a:rPr>
              <a:t>array('u', 'Hello, world')</a:t>
            </a:r>
            <a:endParaRPr lang="zh-CN" altLang="en-US">
              <a:solidFill>
                <a:srgbClr val="00B0F0"/>
              </a:solidFill>
              <a:latin typeface="Consolas" panose="020B0609020204030204" charset="0"/>
            </a:endParaRPr>
          </a:p>
          <a:p>
            <a:pPr marL="0" indent="0">
              <a:buSzPct val="70000"/>
              <a:buFont typeface="Wingdings" panose="05000000000000000000" pitchFamily="2" charset="2"/>
              <a:buNone/>
            </a:pPr>
            <a:r>
              <a:rPr lang="zh-CN" altLang="en-US">
                <a:latin typeface="Consolas" panose="020B0609020204030204" charset="0"/>
                <a:sym typeface="+mn-ea"/>
              </a:rPr>
              <a:t>&gt;&gt;&gt; a[0] = 'y'</a:t>
            </a:r>
            <a:endParaRPr lang="zh-CN" altLang="en-US">
              <a:latin typeface="Consolas" panose="020B0609020204030204" charset="0"/>
            </a:endParaRPr>
          </a:p>
          <a:p>
            <a:pPr marL="0" indent="0">
              <a:buSzPct val="70000"/>
              <a:buFont typeface="Wingdings" panose="05000000000000000000" pitchFamily="2" charset="2"/>
              <a:buNone/>
            </a:pPr>
            <a:r>
              <a:rPr lang="zh-CN" altLang="en-US">
                <a:latin typeface="Consolas" panose="020B0609020204030204" charset="0"/>
                <a:sym typeface="+mn-ea"/>
              </a:rPr>
              <a:t>&gt;&gt;&gt; print(a)</a:t>
            </a:r>
            <a:endParaRPr lang="zh-CN" altLang="en-US">
              <a:latin typeface="Consolas" panose="020B0609020204030204" charset="0"/>
            </a:endParaRPr>
          </a:p>
          <a:p>
            <a:pPr marL="0" indent="0">
              <a:buSzPct val="70000"/>
              <a:buFont typeface="Wingdings" panose="05000000000000000000" pitchFamily="2" charset="2"/>
              <a:buNone/>
            </a:pPr>
            <a:r>
              <a:rPr lang="zh-CN" altLang="en-US">
                <a:solidFill>
                  <a:srgbClr val="00B0F0"/>
                </a:solidFill>
                <a:latin typeface="Consolas" panose="020B0609020204030204" charset="0"/>
                <a:sym typeface="+mn-ea"/>
              </a:rPr>
              <a:t>array('u', 'yello, world')</a:t>
            </a:r>
            <a:endParaRPr lang="zh-CN" altLang="en-US">
              <a:solidFill>
                <a:srgbClr val="00B0F0"/>
              </a:solidFill>
              <a:latin typeface="Consolas" panose="020B0609020204030204" charset="0"/>
            </a:endParaRPr>
          </a:p>
          <a:p>
            <a:pPr marL="0" indent="0">
              <a:buSzPct val="70000"/>
              <a:buFont typeface="Wingdings" panose="05000000000000000000" pitchFamily="2" charset="2"/>
              <a:buNone/>
            </a:pPr>
            <a:r>
              <a:rPr lang="zh-CN" altLang="en-US">
                <a:latin typeface="Consolas" panose="020B0609020204030204" charset="0"/>
                <a:sym typeface="+mn-ea"/>
              </a:rPr>
              <a:t>&gt;&gt;&gt; a.tounicode()</a:t>
            </a:r>
            <a:endParaRPr lang="zh-CN" altLang="en-US">
              <a:latin typeface="Consolas" panose="020B0609020204030204" charset="0"/>
            </a:endParaRPr>
          </a:p>
          <a:p>
            <a:pPr marL="0" indent="0">
              <a:buSzPct val="70000"/>
              <a:buFont typeface="Wingdings" panose="05000000000000000000" pitchFamily="2" charset="2"/>
              <a:buNone/>
            </a:pPr>
            <a:r>
              <a:rPr lang="zh-CN" altLang="en-US">
                <a:solidFill>
                  <a:srgbClr val="00B0F0"/>
                </a:solidFill>
                <a:latin typeface="Consolas" panose="020B0609020204030204" charset="0"/>
                <a:sym typeface="+mn-ea"/>
              </a:rPr>
              <a:t>'yello, world'</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endParaRPr lang="en-US" altLang="zh-CN" kern="1200" baseline="0">
              <a:latin typeface="+mj-lt"/>
              <a:ea typeface="+mj-ea"/>
              <a:cs typeface="+mj-cs"/>
              <a:sym typeface="宋体" panose="02010600030101010101" pitchFamily="2" charset="-122"/>
            </a:endParaRPr>
          </a:p>
        </p:txBody>
      </p:sp>
      <p:sp>
        <p:nvSpPr>
          <p:cNvPr id="78850" name="Content Placeholder 2"/>
          <p:cNvSpPr>
            <a:spLocks noGrp="1"/>
          </p:cNvSpPr>
          <p:nvPr>
            <p:ph idx="1"/>
          </p:nvPr>
        </p:nvSpPr>
        <p:spPr>
          <a:xfrm>
            <a:off x="457200" y="1200150"/>
            <a:ext cx="8450580" cy="3395345"/>
          </a:xfrm>
        </p:spPr>
        <p:txBody>
          <a:bodyPr anchor="t"/>
          <a:lstStyle/>
          <a:p>
            <a:pPr marL="0" indent="0">
              <a:spcBef>
                <a:spcPct val="0"/>
              </a:spcBef>
              <a:buNone/>
            </a:pPr>
            <a:r>
              <a:rPr lang="en-US" altLang="zh-CN" sz="1600" dirty="0">
                <a:latin typeface="Consolas" panose="020B0609020204030204" charset="0"/>
              </a:rPr>
              <a:t>&gt;&gt;&gt; import </a:t>
            </a:r>
            <a:r>
              <a:rPr lang="en-US" altLang="zh-CN" sz="1600" dirty="0" err="1">
                <a:latin typeface="Consolas" panose="020B0609020204030204" charset="0"/>
              </a:rPr>
              <a:t>jieba</a:t>
            </a:r>
            <a:r>
              <a:rPr lang="en-US" altLang="zh-CN" sz="1600" dirty="0">
                <a:latin typeface="Consolas" panose="020B0609020204030204" charset="0"/>
              </a:rPr>
              <a:t>                     #</a:t>
            </a:r>
            <a:r>
              <a:rPr lang="en-US" altLang="zh-CN" sz="1600" dirty="0" err="1">
                <a:latin typeface="Consolas" panose="020B0609020204030204" charset="0"/>
              </a:rPr>
              <a:t>导入jieba模块</a:t>
            </a:r>
            <a:endParaRPr lang="en-US" altLang="zh-CN" sz="1600" dirty="0">
              <a:latin typeface="Consolas" panose="020B0609020204030204" charset="0"/>
            </a:endParaRPr>
          </a:p>
          <a:p>
            <a:pPr marL="0" indent="0">
              <a:spcBef>
                <a:spcPct val="0"/>
              </a:spcBef>
              <a:buNone/>
            </a:pPr>
            <a:r>
              <a:rPr lang="en-US" altLang="zh-CN" sz="1600" dirty="0">
                <a:latin typeface="Consolas" panose="020B0609020204030204" charset="0"/>
              </a:rPr>
              <a:t>&gt;&gt;&gt; x = '</a:t>
            </a:r>
            <a:r>
              <a:rPr lang="en-US" altLang="zh-CN" sz="1600" dirty="0" err="1">
                <a:latin typeface="Consolas" panose="020B0609020204030204" charset="0"/>
              </a:rPr>
              <a:t>分词的准确度直接影响了后续文本处理和挖掘算法的最终效果</a:t>
            </a:r>
            <a:r>
              <a:rPr lang="en-US" altLang="zh-CN" sz="1600" dirty="0">
                <a:latin typeface="Consolas" panose="020B0609020204030204" charset="0"/>
              </a:rPr>
              <a:t>。'</a:t>
            </a:r>
            <a:endParaRPr lang="en-US" altLang="zh-CN" sz="1600" dirty="0">
              <a:latin typeface="Consolas" panose="020B0609020204030204" charset="0"/>
            </a:endParaRPr>
          </a:p>
          <a:p>
            <a:pPr marL="0" indent="0">
              <a:spcBef>
                <a:spcPct val="0"/>
              </a:spcBef>
              <a:buNone/>
            </a:pPr>
            <a:r>
              <a:rPr lang="en-US" altLang="zh-CN" sz="1600" dirty="0">
                <a:latin typeface="Consolas" panose="020B0609020204030204" charset="0"/>
              </a:rPr>
              <a:t>&gt;&gt;&gt; </a:t>
            </a:r>
            <a:r>
              <a:rPr lang="en-US" altLang="zh-CN" sz="1600" dirty="0" err="1">
                <a:latin typeface="Consolas" panose="020B0609020204030204" charset="0"/>
              </a:rPr>
              <a:t>jieba.cut</a:t>
            </a:r>
            <a:r>
              <a:rPr lang="en-US" altLang="zh-CN" sz="1600" dirty="0">
                <a:latin typeface="Consolas" panose="020B0609020204030204" charset="0"/>
              </a:rPr>
              <a:t>(x)                     #</a:t>
            </a:r>
            <a:r>
              <a:rPr lang="en-US" altLang="zh-CN" sz="1600" dirty="0" err="1">
                <a:latin typeface="Consolas" panose="020B0609020204030204" charset="0"/>
              </a:rPr>
              <a:t>使用默认词库进行分词</a:t>
            </a:r>
            <a:endParaRPr lang="en-US" altLang="zh-CN" sz="1600" dirty="0">
              <a:latin typeface="Consolas" panose="020B0609020204030204" charset="0"/>
            </a:endParaRPr>
          </a:p>
          <a:p>
            <a:pPr marL="0" indent="0">
              <a:spcBef>
                <a:spcPct val="0"/>
              </a:spcBef>
              <a:buNone/>
            </a:pPr>
            <a:r>
              <a:rPr lang="en-US" altLang="zh-CN" sz="1600" dirty="0">
                <a:solidFill>
                  <a:srgbClr val="00B0F0"/>
                </a:solidFill>
                <a:latin typeface="Consolas" panose="020B0609020204030204" charset="0"/>
              </a:rPr>
              <a:t>&lt;generator object </a:t>
            </a:r>
            <a:r>
              <a:rPr lang="en-US" altLang="zh-CN" sz="1600" dirty="0" err="1">
                <a:solidFill>
                  <a:srgbClr val="00B0F0"/>
                </a:solidFill>
                <a:latin typeface="Consolas" panose="020B0609020204030204" charset="0"/>
              </a:rPr>
              <a:t>Tokenizer.cut</a:t>
            </a:r>
            <a:r>
              <a:rPr lang="en-US" altLang="zh-CN" sz="1600" dirty="0">
                <a:solidFill>
                  <a:srgbClr val="00B0F0"/>
                </a:solidFill>
                <a:latin typeface="Consolas" panose="020B0609020204030204" charset="0"/>
              </a:rPr>
              <a:t> at 0x000000000342C990&gt;</a:t>
            </a:r>
            <a:endParaRPr lang="en-US" altLang="zh-CN" sz="1600" dirty="0">
              <a:solidFill>
                <a:srgbClr val="00B0F0"/>
              </a:solidFill>
              <a:latin typeface="Consolas" panose="020B0609020204030204" charset="0"/>
            </a:endParaRPr>
          </a:p>
          <a:p>
            <a:pPr marL="0" indent="0">
              <a:spcBef>
                <a:spcPct val="0"/>
              </a:spcBef>
              <a:buNone/>
            </a:pPr>
            <a:r>
              <a:rPr lang="en-US" altLang="zh-CN" sz="1600" dirty="0">
                <a:latin typeface="Consolas" panose="020B0609020204030204" charset="0"/>
              </a:rPr>
              <a:t>&gt;&gt;&gt; list(_)</a:t>
            </a:r>
            <a:endParaRPr lang="en-US" altLang="zh-CN" sz="1600" dirty="0">
              <a:latin typeface="Consolas" panose="020B0609020204030204" charset="0"/>
            </a:endParaRPr>
          </a:p>
          <a:p>
            <a:pPr marL="0" indent="0">
              <a:spcBef>
                <a:spcPct val="0"/>
              </a:spcBef>
              <a:buNone/>
            </a:pPr>
            <a:r>
              <a:rPr lang="en-US" altLang="zh-CN" sz="1600" dirty="0">
                <a:solidFill>
                  <a:srgbClr val="00B0F0"/>
                </a:solidFill>
                <a:latin typeface="Consolas" panose="020B0609020204030204" charset="0"/>
              </a:rPr>
              <a:t>['</a:t>
            </a:r>
            <a:r>
              <a:rPr lang="en-US" altLang="zh-CN" sz="1600" dirty="0" err="1">
                <a:solidFill>
                  <a:srgbClr val="00B0F0"/>
                </a:solidFill>
                <a:latin typeface="Consolas" panose="020B0609020204030204" charset="0"/>
              </a:rPr>
              <a:t>分词</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的</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准确度</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直接</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影响</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了</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后续</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文本处理</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和</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挖掘</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算法</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的</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最终</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效果</a:t>
            </a:r>
            <a:r>
              <a:rPr lang="en-US" altLang="zh-CN" sz="1600" dirty="0">
                <a:solidFill>
                  <a:srgbClr val="00B0F0"/>
                </a:solidFill>
                <a:latin typeface="Consolas" panose="020B0609020204030204" charset="0"/>
              </a:rPr>
              <a:t>', '。']</a:t>
            </a:r>
            <a:endParaRPr lang="en-US" altLang="zh-CN" sz="1600" dirty="0">
              <a:solidFill>
                <a:srgbClr val="00B0F0"/>
              </a:solidFill>
              <a:latin typeface="Consolas" panose="020B0609020204030204" charset="0"/>
            </a:endParaRPr>
          </a:p>
          <a:p>
            <a:pPr marL="0" indent="0">
              <a:spcBef>
                <a:spcPct val="0"/>
              </a:spcBef>
              <a:buNone/>
            </a:pPr>
            <a:r>
              <a:rPr lang="en-US" altLang="zh-CN" sz="1600" dirty="0">
                <a:latin typeface="Consolas" panose="020B0609020204030204" charset="0"/>
              </a:rPr>
              <a:t>&gt;&gt;&gt; </a:t>
            </a:r>
            <a:r>
              <a:rPr lang="en-US" altLang="zh-CN" sz="1600" dirty="0" err="1">
                <a:latin typeface="Consolas" panose="020B0609020204030204" charset="0"/>
              </a:rPr>
              <a:t>jieba.lcut</a:t>
            </a:r>
            <a:r>
              <a:rPr lang="en-US" altLang="zh-CN" sz="1600" dirty="0">
                <a:latin typeface="Consolas" panose="020B0609020204030204" charset="0"/>
              </a:rPr>
              <a:t>('</a:t>
            </a:r>
            <a:r>
              <a:rPr lang="en-US" altLang="zh-CN" sz="1600" dirty="0" err="1">
                <a:latin typeface="Consolas" panose="020B0609020204030204" charset="0"/>
              </a:rPr>
              <a:t>Python可以这样学，Python程序设计开发宝典</a:t>
            </a:r>
            <a:r>
              <a:rPr lang="en-US" altLang="zh-CN" sz="1600" dirty="0">
                <a:latin typeface="Consolas" panose="020B0609020204030204" charset="0"/>
              </a:rPr>
              <a:t>') #</a:t>
            </a:r>
            <a:r>
              <a:rPr lang="en-US" altLang="zh-CN" sz="1600" dirty="0" err="1">
                <a:latin typeface="Consolas" panose="020B0609020204030204" charset="0"/>
              </a:rPr>
              <a:t>直接给出列表</a:t>
            </a:r>
            <a:endParaRPr lang="zh-CN" altLang="en-US" sz="1600" dirty="0">
              <a:solidFill>
                <a:srgbClr val="002060"/>
              </a:solidFill>
              <a:latin typeface="Consolas" panose="020B0609020204030204" charset="0"/>
            </a:endParaRPr>
          </a:p>
          <a:p>
            <a:pPr marL="0" indent="0">
              <a:spcBef>
                <a:spcPct val="0"/>
              </a:spcBef>
              <a:buNone/>
            </a:pPr>
            <a:r>
              <a:rPr lang="en-US" altLang="zh-CN" sz="1600" dirty="0">
                <a:solidFill>
                  <a:srgbClr val="00B0F0"/>
                </a:solidFill>
                <a:latin typeface="Consolas" panose="020B0609020204030204" charset="0"/>
              </a:rPr>
              <a:t>Dumping model to file cache C:\Users\d\</a:t>
            </a:r>
            <a:r>
              <a:rPr lang="en-US" altLang="zh-CN" sz="1600" dirty="0" err="1">
                <a:solidFill>
                  <a:srgbClr val="00B0F0"/>
                </a:solidFill>
                <a:latin typeface="Consolas" panose="020B0609020204030204" charset="0"/>
              </a:rPr>
              <a:t>AppData</a:t>
            </a:r>
            <a:r>
              <a:rPr lang="en-US" altLang="zh-CN" sz="1600" dirty="0">
                <a:solidFill>
                  <a:srgbClr val="00B0F0"/>
                </a:solidFill>
                <a:latin typeface="Consolas" panose="020B0609020204030204" charset="0"/>
              </a:rPr>
              <a:t>\Local\Temp\</a:t>
            </a:r>
            <a:r>
              <a:rPr lang="en-US" altLang="zh-CN" sz="1600" dirty="0" err="1">
                <a:solidFill>
                  <a:srgbClr val="00B0F0"/>
                </a:solidFill>
                <a:latin typeface="Consolas" panose="020B0609020204030204" charset="0"/>
              </a:rPr>
              <a:t>jieba.cache</a:t>
            </a:r>
            <a:endParaRPr lang="en-US" altLang="zh-CN" sz="1600" dirty="0">
              <a:solidFill>
                <a:srgbClr val="00B0F0"/>
              </a:solidFill>
              <a:latin typeface="Consolas" panose="020B0609020204030204" charset="0"/>
            </a:endParaRPr>
          </a:p>
          <a:p>
            <a:pPr marL="0" indent="0">
              <a:spcBef>
                <a:spcPct val="0"/>
              </a:spcBef>
              <a:buNone/>
            </a:pPr>
            <a:r>
              <a:rPr lang="en-US" altLang="zh-CN" sz="1600" dirty="0">
                <a:solidFill>
                  <a:srgbClr val="00B0F0"/>
                </a:solidFill>
                <a:latin typeface="Consolas" panose="020B0609020204030204" charset="0"/>
              </a:rPr>
              <a:t>['Python', '</a:t>
            </a:r>
            <a:r>
              <a:rPr lang="en-US" altLang="zh-CN" sz="1600" dirty="0" err="1">
                <a:solidFill>
                  <a:srgbClr val="00B0F0"/>
                </a:solidFill>
                <a:latin typeface="Consolas" panose="020B0609020204030204" charset="0"/>
              </a:rPr>
              <a:t>可以</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这样</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学</a:t>
            </a:r>
            <a:r>
              <a:rPr lang="en-US" altLang="zh-CN" sz="1600" dirty="0">
                <a:solidFill>
                  <a:srgbClr val="00B0F0"/>
                </a:solidFill>
                <a:latin typeface="Consolas" panose="020B0609020204030204" charset="0"/>
              </a:rPr>
              <a:t>', '，', 'Python', '</a:t>
            </a:r>
            <a:r>
              <a:rPr lang="en-US" altLang="zh-CN" sz="1600" dirty="0" err="1">
                <a:solidFill>
                  <a:srgbClr val="00B0F0"/>
                </a:solidFill>
                <a:latin typeface="Consolas" panose="020B0609020204030204" charset="0"/>
              </a:rPr>
              <a:t>程序设计</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开发</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宝典</a:t>
            </a:r>
            <a:r>
              <a:rPr lang="en-US" altLang="zh-CN" sz="1600" dirty="0">
                <a:solidFill>
                  <a:srgbClr val="00B0F0"/>
                </a:solidFill>
                <a:latin typeface="Consolas" panose="020B0609020204030204" charset="0"/>
              </a:rPr>
              <a:t>']</a:t>
            </a:r>
            <a:endParaRPr lang="en-US" altLang="zh-CN" sz="1600" dirty="0">
              <a:solidFill>
                <a:srgbClr val="00B0F0"/>
              </a:solidFill>
              <a:latin typeface="Consolas" panose="020B0609020204030204" charset="0"/>
            </a:endParaRPr>
          </a:p>
          <a:p>
            <a:pPr marL="0" indent="0">
              <a:spcBef>
                <a:spcPct val="0"/>
              </a:spcBef>
              <a:buNone/>
            </a:pPr>
            <a:r>
              <a:rPr lang="en-US" altLang="zh-CN" sz="1600" dirty="0">
                <a:latin typeface="Consolas" panose="020B0609020204030204" charset="0"/>
              </a:rPr>
              <a:t>&gt;&gt;&gt; list(</a:t>
            </a:r>
            <a:r>
              <a:rPr lang="en-US" altLang="zh-CN" sz="1600" dirty="0" err="1">
                <a:latin typeface="Consolas" panose="020B0609020204030204" charset="0"/>
              </a:rPr>
              <a:t>jieba.cut</a:t>
            </a:r>
            <a:r>
              <a:rPr lang="en-US" altLang="zh-CN" sz="1600" dirty="0">
                <a:latin typeface="Consolas" panose="020B0609020204030204" charset="0"/>
              </a:rPr>
              <a:t>('</a:t>
            </a:r>
            <a:r>
              <a:rPr lang="en-US" altLang="zh-CN" sz="1600" dirty="0" err="1">
                <a:latin typeface="Consolas" panose="020B0609020204030204" charset="0"/>
              </a:rPr>
              <a:t>花纸杯</a:t>
            </a:r>
            <a:r>
              <a:rPr lang="en-US" altLang="zh-CN" sz="1600" dirty="0">
                <a:latin typeface="Consolas" panose="020B0609020204030204" charset="0"/>
              </a:rPr>
              <a:t>'))</a:t>
            </a:r>
            <a:endParaRPr lang="en-US" altLang="zh-CN" sz="1600" dirty="0">
              <a:latin typeface="Consolas" panose="020B0609020204030204" charset="0"/>
            </a:endParaRPr>
          </a:p>
          <a:p>
            <a:pPr marL="0" indent="0">
              <a:spcBef>
                <a:spcPct val="0"/>
              </a:spcBef>
              <a:buNone/>
            </a:pPr>
            <a:r>
              <a:rPr lang="en-US" altLang="zh-CN" sz="1600" dirty="0">
                <a:solidFill>
                  <a:srgbClr val="00B0F0"/>
                </a:solidFill>
                <a:latin typeface="Consolas" panose="020B0609020204030204" charset="0"/>
              </a:rPr>
              <a:t>['</a:t>
            </a:r>
            <a:r>
              <a:rPr lang="en-US" altLang="zh-CN" sz="1600" dirty="0" err="1">
                <a:solidFill>
                  <a:srgbClr val="00B0F0"/>
                </a:solidFill>
                <a:latin typeface="Consolas" panose="020B0609020204030204" charset="0"/>
              </a:rPr>
              <a:t>花</a:t>
            </a:r>
            <a:r>
              <a:rPr lang="en-US" altLang="zh-CN" sz="1600" dirty="0">
                <a:solidFill>
                  <a:srgbClr val="00B0F0"/>
                </a:solidFill>
                <a:latin typeface="Consolas" panose="020B0609020204030204" charset="0"/>
              </a:rPr>
              <a:t>', '</a:t>
            </a:r>
            <a:r>
              <a:rPr lang="en-US" altLang="zh-CN" sz="1600" dirty="0" err="1">
                <a:solidFill>
                  <a:srgbClr val="00B0F0"/>
                </a:solidFill>
                <a:latin typeface="Consolas" panose="020B0609020204030204" charset="0"/>
              </a:rPr>
              <a:t>纸杯</a:t>
            </a:r>
            <a:r>
              <a:rPr lang="en-US" altLang="zh-CN" sz="1600" dirty="0">
                <a:solidFill>
                  <a:srgbClr val="00B0F0"/>
                </a:solidFill>
                <a:latin typeface="Consolas" panose="020B0609020204030204" charset="0"/>
              </a:rPr>
              <a:t>']</a:t>
            </a:r>
            <a:endParaRPr lang="en-US" altLang="zh-CN" sz="1600" dirty="0">
              <a:solidFill>
                <a:srgbClr val="00B0F0"/>
              </a:solidFill>
              <a:latin typeface="Consolas" panose="020B0609020204030204" charset="0"/>
            </a:endParaRPr>
          </a:p>
          <a:p>
            <a:pPr marL="0" indent="0">
              <a:spcBef>
                <a:spcPct val="0"/>
              </a:spcBef>
              <a:buNone/>
            </a:pPr>
            <a:r>
              <a:rPr lang="en-US" altLang="zh-CN" sz="1600" dirty="0">
                <a:latin typeface="Consolas" panose="020B0609020204030204" charset="0"/>
              </a:rPr>
              <a:t>&gt;&gt;&gt; </a:t>
            </a:r>
            <a:r>
              <a:rPr lang="en-US" altLang="zh-CN" sz="1600" dirty="0" err="1">
                <a:latin typeface="Consolas" panose="020B0609020204030204" charset="0"/>
              </a:rPr>
              <a:t>jieba.add_word</a:t>
            </a:r>
            <a:r>
              <a:rPr lang="en-US" altLang="zh-CN" sz="1600" dirty="0">
                <a:latin typeface="Consolas" panose="020B0609020204030204" charset="0"/>
              </a:rPr>
              <a:t>('</a:t>
            </a:r>
            <a:r>
              <a:rPr lang="en-US" altLang="zh-CN" sz="1600" dirty="0" err="1">
                <a:latin typeface="Consolas" panose="020B0609020204030204" charset="0"/>
              </a:rPr>
              <a:t>花纸杯</a:t>
            </a:r>
            <a:r>
              <a:rPr lang="en-US" altLang="zh-CN" sz="1600" dirty="0">
                <a:latin typeface="Consolas" panose="020B0609020204030204" charset="0"/>
              </a:rPr>
              <a:t>')         #</a:t>
            </a:r>
            <a:r>
              <a:rPr lang="en-US" altLang="zh-CN" sz="1600" dirty="0" err="1">
                <a:latin typeface="Consolas" panose="020B0609020204030204" charset="0"/>
              </a:rPr>
              <a:t>增加词条</a:t>
            </a:r>
            <a:endParaRPr lang="en-US" altLang="zh-CN" sz="1600" dirty="0">
              <a:latin typeface="Consolas" panose="020B0609020204030204" charset="0"/>
            </a:endParaRPr>
          </a:p>
          <a:p>
            <a:pPr marL="0" indent="0">
              <a:spcBef>
                <a:spcPct val="0"/>
              </a:spcBef>
              <a:buNone/>
            </a:pPr>
            <a:r>
              <a:rPr lang="en-US" altLang="zh-CN" sz="1600" dirty="0">
                <a:latin typeface="Consolas" panose="020B0609020204030204" charset="0"/>
              </a:rPr>
              <a:t>&gt;&gt;&gt; list(</a:t>
            </a:r>
            <a:r>
              <a:rPr lang="en-US" altLang="zh-CN" sz="1600" dirty="0" err="1">
                <a:latin typeface="Consolas" panose="020B0609020204030204" charset="0"/>
              </a:rPr>
              <a:t>jieba.cut</a:t>
            </a:r>
            <a:r>
              <a:rPr lang="en-US" altLang="zh-CN" sz="1600" dirty="0">
                <a:latin typeface="Consolas" panose="020B0609020204030204" charset="0"/>
              </a:rPr>
              <a:t>('</a:t>
            </a:r>
            <a:r>
              <a:rPr lang="en-US" altLang="zh-CN" sz="1600" dirty="0" err="1">
                <a:latin typeface="Consolas" panose="020B0609020204030204" charset="0"/>
              </a:rPr>
              <a:t>花纸杯</a:t>
            </a:r>
            <a:r>
              <a:rPr lang="en-US" altLang="zh-CN" sz="1600" dirty="0">
                <a:latin typeface="Consolas" panose="020B0609020204030204" charset="0"/>
              </a:rPr>
              <a:t>'))        #</a:t>
            </a:r>
            <a:r>
              <a:rPr lang="en-US" altLang="zh-CN" sz="1600" dirty="0" err="1">
                <a:latin typeface="Consolas" panose="020B0609020204030204" charset="0"/>
              </a:rPr>
              <a:t>使用新</a:t>
            </a:r>
            <a:r>
              <a:rPr lang="zh-CN" altLang="en-US" sz="1600" dirty="0">
                <a:latin typeface="Consolas" panose="020B0609020204030204" charset="0"/>
              </a:rPr>
              <a:t>词</a:t>
            </a:r>
            <a:r>
              <a:rPr lang="en-US" altLang="zh-CN" sz="1600" dirty="0" err="1">
                <a:latin typeface="Consolas" panose="020B0609020204030204" charset="0"/>
              </a:rPr>
              <a:t>库进行分词</a:t>
            </a:r>
            <a:endParaRPr lang="en-US" altLang="zh-CN" sz="1600" dirty="0">
              <a:latin typeface="Consolas" panose="020B0609020204030204" charset="0"/>
            </a:endParaRPr>
          </a:p>
          <a:p>
            <a:pPr marL="0" indent="0">
              <a:spcBef>
                <a:spcPct val="0"/>
              </a:spcBef>
              <a:buNone/>
            </a:pPr>
            <a:r>
              <a:rPr lang="en-US" altLang="zh-CN" sz="1600" dirty="0">
                <a:solidFill>
                  <a:srgbClr val="00B0F0"/>
                </a:solidFill>
                <a:latin typeface="Consolas" panose="020B0609020204030204" charset="0"/>
              </a:rPr>
              <a:t>['</a:t>
            </a:r>
            <a:r>
              <a:rPr lang="en-US" altLang="zh-CN" sz="1600" dirty="0" err="1">
                <a:solidFill>
                  <a:srgbClr val="00B0F0"/>
                </a:solidFill>
                <a:latin typeface="Consolas" panose="020B0609020204030204" charset="0"/>
              </a:rPr>
              <a:t>花纸杯</a:t>
            </a:r>
            <a:r>
              <a:rPr lang="en-US" altLang="zh-CN" sz="1600" dirty="0">
                <a:solidFill>
                  <a:srgbClr val="00B0F0"/>
                </a:solidFill>
                <a:latin typeface="Consolas" panose="020B0609020204030204" charset="0"/>
              </a:rPr>
              <a:t>']</a:t>
            </a:r>
            <a:endParaRPr lang="en-US" altLang="zh-CN" sz="1600" dirty="0">
              <a:solidFill>
                <a:srgbClr val="00B0F0"/>
              </a:solidFill>
              <a:latin typeface="Consolas" panose="020B0609020204030204" charset="0"/>
            </a:endParaRPr>
          </a:p>
        </p:txBody>
      </p:sp>
      <p:sp>
        <p:nvSpPr>
          <p:cNvPr id="78851"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endParaRPr lang="en-US" altLang="zh-CN" kern="1200" baseline="0">
              <a:latin typeface="+mj-lt"/>
              <a:ea typeface="+mj-ea"/>
              <a:cs typeface="+mj-cs"/>
              <a:sym typeface="宋体" panose="02010600030101010101" pitchFamily="2" charset="-122"/>
            </a:endParaRPr>
          </a:p>
        </p:txBody>
      </p:sp>
      <p:sp>
        <p:nvSpPr>
          <p:cNvPr id="79874" name="Content Placeholder 2"/>
          <p:cNvSpPr>
            <a:spLocks noGrp="1"/>
          </p:cNvSpPr>
          <p:nvPr>
            <p:ph idx="1"/>
          </p:nvPr>
        </p:nvSpPr>
        <p:spPr/>
        <p:txBody>
          <a:bodyPr anchor="t"/>
          <a:lstStyle/>
          <a:p>
            <a:pPr marL="0" indent="0">
              <a:spcBef>
                <a:spcPct val="0"/>
              </a:spcBef>
              <a:buNone/>
            </a:pPr>
            <a:r>
              <a:rPr lang="en-US" altLang="zh-CN" sz="1800">
                <a:latin typeface="Consolas" panose="020B0609020204030204" charset="0"/>
              </a:rPr>
              <a:t>&gt;&gt;&gt; from jieba import posseg</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&gt;&gt;&gt; text = '分词的准确度直接影响了后续文本处理和挖掘算法的最终效果。'</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&gt;&gt;&gt; for word, tag in posseg.cut(text):  # </a:t>
            </a:r>
            <a:r>
              <a:rPr lang="zh-CN" altLang="en-US" sz="1800">
                <a:latin typeface="Consolas" panose="020B0609020204030204" charset="0"/>
              </a:rPr>
              <a:t>得到分词及其词性</a:t>
            </a:r>
            <a:endParaRPr lang="zh-CN" altLang="en-US" sz="1800">
              <a:latin typeface="Consolas" panose="020B0609020204030204" charset="0"/>
            </a:endParaRPr>
          </a:p>
          <a:p>
            <a:pPr marL="0" indent="0">
              <a:spcBef>
                <a:spcPct val="0"/>
              </a:spcBef>
              <a:buNone/>
            </a:pPr>
            <a:r>
              <a:rPr lang="en-US" altLang="zh-CN" sz="1800">
                <a:latin typeface="Consolas" panose="020B0609020204030204" charset="0"/>
              </a:rPr>
              <a:t>    print(word, tag, sep=':', end='\t')</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	</a:t>
            </a:r>
            <a:endParaRPr lang="en-US" altLang="zh-CN" sz="1800">
              <a:latin typeface="Consolas" panose="020B0609020204030204" charset="0"/>
            </a:endParaRPr>
          </a:p>
          <a:p>
            <a:pPr marL="0" indent="0">
              <a:spcBef>
                <a:spcPct val="0"/>
              </a:spcBef>
              <a:buNone/>
            </a:pPr>
            <a:r>
              <a:rPr lang="en-US" altLang="zh-CN" sz="1800">
                <a:solidFill>
                  <a:srgbClr val="00B0F0"/>
                </a:solidFill>
                <a:latin typeface="Consolas" panose="020B0609020204030204" charset="0"/>
              </a:rPr>
              <a:t>分词:n	的:uj	准确度:n	直接:ad	影响:vn	了:ul	后续:v	文本处理:n	和:c	挖掘:v	算法:n	的:uj	最终:d	效果:n	。:x</a:t>
            </a:r>
            <a:endParaRPr lang="en-US" altLang="zh-CN" sz="1800">
              <a:solidFill>
                <a:srgbClr val="00B0F0"/>
              </a:solidFill>
              <a:latin typeface="Consolas" panose="020B0609020204030204" charset="0"/>
            </a:endParaRPr>
          </a:p>
        </p:txBody>
      </p:sp>
      <p:sp>
        <p:nvSpPr>
          <p:cNvPr id="79875"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a:spLocks noGrp="1"/>
          </p:cNvSpPr>
          <p:nvPr>
            <p:ph idx="1"/>
          </p:nvPr>
        </p:nvSpPr>
        <p:spPr/>
        <p:txBody>
          <a:bodyPr anchor="t"/>
          <a:lstStyle/>
          <a:p>
            <a:pPr>
              <a:lnSpc>
                <a:spcPct val="150000"/>
              </a:lnSpc>
              <a:spcBef>
                <a:spcPct val="0"/>
              </a:spcBef>
              <a:spcAft>
                <a:spcPts val="600"/>
              </a:spcAft>
              <a:buFont typeface="Wingdings" panose="05000000000000000000" charset="0"/>
              <a:buChar char=""/>
            </a:pPr>
            <a:r>
              <a:rPr lang="zh-CN" altLang="en-US" sz="1800" dirty="0">
                <a:solidFill>
                  <a:srgbClr val="FF0000"/>
                </a:solidFill>
                <a:latin typeface="宋体" panose="02010600030101010101" pitchFamily="2" charset="-122"/>
              </a:rPr>
              <a:t>GB2312</a:t>
            </a:r>
            <a:r>
              <a:rPr lang="zh-CN" altLang="en-US" sz="1800" dirty="0">
                <a:latin typeface="宋体" panose="02010600030101010101" pitchFamily="2" charset="-122"/>
              </a:rPr>
              <a:t>是我国制定的中文编码，使用1个字节表示英语，2个字节表示中文；GBK是GB2312的扩充，而CP936是微软在GBK基础上开发的编码方式。</a:t>
            </a:r>
            <a:r>
              <a:rPr lang="zh-CN" altLang="en-US" sz="1800" dirty="0">
                <a:solidFill>
                  <a:srgbClr val="FF0000"/>
                </a:solidFill>
                <a:latin typeface="宋体" panose="02010600030101010101" pitchFamily="2" charset="-122"/>
              </a:rPr>
              <a:t>GB2312、GBK和CP936都是使用2个字节表示中文</a:t>
            </a:r>
            <a:r>
              <a:rPr lang="zh-CN" altLang="en-US" sz="1800" dirty="0">
                <a:latin typeface="宋体" panose="02010600030101010101" pitchFamily="2" charset="-122"/>
              </a:rPr>
              <a:t>。</a:t>
            </a:r>
            <a:endParaRPr lang="en-US" altLang="en-US" sz="1800"/>
          </a:p>
          <a:p>
            <a:pPr>
              <a:lnSpc>
                <a:spcPct val="150000"/>
              </a:lnSpc>
              <a:spcBef>
                <a:spcPct val="0"/>
              </a:spcBef>
              <a:spcAft>
                <a:spcPts val="600"/>
              </a:spcAft>
              <a:buFont typeface="Wingdings" panose="05000000000000000000" charset="0"/>
              <a:buChar char=""/>
            </a:pPr>
            <a:r>
              <a:rPr lang="zh-CN" altLang="en-US" sz="1800" dirty="0">
                <a:solidFill>
                  <a:srgbClr val="FF0000"/>
                </a:solidFill>
                <a:latin typeface="宋体" panose="02010600030101010101" pitchFamily="2" charset="-122"/>
              </a:rPr>
              <a:t>UTF-8</a:t>
            </a:r>
            <a:r>
              <a:rPr lang="zh-CN" altLang="en-US" sz="1800" dirty="0">
                <a:latin typeface="宋体" panose="02010600030101010101" pitchFamily="2" charset="-122"/>
              </a:rPr>
              <a:t>对全世界所有国家需要用到的字符进行了编码，以1个字节表示英语字符(兼容ASCII)，以</a:t>
            </a:r>
            <a:r>
              <a:rPr lang="zh-CN" altLang="en-US" sz="1800" dirty="0">
                <a:solidFill>
                  <a:srgbClr val="FF0000"/>
                </a:solidFill>
                <a:latin typeface="宋体" panose="02010600030101010101" pitchFamily="2" charset="-122"/>
              </a:rPr>
              <a:t>3个字节表示常见汉字</a:t>
            </a:r>
            <a:r>
              <a:rPr lang="zh-CN" altLang="en-US" sz="1800" dirty="0">
                <a:latin typeface="宋体" panose="02010600030101010101" pitchFamily="2" charset="-122"/>
              </a:rPr>
              <a:t>，还有些语言的符号使用2个字节（例如俄语和希腊语符号）或者4个字节。</a:t>
            </a:r>
            <a:endParaRPr lang="en-US" altLang="en-US" sz="1800"/>
          </a:p>
        </p:txBody>
      </p:sp>
      <p:sp>
        <p:nvSpPr>
          <p:cNvPr id="23554"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2355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build="p"/>
      <p:bldP spid="23553" grpI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endParaRPr lang="en-US" altLang="zh-CN" kern="1200" baseline="0">
              <a:latin typeface="+mj-lt"/>
              <a:ea typeface="+mj-ea"/>
              <a:cs typeface="+mj-cs"/>
              <a:sym typeface="宋体" panose="02010600030101010101" pitchFamily="2" charset="-122"/>
            </a:endParaRPr>
          </a:p>
        </p:txBody>
      </p:sp>
      <p:sp>
        <p:nvSpPr>
          <p:cNvPr id="80898" name="Content Placeholder 2"/>
          <p:cNvSpPr>
            <a:spLocks noGrp="1"/>
          </p:cNvSpPr>
          <p:nvPr>
            <p:ph idx="1"/>
          </p:nvPr>
        </p:nvSpPr>
        <p:spPr/>
        <p:txBody>
          <a:bodyPr anchor="t"/>
          <a:lstStyle/>
          <a:p>
            <a:pPr marL="0" indent="0">
              <a:spcBef>
                <a:spcPct val="0"/>
              </a:spcBef>
              <a:buNone/>
            </a:pPr>
            <a:r>
              <a:rPr lang="en-US" altLang="zh-CN" sz="1800">
                <a:latin typeface="Consolas" panose="020B0609020204030204" charset="0"/>
              </a:rPr>
              <a:t>&gt;&gt;&gt; import snownlp                     #导入snownlp模块</a:t>
            </a:r>
            <a:endParaRPr lang="en-US" altLang="zh-CN" sz="1800">
              <a:latin typeface="Consolas" panose="020B0609020204030204" charset="0"/>
            </a:endParaRPr>
          </a:p>
          <a:p>
            <a:pPr marL="0" indent="0">
              <a:spcBef>
                <a:spcPct val="0"/>
              </a:spcBef>
              <a:buNone/>
            </a:pPr>
            <a:r>
              <a:rPr lang="en-US" altLang="zh-CN" sz="1800">
                <a:latin typeface="Consolas" panose="020B0609020204030204" charset="0"/>
              </a:rPr>
              <a:t>&gt;&gt;&gt; snownlp.SnowNLP('学而时习之，不亦说乎').words</a:t>
            </a:r>
            <a:endParaRPr lang="en-US" altLang="zh-CN" sz="1800">
              <a:latin typeface="Consolas" panose="020B0609020204030204" charset="0"/>
            </a:endParaRPr>
          </a:p>
          <a:p>
            <a:pPr marL="0" indent="0">
              <a:spcBef>
                <a:spcPct val="0"/>
              </a:spcBef>
              <a:buNone/>
            </a:pPr>
            <a:r>
              <a:rPr lang="en-US" altLang="zh-CN" sz="1800">
                <a:solidFill>
                  <a:srgbClr val="00B0F0"/>
                </a:solidFill>
                <a:latin typeface="Consolas" panose="020B0609020204030204" charset="0"/>
              </a:rPr>
              <a:t>['学而', '时习', '之', '，', '不亦', '说乎']</a:t>
            </a:r>
            <a:endParaRPr lang="en-US" altLang="zh-CN" sz="1800">
              <a:solidFill>
                <a:srgbClr val="00B0F0"/>
              </a:solidFill>
              <a:latin typeface="Consolas" panose="020B0609020204030204" charset="0"/>
            </a:endParaRPr>
          </a:p>
          <a:p>
            <a:pPr marL="0" indent="0">
              <a:spcBef>
                <a:spcPct val="0"/>
              </a:spcBef>
              <a:buNone/>
            </a:pPr>
            <a:r>
              <a:rPr lang="en-US" altLang="zh-CN" sz="1800">
                <a:latin typeface="Consolas" panose="020B0609020204030204" charset="0"/>
              </a:rPr>
              <a:t>&gt;&gt;&gt; snownlp.SnowNLP(x).words</a:t>
            </a:r>
            <a:endParaRPr lang="en-US" altLang="zh-CN" sz="1800">
              <a:latin typeface="Consolas" panose="020B0609020204030204" charset="0"/>
            </a:endParaRPr>
          </a:p>
          <a:p>
            <a:pPr marL="0" indent="0">
              <a:spcBef>
                <a:spcPct val="0"/>
              </a:spcBef>
              <a:buNone/>
            </a:pPr>
            <a:r>
              <a:rPr lang="en-US" altLang="zh-CN" sz="1800">
                <a:solidFill>
                  <a:srgbClr val="00B0F0"/>
                </a:solidFill>
                <a:latin typeface="Consolas" panose="020B0609020204030204" charset="0"/>
              </a:rPr>
              <a:t>['分词', '的', '准确度', '直接', '影响', '了', '后续', '文本', '处理', '和', '挖掘', '算法', '的', '最终', '效果', '。']</a:t>
            </a:r>
            <a:endParaRPr lang="en-US" altLang="zh-CN" sz="1800">
              <a:solidFill>
                <a:srgbClr val="00B0F0"/>
              </a:solidFill>
              <a:latin typeface="Consolas" panose="020B0609020204030204" charset="0"/>
            </a:endParaRPr>
          </a:p>
          <a:p>
            <a:pPr marL="0" indent="0">
              <a:buNone/>
            </a:pPr>
            <a:endParaRPr lang="en-US" altLang="zh-CN" sz="1800"/>
          </a:p>
        </p:txBody>
      </p:sp>
      <p:sp>
        <p:nvSpPr>
          <p:cNvPr id="8089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a:latin typeface="+mj-lt"/>
                <a:ea typeface="+mj-ea"/>
                <a:cs typeface="+mj-cs"/>
                <a:sym typeface="宋体" panose="02010600030101010101" pitchFamily="2" charset="-122"/>
              </a:rPr>
              <a:t>4.1.5  中文分词与拼音处理</a:t>
            </a:r>
            <a:endParaRPr lang="en-US" altLang="zh-CN" kern="1200" baseline="0">
              <a:latin typeface="+mj-lt"/>
              <a:ea typeface="+mj-ea"/>
              <a:cs typeface="+mj-cs"/>
              <a:sym typeface="宋体" panose="02010600030101010101" pitchFamily="2" charset="-122"/>
            </a:endParaRPr>
          </a:p>
        </p:txBody>
      </p:sp>
      <p:sp>
        <p:nvSpPr>
          <p:cNvPr id="82946" name="Content Placeholder 2"/>
          <p:cNvSpPr>
            <a:spLocks noGrp="1"/>
          </p:cNvSpPr>
          <p:nvPr>
            <p:ph idx="1"/>
          </p:nvPr>
        </p:nvSpPr>
        <p:spPr/>
        <p:txBody>
          <a:bodyPr anchor="t"/>
          <a:lstStyle/>
          <a:p>
            <a:pPr marL="0" indent="0">
              <a:spcBef>
                <a:spcPct val="0"/>
              </a:spcBef>
              <a:buNone/>
            </a:pPr>
            <a:r>
              <a:rPr lang="en-US" altLang="zh-CN" sz="1400">
                <a:latin typeface="Consolas" panose="020B0609020204030204" charset="0"/>
              </a:rPr>
              <a:t>&gt;&gt;&gt; from pypinyin import lazy_pinyin, pinyin</a:t>
            </a:r>
            <a:endParaRPr lang="en-US" altLang="zh-CN" sz="1400">
              <a:latin typeface="Consolas" panose="020B0609020204030204" charset="0"/>
            </a:endParaRPr>
          </a:p>
          <a:p>
            <a:pPr marL="0" indent="0">
              <a:spcBef>
                <a:spcPct val="0"/>
              </a:spcBef>
              <a:buNone/>
            </a:pPr>
            <a:r>
              <a:rPr lang="en-US" altLang="zh-CN" sz="1400">
                <a:latin typeface="Consolas" panose="020B0609020204030204" charset="0"/>
              </a:rPr>
              <a:t>&gt;&gt;&gt; lazy_pinyin('董付国')               #返回拼音</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['dong', 'fu', 'guo']</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lazy_pinyin('董付国', 1)            #带声调的拼音</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['dǒng', 'fù', 'guó']</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lazy_pinyin('董付国', 2)            #另一种拼音形式，数字表示前面字母的声调</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['do3ng', 'fu4', 'guo2']</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lazy_pinyin('董付国', 3)            #只返回拼音首字母</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['d', 'f', 'g']</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lazy_pinyin('重要', 1)              #能够根据词组智能识别多音字</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['zhòng', 'yào']</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lazy_pinyin('重阳', 1)</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['chóng', 'yáng']</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pinyin('重阳')                      #返回拼音</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[['chóng'], ['yáng']]</a:t>
            </a:r>
            <a:endParaRPr lang="en-US" altLang="zh-CN" sz="1400">
              <a:solidFill>
                <a:srgbClr val="00B0F0"/>
              </a:solidFill>
              <a:latin typeface="Consolas" panose="020B0609020204030204" charset="0"/>
            </a:endParaRPr>
          </a:p>
          <a:p>
            <a:pPr marL="0" indent="0">
              <a:spcBef>
                <a:spcPct val="0"/>
              </a:spcBef>
              <a:buNone/>
            </a:pPr>
            <a:r>
              <a:rPr lang="en-US" altLang="zh-CN" sz="1400">
                <a:latin typeface="Consolas" panose="020B0609020204030204" charset="0"/>
              </a:rPr>
              <a:t>&gt;&gt;&gt; pinyin('重阳节', heteronym=True)    #返回多音字的所有读音</a:t>
            </a:r>
            <a:endParaRPr lang="en-US" altLang="zh-CN" sz="1400">
              <a:latin typeface="Consolas" panose="020B0609020204030204" charset="0"/>
            </a:endParaRPr>
          </a:p>
          <a:p>
            <a:pPr marL="0" indent="0">
              <a:spcBef>
                <a:spcPct val="0"/>
              </a:spcBef>
              <a:buNone/>
            </a:pPr>
            <a:r>
              <a:rPr lang="en-US" altLang="zh-CN" sz="1400">
                <a:solidFill>
                  <a:srgbClr val="00B0F0"/>
                </a:solidFill>
                <a:latin typeface="Consolas" panose="020B0609020204030204" charset="0"/>
              </a:rPr>
              <a:t>[['zhòng', 'chóng', 'tóng'], ['yáng'], ['jié', 'jiē']]</a:t>
            </a:r>
            <a:endParaRPr lang="en-US" altLang="zh-CN" sz="1400">
              <a:solidFill>
                <a:srgbClr val="00B0F0"/>
              </a:solidFill>
              <a:latin typeface="Consolas" panose="020B0609020204030204" charset="0"/>
            </a:endParaRPr>
          </a:p>
        </p:txBody>
      </p:sp>
      <p:sp>
        <p:nvSpPr>
          <p:cNvPr id="82947"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宋体" panose="02010600030101010101" pitchFamily="2" charset="-122"/>
              </a:rPr>
              <a:t>4.1.5  中文分词与拼音处理</a:t>
            </a:r>
            <a:endParaRPr lang="en-US"/>
          </a:p>
        </p:txBody>
      </p:sp>
      <p:sp>
        <p:nvSpPr>
          <p:cNvPr id="3" name="Content Placeholder 2"/>
          <p:cNvSpPr>
            <a:spLocks noGrp="1"/>
          </p:cNvSpPr>
          <p:nvPr>
            <p:ph idx="1"/>
          </p:nvPr>
        </p:nvSpPr>
        <p:spPr>
          <a:xfrm>
            <a:off x="457200" y="1200150"/>
            <a:ext cx="8508365" cy="3395345"/>
          </a:xfrm>
        </p:spPr>
        <p:txBody>
          <a:bodyPr/>
          <a:lstStyle/>
          <a:p>
            <a:pPr marL="0" indent="0">
              <a:spcBef>
                <a:spcPts val="0"/>
              </a:spcBef>
              <a:buNone/>
            </a:pPr>
            <a:r>
              <a:rPr lang="en-US" altLang="zh-CN" sz="1800">
                <a:latin typeface="Consolas" panose="020B0609020204030204" charset="0"/>
                <a:sym typeface="+mn-ea"/>
              </a:rPr>
              <a:t>&gt;&gt;&gt; import jieba          #其实不需要导入jieba，这里只是说明已安装</a:t>
            </a:r>
            <a:endParaRPr lang="en-US" altLang="zh-CN" sz="1800">
              <a:latin typeface="Consolas" panose="020B0609020204030204" charset="0"/>
            </a:endParaRPr>
          </a:p>
          <a:p>
            <a:pPr marL="0" indent="0">
              <a:spcBef>
                <a:spcPts val="0"/>
              </a:spcBef>
              <a:buNone/>
            </a:pPr>
            <a:r>
              <a:rPr lang="en-US" altLang="zh-CN" sz="1800">
                <a:latin typeface="Consolas" panose="020B0609020204030204" charset="0"/>
                <a:sym typeface="+mn-ea"/>
              </a:rPr>
              <a:t>&gt;&gt;&gt; x = '中英文混合test123'</a:t>
            </a:r>
            <a:endParaRPr lang="en-US" altLang="zh-CN" sz="1800">
              <a:latin typeface="Consolas" panose="020B0609020204030204" charset="0"/>
            </a:endParaRPr>
          </a:p>
          <a:p>
            <a:pPr marL="0" indent="0">
              <a:spcBef>
                <a:spcPts val="0"/>
              </a:spcBef>
              <a:buNone/>
            </a:pPr>
            <a:r>
              <a:rPr lang="en-US" altLang="zh-CN" sz="1800">
                <a:latin typeface="Consolas" panose="020B0609020204030204" charset="0"/>
                <a:sym typeface="+mn-ea"/>
              </a:rPr>
              <a:t>&gt;&gt;&gt; lazy_pinyin(x)        #自动调用已安装的jieba扩展库分词功能</a:t>
            </a:r>
            <a:endParaRPr lang="en-US" altLang="zh-CN" sz="1800">
              <a:latin typeface="Consolas" panose="020B0609020204030204" charset="0"/>
            </a:endParaRPr>
          </a:p>
          <a:p>
            <a:pPr marL="0" indent="0">
              <a:spcBef>
                <a:spcPts val="0"/>
              </a:spcBef>
              <a:buNone/>
            </a:pPr>
            <a:r>
              <a:rPr lang="en-US" altLang="zh-CN" sz="1800">
                <a:solidFill>
                  <a:srgbClr val="00B0F0"/>
                </a:solidFill>
                <a:latin typeface="Consolas" panose="020B0609020204030204" charset="0"/>
                <a:sym typeface="+mn-ea"/>
              </a:rPr>
              <a:t>['zhong', 'ying', 'wen', 'hun', 'he', 'test123']</a:t>
            </a:r>
            <a:endParaRPr lang="en-US" altLang="zh-CN" sz="1800">
              <a:solidFill>
                <a:srgbClr val="00B0F0"/>
              </a:solidFill>
              <a:latin typeface="Consolas" panose="020B0609020204030204" charset="0"/>
            </a:endParaRPr>
          </a:p>
          <a:p>
            <a:pPr marL="0" indent="0">
              <a:spcBef>
                <a:spcPts val="0"/>
              </a:spcBef>
              <a:buNone/>
            </a:pPr>
            <a:r>
              <a:rPr lang="en-US" altLang="zh-CN" sz="1800">
                <a:latin typeface="Consolas" panose="020B0609020204030204" charset="0"/>
                <a:sym typeface="+mn-ea"/>
              </a:rPr>
              <a:t>&gt;&gt;&gt; lazy_pinyin(jieba.cut(x))</a:t>
            </a:r>
            <a:endParaRPr lang="en-US" altLang="zh-CN" sz="1800">
              <a:latin typeface="Consolas" panose="020B0609020204030204" charset="0"/>
            </a:endParaRPr>
          </a:p>
          <a:p>
            <a:pPr marL="0" indent="0">
              <a:spcBef>
                <a:spcPts val="0"/>
              </a:spcBef>
              <a:buNone/>
            </a:pPr>
            <a:r>
              <a:rPr lang="en-US" altLang="zh-CN" sz="1800">
                <a:solidFill>
                  <a:srgbClr val="00B0F0"/>
                </a:solidFill>
                <a:latin typeface="Consolas" panose="020B0609020204030204" charset="0"/>
                <a:sym typeface="+mn-ea"/>
              </a:rPr>
              <a:t>['zhong', 'ying', 'wen', 'hun', 'he', 'test123']</a:t>
            </a:r>
            <a:endParaRPr lang="en-US" altLang="zh-CN" sz="1800">
              <a:solidFill>
                <a:srgbClr val="00B0F0"/>
              </a:solidFill>
              <a:latin typeface="Consolas" panose="020B0609020204030204" charset="0"/>
            </a:endParaRPr>
          </a:p>
          <a:p>
            <a:pPr marL="0" indent="0">
              <a:spcBef>
                <a:spcPts val="0"/>
              </a:spcBef>
              <a:buNone/>
            </a:pPr>
            <a:r>
              <a:rPr lang="en-US" altLang="zh-CN" sz="1800">
                <a:latin typeface="Consolas" panose="020B0609020204030204" charset="0"/>
                <a:sym typeface="+mn-ea"/>
              </a:rPr>
              <a:t>&gt;&gt;&gt; x = '山东烟台的大樱桃真好吃啊'</a:t>
            </a:r>
            <a:endParaRPr lang="en-US" altLang="zh-CN" sz="1800">
              <a:latin typeface="Consolas" panose="020B0609020204030204" charset="0"/>
            </a:endParaRPr>
          </a:p>
          <a:p>
            <a:pPr marL="0" indent="0">
              <a:spcBef>
                <a:spcPts val="0"/>
              </a:spcBef>
              <a:buNone/>
            </a:pPr>
            <a:r>
              <a:rPr lang="en-US" altLang="zh-CN" sz="1800">
                <a:latin typeface="Consolas" panose="020B0609020204030204" charset="0"/>
                <a:sym typeface="+mn-ea"/>
              </a:rPr>
              <a:t>&gt;&gt;&gt; sorted(x, key=lambda ch: lazy_pinyin(ch)) #按拼音对汉字进行排序</a:t>
            </a:r>
            <a:endParaRPr lang="en-US" altLang="zh-CN" sz="1800">
              <a:latin typeface="Consolas" panose="020B0609020204030204" charset="0"/>
            </a:endParaRPr>
          </a:p>
          <a:p>
            <a:pPr marL="0" indent="0">
              <a:spcBef>
                <a:spcPts val="0"/>
              </a:spcBef>
              <a:buNone/>
            </a:pPr>
            <a:r>
              <a:rPr lang="en-US" altLang="zh-CN" sz="1800">
                <a:solidFill>
                  <a:srgbClr val="00B0F0"/>
                </a:solidFill>
                <a:latin typeface="Consolas" panose="020B0609020204030204" charset="0"/>
                <a:sym typeface="+mn-ea"/>
              </a:rPr>
              <a:t>['啊', '吃', '大', '的', '东', '好', '山', '台', '桃', '烟', '樱', '真']</a:t>
            </a:r>
            <a:endParaRPr lang="en-US" altLang="zh-CN" sz="1800">
              <a:solidFill>
                <a:srgbClr val="00B0F0"/>
              </a:solidFill>
              <a:latin typeface="Consolas" panose="020B0609020204030204" charset="0"/>
            </a:endParaRPr>
          </a:p>
          <a:p>
            <a:pPr marL="0" indent="0">
              <a:spcBef>
                <a:spcPts val="0"/>
              </a:spcBef>
              <a:buNone/>
            </a:pPr>
            <a:endParaRPr lang="en-US" sz="1800"/>
          </a:p>
        </p:txBody>
      </p:sp>
      <p:sp>
        <p:nvSpPr>
          <p:cNvPr id="4" name="Slide Number Placeholder 3"/>
          <p:cNvSpPr>
            <a:spLocks noGrp="1"/>
          </p:cNvSpPr>
          <p:nvPr>
            <p:ph type="sldNum" sz="quarter" idx="12"/>
          </p:nvPr>
        </p:nvSpPr>
        <p:spPr>
          <a:xfrm>
            <a:off x="6553200" y="4684738"/>
            <a:ext cx="2133600" cy="357250"/>
          </a:xfrm>
        </p:spPr>
        <p:txBody>
          <a:bodyPr/>
          <a:lstStyle/>
          <a:p>
            <a:pPr lvl="0" algn="r" eaLnBrk="1" fontAlgn="base" hangingPunct="1"/>
            <a:fld id="{9A0DB2DC-4C9A-4742-B13C-FB6460FD3503}" type="slidenum">
              <a:rPr lang="zh-CN" altLang="en-US" sz="1000" strike="noStrike" noProof="1" dirty="0">
                <a:latin typeface="Arial" panose="020B0604020202020204" pitchFamily="34" charset="0"/>
                <a:ea typeface="宋体" panose="02010600030101010101" pitchFamily="2" charset="-122"/>
                <a:cs typeface="+mn-ea"/>
              </a:rPr>
            </a:fld>
            <a:endParaRPr lang="zh-CN" altLang="en-US" sz="1000" strike="noStrike" noProof="1">
              <a:latin typeface="Arial" panose="020B0604020202020204" pitchFamily="34" charset="0"/>
              <a:ea typeface="宋体" panose="02010600030101010101" pitchFamily="2" charset="-122"/>
              <a:cs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4710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 正则表达式</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110594" name="文本占位符 47106"/>
          <p:cNvSpPr>
            <a:spLocks noGrp="1"/>
          </p:cNvSpPr>
          <p:nvPr>
            <p:ph idx="1"/>
          </p:nvPr>
        </p:nvSpPr>
        <p:spPr/>
        <p:txBody>
          <a:bodyPr anchor="t"/>
          <a:lstStyle/>
          <a:p>
            <a:pPr defTabSz="914400">
              <a:lnSpc>
                <a:spcPct val="150000"/>
              </a:lnSpc>
              <a:spcBef>
                <a:spcPts val="1200"/>
              </a:spcBef>
              <a:spcAft>
                <a:spcPts val="1200"/>
              </a:spcAft>
              <a:buSzPct val="70000"/>
              <a:buFont typeface="Wingdings" panose="05000000000000000000" charset="0"/>
              <a:buChar char=""/>
            </a:pPr>
            <a:r>
              <a:rPr lang="zh-CN" altLang="en-US" sz="1800" dirty="0">
                <a:latin typeface="宋体" panose="02010600030101010101" pitchFamily="2" charset="-122"/>
              </a:rPr>
              <a:t>正则表达式使用某种</a:t>
            </a:r>
            <a:r>
              <a:rPr lang="zh-CN" altLang="en-US" sz="1800" dirty="0">
                <a:solidFill>
                  <a:srgbClr val="FF0000"/>
                </a:solidFill>
                <a:latin typeface="宋体" panose="02010600030101010101" pitchFamily="2" charset="-122"/>
              </a:rPr>
              <a:t>预定义的模式</a:t>
            </a:r>
            <a:r>
              <a:rPr lang="zh-CN" altLang="en-US" sz="1800" dirty="0">
                <a:latin typeface="宋体" panose="02010600030101010101" pitchFamily="2" charset="-122"/>
              </a:rPr>
              <a:t>去匹配一类具有共同特征的字符串，主要用于处理字符串，可以快速、准确地完成复杂的</a:t>
            </a:r>
            <a:r>
              <a:rPr lang="zh-CN" altLang="en-US" sz="1800" dirty="0">
                <a:solidFill>
                  <a:srgbClr val="FF0000"/>
                </a:solidFill>
                <a:latin typeface="宋体" panose="02010600030101010101" pitchFamily="2" charset="-122"/>
              </a:rPr>
              <a:t>查找</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替换</a:t>
            </a:r>
            <a:r>
              <a:rPr lang="zh-CN" altLang="en-US" sz="1800" dirty="0">
                <a:latin typeface="宋体" panose="02010600030101010101" pitchFamily="2" charset="-122"/>
              </a:rPr>
              <a:t>等处理要求，在</a:t>
            </a:r>
            <a:r>
              <a:rPr lang="zh-CN" altLang="en-US" sz="1800" dirty="0">
                <a:solidFill>
                  <a:srgbClr val="FF0000"/>
                </a:solidFill>
                <a:latin typeface="宋体" panose="02010600030101010101" pitchFamily="2" charset="-122"/>
              </a:rPr>
              <a:t>文本编辑与处理</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网页爬虫</a:t>
            </a:r>
            <a:r>
              <a:rPr lang="zh-CN" altLang="en-US" sz="1800" dirty="0">
                <a:latin typeface="宋体" panose="02010600030101010101" pitchFamily="2" charset="-122"/>
              </a:rPr>
              <a:t>之类的场合中有重要应用。</a:t>
            </a:r>
            <a:endParaRPr lang="zh-CN" altLang="en-US" sz="1800" dirty="0">
              <a:latin typeface="宋体" panose="02010600030101010101" pitchFamily="2" charset="-122"/>
            </a:endParaRPr>
          </a:p>
          <a:p>
            <a:pPr defTabSz="914400">
              <a:spcBef>
                <a:spcPts val="1200"/>
              </a:spcBef>
              <a:spcAft>
                <a:spcPts val="1200"/>
              </a:spcAft>
              <a:buSzPct val="70000"/>
              <a:buFont typeface="Wingdings" panose="05000000000000000000" charset="0"/>
              <a:buChar char=""/>
            </a:pPr>
            <a:r>
              <a:rPr lang="en-US" altLang="zh-CN" sz="1800" dirty="0">
                <a:latin typeface="宋体" panose="02010600030101010101" pitchFamily="2" charset="-122"/>
              </a:rPr>
              <a:t>Python</a:t>
            </a:r>
            <a:r>
              <a:rPr lang="zh-CN" altLang="en-US" sz="1800" dirty="0">
                <a:latin typeface="宋体" panose="02010600030101010101" pitchFamily="2" charset="-122"/>
              </a:rPr>
              <a:t>中，</a:t>
            </a:r>
            <a:r>
              <a:rPr lang="en-US" altLang="zh-CN" sz="1800" dirty="0">
                <a:latin typeface="宋体" panose="02010600030101010101" pitchFamily="2" charset="-122"/>
              </a:rPr>
              <a:t>re</a:t>
            </a:r>
            <a:r>
              <a:rPr lang="zh-CN" altLang="en-US" sz="1800" dirty="0">
                <a:latin typeface="宋体" panose="02010600030101010101" pitchFamily="2" charset="-122"/>
              </a:rPr>
              <a:t>模块提供了正则表达式操作所需要的功能。</a:t>
            </a:r>
            <a:endParaRPr lang="zh-CN" altLang="en-US" sz="1800" dirty="0">
              <a:latin typeface="宋体" panose="02010600030101010101" pitchFamily="2" charset="-122"/>
            </a:endParaRPr>
          </a:p>
        </p:txBody>
      </p:sp>
      <p:sp>
        <p:nvSpPr>
          <p:cNvPr id="1105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48129"/>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endParaRPr lang="zh-CN" altLang="en-US" kern="1200" baseline="0" dirty="0">
              <a:latin typeface="+mj-lt"/>
              <a:ea typeface="+mj-ea"/>
              <a:cs typeface="+mj-cs"/>
              <a:sym typeface="宋体" panose="02010600030101010101" pitchFamily="2" charset="-122"/>
            </a:endParaRPr>
          </a:p>
        </p:txBody>
      </p:sp>
      <p:graphicFrame>
        <p:nvGraphicFramePr>
          <p:cNvPr id="2" name="表格 -1"/>
          <p:cNvGraphicFramePr/>
          <p:nvPr/>
        </p:nvGraphicFramePr>
        <p:xfrm>
          <a:off x="412750" y="1188720"/>
          <a:ext cx="7480300" cy="3701415"/>
        </p:xfrm>
        <a:graphic>
          <a:graphicData uri="http://schemas.openxmlformats.org/drawingml/2006/table">
            <a:tbl>
              <a:tblPr firstRow="1" bandRow="1">
                <a:tableStyleId>{5940675A-B579-460E-94D1-54222C63F5DA}</a:tableStyleId>
              </a:tblPr>
              <a:tblGrid>
                <a:gridCol w="1065530"/>
                <a:gridCol w="6414770"/>
              </a:tblGrid>
              <a:tr h="228600">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元字符</a:t>
                      </a:r>
                      <a:endParaRPr lang="zh-CN" altLang="en-US" sz="15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5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匹配除换行符以外的任意单个字符</a:t>
                      </a:r>
                      <a:endPar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336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a:latin typeface="宋体" panose="02010600030101010101" pitchFamily="2" charset="-122"/>
                          <a:ea typeface="宋体" panose="02010600030101010101" pitchFamily="2" charset="-122"/>
                          <a:cs typeface="宋体" panose="02010600030101010101" pitchFamily="2" charset="-122"/>
                        </a:rPr>
                        <a:t>0</a:t>
                      </a:r>
                      <a:r>
                        <a:rPr lang="zh-CN" altLang="en-US" sz="1350" b="0" u="none">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a:latin typeface="宋体" panose="02010600030101010101" pitchFamily="2" charset="-122"/>
                          <a:ea typeface="宋体" panose="02010600030101010101" pitchFamily="2" charset="-122"/>
                          <a:cs typeface="宋体" panose="02010600030101010101" pitchFamily="2" charset="-122"/>
                        </a:rPr>
                        <a:t>1</a:t>
                      </a:r>
                      <a:r>
                        <a:rPr lang="zh-CN" altLang="en-US" sz="1350" b="0" u="none">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在</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之内用来表示范围</a:t>
                      </a:r>
                      <a:endPar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之前或之后的字符</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后面的字符开头的字符串</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72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之前的字符结束的字符串</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8680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a:t>
                      </a:r>
                      <a:r>
                        <a:rPr lang="en-US" altLang="zh-CN" sz="1350" b="0" u="none">
                          <a:latin typeface="宋体" panose="02010600030101010101" pitchFamily="2" charset="-122"/>
                          <a:ea typeface="宋体" panose="02010600030101010101" pitchFamily="2" charset="-122"/>
                          <a:cs typeface="宋体" panose="02010600030101010101" pitchFamily="2" charset="-122"/>
                        </a:rPr>
                        <a:t>0</a:t>
                      </a:r>
                      <a:r>
                        <a:rPr lang="zh-CN" altLang="en-US" sz="1350" b="0" u="none">
                          <a:latin typeface="宋体" panose="02010600030101010101" pitchFamily="2" charset="-122"/>
                          <a:ea typeface="宋体" panose="02010600030101010101" pitchFamily="2" charset="-122"/>
                          <a:cs typeface="宋体" panose="02010600030101010101" pitchFamily="2" charset="-122"/>
                        </a:rPr>
                        <a:t>个或</a:t>
                      </a:r>
                      <a:r>
                        <a:rPr lang="en-US" altLang="zh-CN" sz="1350" b="0" u="none">
                          <a:latin typeface="宋体" panose="02010600030101010101" pitchFamily="2" charset="-122"/>
                          <a:ea typeface="宋体" panose="02010600030101010101" pitchFamily="2" charset="-122"/>
                          <a:cs typeface="宋体" panose="02010600030101010101" pitchFamily="2" charset="-122"/>
                        </a:rPr>
                        <a:t>1</a:t>
                      </a:r>
                      <a:r>
                        <a:rPr lang="zh-CN" altLang="en-US" sz="1350" b="0" u="none">
                          <a:latin typeface="宋体" panose="02010600030101010101" pitchFamily="2" charset="-122"/>
                          <a:ea typeface="宋体" panose="02010600030101010101" pitchFamily="2" charset="-122"/>
                          <a:cs typeface="宋体" panose="02010600030101010101" pitchFamily="2" charset="-122"/>
                        </a:rPr>
                        <a:t>个字符。当此字符紧随任何其他限定符（</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{n}</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{n,}</a:t>
                      </a:r>
                      <a:r>
                        <a:rPr lang="zh-CN" altLang="en-US" sz="1350" b="0" u="none">
                          <a:latin typeface="宋体" panose="02010600030101010101" pitchFamily="2" charset="-122"/>
                          <a:ea typeface="宋体" panose="02010600030101010101" pitchFamily="2" charset="-122"/>
                          <a:cs typeface="宋体" panose="02010600030101010101" pitchFamily="2" charset="-122"/>
                        </a:rPr>
                        <a:t>、</a:t>
                      </a:r>
                      <a:r>
                        <a:rPr lang="en-US" altLang="zh-CN" sz="1350" b="0" u="none">
                          <a:latin typeface="宋体" panose="02010600030101010101" pitchFamily="2" charset="-122"/>
                          <a:ea typeface="宋体" panose="02010600030101010101" pitchFamily="2" charset="-122"/>
                          <a:cs typeface="宋体" panose="02010600030101010101" pitchFamily="2" charset="-122"/>
                        </a:rPr>
                        <a:t>{n,m}</a:t>
                      </a:r>
                      <a:r>
                        <a:rPr lang="zh-CN" altLang="en-US" sz="1350" b="0" u="none">
                          <a:latin typeface="宋体" panose="02010600030101010101" pitchFamily="2" charset="-122"/>
                          <a:ea typeface="宋体" panose="02010600030101010101" pitchFamily="2" charset="-122"/>
                          <a:cs typeface="宋体" panose="02010600030101010101" pitchFamily="2" charset="-122"/>
                        </a:rPr>
                        <a:t>）之后时，匹配模式是“非贪心的”。</a:t>
                      </a:r>
                      <a:r>
                        <a:rPr lang="zh-CN" altLang="en-US" sz="1350" b="0" u="none">
                          <a:solidFill>
                            <a:srgbClr val="FF0000"/>
                          </a:solidFill>
                          <a:latin typeface="宋体" panose="02010600030101010101" pitchFamily="2" charset="-122"/>
                          <a:ea typeface="宋体" panose="02010600030101010101" pitchFamily="2" charset="-122"/>
                          <a:cs typeface="宋体" panose="02010600030101010101" pitchFamily="2" charset="-122"/>
                        </a:rPr>
                        <a:t>“非贪心的”模式匹配搜索到的、尽可能短的字符串</a:t>
                      </a:r>
                      <a:r>
                        <a:rPr lang="zh-CN" altLang="en-US" sz="1350" b="0" u="none">
                          <a:latin typeface="宋体" panose="02010600030101010101" pitchFamily="2" charset="-122"/>
                          <a:ea typeface="宋体" panose="02010600030101010101" pitchFamily="2" charset="-122"/>
                          <a:cs typeface="宋体" panose="02010600030101010101" pitchFamily="2" charset="-122"/>
                        </a:rPr>
                        <a:t>，而默认的“贪心的”模式匹配搜索到的、尽可能长的字符串。例如，在字符串“</a:t>
                      </a:r>
                      <a:r>
                        <a:rPr lang="en-US" altLang="zh-CN" sz="1350" b="0" u="none">
                          <a:latin typeface="宋体" panose="02010600030101010101" pitchFamily="2" charset="-122"/>
                          <a:ea typeface="宋体" panose="02010600030101010101" pitchFamily="2" charset="-122"/>
                          <a:cs typeface="宋体" panose="02010600030101010101" pitchFamily="2" charset="-122"/>
                        </a:rPr>
                        <a:t>oooo”</a:t>
                      </a:r>
                      <a:r>
                        <a:rPr lang="zh-CN" altLang="en-US" sz="1350" b="0" u="none">
                          <a:latin typeface="宋体" panose="02010600030101010101" pitchFamily="2" charset="-122"/>
                          <a:ea typeface="宋体" panose="02010600030101010101" pitchFamily="2" charset="-122"/>
                          <a:cs typeface="宋体" panose="02010600030101010101" pitchFamily="2" charset="-122"/>
                        </a:rPr>
                        <a:t>中，“</a:t>
                      </a:r>
                      <a:r>
                        <a:rPr lang="en-US" altLang="zh-CN" sz="1350" b="0" u="none">
                          <a:latin typeface="宋体" panose="02010600030101010101" pitchFamily="2" charset="-122"/>
                          <a:ea typeface="宋体" panose="02010600030101010101" pitchFamily="2" charset="-122"/>
                          <a:cs typeface="宋体" panose="02010600030101010101" pitchFamily="2" charset="-122"/>
                        </a:rPr>
                        <a:t>o+?”</a:t>
                      </a:r>
                      <a:r>
                        <a:rPr lang="zh-CN" altLang="en-US" sz="1350" b="0" u="none">
                          <a:latin typeface="宋体" panose="02010600030101010101" pitchFamily="2" charset="-122"/>
                          <a:ea typeface="宋体" panose="02010600030101010101" pitchFamily="2" charset="-122"/>
                          <a:cs typeface="宋体" panose="02010600030101010101" pitchFamily="2" charset="-122"/>
                        </a:rPr>
                        <a:t>只匹配单个“</a:t>
                      </a:r>
                      <a:r>
                        <a:rPr lang="en-US" altLang="zh-CN" sz="1350" b="0" u="none">
                          <a:latin typeface="宋体" panose="02010600030101010101" pitchFamily="2" charset="-122"/>
                          <a:ea typeface="宋体" panose="02010600030101010101" pitchFamily="2" charset="-122"/>
                          <a:cs typeface="宋体" panose="02010600030101010101" pitchFamily="2" charset="-122"/>
                        </a:rPr>
                        <a:t>o”</a:t>
                      </a:r>
                      <a:r>
                        <a:rPr lang="zh-CN" altLang="en-US" sz="1350" b="0" u="none">
                          <a:latin typeface="宋体" panose="02010600030101010101" pitchFamily="2" charset="-122"/>
                          <a:ea typeface="宋体" panose="02010600030101010101" pitchFamily="2" charset="-122"/>
                          <a:cs typeface="宋体" panose="02010600030101010101" pitchFamily="2" charset="-122"/>
                        </a:rPr>
                        <a:t>，而“</a:t>
                      </a:r>
                      <a:r>
                        <a:rPr lang="en-US" altLang="zh-CN" sz="1350" b="0" u="none">
                          <a:latin typeface="宋体" panose="02010600030101010101" pitchFamily="2" charset="-122"/>
                          <a:ea typeface="宋体" panose="02010600030101010101" pitchFamily="2" charset="-122"/>
                          <a:cs typeface="宋体" panose="02010600030101010101" pitchFamily="2" charset="-122"/>
                        </a:rPr>
                        <a:t>o+”</a:t>
                      </a:r>
                      <a:r>
                        <a:rPr lang="zh-CN" altLang="en-US" sz="1350" b="0" u="none">
                          <a:latin typeface="宋体" panose="02010600030101010101" pitchFamily="2" charset="-122"/>
                          <a:ea typeface="宋体" panose="02010600030101010101" pitchFamily="2" charset="-122"/>
                          <a:cs typeface="宋体" panose="02010600030101010101" pitchFamily="2" charset="-122"/>
                        </a:rPr>
                        <a:t>匹配所有“</a:t>
                      </a:r>
                      <a:r>
                        <a:rPr lang="en-US" altLang="zh-CN" sz="1350" b="0" u="none">
                          <a:latin typeface="宋体" panose="02010600030101010101" pitchFamily="2" charset="-122"/>
                          <a:ea typeface="宋体" panose="02010600030101010101" pitchFamily="2" charset="-122"/>
                          <a:cs typeface="宋体" panose="02010600030101010101" pitchFamily="2" charset="-122"/>
                        </a:rPr>
                        <a:t>o”</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145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表示位于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之后的为转义字符</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\num</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此处的</a:t>
                      </a:r>
                      <a:r>
                        <a:rPr lang="en-US" altLang="zh-CN" sz="1350" b="0" u="none">
                          <a:latin typeface="宋体" panose="02010600030101010101" pitchFamily="2" charset="-122"/>
                          <a:ea typeface="宋体" panose="02010600030101010101" pitchFamily="2" charset="-122"/>
                          <a:cs typeface="宋体" panose="02010600030101010101" pitchFamily="2" charset="-122"/>
                        </a:rPr>
                        <a:t>num</a:t>
                      </a:r>
                      <a:r>
                        <a:rPr lang="zh-CN" altLang="en-US" sz="1350" b="0" u="none">
                          <a:latin typeface="宋体" panose="02010600030101010101" pitchFamily="2" charset="-122"/>
                          <a:ea typeface="宋体" panose="02010600030101010101" pitchFamily="2" charset="-122"/>
                          <a:cs typeface="宋体" panose="02010600030101010101" pitchFamily="2" charset="-122"/>
                        </a:rPr>
                        <a:t>是一个正整数，表示子模式编号。</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例如，“</a:t>
                      </a:r>
                      <a:r>
                        <a:rPr lang="en-US" altLang="zh-CN" sz="1350" b="0" u="none">
                          <a:latin typeface="宋体" panose="02010600030101010101" pitchFamily="2" charset="-122"/>
                          <a:ea typeface="宋体" panose="02010600030101010101" pitchFamily="2" charset="-122"/>
                          <a:cs typeface="宋体" panose="02010600030101010101" pitchFamily="2" charset="-122"/>
                        </a:rPr>
                        <a:t>(.)\1”</a:t>
                      </a:r>
                      <a:r>
                        <a:rPr lang="zh-CN" altLang="en-US" sz="1350" b="0" u="none">
                          <a:latin typeface="宋体" panose="02010600030101010101" pitchFamily="2" charset="-122"/>
                          <a:ea typeface="宋体" panose="02010600030101010101" pitchFamily="2" charset="-122"/>
                          <a:cs typeface="宋体" panose="02010600030101010101" pitchFamily="2" charset="-122"/>
                        </a:rPr>
                        <a:t>匹配两个连续的相同字符</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换页符匹配</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28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换行符匹配</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1662"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49153"/>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正则表达式语法</a:t>
            </a:r>
            <a:endParaRPr lang="zh-CN" altLang="en-US" kern="1200" baseline="0" dirty="0">
              <a:latin typeface="宋体" panose="02010600030101010101" pitchFamily="2" charset="-122"/>
              <a:ea typeface="+mj-ea"/>
              <a:cs typeface="+mj-cs"/>
              <a:sym typeface="宋体" panose="02010600030101010101" pitchFamily="2" charset="-122"/>
            </a:endParaRPr>
          </a:p>
        </p:txBody>
      </p:sp>
      <p:graphicFrame>
        <p:nvGraphicFramePr>
          <p:cNvPr id="2" name="表格 -1"/>
          <p:cNvGraphicFramePr/>
          <p:nvPr/>
        </p:nvGraphicFramePr>
        <p:xfrm>
          <a:off x="408305" y="1182370"/>
          <a:ext cx="7383145" cy="3465195"/>
        </p:xfrm>
        <a:graphic>
          <a:graphicData uri="http://schemas.openxmlformats.org/drawingml/2006/table">
            <a:tbl>
              <a:tblPr firstRow="1" bandRow="1">
                <a:tableStyleId>{5940675A-B579-460E-94D1-54222C63F5DA}</a:tableStyleId>
              </a:tblPr>
              <a:tblGrid>
                <a:gridCol w="756285"/>
                <a:gridCol w="6626860"/>
              </a:tblGrid>
              <a:tr h="228600">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元字符</a:t>
                      </a:r>
                      <a:endParaRPr lang="zh-CN" altLang="en-US" sz="15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5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匹配一个回车符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匹配单词头或单词尾</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\b</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匹配任何数字，相当于</a:t>
                      </a:r>
                      <a:r>
                        <a:rPr lang="en-US" altLang="zh-CN" sz="1400" b="0" u="none">
                          <a:latin typeface="宋体" panose="02010600030101010101" pitchFamily="2" charset="-122"/>
                          <a:ea typeface="宋体" panose="02010600030101010101" pitchFamily="2" charset="-122"/>
                          <a:cs typeface="宋体" panose="02010600030101010101" pitchFamily="2" charset="-122"/>
                        </a:rPr>
                        <a:t>[0-9]</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\d</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400" b="0" u="none">
                          <a:latin typeface="宋体" panose="02010600030101010101" pitchFamily="2" charset="-122"/>
                          <a:ea typeface="宋体" panose="02010600030101010101" pitchFamily="2" charset="-122"/>
                          <a:cs typeface="宋体" panose="02010600030101010101" pitchFamily="2" charset="-122"/>
                        </a:rPr>
                        <a:t>[^0-9]</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4955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匹配任何空白字符，包括空格、制表符、换页符，与 </a:t>
                      </a:r>
                      <a:r>
                        <a:rPr lang="en-US" altLang="zh-CN" sz="1400" b="0" u="none">
                          <a:latin typeface="宋体" panose="02010600030101010101" pitchFamily="2" charset="-122"/>
                          <a:ea typeface="宋体" panose="02010600030101010101" pitchFamily="2" charset="-122"/>
                          <a:cs typeface="宋体" panose="02010600030101010101" pitchFamily="2" charset="-122"/>
                        </a:rPr>
                        <a:t>[ \f\n\r\t\v] </a:t>
                      </a:r>
                      <a:r>
                        <a:rPr lang="zh-CN" altLang="en-US" sz="1400" b="0" u="none">
                          <a:latin typeface="宋体" panose="02010600030101010101" pitchFamily="2" charset="-122"/>
                          <a:ea typeface="宋体" panose="02010600030101010101" pitchFamily="2" charset="-122"/>
                          <a:cs typeface="宋体" panose="02010600030101010101" pitchFamily="2" charset="-122"/>
                        </a:rPr>
                        <a:t>等效</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\s</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280">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匹配任何字母、数字以及下划线，相当于</a:t>
                      </a:r>
                      <a:r>
                        <a:rPr lang="en-US" altLang="zh-CN" sz="1400" b="0" u="none">
                          <a:latin typeface="宋体" panose="02010600030101010101" pitchFamily="2" charset="-122"/>
                          <a:ea typeface="宋体" panose="02010600030101010101" pitchFamily="2" charset="-122"/>
                          <a:cs typeface="宋体" panose="02010600030101010101" pitchFamily="2" charset="-122"/>
                        </a:rPr>
                        <a:t>[a-zA-Z0-9_]</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280">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与</a:t>
                      </a:r>
                      <a:r>
                        <a:rPr lang="en-US" altLang="zh-CN" sz="1400" b="0" u="none">
                          <a:latin typeface="宋体" panose="02010600030101010101" pitchFamily="2" charset="-122"/>
                          <a:ea typeface="宋体" panose="02010600030101010101" pitchFamily="2" charset="-122"/>
                          <a:cs typeface="宋体" panose="02010600030101010101" pitchFamily="2" charset="-122"/>
                        </a:rPr>
                        <a:t>\w</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a:t>
                      </a:r>
                      <a:r>
                        <a:rPr lang="en-US" altLang="zh-CN" sz="1400" b="0" u="none">
                          <a:latin typeface="宋体" panose="02010600030101010101" pitchFamily="2" charset="-122"/>
                          <a:ea typeface="宋体" panose="02010600030101010101" pitchFamily="2" charset="-122"/>
                          <a:cs typeface="宋体" panose="02010600030101010101" pitchFamily="2" charset="-122"/>
                        </a:rPr>
                        <a:t>\w</a:t>
                      </a:r>
                      <a:r>
                        <a:rPr lang="zh-CN" altLang="en-US" sz="1400" b="0" u="none">
                          <a:latin typeface="宋体" panose="02010600030101010101" pitchFamily="2" charset="-122"/>
                          <a:ea typeface="宋体" panose="02010600030101010101" pitchFamily="2" charset="-122"/>
                          <a:cs typeface="宋体" panose="02010600030101010101" pitchFamily="2" charset="-122"/>
                        </a:rPr>
                        <a:t>含义相反，与“</a:t>
                      </a:r>
                      <a:r>
                        <a:rPr lang="en-US" altLang="zh-CN" sz="1400" b="0" u="none">
                          <a:latin typeface="宋体" panose="02010600030101010101" pitchFamily="2" charset="-122"/>
                          <a:ea typeface="宋体" panose="02010600030101010101" pitchFamily="2" charset="-122"/>
                          <a:cs typeface="宋体" panose="02010600030101010101" pitchFamily="2" charset="-122"/>
                        </a:rPr>
                        <a:t>[^A-Za-z0-9_]”</a:t>
                      </a:r>
                      <a:r>
                        <a:rPr lang="zh-CN" altLang="en-US" sz="1400" b="0" u="none">
                          <a:latin typeface="宋体" panose="02010600030101010101" pitchFamily="2" charset="-122"/>
                          <a:ea typeface="宋体" panose="02010600030101010101" pitchFamily="2" charset="-122"/>
                          <a:cs typeface="宋体" panose="02010600030101010101" pitchFamily="2" charset="-122"/>
                        </a:rPr>
                        <a:t>等效</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将位于</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内的内容作为一个整体来对待</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{m,n}</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前的字符或子模式重复至少</a:t>
                      </a:r>
                      <a:r>
                        <a:rPr lang="en-US" altLang="zh-CN" sz="1400" b="0" u="none">
                          <a:latin typeface="宋体" panose="02010600030101010101" pitchFamily="2" charset="-122"/>
                          <a:ea typeface="宋体" panose="02010600030101010101" pitchFamily="2" charset="-122"/>
                          <a:cs typeface="宋体" panose="02010600030101010101" pitchFamily="2" charset="-122"/>
                        </a:rPr>
                        <a:t>m</a:t>
                      </a:r>
                      <a:r>
                        <a:rPr lang="zh-CN" altLang="en-US" sz="1400" b="0" u="none">
                          <a:latin typeface="宋体" panose="02010600030101010101" pitchFamily="2" charset="-122"/>
                          <a:ea typeface="宋体" panose="02010600030101010101" pitchFamily="2" charset="-122"/>
                          <a:cs typeface="宋体" panose="02010600030101010101" pitchFamily="2" charset="-122"/>
                        </a:rPr>
                        <a:t>次，至多</a:t>
                      </a:r>
                      <a:r>
                        <a:rPr lang="en-US" altLang="zh-CN" sz="1400" b="0" u="none">
                          <a:latin typeface="宋体" panose="02010600030101010101" pitchFamily="2" charset="-122"/>
                          <a:ea typeface="宋体" panose="02010600030101010101" pitchFamily="2" charset="-122"/>
                          <a:cs typeface="宋体" panose="02010600030101010101" pitchFamily="2" charset="-122"/>
                        </a:rPr>
                        <a:t>n</a:t>
                      </a:r>
                      <a:r>
                        <a:rPr lang="zh-CN" altLang="en-US" sz="1400" b="0" u="none">
                          <a:latin typeface="宋体" panose="02010600030101010101" pitchFamily="2" charset="-122"/>
                          <a:ea typeface="宋体" panose="02010600030101010101" pitchFamily="2" charset="-122"/>
                          <a:cs typeface="宋体" panose="02010600030101010101" pitchFamily="2" charset="-122"/>
                        </a:rPr>
                        <a:t>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表示范围，匹配位于</a:t>
                      </a:r>
                      <a:r>
                        <a:rPr lang="en-US" altLang="zh-CN" sz="1400" b="0" u="none">
                          <a:latin typeface="宋体" panose="02010600030101010101" pitchFamily="2" charset="-122"/>
                          <a:ea typeface="宋体" panose="02010600030101010101" pitchFamily="2" charset="-122"/>
                          <a:cs typeface="宋体" panose="02010600030101010101" pitchFamily="2" charset="-122"/>
                        </a:rPr>
                        <a:t>[]</a:t>
                      </a:r>
                      <a:r>
                        <a:rPr lang="zh-CN" altLang="en-US" sz="1400" b="0" u="none">
                          <a:latin typeface="宋体" panose="02010600030101010101" pitchFamily="2" charset="-122"/>
                          <a:ea typeface="宋体" panose="02010600030101010101" pitchFamily="2" charset="-122"/>
                          <a:cs typeface="宋体" panose="02010600030101010101" pitchFamily="2" charset="-122"/>
                        </a:rPr>
                        <a:t>中的任意一个字符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[^xyz]</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y</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z</a:t>
                      </a:r>
                      <a:r>
                        <a:rPr lang="zh-CN" altLang="en-US" sz="1400" b="0" u="none">
                          <a:latin typeface="宋体" panose="02010600030101010101" pitchFamily="2" charset="-122"/>
                          <a:ea typeface="宋体" panose="02010600030101010101" pitchFamily="2" charset="-122"/>
                          <a:cs typeface="宋体" panose="02010600030101010101" pitchFamily="2" charset="-122"/>
                        </a:rPr>
                        <a:t>之外的任何字符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915">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[a-z]</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字符范围，匹配指定范围内的任何字符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08280">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[^a-z]</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反向范围字符，匹配除小写英文字母之外的任何字符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269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501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endParaRPr lang="zh-CN" altLang="en-US" kern="1200" baseline="0" dirty="0">
              <a:latin typeface="+mj-lt"/>
              <a:ea typeface="+mj-ea"/>
              <a:cs typeface="+mj-cs"/>
              <a:sym typeface="宋体" panose="02010600030101010101" pitchFamily="2" charset="-122"/>
            </a:endParaRPr>
          </a:p>
        </p:txBody>
      </p:sp>
      <p:sp>
        <p:nvSpPr>
          <p:cNvPr id="113666" name="文本占位符 50178"/>
          <p:cNvSpPr>
            <a:spLocks noGrp="1"/>
          </p:cNvSpPr>
          <p:nvPr>
            <p:ph idx="1"/>
          </p:nvPr>
        </p:nvSpPr>
        <p:spPr>
          <a:xfrm>
            <a:off x="435610" y="1200150"/>
            <a:ext cx="8619490" cy="3395345"/>
          </a:xfrm>
        </p:spPr>
        <p:txBody>
          <a:bodyPr anchor="t"/>
          <a:lstStyle/>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最简单的正则表达式是普通字符串，可以匹配自身</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[pjc]ython'可以匹配'python'、'jython'、'cython'</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[a-zA-Z0-9]'可以匹配一个任意大小写字母或数字</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[^abc]'可以一个匹配任意除'a'、'b'、'c'之外的字符</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python|perl'或'p(ython|erl)'都可以匹配'python'或'perl'</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子模式后面加上问号表示可选。r'(http://)?(www\.)?python\.org'只能匹配'http://www.python.org'、'http://python.org'、'www.python.org'和'python.org'</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t>
            </a:r>
            <a:r>
              <a:rPr lang="zh-CN" altLang="en-US" sz="1600" dirty="0">
                <a:latin typeface="Consolas" panose="020B0609020204030204" charset="0"/>
                <a:cs typeface="Consolas" panose="020B0609020204030204" charset="0"/>
              </a:rPr>
              <a:t>^http'只能匹配所有以'http'开头的字符串</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(pattern)*：允许模式重复0次或多次</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(pattern)+：允许模式重复1次或多次</a:t>
            </a:r>
            <a:endParaRPr lang="zh-CN" altLang="en-US" sz="1600" dirty="0">
              <a:latin typeface="Consolas" panose="020B0609020204030204" charset="0"/>
              <a:cs typeface="Consolas" panose="020B0609020204030204" charset="0"/>
            </a:endParaRPr>
          </a:p>
          <a:p>
            <a:pPr indent="-263525" defTabSz="914400">
              <a:lnSpc>
                <a:spcPct val="100000"/>
              </a:lnSpc>
              <a:spcBef>
                <a:spcPts val="600"/>
              </a:spcBef>
              <a:buSzPct val="70000"/>
              <a:buFont typeface="Wingdings" panose="05000000000000000000" charset="0"/>
              <a:buChar char="ü"/>
            </a:pPr>
            <a:r>
              <a:rPr lang="zh-CN" altLang="en-US" sz="1600" dirty="0">
                <a:latin typeface="Consolas" panose="020B0609020204030204" charset="0"/>
                <a:cs typeface="Consolas" panose="020B0609020204030204" charset="0"/>
              </a:rPr>
              <a:t>(pattern){m,n}：允许模式重复m~n次</a:t>
            </a:r>
            <a:endParaRPr lang="zh-CN" altLang="en-US" sz="1600" dirty="0">
              <a:latin typeface="Consolas" panose="020B0609020204030204" charset="0"/>
              <a:cs typeface="Consolas" panose="020B0609020204030204" charset="0"/>
            </a:endParaRPr>
          </a:p>
        </p:txBody>
      </p:sp>
      <p:sp>
        <p:nvSpPr>
          <p:cNvPr id="11366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endParaRPr lang="zh-CN" altLang="en-US" kern="1200" baseline="0" dirty="0">
              <a:latin typeface="+mj-lt"/>
              <a:ea typeface="+mj-ea"/>
              <a:cs typeface="+mj-cs"/>
              <a:sym typeface="宋体" panose="02010600030101010101" pitchFamily="2" charset="-122"/>
            </a:endParaRPr>
          </a:p>
        </p:txBody>
      </p:sp>
      <p:sp>
        <p:nvSpPr>
          <p:cNvPr id="114690" name="内容占位符 2"/>
          <p:cNvSpPr>
            <a:spLocks noGrp="1"/>
          </p:cNvSpPr>
          <p:nvPr>
            <p:ph idx="1"/>
          </p:nvPr>
        </p:nvSpPr>
        <p:spPr>
          <a:xfrm>
            <a:off x="472440" y="1200150"/>
            <a:ext cx="7985760" cy="3395345"/>
          </a:xfrm>
        </p:spPr>
        <p:txBody>
          <a:bodyPr anchor="t"/>
          <a:lstStyle/>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'(a|b)*c'：匹配多个（包含0个）a或b，后面紧跟一个字母c。</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'ab{1,}'：等价于'ab+'，匹配以字母a开头后面带1个至多个字母b的字符串。</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'^[a-zA-Z]{1}([a-zA-Z0-9._]){4,19}$'：匹配长度为5-20的字符串，必须以字母开头并且可带字母、数字、“_”、“.”的字符串。</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'^(\w){6,20}$'：匹配长度为6-20的字符串，可以包含字母、数字、下划线。</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'^\d{1,3}\.\d{1,3}\.\d{1,3}\.\d{1,3}$'：检查给定字符串是否为合法IP地址。</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r'^(13[0-9]|15[012356789]|17[678]|18[0-9]|14[57])[0-9]{8}$'：检查给定字符串是否为手机号码。</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'^[a-zA-Z]+$'：检查给定字符串是否只包含英文字母大小写。</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'^\w+@(\w+\.)+\w+$'：检查给定字符串是否为合法电子邮件地址。</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en-US" altLang="en-US" sz="1600">
                <a:latin typeface="Consolas" panose="020B0609020204030204" charset="0"/>
                <a:cs typeface="Consolas" panose="020B0609020204030204" charset="0"/>
              </a:rPr>
              <a:t>r'(\w)(?!.*\1)'</a:t>
            </a:r>
            <a:r>
              <a:rPr lang="zh-CN" altLang="en-US" sz="1600">
                <a:latin typeface="Consolas" panose="020B0609020204030204" charset="0"/>
                <a:cs typeface="Consolas" panose="020B0609020204030204" charset="0"/>
              </a:rPr>
              <a:t>：查找字符串中每个字符的最后一次出现。</a:t>
            </a:r>
            <a:endParaRPr lang="zh-CN" altLang="en-US" sz="1600">
              <a:latin typeface="Consolas" panose="020B0609020204030204" charset="0"/>
              <a:cs typeface="Consolas" panose="020B0609020204030204" charset="0"/>
            </a:endParaRPr>
          </a:p>
          <a:p>
            <a:pPr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r'(\w)(?=.*\1)'：查找字符串中所有重复出现的字符。</a:t>
            </a:r>
            <a:endParaRPr lang="zh-CN" altLang="en-US" sz="1600">
              <a:latin typeface="Consolas" panose="020B0609020204030204" charset="0"/>
              <a:cs typeface="Consolas" panose="020B0609020204030204" charset="0"/>
            </a:endParaRPr>
          </a:p>
        </p:txBody>
      </p:sp>
      <p:sp>
        <p:nvSpPr>
          <p:cNvPr id="114691"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4.2.1 正则表达式</a:t>
            </a:r>
            <a:r>
              <a:rPr lang="zh-CN" altLang="en-US" kern="1200" baseline="0" dirty="0">
                <a:latin typeface="+mj-lt"/>
                <a:ea typeface="+mj-ea"/>
                <a:cs typeface="+mj-cs"/>
                <a:sym typeface="宋体" panose="02010600030101010101" pitchFamily="2" charset="-122"/>
              </a:rPr>
              <a:t>语法</a:t>
            </a:r>
            <a:endParaRPr lang="zh-CN" altLang="en-US" kern="1200" baseline="0" dirty="0">
              <a:latin typeface="+mj-lt"/>
              <a:ea typeface="+mj-ea"/>
              <a:cs typeface="+mj-cs"/>
              <a:sym typeface="宋体" panose="02010600030101010101" pitchFamily="2" charset="-122"/>
            </a:endParaRPr>
          </a:p>
        </p:txBody>
      </p:sp>
      <p:sp>
        <p:nvSpPr>
          <p:cNvPr id="115714" name="内容占位符 2"/>
          <p:cNvSpPr>
            <a:spLocks noGrp="1"/>
          </p:cNvSpPr>
          <p:nvPr>
            <p:ph idx="1"/>
          </p:nvPr>
        </p:nvSpPr>
        <p:spPr>
          <a:xfrm>
            <a:off x="461010" y="1200150"/>
            <a:ext cx="8226425" cy="3395345"/>
          </a:xfrm>
        </p:spPr>
        <p:txBody>
          <a:bodyPr anchor="t"/>
          <a:lstStyle/>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'^(\-)?\d+(\.\d{1,2})?$'：检查给定字符串是否为最多带有2位小数的正数或负数。</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'[\u4e00-\u9fa5]'：匹配给定字符串中所有汉字。</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'^\d{18}|\d{15}$'：检查给定字符串是否为合法身份证格式。</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'\d{4}-\d{1,2}-\d{1,2}'：匹配指定格式的日期，例如2016-1-31。</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'^(?=.*[a-z])(?=.*[A-Z])(?=.*\d)(?=.*[,._]).{8,}$'：检查给定字符串是否为强密码，必须同时包含英语字母大写字母、英文小写字母、数字或特殊符号（如英文逗号、英文句号、下划线），并且长度必须至少8位。</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"(?!.*[\'\"\/;=%?]).+"：如果给定字符串中包含'、"、/、;、=、%、?则匹配失败。</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'(.)\\1+'：匹配任意字符的两次或多次重复出现。</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'((?P&lt;f&gt;\b\w+\b)\s+(?P=f))'：匹配连续出现两次的单词。</a:t>
            </a:r>
            <a:endParaRPr lang="zh-CN" altLang="en-US" sz="1600">
              <a:latin typeface="Consolas" panose="020B0609020204030204" charset="0"/>
              <a:cs typeface="Consolas" panose="020B0609020204030204" charset="0"/>
            </a:endParaRPr>
          </a:p>
          <a:p>
            <a:pPr indent="-269875" defTabSz="914400">
              <a:lnSpc>
                <a:spcPct val="100000"/>
              </a:lnSpc>
              <a:spcBef>
                <a:spcPts val="600"/>
              </a:spcBef>
              <a:buSzPct val="70000"/>
              <a:buFont typeface="Wingdings" panose="05000000000000000000" charset="0"/>
              <a:buChar char="ü"/>
            </a:pPr>
            <a:r>
              <a:rPr lang="zh-CN" altLang="en-US" sz="1600">
                <a:latin typeface="Consolas" panose="020B0609020204030204" charset="0"/>
                <a:cs typeface="Consolas" panose="020B0609020204030204" charset="0"/>
              </a:rPr>
              <a:t>'((?P&lt;f&gt;.)(?P=f)(?P&lt;g&gt;.)(?P=g))'：匹配AABB形式的成语或字母组合。</a:t>
            </a:r>
            <a:endParaRPr lang="zh-CN" altLang="en-US" sz="1600">
              <a:latin typeface="Consolas" panose="020B0609020204030204" charset="0"/>
              <a:cs typeface="Consolas" panose="020B0609020204030204" charset="0"/>
            </a:endParaRPr>
          </a:p>
        </p:txBody>
      </p:sp>
      <p:sp>
        <p:nvSpPr>
          <p:cNvPr id="115715"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en-US" altLang="zh-CN" kern="1200" baseline="0" dirty="0">
                <a:latin typeface="宋体" panose="02010600030101010101" pitchFamily="2" charset="-122"/>
                <a:ea typeface="+mj-ea"/>
                <a:cs typeface="+mj-cs"/>
                <a:sym typeface="宋体" panose="02010600030101010101" pitchFamily="2" charset="-122"/>
              </a:rPr>
              <a:t>4.2.1 正则表达式</a:t>
            </a:r>
            <a:r>
              <a:rPr lang="en-US" altLang="zh-CN" kern="1200" baseline="0" dirty="0">
                <a:latin typeface="+mj-lt"/>
                <a:ea typeface="+mj-ea"/>
                <a:cs typeface="+mj-cs"/>
                <a:sym typeface="宋体" panose="02010600030101010101" pitchFamily="2" charset="-122"/>
              </a:rPr>
              <a:t>语法</a:t>
            </a:r>
            <a:endParaRPr lang="en-US" altLang="zh-CN" kern="1200" baseline="0">
              <a:latin typeface="+mj-lt"/>
              <a:ea typeface="+mj-ea"/>
              <a:cs typeface="+mj-cs"/>
              <a:sym typeface="宋体" panose="02010600030101010101" pitchFamily="2" charset="-122"/>
            </a:endParaRPr>
          </a:p>
        </p:txBody>
      </p:sp>
      <p:sp>
        <p:nvSpPr>
          <p:cNvPr id="116738" name="Content Placeholder 2"/>
          <p:cNvSpPr>
            <a:spLocks noGrp="1"/>
          </p:cNvSpPr>
          <p:nvPr>
            <p:ph idx="1"/>
          </p:nvPr>
        </p:nvSpPr>
        <p:spPr/>
        <p:txBody>
          <a:bodyPr anchor="t"/>
          <a:lstStyle/>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r"/d+(?=[a-z]+)"</a:t>
            </a:r>
            <a:r>
              <a:rPr lang="zh-CN" altLang="en-US" sz="1600">
                <a:latin typeface="Consolas" panose="020B0609020204030204" charset="0"/>
                <a:cs typeface="Consolas" panose="020B0609020204030204" charset="0"/>
              </a:rPr>
              <a:t>：匹配连续的数字并且最后一个数字跟着小写字母。</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r"/d+(?![a-z]+)"：匹配连续的数字，并且最后一个数字后面不能跟小写字母。</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r"(?&lt;=[a-z])</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d+"：匹配连续的数字，并且第一个数字的前面是小写字母。</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r"(?&lt;![a-z])</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d+"：连续的数字，并且第一个数字的前面不能小写字母。</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a:t>
            </a:r>
            <a:r>
              <a:rPr lang="zh-CN" altLang="en-US" sz="1600">
                <a:latin typeface="Consolas" panose="020B0609020204030204" charset="0"/>
                <a:cs typeface="Consolas" panose="020B0609020204030204" charset="0"/>
              </a:rPr>
              <a:t>\d{3}(?!\d)</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：匹配三位数字，而且这三位数字的后面不能是数字。</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a:t>
            </a:r>
            <a:r>
              <a:rPr lang="zh-CN" altLang="en-US" sz="1600">
                <a:latin typeface="Consolas" panose="020B0609020204030204" charset="0"/>
                <a:cs typeface="Consolas" panose="020B0609020204030204" charset="0"/>
              </a:rPr>
              <a:t>\b((?!abc)\w)+\b</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：匹配不包含连续字符串abc的单词。</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en-US" altLang="zh-CN" sz="1600">
                <a:latin typeface="Consolas" panose="020B0609020204030204" charset="0"/>
                <a:cs typeface="Consolas" panose="020B0609020204030204" charset="0"/>
              </a:rPr>
              <a:t>r'</a:t>
            </a:r>
            <a:r>
              <a:rPr lang="zh-CN" altLang="en-US" sz="1600">
                <a:latin typeface="Consolas" panose="020B0609020204030204" charset="0"/>
                <a:cs typeface="Consolas" panose="020B0609020204030204" charset="0"/>
              </a:rPr>
              <a:t>(?&lt;![a-z])\d{7}</a:t>
            </a:r>
            <a:r>
              <a:rPr lang="en-US" altLang="zh-CN" sz="1600">
                <a:latin typeface="Consolas" panose="020B0609020204030204" charset="0"/>
                <a:cs typeface="Consolas" panose="020B0609020204030204" charset="0"/>
              </a:rPr>
              <a:t>'</a:t>
            </a:r>
            <a:r>
              <a:rPr lang="zh-CN" altLang="en-US" sz="1600">
                <a:latin typeface="Consolas" panose="020B0609020204030204" charset="0"/>
                <a:cs typeface="Consolas" panose="020B0609020204030204" charset="0"/>
              </a:rPr>
              <a:t>：匹配前面不是小写字母的七位数字。</a:t>
            </a:r>
            <a:endParaRPr lang="zh-CN" altLang="en-US" sz="1600">
              <a:latin typeface="Consolas" panose="020B0609020204030204" charset="0"/>
              <a:cs typeface="Consolas" panose="020B0609020204030204" charset="0"/>
            </a:endParaRPr>
          </a:p>
          <a:p>
            <a:pPr>
              <a:spcBef>
                <a:spcPts val="600"/>
              </a:spcBef>
              <a:buFont typeface="Wingdings" panose="05000000000000000000" charset="0"/>
              <a:buChar char=""/>
            </a:pPr>
            <a:r>
              <a:rPr lang="zh-CN" altLang="en-US" sz="1600">
                <a:latin typeface="Consolas" panose="020B0609020204030204" charset="0"/>
                <a:cs typeface="Consolas" panose="020B0609020204030204" charset="0"/>
              </a:rPr>
              <a:t>r"(?&lt;=&lt;(\w{4})&gt;)(.*)(?=&lt;\/\1&gt;)"：匹配"&lt;span&gt; hello world &lt;/span&gt;"中的</a:t>
            </a:r>
            <a:r>
              <a:rPr lang="en-US" altLang="zh-CN" sz="1600">
                <a:latin typeface="Consolas" panose="020B0609020204030204" charset="0"/>
                <a:cs typeface="Consolas" panose="020B0609020204030204" charset="0"/>
              </a:rPr>
              <a:t>span</a:t>
            </a:r>
            <a:r>
              <a:rPr lang="zh-CN" altLang="en-US" sz="1600">
                <a:latin typeface="Consolas" panose="020B0609020204030204" charset="0"/>
                <a:cs typeface="Consolas" panose="020B0609020204030204" charset="0"/>
              </a:rPr>
              <a:t>和</a:t>
            </a:r>
            <a:r>
              <a:rPr lang="en-US" altLang="zh-CN" sz="1600">
                <a:latin typeface="Consolas" panose="020B0609020204030204" charset="0"/>
                <a:cs typeface="Consolas" panose="020B0609020204030204" charset="0"/>
              </a:rPr>
              <a:t>hello world</a:t>
            </a:r>
            <a:r>
              <a:rPr lang="zh-CN" altLang="en-US" sz="1600">
                <a:latin typeface="Consolas" panose="020B0609020204030204" charset="0"/>
                <a:cs typeface="Consolas" panose="020B0609020204030204" charset="0"/>
              </a:rPr>
              <a:t>。</a:t>
            </a:r>
            <a:endParaRPr lang="zh-CN" altLang="en-US" sz="1600">
              <a:latin typeface="Consolas" panose="020B0609020204030204" charset="0"/>
              <a:cs typeface="Consolas" panose="020B0609020204030204" charset="0"/>
            </a:endParaRPr>
          </a:p>
        </p:txBody>
      </p:sp>
      <p:sp>
        <p:nvSpPr>
          <p:cNvPr id="116739" name="Slide Number Placeholder 3"/>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2530"/>
          <p:cNvSpPr>
            <a:spLocks noGrp="1"/>
          </p:cNvSpPr>
          <p:nvPr>
            <p:ph idx="1"/>
          </p:nvPr>
        </p:nvSpPr>
        <p:spPr/>
        <p:txBody>
          <a:bodyPr anchor="t"/>
          <a:lstStyle/>
          <a:p>
            <a:pPr defTabSz="914400">
              <a:lnSpc>
                <a:spcPct val="150000"/>
              </a:lnSpc>
              <a:spcBef>
                <a:spcPts val="100"/>
              </a:spcBef>
              <a:buSzPct val="70000"/>
              <a:buFont typeface="Wingdings" panose="05000000000000000000" charset="0"/>
              <a:buChar char=""/>
            </a:pPr>
            <a:r>
              <a:rPr lang="zh-CN" altLang="en-US" sz="1800" dirty="0">
                <a:latin typeface="宋体" panose="02010600030101010101" pitchFamily="2" charset="-122"/>
              </a:rPr>
              <a:t>不同编码格式之间相差很大，采用</a:t>
            </a:r>
            <a:r>
              <a:rPr lang="zh-CN" altLang="en-US" sz="1800" dirty="0">
                <a:solidFill>
                  <a:srgbClr val="FF0000"/>
                </a:solidFill>
                <a:latin typeface="宋体" panose="02010600030101010101" pitchFamily="2" charset="-122"/>
              </a:rPr>
              <a:t>不同的编码格式意味着不同的表示和存储形式</a:t>
            </a:r>
            <a:r>
              <a:rPr lang="zh-CN" altLang="en-US" sz="1800" dirty="0">
                <a:latin typeface="宋体" panose="02010600030101010101" pitchFamily="2" charset="-122"/>
              </a:rPr>
              <a:t>，把同一字符存入文件时，写入的内容可能会不同，在试图理解其内容时</a:t>
            </a:r>
            <a:r>
              <a:rPr lang="zh-CN" altLang="en-US" sz="1800" dirty="0">
                <a:solidFill>
                  <a:srgbClr val="FF0000"/>
                </a:solidFill>
                <a:latin typeface="宋体" panose="02010600030101010101" pitchFamily="2" charset="-122"/>
              </a:rPr>
              <a:t>必须了解编码规则</a:t>
            </a:r>
            <a:r>
              <a:rPr lang="zh-CN" altLang="en-US" sz="1800" dirty="0">
                <a:latin typeface="宋体" panose="02010600030101010101" pitchFamily="2" charset="-122"/>
              </a:rPr>
              <a:t>并进行正确的解码。如果解码方法不正确就无法还原信息，从这个角度来讲，</a:t>
            </a:r>
            <a:r>
              <a:rPr lang="zh-CN" altLang="en-US" sz="1800" dirty="0">
                <a:solidFill>
                  <a:srgbClr val="FF0000"/>
                </a:solidFill>
                <a:latin typeface="宋体" panose="02010600030101010101" pitchFamily="2" charset="-122"/>
              </a:rPr>
              <a:t>字符串编码也具有加密的效果</a:t>
            </a:r>
            <a:r>
              <a:rPr lang="zh-CN" altLang="en-US" sz="1800" dirty="0">
                <a:latin typeface="宋体" panose="02010600030101010101" pitchFamily="2" charset="-122"/>
              </a:rPr>
              <a:t>。</a:t>
            </a:r>
            <a:endParaRPr lang="zh-CN" altLang="en-US" sz="1200" dirty="0">
              <a:latin typeface="Consolas" panose="020B0609020204030204" charset="0"/>
            </a:endParaRPr>
          </a:p>
        </p:txBody>
      </p:sp>
      <p:sp>
        <p:nvSpPr>
          <p:cNvPr id="24578"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2457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5222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4.2.2 re模块主要函数</a:t>
            </a:r>
            <a:endParaRPr lang="zh-CN" altLang="en-US" kern="1200" baseline="0" dirty="0">
              <a:latin typeface="宋体" panose="02010600030101010101" pitchFamily="2" charset="-122"/>
              <a:ea typeface="+mj-ea"/>
              <a:cs typeface="+mj-cs"/>
              <a:sym typeface="宋体" panose="02010600030101010101" pitchFamily="2" charset="-122"/>
            </a:endParaRPr>
          </a:p>
        </p:txBody>
      </p:sp>
      <p:graphicFrame>
        <p:nvGraphicFramePr>
          <p:cNvPr id="2" name="Content Placeholder -1"/>
          <p:cNvGraphicFramePr>
            <a:graphicFrameLocks noGrp="1"/>
          </p:cNvGraphicFramePr>
          <p:nvPr>
            <p:ph idx="1"/>
          </p:nvPr>
        </p:nvGraphicFramePr>
        <p:xfrm>
          <a:off x="414020" y="1141095"/>
          <a:ext cx="8192135" cy="3469005"/>
        </p:xfrm>
        <a:graphic>
          <a:graphicData uri="http://schemas.openxmlformats.org/drawingml/2006/table">
            <a:tbl>
              <a:tblPr firstRow="1" bandRow="1">
                <a:tableStyleId>{5940675A-B579-460E-94D1-54222C63F5DA}</a:tableStyleId>
              </a:tblPr>
              <a:tblGrid>
                <a:gridCol w="2686685"/>
                <a:gridCol w="5505450"/>
              </a:tblGrid>
              <a:tr h="20129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compile(pattern[, flags])</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创建正则表达式对象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escape(string)</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将字符串中所有特殊正则表达式字符转义</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findall(pattern, string[, flags])</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返回包含字符串中</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所有</a:t>
                      </a:r>
                      <a:r>
                        <a:rPr lang="zh-CN" altLang="en-US" sz="1400" b="0" u="none">
                          <a:latin typeface="宋体" panose="02010600030101010101" pitchFamily="2" charset="-122"/>
                          <a:ea typeface="宋体" panose="02010600030101010101" pitchFamily="2" charset="-122"/>
                          <a:cs typeface="宋体" panose="02010600030101010101" pitchFamily="2" charset="-122"/>
                        </a:rPr>
                        <a:t>与给定模式匹配的项的列表</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875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finditer(pattern, string, flags=0)</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返回包含所有匹配项的迭代对象，其中每个匹配项都是</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fullmatch(pattern, string, flags=0)</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尝试把模式作用于整个字符串，返回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match(pattern, string[, flags])</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从字符串的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开始处</a:t>
                      </a:r>
                      <a:r>
                        <a:rPr lang="zh-CN" altLang="en-US" sz="1400" b="0" u="none">
                          <a:latin typeface="宋体" panose="02010600030101010101" pitchFamily="2" charset="-122"/>
                          <a:ea typeface="宋体" panose="02010600030101010101" pitchFamily="2" charset="-122"/>
                          <a:cs typeface="宋体" panose="02010600030101010101" pitchFamily="2" charset="-122"/>
                        </a:rPr>
                        <a:t>匹配模式，返回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93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purge()</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清空正则表达式缓存</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search(pattern, string[, flags])</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在</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整个字符串</a:t>
                      </a:r>
                      <a:r>
                        <a:rPr lang="zh-CN" altLang="en-US" sz="1400" b="0" u="none">
                          <a:latin typeface="宋体" panose="02010600030101010101" pitchFamily="2" charset="-122"/>
                          <a:ea typeface="宋体" panose="02010600030101010101" pitchFamily="2" charset="-122"/>
                          <a:cs typeface="宋体" panose="02010600030101010101" pitchFamily="2" charset="-122"/>
                        </a:rPr>
                        <a:t>中寻找模式，返回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r>
                        <a:rPr lang="zh-CN" altLang="en-US" sz="1400" b="0" u="none">
                          <a:latin typeface="宋体" panose="02010600030101010101" pitchFamily="2" charset="-122"/>
                          <a:ea typeface="宋体" panose="02010600030101010101" pitchFamily="2" charset="-122"/>
                          <a:cs typeface="宋体" panose="02010600030101010101" pitchFamily="2" charset="-122"/>
                        </a:rPr>
                        <a:t>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8605">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split(pattern, string[, maxsplit=0])</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根据模式匹配项分隔字符串</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sub(pat, repl, string[, count=0])</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400" b="0" u="none">
                          <a:latin typeface="宋体" panose="02010600030101010101" pitchFamily="2" charset="-122"/>
                          <a:ea typeface="宋体" panose="02010600030101010101" pitchFamily="2" charset="-122"/>
                          <a:cs typeface="宋体" panose="02010600030101010101" pitchFamily="2" charset="-122"/>
                        </a:rPr>
                        <a:t>pat</a:t>
                      </a:r>
                      <a:r>
                        <a:rPr lang="zh-CN" altLang="en-US" sz="1400" b="0" u="none">
                          <a:latin typeface="宋体" panose="02010600030101010101" pitchFamily="2" charset="-122"/>
                          <a:ea typeface="宋体" panose="02010600030101010101" pitchFamily="2" charset="-122"/>
                          <a:cs typeface="宋体" panose="02010600030101010101" pitchFamily="2" charset="-122"/>
                        </a:rPr>
                        <a:t>匹配的项用</a:t>
                      </a:r>
                      <a:r>
                        <a:rPr lang="en-US" altLang="zh-CN" sz="1400" b="0" u="none">
                          <a:latin typeface="宋体" panose="02010600030101010101" pitchFamily="2" charset="-122"/>
                          <a:ea typeface="宋体" panose="02010600030101010101" pitchFamily="2" charset="-122"/>
                          <a:cs typeface="宋体" panose="02010600030101010101" pitchFamily="2" charset="-122"/>
                        </a:rPr>
                        <a:t>repl</a:t>
                      </a:r>
                      <a:r>
                        <a:rPr lang="zh-CN" altLang="en-US" sz="1400" b="0" u="none">
                          <a:latin typeface="宋体" panose="02010600030101010101" pitchFamily="2" charset="-122"/>
                          <a:ea typeface="宋体" panose="02010600030101010101" pitchFamily="2" charset="-122"/>
                          <a:cs typeface="宋体" panose="02010600030101010101" pitchFamily="2" charset="-122"/>
                        </a:rPr>
                        <a:t>替换，返回新字符串，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repl</a:t>
                      </a:r>
                      <a:r>
                        <a:rPr lang="zh-CN" altLang="en-US" sz="1400" b="0" u="none">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06450">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subn(pat, repl, string[, count=0])</a:t>
                      </a:r>
                      <a:endParaRPr lang="en-US" altLang="zh-CN" sz="1400" b="0" u="none">
                        <a:latin typeface="Times New Roman" panose="02020603050405020304" pitchFamily="2" charset="0"/>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将字符串中所有</a:t>
                      </a:r>
                      <a:r>
                        <a:rPr lang="en-US" altLang="zh-CN" sz="1400" b="0" u="none">
                          <a:latin typeface="宋体" panose="02010600030101010101" pitchFamily="2" charset="-122"/>
                          <a:ea typeface="宋体" panose="02010600030101010101" pitchFamily="2" charset="-122"/>
                          <a:cs typeface="宋体" panose="02010600030101010101" pitchFamily="2" charset="-122"/>
                        </a:rPr>
                        <a:t>pat</a:t>
                      </a:r>
                      <a:r>
                        <a:rPr lang="zh-CN" altLang="en-US" sz="1400" b="0" u="none">
                          <a:latin typeface="宋体" panose="02010600030101010101" pitchFamily="2" charset="-122"/>
                          <a:ea typeface="宋体" panose="02010600030101010101" pitchFamily="2" charset="-122"/>
                          <a:cs typeface="宋体" panose="02010600030101010101" pitchFamily="2" charset="-122"/>
                        </a:rPr>
                        <a:t>的匹配项用</a:t>
                      </a:r>
                      <a:r>
                        <a:rPr lang="en-US" altLang="zh-CN" sz="1400" b="0" u="none">
                          <a:latin typeface="宋体" panose="02010600030101010101" pitchFamily="2" charset="-122"/>
                          <a:ea typeface="宋体" panose="02010600030101010101" pitchFamily="2" charset="-122"/>
                          <a:cs typeface="宋体" panose="02010600030101010101" pitchFamily="2" charset="-122"/>
                        </a:rPr>
                        <a:t>repl</a:t>
                      </a:r>
                      <a:r>
                        <a:rPr lang="zh-CN" altLang="en-US" sz="1400" b="0" u="none">
                          <a:latin typeface="宋体" panose="02010600030101010101" pitchFamily="2" charset="-122"/>
                          <a:ea typeface="宋体" panose="02010600030101010101" pitchFamily="2" charset="-122"/>
                          <a:cs typeface="宋体" panose="02010600030101010101" pitchFamily="2" charset="-122"/>
                        </a:rPr>
                        <a:t>替换，返回包含新字符串和替换次数的二元元组，</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repl</a:t>
                      </a:r>
                      <a:r>
                        <a:rPr lang="zh-CN" altLang="en-US" sz="1400" b="0" u="none">
                          <a:latin typeface="宋体" panose="02010600030101010101" pitchFamily="2" charset="-122"/>
                          <a:ea typeface="宋体" panose="02010600030101010101" pitchFamily="2" charset="-122"/>
                          <a:cs typeface="宋体" panose="02010600030101010101" pitchFamily="2" charset="-122"/>
                        </a:rPr>
                        <a:t>可以是字符串或返回字符串的可调用对象，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作用于每个匹配的</a:t>
                      </a:r>
                      <a:r>
                        <a:rPr lang="en-US" altLang="zh-CN" sz="1400" b="0" u="none">
                          <a:latin typeface="宋体" panose="02010600030101010101" pitchFamily="2" charset="-122"/>
                          <a:ea typeface="宋体" panose="02010600030101010101" pitchFamily="2" charset="-122"/>
                          <a:cs typeface="宋体" panose="02010600030101010101" pitchFamily="2" charset="-122"/>
                        </a:rPr>
                        <a:t>Match对象</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7803"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latin typeface="宋体" panose="02010600030101010101" pitchFamily="2" charset="-122"/>
                <a:sym typeface="Arial" panose="020B0604020202020204" pitchFamily="34" charset="0"/>
              </a:rPr>
              <a:t>4.2.6 正则表达式应用案例</a:t>
            </a:r>
            <a:endParaRPr dirty="0">
              <a:latin typeface="宋体" panose="02010600030101010101" pitchFamily="2" charset="-122"/>
              <a:sym typeface="Arial" panose="020B0604020202020204" pitchFamily="34" charset="0"/>
            </a:endParaRPr>
          </a:p>
        </p:txBody>
      </p:sp>
      <p:sp>
        <p:nvSpPr>
          <p:cNvPr id="3" name="内容占位符 2"/>
          <p:cNvSpPr>
            <a:spLocks noGrp="1"/>
          </p:cNvSpPr>
          <p:nvPr>
            <p:ph idx="1"/>
          </p:nvPr>
        </p:nvSpPr>
        <p:spPr/>
        <p:txBody>
          <a:bodyPr/>
          <a:lstStyle/>
          <a:p>
            <a:r>
              <a:rPr lang="zh-CN" altLang="en-US" sz="1800" b="1" dirty="0">
                <a:latin typeface="Consolas" panose="020B0609020204030204" charset="0"/>
                <a:cs typeface="Consolas" panose="020B0609020204030204" charset="0"/>
              </a:rPr>
              <a:t>例4-6</a:t>
            </a:r>
            <a:r>
              <a:rPr lang="zh-CN" altLang="en-US" sz="1800" dirty="0">
                <a:latin typeface="Consolas" panose="020B0609020204030204" charset="0"/>
                <a:cs typeface="Consolas" panose="020B0609020204030204" charset="0"/>
              </a:rPr>
              <a:t>  查找文本中ABAC和AABB形式的成语。</a:t>
            </a:r>
            <a:endParaRPr lang="zh-CN" altLang="en-US" sz="135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from re import findall</a:t>
            </a:r>
            <a:endParaRPr lang="zh-CN" altLang="en-US" sz="1400" dirty="0">
              <a:latin typeface="Consolas" panose="020B0609020204030204" charset="0"/>
              <a:cs typeface="Consolas" panose="020B0609020204030204" charset="0"/>
            </a:endParaRPr>
          </a:p>
          <a:p>
            <a:pPr marL="0" indent="0">
              <a:buNone/>
            </a:pPr>
            <a:endParaRPr lang="zh-CN" altLang="en-US" sz="140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text = '''行尸走肉、金蝉脱壳、百里挑一、金玉满堂、</a:t>
            </a:r>
            <a:endParaRPr lang="zh-CN" altLang="en-US" sz="140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背水一战、霸王别姬、天上人间、不吐不快、海阔天空、</a:t>
            </a:r>
            <a:endParaRPr lang="zh-CN" altLang="en-US" sz="140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情非得已、满腹经纶、兵临城下、春暖花开、插翅难逃、</a:t>
            </a:r>
            <a:endParaRPr lang="zh-CN" altLang="en-US" sz="140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黄道吉日、天下无双、偷天换日、两小无猜、卧虎藏龙、</a:t>
            </a:r>
            <a:endParaRPr lang="zh-CN" altLang="en-US" sz="140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珠光宝气、簪缨世族、花花公子、绘声绘影、国色天香、</a:t>
            </a:r>
            <a:endParaRPr lang="zh-CN" altLang="en-US" sz="140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相亲相爱、八仙过海、金玉良缘、掌上明珠、皆大欢喜\</a:t>
            </a:r>
            <a:endParaRPr lang="zh-CN" altLang="en-US" sz="140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浩浩荡荡、平平安安、秀秀气气、斯斯文文、高高兴兴'''</a:t>
            </a:r>
            <a:endParaRPr lang="zh-CN" altLang="en-US" sz="1400" dirty="0">
              <a:latin typeface="Consolas" panose="020B0609020204030204" charset="0"/>
              <a:cs typeface="Consolas" panose="020B0609020204030204" charset="0"/>
            </a:endParaRPr>
          </a:p>
          <a:p>
            <a:pPr marL="0" indent="0">
              <a:buNone/>
            </a:pPr>
            <a:endParaRPr lang="zh-CN" altLang="en-US" sz="140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pattern = r'(((.).\3.)|((.)\5(.)\6))'</a:t>
            </a:r>
            <a:endParaRPr lang="zh-CN" altLang="en-US" sz="140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for item in findall(pattern, text):</a:t>
            </a:r>
            <a:endParaRPr lang="zh-CN" altLang="en-US" sz="1400" dirty="0">
              <a:latin typeface="Consolas" panose="020B0609020204030204" charset="0"/>
              <a:cs typeface="Consolas" panose="020B0609020204030204" charset="0"/>
            </a:endParaRPr>
          </a:p>
          <a:p>
            <a:pPr marL="0" indent="0">
              <a:buNone/>
            </a:pPr>
            <a:r>
              <a:rPr lang="zh-CN" altLang="en-US" sz="1400" dirty="0">
                <a:latin typeface="Consolas" panose="020B0609020204030204" charset="0"/>
                <a:cs typeface="Consolas" panose="020B0609020204030204" charset="0"/>
              </a:rPr>
              <a:t>    print(item[0])</a:t>
            </a:r>
            <a:endParaRPr lang="zh-CN" altLang="en-US" sz="1400" dirty="0">
              <a:latin typeface="Consolas" panose="020B0609020204030204" charset="0"/>
              <a:cs typeface="Consolas" panose="020B0609020204030204" charset="0"/>
            </a:endParaRPr>
          </a:p>
        </p:txBody>
      </p:sp>
      <p:sp>
        <p:nvSpPr>
          <p:cNvPr id="4" name="灯片编号占位符 3"/>
          <p:cNvSpPr>
            <a:spLocks noGrp="1"/>
          </p:cNvSpPr>
          <p:nvPr>
            <p:ph type="sldNum" sz="quarter" idx="4"/>
          </p:nvPr>
        </p:nvSpPr>
        <p:spPr/>
        <p:txBody>
          <a:bodyPr/>
          <a:lstStyle/>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fld>
            <a:endParaRPr lang="zh-CN" altLang="en-US" sz="790" strike="noStrike" noProof="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a:latin typeface="宋体" panose="02010600030101010101" pitchFamily="2" charset="-122"/>
                <a:sym typeface="Arial" panose="020B0604020202020204" pitchFamily="34" charset="0"/>
              </a:rPr>
              <a:t>4.2.6 正则表达式应用案例</a:t>
            </a:r>
            <a:endParaRPr lang="zh-CN" altLang="en-US"/>
          </a:p>
        </p:txBody>
      </p:sp>
      <p:sp>
        <p:nvSpPr>
          <p:cNvPr id="4" name="灯片编号占位符 3"/>
          <p:cNvSpPr>
            <a:spLocks noGrp="1"/>
          </p:cNvSpPr>
          <p:nvPr>
            <p:ph type="sldNum" sz="quarter" idx="4"/>
          </p:nvPr>
        </p:nvSpPr>
        <p:spPr/>
        <p:txBody>
          <a:bodyPr/>
          <a:lstStyle/>
          <a:p>
            <a:pPr algn="r" fontAlgn="base"/>
            <a:fld id="{9A0DB2DC-4C9A-4742-B13C-FB6460FD3503}" type="slidenum">
              <a:rPr lang="zh-CN" altLang="en-US" sz="790" strike="noStrike" noProof="1" dirty="0">
                <a:latin typeface="Arial" panose="020B0604020202020204" pitchFamily="34" charset="0"/>
                <a:ea typeface="宋体" panose="02010600030101010101" pitchFamily="2" charset="-122"/>
                <a:cs typeface="+mn-cs"/>
              </a:rPr>
            </a:fld>
            <a:endParaRPr lang="zh-CN" altLang="en-US" sz="790" strike="noStrike" noProof="1"/>
          </a:p>
        </p:txBody>
      </p:sp>
      <p:pic>
        <p:nvPicPr>
          <p:cNvPr id="5" name="图片 4"/>
          <p:cNvPicPr>
            <a:picLocks noChangeAspect="1"/>
          </p:cNvPicPr>
          <p:nvPr/>
        </p:nvPicPr>
        <p:blipFill>
          <a:blip r:embed="rId1"/>
          <a:stretch>
            <a:fillRect/>
          </a:stretch>
        </p:blipFill>
        <p:spPr>
          <a:xfrm>
            <a:off x="2198370" y="1110615"/>
            <a:ext cx="3859530" cy="3853339"/>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实验</a:t>
            </a:r>
            <a:r>
              <a:rPr lang="en-US" altLang="zh-CN" dirty="0"/>
              <a:t>6</a:t>
            </a:r>
            <a:r>
              <a:rPr lang="zh-CN" altLang="en-US" dirty="0"/>
              <a:t> 字符串操作及应用</a:t>
            </a:r>
            <a:endParaRPr lang="en-US" dirty="0"/>
          </a:p>
        </p:txBody>
      </p:sp>
      <p:sp>
        <p:nvSpPr>
          <p:cNvPr id="3" name="Content Placeholder 2"/>
          <p:cNvSpPr>
            <a:spLocks noGrp="1"/>
          </p:cNvSpPr>
          <p:nvPr>
            <p:ph idx="1"/>
          </p:nvPr>
        </p:nvSpPr>
        <p:spPr/>
        <p:txBody>
          <a:bodyPr/>
          <a:lstStyle/>
          <a:p>
            <a:r>
              <a:rPr lang="en-US" dirty="0"/>
              <a:t>字符串格式化</a:t>
            </a:r>
            <a:r>
              <a:rPr lang="zh-CN" altLang="en-US" dirty="0"/>
              <a:t>：</a:t>
            </a:r>
            <a:r>
              <a:rPr lang="en-US" altLang="zh-CN" dirty="0"/>
              <a:t>%</a:t>
            </a:r>
            <a:r>
              <a:rPr lang="zh-CN" altLang="en-US" dirty="0"/>
              <a:t> </a:t>
            </a:r>
            <a:r>
              <a:rPr lang="en-US" altLang="zh-CN" dirty="0"/>
              <a:t>format</a:t>
            </a:r>
            <a:r>
              <a:rPr lang="zh-CN" altLang="en-US" dirty="0"/>
              <a:t> </a:t>
            </a:r>
            <a:r>
              <a:rPr lang="en-US" altLang="zh-CN" dirty="0"/>
              <a:t>f</a:t>
            </a:r>
            <a:endParaRPr lang="en-US" altLang="zh-CN" dirty="0"/>
          </a:p>
          <a:p>
            <a:r>
              <a:rPr lang="en-US" dirty="0" err="1"/>
              <a:t>字符串常用方法</a:t>
            </a:r>
            <a:endParaRPr lang="en-US" dirty="0"/>
          </a:p>
          <a:p>
            <a:r>
              <a:rPr lang="en-US" dirty="0"/>
              <a:t>字符串分词</a:t>
            </a:r>
            <a:r>
              <a:rPr lang="zh-CN" altLang="en-US" dirty="0"/>
              <a:t>：</a:t>
            </a:r>
            <a:r>
              <a:rPr lang="en-US" altLang="zh-CN" dirty="0" err="1"/>
              <a:t>jieba</a:t>
            </a:r>
            <a:r>
              <a:rPr lang="zh-CN" altLang="en-US" dirty="0"/>
              <a:t>使用</a:t>
            </a:r>
            <a:endParaRPr lang="en-US" altLang="zh-CN" dirty="0"/>
          </a:p>
          <a:p>
            <a:r>
              <a:rPr lang="zh-CN" altLang="en-US" dirty="0">
                <a:latin typeface="Consolas" panose="020B0609020204030204" charset="0"/>
                <a:cs typeface="Consolas" panose="020B0609020204030204" charset="0"/>
              </a:rPr>
              <a:t>查找文本中ABAC和AABB形式的成语</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内容占位符 2"/>
          <p:cNvSpPr>
            <a:spLocks noGrp="1"/>
          </p:cNvSpPr>
          <p:nvPr>
            <p:ph idx="1"/>
          </p:nvPr>
        </p:nvSpPr>
        <p:spPr/>
        <p:txBody>
          <a:bodyPr anchor="t"/>
          <a:lstStyle/>
          <a:p>
            <a:pPr marL="0" indent="0">
              <a:spcBef>
                <a:spcPct val="0"/>
              </a:spcBef>
              <a:buNone/>
            </a:pPr>
            <a:r>
              <a:rPr lang="zh-CN" altLang="en-US" sz="1600">
                <a:latin typeface="Consolas" panose="020B0609020204030204" charset="0"/>
                <a:cs typeface="Consolas" panose="020B0609020204030204" charset="0"/>
              </a:rPr>
              <a:t>&gt;&gt;&gt; '董付国'.encode('utf8')</a:t>
            </a:r>
            <a:endParaRPr lang="zh-CN" altLang="en-US" sz="1600">
              <a:latin typeface="Consolas" panose="020B0609020204030204" charset="0"/>
              <a:cs typeface="Consolas" panose="020B0609020204030204" charset="0"/>
            </a:endParaRPr>
          </a:p>
          <a:p>
            <a:pPr marL="0" indent="0">
              <a:spcBef>
                <a:spcPct val="0"/>
              </a:spcBef>
              <a:buNone/>
            </a:pPr>
            <a:r>
              <a:rPr lang="zh-CN" altLang="en-US" sz="1600">
                <a:solidFill>
                  <a:srgbClr val="00B0F0"/>
                </a:solidFill>
                <a:latin typeface="Consolas" panose="020B0609020204030204" charset="0"/>
                <a:cs typeface="Consolas" panose="020B0609020204030204" charset="0"/>
              </a:rPr>
              <a:t>b'\xe8\x91\xa3\xe4\xbb\x98\xe5\x9b\xbd'</a:t>
            </a:r>
            <a:endParaRPr lang="zh-CN" altLang="en-US" sz="1600">
              <a:solidFill>
                <a:srgbClr val="00B0F0"/>
              </a:solidFill>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rPr>
              <a:t>&gt;&gt;&gt; '董付国'.encode('cp936')</a:t>
            </a:r>
            <a:endParaRPr lang="zh-CN" altLang="en-US" sz="1600">
              <a:latin typeface="Consolas" panose="020B0609020204030204" charset="0"/>
              <a:cs typeface="Consolas" panose="020B0609020204030204" charset="0"/>
            </a:endParaRPr>
          </a:p>
          <a:p>
            <a:pPr marL="0" indent="0">
              <a:spcBef>
                <a:spcPct val="0"/>
              </a:spcBef>
              <a:buNone/>
            </a:pPr>
            <a:r>
              <a:rPr lang="zh-CN" altLang="en-US" sz="1600">
                <a:solidFill>
                  <a:srgbClr val="00B0F0"/>
                </a:solidFill>
                <a:latin typeface="Consolas" panose="020B0609020204030204" charset="0"/>
                <a:cs typeface="Consolas" panose="020B0609020204030204" charset="0"/>
              </a:rPr>
              <a:t>b'\xb6\xad\xb8\xb6\xb9\xfa'</a:t>
            </a:r>
            <a:endParaRPr lang="zh-CN" altLang="en-US" sz="1600">
              <a:solidFill>
                <a:srgbClr val="00B0F0"/>
              </a:solidFill>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rPr>
              <a:t>&gt;&gt;&gt; '董付国'.encode('cp936').decode('cp936')</a:t>
            </a:r>
            <a:endParaRPr lang="zh-CN" altLang="en-US" sz="1600">
              <a:latin typeface="Consolas" panose="020B0609020204030204" charset="0"/>
              <a:cs typeface="Consolas" panose="020B0609020204030204" charset="0"/>
            </a:endParaRPr>
          </a:p>
          <a:p>
            <a:pPr marL="0" indent="0">
              <a:spcBef>
                <a:spcPct val="0"/>
              </a:spcBef>
              <a:buNone/>
            </a:pPr>
            <a:r>
              <a:rPr lang="zh-CN" altLang="en-US" sz="1600">
                <a:solidFill>
                  <a:srgbClr val="00B0F0"/>
                </a:solidFill>
                <a:latin typeface="Consolas" panose="020B0609020204030204" charset="0"/>
                <a:cs typeface="Consolas" panose="020B0609020204030204" charset="0"/>
              </a:rPr>
              <a:t>'董付国'</a:t>
            </a:r>
            <a:endParaRPr lang="zh-CN" altLang="en-US" sz="1600">
              <a:solidFill>
                <a:srgbClr val="00B0F0"/>
              </a:solidFill>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rPr>
              <a:t>&gt;&gt;&gt; 'Python可以这样学'.encode('utf8').decode('cp936')</a:t>
            </a:r>
            <a:endParaRPr lang="zh-CN" altLang="en-US" sz="1600">
              <a:solidFill>
                <a:srgbClr val="FF0000"/>
              </a:solidFill>
              <a:latin typeface="Consolas" panose="020B0609020204030204" charset="0"/>
              <a:cs typeface="Consolas" panose="020B0609020204030204" charset="0"/>
            </a:endParaRPr>
          </a:p>
          <a:p>
            <a:pPr marL="0" indent="0">
              <a:spcBef>
                <a:spcPct val="0"/>
              </a:spcBef>
              <a:buNone/>
            </a:pPr>
            <a:r>
              <a:rPr lang="zh-CN" altLang="en-US" sz="1600">
                <a:solidFill>
                  <a:srgbClr val="FF0000"/>
                </a:solidFill>
                <a:latin typeface="Consolas" panose="020B0609020204030204" charset="0"/>
                <a:cs typeface="Consolas" panose="020B0609020204030204" charset="0"/>
              </a:rPr>
              <a:t>UnicodeDecodeError: 'gbk' codec can't decode byte 0xaf in position 8: illegal multibyte sequence</a:t>
            </a:r>
            <a:endParaRPr lang="zh-CN" altLang="en-US" sz="1600">
              <a:solidFill>
                <a:srgbClr val="FF0000"/>
              </a:solidFill>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rPr>
              <a:t>&gt;&gt;&gt; 'Python程序设计开发宝典'.encode('cp936').decode('utf8')</a:t>
            </a:r>
            <a:endParaRPr lang="zh-CN" altLang="en-US" sz="1600">
              <a:solidFill>
                <a:srgbClr val="FF0000"/>
              </a:solidFill>
              <a:latin typeface="Consolas" panose="020B0609020204030204" charset="0"/>
              <a:cs typeface="Consolas" panose="020B0609020204030204" charset="0"/>
            </a:endParaRPr>
          </a:p>
          <a:p>
            <a:pPr marL="0" indent="0">
              <a:spcBef>
                <a:spcPct val="0"/>
              </a:spcBef>
              <a:buNone/>
            </a:pPr>
            <a:r>
              <a:rPr lang="zh-CN" altLang="en-US" sz="1600">
                <a:solidFill>
                  <a:srgbClr val="FF0000"/>
                </a:solidFill>
                <a:latin typeface="Consolas" panose="020B0609020204030204" charset="0"/>
                <a:cs typeface="Consolas" panose="020B0609020204030204" charset="0"/>
              </a:rPr>
              <a:t>UnicodeDecodeError: 'utf-8' codec can't decode byte 0xb3 in position 6: invalid start byte</a:t>
            </a:r>
            <a:endParaRPr lang="zh-CN" altLang="en-US" sz="1600">
              <a:solidFill>
                <a:srgbClr val="FF0000"/>
              </a:solidFill>
              <a:latin typeface="Consolas" panose="020B0609020204030204" charset="0"/>
              <a:cs typeface="Consolas" panose="020B0609020204030204" charset="0"/>
            </a:endParaRPr>
          </a:p>
          <a:p>
            <a:pPr marL="0" indent="0">
              <a:spcBef>
                <a:spcPct val="0"/>
              </a:spcBef>
              <a:buNone/>
            </a:pPr>
            <a:r>
              <a:rPr lang="zh-CN" altLang="en-US" sz="1600">
                <a:latin typeface="Consolas" panose="020B0609020204030204" charset="0"/>
                <a:cs typeface="Consolas" panose="020B0609020204030204" charset="0"/>
              </a:rPr>
              <a:t>&gt;&gt;&gt; '测试'.encode('utf8').decode('gbk')</a:t>
            </a:r>
            <a:endParaRPr lang="zh-CN" altLang="en-US" sz="1600">
              <a:solidFill>
                <a:srgbClr val="FF0000"/>
              </a:solidFill>
              <a:latin typeface="Consolas" panose="020B0609020204030204" charset="0"/>
              <a:cs typeface="Consolas" panose="020B0609020204030204" charset="0"/>
            </a:endParaRPr>
          </a:p>
          <a:p>
            <a:pPr marL="0" indent="0">
              <a:spcBef>
                <a:spcPct val="0"/>
              </a:spcBef>
              <a:buNone/>
            </a:pPr>
            <a:r>
              <a:rPr lang="zh-CN" altLang="en-US" sz="1600">
                <a:solidFill>
                  <a:srgbClr val="00B0F0"/>
                </a:solidFill>
                <a:latin typeface="Consolas" panose="020B0609020204030204" charset="0"/>
                <a:cs typeface="Consolas" panose="020B0609020204030204" charset="0"/>
              </a:rPr>
              <a:t>'娴嬭瘯'</a:t>
            </a:r>
            <a:endParaRPr lang="zh-CN" altLang="en-US" sz="1600">
              <a:solidFill>
                <a:srgbClr val="00B0F0"/>
              </a:solidFill>
              <a:latin typeface="Consolas" panose="020B0609020204030204" charset="0"/>
              <a:cs typeface="Consolas" panose="020B0609020204030204" charset="0"/>
            </a:endParaRPr>
          </a:p>
        </p:txBody>
      </p:sp>
      <p:sp>
        <p:nvSpPr>
          <p:cNvPr id="25602"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占位符 23554"/>
          <p:cNvSpPr>
            <a:spLocks noGrp="1"/>
          </p:cNvSpPr>
          <p:nvPr>
            <p:ph idx="1"/>
          </p:nvPr>
        </p:nvSpPr>
        <p:spPr/>
        <p:txBody>
          <a:bodyPr anchor="t"/>
          <a:lstStyle/>
          <a:p>
            <a:pPr defTabSz="914400">
              <a:lnSpc>
                <a:spcPct val="150000"/>
              </a:lnSpc>
              <a:spcBef>
                <a:spcPct val="0"/>
              </a:spcBef>
              <a:buSzPct val="70000"/>
              <a:buFont typeface="Wingdings" panose="05000000000000000000" charset="0"/>
              <a:buChar char=""/>
            </a:pPr>
            <a:r>
              <a:rPr lang="zh-CN" altLang="en-US" sz="1800" dirty="0">
                <a:latin typeface="宋体" panose="02010600030101010101" pitchFamily="2" charset="-122"/>
              </a:rPr>
              <a:t>Python 3.x完全支持中文字符，</a:t>
            </a:r>
            <a:r>
              <a:rPr lang="zh-CN" altLang="en-US" sz="1800" dirty="0">
                <a:solidFill>
                  <a:srgbClr val="FF0000"/>
                </a:solidFill>
                <a:latin typeface="宋体" panose="02010600030101010101" pitchFamily="2" charset="-122"/>
              </a:rPr>
              <a:t>默认使用UTF8编码格式</a:t>
            </a:r>
            <a:r>
              <a:rPr lang="zh-CN" altLang="en-US" sz="1800" dirty="0">
                <a:latin typeface="宋体" panose="02010600030101010101" pitchFamily="2" charset="-122"/>
              </a:rPr>
              <a:t>，无论是一个数字、英文字母，还是一个汉字，</a:t>
            </a:r>
            <a:r>
              <a:rPr lang="zh-CN" altLang="en-US" sz="1800" dirty="0">
                <a:solidFill>
                  <a:srgbClr val="FF0000"/>
                </a:solidFill>
                <a:latin typeface="宋体" panose="02010600030101010101" pitchFamily="2" charset="-122"/>
              </a:rPr>
              <a:t>在统计字符串长度时都按一个字符对待和处理</a:t>
            </a:r>
            <a:r>
              <a:rPr lang="zh-CN" altLang="en-US" sz="1800" dirty="0">
                <a:latin typeface="宋体" panose="02010600030101010101" pitchFamily="2" charset="-122"/>
              </a:rPr>
              <a:t>。</a:t>
            </a:r>
            <a:endParaRPr lang="zh-CN" altLang="en-US" sz="1800" dirty="0">
              <a:latin typeface="宋体" panose="02010600030101010101" pitchFamily="2" charset="-122"/>
            </a:endParaRPr>
          </a:p>
          <a:p>
            <a:pPr defTabSz="914400">
              <a:lnSpc>
                <a:spcPct val="80000"/>
              </a:lnSpc>
              <a:buSzPct val="70000"/>
              <a:buFont typeface="Wingdings" panose="05000000000000000000" pitchFamily="2" charset="2"/>
              <a:buNone/>
            </a:pPr>
            <a:endParaRPr lang="zh-CN" altLang="en-US" sz="1350" dirty="0">
              <a:latin typeface="宋体" panose="02010600030101010101" pitchFamily="2" charset="-122"/>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s = '中国山东烟台'</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len(s)                   #字符串长度，或者包含的字符个数</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rPr>
              <a:t>6</a:t>
            </a:r>
            <a:endParaRPr lang="zh-CN" altLang="en-US" sz="1600" dirty="0">
              <a:solidFill>
                <a:srgbClr val="00B0F0"/>
              </a:solidFill>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s = '中国山东烟台ABCDE'   #中文与英文字符同样对待，都算一个字符</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len(s)</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rPr>
              <a:t>11</a:t>
            </a:r>
            <a:endParaRPr lang="zh-CN" altLang="en-US" sz="1600" dirty="0">
              <a:solidFill>
                <a:srgbClr val="00B0F0"/>
              </a:solidFill>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姓名 = '张三'             #使用中文作为变量名</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latin typeface="Consolas" panose="020B0609020204030204" charset="0"/>
                <a:cs typeface="Consolas" panose="020B0609020204030204" charset="0"/>
              </a:rPr>
              <a:t>&gt;&gt;&gt; print(姓名)               #输出变量的值</a:t>
            </a:r>
            <a:endParaRPr lang="zh-CN" altLang="en-US" sz="1600" dirty="0">
              <a:latin typeface="Consolas" panose="020B0609020204030204" charset="0"/>
              <a:cs typeface="Consolas" panose="020B0609020204030204" charset="0"/>
            </a:endParaRPr>
          </a:p>
          <a:p>
            <a:pPr defTabSz="914400">
              <a:lnSpc>
                <a:spcPct val="100000"/>
              </a:lnSpc>
              <a:spcBef>
                <a:spcPct val="0"/>
              </a:spcBef>
              <a:buSzPct val="70000"/>
              <a:buFont typeface="Wingdings" panose="05000000000000000000" pitchFamily="2" charset="2"/>
              <a:buNone/>
            </a:pPr>
            <a:r>
              <a:rPr lang="zh-CN" altLang="en-US" sz="1600" dirty="0">
                <a:solidFill>
                  <a:srgbClr val="00B0F0"/>
                </a:solidFill>
                <a:latin typeface="Consolas" panose="020B0609020204030204" charset="0"/>
                <a:cs typeface="Consolas" panose="020B0609020204030204" charset="0"/>
              </a:rPr>
              <a:t>张三</a:t>
            </a:r>
            <a:endParaRPr lang="zh-CN" altLang="en-US" sz="1600" dirty="0">
              <a:solidFill>
                <a:srgbClr val="00B0F0"/>
              </a:solidFill>
              <a:latin typeface="Consolas" panose="020B0609020204030204" charset="0"/>
              <a:cs typeface="Consolas" panose="020B0609020204030204" charset="0"/>
            </a:endParaRPr>
          </a:p>
        </p:txBody>
      </p:sp>
      <p:sp>
        <p:nvSpPr>
          <p:cNvPr id="26626" name="标题 24577"/>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 字符串</a:t>
            </a:r>
            <a:endParaRPr lang="zh-CN" altLang="en-US" kern="1200" baseline="0" dirty="0">
              <a:latin typeface="宋体" panose="02010600030101010101" pitchFamily="2" charset="-122"/>
              <a:ea typeface="+mj-ea"/>
              <a:cs typeface="+mj-cs"/>
              <a:sym typeface="宋体" panose="02010600030101010101" pitchFamily="2" charset="-122"/>
            </a:endParaRPr>
          </a:p>
        </p:txBody>
      </p:sp>
      <p:sp>
        <p:nvSpPr>
          <p:cNvPr id="26627"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6625"/>
          <p:cNvSpPr>
            <a:spLocks noGrp="1" noRot="1"/>
          </p:cNvSpPr>
          <p:nvPr>
            <p:ph type="title"/>
          </p:nvPr>
        </p:nvSpPr>
        <p:spPr>
          <a:xfrm>
            <a:off x="5080" y="2540"/>
            <a:ext cx="9130030" cy="957580"/>
          </a:xfrm>
          <a:gradFill rotWithShape="1">
            <a:gsLst>
              <a:gs pos="5000">
                <a:srgbClr val="E5EEF7">
                  <a:alpha val="100000"/>
                </a:srgbClr>
              </a:gs>
              <a:gs pos="24001">
                <a:srgbClr val="D7E5F3">
                  <a:alpha val="100000"/>
                </a:srgbClr>
              </a:gs>
              <a:gs pos="39000">
                <a:srgbClr val="D7E5F3">
                  <a:alpha val="100000"/>
                </a:srgbClr>
              </a:gs>
              <a:gs pos="100000">
                <a:srgbClr val="00B0F0">
                  <a:alpha val="100000"/>
                </a:srgbClr>
              </a:gs>
            </a:gsLst>
            <a:lin ang="10800000"/>
            <a:tileRect/>
          </a:gradFill>
        </p:spPr>
        <p:txBody>
          <a:bodyPr anchor="ctr"/>
          <a:lstStyle/>
          <a:p>
            <a:pPr defTabSz="914400">
              <a:buNone/>
            </a:pPr>
            <a:r>
              <a:rPr lang="zh-CN" altLang="en-US" kern="1200" baseline="0" dirty="0">
                <a:latin typeface="宋体" panose="02010600030101010101" pitchFamily="2" charset="-122"/>
                <a:ea typeface="+mj-ea"/>
                <a:cs typeface="+mj-cs"/>
                <a:sym typeface="宋体" panose="02010600030101010101" pitchFamily="2" charset="-122"/>
              </a:rPr>
              <a:t>4.1.1 字符串格式化</a:t>
            </a:r>
            <a:endParaRPr lang="zh-CN" altLang="en-US" kern="1200" baseline="0" dirty="0">
              <a:latin typeface="宋体" panose="02010600030101010101" pitchFamily="2" charset="-122"/>
              <a:ea typeface="+mj-ea"/>
              <a:cs typeface="+mj-cs"/>
              <a:sym typeface="宋体" panose="02010600030101010101" pitchFamily="2" charset="-122"/>
            </a:endParaRPr>
          </a:p>
        </p:txBody>
      </p:sp>
      <p:graphicFrame>
        <p:nvGraphicFramePr>
          <p:cNvPr id="29698" name="对象 3"/>
          <p:cNvGraphicFramePr/>
          <p:nvPr/>
        </p:nvGraphicFramePr>
        <p:xfrm>
          <a:off x="599440" y="1165225"/>
          <a:ext cx="6181725" cy="3449955"/>
        </p:xfrm>
        <a:graphic>
          <a:graphicData uri="http://schemas.openxmlformats.org/presentationml/2006/ole">
            <mc:AlternateContent xmlns:mc="http://schemas.openxmlformats.org/markup-compatibility/2006">
              <mc:Choice xmlns:v="urn:schemas-microsoft-com:vml" Requires="v">
                <p:oleObj spid="_x0000_s3086" name="" r:id="rId1" imgW="4953000" imgH="2238375" progId="Paint.Picture">
                  <p:embed/>
                </p:oleObj>
              </mc:Choice>
              <mc:Fallback>
                <p:oleObj name="" r:id="rId1" imgW="4953000" imgH="2238375" progId="Paint.Picture">
                  <p:embed/>
                  <p:pic>
                    <p:nvPicPr>
                      <p:cNvPr id="0" name="Picture 3075"/>
                      <p:cNvPicPr/>
                      <p:nvPr/>
                    </p:nvPicPr>
                    <p:blipFill>
                      <a:blip r:embed="rId2"/>
                      <a:stretch>
                        <a:fillRect/>
                      </a:stretch>
                    </p:blipFill>
                    <p:spPr>
                      <a:xfrm>
                        <a:off x="599440" y="1165225"/>
                        <a:ext cx="6181725" cy="3449955"/>
                      </a:xfrm>
                      <a:prstGeom prst="rect">
                        <a:avLst/>
                      </a:prstGeom>
                      <a:noFill/>
                      <a:ln w="38100">
                        <a:noFill/>
                        <a:miter/>
                      </a:ln>
                    </p:spPr>
                  </p:pic>
                </p:oleObj>
              </mc:Fallback>
            </mc:AlternateContent>
          </a:graphicData>
        </a:graphic>
      </p:graphicFrame>
      <p:sp>
        <p:nvSpPr>
          <p:cNvPr id="29699" name="Slide Number Placeholder 1"/>
          <p:cNvSpPr>
            <a:spLocks noGrp="1"/>
          </p:cNvSpPr>
          <p:nvPr>
            <p:ph type="sldNum" sz="quarter" idx="12"/>
          </p:nvPr>
        </p:nvSpPr>
        <p:spPr>
          <a:xfrm>
            <a:off x="6553200" y="4684738"/>
            <a:ext cx="2133600" cy="357250"/>
          </a:xfrm>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050" dirty="0">
                <a:latin typeface="Arial" panose="020B0604020202020204" pitchFamily="34" charset="0"/>
                <a:ea typeface="宋体" panose="02010600030101010101" pitchFamily="2" charset="-122"/>
              </a:rPr>
            </a:fld>
            <a:endParaRPr lang="zh-CN" altLang="en-US" sz="1050" dirty="0">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17956</Words>
  <Application>WPS 演示</Application>
  <PresentationFormat>On-screen Show (16:9)</PresentationFormat>
  <Paragraphs>1071</Paragraphs>
  <Slides>63</Slides>
  <Notes>1</Notes>
  <HiddenSlides>0</HiddenSlides>
  <MMClips>0</MMClips>
  <ScaleCrop>false</ScaleCrop>
  <HeadingPairs>
    <vt:vector size="8" baseType="variant">
      <vt:variant>
        <vt:lpstr>已用的字体</vt:lpstr>
      </vt:variant>
      <vt:variant>
        <vt:i4>10</vt:i4>
      </vt:variant>
      <vt:variant>
        <vt:lpstr>主题</vt:lpstr>
      </vt:variant>
      <vt:variant>
        <vt:i4>12</vt:i4>
      </vt:variant>
      <vt:variant>
        <vt:lpstr>嵌入 OLE 服务器</vt:lpstr>
      </vt:variant>
      <vt:variant>
        <vt:i4>2</vt:i4>
      </vt:variant>
      <vt:variant>
        <vt:lpstr>幻灯片标题</vt:lpstr>
      </vt:variant>
      <vt:variant>
        <vt:i4>63</vt:i4>
      </vt:variant>
    </vt:vector>
  </HeadingPairs>
  <TitlesOfParts>
    <vt:vector size="87" baseType="lpstr">
      <vt:lpstr>Arial</vt:lpstr>
      <vt:lpstr>宋体</vt:lpstr>
      <vt:lpstr>Wingdings</vt:lpstr>
      <vt:lpstr>微软雅黑</vt:lpstr>
      <vt:lpstr>隶书</vt:lpstr>
      <vt:lpstr>Wingdings</vt:lpstr>
      <vt:lpstr>Consolas</vt:lpstr>
      <vt:lpstr>Arial Unicode MS</vt:lpstr>
      <vt:lpstr>Calibri</vt:lpstr>
      <vt:lpstr>Times New Roman</vt:lpstr>
      <vt:lpstr>默认设计模板</vt:lpstr>
      <vt:lpstr>默认设计模板_2</vt:lpstr>
      <vt:lpstr>默认设计模板_3</vt:lpstr>
      <vt:lpstr>Beam</vt:lpstr>
      <vt:lpstr>默认设计模板_4</vt:lpstr>
      <vt:lpstr>默认设计模板_5</vt:lpstr>
      <vt:lpstr>Beam_2</vt:lpstr>
      <vt:lpstr>默认设计模板_6</vt:lpstr>
      <vt:lpstr>Beam_3</vt:lpstr>
      <vt:lpstr>Stream</vt:lpstr>
      <vt:lpstr>默认设计模板_7</vt:lpstr>
      <vt:lpstr>Default Design</vt:lpstr>
      <vt:lpstr>Paint.Picture</vt:lpstr>
      <vt:lpstr>Paint.Picture</vt:lpstr>
      <vt:lpstr>第4章　字符串与正则表达式</vt:lpstr>
      <vt:lpstr>主要内容</vt:lpstr>
      <vt:lpstr>4.1 字符串</vt:lpstr>
      <vt:lpstr>4.1 字符串</vt:lpstr>
      <vt:lpstr>4.1 字符串</vt:lpstr>
      <vt:lpstr>4.1 字符串</vt:lpstr>
      <vt:lpstr>4.1 字符串</vt:lpstr>
      <vt:lpstr>4.1 字符串</vt:lpstr>
      <vt:lpstr>4.1.1 字符串格式化</vt:lpstr>
      <vt:lpstr>4.1.1 字符串格式化</vt:lpstr>
      <vt:lpstr>4.1.1 字符串格式化</vt:lpstr>
      <vt:lpstr>4.1.1 字符串格式化</vt:lpstr>
      <vt:lpstr>4.1.1 字符串格式化</vt:lpstr>
      <vt:lpstr>4.1.1 字符串格式化</vt:lpstr>
      <vt:lpstr>4.1.1 字符串格式化</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4.1.2 字符串常用方法</vt:lpstr>
      <vt:lpstr>4.1.3 字符串常量</vt:lpstr>
      <vt:lpstr>4.1.4 可变字符串</vt:lpstr>
      <vt:lpstr>4.1.5  中文分词与拼音处理</vt:lpstr>
      <vt:lpstr>4.1.5  中文分词与拼音处理</vt:lpstr>
      <vt:lpstr>4.1.5  中文分词与拼音处理</vt:lpstr>
      <vt:lpstr>4.1.5  中文分词与拼音处理</vt:lpstr>
      <vt:lpstr>4.1.5  中文分词与拼音处理</vt:lpstr>
      <vt:lpstr>4.2 正则表达式</vt:lpstr>
      <vt:lpstr>4.2.1 正则表达式语法</vt:lpstr>
      <vt:lpstr>4.2.1 正则表达式语法</vt:lpstr>
      <vt:lpstr>4.2.1 正则表达式语法</vt:lpstr>
      <vt:lpstr>4.2.1 正则表达式语法</vt:lpstr>
      <vt:lpstr>4.2.1 正则表达式语法</vt:lpstr>
      <vt:lpstr>4.2.1 正则表达式语法</vt:lpstr>
      <vt:lpstr>4.2.2 re模块主要函数</vt:lpstr>
      <vt:lpstr>4.2.6 正则表达式应用案例</vt:lpstr>
      <vt:lpstr>4.2.6 正则表达式应用案例</vt:lpstr>
      <vt:lpstr>实验6 字符串操作及应用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彭小江</cp:lastModifiedBy>
  <cp:revision>245</cp:revision>
  <dcterms:created xsi:type="dcterms:W3CDTF">2013-01-25T01:44:00Z</dcterms:created>
  <dcterms:modified xsi:type="dcterms:W3CDTF">2021-10-11T01:58:16Z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E6242AD01B5A465EA7439A39CC2331E1</vt:lpwstr>
  </property>
</Properties>
</file>