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Lst>
  <p:notesMasterIdLst>
    <p:notesMasterId r:id="rId15"/>
  </p:notesMasterIdLst>
  <p:handoutMasterIdLst>
    <p:handoutMasterId r:id="rId76"/>
  </p:handoutMasterIdLst>
  <p:sldIdLst>
    <p:sldId id="2325" r:id="rId14"/>
    <p:sldId id="2326" r:id="rId16"/>
    <p:sldId id="258" r:id="rId17"/>
    <p:sldId id="441" r:id="rId18"/>
    <p:sldId id="257" r:id="rId19"/>
    <p:sldId id="259" r:id="rId20"/>
    <p:sldId id="291" r:id="rId21"/>
    <p:sldId id="446" r:id="rId22"/>
    <p:sldId id="260" r:id="rId23"/>
    <p:sldId id="293" r:id="rId24"/>
    <p:sldId id="294" r:id="rId25"/>
    <p:sldId id="366" r:id="rId26"/>
    <p:sldId id="265" r:id="rId27"/>
    <p:sldId id="533" r:id="rId28"/>
    <p:sldId id="295" r:id="rId29"/>
    <p:sldId id="296" r:id="rId30"/>
    <p:sldId id="266" r:id="rId31"/>
    <p:sldId id="268" r:id="rId32"/>
    <p:sldId id="367" r:id="rId33"/>
    <p:sldId id="368" r:id="rId34"/>
    <p:sldId id="269" r:id="rId35"/>
    <p:sldId id="267" r:id="rId36"/>
    <p:sldId id="270" r:id="rId37"/>
    <p:sldId id="271" r:id="rId38"/>
    <p:sldId id="272" r:id="rId39"/>
    <p:sldId id="273" r:id="rId40"/>
    <p:sldId id="274" r:id="rId41"/>
    <p:sldId id="275" r:id="rId42"/>
    <p:sldId id="944" r:id="rId43"/>
    <p:sldId id="369" r:id="rId44"/>
    <p:sldId id="370" r:id="rId45"/>
    <p:sldId id="371" r:id="rId46"/>
    <p:sldId id="372" r:id="rId47"/>
    <p:sldId id="262" r:id="rId48"/>
    <p:sldId id="373" r:id="rId49"/>
    <p:sldId id="264" r:id="rId50"/>
    <p:sldId id="277" r:id="rId51"/>
    <p:sldId id="374" r:id="rId52"/>
    <p:sldId id="278" r:id="rId53"/>
    <p:sldId id="375" r:id="rId54"/>
    <p:sldId id="534" r:id="rId55"/>
    <p:sldId id="376" r:id="rId56"/>
    <p:sldId id="279" r:id="rId57"/>
    <p:sldId id="280" r:id="rId58"/>
    <p:sldId id="378" r:id="rId59"/>
    <p:sldId id="281" r:id="rId60"/>
    <p:sldId id="2205" r:id="rId61"/>
    <p:sldId id="2385" r:id="rId62"/>
    <p:sldId id="297" r:id="rId63"/>
    <p:sldId id="298" r:id="rId64"/>
    <p:sldId id="299" r:id="rId65"/>
    <p:sldId id="283" r:id="rId66"/>
    <p:sldId id="284" r:id="rId67"/>
    <p:sldId id="285" r:id="rId68"/>
    <p:sldId id="535" r:id="rId69"/>
    <p:sldId id="537" r:id="rId70"/>
    <p:sldId id="538" r:id="rId71"/>
    <p:sldId id="539" r:id="rId72"/>
    <p:sldId id="540" r:id="rId73"/>
    <p:sldId id="646" r:id="rId74"/>
    <p:sldId id="2328" r:id="rId75"/>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05"/>
  </p:normalViewPr>
  <p:slideViewPr>
    <p:cSldViewPr snapToGrid="0" snapToObjects="1" showGuides="1">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61.xml"/><Relationship Id="rId74" Type="http://schemas.openxmlformats.org/officeDocument/2006/relationships/slide" Target="slides/slide60.xml"/><Relationship Id="rId73" Type="http://schemas.openxmlformats.org/officeDocument/2006/relationships/slide" Target="slides/slide59.xml"/><Relationship Id="rId72" Type="http://schemas.openxmlformats.org/officeDocument/2006/relationships/slide" Target="slides/slide58.xml"/><Relationship Id="rId71" Type="http://schemas.openxmlformats.org/officeDocument/2006/relationships/slide" Target="slides/slide57.xml"/><Relationship Id="rId70" Type="http://schemas.openxmlformats.org/officeDocument/2006/relationships/slide" Target="slides/slide56.xml"/><Relationship Id="rId7" Type="http://schemas.openxmlformats.org/officeDocument/2006/relationships/slideMaster" Target="slideMasters/slideMaster6.xml"/><Relationship Id="rId69" Type="http://schemas.openxmlformats.org/officeDocument/2006/relationships/slide" Target="slides/slide55.xml"/><Relationship Id="rId68" Type="http://schemas.openxmlformats.org/officeDocument/2006/relationships/slide" Target="slides/slide54.xml"/><Relationship Id="rId67" Type="http://schemas.openxmlformats.org/officeDocument/2006/relationships/slide" Target="slides/slide53.xml"/><Relationship Id="rId66" Type="http://schemas.openxmlformats.org/officeDocument/2006/relationships/slide" Target="slides/slide52.xml"/><Relationship Id="rId65" Type="http://schemas.openxmlformats.org/officeDocument/2006/relationships/slide" Target="slides/slide51.xml"/><Relationship Id="rId64" Type="http://schemas.openxmlformats.org/officeDocument/2006/relationships/slide" Target="slides/slide50.xml"/><Relationship Id="rId63" Type="http://schemas.openxmlformats.org/officeDocument/2006/relationships/slide" Target="slides/slide49.xml"/><Relationship Id="rId62" Type="http://schemas.openxmlformats.org/officeDocument/2006/relationships/slide" Target="slides/slide48.xml"/><Relationship Id="rId61" Type="http://schemas.openxmlformats.org/officeDocument/2006/relationships/slide" Target="slides/slide47.xml"/><Relationship Id="rId60" Type="http://schemas.openxmlformats.org/officeDocument/2006/relationships/slide" Target="slides/slide46.xml"/><Relationship Id="rId6" Type="http://schemas.openxmlformats.org/officeDocument/2006/relationships/slideMaster" Target="slideMasters/slideMaster5.xml"/><Relationship Id="rId59" Type="http://schemas.openxmlformats.org/officeDocument/2006/relationships/slide" Target="slides/slide45.xml"/><Relationship Id="rId58" Type="http://schemas.openxmlformats.org/officeDocument/2006/relationships/slide" Target="slides/slide44.xml"/><Relationship Id="rId57" Type="http://schemas.openxmlformats.org/officeDocument/2006/relationships/slide" Target="slides/slide43.xml"/><Relationship Id="rId56" Type="http://schemas.openxmlformats.org/officeDocument/2006/relationships/slide" Target="slides/slide42.xml"/><Relationship Id="rId55" Type="http://schemas.openxmlformats.org/officeDocument/2006/relationships/slide" Target="slides/slide41.xml"/><Relationship Id="rId54" Type="http://schemas.openxmlformats.org/officeDocument/2006/relationships/slide" Target="slides/slide40.xml"/><Relationship Id="rId53" Type="http://schemas.openxmlformats.org/officeDocument/2006/relationships/slide" Target="slides/slide39.xml"/><Relationship Id="rId52" Type="http://schemas.openxmlformats.org/officeDocument/2006/relationships/slide" Target="slides/slide38.xml"/><Relationship Id="rId51" Type="http://schemas.openxmlformats.org/officeDocument/2006/relationships/slide" Target="slides/slide37.xml"/><Relationship Id="rId50" Type="http://schemas.openxmlformats.org/officeDocument/2006/relationships/slide" Target="slides/slide36.xml"/><Relationship Id="rId5" Type="http://schemas.openxmlformats.org/officeDocument/2006/relationships/slideMaster" Target="slideMasters/slideMaster4.xml"/><Relationship Id="rId49" Type="http://schemas.openxmlformats.org/officeDocument/2006/relationships/slide" Target="slides/slide35.xml"/><Relationship Id="rId48" Type="http://schemas.openxmlformats.org/officeDocument/2006/relationships/slide" Target="slides/slide34.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notesMaster" Target="notesMasters/notesMaster1.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7"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9460" name="Rectangle 4"/>
          <p:cNvSpPr>
            <a:spLocks noGrp="1" noRot="1" noChangeAspect="1"/>
          </p:cNvSpPr>
          <p:nvPr>
            <p:ph type="sldImg"/>
          </p:nvPr>
        </p:nvSpPr>
        <p:spPr>
          <a:xfrm>
            <a:off x="381000" y="685800"/>
            <a:ext cx="6096000" cy="3429000"/>
          </a:xfrm>
          <a:prstGeom prst="rect">
            <a:avLst/>
          </a:prstGeom>
          <a:noFill/>
          <a:ln w="9525">
            <a:noFill/>
          </a:ln>
        </p:spPr>
      </p:sp>
      <p:sp>
        <p:nvSpPr>
          <p:cNvPr id="20485"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90"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1"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教学开始回顾上节：字符串方法</a:t>
            </a:r>
            <a:endParaRPr lang="zh-CN" altLang="en-US" dirty="0"/>
          </a:p>
          <a:p>
            <a:r>
              <a:rPr lang="zh-CN" altLang="en-US" dirty="0"/>
              <a:t>查找文件夹下所有文件后，要找出</a:t>
            </a:r>
            <a:r>
              <a:rPr lang="en-US" altLang="zh-CN" dirty="0"/>
              <a:t>‘.jpg’</a:t>
            </a:r>
            <a:r>
              <a:rPr lang="zh-CN" altLang="en-US" dirty="0"/>
              <a:t>格式文件需要用到那个字符串方法？</a:t>
            </a:r>
            <a:endParaRPr lang="zh-CN" altLang="en-US" dirty="0"/>
          </a:p>
          <a:p>
            <a:r>
              <a:rPr lang="zh-CN" altLang="en-US" dirty="0"/>
              <a:t>假设一个</a:t>
            </a:r>
            <a:r>
              <a:rPr lang="en-US" altLang="zh-CN" dirty="0"/>
              <a:t>txt</a:t>
            </a:r>
            <a:r>
              <a:rPr lang="zh-CN" altLang="en-US" dirty="0"/>
              <a:t>文件中有</a:t>
            </a:r>
            <a:r>
              <a:rPr lang="en-US" altLang="zh-CN" dirty="0"/>
              <a:t>“1,2,3\n”</a:t>
            </a:r>
            <a:r>
              <a:rPr lang="zh-CN" altLang="en-US" dirty="0"/>
              <a:t>内容，读取后，用什么方法得到</a:t>
            </a:r>
            <a:r>
              <a:rPr lang="en-US" altLang="zh-CN" dirty="0"/>
              <a:t>[‘1’,’2’,’3’]</a:t>
            </a:r>
            <a:endParaRPr lang="en-US" altLang="zh-CN" dirty="0"/>
          </a:p>
        </p:txBody>
      </p:sp>
      <p:sp>
        <p:nvSpPr>
          <p:cNvPr id="4" name="灯片编号占位符 3"/>
          <p:cNvSpPr>
            <a:spLocks noGrp="1"/>
          </p:cNvSpPr>
          <p:nvPr>
            <p:ph type="sldNum" sz="quarter" idx="5"/>
          </p:nvPr>
        </p:nvSpPr>
        <p:spPr/>
        <p:txBody>
          <a:bodyPr/>
          <a:lstStyle/>
          <a:p>
            <a:fld id="{27A1B270-2DD3-4852-9DC5-35395D70D8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7"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3313"/>
          <p:cNvGrpSpPr/>
          <p:nvPr/>
        </p:nvGrpSpPr>
        <p:grpSpPr>
          <a:xfrm>
            <a:off x="0" y="0"/>
            <a:ext cx="9144000" cy="5143500"/>
            <a:chOff x="0" y="0"/>
            <a:chExt cx="5760" cy="4319"/>
          </a:xfrm>
        </p:grpSpPr>
        <p:sp>
          <p:nvSpPr>
            <p:cNvPr id="16387" name="任意多边形 13314"/>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6388" name="任意多边形 13315"/>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6389" name="任意多边形 13316"/>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6390" name="任意多边形 13317"/>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6391" name="任意多边形 13318"/>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6392" name="任意多边形 13319"/>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6393" name="任意多边形 13320"/>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6394" name="任意多边形 13321"/>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6395" name="任意多边形 13322"/>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6396" name="任意多边形 13323"/>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6397" name="任意多边形 13324"/>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6398" name="任意多边形 13325"/>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6399" name="任意多边形 13326"/>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6400" name="任意多边形 13327"/>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6401" name="任意多边形 13328"/>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6402" name="任意多边形 1332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6403" name="任意多边形 1333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6404" name="任意多边形 13331"/>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6405" name="任意多边形 13332"/>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6406" name="任意多边形 13333"/>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6407" name="任意多边形 13334"/>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6408" name="任意多边形 1333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6409" name="任意多边形 1333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6410" name="任意多边形 13337"/>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6411" name="任意多边形 13338"/>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6412" name="任意多边形 13339"/>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6413" name="任意多边形 13340"/>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6414" name="任意多边形 13341"/>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6415" name="任意多边形 13342"/>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6416" name="任意多边形 13343"/>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6417" name="任意多边形 13344"/>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6418" name="任意多边形 13345"/>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6419" name="任意多边形 13346"/>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6420" name="任意多边形 13347"/>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6421" name="任意多边形 13348"/>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6422" name="任意多边形 13349"/>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6423" name="组合 13350"/>
            <p:cNvGrpSpPr/>
            <p:nvPr userDrawn="1"/>
          </p:nvGrpSpPr>
          <p:grpSpPr>
            <a:xfrm>
              <a:off x="0" y="1632"/>
              <a:ext cx="5758" cy="1858"/>
              <a:chOff x="0" y="0"/>
              <a:chExt cx="5758" cy="1858"/>
            </a:xfrm>
          </p:grpSpPr>
          <p:sp>
            <p:nvSpPr>
              <p:cNvPr id="16424" name="任意多边形 13351"/>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6425" name="任意多边形 13352"/>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3354" name="标题 13353"/>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3355" name="副标题 13354"/>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87" name="日期占位符 13355"/>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13356"/>
          <p:cNvSpPr>
            <a:spLocks noGrp="1"/>
          </p:cNvSpPr>
          <p:nvPr>
            <p:ph type="ftr" sz="quarter" idx="3"/>
          </p:nvPr>
        </p:nvSpPr>
        <p:spPr>
          <a:xfrm>
            <a:off x="3124200" y="4687888"/>
            <a:ext cx="2895600" cy="3429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13357"/>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7410" name="组合 15361"/>
          <p:cNvGrpSpPr/>
          <p:nvPr/>
        </p:nvGrpSpPr>
        <p:grpSpPr>
          <a:xfrm>
            <a:off x="0" y="0"/>
            <a:ext cx="9140825" cy="5138738"/>
            <a:chOff x="0" y="0"/>
            <a:chExt cx="5758" cy="4315"/>
          </a:xfrm>
        </p:grpSpPr>
        <p:grpSp>
          <p:nvGrpSpPr>
            <p:cNvPr id="17411" name="组合 15362"/>
            <p:cNvGrpSpPr/>
            <p:nvPr userDrawn="1"/>
          </p:nvGrpSpPr>
          <p:grpSpPr>
            <a:xfrm>
              <a:off x="1728" y="2230"/>
              <a:ext cx="4027" cy="2085"/>
              <a:chOff x="0" y="0"/>
              <a:chExt cx="4027" cy="2085"/>
            </a:xfrm>
          </p:grpSpPr>
          <p:sp>
            <p:nvSpPr>
              <p:cNvPr id="17412" name="任意多边形 15363"/>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a:p>
            </p:txBody>
          </p:sp>
          <p:sp>
            <p:nvSpPr>
              <p:cNvPr id="17413" name="任意多边形 15364"/>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a:p>
            </p:txBody>
          </p:sp>
          <p:sp>
            <p:nvSpPr>
              <p:cNvPr id="17414" name="任意多边形 15365"/>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a:p>
            </p:txBody>
          </p:sp>
          <p:sp>
            <p:nvSpPr>
              <p:cNvPr id="17415" name="任意多边形 15366"/>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a:p>
            </p:txBody>
          </p:sp>
          <p:sp>
            <p:nvSpPr>
              <p:cNvPr id="17416" name="任意多边形 15367"/>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a:p>
            </p:txBody>
          </p:sp>
        </p:grpSp>
        <p:sp>
          <p:nvSpPr>
            <p:cNvPr id="17417" name="任意多边形 15368"/>
            <p:cNvSpPr/>
            <p:nvPr/>
          </p:nvSpPr>
          <p:spPr>
            <a:xfrm>
              <a:off x="3322" y="1341"/>
              <a:ext cx="1825" cy="1537"/>
            </a:xfrm>
            <a:custGeom>
              <a:avLst/>
              <a:gdLst/>
              <a:ahLst/>
              <a:cxnLst>
                <a:cxn ang="0">
                  <a:pos x="621" y="1161"/>
                </a:cxn>
                <a:cxn ang="0">
                  <a:pos x="858" y="1108"/>
                </a:cxn>
                <a:cxn ang="0">
                  <a:pos x="1052" y="1047"/>
                </a:cxn>
                <a:cxn ang="0">
                  <a:pos x="1211" y="982"/>
                </a:cxn>
                <a:cxn ang="0">
                  <a:pos x="1327" y="911"/>
                </a:cxn>
                <a:cxn ang="0">
                  <a:pos x="1403" y="828"/>
                </a:cxn>
                <a:cxn ang="0">
                  <a:pos x="1443" y="732"/>
                </a:cxn>
                <a:cxn ang="0">
                  <a:pos x="1447" y="613"/>
                </a:cxn>
                <a:cxn ang="0">
                  <a:pos x="1416" y="500"/>
                </a:cxn>
                <a:cxn ang="0">
                  <a:pos x="1354" y="399"/>
                </a:cxn>
                <a:cxn ang="0">
                  <a:pos x="1269" y="303"/>
                </a:cxn>
                <a:cxn ang="0">
                  <a:pos x="1118" y="172"/>
                </a:cxn>
                <a:cxn ang="0">
                  <a:pos x="1018" y="100"/>
                </a:cxn>
                <a:cxn ang="0">
                  <a:pos x="932" y="47"/>
                </a:cxn>
                <a:cxn ang="0">
                  <a:pos x="874" y="10"/>
                </a:cxn>
                <a:cxn ang="0">
                  <a:pos x="851" y="0"/>
                </a:cxn>
                <a:cxn ang="0">
                  <a:pos x="1045" y="131"/>
                </a:cxn>
                <a:cxn ang="0">
                  <a:pos x="1230" y="279"/>
                </a:cxn>
                <a:cxn ang="0">
                  <a:pos x="1307" y="357"/>
                </a:cxn>
                <a:cxn ang="0">
                  <a:pos x="1372" y="440"/>
                </a:cxn>
                <a:cxn ang="0">
                  <a:pos x="1412" y="523"/>
                </a:cxn>
                <a:cxn ang="0">
                  <a:pos x="1430" y="613"/>
                </a:cxn>
                <a:cxn ang="0">
                  <a:pos x="1416" y="696"/>
                </a:cxn>
                <a:cxn ang="0">
                  <a:pos x="1372" y="768"/>
                </a:cxn>
                <a:cxn ang="0">
                  <a:pos x="1303" y="828"/>
                </a:cxn>
                <a:cxn ang="0">
                  <a:pos x="1214" y="876"/>
                </a:cxn>
                <a:cxn ang="0">
                  <a:pos x="1104" y="923"/>
                </a:cxn>
                <a:cxn ang="0">
                  <a:pos x="854" y="994"/>
                </a:cxn>
                <a:cxn ang="0">
                  <a:pos x="583" y="1060"/>
                </a:cxn>
                <a:cxn ang="0">
                  <a:pos x="329" y="1126"/>
                </a:cxn>
                <a:cxn ang="0">
                  <a:pos x="223" y="1167"/>
                </a:cxn>
                <a:cxn ang="0">
                  <a:pos x="130" y="1208"/>
                </a:cxn>
                <a:cxn ang="0">
                  <a:pos x="58" y="1257"/>
                </a:cxn>
                <a:cxn ang="0">
                  <a:pos x="14" y="1316"/>
                </a:cxn>
                <a:cxn ang="0">
                  <a:pos x="0" y="1381"/>
                </a:cxn>
                <a:cxn ang="0">
                  <a:pos x="17" y="1452"/>
                </a:cxn>
                <a:cxn ang="0">
                  <a:pos x="62" y="1513"/>
                </a:cxn>
                <a:cxn ang="0">
                  <a:pos x="124" y="1560"/>
                </a:cxn>
                <a:cxn ang="0">
                  <a:pos x="206" y="1608"/>
                </a:cxn>
                <a:cxn ang="0">
                  <a:pos x="137" y="1547"/>
                </a:cxn>
                <a:cxn ang="0">
                  <a:pos x="93" y="1489"/>
                </a:cxn>
                <a:cxn ang="0">
                  <a:pos x="76" y="1429"/>
                </a:cxn>
                <a:cxn ang="0">
                  <a:pos x="89" y="1376"/>
                </a:cxn>
                <a:cxn ang="0">
                  <a:pos x="134" y="1323"/>
                </a:cxn>
                <a:cxn ang="0">
                  <a:pos x="216" y="1274"/>
                </a:cxn>
                <a:cxn ang="0">
                  <a:pos x="333" y="1227"/>
                </a:cxn>
                <a:cxn ang="0">
                  <a:pos x="487" y="1191"/>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a:p>
          </p:txBody>
        </p:sp>
        <p:sp>
          <p:nvSpPr>
            <p:cNvPr id="17418" name="任意多边形 15369"/>
            <p:cNvSpPr/>
            <p:nvPr/>
          </p:nvSpPr>
          <p:spPr>
            <a:xfrm>
              <a:off x="0" y="0"/>
              <a:ext cx="5758" cy="1776"/>
            </a:xfrm>
            <a:custGeom>
              <a:avLst/>
              <a:gdLst/>
              <a:ahLst/>
              <a:cxnLst>
                <a:cxn ang="0">
                  <a:pos x="0" y="0"/>
                </a:cxn>
                <a:cxn ang="0">
                  <a:pos x="0" y="1655"/>
                </a:cxn>
                <a:cxn ang="0">
                  <a:pos x="5776" y="1655"/>
                </a:cxn>
                <a:cxn ang="0">
                  <a:pos x="5776"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a:p>
          </p:txBody>
        </p:sp>
      </p:grpSp>
      <p:sp>
        <p:nvSpPr>
          <p:cNvPr id="15371" name="标题 15370"/>
          <p:cNvSpPr>
            <a:spLocks noGrp="1"/>
          </p:cNvSpPr>
          <p:nvPr>
            <p:ph type="ctrTitle" sz="quarter"/>
          </p:nvPr>
        </p:nvSpPr>
        <p:spPr>
          <a:xfrm>
            <a:off x="685800" y="1302772"/>
            <a:ext cx="7772400" cy="1440908"/>
          </a:xfrm>
          <a:prstGeom prst="rect">
            <a:avLst/>
          </a:prstGeom>
          <a:noFill/>
          <a:ln w="9525">
            <a:noFill/>
            <a:miter/>
          </a:ln>
        </p:spPr>
        <p:txBody>
          <a:bodyP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15372" name="副标题 15371"/>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25" name="日期占位符 15372"/>
          <p:cNvSpPr>
            <a:spLocks noGrp="1"/>
          </p:cNvSpPr>
          <p:nvPr>
            <p:ph type="dt" sz="quarter" idx="2"/>
          </p:nvPr>
        </p:nvSpPr>
        <p:spPr>
          <a:xfrm>
            <a:off x="457200" y="4687888"/>
            <a:ext cx="2133600" cy="357188"/>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6" name="页脚占位符 15373"/>
          <p:cNvSpPr>
            <a:spLocks noGrp="1"/>
          </p:cNvSpPr>
          <p:nvPr>
            <p:ph type="ftr" sz="quarter" idx="3"/>
          </p:nvPr>
        </p:nvSpPr>
        <p:spPr>
          <a:xfrm>
            <a:off x="3124200" y="4689475"/>
            <a:ext cx="2895600" cy="357188"/>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灯片编号占位符 15374"/>
          <p:cNvSpPr>
            <a:spLocks noGrp="1"/>
          </p:cNvSpPr>
          <p:nvPr>
            <p:ph type="sldNum" sz="quarter" idx="4"/>
          </p:nvPr>
        </p:nvSpPr>
        <p:spPr>
          <a:xfrm>
            <a:off x="6553200" y="4692650"/>
            <a:ext cx="2133600" cy="357188"/>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9" name="Footer Placeholder 8"/>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5" name="Footer Placeholder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4" name="Footer Placeholder 3"/>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Tree>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fld>
            <a:endParaRPr lang="en-US" strike="noStrike" noProof="1"/>
          </a:p>
        </p:txBody>
      </p:sp>
    </p:spTree>
  </p:cSld>
  <p:clrMapOvr>
    <a:masterClrMapping/>
  </p:clrMapOvr>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079"/>
            <a:ext cx="9144000" cy="230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000687"/>
            <a:ext cx="9144000" cy="1241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338297"/>
            <a:ext cx="7772400" cy="754857"/>
          </a:xfrm>
        </p:spPr>
        <p:txBody>
          <a:bodyPr anchor="b"/>
          <a:lstStyle>
            <a:lvl1pPr algn="ctr">
              <a:defRPr sz="3600">
                <a:latin typeface="微软雅黑" panose="020B0503020204020204" charset="-122"/>
                <a:ea typeface="微软雅黑" panose="020B050302020402020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436"/>
            <a:ext cx="6858000" cy="1241822"/>
          </a:xfrm>
        </p:spPr>
        <p:txBody>
          <a:bodyPr/>
          <a:lstStyle>
            <a:lvl1pPr marL="0" indent="0" algn="ctr">
              <a:buNone/>
              <a:defRPr sz="1800">
                <a:latin typeface="微软雅黑" panose="020B0503020204020204" charset="-122"/>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0437"/>
            <a:ext cx="1166495" cy="252730"/>
          </a:xfrm>
          <a:prstGeom prst="rect">
            <a:avLst/>
          </a:prstGeom>
          <a:noFill/>
        </p:spPr>
        <p:txBody>
          <a:bodyPr wrap="none" rtlCol="0">
            <a:spAutoFit/>
          </a:bodyPr>
          <a:lstStyle/>
          <a:p>
            <a:r>
              <a:rPr lang="en-US" altLang="zh-CN" sz="1050" dirty="0">
                <a:solidFill>
                  <a:schemeClr val="bg1"/>
                </a:solidFill>
                <a:latin typeface="微软雅黑" panose="020B0503020204020204" charset="-122"/>
                <a:ea typeface="微软雅黑" panose="020B0503020204020204" charset="-122"/>
              </a:rPr>
              <a:t>Python</a:t>
            </a:r>
            <a:r>
              <a:rPr lang="zh-CN" altLang="en-US" sz="1050" dirty="0">
                <a:solidFill>
                  <a:schemeClr val="bg1"/>
                </a:solidFill>
                <a:latin typeface="微软雅黑" panose="020B0503020204020204" charset="-122"/>
                <a:ea typeface="微软雅黑" panose="020B0503020204020204" charset="-122"/>
              </a:rPr>
              <a:t>程序设计</a:t>
            </a:r>
            <a:endParaRPr lang="zh-CN" altLang="en-US" sz="1050" dirty="0">
              <a:solidFill>
                <a:schemeClr val="bg1"/>
              </a:solidFill>
              <a:latin typeface="微软雅黑" panose="020B0503020204020204" charset="-122"/>
              <a:ea typeface="微软雅黑" panose="020B0503020204020204" charset="-122"/>
            </a:endParaRPr>
          </a:p>
        </p:txBody>
      </p:sp>
      <p:sp>
        <p:nvSpPr>
          <p:cNvPr id="10" name="文本框 9"/>
          <p:cNvSpPr txBox="1"/>
          <p:nvPr userDrawn="1"/>
        </p:nvSpPr>
        <p:spPr>
          <a:xfrm>
            <a:off x="2787918" y="4930437"/>
            <a:ext cx="2800767" cy="253916"/>
          </a:xfrm>
          <a:prstGeom prst="rect">
            <a:avLst/>
          </a:prstGeom>
          <a:noFill/>
        </p:spPr>
        <p:txBody>
          <a:bodyPr wrap="none" rtlCol="0">
            <a:spAutoFit/>
          </a:bodyPr>
          <a:lstStyle/>
          <a:p>
            <a:r>
              <a:rPr lang="zh-CN" altLang="en-US" sz="1050" dirty="0">
                <a:solidFill>
                  <a:schemeClr val="bg1"/>
                </a:solidFill>
                <a:latin typeface="微软雅黑" panose="020B0503020204020204" charset="-122"/>
                <a:ea typeface="微软雅黑" panose="020B0503020204020204" charset="-122"/>
              </a:rPr>
              <a:t>彭小江，深圳技术大学</a:t>
            </a:r>
            <a:r>
              <a:rPr lang="en-US" altLang="zh-CN" sz="1050" dirty="0">
                <a:solidFill>
                  <a:schemeClr val="bg1"/>
                </a:solidFill>
                <a:latin typeface="微软雅黑" panose="020B0503020204020204" charset="-122"/>
                <a:ea typeface="微软雅黑" panose="020B0503020204020204" charset="-122"/>
              </a:rPr>
              <a:t>-</a:t>
            </a:r>
            <a:r>
              <a:rPr lang="zh-CN" altLang="en-US" sz="1050" dirty="0">
                <a:solidFill>
                  <a:schemeClr val="bg1"/>
                </a:solidFill>
                <a:latin typeface="微软雅黑" panose="020B0503020204020204" charset="-122"/>
                <a:ea typeface="微软雅黑" panose="020B0503020204020204" charset="-122"/>
              </a:rPr>
              <a:t>大数据与互联网学院</a:t>
            </a:r>
            <a:endParaRPr lang="zh-CN" altLang="en-US" sz="1050" dirty="0">
              <a:solidFill>
                <a:schemeClr val="bg1"/>
              </a:solidFill>
              <a:latin typeface="微软雅黑" panose="020B0503020204020204" charset="-122"/>
              <a:ea typeface="微软雅黑" panose="020B0503020204020204" charset="-122"/>
            </a:endParaRPr>
          </a:p>
        </p:txBody>
      </p:sp>
      <p:pic>
        <p:nvPicPr>
          <p:cNvPr id="92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71229" y="3744306"/>
            <a:ext cx="1634144" cy="1019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46050"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直接连接符 6"/>
          <p:cNvCxnSpPr/>
          <p:nvPr userDrawn="1"/>
        </p:nvCxnSpPr>
        <p:spPr>
          <a:xfrm>
            <a:off x="44450" y="939800"/>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21775" cy="925039"/>
          </a:xfrm>
          <a:gradFill>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4338" name="组合 6145"/>
          <p:cNvGrpSpPr/>
          <p:nvPr/>
        </p:nvGrpSpPr>
        <p:grpSpPr>
          <a:xfrm>
            <a:off x="0" y="0"/>
            <a:ext cx="9144000" cy="5143500"/>
            <a:chOff x="0" y="0"/>
            <a:chExt cx="5760" cy="4319"/>
          </a:xfrm>
        </p:grpSpPr>
        <p:sp>
          <p:nvSpPr>
            <p:cNvPr id="14339" name="任意多边形 6146"/>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4340" name="任意多边形 6147"/>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4341" name="任意多边形 6148"/>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4342" name="任意多边形 6149"/>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4343" name="任意多边形 6150"/>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4344" name="任意多边形 6151"/>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4345" name="任意多边形 6152"/>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4346" name="任意多边形 6153"/>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4347" name="任意多边形 6154"/>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4348" name="任意多边形 6155"/>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4349" name="任意多边形 6156"/>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4350" name="任意多边形 6157"/>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4351" name="任意多边形 6158"/>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4352" name="任意多边形 6159"/>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4353" name="任意多边形 6160"/>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4354" name="任意多边形 616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4355" name="任意多边形 616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4356" name="任意多边形 6163"/>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4357" name="任意多边形 616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4358" name="任意多边形 6165"/>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4359" name="任意多边形 6166"/>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4360" name="任意多边形 616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4361" name="任意多边形 616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4362" name="任意多边形 6169"/>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4363" name="任意多边形 6170"/>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4364" name="任意多边形 6171"/>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4365" name="任意多边形 6172"/>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4366" name="任意多边形 617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4367" name="任意多边形 6174"/>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4368" name="任意多边形 6175"/>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4369" name="任意多边形 6176"/>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4370" name="任意多边形 6177"/>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4371" name="任意多边形 6178"/>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4372" name="任意多边形 6179"/>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4373" name="任意多边形 6180"/>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4374" name="任意多边形 6181"/>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4375" name="组合 6182"/>
            <p:cNvGrpSpPr/>
            <p:nvPr userDrawn="1"/>
          </p:nvGrpSpPr>
          <p:grpSpPr>
            <a:xfrm>
              <a:off x="0" y="1632"/>
              <a:ext cx="5758" cy="1858"/>
              <a:chOff x="0" y="0"/>
              <a:chExt cx="5758" cy="1858"/>
            </a:xfrm>
          </p:grpSpPr>
          <p:sp>
            <p:nvSpPr>
              <p:cNvPr id="14376" name="任意多边形 6183"/>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4377" name="任意多边形 6184"/>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6186" name="标题 6185"/>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effectLst/>
              </a:defRPr>
            </a:lvl1pPr>
          </a:lstStyle>
          <a:p>
            <a:pPr lvl="0" fontAlgn="base"/>
            <a:r>
              <a:rPr lang="zh-CN" altLang="en-US" strike="noStrike" noProof="1"/>
              <a:t>单击此处编辑母版标题样式</a:t>
            </a:r>
            <a:endParaRPr lang="zh-CN" altLang="en-US" strike="noStrike" noProof="1"/>
          </a:p>
        </p:txBody>
      </p:sp>
      <p:sp>
        <p:nvSpPr>
          <p:cNvPr id="6187" name="副标题 6186"/>
          <p:cNvSpPr>
            <a:spLocks noGrp="1"/>
          </p:cNvSpPr>
          <p:nvPr>
            <p:ph type="subTitle" sz="quarter" idx="1"/>
          </p:nvPr>
        </p:nvSpPr>
        <p:spPr>
          <a:xfrm>
            <a:off x="1371600" y="2915160"/>
            <a:ext cx="6400800" cy="1314680"/>
          </a:xfrm>
          <a:prstGeom prst="rect">
            <a:avLst/>
          </a:prstGeom>
          <a:noFill/>
          <a:ln w="9525">
            <a:noFill/>
            <a:miter/>
          </a:ln>
        </p:spPr>
        <p:txBody>
          <a:bodyPr/>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87" name="日期占位符 6187"/>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effectLs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6188"/>
          <p:cNvSpPr>
            <a:spLocks noGrp="1"/>
          </p:cNvSpPr>
          <p:nvPr>
            <p:ph type="ftr" sz="quarter" idx="3"/>
          </p:nvPr>
        </p:nvSpPr>
        <p:spPr>
          <a:xfrm>
            <a:off x="3124200" y="4687888"/>
            <a:ext cx="2895600" cy="342900"/>
          </a:xfrm>
          <a:prstGeom prst="rect">
            <a:avLst/>
          </a:prstGeom>
          <a:noFill/>
          <a:ln w="9525">
            <a:noFill/>
            <a:miter/>
          </a:ln>
        </p:spPr>
        <p:txBody>
          <a:bodyPr anchor="b"/>
          <a:lstStyle>
            <a:lvl1pPr>
              <a:defRPr>
                <a:effectLs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6189"/>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10241"/>
          <p:cNvGrpSpPr/>
          <p:nvPr/>
        </p:nvGrpSpPr>
        <p:grpSpPr>
          <a:xfrm>
            <a:off x="0" y="0"/>
            <a:ext cx="9144000" cy="5143500"/>
            <a:chOff x="0" y="0"/>
            <a:chExt cx="5760" cy="4319"/>
          </a:xfrm>
        </p:grpSpPr>
        <p:sp>
          <p:nvSpPr>
            <p:cNvPr id="15363" name="任意多边形 10242"/>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5364" name="任意多边形 10243"/>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5365" name="任意多边形 10244"/>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5366" name="任意多边形 10245"/>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5367" name="任意多边形 10246"/>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5368" name="任意多边形 10247"/>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5369" name="任意多边形 10248"/>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5370" name="任意多边形 10249"/>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5371" name="任意多边形 10250"/>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5372" name="任意多边形 10251"/>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5373" name="任意多边形 10252"/>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5374" name="任意多边形 10253"/>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5375" name="任意多边形 10254"/>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5376" name="任意多边形 10255"/>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5377" name="任意多边形 10256"/>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5378"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5379"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5380" name="任意多边形 10259"/>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5381"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5382" name="任意多边形 10261"/>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5383" name="任意多边形 10262"/>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5384"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5385"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5386" name="任意多边形 10265"/>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5387" name="任意多边形 10266"/>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5388" name="任意多边形 10267"/>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5389" name="任意多边形 10268"/>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5390" name="任意多边形 1026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5391" name="任意多边形 10270"/>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5392" name="任意多边形 10271"/>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5393" name="任意多边形 10272"/>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5394" name="任意多边形 10273"/>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5395" name="任意多边形 10274"/>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5396" name="任意多边形 10275"/>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5397" name="任意多边形 10276"/>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5398" name="任意多边形 10277"/>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5399" name="组合 10278"/>
            <p:cNvGrpSpPr/>
            <p:nvPr userDrawn="1"/>
          </p:nvGrpSpPr>
          <p:grpSpPr>
            <a:xfrm>
              <a:off x="0" y="1632"/>
              <a:ext cx="5758" cy="1858"/>
              <a:chOff x="0" y="0"/>
              <a:chExt cx="5758" cy="1858"/>
            </a:xfrm>
          </p:grpSpPr>
          <p:sp>
            <p:nvSpPr>
              <p:cNvPr id="15400" name="任意多边形 10279"/>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5401" name="任意多边形 10280"/>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0282" name="标题 10281"/>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0283" name="副标题 1028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87" name="日期占位符 10283"/>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10284"/>
          <p:cNvSpPr>
            <a:spLocks noGrp="1"/>
          </p:cNvSpPr>
          <p:nvPr>
            <p:ph type="ftr" sz="quarter" idx="3"/>
          </p:nvPr>
        </p:nvSpPr>
        <p:spPr>
          <a:xfrm>
            <a:off x="3124200" y="4687888"/>
            <a:ext cx="2895600" cy="3429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10285"/>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4" Type="http://schemas.openxmlformats.org/officeDocument/2006/relationships/theme" Target="../theme/theme12.xml"/><Relationship Id="rId13" Type="http://schemas.openxmlformats.org/officeDocument/2006/relationships/slideLayout" Target="../slideLayouts/slideLayout134.xml"/><Relationship Id="rId12" Type="http://schemas.openxmlformats.org/officeDocument/2006/relationships/slideLayout" Target="../slideLayouts/slideLayout133.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0242" name="组合 12289"/>
          <p:cNvGrpSpPr/>
          <p:nvPr/>
        </p:nvGrpSpPr>
        <p:grpSpPr>
          <a:xfrm>
            <a:off x="0" y="0"/>
            <a:ext cx="9144000" cy="5143500"/>
            <a:chOff x="0" y="0"/>
            <a:chExt cx="5760" cy="4319"/>
          </a:xfrm>
        </p:grpSpPr>
        <p:sp>
          <p:nvSpPr>
            <p:cNvPr id="10243" name="任意多边形 12290"/>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0244" name="任意多边形 12291"/>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0245" name="任意多边形 12292"/>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0246" name="任意多边形 12293"/>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0247" name="任意多边形 12294"/>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0248" name="任意多边形 12295"/>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0249" name="任意多边形 12296"/>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0250" name="任意多边形 12297"/>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0251" name="任意多边形 12298"/>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0252" name="任意多边形 12299"/>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0253" name="任意多边形 12300"/>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0254" name="任意多边形 12301"/>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0255" name="任意多边形 12302"/>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0256" name="任意多边形 12303"/>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0257" name="任意多边形 12304"/>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0258" name="任意多边形 1230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0259" name="任意多边形 1230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0260" name="任意多边形 12307"/>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0261" name="任意多边形 12308"/>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0262" name="任意多边形 12309"/>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0263" name="任意多边形 12310"/>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0264" name="任意多边形 1231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0265" name="任意多边形 1231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0266" name="任意多边形 12313"/>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0267" name="任意多边形 12314"/>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0268" name="任意多边形 12315"/>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0269" name="任意多边形 12316"/>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0270" name="任意多边形 12317"/>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0271" name="任意多边形 12318"/>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0272" name="任意多边形 12319"/>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0273" name="任意多边形 12320"/>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0274" name="任意多边形 12321"/>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0275" name="任意多边形 12322"/>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0276" name="任意多边形 12323"/>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0277" name="任意多边形 12324"/>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0278" name="任意多边形 12325"/>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0279" name="组合 12326"/>
            <p:cNvGrpSpPr/>
            <p:nvPr userDrawn="1"/>
          </p:nvGrpSpPr>
          <p:grpSpPr>
            <a:xfrm>
              <a:off x="0" y="1632"/>
              <a:ext cx="5758" cy="1858"/>
              <a:chOff x="0" y="0"/>
              <a:chExt cx="5758" cy="1858"/>
            </a:xfrm>
          </p:grpSpPr>
          <p:sp>
            <p:nvSpPr>
              <p:cNvPr id="10280" name="任意多边形 12327"/>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0281" name="任意多边形 12328"/>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2330" name="标题 12329"/>
          <p:cNvSpPr>
            <a:spLocks noGrp="1"/>
          </p:cNvSpPr>
          <p:nvPr>
            <p:ph type="title"/>
          </p:nvPr>
        </p:nvSpPr>
        <p:spPr>
          <a:xfrm>
            <a:off x="457200" y="207963"/>
            <a:ext cx="8229600" cy="85725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2331" name="文本占位符 12330"/>
          <p:cNvSpPr>
            <a:spLocks noGrp="1"/>
          </p:cNvSpPr>
          <p:nvPr>
            <p:ph type="body" idx="1"/>
          </p:nvPr>
        </p:nvSpPr>
        <p:spPr>
          <a:xfrm>
            <a:off x="457200" y="1200150"/>
            <a:ext cx="8229600" cy="33988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2332" name="日期占位符 12331"/>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2333" name="页脚占位符 12332"/>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34" name="灯片编号占位符 12333"/>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rtl="0" eaLnBrk="0" fontAlgn="base" hangingPunct="0">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2"/>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3"/>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4"/>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日期占位符 14337"/>
          <p:cNvSpPr>
            <a:spLocks noGrp="1"/>
          </p:cNvSpPr>
          <p:nvPr>
            <p:ph type="dt" sz="half" idx="2"/>
          </p:nvPr>
        </p:nvSpPr>
        <p:spPr>
          <a:xfrm>
            <a:off x="457200" y="4689475"/>
            <a:ext cx="2133600" cy="357188"/>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4339" name="灯片编号占位符 14338"/>
          <p:cNvSpPr>
            <a:spLocks noGrp="1"/>
          </p:cNvSpPr>
          <p:nvPr>
            <p:ph type="sldNum" sz="quarter" idx="4"/>
          </p:nvPr>
        </p:nvSpPr>
        <p:spPr>
          <a:xfrm>
            <a:off x="6553200" y="4687888"/>
            <a:ext cx="2133600" cy="357188"/>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grpSp>
        <p:nvGrpSpPr>
          <p:cNvPr id="11268" name="组合 14339"/>
          <p:cNvGrpSpPr/>
          <p:nvPr/>
        </p:nvGrpSpPr>
        <p:grpSpPr>
          <a:xfrm>
            <a:off x="0" y="0"/>
            <a:ext cx="9140825" cy="5138738"/>
            <a:chOff x="0" y="0"/>
            <a:chExt cx="5758" cy="4315"/>
          </a:xfrm>
        </p:grpSpPr>
        <p:grpSp>
          <p:nvGrpSpPr>
            <p:cNvPr id="11269" name="组合 14340"/>
            <p:cNvGrpSpPr/>
            <p:nvPr userDrawn="1"/>
          </p:nvGrpSpPr>
          <p:grpSpPr>
            <a:xfrm>
              <a:off x="1728" y="2230"/>
              <a:ext cx="4027" cy="2085"/>
              <a:chOff x="0" y="0"/>
              <a:chExt cx="4027" cy="2085"/>
            </a:xfrm>
          </p:grpSpPr>
          <p:sp>
            <p:nvSpPr>
              <p:cNvPr id="11270" name="任意多边形 14341"/>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a:p>
            </p:txBody>
          </p:sp>
          <p:sp>
            <p:nvSpPr>
              <p:cNvPr id="11271" name="任意多边形 14342"/>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a:p>
            </p:txBody>
          </p:sp>
          <p:sp>
            <p:nvSpPr>
              <p:cNvPr id="11272" name="任意多边形 14343"/>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a:p>
            </p:txBody>
          </p:sp>
          <p:sp>
            <p:nvSpPr>
              <p:cNvPr id="11273" name="任意多边形 14344"/>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a:p>
            </p:txBody>
          </p:sp>
          <p:sp>
            <p:nvSpPr>
              <p:cNvPr id="11274" name="任意多边形 14345"/>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a:p>
            </p:txBody>
          </p:sp>
        </p:grpSp>
        <p:sp>
          <p:nvSpPr>
            <p:cNvPr id="11275" name="任意多边形 14346"/>
            <p:cNvSpPr/>
            <p:nvPr/>
          </p:nvSpPr>
          <p:spPr>
            <a:xfrm>
              <a:off x="3322" y="1341"/>
              <a:ext cx="1825" cy="1537"/>
            </a:xfrm>
            <a:custGeom>
              <a:avLst/>
              <a:gdLst/>
              <a:ahLst/>
              <a:cxnLst>
                <a:cxn ang="0">
                  <a:pos x="621" y="1161"/>
                </a:cxn>
                <a:cxn ang="0">
                  <a:pos x="858" y="1108"/>
                </a:cxn>
                <a:cxn ang="0">
                  <a:pos x="1052" y="1047"/>
                </a:cxn>
                <a:cxn ang="0">
                  <a:pos x="1211" y="982"/>
                </a:cxn>
                <a:cxn ang="0">
                  <a:pos x="1327" y="911"/>
                </a:cxn>
                <a:cxn ang="0">
                  <a:pos x="1403" y="828"/>
                </a:cxn>
                <a:cxn ang="0">
                  <a:pos x="1443" y="732"/>
                </a:cxn>
                <a:cxn ang="0">
                  <a:pos x="1447" y="613"/>
                </a:cxn>
                <a:cxn ang="0">
                  <a:pos x="1416" y="500"/>
                </a:cxn>
                <a:cxn ang="0">
                  <a:pos x="1354" y="399"/>
                </a:cxn>
                <a:cxn ang="0">
                  <a:pos x="1269" y="303"/>
                </a:cxn>
                <a:cxn ang="0">
                  <a:pos x="1118" y="172"/>
                </a:cxn>
                <a:cxn ang="0">
                  <a:pos x="1018" y="100"/>
                </a:cxn>
                <a:cxn ang="0">
                  <a:pos x="932" y="47"/>
                </a:cxn>
                <a:cxn ang="0">
                  <a:pos x="874" y="10"/>
                </a:cxn>
                <a:cxn ang="0">
                  <a:pos x="851" y="0"/>
                </a:cxn>
                <a:cxn ang="0">
                  <a:pos x="1045" y="131"/>
                </a:cxn>
                <a:cxn ang="0">
                  <a:pos x="1230" y="279"/>
                </a:cxn>
                <a:cxn ang="0">
                  <a:pos x="1307" y="357"/>
                </a:cxn>
                <a:cxn ang="0">
                  <a:pos x="1372" y="440"/>
                </a:cxn>
                <a:cxn ang="0">
                  <a:pos x="1412" y="523"/>
                </a:cxn>
                <a:cxn ang="0">
                  <a:pos x="1430" y="613"/>
                </a:cxn>
                <a:cxn ang="0">
                  <a:pos x="1416" y="696"/>
                </a:cxn>
                <a:cxn ang="0">
                  <a:pos x="1372" y="768"/>
                </a:cxn>
                <a:cxn ang="0">
                  <a:pos x="1303" y="828"/>
                </a:cxn>
                <a:cxn ang="0">
                  <a:pos x="1214" y="876"/>
                </a:cxn>
                <a:cxn ang="0">
                  <a:pos x="1104" y="923"/>
                </a:cxn>
                <a:cxn ang="0">
                  <a:pos x="854" y="994"/>
                </a:cxn>
                <a:cxn ang="0">
                  <a:pos x="583" y="1060"/>
                </a:cxn>
                <a:cxn ang="0">
                  <a:pos x="329" y="1126"/>
                </a:cxn>
                <a:cxn ang="0">
                  <a:pos x="223" y="1167"/>
                </a:cxn>
                <a:cxn ang="0">
                  <a:pos x="130" y="1208"/>
                </a:cxn>
                <a:cxn ang="0">
                  <a:pos x="58" y="1257"/>
                </a:cxn>
                <a:cxn ang="0">
                  <a:pos x="14" y="1316"/>
                </a:cxn>
                <a:cxn ang="0">
                  <a:pos x="0" y="1381"/>
                </a:cxn>
                <a:cxn ang="0">
                  <a:pos x="17" y="1452"/>
                </a:cxn>
                <a:cxn ang="0">
                  <a:pos x="62" y="1513"/>
                </a:cxn>
                <a:cxn ang="0">
                  <a:pos x="124" y="1560"/>
                </a:cxn>
                <a:cxn ang="0">
                  <a:pos x="206" y="1608"/>
                </a:cxn>
                <a:cxn ang="0">
                  <a:pos x="137" y="1547"/>
                </a:cxn>
                <a:cxn ang="0">
                  <a:pos x="93" y="1489"/>
                </a:cxn>
                <a:cxn ang="0">
                  <a:pos x="76" y="1429"/>
                </a:cxn>
                <a:cxn ang="0">
                  <a:pos x="89" y="1376"/>
                </a:cxn>
                <a:cxn ang="0">
                  <a:pos x="134" y="1323"/>
                </a:cxn>
                <a:cxn ang="0">
                  <a:pos x="216" y="1274"/>
                </a:cxn>
                <a:cxn ang="0">
                  <a:pos x="333" y="1227"/>
                </a:cxn>
                <a:cxn ang="0">
                  <a:pos x="487" y="1191"/>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a:p>
          </p:txBody>
        </p:sp>
        <p:sp>
          <p:nvSpPr>
            <p:cNvPr id="11276" name="任意多边形 14347"/>
            <p:cNvSpPr/>
            <p:nvPr/>
          </p:nvSpPr>
          <p:spPr>
            <a:xfrm>
              <a:off x="0" y="0"/>
              <a:ext cx="5758" cy="1776"/>
            </a:xfrm>
            <a:custGeom>
              <a:avLst/>
              <a:gdLst/>
              <a:ahLst/>
              <a:cxnLst>
                <a:cxn ang="0">
                  <a:pos x="0" y="0"/>
                </a:cxn>
                <a:cxn ang="0">
                  <a:pos x="0" y="1655"/>
                </a:cxn>
                <a:cxn ang="0">
                  <a:pos x="5776" y="1655"/>
                </a:cxn>
                <a:cxn ang="0">
                  <a:pos x="5776"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a:p>
          </p:txBody>
        </p:sp>
      </p:grpSp>
      <p:sp>
        <p:nvSpPr>
          <p:cNvPr id="14349" name="标题 14348"/>
          <p:cNvSpPr>
            <a:spLocks noGrp="1" noRot="1"/>
          </p:cNvSpPr>
          <p:nvPr>
            <p:ph type="title"/>
          </p:nvPr>
        </p:nvSpPr>
        <p:spPr>
          <a:xfrm>
            <a:off x="457200" y="206375"/>
            <a:ext cx="8229600" cy="85725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4350" name="页脚占位符 14349"/>
          <p:cNvSpPr>
            <a:spLocks noGrp="1"/>
          </p:cNvSpPr>
          <p:nvPr>
            <p:ph type="ftr" sz="quarter" idx="3"/>
          </p:nvPr>
        </p:nvSpPr>
        <p:spPr>
          <a:xfrm>
            <a:off x="3124200" y="4687888"/>
            <a:ext cx="2895600" cy="357188"/>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51" name="文本占位符 14350"/>
          <p:cNvSpPr>
            <a:spLocks noGrp="1"/>
          </p:cNvSpPr>
          <p:nvPr>
            <p:ph type="body" idx="1"/>
          </p:nvPr>
        </p:nvSpPr>
        <p:spPr>
          <a:xfrm>
            <a:off x="457200" y="1200150"/>
            <a:ext cx="8229600" cy="3395663"/>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rtl="0" eaLnBrk="0" fontAlgn="base" hangingPunct="0">
        <a:spcBef>
          <a:spcPct val="0"/>
        </a:spcBef>
        <a:spcAft>
          <a:spcPct val="0"/>
        </a:spcAft>
        <a:defRPr sz="3300" b="1" kern="1200">
          <a:solidFill>
            <a:schemeClr val="tx2"/>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srgbClr val="000000"/>
            </a:outerShdw>
          </a:effectLst>
          <a:latin typeface="+mn-lt"/>
          <a:ea typeface="+mn-ea"/>
          <a:cs typeface="+mn-cs"/>
        </a:defRPr>
      </a:lvl1pPr>
      <a:lvl2pPr marL="557530" lvl="1" indent="-214630" algn="l" rtl="0" eaLnBrk="0" fontAlgn="base" hangingPunct="0">
        <a:spcBef>
          <a:spcPct val="15000"/>
        </a:spcBef>
        <a:spcAft>
          <a:spcPct val="0"/>
        </a:spcAft>
        <a:buClr>
          <a:schemeClr val="accent2"/>
        </a:buClr>
        <a:buSzPct val="70000"/>
        <a:buFont typeface="Wingdings" panose="05000000000000000000" pitchFamily="2" charset="2"/>
        <a:buChar char="n"/>
        <a:defRPr sz="2100" kern="1200">
          <a:solidFill>
            <a:schemeClr val="tx1"/>
          </a:solidFill>
          <a:effectLst>
            <a:outerShdw blurRad="38100" dist="38100" dir="2700000">
              <a:srgbClr val="000000"/>
            </a:outerShdw>
          </a:effectLst>
          <a:latin typeface="+mn-lt"/>
          <a:ea typeface="+mn-ea"/>
          <a:cs typeface="+mn-cs"/>
        </a:defRPr>
      </a:lvl2pPr>
      <a:lvl3pPr marL="857250" lvl="2" indent="-171450" algn="l" rtl="0" eaLnBrk="0" fontAlgn="base" hangingPunct="0">
        <a:spcBef>
          <a:spcPct val="15000"/>
        </a:spcBef>
        <a:spcAft>
          <a:spcPct val="0"/>
        </a:spcAft>
        <a:buClr>
          <a:schemeClr val="tx2"/>
        </a:buClr>
        <a:buSzPct val="70000"/>
        <a:buFont typeface="Wingdings" panose="05000000000000000000" pitchFamily="2" charset="2"/>
        <a:buChar char="n"/>
        <a:defRPr sz="1800" kern="1200">
          <a:solidFill>
            <a:schemeClr val="tx1"/>
          </a:solidFill>
          <a:effectLst>
            <a:outerShdw blurRad="38100" dist="38100" dir="2700000">
              <a:srgbClr val="000000"/>
            </a:outerShdw>
          </a:effectLst>
          <a:latin typeface="+mn-lt"/>
          <a:ea typeface="+mn-ea"/>
          <a:cs typeface="+mn-cs"/>
        </a:defRPr>
      </a:lvl3pPr>
      <a:lvl4pPr marL="1200150" lvl="3" indent="-171450" algn="l" rtl="0" eaLnBrk="0" fontAlgn="base" hangingPunct="0">
        <a:spcBef>
          <a:spcPct val="15000"/>
        </a:spcBef>
        <a:spcAft>
          <a:spcPct val="0"/>
        </a:spcAft>
        <a:buClr>
          <a:schemeClr val="accent2"/>
        </a:buClr>
        <a:buSzPct val="70000"/>
        <a:buFont typeface="Wingdings" panose="05000000000000000000" pitchFamily="2" charset="2"/>
        <a:buChar char="n"/>
        <a:defRPr sz="1500" kern="1200">
          <a:solidFill>
            <a:schemeClr val="tx1"/>
          </a:solidFill>
          <a:effectLst>
            <a:outerShdw blurRad="38100" dist="38100" dir="2700000">
              <a:srgbClr val="000000"/>
            </a:outerShdw>
          </a:effectLst>
          <a:latin typeface="+mn-lt"/>
          <a:ea typeface="+mn-ea"/>
          <a:cs typeface="+mn-cs"/>
        </a:defRPr>
      </a:lvl4pPr>
      <a:lvl5pPr marL="1543050" lvl="4" indent="-171450" algn="l" rtl="0" eaLnBrk="0" fontAlgn="base" hangingPunct="0">
        <a:spcBef>
          <a:spcPct val="15000"/>
        </a:spcBef>
        <a:spcAft>
          <a:spcPct val="0"/>
        </a:spcAft>
        <a:buClr>
          <a:schemeClr val="hlink"/>
        </a:buClr>
        <a:buSzPct val="70000"/>
        <a:buFont typeface="Wingdings" panose="05000000000000000000" pitchFamily="2" charset="2"/>
        <a:buChar char="n"/>
        <a:defRPr sz="1500" kern="120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endParaRPr lang="zh-CN" altLang="en-US"/>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52"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3075"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076"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4099"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0"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5122" name="组合 5121"/>
          <p:cNvGrpSpPr/>
          <p:nvPr/>
        </p:nvGrpSpPr>
        <p:grpSpPr>
          <a:xfrm>
            <a:off x="0" y="0"/>
            <a:ext cx="9144000" cy="5143500"/>
            <a:chOff x="0" y="0"/>
            <a:chExt cx="5760" cy="4319"/>
          </a:xfrm>
        </p:grpSpPr>
        <p:sp>
          <p:nvSpPr>
            <p:cNvPr id="5123" name="任意多边形 5122"/>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5124" name="任意多边形 5123"/>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5125" name="任意多边形 5124"/>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5126" name="任意多边形 5125"/>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5127" name="任意多边形 5126"/>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5128" name="任意多边形 5127"/>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5129" name="任意多边形 5128"/>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5130" name="任意多边形 5129"/>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5131" name="任意多边形 5130"/>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5132" name="任意多边形 5131"/>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5133" name="任意多边形 5132"/>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5134" name="任意多边形 5133"/>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5135" name="任意多边形 5134"/>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5136" name="任意多边形 5135"/>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5137" name="任意多边形 5136"/>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5138" name="任意多边形 513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5139" name="任意多边形 513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5140" name="任意多边形 5139"/>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5141" name="任意多边形 514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5142" name="任意多边形 5141"/>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5143" name="任意多边形 5142"/>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5144" name="任意多边形 514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5145" name="任意多边形 514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5146" name="任意多边形 5145"/>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5147" name="任意多边形 5146"/>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5148" name="任意多边形 5147"/>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5149" name="任意多边形 5148"/>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5150" name="任意多边形 514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5151" name="任意多边形 5150"/>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5152" name="任意多边形 5151"/>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5153" name="任意多边形 5152"/>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5154" name="任意多边形 5153"/>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5155" name="任意多边形 5154"/>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5156" name="任意多边形 5155"/>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5157" name="任意多边形 5156"/>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5158" name="任意多边形 5157"/>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5159" name="组合 5158"/>
            <p:cNvGrpSpPr/>
            <p:nvPr userDrawn="1"/>
          </p:nvGrpSpPr>
          <p:grpSpPr>
            <a:xfrm>
              <a:off x="0" y="1632"/>
              <a:ext cx="5758" cy="1858"/>
              <a:chOff x="0" y="0"/>
              <a:chExt cx="5758" cy="1858"/>
            </a:xfrm>
          </p:grpSpPr>
          <p:sp>
            <p:nvSpPr>
              <p:cNvPr id="5160" name="任意多边形 5159"/>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5161" name="任意多边形 5160"/>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5162" name="标题 5161"/>
          <p:cNvSpPr>
            <a:spLocks noGrp="1"/>
          </p:cNvSpPr>
          <p:nvPr>
            <p:ph type="title"/>
          </p:nvPr>
        </p:nvSpPr>
        <p:spPr>
          <a:xfrm>
            <a:off x="457200" y="207963"/>
            <a:ext cx="8229600" cy="8572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5163" name="文本占位符 5162"/>
          <p:cNvSpPr>
            <a:spLocks noGrp="1"/>
          </p:cNvSpPr>
          <p:nvPr>
            <p:ph type="body"/>
          </p:nvPr>
        </p:nvSpPr>
        <p:spPr>
          <a:xfrm>
            <a:off x="457200" y="1200150"/>
            <a:ext cx="8229600" cy="3398838"/>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 name="日期占位符 5163"/>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effectLst/>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5164"/>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effectLs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5165"/>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2"/>
        </a:buBlip>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3"/>
        </a:buBlip>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4"/>
        </a:buBlip>
        <a:defRPr sz="1500" kern="1200">
          <a:solidFill>
            <a:schemeClr val="tx1"/>
          </a:solidFill>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6147"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7172"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7173"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7171"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8196"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8194" name="组合 9217"/>
          <p:cNvGrpSpPr/>
          <p:nvPr/>
        </p:nvGrpSpPr>
        <p:grpSpPr>
          <a:xfrm>
            <a:off x="0" y="0"/>
            <a:ext cx="9144000" cy="5143500"/>
            <a:chOff x="0" y="0"/>
            <a:chExt cx="5760" cy="4319"/>
          </a:xfrm>
        </p:grpSpPr>
        <p:sp>
          <p:nvSpPr>
            <p:cNvPr id="8195" name="任意多边形 9218"/>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8196" name="任意多边形 9219"/>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8197" name="任意多边形 9220"/>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8198" name="任意多边形 9221"/>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8199" name="任意多边形 9222"/>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8200" name="任意多边形 9223"/>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8201" name="任意多边形 9224"/>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8202" name="任意多边形 9225"/>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8203" name="任意多边形 9226"/>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8204" name="任意多边形 9227"/>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8205" name="任意多边形 9228"/>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8206" name="任意多边形 9229"/>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8207" name="任意多边形 9230"/>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8208" name="任意多边形 9231"/>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8209" name="任意多边形 9232"/>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8210" name="任意多边形 923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8211" name="任意多边形 923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8212" name="任意多边形 9235"/>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8213" name="任意多边形 9236"/>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8214" name="任意多边形 9237"/>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8215" name="任意多边形 9238"/>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8216" name="任意多边形 923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8217" name="任意多边形 924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8218" name="任意多边形 9241"/>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8219" name="任意多边形 9242"/>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8220" name="任意多边形 9243"/>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8221" name="任意多边形 9244"/>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8222" name="任意多边形 9245"/>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8223" name="任意多边形 9246"/>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8224" name="任意多边形 9247"/>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8225" name="任意多边形 9248"/>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8226" name="任意多边形 9249"/>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8227" name="任意多边形 9250"/>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8228" name="任意多边形 9251"/>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8229" name="任意多边形 9252"/>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8230" name="任意多边形 9253"/>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8231" name="组合 9254"/>
            <p:cNvGrpSpPr/>
            <p:nvPr userDrawn="1"/>
          </p:nvGrpSpPr>
          <p:grpSpPr>
            <a:xfrm>
              <a:off x="0" y="1632"/>
              <a:ext cx="5758" cy="1858"/>
              <a:chOff x="0" y="0"/>
              <a:chExt cx="5758" cy="1858"/>
            </a:xfrm>
          </p:grpSpPr>
          <p:sp>
            <p:nvSpPr>
              <p:cNvPr id="8232" name="任意多边形 9255"/>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8233" name="任意多边形 9256"/>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9258" name="标题 9257"/>
          <p:cNvSpPr>
            <a:spLocks noGrp="1"/>
          </p:cNvSpPr>
          <p:nvPr>
            <p:ph type="title"/>
          </p:nvPr>
        </p:nvSpPr>
        <p:spPr>
          <a:xfrm>
            <a:off x="457200" y="207963"/>
            <a:ext cx="8229600" cy="85725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9259" name="文本占位符 9258"/>
          <p:cNvSpPr>
            <a:spLocks noGrp="1"/>
          </p:cNvSpPr>
          <p:nvPr>
            <p:ph type="body" idx="1"/>
          </p:nvPr>
        </p:nvSpPr>
        <p:spPr>
          <a:xfrm>
            <a:off x="457200" y="1200150"/>
            <a:ext cx="8229600" cy="33988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9260" name="日期占位符 9259"/>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9261" name="页脚占位符 9260"/>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62" name="灯片编号占位符 9261"/>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rtl="0" eaLnBrk="0" fontAlgn="base" hangingPunct="0">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2"/>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3"/>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4"/>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9219"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1268"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269"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38032" y="1055595"/>
            <a:ext cx="5829300" cy="1186913"/>
          </a:xfrm>
        </p:spPr>
        <p:txBody>
          <a:bodyPr>
            <a:noAutofit/>
          </a:bodyPr>
          <a:lstStyle/>
          <a:p>
            <a:r>
              <a:rPr lang="zh-CN" altLang="en-US">
                <a:solidFill>
                  <a:schemeClr val="tx1"/>
                </a:solidFill>
                <a:latin typeface="隶书" panose="02010509060101010101" pitchFamily="49" charset="-122"/>
                <a:ea typeface="+mj-ea"/>
                <a:sym typeface="+mn-ea"/>
              </a:rPr>
              <a:t>第</a:t>
            </a:r>
            <a:r>
              <a:rPr lang="en-US" altLang="zh-CN">
                <a:solidFill>
                  <a:schemeClr val="tx1"/>
                </a:solidFill>
                <a:latin typeface="隶书" panose="02010509060101010101" pitchFamily="49" charset="-122"/>
                <a:ea typeface="+mj-ea"/>
                <a:sym typeface="+mn-ea"/>
              </a:rPr>
              <a:t>5</a:t>
            </a:r>
            <a:r>
              <a:rPr lang="zh-CN" altLang="en-US">
                <a:solidFill>
                  <a:schemeClr val="tx1"/>
                </a:solidFill>
                <a:latin typeface="隶书" panose="02010509060101010101" pitchFamily="49" charset="-122"/>
                <a:ea typeface="+mj-ea"/>
                <a:sym typeface="+mn-ea"/>
              </a:rPr>
              <a:t>章</a:t>
            </a:r>
            <a:r>
              <a:rPr lang="en-US" altLang="zh-CN">
                <a:solidFill>
                  <a:schemeClr val="tx1"/>
                </a:solidFill>
                <a:latin typeface="隶书" panose="02010509060101010101" pitchFamily="49" charset="-122"/>
                <a:ea typeface="+mj-ea"/>
                <a:sym typeface="+mn-ea"/>
              </a:rPr>
              <a:t> </a:t>
            </a:r>
            <a:r>
              <a:rPr lang="zh-CN" altLang="en-US">
                <a:solidFill>
                  <a:schemeClr val="tx1"/>
                </a:solidFill>
                <a:latin typeface="隶书" panose="02010509060101010101" pitchFamily="49" charset="-122"/>
                <a:ea typeface="+mj-ea"/>
                <a:sym typeface="+mn-ea"/>
              </a:rPr>
              <a:t>函数的设计和使用</a:t>
            </a: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a:t>彭小江，博士，副教授</a:t>
            </a:r>
            <a:endParaRPr lang="en-US" altLang="zh-CN" dirty="0"/>
          </a:p>
          <a:p>
            <a:r>
              <a:rPr lang="zh-CN" altLang="en-US" dirty="0"/>
              <a:t>深圳技术大学</a:t>
            </a:r>
            <a:endParaRPr lang="en-US" altLang="zh-CN" dirty="0"/>
          </a:p>
          <a:p>
            <a:r>
              <a:rPr lang="en-US" altLang="zh-CN" dirty="0"/>
              <a:t>Email: pengxiaojiang@sztu.edu.cn</a:t>
            </a:r>
            <a:endParaRPr lang="en-US" altLang="zh-CN" dirty="0"/>
          </a:p>
          <a:p>
            <a:r>
              <a:rPr lang="en-US" altLang="zh-CN" dirty="0"/>
              <a:t>Homepage: https://pengxj.github.io/</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9698" name="文本占位符 25602"/>
          <p:cNvSpPr>
            <a:spLocks noGrp="1"/>
          </p:cNvSpPr>
          <p:nvPr>
            <p:ph idx="1"/>
          </p:nvPr>
        </p:nvSpPr>
        <p:spPr/>
        <p:txBody>
          <a:bodyPr wrap="square" lIns="68591" tIns="34295" rIns="68591" bIns="34295" anchor="t"/>
          <a:lstStyle/>
          <a:p>
            <a:pPr eaLnBrk="1" latinLnBrk="0" hangingPunct="1">
              <a:lnSpc>
                <a:spcPct val="100000"/>
              </a:lnSpc>
              <a:spcBef>
                <a:spcPct val="0"/>
              </a:spcBef>
              <a:buSzPct val="90000"/>
              <a:buFont typeface="Wingdings" panose="05000000000000000000" pitchFamily="2" charset="2"/>
              <a:buChar char="§"/>
            </a:pPr>
            <a:r>
              <a:rPr lang="zh-CN" altLang="en-US" sz="1800" dirty="0"/>
              <a:t>对于绝大多数情况下，在函数内部直接修改形参的值不会影响实参，而是</a:t>
            </a:r>
            <a:r>
              <a:rPr lang="zh-CN" altLang="en-US" sz="1800" dirty="0">
                <a:solidFill>
                  <a:srgbClr val="FF0000"/>
                </a:solidFill>
              </a:rPr>
              <a:t>创建一个新变量</a:t>
            </a:r>
            <a:r>
              <a:rPr lang="zh-CN" altLang="en-US" sz="1800" dirty="0"/>
              <a:t>。例如：</a:t>
            </a:r>
            <a:endParaRPr lang="zh-CN" altLang="en-US" sz="1800" dirty="0"/>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def addOne(a):</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print(id(a), ':', a)</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a += 1</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print(id(a), ':', a)</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v = 3</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id(v)</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a:t>
            </a:r>
            <a:endParaRPr lang="en-US" altLang="zh-CN" sz="1400" dirty="0">
              <a:solidFill>
                <a:srgbClr val="00B0F0"/>
              </a:solidFill>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addOne(v)</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 : 3</a:t>
            </a:r>
            <a:endParaRPr lang="en-US" altLang="zh-CN" sz="1400" dirty="0">
              <a:solidFill>
                <a:srgbClr val="00B0F0"/>
              </a:solidFill>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1599055040 : 4</a:t>
            </a:r>
            <a:endParaRPr lang="en-US" altLang="zh-CN" sz="1400" dirty="0">
              <a:solidFill>
                <a:srgbClr val="00B0F0"/>
              </a:solidFill>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v</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3</a:t>
            </a:r>
            <a:endParaRPr lang="en-US" altLang="zh-CN" sz="1400" dirty="0">
              <a:solidFill>
                <a:srgbClr val="00B0F0"/>
              </a:solidFill>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id(v)</a:t>
            </a:r>
            <a:endParaRPr lang="en-US" altLang="zh-CN" sz="14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a:t>
            </a:r>
            <a:endParaRPr lang="en-US" altLang="zh-CN" sz="1400" dirty="0">
              <a:solidFill>
                <a:srgbClr val="00B0F0"/>
              </a:solidFill>
              <a:latin typeface="Consolas" panose="020B0609020204030204" pitchFamily="49" charset="0"/>
            </a:endParaRPr>
          </a:p>
        </p:txBody>
      </p:sp>
      <p:sp>
        <p:nvSpPr>
          <p:cNvPr id="2" name="线形标注 2 1"/>
          <p:cNvSpPr/>
          <p:nvPr/>
        </p:nvSpPr>
        <p:spPr>
          <a:xfrm>
            <a:off x="2505075" y="3173095"/>
            <a:ext cx="1623695" cy="573405"/>
          </a:xfrm>
          <a:prstGeom prst="borderCallout2">
            <a:avLst>
              <a:gd name="adj1" fmla="val 18750"/>
              <a:gd name="adj2" fmla="val -8333"/>
              <a:gd name="adj3" fmla="val 18750"/>
              <a:gd name="adj4" fmla="val -16667"/>
              <a:gd name="adj5" fmla="val 109080"/>
              <a:gd name="adj6" fmla="val -606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注意：此时</a:t>
            </a:r>
            <a:r>
              <a:rPr kumimoji="0" lang="en-US" altLang="zh-CN" sz="1350" b="0" i="0" u="none" strike="noStrike" kern="1200" cap="none" spc="0" normalizeH="0" baseline="0" noProof="1">
                <a:ln>
                  <a:noFill/>
                </a:ln>
                <a:solidFill>
                  <a:srgbClr val="FF0000"/>
                </a:solidFill>
                <a:effectLst/>
                <a:uLnTx/>
                <a:uFillTx/>
                <a:latin typeface="+mn-lt"/>
                <a:ea typeface="+mn-ea"/>
                <a:cs typeface="+mn-cs"/>
              </a:rPr>
              <a:t>a</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的地址与</a:t>
            </a:r>
            <a:r>
              <a:rPr kumimoji="0" lang="en-US" altLang="zh-CN" sz="1350" b="0" i="0" u="none" strike="noStrike" kern="1200" cap="none" spc="0" normalizeH="0" baseline="0" noProof="1">
                <a:ln>
                  <a:noFill/>
                </a:ln>
                <a:solidFill>
                  <a:srgbClr val="FF0000"/>
                </a:solidFill>
                <a:effectLst/>
                <a:uLnTx/>
                <a:uFillTx/>
                <a:latin typeface="+mn-lt"/>
                <a:ea typeface="+mn-ea"/>
                <a:cs typeface="+mn-cs"/>
              </a:rPr>
              <a:t>v</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的地址相同</a:t>
            </a:r>
            <a:endParaRPr kumimoji="0" lang="zh-CN" altLang="en-US" sz="1350" b="0" i="0" u="none" strike="noStrike" kern="1200" cap="none" spc="0" normalizeH="0" baseline="0" noProof="1">
              <a:ln>
                <a:noFill/>
              </a:ln>
              <a:solidFill>
                <a:srgbClr val="FF0000"/>
              </a:solidFill>
              <a:effectLst/>
              <a:uLnTx/>
              <a:uFillTx/>
              <a:latin typeface="+mn-lt"/>
              <a:ea typeface="+mn-ea"/>
              <a:cs typeface="+mn-cs"/>
            </a:endParaRPr>
          </a:p>
        </p:txBody>
      </p:sp>
      <p:sp>
        <p:nvSpPr>
          <p:cNvPr id="3" name="线形标注 2 2"/>
          <p:cNvSpPr/>
          <p:nvPr/>
        </p:nvSpPr>
        <p:spPr>
          <a:xfrm>
            <a:off x="3247073" y="4140200"/>
            <a:ext cx="1457325" cy="573088"/>
          </a:xfrm>
          <a:prstGeom prst="borderCallout2">
            <a:avLst>
              <a:gd name="adj1" fmla="val 18750"/>
              <a:gd name="adj2" fmla="val -8333"/>
              <a:gd name="adj3" fmla="val 18750"/>
              <a:gd name="adj4" fmla="val -16667"/>
              <a:gd name="adj5" fmla="val -7570"/>
              <a:gd name="adj6" fmla="val -11950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现在</a:t>
            </a:r>
            <a:r>
              <a:rPr kumimoji="0" lang="en-US" altLang="zh-CN" sz="1350" b="0" i="0" u="none" strike="noStrike" kern="1200" cap="none" spc="0" normalizeH="0" baseline="0" noProof="1">
                <a:ln>
                  <a:noFill/>
                </a:ln>
                <a:solidFill>
                  <a:srgbClr val="FF0000"/>
                </a:solidFill>
                <a:effectLst/>
                <a:uLnTx/>
                <a:uFillTx/>
                <a:latin typeface="+mn-lt"/>
                <a:ea typeface="+mn-ea"/>
                <a:cs typeface="+mn-cs"/>
              </a:rPr>
              <a:t>a</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的地址和</a:t>
            </a:r>
            <a:r>
              <a:rPr kumimoji="0" lang="en-US" altLang="zh-CN" sz="1350" b="0" i="0" u="none" strike="noStrike" kern="1200" cap="none" spc="0" normalizeH="0" baseline="0" noProof="1">
                <a:ln>
                  <a:noFill/>
                </a:ln>
                <a:solidFill>
                  <a:srgbClr val="FF0000"/>
                </a:solidFill>
                <a:effectLst/>
                <a:uLnTx/>
                <a:uFillTx/>
                <a:latin typeface="+mn-lt"/>
                <a:ea typeface="+mn-ea"/>
                <a:cs typeface="+mn-cs"/>
              </a:rPr>
              <a:t>v</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的地址不一样了</a:t>
            </a:r>
            <a:endParaRPr kumimoji="0" lang="zh-CN" altLang="en-US" sz="1350" b="0" i="0" u="none" strike="noStrike" kern="1200" cap="none" spc="0" normalizeH="0" baseline="0" noProof="1">
              <a:ln>
                <a:noFill/>
              </a:ln>
              <a:solidFill>
                <a:srgbClr val="FF0000"/>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0722" name="文本占位符 26626"/>
          <p:cNvSpPr>
            <a:spLocks noGrp="1"/>
          </p:cNvSpPr>
          <p:nvPr>
            <p:ph idx="1"/>
          </p:nvPr>
        </p:nvSpPr>
        <p:spPr>
          <a:xfrm>
            <a:off x="457200" y="1106170"/>
            <a:ext cx="8229600" cy="3395663"/>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在有些情况下，可以通过</a:t>
            </a:r>
            <a:r>
              <a:rPr lang="zh-CN" altLang="en-US" sz="1800" strike="noStrike" noProof="1">
                <a:solidFill>
                  <a:srgbClr val="FF0000"/>
                </a:solidFill>
              </a:rPr>
              <a:t>特殊的方式</a:t>
            </a:r>
            <a:r>
              <a:rPr lang="zh-CN" altLang="en-US" sz="1800" strike="noStrike" noProof="1"/>
              <a:t>在函数内部修改实参的值。</a:t>
            </a:r>
            <a:endParaRPr lang="zh-CN" altLang="en-US" sz="18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modify(v):          # </a:t>
            </a:r>
            <a:r>
              <a:rPr lang="zh-CN" altLang="en-US" sz="1600" strike="noStrike" noProof="1">
                <a:latin typeface="Consolas" panose="020B0609020204030204" pitchFamily="49" charset="0"/>
              </a:rPr>
              <a:t>使用下标修改列表元素值</a:t>
            </a:r>
            <a:endParaRPr lang="zh-CN" altLang="en-US"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v[0] = v[0]+1</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[2]</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[3]</a:t>
            </a:r>
            <a:endParaRPr lang="en-US" altLang="zh-CN" sz="1600" strike="noStrike" noProof="1">
              <a:solidFill>
                <a:srgbClr val="00B0F0"/>
              </a:solidFill>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modify(v, item):    # </a:t>
            </a:r>
            <a:r>
              <a:rPr lang="zh-CN" altLang="en-US" sz="1600" strike="noStrike" noProof="1">
                <a:latin typeface="Consolas" panose="020B0609020204030204" pitchFamily="49" charset="0"/>
              </a:rPr>
              <a:t>使用列表的方法为列表增加元素</a:t>
            </a:r>
            <a:endParaRPr lang="zh-CN" altLang="en-US"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v.append(item)</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[2]</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modify(a,3)</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[2, 3]</a:t>
            </a:r>
            <a:endParaRPr lang="en-US" altLang="zh-CN" sz="1600" strike="noStrike" noProof="1">
              <a:solidFill>
                <a:srgbClr val="00B0F0"/>
              </a:solidFill>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1746" name="内容占位符 2"/>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也就是说，如果传递给函数的</a:t>
            </a:r>
            <a:r>
              <a:rPr lang="zh-CN" altLang="en-US" sz="1800" strike="noStrike" noProof="1">
                <a:solidFill>
                  <a:srgbClr val="FF0000"/>
                </a:solidFill>
              </a:rPr>
              <a:t>实参是可变序列</a:t>
            </a:r>
            <a:r>
              <a:rPr lang="zh-CN" altLang="en-US" sz="1800" strike="noStrike" noProof="1"/>
              <a:t>，并且在函数内部使用</a:t>
            </a:r>
            <a:r>
              <a:rPr lang="zh-CN" altLang="en-US" sz="1800" strike="noStrike" noProof="1">
                <a:solidFill>
                  <a:srgbClr val="FF0000"/>
                </a:solidFill>
              </a:rPr>
              <a:t>下标</a:t>
            </a:r>
            <a:r>
              <a:rPr lang="zh-CN" altLang="en-US" sz="1800" strike="noStrike" noProof="1"/>
              <a:t>或</a:t>
            </a:r>
            <a:r>
              <a:rPr lang="zh-CN" altLang="en-US" sz="1800" strike="noStrike" noProof="1">
                <a:solidFill>
                  <a:srgbClr val="FF0000"/>
                </a:solidFill>
              </a:rPr>
              <a:t>可变序列自身的原地操作方法</a:t>
            </a:r>
            <a:r>
              <a:rPr lang="zh-CN" altLang="en-US" sz="1800" strike="noStrike" noProof="1"/>
              <a:t>增加、删除元素或修改元素时，实参也得到相应的修改。</a:t>
            </a:r>
            <a:endParaRPr lang="zh-CN" altLang="en-US" sz="1800" strike="noStrike" noProof="1"/>
          </a:p>
          <a:p>
            <a:pPr eaLnBrk="1" fontAlgn="base" hangingPunct="1">
              <a:lnSpc>
                <a:spcPct val="80000"/>
              </a:lnSpc>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modify(d):         #</a:t>
            </a:r>
            <a:r>
              <a:rPr lang="zh-CN" altLang="en-US" sz="1600" strike="noStrike" noProof="1">
                <a:latin typeface="Consolas" panose="020B0609020204030204" pitchFamily="49" charset="0"/>
              </a:rPr>
              <a:t>修改字典元素值或为字典增加元素</a:t>
            </a:r>
            <a:endParaRPr lang="zh-CN" altLang="en-US"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d['age'] = 38</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{'name':'Dong', 'age':37, 'sex':'Male'}</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{'age': 37, 'name': 'Dong', 'sex': 'Male'}</a:t>
            </a:r>
            <a:endParaRPr lang="en-US" altLang="zh-CN" sz="1600" strike="noStrike" noProof="1">
              <a:solidFill>
                <a:srgbClr val="00B0F0"/>
              </a:solidFill>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{'age': 38, 'name': 'Dong', 'sex': 'Male'}</a:t>
            </a:r>
            <a:endParaRPr lang="en-US" altLang="zh-CN" sz="1600" strike="noStrike" noProof="1">
              <a:solidFill>
                <a:srgbClr val="00B0F0"/>
              </a:solidFill>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76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参数类型</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2770" name="文本占位符 27650"/>
          <p:cNvSpPr>
            <a:spLocks noGrp="1"/>
          </p:cNvSpPr>
          <p:nvPr>
            <p:ph idx="1"/>
          </p:nvPr>
        </p:nvSpPr>
        <p:spPr/>
        <p:txBody>
          <a:bodyPr wrap="square" lIns="68591" tIns="34295" rIns="68591" bIns="34295" anchor="t"/>
          <a:lstStyle/>
          <a:p>
            <a:pPr eaLnBrk="1" hangingPunct="1">
              <a:lnSpc>
                <a:spcPct val="150000"/>
              </a:lnSpc>
              <a:spcBef>
                <a:spcPts val="600"/>
              </a:spcBef>
              <a:buSzPct val="90000"/>
              <a:buFont typeface="Wingdings" panose="05000000000000000000" pitchFamily="2" charset="2"/>
              <a:buChar char="§"/>
            </a:pPr>
            <a:r>
              <a:rPr lang="zh-CN" altLang="en-US" sz="1800" dirty="0"/>
              <a:t>在Python中，函数参数有很多种：可以为</a:t>
            </a:r>
            <a:r>
              <a:rPr lang="zh-CN" altLang="en-US" sz="1800" dirty="0">
                <a:solidFill>
                  <a:srgbClr val="FF0000"/>
                </a:solidFill>
              </a:rPr>
              <a:t>普通参数（位置参数）</a:t>
            </a:r>
            <a:r>
              <a:rPr lang="zh-CN" altLang="en-US" sz="1800" dirty="0"/>
              <a:t>、</a:t>
            </a:r>
            <a:r>
              <a:rPr lang="zh-CN" altLang="en-US" sz="1800" dirty="0">
                <a:solidFill>
                  <a:srgbClr val="FF0000"/>
                </a:solidFill>
              </a:rPr>
              <a:t>默认值参数</a:t>
            </a:r>
            <a:r>
              <a:rPr lang="zh-CN" altLang="en-US" sz="1800" dirty="0"/>
              <a:t>、</a:t>
            </a:r>
            <a:r>
              <a:rPr lang="zh-CN" altLang="en-US" sz="1800" dirty="0">
                <a:solidFill>
                  <a:srgbClr val="FF0000"/>
                </a:solidFill>
              </a:rPr>
              <a:t>关键参数</a:t>
            </a:r>
            <a:r>
              <a:rPr lang="zh-CN" altLang="en-US" sz="1800" dirty="0"/>
              <a:t>、</a:t>
            </a:r>
            <a:r>
              <a:rPr lang="zh-CN" altLang="en-US" sz="1800" dirty="0">
                <a:solidFill>
                  <a:srgbClr val="FF0000"/>
                </a:solidFill>
              </a:rPr>
              <a:t>可变长度参数</a:t>
            </a:r>
            <a:r>
              <a:rPr lang="zh-CN" altLang="en-US" sz="1800" dirty="0"/>
              <a:t>等等。</a:t>
            </a:r>
            <a:endParaRPr lang="zh-CN" altLang="en-US" sz="1800" dirty="0"/>
          </a:p>
          <a:p>
            <a:pPr eaLnBrk="1" hangingPunct="1">
              <a:lnSpc>
                <a:spcPct val="150000"/>
              </a:lnSpc>
              <a:spcBef>
                <a:spcPts val="600"/>
              </a:spcBef>
              <a:buSzPct val="90000"/>
              <a:buFont typeface="Wingdings" panose="05000000000000000000" pitchFamily="2" charset="2"/>
              <a:buChar char="§"/>
            </a:pPr>
            <a:r>
              <a:rPr lang="en-US" altLang="zh-CN" sz="1800" dirty="0"/>
              <a:t>Python</a:t>
            </a:r>
            <a:r>
              <a:rPr lang="zh-CN" altLang="en-US" sz="1800" dirty="0"/>
              <a:t>在</a:t>
            </a:r>
            <a:r>
              <a:rPr lang="zh-CN" altLang="en-US" sz="1800" dirty="0">
                <a:solidFill>
                  <a:srgbClr val="FF0000"/>
                </a:solidFill>
              </a:rPr>
              <a:t>定义函数时不需要指定形参的类型</a:t>
            </a:r>
            <a:r>
              <a:rPr lang="zh-CN" altLang="en-US" sz="1800" dirty="0"/>
              <a:t>，完全由调用者传递的实参类型以及</a:t>
            </a:r>
            <a:r>
              <a:rPr lang="en-US" altLang="zh-CN" sz="1800" dirty="0"/>
              <a:t>Python</a:t>
            </a:r>
            <a:r>
              <a:rPr lang="zh-CN" altLang="en-US" sz="1800" dirty="0"/>
              <a:t>解释器的理解和推断来决定。</a:t>
            </a:r>
            <a:endParaRPr lang="zh-CN"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1" i="0" u="none" strike="noStrike" kern="1200" cap="none" spc="0" normalizeH="0" baseline="0" noProof="1">
                <a:ln>
                  <a:noFill/>
                </a:ln>
                <a:solidFill>
                  <a:schemeClr val="tx1"/>
                </a:solidFill>
                <a:effectLst/>
                <a:uLnTx/>
                <a:uFillTx/>
                <a:latin typeface="+mn-lt"/>
                <a:ea typeface="+mn-ea"/>
                <a:cs typeface="+mn-cs"/>
              </a:rPr>
              <a:t>位置参数（positional arguments）</a:t>
            </a:r>
            <a:r>
              <a:rPr kumimoji="0" lang="en-US" sz="1800" b="0" i="0" u="none" strike="noStrike" kern="1200" cap="none" spc="0" normalizeH="0" baseline="0" noProof="1">
                <a:ln>
                  <a:noFill/>
                </a:ln>
                <a:solidFill>
                  <a:schemeClr val="tx1"/>
                </a:solidFill>
                <a:effectLst/>
                <a:uLnTx/>
                <a:uFillTx/>
                <a:latin typeface="+mn-lt"/>
                <a:ea typeface="+mn-ea"/>
                <a:cs typeface="+mn-cs"/>
              </a:rPr>
              <a:t>是比较常用的形式，调用函数时</a:t>
            </a:r>
            <a:r>
              <a:rPr kumimoji="0" lang="en-US" sz="1800" b="0" i="0" u="none" strike="noStrike" kern="1200" cap="none" spc="0" normalizeH="0" baseline="0" noProof="1">
                <a:ln>
                  <a:noFill/>
                </a:ln>
                <a:solidFill>
                  <a:srgbClr val="FF0000"/>
                </a:solidFill>
                <a:effectLst/>
                <a:uLnTx/>
                <a:uFillTx/>
                <a:latin typeface="+mn-lt"/>
                <a:ea typeface="+mn-ea"/>
                <a:cs typeface="+mn-cs"/>
              </a:rPr>
              <a:t>实参和形参的顺序必须严格一致</a:t>
            </a:r>
            <a:r>
              <a:rPr kumimoji="0" lang="en-US" sz="1800" b="0" i="0" u="none" strike="noStrike" kern="1200" cap="none" spc="0" normalizeH="0" baseline="0" noProof="1">
                <a:ln>
                  <a:noFill/>
                </a:ln>
                <a:solidFill>
                  <a:schemeClr val="tx1"/>
                </a:solidFill>
                <a:effectLst/>
                <a:uLnTx/>
                <a:uFillTx/>
                <a:latin typeface="+mn-lt"/>
                <a:ea typeface="+mn-ea"/>
                <a:cs typeface="+mn-cs"/>
              </a:rPr>
              <a:t>，并且</a:t>
            </a:r>
            <a:r>
              <a:rPr kumimoji="0" lang="en-US" sz="1800" b="0" i="0" u="none" strike="noStrike" kern="1200" cap="none" spc="0" normalizeH="0" baseline="0" noProof="1">
                <a:ln>
                  <a:noFill/>
                </a:ln>
                <a:solidFill>
                  <a:srgbClr val="FF0000"/>
                </a:solidFill>
                <a:effectLst/>
                <a:uLnTx/>
                <a:uFillTx/>
                <a:latin typeface="+mn-lt"/>
                <a:ea typeface="+mn-ea"/>
                <a:cs typeface="+mn-cs"/>
              </a:rPr>
              <a:t>实参和形参的数量必须相同</a:t>
            </a:r>
            <a:r>
              <a:rPr kumimoji="0" lang="en-US" sz="1800" b="0" i="0" u="none" strike="noStrike" kern="1200" cap="none" spc="0" normalizeH="0" baseline="0" noProof="1">
                <a:ln>
                  <a:noFill/>
                </a:ln>
                <a:solidFill>
                  <a:schemeClr val="tx1"/>
                </a:solidFill>
                <a:effectLst/>
                <a:uLnTx/>
                <a:uFillTx/>
                <a:latin typeface="+mn-lt"/>
                <a:ea typeface="+mn-ea"/>
                <a:cs typeface="+mn-cs"/>
              </a:rPr>
              <a:t>。</a:t>
            </a:r>
            <a:endParaRPr kumimoji="0" 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 b, 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demo(3, 4, 5)</a:t>
            </a: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按位置传递参数</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3 4 5</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demo(3, 5, 4)</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3 5 4</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demo(1, 2, 3, 4)                #实参与形参数量必须相同</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TypeError: demo() takes 3 positional arguments but 4 were given</a:t>
            </a:r>
            <a:endParaRPr kumimoji="0" 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p:txBody>
      </p:sp>
      <p:sp>
        <p:nvSpPr>
          <p:cNvPr id="35842" name="标题 276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参数类型</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969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5842" name="文本占位符 29698"/>
          <p:cNvSpPr>
            <a:spLocks noGrp="1"/>
          </p:cNvSpPr>
          <p:nvPr>
            <p:ph idx="1"/>
          </p:nvPr>
        </p:nvSpPr>
        <p:spPr/>
        <p:txBody>
          <a:bodyPr wrap="square" lIns="68591" tIns="34295" rIns="68591" bIns="34295" anchor="t"/>
          <a:lstStyle/>
          <a:p>
            <a:pPr eaLnBrk="1" fontAlgn="base" hangingPunct="1">
              <a:lnSpc>
                <a:spcPct val="150000"/>
              </a:lnSpc>
              <a:spcBef>
                <a:spcPts val="1200"/>
              </a:spcBef>
              <a:buSzPct val="90000"/>
              <a:buFont typeface="Wingdings" panose="05000000000000000000" pitchFamily="2" charset="2"/>
              <a:buChar char="§"/>
            </a:pPr>
            <a:r>
              <a:rPr lang="zh-CN" altLang="en-US" sz="1800" strike="noStrike" noProof="1"/>
              <a:t>调用</a:t>
            </a:r>
            <a:r>
              <a:rPr lang="zh-CN" altLang="en-US" sz="1800" b="1" strike="noStrike" noProof="1"/>
              <a:t>带有默认值参数</a:t>
            </a:r>
            <a:r>
              <a:rPr lang="zh-CN" altLang="en-US" sz="1800" strike="noStrike" noProof="1"/>
              <a:t>的函数时，</a:t>
            </a:r>
            <a:r>
              <a:rPr lang="zh-CN" altLang="en-US" sz="1800" strike="noStrike" noProof="1">
                <a:solidFill>
                  <a:srgbClr val="FF0000"/>
                </a:solidFill>
              </a:rPr>
              <a:t>可以不对默认值参数进行赋值，也可以为其赋值</a:t>
            </a:r>
            <a:r>
              <a:rPr lang="zh-CN" altLang="en-US" sz="1800" strike="noStrike" noProof="1"/>
              <a:t>，具有很大的灵活性。</a:t>
            </a:r>
            <a:endParaRPr lang="zh-CN" altLang="en-US" sz="1800" strike="noStrike" noProof="1"/>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say(message, </a:t>
            </a:r>
            <a:r>
              <a:rPr lang="en-US" altLang="zh-CN" sz="1600" b="1" strike="noStrike" noProof="1">
                <a:latin typeface="Consolas" panose="020B0609020204030204" pitchFamily="49" charset="0"/>
              </a:rPr>
              <a:t>times=1</a:t>
            </a:r>
            <a:r>
              <a:rPr lang="en-US" altLang="zh-CN" sz="1600" strike="noStrike" noProof="1">
                <a:latin typeface="Consolas" panose="020B0609020204030204" pitchFamily="49" charset="0"/>
              </a:rPr>
              <a:t> ):</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print(message*times)</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say('hello')</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hello</a:t>
            </a:r>
            <a:endParaRPr lang="en-US" altLang="zh-CN" sz="1600" strike="noStrike" noProof="1">
              <a:solidFill>
                <a:srgbClr val="00B0F0"/>
              </a:solidFill>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say('hello',3)</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hello hello hello</a:t>
            </a:r>
            <a:endParaRPr lang="en-US" altLang="zh-CN" sz="1600" strike="noStrike" noProof="1">
              <a:solidFill>
                <a:srgbClr val="00B0F0"/>
              </a:solidFill>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say('hi',7)</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hi hi hi hi hi hi hi</a:t>
            </a:r>
            <a:endParaRPr lang="en-US" altLang="zh-CN" sz="1600" strike="noStrike" noProof="1">
              <a:solidFill>
                <a:srgbClr val="00B0F0"/>
              </a:solidFill>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072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6866" name="文本占位符 30722"/>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下面的函数使用指定分隔符将列表中所有字符串元素连接成一个字符串。</a:t>
            </a:r>
            <a:endParaRPr lang="zh-CN" altLang="en-US" sz="1800" strike="noStrike" noProof="1"/>
          </a:p>
          <a:p>
            <a:pPr eaLnBrk="1" fontAlgn="base" hangingPunct="1">
              <a:lnSpc>
                <a:spcPct val="80000"/>
              </a:lnSpc>
              <a:buSzPct val="90000"/>
              <a:buFont typeface="Wingdings" panose="05000000000000000000" pitchFamily="2" charset="2"/>
              <a:buChar char="•"/>
            </a:pPr>
            <a:endParaRPr lang="zh-CN" altLang="en-US" sz="1350" strike="noStrike" noProof="1"/>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join(lst, sep=None):</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(sep or ' ').join(lst)</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aList = ['a', 'b', 'c']</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join(aList)</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 b c'</a:t>
            </a:r>
            <a:endParaRPr lang="en-US" altLang="zh-CN" sz="16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join(aList, ',')</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'a,b,c'</a:t>
            </a:r>
            <a:endParaRPr lang="en-US" altLang="zh-CN" sz="1600" strike="noStrike" noProof="1">
              <a:solidFill>
                <a:srgbClr val="00B0F0"/>
              </a:solidFill>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2867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7890" name="文本占位符 28674"/>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ct val="0"/>
              </a:spcBef>
              <a:spcAft>
                <a:spcPct val="0"/>
              </a:spcAft>
              <a:buClrTx/>
              <a:buSzPct val="90000"/>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注意：默认值参数必须出现在函数参数列表的</a:t>
            </a:r>
            <a:r>
              <a:rPr kumimoji="0" lang="zh-CN" altLang="en-US" sz="1800" b="1" i="0" u="none" strike="noStrike" kern="1200" cap="none" spc="0" normalizeH="0" baseline="0" noProof="1">
                <a:ln>
                  <a:noFill/>
                </a:ln>
                <a:solidFill>
                  <a:schemeClr val="tx1"/>
                </a:solidFill>
                <a:effectLst/>
                <a:uLnTx/>
                <a:uFillTx/>
                <a:latin typeface="+mn-lt"/>
                <a:ea typeface="+mn-ea"/>
                <a:cs typeface="+mn-cs"/>
              </a:rPr>
              <a:t>最右端</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r>
              <a:rPr kumimoji="0" lang="zh-CN" altLang="en-US" sz="1800" b="0" i="0" u="none" strike="noStrike" kern="1200" cap="none" spc="0" normalizeH="0" baseline="0" noProof="1">
                <a:ln>
                  <a:noFill/>
                </a:ln>
                <a:solidFill>
                  <a:srgbClr val="FF0000"/>
                </a:solidFill>
                <a:effectLst/>
                <a:uLnTx/>
                <a:uFillTx/>
                <a:latin typeface="+mn-lt"/>
                <a:ea typeface="+mn-ea"/>
                <a:cs typeface="+mn-cs"/>
              </a:rPr>
              <a:t>任何一个默认值参数右边</a:t>
            </a:r>
            <a:r>
              <a:rPr kumimoji="0" lang="zh-CN" altLang="en-US" sz="1800" b="1" i="0" u="none" strike="noStrike" kern="1200" cap="none" spc="0" normalizeH="0" baseline="0" noProof="1">
                <a:ln>
                  <a:noFill/>
                </a:ln>
                <a:solidFill>
                  <a:srgbClr val="FF0000"/>
                </a:solidFill>
                <a:effectLst/>
                <a:uLnTx/>
                <a:uFillTx/>
                <a:latin typeface="+mn-lt"/>
                <a:ea typeface="+mn-ea"/>
                <a:cs typeface="+mn-cs"/>
              </a:rPr>
              <a:t>不能有非默认值参数</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func(a=3, b, c=5):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失败，带默认值的参数后面有不带默认值的参数</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SyntaxError: non-default argument follows default argument</a:t>
            </a:r>
            <a:endPar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func(a=3, b):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失败，带默认值的参数后面有不带默认值的参数</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SyntaxError: non-default argument follows default argument</a:t>
            </a:r>
            <a:endPar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 b, c=5):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成功</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174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8914" name="文本占位符 31746"/>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另外，默认值参数如果使用不当，会导致很难发现的</a:t>
            </a:r>
            <a:r>
              <a:rPr lang="zh-CN" altLang="en-US" sz="1800" strike="noStrike" noProof="1">
                <a:solidFill>
                  <a:srgbClr val="FF0000"/>
                </a:solidFill>
              </a:rPr>
              <a:t>逻辑错误</a:t>
            </a:r>
            <a:r>
              <a:rPr lang="zh-CN" altLang="en-US" sz="1800" strike="noStrike" noProof="1"/>
              <a:t>，例如：</a:t>
            </a:r>
            <a:endParaRPr lang="zh-CN" altLang="en-US" sz="1800" strike="noStrike" noProof="1"/>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def demo(newitem,old_list=[]):</a:t>
            </a: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old_list.append(newitem)</a:t>
            </a: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return old_list</a:t>
            </a: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print(demo('5',[1,2,3,4]))</a:t>
            </a: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print(demo('aaa',['a','b']))</a:t>
            </a: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print(demo('a'))</a:t>
            </a: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print(demo('b'))</a:t>
            </a:r>
            <a:endParaRPr lang="en-US" altLang="zh-CN"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zh-CN" altLang="en-US" sz="1500" strike="noStrike" noProof="1"/>
          </a:p>
          <a:p>
            <a:pPr eaLnBrk="1" fontAlgn="base" hangingPunct="1">
              <a:lnSpc>
                <a:spcPct val="80000"/>
              </a:lnSpc>
              <a:buSzPct val="90000"/>
              <a:buFont typeface="Wingdings" panose="05000000000000000000" pitchFamily="2" charset="2"/>
              <a:buNone/>
            </a:pPr>
            <a:r>
              <a:rPr lang="zh-CN" altLang="en-US" sz="1800" strike="noStrike" noProof="1"/>
              <a:t>试着想一想，这段代码会输出什么呢？</a:t>
            </a:r>
            <a:endParaRPr lang="zh-CN" altLang="en-US" sz="1800" strike="noStrike"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上面的代码输出结果如下，最后一个结果是错的。</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[1, 2, 3, 4, '5']</a:t>
            </a:r>
            <a:endParaRPr kumimoji="0" lang="zh-CN" altLang="en-US" sz="1350" b="0" i="0" u="none" strike="noStrike" kern="1200" cap="none" spc="0" normalizeH="0" baseline="0" noProof="1">
              <a:ln>
                <a:noFill/>
              </a:ln>
              <a:solidFill>
                <a:srgbClr val="00B0F0"/>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 'b', 'aaa']</a:t>
            </a:r>
            <a:endParaRPr kumimoji="0" lang="zh-CN" altLang="en-US" sz="1350" b="0" i="0" u="none" strike="noStrike" kern="1200" cap="none" spc="0" normalizeH="0" baseline="0" noProof="1">
              <a:ln>
                <a:noFill/>
              </a:ln>
              <a:solidFill>
                <a:srgbClr val="00B0F0"/>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a:t>
            </a:r>
            <a:endParaRPr kumimoji="0" lang="zh-CN" altLang="en-US" sz="1350" b="0" i="0" u="none" strike="noStrike" kern="1200" cap="none" spc="0" normalizeH="0" baseline="0" noProof="1">
              <a:ln>
                <a:noFill/>
              </a:ln>
              <a:solidFill>
                <a:srgbClr val="00B0F0"/>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 'b']</a:t>
            </a:r>
            <a:endParaRPr kumimoji="0" lang="zh-CN" altLang="en-US" sz="1350" b="0" i="0" u="none" strike="noStrike" kern="1200" cap="none" spc="0" normalizeH="0" baseline="0" noProof="1">
              <a:ln>
                <a:noFill/>
              </a:ln>
              <a:solidFill>
                <a:srgbClr val="00B0F0"/>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继续想：为什么会这样呢？</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endParaRPr lang="zh-CN" altLang="en-US"/>
          </a:p>
        </p:txBody>
      </p:sp>
      <p:sp>
        <p:nvSpPr>
          <p:cNvPr id="3" name="内容占位符 2"/>
          <p:cNvSpPr>
            <a:spLocks noGrp="1"/>
          </p:cNvSpPr>
          <p:nvPr>
            <p:ph idx="1"/>
          </p:nvPr>
        </p:nvSpPr>
        <p:spPr/>
        <p:txBody>
          <a:bodyPr/>
          <a:lstStyle/>
          <a:p>
            <a:r>
              <a:rPr lang="zh-CN" altLang="en-US"/>
              <a:t>函数的定义</a:t>
            </a:r>
            <a:endParaRPr lang="zh-CN" altLang="en-US"/>
          </a:p>
          <a:p>
            <a:r>
              <a:rPr lang="zh-CN" altLang="en-US"/>
              <a:t>形参与实参</a:t>
            </a:r>
            <a:endParaRPr lang="zh-CN" altLang="en-US"/>
          </a:p>
          <a:p>
            <a:r>
              <a:rPr lang="zh-CN" altLang="en-US"/>
              <a:t>作用域</a:t>
            </a:r>
            <a:endParaRPr lang="zh-CN" altLang="en-US"/>
          </a:p>
          <a:p>
            <a:r>
              <a:rPr lang="en-US" altLang="zh-CN"/>
              <a:t>lamda</a:t>
            </a:r>
            <a:r>
              <a:rPr lang="zh-CN" altLang="en-US"/>
              <a:t>表达式</a:t>
            </a:r>
            <a:endParaRPr lang="zh-CN" altLang="en-US"/>
          </a:p>
          <a:p>
            <a:r>
              <a:rPr lang="zh-CN" altLang="en-US"/>
              <a:t>案例</a:t>
            </a:r>
            <a:endParaRPr lang="zh-CN" altLang="en-US"/>
          </a:p>
          <a:p>
            <a:r>
              <a:rPr lang="en-US" altLang="zh-CN"/>
              <a:t>map, filter, yield</a:t>
            </a:r>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40962" name="内容占位符 2"/>
          <p:cNvSpPr>
            <a:spLocks noGrp="1"/>
          </p:cNvSpPr>
          <p:nvPr>
            <p:ph idx="1"/>
          </p:nvPr>
        </p:nvSpPr>
        <p:spPr/>
        <p:txBody>
          <a:bodyPr wrap="square" lIns="68591" tIns="34295" rIns="68591" bIns="34295" anchor="t"/>
          <a:lstStyle/>
          <a:p>
            <a:pPr eaLnBrk="1" hangingPunct="1">
              <a:lnSpc>
                <a:spcPct val="150000"/>
              </a:lnSpc>
              <a:spcBef>
                <a:spcPts val="1200"/>
              </a:spcBef>
              <a:spcAft>
                <a:spcPts val="1200"/>
              </a:spcAft>
              <a:buSzPct val="90000"/>
              <a:buFont typeface="Wingdings" panose="05000000000000000000" pitchFamily="2" charset="2"/>
              <a:buChar char="§"/>
            </a:pPr>
            <a:r>
              <a:rPr lang="zh-CN" altLang="en-US" sz="1800" dirty="0"/>
              <a:t>原因在于</a:t>
            </a:r>
            <a:r>
              <a:rPr lang="zh-CN" altLang="en-US" sz="1800" dirty="0">
                <a:solidFill>
                  <a:srgbClr val="FF0000"/>
                </a:solidFill>
              </a:rPr>
              <a:t>默认值参数的赋值只会在函数定义时被解释一次</a:t>
            </a:r>
            <a:r>
              <a:rPr lang="zh-CN" altLang="en-US" sz="1800" dirty="0"/>
              <a:t>。当使用可变序列作为参数默认值时，一定要谨慎操作。</a:t>
            </a:r>
            <a:endParaRPr lang="zh-CN" altLang="en-US" sz="1800" dirty="0"/>
          </a:p>
          <a:p>
            <a:pPr eaLnBrk="1" hangingPunct="1">
              <a:lnSpc>
                <a:spcPct val="150000"/>
              </a:lnSpc>
              <a:spcBef>
                <a:spcPts val="1200"/>
              </a:spcBef>
              <a:spcAft>
                <a:spcPts val="1200"/>
              </a:spcAft>
              <a:buSzPct val="90000"/>
              <a:buFont typeface="Wingdings" panose="05000000000000000000" pitchFamily="2" charset="2"/>
              <a:buChar char="§"/>
            </a:pPr>
            <a:r>
              <a:rPr lang="zh-CN" altLang="en-US" sz="1800" dirty="0"/>
              <a:t>最后一个问题来了：正确的代码该怎么写呢？</a:t>
            </a:r>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276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41986" name="文本占位符 32770"/>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
            </a:pPr>
            <a:r>
              <a:rPr lang="zh-CN" altLang="en-US" sz="1800" b="1" strike="noStrike" noProof="1"/>
              <a:t>终极解决方案：</a:t>
            </a:r>
            <a:r>
              <a:rPr lang="zh-CN" altLang="en-US" sz="1800" strike="noStrike" noProof="1"/>
              <a:t>改成下面的样子就不会有问题了</a:t>
            </a:r>
            <a:endParaRPr lang="zh-CN" altLang="en-US" sz="1800" strike="noStrike" noProof="1"/>
          </a:p>
          <a:p>
            <a:pPr eaLnBrk="1" fontAlgn="base" hangingPunct="1">
              <a:lnSpc>
                <a:spcPct val="80000"/>
              </a:lnSpc>
              <a:buSzPct val="90000"/>
              <a:buFont typeface="Wingdings" panose="05000000000000000000" pitchFamily="2" charset="2"/>
              <a:buNone/>
            </a:pPr>
            <a:endParaRPr lang="zh-CN" altLang="en-US" sz="18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def demo(newitem,old_list=None):</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if old_list is None:</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old_list=[]</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new_list = old_list[:]</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new_list.append(newitem)</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new_list</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print(demo('5',[1,2,3,4]))</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print(demo('aaa',['a','b']))</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print(demo('a'))</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print(demo('b'))</a:t>
            </a:r>
            <a:endParaRPr lang="en-US" altLang="zh-CN" sz="1600" strike="noStrike" noProof="1">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标题 3379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43010" name="文本占位符 33794"/>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latinLnBrk="0" hangingPunct="1">
              <a:lnSpc>
                <a:spcPct val="100000"/>
              </a:lnSpc>
              <a:spcBef>
                <a:spcPts val="0"/>
              </a:spcBef>
              <a:spcAft>
                <a:spcPts val="600"/>
              </a:spcAft>
              <a:buClrTx/>
              <a:buSzPct val="90000"/>
              <a:buFont typeface="Wingdings" panose="05000000000000000000" charset="0"/>
              <a:buChar char="ü"/>
              <a:defRPr/>
            </a:pPr>
            <a:r>
              <a:rPr kumimoji="0" lang="zh-CN" altLang="en-US" sz="1400" b="0" i="0" u="none" strike="noStrike" kern="1200" cap="none" spc="0" normalizeH="0" baseline="0" noProof="1">
                <a:ln>
                  <a:noFill/>
                </a:ln>
                <a:solidFill>
                  <a:srgbClr val="FF0000"/>
                </a:solidFill>
                <a:effectLst/>
                <a:uLnTx/>
                <a:uFillTx/>
                <a:latin typeface="+mn-lt"/>
                <a:ea typeface="+mn-ea"/>
                <a:cs typeface="+mn-cs"/>
              </a:rPr>
              <a:t>默认值参数只在函数定义时被解释一次</a:t>
            </a:r>
            <a:endParaRPr kumimoji="0" lang="zh-CN" altLang="en-US" sz="1400" b="0" i="0" u="none" strike="noStrike" kern="1200" cap="none" spc="0" normalizeH="0" baseline="0" noProof="1">
              <a:ln>
                <a:noFill/>
              </a:ln>
              <a:solidFill>
                <a:srgbClr val="FF0000"/>
              </a:solidFill>
              <a:effectLst/>
              <a:uLnTx/>
              <a:uFillTx/>
              <a:latin typeface="+mn-lt"/>
              <a:ea typeface="+mn-ea"/>
              <a:cs typeface="+mn-cs"/>
            </a:endParaRPr>
          </a:p>
          <a:p>
            <a:pPr marL="342900" marR="0" lvl="0" indent="-342900" algn="l" defTabSz="914400" rtl="0" eaLnBrk="1" latinLnBrk="0" hangingPunct="1">
              <a:lnSpc>
                <a:spcPct val="100000"/>
              </a:lnSpc>
              <a:spcBef>
                <a:spcPts val="0"/>
              </a:spcBef>
              <a:spcAft>
                <a:spcPts val="600"/>
              </a:spcAft>
              <a:buClrTx/>
              <a:buSzPct val="90000"/>
              <a:buFont typeface="Wingdings" panose="05000000000000000000" charset="0"/>
              <a:buChar char="ü"/>
              <a:defRPr/>
            </a:pPr>
            <a:r>
              <a:rPr kumimoji="0" lang="zh-CN" altLang="en-US" sz="1400" b="0" i="0" u="none" strike="noStrike" kern="1200" cap="none" spc="0" normalizeH="0" baseline="0" noProof="1">
                <a:ln>
                  <a:noFill/>
                </a:ln>
                <a:solidFill>
                  <a:schemeClr val="tx1"/>
                </a:solidFill>
                <a:effectLst/>
                <a:uLnTx/>
                <a:uFillTx/>
                <a:latin typeface="+mn-lt"/>
                <a:ea typeface="+mn-ea"/>
                <a:cs typeface="+mn-cs"/>
              </a:rPr>
              <a:t>可以使用“函数名</a:t>
            </a:r>
            <a:r>
              <a:rPr kumimoji="0" lang="en-US" altLang="zh-CN" sz="1400" b="0" i="0" u="none" strike="noStrike" kern="1200" cap="none" spc="0" normalizeH="0" baseline="0" noProof="1">
                <a:ln>
                  <a:noFill/>
                </a:ln>
                <a:solidFill>
                  <a:schemeClr val="tx1"/>
                </a:solidFill>
                <a:effectLst/>
                <a:uLnTx/>
                <a:uFillTx/>
                <a:latin typeface="+mn-lt"/>
                <a:ea typeface="+mn-ea"/>
                <a:cs typeface="+mn-cs"/>
              </a:rPr>
              <a:t>.__defaults__”</a:t>
            </a:r>
            <a:r>
              <a:rPr kumimoji="0" lang="zh-CN" altLang="en-US" sz="1400" b="0" i="0" u="none" strike="noStrike" kern="1200" cap="none" spc="0" normalizeH="0" baseline="0" noProof="1">
                <a:ln>
                  <a:noFill/>
                </a:ln>
                <a:solidFill>
                  <a:schemeClr val="tx1"/>
                </a:solidFill>
                <a:effectLst/>
                <a:uLnTx/>
                <a:uFillTx/>
                <a:latin typeface="+mn-lt"/>
                <a:ea typeface="+mn-ea"/>
                <a:cs typeface="+mn-cs"/>
              </a:rPr>
              <a:t>查看所有默认参数的当前值</a:t>
            </a: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i = 3</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f(n=i):        # 参数n的值仅取决于i的当前值</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endPar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i = 5              # 函数定义后修改i的值不影响参数n的默认值</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endPar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f.__defaults__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查看函数所有默认值参数的当前值</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endPar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p:txBody>
      </p:sp>
      <p:sp>
        <p:nvSpPr>
          <p:cNvPr id="2" name="线形标注 2 1"/>
          <p:cNvSpPr/>
          <p:nvPr/>
        </p:nvSpPr>
        <p:spPr>
          <a:xfrm>
            <a:off x="3838258" y="3876993"/>
            <a:ext cx="1801813" cy="309563"/>
          </a:xfrm>
          <a:prstGeom prst="borderCallout2">
            <a:avLst>
              <a:gd name="adj1" fmla="val 18750"/>
              <a:gd name="adj2" fmla="val -8333"/>
              <a:gd name="adj3" fmla="val 18750"/>
              <a:gd name="adj4" fmla="val -16667"/>
              <a:gd name="adj5" fmla="val 161127"/>
              <a:gd name="adj6" fmla="val -8622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注意：这是个元组</a:t>
            </a:r>
            <a:endParaRPr kumimoji="0" lang="zh-CN" altLang="en-US" sz="1350" b="0" i="0" u="none" strike="noStrike" kern="1200" cap="none" spc="0" normalizeH="0" baseline="0" noProof="1">
              <a:ln>
                <a:noFill/>
              </a:ln>
              <a:solidFill>
                <a:srgbClr val="FF0000"/>
              </a:solidFill>
              <a:effectLst/>
              <a:uLnTx/>
              <a:uFillTx/>
              <a:latin typeface="+mn-lt"/>
              <a:ea typeface="+mn-ea"/>
              <a:cs typeface="+mn-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481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5.3.2  </a:t>
            </a:r>
            <a:r>
              <a:rPr kumimoji="0" lang="zh-CN" altLang="en-US" sz="3300" b="0" i="0" u="none" strike="noStrike" kern="1200" cap="none" spc="0" normalizeH="0" baseline="0" noProof="0">
                <a:ln>
                  <a:noFill/>
                </a:ln>
                <a:solidFill>
                  <a:schemeClr val="tx2"/>
                </a:solidFill>
                <a:effectLst/>
                <a:uLnTx/>
                <a:uFillTx/>
                <a:latin typeface="+mj-lt"/>
                <a:ea typeface="+mj-ea"/>
                <a:cs typeface="+mj-cs"/>
              </a:rPr>
              <a:t>关键参数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44034" name="文本占位符 34818"/>
          <p:cNvSpPr>
            <a:spLocks noGrp="1"/>
          </p:cNvSpPr>
          <p:nvPr>
            <p:ph idx="1"/>
          </p:nvPr>
        </p:nvSpPr>
        <p:spPr/>
        <p:txBody>
          <a:bodyPr wrap="square" lIns="68591" tIns="34295" rIns="68591" bIns="34295" anchor="t"/>
          <a:lstStyle/>
          <a:p>
            <a:pPr eaLnBrk="1" fontAlgn="base" hangingPunct="1">
              <a:lnSpc>
                <a:spcPct val="150000"/>
              </a:lnSpc>
              <a:spcBef>
                <a:spcPts val="600"/>
              </a:spcBef>
              <a:spcAft>
                <a:spcPts val="600"/>
              </a:spcAft>
              <a:buSzPct val="90000"/>
              <a:buFont typeface="Wingdings" panose="05000000000000000000" pitchFamily="2" charset="2"/>
              <a:buChar char="§"/>
            </a:pPr>
            <a:r>
              <a:rPr lang="zh-CN" altLang="en-US" sz="1800" strike="noStrike" noProof="1"/>
              <a:t>通过关键参数，</a:t>
            </a:r>
            <a:r>
              <a:rPr lang="zh-CN" altLang="en-US" sz="1800" strike="noStrike" noProof="1">
                <a:solidFill>
                  <a:srgbClr val="FF0000"/>
                </a:solidFill>
              </a:rPr>
              <a:t>实参顺序可以和形参顺序不一致</a:t>
            </a:r>
            <a:r>
              <a:rPr lang="zh-CN" altLang="en-US" sz="1800" strike="noStrike" noProof="1"/>
              <a:t>，但不影响传递结果，</a:t>
            </a:r>
            <a:r>
              <a:rPr lang="zh-CN" altLang="en-US" sz="1800" strike="noStrike" noProof="1">
                <a:solidFill>
                  <a:srgbClr val="FF0000"/>
                </a:solidFill>
              </a:rPr>
              <a:t>避免了用户需要牢记位置参数顺序的麻烦</a:t>
            </a:r>
            <a:r>
              <a:rPr lang="zh-CN" altLang="en-US" sz="1800" strike="noStrike" noProof="1"/>
              <a:t>。</a:t>
            </a:r>
            <a:endParaRPr lang="zh-CN" altLang="en-US" sz="1800" strike="noStrike" noProof="1"/>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demo(a,b,c=5):</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print(a,b,c)</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demo(3,7)</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3 7 5</a:t>
            </a:r>
            <a:endParaRPr lang="en-US" altLang="zh-CN" sz="1600" strike="noStrike" noProof="1">
              <a:solidFill>
                <a:srgbClr val="00B0F0"/>
              </a:solidFill>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demo(a=7,b=3,c=6)</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7 3 6</a:t>
            </a:r>
            <a:endParaRPr lang="en-US" altLang="zh-CN" sz="1600" strike="noStrike" noProof="1">
              <a:solidFill>
                <a:srgbClr val="00B0F0"/>
              </a:solidFill>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a:t>
            </a:r>
            <a:r>
              <a:rPr lang="en-US" altLang="zh-CN" sz="1600" strike="noStrike" noProof="1">
                <a:solidFill>
                  <a:srgbClr val="FF0000"/>
                </a:solidFill>
                <a:latin typeface="Consolas" panose="020B0609020204030204" pitchFamily="49" charset="0"/>
              </a:rPr>
              <a:t>c=8,a=9,b=0</a:t>
            </a:r>
            <a:r>
              <a:rPr lang="en-US" altLang="zh-CN" sz="1600" strike="noStrike" noProof="1">
                <a:latin typeface="Consolas" panose="020B0609020204030204" pitchFamily="49" charset="0"/>
              </a:rPr>
              <a:t>)</a:t>
            </a: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9 0 8</a:t>
            </a:r>
            <a:endParaRPr lang="en-US" altLang="zh-CN" sz="1600" strike="noStrike" noProof="1">
              <a:solidFill>
                <a:srgbClr val="00B0F0"/>
              </a:solidFill>
              <a:latin typeface="Consolas" panose="020B060902020403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584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45058" name="文本占位符 35842"/>
          <p:cNvSpPr>
            <a:spLocks noGrp="1"/>
          </p:cNvSpPr>
          <p:nvPr>
            <p:ph idx="1"/>
          </p:nvPr>
        </p:nvSpPr>
        <p:spPr>
          <a:xfrm>
            <a:off x="358140" y="1200150"/>
            <a:ext cx="8070850" cy="339915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n"/>
            </a:pPr>
            <a:r>
              <a:rPr lang="zh-CN" altLang="en-US" sz="1800" dirty="0"/>
              <a:t>可变长度参数主要有两种形式：</a:t>
            </a:r>
            <a:r>
              <a:rPr lang="zh-CN" altLang="en-US" sz="1800" b="1" dirty="0"/>
              <a:t>在参数名前加</a:t>
            </a:r>
            <a:r>
              <a:rPr lang="en-US" altLang="zh-CN" sz="1800" b="1" dirty="0"/>
              <a:t>1</a:t>
            </a:r>
            <a:r>
              <a:rPr lang="zh-CN" altLang="en-US" sz="1800" b="1" dirty="0"/>
              <a:t>个星号</a:t>
            </a:r>
            <a:r>
              <a:rPr lang="en-US" altLang="zh-CN" sz="1800" b="1" dirty="0"/>
              <a:t>*</a:t>
            </a:r>
            <a:r>
              <a:rPr lang="zh-CN" altLang="en-US" sz="1800" b="1" dirty="0"/>
              <a:t>或</a:t>
            </a:r>
            <a:r>
              <a:rPr lang="en-US" altLang="zh-CN" sz="1800" b="1" dirty="0"/>
              <a:t>2</a:t>
            </a:r>
            <a:r>
              <a:rPr lang="zh-CN" altLang="en-US" sz="1800" b="1" dirty="0"/>
              <a:t>个星号</a:t>
            </a:r>
            <a:r>
              <a:rPr lang="en-US" altLang="zh-CN" sz="1800" b="1" dirty="0"/>
              <a:t>**</a:t>
            </a:r>
            <a:r>
              <a:rPr lang="zh-CN" altLang="en-US" sz="1800" b="1" dirty="0"/>
              <a:t>。</a:t>
            </a:r>
            <a:endParaRPr lang="en-US" altLang="zh-CN" sz="1800" dirty="0"/>
          </a:p>
          <a:p>
            <a:pPr eaLnBrk="1" hangingPunct="1">
              <a:lnSpc>
                <a:spcPct val="150000"/>
              </a:lnSpc>
              <a:spcBef>
                <a:spcPts val="1200"/>
              </a:spcBef>
              <a:spcAft>
                <a:spcPts val="1200"/>
              </a:spcAft>
              <a:buSzPct val="90000"/>
              <a:buFont typeface="Wingdings" panose="05000000000000000000" pitchFamily="2" charset="2"/>
              <a:buChar char="Ø"/>
            </a:pPr>
            <a:r>
              <a:rPr lang="en-US" altLang="zh-CN" sz="1600" dirty="0">
                <a:latin typeface="Consolas" panose="020B0609020204030204" pitchFamily="49" charset="0"/>
                <a:cs typeface="Consolas" panose="020B0609020204030204" pitchFamily="49" charset="0"/>
              </a:rPr>
              <a:t>*parameter</a:t>
            </a:r>
            <a:r>
              <a:rPr lang="zh-CN" altLang="en-US" sz="1600" dirty="0">
                <a:latin typeface="Consolas" panose="020B0609020204030204" pitchFamily="49" charset="0"/>
                <a:cs typeface="Consolas" panose="020B0609020204030204" pitchFamily="49" charset="0"/>
              </a:rPr>
              <a:t>用来接收多个</a:t>
            </a:r>
            <a:r>
              <a:rPr lang="zh-CN" altLang="en-US" sz="1600" dirty="0">
                <a:solidFill>
                  <a:srgbClr val="FF0000"/>
                </a:solidFill>
                <a:latin typeface="Consolas" panose="020B0609020204030204" pitchFamily="49" charset="0"/>
                <a:cs typeface="Consolas" panose="020B0609020204030204" pitchFamily="49" charset="0"/>
              </a:rPr>
              <a:t>位置实参</a:t>
            </a:r>
            <a:r>
              <a:rPr lang="zh-CN" altLang="en-US" sz="1600" dirty="0">
                <a:latin typeface="Consolas" panose="020B0609020204030204" pitchFamily="49" charset="0"/>
                <a:cs typeface="Consolas" panose="020B0609020204030204" pitchFamily="49" charset="0"/>
              </a:rPr>
              <a:t>并将其放在</a:t>
            </a:r>
            <a:r>
              <a:rPr lang="zh-CN" altLang="en-US" sz="1600" dirty="0">
                <a:solidFill>
                  <a:srgbClr val="FF0000"/>
                </a:solidFill>
                <a:latin typeface="Consolas" panose="020B0609020204030204" pitchFamily="49" charset="0"/>
                <a:cs typeface="Consolas" panose="020B0609020204030204" pitchFamily="49" charset="0"/>
              </a:rPr>
              <a:t>元组</a:t>
            </a:r>
            <a:r>
              <a:rPr lang="zh-CN" altLang="en-US" sz="1600" dirty="0">
                <a:latin typeface="Consolas" panose="020B0609020204030204" pitchFamily="49" charset="0"/>
                <a:cs typeface="Consolas" panose="020B0609020204030204" pitchFamily="49" charset="0"/>
              </a:rPr>
              <a:t>中。</a:t>
            </a:r>
            <a:endParaRPr lang="zh-CN" altLang="en-US" sz="1600" dirty="0">
              <a:latin typeface="Consolas" panose="020B0609020204030204" pitchFamily="49" charset="0"/>
              <a:cs typeface="Consolas" panose="020B0609020204030204" pitchFamily="49" charset="0"/>
            </a:endParaRPr>
          </a:p>
          <a:p>
            <a:pPr eaLnBrk="1" hangingPunct="1">
              <a:lnSpc>
                <a:spcPct val="150000"/>
              </a:lnSpc>
              <a:spcBef>
                <a:spcPts val="1200"/>
              </a:spcBef>
              <a:spcAft>
                <a:spcPts val="1200"/>
              </a:spcAft>
              <a:buSzPct val="90000"/>
              <a:buFont typeface="Wingdings" panose="05000000000000000000" pitchFamily="2" charset="2"/>
              <a:buChar char="Ø"/>
            </a:pPr>
            <a:r>
              <a:rPr lang="en-US" altLang="zh-CN" sz="1600" dirty="0">
                <a:latin typeface="Consolas" panose="020B0609020204030204" pitchFamily="49" charset="0"/>
                <a:cs typeface="Consolas" panose="020B0609020204030204" pitchFamily="49" charset="0"/>
              </a:rPr>
              <a:t>**parameter</a:t>
            </a:r>
            <a:r>
              <a:rPr lang="zh-CN" altLang="en-US" sz="1600" dirty="0">
                <a:latin typeface="Consolas" panose="020B0609020204030204" pitchFamily="49" charset="0"/>
                <a:cs typeface="Consolas" panose="020B0609020204030204" pitchFamily="49" charset="0"/>
              </a:rPr>
              <a:t>接收多个</a:t>
            </a:r>
            <a:r>
              <a:rPr lang="zh-CN" altLang="en-US" sz="1600" dirty="0">
                <a:solidFill>
                  <a:srgbClr val="FF0000"/>
                </a:solidFill>
                <a:latin typeface="Consolas" panose="020B0609020204030204" pitchFamily="49" charset="0"/>
                <a:cs typeface="Consolas" panose="020B0609020204030204" pitchFamily="49" charset="0"/>
              </a:rPr>
              <a:t>关键参数</a:t>
            </a:r>
            <a:r>
              <a:rPr lang="zh-CN" altLang="en-US" sz="1600" dirty="0">
                <a:latin typeface="Consolas" panose="020B0609020204030204" pitchFamily="49" charset="0"/>
                <a:cs typeface="Consolas" panose="020B0609020204030204" pitchFamily="49" charset="0"/>
              </a:rPr>
              <a:t>并存放到</a:t>
            </a:r>
            <a:r>
              <a:rPr lang="zh-CN" altLang="en-US" sz="1600" dirty="0">
                <a:solidFill>
                  <a:srgbClr val="FF0000"/>
                </a:solidFill>
                <a:latin typeface="Consolas" panose="020B0609020204030204" pitchFamily="49" charset="0"/>
                <a:cs typeface="Consolas" panose="020B0609020204030204" pitchFamily="49" charset="0"/>
              </a:rPr>
              <a:t>字典</a:t>
            </a:r>
            <a:r>
              <a:rPr lang="zh-CN" altLang="en-US" sz="1600" dirty="0">
                <a:latin typeface="Consolas" panose="020B0609020204030204" pitchFamily="49" charset="0"/>
                <a:cs typeface="Consolas" panose="020B0609020204030204" pitchFamily="49" charset="0"/>
              </a:rPr>
              <a:t>中。</a:t>
            </a:r>
            <a:endParaRPr lang="zh-CN" altLang="en-US" sz="1600" dirty="0">
              <a:latin typeface="Consolas" panose="020B0609020204030204" pitchFamily="49" charset="0"/>
              <a:cs typeface="Consolas" panose="020B060902020403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686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48130" name="文本占位符 36866"/>
          <p:cNvSpPr>
            <a:spLocks noGrp="1"/>
          </p:cNvSpPr>
          <p:nvPr>
            <p:ph idx="1"/>
          </p:nvPr>
        </p:nvSpPr>
        <p:spPr/>
        <p:txBody>
          <a:bodyPr vert="horz" wrap="square" lIns="68591" tIns="34295" rIns="68591" bIns="34295" numCol="1" anchor="t" anchorCtr="0" compatLnSpc="1"/>
          <a:lstStyle/>
          <a:p>
            <a:pPr marL="466725" marR="0" lvl="0" indent="-466725" algn="l" defTabSz="914400" rtl="0" eaLnBrk="1" fontAlgn="base" latinLnBrk="0" hangingPunct="1">
              <a:lnSpc>
                <a:spcPct val="80000"/>
              </a:lnSpc>
              <a:spcBef>
                <a:spcPct val="20000"/>
              </a:spcBef>
              <a:spcAft>
                <a:spcPct val="0"/>
              </a:spcAft>
              <a:buClrTx/>
              <a:buSzPct val="90000"/>
              <a:buFont typeface="Wingdings" panose="05000000000000000000" charset="0"/>
              <a:buChar char="v"/>
              <a:defRPr/>
            </a:pPr>
            <a:r>
              <a:rPr kumimoji="0" lang="en-US" altLang="zh-CN"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*parameter</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的用法</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5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def demo(*p):</a:t>
            </a: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print(p)</a:t>
            </a: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demo(1,2,3)</a:t>
            </a: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(1, 2, 3)</a:t>
            </a:r>
            <a:endPar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a:t>
            </a: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a:t>
            </a:r>
            <a:endPar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demo(1,2,3,4,5,6,7)</a:t>
            </a: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(1, 2, 3, 4, 5, 6, 7)</a:t>
            </a:r>
            <a:endPar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788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49154" name="文本占位符 37890"/>
          <p:cNvSpPr>
            <a:spLocks noGrp="1"/>
          </p:cNvSpPr>
          <p:nvPr>
            <p:ph idx="1"/>
          </p:nvPr>
        </p:nvSpPr>
        <p:spPr/>
        <p:txBody>
          <a:bodyPr vert="horz" wrap="square" lIns="68591" tIns="34295" rIns="68591" bIns="34295" numCol="1" anchor="t" anchorCtr="0" compatLnSpc="1"/>
          <a:lstStyle/>
          <a:p>
            <a:pPr marL="508000" marR="0" lvl="0" indent="-508000" algn="l" defTabSz="914400" rtl="0" eaLnBrk="1" fontAlgn="base" latinLnBrk="0" hangingPunct="1">
              <a:lnSpc>
                <a:spcPct val="80000"/>
              </a:lnSpc>
              <a:spcBef>
                <a:spcPct val="20000"/>
              </a:spcBef>
              <a:spcAft>
                <a:spcPct val="0"/>
              </a:spcAft>
              <a:buClrTx/>
              <a:buSzPct val="90000"/>
              <a:buFont typeface="Wingdings" panose="05000000000000000000" charset="0"/>
              <a:buChar char="v"/>
              <a:defRPr/>
            </a:pPr>
            <a:r>
              <a:rPr kumimoji="0" lang="en-US" altLang="zh-CN"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**parameter</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的用法</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5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demo(**p):</a:t>
            </a: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for item in p.items():</a:t>
            </a: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print(item)</a:t>
            </a: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demo(x=1,y=2,z=3)</a:t>
            </a: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('x', 1)</a:t>
            </a:r>
            <a:endPar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('y', 2)</a:t>
            </a:r>
            <a:endPar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('z', 3)</a:t>
            </a:r>
            <a:endPar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891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48130" name="文本占位符 38914"/>
          <p:cNvSpPr>
            <a:spLocks noGrp="1"/>
          </p:cNvSpPr>
          <p:nvPr>
            <p:ph idx="1"/>
          </p:nvPr>
        </p:nvSpPr>
        <p:spPr/>
        <p:txBody>
          <a:bodyPr wrap="square" lIns="68591" tIns="34295" rIns="68591" bIns="34295" anchor="t"/>
          <a:lstStyle/>
          <a:p>
            <a:pPr eaLnBrk="1" fontAlgn="base" hangingPunct="1">
              <a:lnSpc>
                <a:spcPct val="90000"/>
              </a:lnSpc>
              <a:spcBef>
                <a:spcPct val="0"/>
              </a:spcBef>
              <a:buSzPct val="90000"/>
              <a:buFont typeface="Wingdings" panose="05000000000000000000" pitchFamily="2" charset="2"/>
              <a:buChar char="§"/>
            </a:pPr>
            <a:r>
              <a:rPr lang="zh-CN" altLang="en-US" sz="1800" strike="noStrike" noProof="1"/>
              <a:t>几种不同类型的参数</a:t>
            </a:r>
            <a:r>
              <a:rPr lang="zh-CN" altLang="en-US" sz="1800" strike="noStrike" noProof="1">
                <a:solidFill>
                  <a:srgbClr val="FF0000"/>
                </a:solidFill>
              </a:rPr>
              <a:t>可以混合使用</a:t>
            </a:r>
            <a:r>
              <a:rPr lang="zh-CN" altLang="en-US" sz="1800" strike="noStrike" noProof="1"/>
              <a:t>，但是</a:t>
            </a:r>
            <a:r>
              <a:rPr lang="zh-CN" altLang="en-US" sz="1800" strike="noStrike" noProof="1">
                <a:solidFill>
                  <a:srgbClr val="FF0000"/>
                </a:solidFill>
              </a:rPr>
              <a:t>不建议这样做</a:t>
            </a:r>
            <a:r>
              <a:rPr lang="zh-CN" altLang="en-US" sz="1800" strike="noStrike" noProof="1"/>
              <a:t>。</a:t>
            </a:r>
            <a:endParaRPr lang="zh-CN" altLang="en-US" sz="1800" strike="noStrike" noProof="1"/>
          </a:p>
          <a:p>
            <a:pPr eaLnBrk="1" fontAlgn="base" hangingPunct="1">
              <a:lnSpc>
                <a:spcPct val="9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func_4(a, b, c=4, *aa, **bb):</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print(a,b,c)</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print(aa)</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print(bb)</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func_4(1,2,3,4,5,6,7,8,9,xx='1',yy='2',zz=3)</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a:t>
            </a:r>
            <a:endParaRPr lang="en-US" altLang="zh-CN" sz="16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(4, 5, 6, 7, 8, 9)</a:t>
            </a:r>
            <a:endParaRPr lang="en-US" altLang="zh-CN" sz="16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{'xx': '1', 'yy': '2', 'zz': 3}</a:t>
            </a:r>
            <a:endParaRPr lang="en-US" altLang="zh-CN" sz="16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func_4(1,2,3,4,5,6,7,xx='1',yy='2',zz=3)</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a:t>
            </a:r>
            <a:endParaRPr lang="en-US" altLang="zh-CN" sz="16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(4, 5, 6, 7)</a:t>
            </a:r>
            <a:endParaRPr lang="en-US" altLang="zh-CN" sz="16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{'xx': '1', 'yy': '2', 'zz': 3}</a:t>
            </a:r>
            <a:endParaRPr lang="en-US" altLang="zh-CN" sz="1600" strike="noStrike" noProof="1">
              <a:solidFill>
                <a:srgbClr val="00B0F0"/>
              </a:solidFill>
              <a:latin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99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49154" name="文本占位符 39938"/>
          <p:cNvSpPr>
            <a:spLocks noGrp="1"/>
          </p:cNvSpPr>
          <p:nvPr>
            <p:ph idx="1"/>
          </p:nvPr>
        </p:nvSpPr>
        <p:spPr>
          <a:xfrm>
            <a:off x="457200" y="1193165"/>
            <a:ext cx="8229600" cy="3395663"/>
          </a:xfrm>
        </p:spPr>
        <p:txBody>
          <a:bodyPr wrap="square" lIns="68591" tIns="34295" rIns="68591" bIns="34295" anchor="t"/>
          <a:lstStyle/>
          <a:p>
            <a:pPr eaLnBrk="1" fontAlgn="base" hangingPunct="1">
              <a:lnSpc>
                <a:spcPct val="150000"/>
              </a:lnSpc>
              <a:spcBef>
                <a:spcPts val="600"/>
              </a:spcBef>
              <a:spcAft>
                <a:spcPts val="600"/>
              </a:spcAft>
              <a:buSzPct val="90000"/>
              <a:buFont typeface="Wingdings" panose="05000000000000000000" pitchFamily="2" charset="2"/>
              <a:buChar char="§"/>
            </a:pPr>
            <a:r>
              <a:rPr lang="zh-CN" altLang="en-US" sz="1800" strike="noStrike" noProof="1"/>
              <a:t>传递参数时，可以通过</a:t>
            </a:r>
            <a:r>
              <a:rPr lang="zh-CN" altLang="en-US" sz="1800" strike="noStrike" noProof="1">
                <a:solidFill>
                  <a:srgbClr val="FF0000"/>
                </a:solidFill>
              </a:rPr>
              <a:t>在实参序列前加一个星号</a:t>
            </a:r>
            <a:r>
              <a:rPr lang="zh-CN" altLang="en-US" sz="1800" strike="noStrike" noProof="1"/>
              <a:t>将其解包，然后传递给</a:t>
            </a:r>
            <a:r>
              <a:rPr lang="zh-CN" altLang="en-US" sz="1800" strike="noStrike" noProof="1">
                <a:solidFill>
                  <a:srgbClr val="FF0000"/>
                </a:solidFill>
              </a:rPr>
              <a:t>多个单变量形参</a:t>
            </a:r>
            <a:r>
              <a:rPr lang="zh-CN" altLang="en-US" sz="1800" strike="noStrike" noProof="1"/>
              <a:t>。</a:t>
            </a:r>
            <a:endParaRPr lang="zh-CN" altLang="en-US" sz="1800" strike="noStrike" noProof="1"/>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def demo(a, b, c):</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print(a+b+c)</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seq = [1, 2, 3]</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demo(*seq)</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endParaRPr lang="en-US" altLang="zh-CN" sz="1800" strike="noStrike" noProof="1">
              <a:solidFill>
                <a:srgbClr val="00B0F0"/>
              </a:solidFill>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tup = (1, 2, 3)</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demo(*tup)</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endParaRPr lang="en-US" altLang="zh-CN" sz="1800" strike="noStrike" noProof="1">
              <a:solidFill>
                <a:srgbClr val="00B0F0"/>
              </a:solidFill>
              <a:latin typeface="Consolas" panose="020B0609020204030204" pitchFamily="49" charset="0"/>
            </a:endParaRPr>
          </a:p>
        </p:txBody>
      </p:sp>
      <p:sp>
        <p:nvSpPr>
          <p:cNvPr id="49155" name="文本框 1"/>
          <p:cNvSpPr txBox="1"/>
          <p:nvPr/>
        </p:nvSpPr>
        <p:spPr>
          <a:xfrm>
            <a:off x="3531235" y="2132965"/>
            <a:ext cx="4132580" cy="230695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r>
              <a:rPr lang="zh-CN" altLang="en-US" sz="1800" dirty="0">
                <a:latin typeface="Consolas" panose="020B0609020204030204" pitchFamily="49" charset="0"/>
                <a:ea typeface="宋体" panose="02010600030101010101" pitchFamily="2" charset="-122"/>
              </a:rPr>
              <a:t>&gt;&gt;&gt; dic = {1:'a', 2:'b', 3:'c'}</a:t>
            </a:r>
            <a:endParaRPr lang="zh-CN" altLang="en-US" sz="1800" dirty="0">
              <a:latin typeface="Consolas" panose="020B0609020204030204" pitchFamily="49" charset="0"/>
              <a:ea typeface="宋体" panose="02010600030101010101" pitchFamily="2" charset="-122"/>
            </a:endParaRPr>
          </a:p>
          <a:p>
            <a:r>
              <a:rPr lang="zh-CN" altLang="en-US" sz="1800" dirty="0">
                <a:latin typeface="Consolas" panose="020B0609020204030204" pitchFamily="49" charset="0"/>
                <a:ea typeface="宋体" panose="02010600030101010101" pitchFamily="2" charset="-122"/>
              </a:rPr>
              <a:t>&gt;&gt;&gt; demo(*dic)</a:t>
            </a:r>
            <a:endParaRPr lang="zh-CN" altLang="en-US" sz="1800" dirty="0">
              <a:latin typeface="Consolas" panose="020B0609020204030204" pitchFamily="49" charset="0"/>
              <a:ea typeface="宋体" panose="02010600030101010101" pitchFamily="2" charset="-122"/>
            </a:endParaRPr>
          </a:p>
          <a:p>
            <a:r>
              <a:rPr lang="zh-CN" altLang="en-US" sz="1800" dirty="0">
                <a:solidFill>
                  <a:srgbClr val="00B0F0"/>
                </a:solidFill>
                <a:latin typeface="Consolas" panose="020B0609020204030204" pitchFamily="49" charset="0"/>
                <a:ea typeface="宋体" panose="02010600030101010101" pitchFamily="2" charset="-122"/>
              </a:rPr>
              <a:t>6</a:t>
            </a:r>
            <a:endParaRPr lang="zh-CN" altLang="en-US" sz="1800" dirty="0">
              <a:solidFill>
                <a:srgbClr val="00B0F0"/>
              </a:solidFill>
              <a:latin typeface="Consolas" panose="020B0609020204030204" pitchFamily="49" charset="0"/>
              <a:ea typeface="宋体" panose="02010600030101010101" pitchFamily="2" charset="-122"/>
            </a:endParaRPr>
          </a:p>
          <a:p>
            <a:r>
              <a:rPr lang="zh-CN" altLang="en-US" sz="1800" dirty="0">
                <a:latin typeface="Consolas" panose="020B0609020204030204" pitchFamily="49" charset="0"/>
                <a:ea typeface="宋体" panose="02010600030101010101" pitchFamily="2" charset="-122"/>
              </a:rPr>
              <a:t>&gt;&gt;&gt; Set = {1, 2, 3}</a:t>
            </a:r>
            <a:endParaRPr lang="zh-CN" altLang="en-US" sz="1800" dirty="0">
              <a:latin typeface="Consolas" panose="020B0609020204030204" pitchFamily="49" charset="0"/>
              <a:ea typeface="宋体" panose="02010600030101010101" pitchFamily="2" charset="-122"/>
            </a:endParaRPr>
          </a:p>
          <a:p>
            <a:r>
              <a:rPr lang="zh-CN" altLang="en-US" sz="1800" dirty="0">
                <a:latin typeface="Consolas" panose="020B0609020204030204" pitchFamily="49" charset="0"/>
                <a:ea typeface="宋体" panose="02010600030101010101" pitchFamily="2" charset="-122"/>
              </a:rPr>
              <a:t>&gt;&gt;&gt; demo(*Set)</a:t>
            </a:r>
            <a:endParaRPr lang="zh-CN" altLang="en-US" sz="1800" dirty="0">
              <a:latin typeface="Consolas" panose="020B0609020204030204" pitchFamily="49" charset="0"/>
              <a:ea typeface="宋体" panose="02010600030101010101" pitchFamily="2" charset="-122"/>
            </a:endParaRPr>
          </a:p>
          <a:p>
            <a:r>
              <a:rPr lang="zh-CN" altLang="en-US" sz="1800" dirty="0">
                <a:solidFill>
                  <a:srgbClr val="00B0F0"/>
                </a:solidFill>
                <a:latin typeface="Consolas" panose="020B0609020204030204" pitchFamily="49" charset="0"/>
                <a:ea typeface="宋体" panose="02010600030101010101" pitchFamily="2" charset="-122"/>
              </a:rPr>
              <a:t>6</a:t>
            </a:r>
            <a:endParaRPr lang="zh-CN" altLang="en-US" sz="1800" dirty="0">
              <a:solidFill>
                <a:srgbClr val="00B0F0"/>
              </a:solidFill>
              <a:latin typeface="Consolas" panose="020B0609020204030204" pitchFamily="49" charset="0"/>
              <a:ea typeface="宋体" panose="02010600030101010101" pitchFamily="2" charset="-122"/>
            </a:endParaRPr>
          </a:p>
          <a:p>
            <a:r>
              <a:rPr lang="zh-CN" altLang="en-US" sz="1800" dirty="0">
                <a:latin typeface="Consolas" panose="020B0609020204030204" pitchFamily="49" charset="0"/>
                <a:ea typeface="宋体" panose="02010600030101010101" pitchFamily="2" charset="-122"/>
              </a:rPr>
              <a:t>&gt;&gt;&gt; demo(*dic.values())</a:t>
            </a:r>
            <a:endParaRPr lang="zh-CN" altLang="en-US" sz="1800" dirty="0">
              <a:latin typeface="Consolas" panose="020B0609020204030204" pitchFamily="49" charset="0"/>
              <a:ea typeface="宋体" panose="02010600030101010101" pitchFamily="2" charset="-122"/>
            </a:endParaRPr>
          </a:p>
          <a:p>
            <a:r>
              <a:rPr lang="zh-CN" altLang="en-US" sz="1800" dirty="0">
                <a:solidFill>
                  <a:srgbClr val="00B0F0"/>
                </a:solidFill>
                <a:latin typeface="Consolas" panose="020B0609020204030204" pitchFamily="49" charset="0"/>
                <a:ea typeface="宋体" panose="02010600030101010101" pitchFamily="2" charset="-122"/>
              </a:rPr>
              <a:t>abc</a:t>
            </a:r>
            <a:endParaRPr lang="zh-CN" altLang="en-US" sz="1800" dirty="0">
              <a:solidFill>
                <a:srgbClr val="00B0F0"/>
              </a:solidFill>
              <a:latin typeface="Consolas" panose="020B0609020204030204" pitchFamily="49"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如果</a:t>
            </a:r>
            <a:r>
              <a:rPr kumimoji="0" lang="zh-CN" altLang="en-US" sz="1800" b="0" i="0" u="none" strike="noStrike" kern="1200" cap="none" spc="0" normalizeH="0" baseline="0" noProof="1">
                <a:ln>
                  <a:noFill/>
                </a:ln>
                <a:solidFill>
                  <a:srgbClr val="FF0000"/>
                </a:solidFill>
                <a:effectLst/>
                <a:uLnTx/>
                <a:uFillTx/>
                <a:latin typeface="+mn-lt"/>
                <a:ea typeface="+mn-ea"/>
                <a:cs typeface="+mn-cs"/>
              </a:rPr>
              <a:t>函数实参是字典</a:t>
            </a:r>
            <a:r>
              <a:rPr kumimoji="0" lang="zh-CN" altLang="en-US" sz="1800" b="0" i="0" u="none" strike="noStrike" kern="1200" cap="none" spc="0" normalizeH="0" baseline="0" noProof="1">
                <a:ln>
                  <a:noFill/>
                </a:ln>
                <a:solidFill>
                  <a:schemeClr val="tx1"/>
                </a:solidFill>
                <a:effectLst/>
                <a:uLnTx/>
                <a:uFillTx/>
                <a:latin typeface="+mn-lt"/>
                <a:ea typeface="+mn-ea"/>
                <a:cs typeface="+mn-cs"/>
              </a:rPr>
              <a:t>，可以</a:t>
            </a:r>
            <a:r>
              <a:rPr kumimoji="0" lang="zh-CN" altLang="en-US" sz="1800" b="0" i="0" u="none" strike="noStrike" kern="1200" cap="none" spc="0" normalizeH="0" baseline="0" noProof="1">
                <a:ln>
                  <a:noFill/>
                </a:ln>
                <a:solidFill>
                  <a:srgbClr val="FF0000"/>
                </a:solidFill>
                <a:effectLst/>
                <a:uLnTx/>
                <a:uFillTx/>
                <a:latin typeface="+mn-lt"/>
                <a:ea typeface="+mn-ea"/>
                <a:cs typeface="+mn-cs"/>
              </a:rPr>
              <a:t>在前面加两个星号</a:t>
            </a:r>
            <a:r>
              <a:rPr kumimoji="0" lang="zh-CN" altLang="en-US" sz="1800" b="0" i="0" u="none" strike="noStrike" kern="1200" cap="none" spc="0" normalizeH="0" baseline="0" noProof="1">
                <a:ln>
                  <a:noFill/>
                </a:ln>
                <a:solidFill>
                  <a:schemeClr val="tx1"/>
                </a:solidFill>
                <a:effectLst/>
                <a:uLnTx/>
                <a:uFillTx/>
                <a:latin typeface="+mn-lt"/>
                <a:ea typeface="+mn-ea"/>
                <a:cs typeface="+mn-cs"/>
              </a:rPr>
              <a:t>进行解包，</a:t>
            </a:r>
            <a:r>
              <a:rPr kumimoji="0" lang="zh-CN" altLang="en-US" sz="1800" b="0" i="0" u="none" strike="noStrike" kern="1200" cap="none" spc="0" normalizeH="0" baseline="0" noProof="1">
                <a:ln>
                  <a:noFill/>
                </a:ln>
                <a:solidFill>
                  <a:srgbClr val="FF0000"/>
                </a:solidFill>
                <a:effectLst/>
                <a:uLnTx/>
                <a:uFillTx/>
                <a:latin typeface="+mn-lt"/>
                <a:ea typeface="+mn-ea"/>
                <a:cs typeface="+mn-cs"/>
              </a:rPr>
              <a:t>等价于关键参数</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 b, c):</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print(a+b+c)</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dic = {'a':1, 'b':2, 'c':3}</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demo(**dic)</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endPar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demo(a=1, b=2, c=3)</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endPar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demo(*dic.values())</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endPar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p:txBody>
      </p:sp>
      <p:sp>
        <p:nvSpPr>
          <p:cNvPr id="51202" name="标题 399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8434"/>
          <p:cNvSpPr>
            <a:spLocks noGrp="1"/>
          </p:cNvSpPr>
          <p:nvPr>
            <p:ph idx="1"/>
          </p:nvPr>
        </p:nvSpPr>
        <p:spPr/>
        <p:txBody>
          <a:bodyPr wrap="square" lIns="68591" tIns="34295" rIns="68591" bIns="34295" anchor="t"/>
          <a:lstStyle/>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将可能需要反复执行的代码封装为函数，并在需要该功能的地方进行调用，不仅可以实现</a:t>
            </a:r>
            <a:r>
              <a:rPr lang="zh-CN" altLang="en-US" sz="1800" dirty="0">
                <a:solidFill>
                  <a:srgbClr val="FF0000"/>
                </a:solidFill>
              </a:rPr>
              <a:t>代码复用</a:t>
            </a:r>
            <a:r>
              <a:rPr lang="zh-CN" altLang="en-US" sz="1800" dirty="0"/>
              <a:t>，更重要的是可以</a:t>
            </a:r>
            <a:r>
              <a:rPr lang="zh-CN" altLang="en-US" sz="1800" dirty="0">
                <a:solidFill>
                  <a:srgbClr val="FF0000"/>
                </a:solidFill>
              </a:rPr>
              <a:t>保证代码的一致性</a:t>
            </a:r>
            <a:r>
              <a:rPr lang="zh-CN" altLang="en-US" sz="1800" dirty="0"/>
              <a:t>，只需要修改该函数代码则所有调用均受到影响。</a:t>
            </a:r>
            <a:endParaRPr lang="zh-CN" altLang="en-US" sz="1800" dirty="0"/>
          </a:p>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设计函数时，应注意</a:t>
            </a:r>
            <a:r>
              <a:rPr lang="zh-CN" altLang="en-US" sz="1800" dirty="0">
                <a:solidFill>
                  <a:srgbClr val="FF0000"/>
                </a:solidFill>
              </a:rPr>
              <a:t>提高模块的内聚性</a:t>
            </a:r>
            <a:r>
              <a:rPr lang="zh-CN" altLang="en-US" sz="1800" dirty="0"/>
              <a:t>，同时</a:t>
            </a:r>
            <a:r>
              <a:rPr lang="zh-CN" altLang="en-US" sz="1800" dirty="0">
                <a:solidFill>
                  <a:srgbClr val="FF0000"/>
                </a:solidFill>
              </a:rPr>
              <a:t>降低模块之间的隐式耦合</a:t>
            </a:r>
            <a:r>
              <a:rPr lang="zh-CN" altLang="en-US" sz="1800" dirty="0"/>
              <a:t>。</a:t>
            </a:r>
            <a:endParaRPr lang="zh-CN" altLang="en-US" sz="1800" dirty="0"/>
          </a:p>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在实际项目开发中，往往会把一些通用的函数封装到一个模块中，并把这个通用模块文件放到顶层文件夹中，这样更方便管理。</a:t>
            </a:r>
            <a:endParaRPr lang="zh-CN" altLang="en-US" sz="1800" dirty="0"/>
          </a:p>
        </p:txBody>
      </p:sp>
      <p:sp>
        <p:nvSpPr>
          <p:cNvPr id="2" name="Title 1"/>
          <p:cNvSpPr>
            <a:spLocks noGrp="1"/>
          </p:cNvSpPr>
          <p:nvPr>
            <p:ph type="title"/>
          </p:nvPr>
        </p:nvSpPr>
        <p:spPr/>
        <p:txBody>
          <a:bodyPr/>
          <a:lstStyle/>
          <a:p>
            <a:r>
              <a:rPr lang="en-US" altLang="zh-CN" noProof="0">
                <a:ln>
                  <a:noFill/>
                </a:ln>
                <a:effectLst/>
                <a:uLnTx/>
                <a:uFillTx/>
                <a:sym typeface="+mn-ea"/>
              </a:rPr>
              <a:t>5.1  </a:t>
            </a:r>
            <a:r>
              <a:rPr lang="zh-CN" altLang="en-US" noProof="0">
                <a:ln>
                  <a:noFill/>
                </a:ln>
                <a:effectLst/>
                <a:uLnTx/>
                <a:uFillTx/>
                <a:sym typeface="+mn-ea"/>
              </a:rPr>
              <a:t>函数定义</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build="p"/>
      <p:bldP spid="21505"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1202" name="内容占位符 2"/>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注意：</a:t>
            </a:r>
            <a:r>
              <a:rPr lang="zh-CN" altLang="en-US" sz="1800" dirty="0"/>
              <a:t>调用函数时对实参序列使用一个星号*进行解包后的实参将会</a:t>
            </a:r>
            <a:r>
              <a:rPr lang="zh-CN" altLang="en-US" sz="1800" dirty="0">
                <a:solidFill>
                  <a:srgbClr val="FF0000"/>
                </a:solidFill>
              </a:rPr>
              <a:t>被当做普通位置参数对待</a:t>
            </a:r>
            <a:r>
              <a:rPr lang="zh-CN" altLang="en-US" sz="1800" dirty="0"/>
              <a:t>，并且会在关键参数和使用两个星号**进行序列解包的</a:t>
            </a:r>
            <a:r>
              <a:rPr lang="zh-CN" altLang="en-US" sz="1800" dirty="0">
                <a:solidFill>
                  <a:srgbClr val="FF0000"/>
                </a:solidFill>
              </a:rPr>
              <a:t>参数之前进行处理</a:t>
            </a:r>
            <a:r>
              <a:rPr lang="zh-CN" altLang="en-US" sz="1800" dirty="0"/>
              <a:t>。</a:t>
            </a:r>
            <a:endParaRPr lang="zh-CN" altLang="en-US" sz="18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2226"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def demo(a, b, c):            #定义函数</a:t>
            </a:r>
            <a:endParaRPr lang="zh-CN" altLang="en-US" sz="18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en-US" altLang="zh-CN" sz="1800" strike="noStrike" noProof="1">
                <a:latin typeface="Consolas" panose="020B0609020204030204" pitchFamily="49" charset="0"/>
              </a:rPr>
              <a:t>    </a:t>
            </a:r>
            <a:r>
              <a:rPr lang="zh-CN" altLang="en-US" sz="1800" strike="noStrike" noProof="1">
                <a:latin typeface="Consolas" panose="020B0609020204030204" pitchFamily="49" charset="0"/>
              </a:rPr>
              <a:t>print(a, b, c)	</a:t>
            </a:r>
            <a:endParaRPr lang="zh-CN" altLang="en-US" sz="18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endParaRPr lang="zh-CN" altLang="en-US" sz="18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              #调用，序列解包</a:t>
            </a:r>
            <a:endParaRPr lang="zh-CN" altLang="en-US" sz="18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endParaRPr lang="zh-CN" altLang="en-US" sz="1800" strike="noStrike" noProof="1">
              <a:solidFill>
                <a:srgbClr val="00B0F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              #位置参数和序列解包同时使用</a:t>
            </a:r>
            <a:endParaRPr lang="zh-CN" altLang="en-US" sz="18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endParaRPr lang="zh-CN" altLang="en-US" sz="1800" strike="noStrike" noProof="1">
              <a:solidFill>
                <a:srgbClr val="00B0F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a:t>
            </a:r>
            <a:endParaRPr lang="zh-CN" altLang="en-US" sz="18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endParaRPr lang="zh-CN" altLang="en-US" sz="1800" strike="noStrike" noProof="1">
              <a:solidFill>
                <a:srgbClr val="00B0F0"/>
              </a:solidFill>
              <a:latin typeface="Consolas" panose="020B060902020403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3250"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demo(a=1, *(2, 3))         #序列解包相当于位置参数，优先处理</a:t>
            </a: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"&lt;pyshell#26&gt;", line 1, in &lt;module&gt;</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demo(a=1, *(2, 3))</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'a'</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demo(b=1, *(2, 3))</a:t>
            </a: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"&lt;pyshell#27&gt;", line 1, in &lt;module&gt;</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demo(b=1, *(2, 3))</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'b'</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demo(c=1, *(2, 3))</a:t>
            </a: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2 3 1</a:t>
            </a:r>
            <a:endParaRPr lang="zh-CN" altLang="en-US" sz="1600" strike="noStrike" noProof="1">
              <a:solidFill>
                <a:srgbClr val="00B0F0"/>
              </a:solidFill>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4274"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demo(**{'a':1, 'b':2}, *(3,)) #序列解包不能在关键参数解包之后</a:t>
            </a: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SyntaxError: iterable argument unpacking follows keyword argument unpacking</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demo(*(3,), **{'a':1, 'b':2})</a:t>
            </a: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"&lt;pyshell#30&gt;", line 1, in &lt;module&gt;</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demo(*(3,), **{'a':1, 'b':2})</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'a'</a:t>
            </a:r>
            <a:endParaRPr lang="zh-CN" altLang="en-US" sz="1600" strike="noStrike" noProof="1">
              <a:solidFill>
                <a:srgbClr val="FF0000"/>
              </a:solidFill>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demo(*(3,), **{'c':1, 'b':2})</a:t>
            </a: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3 2 1</a:t>
            </a:r>
            <a:endParaRPr lang="zh-CN" altLang="en-US" sz="1600" strike="noStrike" noProof="1">
              <a:solidFill>
                <a:srgbClr val="00B0F0"/>
              </a:solidFill>
              <a:latin typeface="Consolas" panose="020B0609020204030204" pitchFamily="49"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09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5.4  return</a:t>
            </a:r>
            <a:r>
              <a:rPr kumimoji="0" lang="zh-CN" altLang="en-US" sz="3300" b="0" i="0" u="none" strike="noStrike" kern="1200" cap="none" spc="0" normalizeH="0" baseline="0" noProof="0">
                <a:ln>
                  <a:noFill/>
                </a:ln>
                <a:solidFill>
                  <a:schemeClr val="tx2"/>
                </a:solidFill>
                <a:effectLst/>
                <a:uLnTx/>
                <a:uFillTx/>
                <a:latin typeface="+mj-lt"/>
                <a:ea typeface="+mj-ea"/>
                <a:cs typeface="+mj-cs"/>
              </a:rPr>
              <a:t>语句</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5298" name="文本占位符 40962"/>
          <p:cNvSpPr>
            <a:spLocks noGrp="1"/>
          </p:cNvSpPr>
          <p:nvPr>
            <p:ph idx="1"/>
          </p:nvPr>
        </p:nvSpPr>
        <p:spPr/>
        <p:txBody>
          <a:bodyPr wrap="square" lIns="68591" tIns="34295" rIns="68591" bIns="34295" anchor="t"/>
          <a:lstStyle/>
          <a:p>
            <a:pPr eaLnBrk="1" hangingPunct="1">
              <a:spcBef>
                <a:spcPts val="1200"/>
              </a:spcBef>
              <a:spcAft>
                <a:spcPts val="1200"/>
              </a:spcAft>
              <a:buSzPct val="90000"/>
              <a:buFont typeface="Wingdings" panose="05000000000000000000" pitchFamily="2" charset="2"/>
              <a:buChar char="§"/>
            </a:pPr>
            <a:r>
              <a:rPr lang="zh-CN" altLang="en-US" sz="1800" dirty="0"/>
              <a:t>return语句用来从一个函数中返回一个值，同时</a:t>
            </a:r>
            <a:r>
              <a:rPr lang="zh-CN" altLang="en-US" sz="1800" dirty="0">
                <a:solidFill>
                  <a:srgbClr val="FF0000"/>
                </a:solidFill>
              </a:rPr>
              <a:t>结束函数</a:t>
            </a:r>
            <a:r>
              <a:rPr lang="zh-CN" altLang="en-US" sz="1800" dirty="0"/>
              <a:t>。</a:t>
            </a:r>
            <a:endParaRPr lang="zh-CN" altLang="en-US" sz="1800" dirty="0"/>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对于以下情况，</a:t>
            </a:r>
            <a:r>
              <a:rPr lang="en-US" altLang="zh-CN" sz="1800" dirty="0">
                <a:solidFill>
                  <a:srgbClr val="FF0000"/>
                </a:solidFill>
              </a:rPr>
              <a:t>Python</a:t>
            </a:r>
            <a:r>
              <a:rPr lang="zh-CN" altLang="en-US" sz="1800" dirty="0">
                <a:solidFill>
                  <a:srgbClr val="FF0000"/>
                </a:solidFill>
              </a:rPr>
              <a:t>将认为该函数以</a:t>
            </a:r>
            <a:r>
              <a:rPr lang="en-US" altLang="zh-CN" sz="1800" dirty="0">
                <a:solidFill>
                  <a:srgbClr val="FF0000"/>
                </a:solidFill>
              </a:rPr>
              <a:t>return None</a:t>
            </a:r>
            <a:r>
              <a:rPr lang="zh-CN" altLang="en-US" sz="1800" dirty="0">
                <a:solidFill>
                  <a:srgbClr val="FF0000"/>
                </a:solidFill>
              </a:rPr>
              <a:t>结束</a:t>
            </a:r>
            <a:r>
              <a:rPr lang="zh-CN" altLang="en-US" sz="1800" dirty="0"/>
              <a:t>，返回空值：</a:t>
            </a:r>
            <a:endParaRPr lang="zh-CN" altLang="en-US" sz="1800" dirty="0"/>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函数没有</a:t>
            </a:r>
            <a:r>
              <a:rPr lang="en-US" altLang="zh-CN" sz="1600" dirty="0">
                <a:latin typeface="宋体" panose="02010600030101010101" pitchFamily="2" charset="-122"/>
              </a:rPr>
              <a:t>return</a:t>
            </a:r>
            <a:r>
              <a:rPr lang="zh-CN" altLang="en-US" sz="1600" dirty="0">
                <a:latin typeface="宋体" panose="02010600030101010101" pitchFamily="2" charset="-122"/>
              </a:rPr>
              <a:t>语句；</a:t>
            </a:r>
            <a:endParaRPr lang="zh-CN" altLang="en-US" sz="1600" dirty="0">
              <a:latin typeface="宋体" panose="02010600030101010101" pitchFamily="2" charset="-122"/>
            </a:endParaRP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函数有</a:t>
            </a:r>
            <a:r>
              <a:rPr lang="en-US" altLang="zh-CN" sz="1600" dirty="0">
                <a:latin typeface="宋体" panose="02010600030101010101" pitchFamily="2" charset="-122"/>
              </a:rPr>
              <a:t>return</a:t>
            </a:r>
            <a:r>
              <a:rPr lang="zh-CN" altLang="en-US" sz="1600" dirty="0">
                <a:latin typeface="宋体" panose="02010600030101010101" pitchFamily="2" charset="-122"/>
              </a:rPr>
              <a:t>语句但是没有执行到；</a:t>
            </a:r>
            <a:endParaRPr lang="zh-CN" altLang="en-US" sz="1600" dirty="0">
              <a:latin typeface="宋体" panose="02010600030101010101" pitchFamily="2" charset="-122"/>
            </a:endParaRP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函数有</a:t>
            </a:r>
            <a:r>
              <a:rPr lang="en-US" altLang="zh-CN" sz="1600" dirty="0">
                <a:latin typeface="宋体" panose="02010600030101010101" pitchFamily="2" charset="-122"/>
              </a:rPr>
              <a:t>return</a:t>
            </a:r>
            <a:r>
              <a:rPr lang="zh-CN" altLang="en-US" sz="1600" dirty="0">
                <a:latin typeface="宋体" panose="02010600030101010101" pitchFamily="2" charset="-122"/>
              </a:rPr>
              <a:t>也执行到了，但是没有返回任何值。</a:t>
            </a:r>
            <a:endParaRPr lang="zh-CN" altLang="en-US" sz="1600" dirty="0">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5.4  return</a:t>
            </a:r>
            <a:r>
              <a:rPr kumimoji="0" lang="zh-CN" altLang="en-US" sz="3300" b="0" i="0" u="none" strike="noStrike" kern="1200" cap="none" spc="0" normalizeH="0" baseline="0" noProof="0">
                <a:ln>
                  <a:noFill/>
                </a:ln>
                <a:solidFill>
                  <a:schemeClr val="tx2"/>
                </a:solidFill>
                <a:effectLst/>
                <a:uLnTx/>
                <a:uFillTx/>
                <a:latin typeface="+mj-lt"/>
                <a:ea typeface="+mj-ea"/>
                <a:cs typeface="+mj-cs"/>
              </a:rPr>
              <a:t>语句</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在调用函数或对象方法时，</a:t>
            </a:r>
            <a:r>
              <a:rPr kumimoji="0" lang="zh-CN" altLang="en-US" sz="1800" b="0" i="0" u="none" strike="noStrike" kern="1200" cap="none" spc="0" normalizeH="0" baseline="0" noProof="1">
                <a:ln>
                  <a:noFill/>
                </a:ln>
                <a:solidFill>
                  <a:srgbClr val="FF0000"/>
                </a:solidFill>
                <a:effectLst/>
                <a:uLnTx/>
                <a:uFillTx/>
                <a:latin typeface="+mn-lt"/>
                <a:ea typeface="+mn-ea"/>
                <a:cs typeface="+mn-cs"/>
                <a:sym typeface="+mn-ea"/>
              </a:rPr>
              <a:t>一定要注意有没有返回值</a:t>
            </a: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a:t>
            </a:r>
            <a:endParaRPr kumimoji="0" lang="zh-CN" altLang="en-US" sz="1800" b="0" i="0" u="none" strike="noStrike" kern="1200" cap="none" spc="0" normalizeH="0" baseline="0" noProof="1">
              <a:ln>
                <a:noFill/>
              </a:ln>
              <a:solidFill>
                <a:schemeClr val="tx1"/>
              </a:solidFill>
              <a:effectLst/>
              <a:uLnTx/>
              <a:uFillTx/>
              <a:latin typeface="+mn-lt"/>
              <a:ea typeface="+mn-ea"/>
              <a:cs typeface="+mn-cs"/>
              <a:sym typeface="+mn-ea"/>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a_list = [1, 2, 3, 4, 9, 5, 7]</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print(sorted(a_list))</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[1, 2, 3, 4, 5, 7, 9]</a:t>
            </a:r>
            <a:endPar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print(a_list)</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[1, 2, 3, 4, 9, 5, 7]</a:t>
            </a:r>
            <a:endPar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a:t>
            </a:r>
            <a:r>
              <a:rPr kumimoji="0" lang="zh-CN" altLang="en-US" sz="18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print(a_list.sort())</a:t>
            </a:r>
            <a:r>
              <a:rPr kumimoji="0" lang="en-US" altLang="zh-CN" sz="18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a:t>
            </a:r>
            <a:r>
              <a:rPr kumimoji="0" lang="zh-CN" altLang="en-US" sz="18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原地排序</a:t>
            </a:r>
            <a:endParaRPr kumimoji="0" lang="zh-CN" altLang="en-US" sz="18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None</a:t>
            </a:r>
            <a:endPar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print(a_list)</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[1, 2, 3, 4, 5, 7, 9]</a:t>
            </a:r>
            <a:endPar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198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7346" name="文本占位符 41986"/>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变量起作用的代码范围</a:t>
            </a:r>
            <a:r>
              <a:rPr lang="zh-CN" altLang="en-US" sz="1800" dirty="0"/>
              <a:t>称为变量的作用域，不同作用域内变量名可以相同，互不影响。</a:t>
            </a:r>
            <a:endParaRPr lang="zh-CN" altLang="en-US" sz="1800" dirty="0"/>
          </a:p>
          <a:p>
            <a:pPr eaLnBrk="1" hangingPunct="1">
              <a:lnSpc>
                <a:spcPct val="150000"/>
              </a:lnSpc>
              <a:spcBef>
                <a:spcPct val="0"/>
              </a:spcBef>
              <a:buSzPct val="90000"/>
              <a:buFont typeface="Wingdings" panose="05000000000000000000" pitchFamily="2" charset="2"/>
              <a:buChar char="§"/>
            </a:pPr>
            <a:r>
              <a:rPr lang="zh-CN" altLang="en-US" sz="1800" dirty="0"/>
              <a:t>在函数内部定义的普通变量只在函数内部起作用，称为局部变量。</a:t>
            </a:r>
            <a:r>
              <a:rPr lang="zh-CN" altLang="en-US" sz="1800" dirty="0">
                <a:solidFill>
                  <a:srgbClr val="FF0000"/>
                </a:solidFill>
              </a:rPr>
              <a:t>当函数执行结束后，局部变量自动删除</a:t>
            </a:r>
            <a:r>
              <a:rPr lang="zh-CN" altLang="en-US" sz="1800" dirty="0"/>
              <a:t>，不再可以使用。</a:t>
            </a:r>
            <a:endParaRPr lang="zh-CN" altLang="en-US" sz="1800" dirty="0"/>
          </a:p>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局部变量的引用比全局变量速度快</a:t>
            </a:r>
            <a:r>
              <a:rPr lang="zh-CN" altLang="en-US" sz="1800" dirty="0"/>
              <a:t>。</a:t>
            </a:r>
            <a:endParaRPr lang="zh-CN" altLang="en-US" sz="1800" dirty="0"/>
          </a:p>
          <a:p>
            <a:pPr eaLnBrk="1" hangingPunct="1">
              <a:lnSpc>
                <a:spcPct val="150000"/>
              </a:lnSpc>
              <a:spcBef>
                <a:spcPct val="0"/>
              </a:spcBef>
              <a:buSzPct val="90000"/>
              <a:buFont typeface="Wingdings" panose="05000000000000000000" pitchFamily="2" charset="2"/>
              <a:buChar char="§"/>
            </a:pPr>
            <a:r>
              <a:rPr lang="zh-CN" altLang="en-US" sz="1800" dirty="0"/>
              <a:t>全局变量会增加函数之间的隐式耦合。</a:t>
            </a:r>
            <a:endParaRPr lang="zh-CN" alt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403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8370" name="文本占位符 44034"/>
          <p:cNvSpPr>
            <a:spLocks noGrp="1"/>
          </p:cNvSpPr>
          <p:nvPr>
            <p:ph idx="1"/>
          </p:nvPr>
        </p:nvSpPr>
        <p:spPr/>
        <p:txBody>
          <a:bodyPr wrap="square" lIns="68591" tIns="34295" rIns="68591" bIns="34295" anchor="t"/>
          <a:lstStyle/>
          <a:p>
            <a:pPr eaLnBrk="1" hangingPunct="1">
              <a:buSzPct val="90000"/>
              <a:buFont typeface="Wingdings" panose="05000000000000000000" pitchFamily="2" charset="2"/>
              <a:buChar char="n"/>
            </a:pPr>
            <a:r>
              <a:rPr lang="zh-CN" altLang="en-US" sz="1800" dirty="0"/>
              <a:t>全局变量可以通过关键字</a:t>
            </a:r>
            <a:r>
              <a:rPr lang="en-US" altLang="zh-CN" sz="1800" dirty="0"/>
              <a:t>global</a:t>
            </a:r>
            <a:r>
              <a:rPr lang="zh-CN" altLang="en-US" sz="1800" dirty="0"/>
              <a:t>来定义。这分为两种情况：</a:t>
            </a:r>
            <a:endParaRPr lang="zh-CN" altLang="en-US" sz="1800" dirty="0"/>
          </a:p>
          <a:p>
            <a:pPr eaLnBrk="1" hangingPunct="1">
              <a:spcBef>
                <a:spcPts val="1200"/>
              </a:spcBef>
              <a:spcAft>
                <a:spcPts val="1200"/>
              </a:spcAft>
              <a:buSzPct val="90000"/>
              <a:buFont typeface="Wingdings" panose="05000000000000000000" pitchFamily="2" charset="2"/>
              <a:buChar char="ü"/>
            </a:pPr>
            <a:r>
              <a:rPr lang="zh-CN" altLang="en-US" sz="1600" dirty="0"/>
              <a:t>一个变量</a:t>
            </a:r>
            <a:r>
              <a:rPr lang="zh-CN" altLang="en-US" sz="1600" dirty="0">
                <a:solidFill>
                  <a:srgbClr val="FF0000"/>
                </a:solidFill>
              </a:rPr>
              <a:t>已在函数外定义</a:t>
            </a:r>
            <a:r>
              <a:rPr lang="zh-CN" altLang="en-US" sz="1600" dirty="0"/>
              <a:t>，如果在函数内需要为这个变量赋值，并要将这个赋值结果反映到函数外，</a:t>
            </a:r>
            <a:r>
              <a:rPr lang="zh-CN" altLang="en-US" sz="1600" dirty="0">
                <a:solidFill>
                  <a:srgbClr val="FF0000"/>
                </a:solidFill>
              </a:rPr>
              <a:t>可以在函数内使用</a:t>
            </a:r>
            <a:r>
              <a:rPr lang="en-US" altLang="zh-CN" sz="1600" dirty="0">
                <a:solidFill>
                  <a:srgbClr val="FF0000"/>
                </a:solidFill>
              </a:rPr>
              <a:t>global</a:t>
            </a:r>
            <a:r>
              <a:rPr lang="zh-CN" altLang="en-US" sz="1600" dirty="0">
                <a:solidFill>
                  <a:srgbClr val="FF0000"/>
                </a:solidFill>
              </a:rPr>
              <a:t>将其声明为全局变量</a:t>
            </a:r>
            <a:r>
              <a:rPr lang="zh-CN" altLang="en-US" sz="1600" dirty="0"/>
              <a:t>。</a:t>
            </a:r>
            <a:endParaRPr lang="zh-CN" altLang="en-US" sz="1600" dirty="0"/>
          </a:p>
          <a:p>
            <a:pPr eaLnBrk="1" hangingPunct="1">
              <a:spcBef>
                <a:spcPts val="1200"/>
              </a:spcBef>
              <a:spcAft>
                <a:spcPts val="1200"/>
              </a:spcAft>
              <a:buSzPct val="90000"/>
              <a:buFont typeface="Wingdings" panose="05000000000000000000" pitchFamily="2" charset="2"/>
              <a:buChar char="ü"/>
            </a:pPr>
            <a:r>
              <a:rPr lang="zh-CN" altLang="en-US" sz="1600" dirty="0"/>
              <a:t>如果一个变量</a:t>
            </a:r>
            <a:r>
              <a:rPr lang="zh-CN" altLang="en-US" sz="1600" dirty="0">
                <a:solidFill>
                  <a:srgbClr val="FF0000"/>
                </a:solidFill>
              </a:rPr>
              <a:t>在函数外没有定义</a:t>
            </a:r>
            <a:r>
              <a:rPr lang="zh-CN" altLang="en-US" sz="1600" dirty="0"/>
              <a:t>，</a:t>
            </a:r>
            <a:r>
              <a:rPr lang="zh-CN" altLang="en-US" sz="1600" dirty="0">
                <a:solidFill>
                  <a:srgbClr val="FF0000"/>
                </a:solidFill>
              </a:rPr>
              <a:t>在函数内部也可以直接将一个变量定义为全局变量</a:t>
            </a:r>
            <a:r>
              <a:rPr lang="zh-CN" altLang="en-US" sz="1600" dirty="0"/>
              <a:t>，该函数执行后，将增加一个</a:t>
            </a:r>
            <a:r>
              <a:rPr lang="zh-CN" altLang="en-US" sz="1600" dirty="0">
                <a:solidFill>
                  <a:srgbClr val="FF0000"/>
                </a:solidFill>
              </a:rPr>
              <a:t>新的全局变量</a:t>
            </a:r>
            <a:r>
              <a:rPr lang="zh-CN" altLang="en-US" sz="1600" dirty="0"/>
              <a:t>。</a:t>
            </a:r>
            <a:endParaRPr lang="zh-CN" alt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也可以这么理解：</a:t>
            </a:r>
            <a:endParaRPr kumimoji="0" lang="zh-CN" altLang="en-US" sz="1800" b="0" i="0" u="none" strike="noStrike" kern="1200" cap="none" spc="0" normalizeH="0" baseline="0" noProof="1">
              <a:ln>
                <a:noFill/>
              </a:ln>
              <a:solidFill>
                <a:schemeClr val="tx1"/>
              </a:solidFill>
              <a:effectLst/>
              <a:uLnTx/>
              <a:uFillTx/>
              <a:latin typeface="+mn-lt"/>
              <a:ea typeface="+mn-ea"/>
              <a:cs typeface="+mn-cs"/>
              <a:sym typeface="+mn-ea"/>
            </a:endParaRPr>
          </a:p>
          <a:p>
            <a:pPr marL="342900" marR="0" lvl="0" indent="-342900" algn="l" defTabSz="914400" rtl="0" eaLnBrk="1" fontAlgn="base" latinLnBrk="0" hangingPunct="1">
              <a:lnSpc>
                <a:spcPct val="150000"/>
              </a:lnSpc>
              <a:spcBef>
                <a:spcPts val="1200"/>
              </a:spcBef>
              <a:spcAft>
                <a:spcPts val="1200"/>
              </a:spcAft>
              <a:buClrTx/>
              <a:buSzTx/>
              <a:buFont typeface="Wingdings" panose="05000000000000000000" charset="0"/>
              <a:buChar char="ü"/>
              <a:defRPr/>
            </a:pP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在函数内只引用某个变量的值而没有为其赋新值，如果这样的操作可以执行，那么该变量为（隐式的）全局变量；</a:t>
            </a:r>
            <a:endParaRPr kumimoji="0" lang="zh-CN" altLang="en-US" sz="1600" b="0" i="0" u="none" strike="noStrike" kern="1200" cap="none" spc="0" normalizeH="0" baseline="0" noProof="1">
              <a:ln>
                <a:noFill/>
              </a:ln>
              <a:solidFill>
                <a:schemeClr val="tx1"/>
              </a:solidFill>
              <a:effectLst/>
              <a:uLnTx/>
              <a:uFillTx/>
              <a:latin typeface="+mn-lt"/>
              <a:ea typeface="+mn-ea"/>
              <a:cs typeface="+mn-cs"/>
              <a:sym typeface="+mn-ea"/>
            </a:endParaRPr>
          </a:p>
          <a:p>
            <a:pPr marL="342900" marR="0" lvl="0" indent="-342900" algn="l" defTabSz="914400" rtl="0" eaLnBrk="1" fontAlgn="base" latinLnBrk="0" hangingPunct="1">
              <a:lnSpc>
                <a:spcPct val="150000"/>
              </a:lnSpc>
              <a:spcBef>
                <a:spcPts val="1200"/>
              </a:spcBef>
              <a:spcAft>
                <a:spcPts val="1200"/>
              </a:spcAft>
              <a:buClrTx/>
              <a:buSzTx/>
              <a:buFont typeface="Wingdings" panose="05000000000000000000" charset="0"/>
              <a:buChar char="ü"/>
              <a:defRPr/>
            </a:pP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如果在函数内</a:t>
            </a:r>
            <a:r>
              <a:rPr kumimoji="0" lang="zh-CN" altLang="en-US" sz="1600" b="0" i="0" u="none" strike="noStrike" kern="1200" cap="none" spc="0" normalizeH="0" baseline="0" noProof="1">
                <a:ln>
                  <a:noFill/>
                </a:ln>
                <a:solidFill>
                  <a:srgbClr val="FF0000"/>
                </a:solidFill>
                <a:effectLst/>
                <a:uLnTx/>
                <a:uFillTx/>
                <a:latin typeface="+mn-lt"/>
                <a:ea typeface="+mn-ea"/>
                <a:cs typeface="+mn-cs"/>
                <a:sym typeface="+mn-ea"/>
              </a:rPr>
              <a:t>任意位置</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有为变量赋新值的操作，该变量即被认为是（隐式的）局部变量，</a:t>
            </a:r>
            <a:r>
              <a:rPr kumimoji="0" lang="zh-CN" altLang="en-US" sz="1600" b="0" i="0" u="none" strike="noStrike" kern="1200" cap="none" spc="0" normalizeH="0" baseline="0" noProof="1">
                <a:ln>
                  <a:noFill/>
                </a:ln>
                <a:solidFill>
                  <a:srgbClr val="FF0000"/>
                </a:solidFill>
                <a:effectLst/>
                <a:uLnTx/>
                <a:uFillTx/>
                <a:latin typeface="+mn-lt"/>
                <a:ea typeface="+mn-ea"/>
                <a:cs typeface="+mn-cs"/>
                <a:sym typeface="+mn-ea"/>
              </a:rPr>
              <a:t>除非</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mn-ea"/>
              </a:rPr>
              <a:t>在函数内显式地用关键字global进行声明。</a:t>
            </a:r>
            <a:endParaRPr kumimoji="0" lang="zh-CN" altLang="en-US" sz="1500" b="0" i="0" u="none" strike="noStrike" kern="1200" cap="none" spc="0" normalizeH="0" baseline="0" noProof="1">
              <a:ln>
                <a:noFill/>
              </a:ln>
              <a:solidFill>
                <a:schemeClr val="tx1"/>
              </a:solidFill>
              <a:effectLst/>
              <a:uLnTx/>
              <a:uFillTx/>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50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0418" name="文本占位符 45058"/>
          <p:cNvSpPr>
            <a:spLocks noGrp="1"/>
          </p:cNvSpPr>
          <p:nvPr>
            <p:ph idx="1"/>
          </p:nvPr>
        </p:nvSpPr>
        <p:spPr/>
        <p:txBody>
          <a:bodyPr wrap="square" lIns="68591" tIns="34295" rIns="68591" bIns="34295" anchor="t"/>
          <a:lstStyle/>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def demo():</a:t>
            </a: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global x</a:t>
            </a: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x = 3</a:t>
            </a: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y = 4</a:t>
            </a: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print(x,y)</a:t>
            </a: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 = 5</a:t>
            </a: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demo()</a:t>
            </a: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3  4</a:t>
            </a:r>
            <a:endParaRPr lang="en-US" altLang="zh-CN" sz="1800" strike="noStrike" noProof="1">
              <a:solidFill>
                <a:srgbClr val="00B0F0"/>
              </a:solidFill>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a:t>
            </a:r>
            <a:endParaRPr lang="en-US" altLang="zh-CN" sz="1800" strike="noStrike" noProof="1">
              <a:solidFill>
                <a:srgbClr val="00B0F0"/>
              </a:solidFill>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y</a:t>
            </a:r>
            <a:endParaRPr lang="zh-CN" altLang="en-US"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'y' is not defined</a:t>
            </a:r>
            <a:endParaRPr lang="en-US" altLang="zh-CN" sz="1800" strike="noStrike" noProof="1">
              <a:solidFill>
                <a:srgbClr val="FF0000"/>
              </a:solidFill>
              <a:latin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p:cNvSpPr>
            <a:spLocks noGrp="1"/>
          </p:cNvSpPr>
          <p:nvPr>
            <p:ph idx="1"/>
          </p:nvPr>
        </p:nvSpPr>
        <p:spPr/>
        <p:txBody>
          <a:bodyPr wrap="square" lIns="68591" tIns="34295" rIns="68591" bIns="34295" anchor="t"/>
          <a:lstStyle/>
          <a:p>
            <a:pPr eaLnBrk="1" latinLnBrk="0" hangingPunct="1">
              <a:lnSpc>
                <a:spcPct val="130000"/>
              </a:lnSpc>
              <a:spcBef>
                <a:spcPts val="0"/>
              </a:spcBef>
              <a:spcAft>
                <a:spcPts val="0"/>
              </a:spcAft>
              <a:buFont typeface="Wingdings" panose="05000000000000000000" pitchFamily="2" charset="2"/>
              <a:buChar char="n"/>
            </a:pPr>
            <a:r>
              <a:rPr lang="en-US" altLang="en-US" sz="1800" dirty="0"/>
              <a:t>在编写函数时，应尽量减少副作用，尽量</a:t>
            </a:r>
            <a:r>
              <a:rPr lang="en-US" altLang="en-US" sz="1800" dirty="0">
                <a:solidFill>
                  <a:srgbClr val="FF0000"/>
                </a:solidFill>
              </a:rPr>
              <a:t>不要修改参数本身</a:t>
            </a:r>
            <a:r>
              <a:rPr lang="en-US" altLang="en-US" sz="1800" dirty="0"/>
              <a:t>，不要修改除返回值以外的其他内容。</a:t>
            </a:r>
            <a:endParaRPr lang="en-US" altLang="en-US" sz="1800" dirty="0"/>
          </a:p>
          <a:p>
            <a:pPr eaLnBrk="1" latinLnBrk="0" hangingPunct="1">
              <a:lnSpc>
                <a:spcPct val="130000"/>
              </a:lnSpc>
              <a:spcBef>
                <a:spcPts val="0"/>
              </a:spcBef>
              <a:spcAft>
                <a:spcPts val="0"/>
              </a:spcAft>
              <a:buFont typeface="Wingdings" panose="05000000000000000000" pitchFamily="2" charset="2"/>
              <a:buChar char="n"/>
            </a:pPr>
            <a:r>
              <a:rPr lang="zh-CN" altLang="en-US" sz="1800" dirty="0"/>
              <a:t>不要在一个函数中执行太多的功能，尽量只让一个函数完成一个高度相关且大小合适的任务，一个函数的代码尽量能在</a:t>
            </a:r>
            <a:r>
              <a:rPr lang="zh-CN" altLang="en-US" sz="1800" dirty="0">
                <a:solidFill>
                  <a:srgbClr val="FF0000"/>
                </a:solidFill>
              </a:rPr>
              <a:t>一个屏幕</a:t>
            </a:r>
            <a:r>
              <a:rPr lang="zh-CN" altLang="en-US" sz="1800" dirty="0"/>
              <a:t>内完整显示。</a:t>
            </a:r>
            <a:endParaRPr lang="zh-CN" altLang="en-US" sz="1800" dirty="0"/>
          </a:p>
          <a:p>
            <a:pPr eaLnBrk="1" latinLnBrk="0" hangingPunct="1">
              <a:lnSpc>
                <a:spcPct val="130000"/>
              </a:lnSpc>
              <a:spcBef>
                <a:spcPts val="0"/>
              </a:spcBef>
              <a:spcAft>
                <a:spcPts val="0"/>
              </a:spcAft>
              <a:buFont typeface="Wingdings" panose="05000000000000000000" pitchFamily="2" charset="2"/>
              <a:buChar char="n"/>
            </a:pPr>
            <a:r>
              <a:rPr lang="zh-CN" altLang="en-US" sz="1800" dirty="0"/>
              <a:t>尽量减少不同函数之间的隐式耦合，减少全局变量的使用，使得函数之间仅通过</a:t>
            </a:r>
            <a:r>
              <a:rPr lang="zh-CN" altLang="en-US" sz="1800" dirty="0">
                <a:solidFill>
                  <a:srgbClr val="FF0000"/>
                </a:solidFill>
              </a:rPr>
              <a:t>调用</a:t>
            </a:r>
            <a:r>
              <a:rPr lang="zh-CN" altLang="en-US" sz="1800" dirty="0"/>
              <a:t>和</a:t>
            </a:r>
            <a:r>
              <a:rPr lang="zh-CN" altLang="en-US" sz="1800" dirty="0">
                <a:solidFill>
                  <a:srgbClr val="FF0000"/>
                </a:solidFill>
              </a:rPr>
              <a:t>参数传递</a:t>
            </a:r>
            <a:r>
              <a:rPr lang="zh-CN" altLang="en-US" sz="1800" dirty="0"/>
              <a:t>来显式体现其相互关系。</a:t>
            </a:r>
            <a:endParaRPr lang="en-US" altLang="en-US" sz="1800" dirty="0"/>
          </a:p>
          <a:p>
            <a:pPr eaLnBrk="1" latinLnBrk="0" hangingPunct="1">
              <a:lnSpc>
                <a:spcPct val="130000"/>
              </a:lnSpc>
              <a:spcBef>
                <a:spcPts val="0"/>
              </a:spcBef>
              <a:spcAft>
                <a:spcPts val="0"/>
              </a:spcAft>
              <a:buFont typeface="Wingdings" panose="05000000000000000000" pitchFamily="2" charset="2"/>
              <a:buChar char="n"/>
            </a:pPr>
            <a:r>
              <a:rPr lang="en-US" altLang="en-US" sz="1800" dirty="0"/>
              <a:t>应充分利用Python函数式编程的特点，让自己定义的函数尽量符合纯函数式编程的要求，例如保证</a:t>
            </a:r>
            <a:r>
              <a:rPr lang="en-US" altLang="en-US" sz="1800" dirty="0">
                <a:solidFill>
                  <a:srgbClr val="FF0000"/>
                </a:solidFill>
              </a:rPr>
              <a:t>线程安全</a:t>
            </a:r>
            <a:r>
              <a:rPr lang="en-US" altLang="en-US" sz="1800" dirty="0"/>
              <a:t>、可以</a:t>
            </a:r>
            <a:r>
              <a:rPr lang="en-US" altLang="en-US" sz="1800" dirty="0">
                <a:solidFill>
                  <a:srgbClr val="FF0000"/>
                </a:solidFill>
              </a:rPr>
              <a:t>并行运行</a:t>
            </a:r>
            <a:r>
              <a:rPr lang="en-US" altLang="en-US" sz="1800" dirty="0"/>
              <a:t>等等。</a:t>
            </a:r>
            <a:endParaRPr lang="en-US" altLang="en-US" sz="1800" dirty="0"/>
          </a:p>
        </p:txBody>
      </p:sp>
      <p:sp>
        <p:nvSpPr>
          <p:cNvPr id="23554" name="标题 194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 grpId="0" build="p"/>
      <p:bldP spid="22529"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1442" name="内容占位符 2"/>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del x</a:t>
            </a: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'x' is not defined</a:t>
            </a:r>
            <a:endParaRPr lang="en-US" altLang="zh-CN" sz="1800" strike="noStrike" noProof="1">
              <a:solidFill>
                <a:srgbClr val="FF000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demo()</a:t>
            </a: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3  4</a:t>
            </a:r>
            <a:endParaRPr lang="en-US" altLang="zh-CN" sz="18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a:t>
            </a:r>
            <a:endParaRPr lang="en-US" altLang="zh-CN" sz="18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y</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'y' is not defined</a:t>
            </a:r>
            <a:endParaRPr lang="en-US" altLang="zh-CN" sz="1800" strike="noStrike" noProof="1">
              <a:solidFill>
                <a:srgbClr val="FF0000"/>
              </a:solidFill>
              <a:latin typeface="Consolas" panose="020B060902020403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605" y="1200150"/>
            <a:ext cx="8065135" cy="3395980"/>
          </a:xfrm>
        </p:spPr>
        <p:txBody>
          <a:bodyPr vert="horz" wrap="square" lIns="68591" tIns="34295" rIns="68591" bIns="34295" numCol="1" anchor="t" anchorCtr="0" compatLnSpc="1"/>
          <a:lstStyle/>
          <a:p>
            <a:pPr marL="342900" marR="0" lvl="0" indent="-342900" algn="l" defTabSz="914400" rtl="0" eaLnBrk="1" latinLnBrk="0" hangingPunct="1">
              <a:lnSpc>
                <a:spcPct val="10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注意：在某个作用域内</a:t>
            </a:r>
            <a:r>
              <a:rPr kumimoji="0" lang="zh-CN" altLang="en-US" sz="1800" b="0" i="0" u="none" strike="noStrike" kern="1200" cap="none" spc="0" normalizeH="0" baseline="0" noProof="1">
                <a:ln>
                  <a:noFill/>
                </a:ln>
                <a:solidFill>
                  <a:srgbClr val="FF0000"/>
                </a:solidFill>
                <a:effectLst/>
                <a:uLnTx/>
                <a:uFillTx/>
                <a:latin typeface="+mn-lt"/>
                <a:ea typeface="+mn-ea"/>
                <a:cs typeface="+mn-cs"/>
              </a:rPr>
              <a:t>任意位置</a:t>
            </a:r>
            <a:r>
              <a:rPr kumimoji="0" lang="zh-CN" altLang="en-US" sz="1800" b="0" i="0" u="none" strike="noStrike" kern="1200" cap="none" spc="0" normalizeH="0" baseline="0" noProof="1">
                <a:ln>
                  <a:noFill/>
                </a:ln>
                <a:solidFill>
                  <a:schemeClr val="tx1"/>
                </a:solidFill>
                <a:effectLst/>
                <a:uLnTx/>
                <a:uFillTx/>
                <a:latin typeface="+mn-lt"/>
                <a:ea typeface="+mn-ea"/>
                <a:cs typeface="+mn-cs"/>
              </a:rPr>
              <a:t>只要有为变量赋值的操作，该变量在这个作用域内就是局部变量，</a:t>
            </a:r>
            <a:r>
              <a:rPr kumimoji="0" lang="zh-CN" altLang="en-US" sz="1800" b="0" i="0" u="none" strike="noStrike" kern="1200" cap="none" spc="0" normalizeH="0" baseline="0" noProof="1">
                <a:ln>
                  <a:noFill/>
                </a:ln>
                <a:solidFill>
                  <a:srgbClr val="FF0000"/>
                </a:solidFill>
                <a:effectLst/>
                <a:uLnTx/>
                <a:uFillTx/>
                <a:latin typeface="+mn-lt"/>
                <a:ea typeface="+mn-ea"/>
                <a:cs typeface="+mn-cs"/>
              </a:rPr>
              <a:t>除非</a:t>
            </a:r>
            <a:r>
              <a:rPr kumimoji="0" lang="zh-CN" altLang="en-US" sz="1800" b="0" i="0" u="none" strike="noStrike" kern="1200" cap="none" spc="0" normalizeH="0" baseline="0" noProof="1">
                <a:ln>
                  <a:noFill/>
                </a:ln>
                <a:solidFill>
                  <a:schemeClr val="tx1"/>
                </a:solidFill>
                <a:effectLst/>
                <a:uLnTx/>
                <a:uFillTx/>
                <a:latin typeface="+mn-lt"/>
                <a:ea typeface="+mn-ea"/>
                <a:cs typeface="+mn-cs"/>
              </a:rPr>
              <a:t>使用</a:t>
            </a:r>
            <a:r>
              <a:rPr kumimoji="0" lang="en-US" altLang="zh-CN" sz="1800" b="0" i="0" u="none" strike="noStrike" kern="1200" cap="none" spc="0" normalizeH="0" baseline="0" noProof="1">
                <a:ln>
                  <a:noFill/>
                </a:ln>
                <a:solidFill>
                  <a:schemeClr val="tx1"/>
                </a:solidFill>
                <a:effectLst/>
                <a:uLnTx/>
                <a:uFillTx/>
                <a:latin typeface="+mn-lt"/>
                <a:ea typeface="+mn-ea"/>
                <a:cs typeface="+mn-cs"/>
              </a:rPr>
              <a:t>global</a:t>
            </a:r>
            <a:r>
              <a:rPr kumimoji="0" lang="zh-CN" altLang="en-US" sz="1800" b="0" i="0" u="none" strike="noStrike" kern="1200" cap="none" spc="0" normalizeH="0" baseline="0" noProof="1">
                <a:ln>
                  <a:noFill/>
                </a:ln>
                <a:solidFill>
                  <a:schemeClr val="tx1"/>
                </a:solidFill>
                <a:effectLst/>
                <a:uLnTx/>
                <a:uFillTx/>
                <a:latin typeface="+mn-lt"/>
                <a:ea typeface="+mn-ea"/>
                <a:cs typeface="+mn-cs"/>
              </a:rPr>
              <a:t>进行了声明。</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 3</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本意是先输出全局变量</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的值，但是不允许这样做</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有赋值操作，因此在整个作用域内</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都是局部变量</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Traceback (most recent call last):</a:t>
            </a:r>
            <a:endPar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File "&lt;pyshell#10&gt;", line 1, in &lt;module&gt;</a:t>
            </a:r>
            <a:endPar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a:t>
            </a:r>
            <a:endPar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File "&lt;pyshell#9&gt;", line 2, in f</a:t>
            </a:r>
            <a:endPar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print(x)</a:t>
            </a:r>
            <a:endPar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UnboundLocalError: local variable 'x' referenced before assignment</a:t>
            </a:r>
            <a:endPar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endParaRPr>
          </a:p>
        </p:txBody>
      </p:sp>
      <p:sp>
        <p:nvSpPr>
          <p:cNvPr id="6349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如果局部变量与全局变量具有相同的名字，那么该</a:t>
            </a:r>
            <a:r>
              <a:rPr kumimoji="0" lang="zh-CN" altLang="en-US" sz="1800" b="0" i="0" u="none" strike="noStrike" kern="1200" cap="none" spc="0" normalizeH="0" baseline="0" noProof="1">
                <a:ln>
                  <a:noFill/>
                </a:ln>
                <a:solidFill>
                  <a:srgbClr val="FF0000"/>
                </a:solidFill>
                <a:effectLst/>
                <a:uLnTx/>
                <a:uFillTx/>
                <a:latin typeface="+mn-lt"/>
                <a:ea typeface="+mn-ea"/>
                <a:cs typeface="+mn-cs"/>
              </a:rPr>
              <a:t>局部变量会在自己的作用域内隐藏同名的全局变量</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3         #创建了局部变量，并自动隐藏了同名的全局变量	</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 5</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a:t>
            </a:r>
            <a:endPar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函数执行不影响外面全局变量的值</a:t>
            </a: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a:t>
            </a:r>
            <a:endPar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4608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8610" name="文本占位符 46082"/>
          <p:cNvSpPr>
            <a:spLocks noGrp="1"/>
          </p:cNvSpPr>
          <p:nvPr>
            <p:ph idx="1"/>
          </p:nvPr>
        </p:nvSpPr>
        <p:spPr/>
        <p:txBody>
          <a:bodyPr wrap="square" lIns="68591" tIns="34295" rIns="68591" bIns="34295" anchor="t"/>
          <a:lstStyle/>
          <a:p>
            <a:pPr eaLnBrk="1" hangingPunct="1">
              <a:lnSpc>
                <a:spcPct val="150000"/>
              </a:lnSpc>
              <a:spcBef>
                <a:spcPts val="1200"/>
              </a:spcBef>
              <a:spcAft>
                <a:spcPts val="600"/>
              </a:spcAft>
              <a:buSzPct val="90000"/>
              <a:buFont typeface="Wingdings" panose="05000000000000000000" pitchFamily="2" charset="2"/>
              <a:buChar char="§"/>
            </a:pPr>
            <a:r>
              <a:rPr lang="en-US" altLang="zh-CN" sz="1800" dirty="0"/>
              <a:t>lambda</a:t>
            </a:r>
            <a:r>
              <a:rPr lang="zh-CN" altLang="en-US" sz="1800" dirty="0"/>
              <a:t>表达式可以用来声明</a:t>
            </a:r>
            <a:r>
              <a:rPr lang="zh-CN" altLang="en-US" sz="1800" dirty="0">
                <a:solidFill>
                  <a:srgbClr val="FF0000"/>
                </a:solidFill>
              </a:rPr>
              <a:t>匿名函数</a:t>
            </a:r>
            <a:r>
              <a:rPr lang="zh-CN" altLang="en-US" sz="1800" dirty="0">
                <a:sym typeface="+mn-ea"/>
              </a:rPr>
              <a:t>（也可以定义</a:t>
            </a:r>
            <a:r>
              <a:rPr lang="zh-CN" altLang="en-US" sz="1800" dirty="0">
                <a:solidFill>
                  <a:srgbClr val="FF0000"/>
                </a:solidFill>
                <a:sym typeface="+mn-ea"/>
              </a:rPr>
              <a:t>具名函数）</a:t>
            </a:r>
            <a:r>
              <a:rPr lang="zh-CN" altLang="en-US" sz="1800" dirty="0"/>
              <a:t>，也就是没有函数名字的临时使用的小函数，尤其适合需要一个函数作为另一个函数参数的场合。</a:t>
            </a:r>
            <a:endParaRPr lang="zh-CN" altLang="en-US" sz="1800" dirty="0"/>
          </a:p>
          <a:p>
            <a:pPr eaLnBrk="1" hangingPunct="1">
              <a:lnSpc>
                <a:spcPct val="150000"/>
              </a:lnSpc>
              <a:spcBef>
                <a:spcPts val="1200"/>
              </a:spcBef>
              <a:spcAft>
                <a:spcPts val="600"/>
              </a:spcAft>
              <a:buSzPct val="90000"/>
              <a:buFont typeface="Wingdings" panose="05000000000000000000" pitchFamily="2" charset="2"/>
              <a:buChar char="§"/>
            </a:pPr>
            <a:r>
              <a:rPr lang="en-US" altLang="zh-CN" sz="1800" dirty="0"/>
              <a:t>lambda</a:t>
            </a:r>
            <a:r>
              <a:rPr lang="zh-CN" altLang="en-US" sz="1800" dirty="0"/>
              <a:t>表达式</a:t>
            </a:r>
            <a:r>
              <a:rPr lang="zh-CN" altLang="en-US" sz="1800" dirty="0">
                <a:solidFill>
                  <a:srgbClr val="FF0000"/>
                </a:solidFill>
              </a:rPr>
              <a:t>只可以包含一个表达式</a:t>
            </a:r>
            <a:r>
              <a:rPr lang="zh-CN" altLang="en-US" sz="1800" dirty="0"/>
              <a:t>，该表达式可以任意复杂，其计算结果可以看作是函数的返回值。</a:t>
            </a:r>
            <a:endParaRPr lang="zh-CN" alt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471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9634" name="文本占位符 47106"/>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f = lambda x, y, z: x+y+z        #</a:t>
            </a:r>
            <a:r>
              <a:rPr lang="zh-CN" altLang="en-US" sz="1800" strike="noStrike" noProof="1">
                <a:latin typeface="Consolas" panose="020B0609020204030204" pitchFamily="49" charset="0"/>
              </a:rPr>
              <a:t>可以给</a:t>
            </a:r>
            <a:r>
              <a:rPr lang="en-US" altLang="zh-CN" sz="1800" strike="noStrike" noProof="1">
                <a:latin typeface="Consolas" panose="020B0609020204030204" pitchFamily="49" charset="0"/>
              </a:rPr>
              <a:t>lambda</a:t>
            </a:r>
            <a:r>
              <a:rPr lang="zh-CN" altLang="en-US" sz="1800" strike="noStrike" noProof="1">
                <a:latin typeface="Consolas" panose="020B0609020204030204" pitchFamily="49" charset="0"/>
              </a:rPr>
              <a:t>表达式起名字</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f(1,2,3)                         #</a:t>
            </a:r>
            <a:r>
              <a:rPr lang="zh-CN" altLang="en-US" sz="1800" strike="noStrike" noProof="1">
                <a:latin typeface="Consolas" panose="020B0609020204030204" pitchFamily="49" charset="0"/>
              </a:rPr>
              <a:t>像函数一样调用</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endParaRPr lang="en-US" altLang="zh-CN" sz="18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 = lambda x, y=2, z=3: x+y+z    #</a:t>
            </a:r>
            <a:r>
              <a:rPr lang="zh-CN" altLang="en-US" sz="1800" strike="noStrike" noProof="1">
                <a:latin typeface="Consolas" panose="020B0609020204030204" pitchFamily="49" charset="0"/>
              </a:rPr>
              <a:t>参数默认值</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g(1)</a:t>
            </a: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endParaRPr lang="en-US" altLang="zh-CN" sz="1800" strike="noStrike" noProof="1">
              <a:solidFill>
                <a:srgbClr val="00B0F0"/>
              </a:solidFill>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g(2, z=4, y=5)                   #</a:t>
            </a:r>
            <a:r>
              <a:rPr lang="zh-CN" altLang="en-US" sz="1800" strike="noStrike" noProof="1">
                <a:latin typeface="Consolas" panose="020B0609020204030204" pitchFamily="49" charset="0"/>
              </a:rPr>
              <a:t>关键参数</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11</a:t>
            </a:r>
            <a:endParaRPr lang="en-US" altLang="zh-CN" sz="1800" strike="noStrike" noProof="1">
              <a:solidFill>
                <a:srgbClr val="00B0F0"/>
              </a:solidFill>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endParaRPr lang="zh-CN" altLang="en-US" sz="1800" strike="noStrike" noProof="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70658" name="内容占位符 2"/>
          <p:cNvSpPr>
            <a:spLocks noGrp="1"/>
          </p:cNvSpPr>
          <p:nvPr>
            <p:ph idx="1"/>
          </p:nvPr>
        </p:nvSpPr>
        <p:spPr/>
        <p:txBody>
          <a:bodyPr wrap="square" lIns="68591" tIns="34295" rIns="68591" bIns="34295" anchor="t"/>
          <a:lstStyle/>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 = [(lambda x: x**2),                   #</a:t>
            </a:r>
            <a:r>
              <a:rPr lang="zh-CN" altLang="en-US" sz="1600" strike="noStrike" noProof="1">
                <a:latin typeface="Consolas" panose="020B0609020204030204" pitchFamily="49" charset="0"/>
              </a:rPr>
              <a:t>匿名函数</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(lambda x: x**3),</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(lambda x: x**4)]</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print(L[0](2),L[1](2),L[2](2))           #</a:t>
            </a:r>
            <a:r>
              <a:rPr lang="zh-CN" altLang="en-US" sz="1600" strike="noStrike" noProof="1">
                <a:latin typeface="Consolas" panose="020B0609020204030204" pitchFamily="49" charset="0"/>
              </a:rPr>
              <a:t>调用</a:t>
            </a:r>
            <a:r>
              <a:rPr lang="en-US" altLang="zh-CN" sz="1600" strike="noStrike" noProof="1">
                <a:latin typeface="Consolas" panose="020B0609020204030204" pitchFamily="49" charset="0"/>
              </a:rPr>
              <a:t>lambda</a:t>
            </a:r>
            <a:r>
              <a:rPr lang="zh-CN" altLang="en-US" sz="1600" strike="noStrike" noProof="1">
                <a:latin typeface="Consolas" panose="020B0609020204030204" pitchFamily="49" charset="0"/>
              </a:rPr>
              <a:t>表达式</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4 8 16</a:t>
            </a:r>
            <a:endParaRPr lang="en-US" altLang="zh-CN" sz="1600" strike="noStrike" noProof="1">
              <a:solidFill>
                <a:srgbClr val="00B0F0"/>
              </a:solidFill>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 = {'f1':(lambda:2+3), 'f2':(lambda:2*3), 'f3':(lambda:2**3)}</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print(D['f1'](), D['f2'](), D['f3']())</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5 6 8</a:t>
            </a:r>
            <a:endParaRPr lang="en-US" altLang="zh-CN" sz="1600" strike="noStrike" noProof="1">
              <a:solidFill>
                <a:srgbClr val="00B0F0"/>
              </a:solidFill>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 = [1,2,3,4,5]</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print(list(map(lambda x: x+10, L)))      #lambda</a:t>
            </a:r>
            <a:r>
              <a:rPr lang="zh-CN" altLang="en-US" sz="1600" strike="noStrike" noProof="1">
                <a:latin typeface="Consolas" panose="020B0609020204030204" pitchFamily="49" charset="0"/>
              </a:rPr>
              <a:t>表达式作为函数参数</a:t>
            </a:r>
            <a:endParaRPr lang="zh-CN" altLang="en-US"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[11, 12, 13, 14, 15]</a:t>
            </a:r>
            <a:endParaRPr lang="en-US" altLang="zh-CN" sz="1600" strike="noStrike" noProof="1">
              <a:solidFill>
                <a:srgbClr val="00B0F0"/>
              </a:solidFill>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 4, 5]</a:t>
            </a:r>
            <a:endParaRPr lang="en-US" altLang="zh-CN" sz="1600" strike="noStrike" noProof="1">
              <a:solidFill>
                <a:srgbClr val="00B0F0"/>
              </a:solidFill>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4812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71682" name="文本占位符 48130"/>
          <p:cNvSpPr>
            <a:spLocks noGrp="1"/>
          </p:cNvSpPr>
          <p:nvPr>
            <p:ph idx="1"/>
          </p:nvPr>
        </p:nvSpPr>
        <p:spPr>
          <a:xfrm>
            <a:off x="409575" y="1200150"/>
            <a:ext cx="8342630" cy="3395980"/>
          </a:xfrm>
        </p:spPr>
        <p:txBody>
          <a:bodyPr wrap="square" lIns="68591" tIns="34295" rIns="68591" bIns="34295" anchor="t"/>
          <a:lstStyle/>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def demo(n):</a:t>
            </a:r>
            <a:endParaRPr lang="pt-BR"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en-US" altLang="zh-CN" sz="1600" strike="noStrike" noProof="1">
                <a:latin typeface="Consolas" panose="020B0609020204030204" pitchFamily="49" charset="0"/>
              </a:rPr>
              <a:t>    </a:t>
            </a:r>
            <a:r>
              <a:rPr lang="pt-BR" altLang="en-US" sz="1600" strike="noStrike" noProof="1">
                <a:latin typeface="Consolas" panose="020B0609020204030204" pitchFamily="49" charset="0"/>
              </a:rPr>
              <a:t>return n*n</a:t>
            </a:r>
            <a:endParaRPr lang="pt-BR"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endParaRPr lang="pt-BR"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demo(5)</a:t>
            </a:r>
            <a:endParaRPr lang="pt-BR"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pt-BR" altLang="en-US" sz="1600" strike="noStrike" noProof="1">
                <a:solidFill>
                  <a:srgbClr val="00B0F0"/>
                </a:solidFill>
                <a:latin typeface="Consolas" panose="020B0609020204030204" pitchFamily="49" charset="0"/>
              </a:rPr>
              <a:t>25</a:t>
            </a:r>
            <a:endParaRPr lang="pt-BR" altLang="en-US" sz="1600" strike="noStrike" noProof="1">
              <a:solidFill>
                <a:srgbClr val="00B0F0"/>
              </a:solidFill>
              <a:latin typeface="Consolas" panose="020B0609020204030204" pitchFamily="49" charset="0"/>
            </a:endParaRPr>
          </a:p>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a_list = [1,2,3,4,5]</a:t>
            </a:r>
            <a:endParaRPr lang="pt-BR"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en-US" altLang="zh-CN" sz="1600" strike="noStrike" noProof="1">
                <a:latin typeface="Consolas" panose="020B0609020204030204" pitchFamily="49" charset="0"/>
              </a:rPr>
              <a:t>&gt;&gt;&gt; list(map(lambda x: demo(x), a_list))  #</a:t>
            </a:r>
            <a:r>
              <a:rPr lang="zh-CN" altLang="en-US" sz="1600" strike="noStrike" noProof="1">
                <a:latin typeface="Consolas" panose="020B0609020204030204" pitchFamily="49" charset="0"/>
              </a:rPr>
              <a:t>在</a:t>
            </a:r>
            <a:r>
              <a:rPr lang="en-US" altLang="zh-CN" sz="1600" strike="noStrike" noProof="1">
                <a:latin typeface="Consolas" panose="020B0609020204030204" pitchFamily="49" charset="0"/>
              </a:rPr>
              <a:t>lambda</a:t>
            </a:r>
            <a:r>
              <a:rPr lang="zh-CN" altLang="en-US" sz="1600" strike="noStrike" noProof="1">
                <a:latin typeface="Consolas" panose="020B0609020204030204" pitchFamily="49" charset="0"/>
              </a:rPr>
              <a:t>表达式中调用函数</a:t>
            </a:r>
            <a:endParaRPr lang="zh-CN"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                                          </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等价于</a:t>
            </a:r>
            <a:r>
              <a:rPr lang="en-US" altLang="zh-CN" sz="1600" strike="noStrike" noProof="1">
                <a:latin typeface="Consolas" panose="020B0609020204030204" pitchFamily="49" charset="0"/>
              </a:rPr>
              <a:t>list(map(demo, a_list))</a:t>
            </a:r>
            <a:endParaRPr lang="zh-CN"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4, 9, 16, 25]</a:t>
            </a:r>
            <a:endParaRPr lang="en-US" altLang="zh-CN" sz="1600" strike="noStrike" noProof="1">
              <a:solidFill>
                <a:srgbClr val="00B0F0"/>
              </a:solidFill>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0">
                <a:ln>
                  <a:noFill/>
                </a:ln>
                <a:effectLst/>
                <a:uLnTx/>
                <a:uFillTx/>
                <a:sym typeface="Arial" panose="020B0604020202020204" pitchFamily="34" charset="0"/>
              </a:rPr>
              <a:t>5.6  </a:t>
            </a:r>
            <a:r>
              <a:rPr lang="en-US" altLang="zh-CN" noProof="0">
                <a:ln>
                  <a:noFill/>
                </a:ln>
                <a:effectLst/>
                <a:uLnTx/>
                <a:uFillTx/>
                <a:sym typeface="Arial" panose="020B0604020202020204" pitchFamily="34" charset="0"/>
              </a:rPr>
              <a:t>lambda</a:t>
            </a:r>
            <a:r>
              <a:rPr lang="zh-CN" altLang="en-US" noProof="0">
                <a:ln>
                  <a:noFill/>
                </a:ln>
                <a:effectLst/>
                <a:uLnTx/>
                <a:uFillTx/>
                <a:sym typeface="Arial" panose="020B0604020202020204" pitchFamily="34" charset="0"/>
              </a:rPr>
              <a:t>表达式</a:t>
            </a:r>
            <a:endParaRPr lang="en-US"/>
          </a:p>
        </p:txBody>
      </p:sp>
      <p:sp>
        <p:nvSpPr>
          <p:cNvPr id="3" name="Content Placeholder 2"/>
          <p:cNvSpPr>
            <a:spLocks noGrp="1"/>
          </p:cNvSpPr>
          <p:nvPr>
            <p:ph idx="1"/>
          </p:nvPr>
        </p:nvSpPr>
        <p:spPr/>
        <p:txBody>
          <a:bodyPr/>
          <a:lstStyle/>
          <a:p>
            <a:r>
              <a:rPr lang="zh-CN" altLang="en-US" sz="1800" dirty="0"/>
              <a:t>使用</a:t>
            </a:r>
            <a:r>
              <a:rPr lang="en-US" altLang="zh-CN" sz="1800" dirty="0"/>
              <a:t>lambda</a:t>
            </a:r>
            <a:r>
              <a:rPr lang="zh-CN" altLang="en-US" sz="1800" dirty="0"/>
              <a:t>表达式时，要注意作用域带来的问题。</a:t>
            </a:r>
            <a:endParaRPr lang="zh-CN" altLang="en-US" sz="1600" dirty="0"/>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r = []</a:t>
            </a:r>
            <a:endParaRPr lang="zh-CN" altLang="en-US" sz="1800" dirty="0">
              <a:latin typeface="Consolas" panose="020B0609020204030204" pitchFamily="49" charset="0"/>
              <a:cs typeface="Consolas" panose="020B0609020204030204" pitchFamily="49" charset="0"/>
            </a:endParaRPr>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for x in range(10):</a:t>
            </a:r>
            <a:endParaRPr lang="zh-CN" altLang="en-US" sz="1800" dirty="0">
              <a:latin typeface="Consolas" panose="020B0609020204030204" pitchFamily="49" charset="0"/>
              <a:cs typeface="Consolas" panose="020B0609020204030204" pitchFamily="49" charset="0"/>
            </a:endParaRPr>
          </a:p>
          <a:p>
            <a:pPr marL="0" indent="0" latinLnBrk="0">
              <a:spcBef>
                <a:spcPts val="0"/>
              </a:spcBef>
              <a:buNone/>
            </a:pPr>
            <a:r>
              <a:rPr lang="zh-CN" altLang="en-US" sz="1800" dirty="0">
                <a:latin typeface="Consolas" panose="020B0609020204030204" pitchFamily="49" charset="0"/>
                <a:cs typeface="Consolas" panose="020B0609020204030204" pitchFamily="49" charset="0"/>
              </a:rPr>
              <a:t>    r.append(lambda: x**2)</a:t>
            </a:r>
            <a:endParaRPr lang="zh-CN" altLang="en-US" sz="1800" dirty="0">
              <a:latin typeface="Consolas" panose="020B0609020204030204" pitchFamily="49" charset="0"/>
              <a:cs typeface="Consolas" panose="020B0609020204030204" pitchFamily="49" charset="0"/>
            </a:endParaRPr>
          </a:p>
          <a:p>
            <a:pPr marL="0" indent="0" latinLnBrk="0">
              <a:spcBef>
                <a:spcPts val="0"/>
              </a:spcBef>
              <a:buNone/>
            </a:pPr>
            <a:r>
              <a:rPr lang="zh-CN" altLang="en-US" sz="1800" dirty="0">
                <a:latin typeface="Consolas" panose="020B0609020204030204" pitchFamily="49" charset="0"/>
                <a:cs typeface="Consolas" panose="020B0609020204030204" pitchFamily="49" charset="0"/>
              </a:rPr>
              <a:t>	</a:t>
            </a:r>
            <a:endParaRPr lang="zh-CN" altLang="en-US" sz="1800" dirty="0">
              <a:latin typeface="Consolas" panose="020B0609020204030204" pitchFamily="49" charset="0"/>
              <a:cs typeface="Consolas" panose="020B0609020204030204" pitchFamily="49" charset="0"/>
            </a:endParaRPr>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r[0]()</a:t>
            </a:r>
            <a:endParaRPr lang="zh-CN" altLang="en-US" sz="1800" dirty="0">
              <a:latin typeface="Consolas" panose="020B0609020204030204" pitchFamily="49" charset="0"/>
              <a:cs typeface="Consolas" panose="020B0609020204030204" pitchFamily="49" charset="0"/>
            </a:endParaRPr>
          </a:p>
          <a:p>
            <a:pPr marL="0" indent="0" latinLnBrk="0">
              <a:spcBef>
                <a:spcPts val="0"/>
              </a:spcBef>
              <a:buNone/>
            </a:pPr>
            <a:r>
              <a:rPr lang="zh-CN" altLang="en-US" sz="1800" dirty="0">
                <a:solidFill>
                  <a:srgbClr val="00B0F0"/>
                </a:solidFill>
                <a:latin typeface="Consolas" panose="020B0609020204030204" pitchFamily="49" charset="0"/>
                <a:cs typeface="Consolas" panose="020B0609020204030204" pitchFamily="49" charset="0"/>
              </a:rPr>
              <a:t>81</a:t>
            </a:r>
            <a:endParaRPr lang="zh-CN" altLang="en-US" sz="1800" dirty="0">
              <a:latin typeface="Consolas" panose="020B0609020204030204" pitchFamily="49" charset="0"/>
              <a:cs typeface="Consolas" panose="020B0609020204030204" pitchFamily="49" charset="0"/>
            </a:endParaRPr>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r[1]()</a:t>
            </a:r>
            <a:endParaRPr lang="zh-CN" altLang="en-US" sz="1800" dirty="0">
              <a:latin typeface="Consolas" panose="020B0609020204030204" pitchFamily="49" charset="0"/>
              <a:cs typeface="Consolas" panose="020B0609020204030204" pitchFamily="49" charset="0"/>
            </a:endParaRPr>
          </a:p>
          <a:p>
            <a:pPr marL="0" indent="0" latinLnBrk="0">
              <a:spcBef>
                <a:spcPts val="0"/>
              </a:spcBef>
              <a:buNone/>
            </a:pPr>
            <a:r>
              <a:rPr lang="zh-CN" altLang="en-US" sz="1800" dirty="0">
                <a:solidFill>
                  <a:srgbClr val="00B0F0"/>
                </a:solidFill>
                <a:latin typeface="Consolas" panose="020B0609020204030204" pitchFamily="49" charset="0"/>
                <a:cs typeface="Consolas" panose="020B0609020204030204" pitchFamily="49" charset="0"/>
              </a:rPr>
              <a:t>81</a:t>
            </a:r>
            <a:endParaRPr lang="zh-CN" altLang="en-US" sz="1800" dirty="0">
              <a:solidFill>
                <a:srgbClr val="00B0F0"/>
              </a:solidFill>
              <a:latin typeface="Consolas" panose="020B0609020204030204" pitchFamily="49" charset="0"/>
              <a:cs typeface="Consolas" panose="020B0609020204030204" pitchFamily="49" charset="0"/>
            </a:endParaRPr>
          </a:p>
        </p:txBody>
      </p:sp>
      <p:sp>
        <p:nvSpPr>
          <p:cNvPr id="4" name="Text Box 3"/>
          <p:cNvSpPr txBox="1"/>
          <p:nvPr/>
        </p:nvSpPr>
        <p:spPr>
          <a:xfrm>
            <a:off x="3839845" y="1621155"/>
            <a:ext cx="3583940" cy="2553335"/>
          </a:xfrm>
          <a:prstGeom prst="rect">
            <a:avLst/>
          </a:prstGeom>
          <a:noFill/>
          <a:ln w="19050">
            <a:solidFill>
              <a:schemeClr val="accent1"/>
            </a:solidFill>
          </a:ln>
        </p:spPr>
        <p:txBody>
          <a:bodyPr wrap="square" rtlCol="0">
            <a:spAutoFit/>
          </a:bodyPr>
          <a:lstStyle/>
          <a:p>
            <a:r>
              <a:rPr lang="en-US" sz="1600">
                <a:latin typeface="Consolas" panose="020B0609020204030204" pitchFamily="49" charset="0"/>
                <a:cs typeface="Consolas" panose="020B0609020204030204" pitchFamily="49" charset="0"/>
              </a:rPr>
              <a:t>&gt;&gt;&gt; r = []</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for x in range(10):</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    r.append(lambda n=x: n**2)</a:t>
            </a:r>
            <a:endParaRPr lang="en-US" sz="1600">
              <a:latin typeface="Consolas" panose="020B0609020204030204" pitchFamily="49" charset="0"/>
              <a:cs typeface="Consolas" panose="020B0609020204030204" pitchFamily="49" charset="0"/>
            </a:endParaRPr>
          </a:p>
          <a:p>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r[0]()</a:t>
            </a:r>
            <a:endParaRPr lang="en-US" sz="1600">
              <a:latin typeface="Consolas" panose="020B0609020204030204" pitchFamily="49" charset="0"/>
              <a:cs typeface="Consolas" panose="020B0609020204030204" pitchFamily="49" charset="0"/>
            </a:endParaRPr>
          </a:p>
          <a:p>
            <a:r>
              <a:rPr lang="en-US" sz="1600">
                <a:solidFill>
                  <a:srgbClr val="00B0F0"/>
                </a:solidFill>
                <a:latin typeface="Consolas" panose="020B0609020204030204" pitchFamily="49" charset="0"/>
                <a:cs typeface="Consolas" panose="020B0609020204030204" pitchFamily="49" charset="0"/>
              </a:rPr>
              <a:t>0</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r[1]()</a:t>
            </a:r>
            <a:endParaRPr lang="en-US" sz="1600">
              <a:latin typeface="Consolas" panose="020B0609020204030204" pitchFamily="49" charset="0"/>
              <a:cs typeface="Consolas" panose="020B0609020204030204" pitchFamily="49" charset="0"/>
            </a:endParaRPr>
          </a:p>
          <a:p>
            <a:r>
              <a:rPr lang="en-US" sz="1600">
                <a:solidFill>
                  <a:srgbClr val="00B0F0"/>
                </a:solidFill>
                <a:latin typeface="Consolas" panose="020B0609020204030204" pitchFamily="49" charset="0"/>
                <a:cs typeface="Consolas" panose="020B0609020204030204" pitchFamily="49" charset="0"/>
              </a:rPr>
              <a:t>1</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r[2]()</a:t>
            </a:r>
            <a:endParaRPr lang="en-US" sz="1600">
              <a:latin typeface="Consolas" panose="020B0609020204030204" pitchFamily="49" charset="0"/>
              <a:cs typeface="Consolas" panose="020B0609020204030204" pitchFamily="49" charset="0"/>
            </a:endParaRPr>
          </a:p>
          <a:p>
            <a:r>
              <a:rPr lang="en-US" sz="1600">
                <a:solidFill>
                  <a:srgbClr val="00B0F0"/>
                </a:solidFill>
                <a:latin typeface="Consolas" panose="020B0609020204030204" pitchFamily="49" charset="0"/>
                <a:cs typeface="Consolas" panose="020B0609020204030204" pitchFamily="49" charset="0"/>
              </a:rPr>
              <a:t>4</a:t>
            </a:r>
            <a:endParaRPr lang="en-US" sz="1600">
              <a:solidFill>
                <a:srgbClr val="00B0F0"/>
              </a:solidFill>
              <a:latin typeface="Consolas" panose="020B0609020204030204" pitchFamily="49" charset="0"/>
              <a:cs typeface="Consolas" panose="020B0609020204030204" pitchFamily="49" charset="0"/>
            </a:endParaRPr>
          </a:p>
        </p:txBody>
      </p:sp>
      <p:sp>
        <p:nvSpPr>
          <p:cNvPr id="5" name="TextBox 4"/>
          <p:cNvSpPr txBox="1"/>
          <p:nvPr/>
        </p:nvSpPr>
        <p:spPr>
          <a:xfrm>
            <a:off x="674704" y="3943350"/>
            <a:ext cx="1723549" cy="369332"/>
          </a:xfrm>
          <a:prstGeom prst="rect">
            <a:avLst/>
          </a:prstGeom>
          <a:noFill/>
        </p:spPr>
        <p:txBody>
          <a:bodyPr wrap="none" rtlCol="0">
            <a:spAutoFit/>
          </a:bodyPr>
          <a:lstStyle/>
          <a:p>
            <a:r>
              <a:rPr lang="en-US" dirty="0"/>
              <a:t>X每次都在变化</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综合应用</a:t>
            </a:r>
            <a:endParaRPr lang="zh-CN" altLang="en-US"/>
          </a:p>
        </p:txBody>
      </p:sp>
      <p:sp>
        <p:nvSpPr>
          <p:cNvPr id="3" name="内容占位符 2"/>
          <p:cNvSpPr>
            <a:spLocks noGrp="1"/>
          </p:cNvSpPr>
          <p:nvPr>
            <p:ph idx="1"/>
          </p:nvPr>
        </p:nvSpPr>
        <p:spPr/>
        <p:txBody>
          <a:bodyPr/>
          <a:p>
            <a:r>
              <a:rPr lang="zh-CN" altLang="en-US"/>
              <a:t>给定lst = ['a.txt', 'b.json', 'c.jpg', 'd.png', 'e.jpg']，找出所有</a:t>
            </a:r>
            <a:r>
              <a:rPr lang="zh-CN" altLang="en-US">
                <a:sym typeface="+mn-ea"/>
              </a:rPr>
              <a:t>以</a:t>
            </a:r>
            <a:r>
              <a:rPr lang="en-US" altLang="zh-CN">
                <a:sym typeface="+mn-ea"/>
              </a:rPr>
              <a:t>.jpg</a:t>
            </a:r>
            <a:r>
              <a:rPr lang="zh-CN" altLang="en-US">
                <a:sym typeface="+mn-ea"/>
              </a:rPr>
              <a:t>结束的字符串</a:t>
            </a:r>
            <a:r>
              <a:rPr lang="zh-CN" altLang="en-US"/>
              <a:t>，要求设计一个函数接收任意个数参数如</a:t>
            </a:r>
            <a:endParaRPr lang="zh-CN" altLang="en-US"/>
          </a:p>
          <a:p>
            <a:r>
              <a:rPr lang="en-US" altLang="zh-CN"/>
              <a:t>demo(“a.jpg”) </a:t>
            </a:r>
            <a:r>
              <a:rPr lang="zh-CN" altLang="en-US"/>
              <a:t>输出</a:t>
            </a:r>
            <a:r>
              <a:rPr lang="en-US" altLang="zh-CN"/>
              <a:t>”a.jpg”</a:t>
            </a:r>
            <a:endParaRPr lang="en-US" altLang="zh-CN"/>
          </a:p>
          <a:p>
            <a:r>
              <a:rPr lang="en-US" altLang="zh-CN"/>
              <a:t>demo(“a.jpg”, “b.txt”, “c.bmp”)</a:t>
            </a:r>
            <a:r>
              <a:rPr lang="zh-CN" altLang="en-US"/>
              <a:t>输出</a:t>
            </a:r>
            <a:r>
              <a:rPr lang="en-US" altLang="zh-CN">
                <a:sym typeface="+mn-ea"/>
              </a:rPr>
              <a:t>”a.jpg”</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5017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80898" name="文本占位符 50178"/>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
            </a:pPr>
            <a:r>
              <a:rPr lang="zh-CN" altLang="en-US" sz="1800" b="1" strike="noStrike" noProof="1"/>
              <a:t>例</a:t>
            </a:r>
            <a:r>
              <a:rPr lang="en-US" altLang="zh-CN" sz="1800" b="1" strike="noStrike" noProof="1"/>
              <a:t>5-1</a:t>
            </a:r>
            <a:r>
              <a:rPr lang="zh-CN" altLang="en-US" sz="1800" strike="noStrike" noProof="1"/>
              <a:t>  编写函数计算圆的面积。</a:t>
            </a:r>
            <a:endParaRPr lang="zh-CN" altLang="en-US" sz="1800" strike="noStrike" noProof="1"/>
          </a:p>
          <a:p>
            <a:pPr eaLnBrk="1" fontAlgn="base" hangingPunct="1">
              <a:lnSpc>
                <a:spcPct val="80000"/>
              </a:lnSpc>
              <a:buSzPct val="90000"/>
              <a:buFont typeface="Wingdings" panose="05000000000000000000" pitchFamily="2" charset="2"/>
              <a:buNone/>
            </a:pPr>
            <a:endParaRPr lang="zh-CN" altLang="en-US" sz="1500" strike="noStrike" noProof="1"/>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from math import pi as PI</a:t>
            </a: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def CircleArea(r):</a:t>
            </a: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if isinstance(r, (int,float)) and r&gt;0: # </a:t>
            </a:r>
            <a:r>
              <a:rPr lang="zh-CN" altLang="en-US" sz="1800" strike="noStrike" noProof="1">
                <a:latin typeface="Consolas" panose="020B0609020204030204" pitchFamily="49" charset="0"/>
              </a:rPr>
              <a:t>确保半径为大于</a:t>
            </a:r>
            <a:r>
              <a:rPr lang="en-US" altLang="zh-CN" sz="1800" strike="noStrike" noProof="1">
                <a:latin typeface="Consolas" panose="020B0609020204030204" pitchFamily="49" charset="0"/>
              </a:rPr>
              <a:t>0</a:t>
            </a:r>
            <a:r>
              <a:rPr lang="zh-CN" altLang="en-US" sz="1800" strike="noStrike" noProof="1">
                <a:latin typeface="Consolas" panose="020B0609020204030204" pitchFamily="49" charset="0"/>
              </a:rPr>
              <a:t>的数值</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zh-CN" altLang="en-US" sz="1800" strike="noStrike" noProof="1">
                <a:latin typeface="Consolas" panose="020B0609020204030204" pitchFamily="49" charset="0"/>
              </a:rPr>
              <a:t>        </a:t>
            </a:r>
            <a:r>
              <a:rPr lang="en-US" altLang="zh-CN" sz="1800" strike="noStrike" noProof="1">
                <a:latin typeface="Consolas" panose="020B0609020204030204" pitchFamily="49" charset="0"/>
              </a:rPr>
              <a:t>return PI*r*r</a:t>
            </a: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else:</a:t>
            </a: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print('You must give me an integer or float as radius.')</a:t>
            </a: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print(CircleArea(3))</a:t>
            </a:r>
            <a:endParaRPr lang="en-US" altLang="zh-CN" sz="1800" strike="noStrike" noProof="1">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94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3554" name="文本占位符 19458"/>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v"/>
            </a:pPr>
            <a:r>
              <a:rPr lang="zh-CN" altLang="en-US" sz="1800" strike="noStrike" noProof="1"/>
              <a:t>函数定义语法：</a:t>
            </a:r>
            <a:endParaRPr lang="zh-CN" altLang="en-US" sz="1800" strike="noStrike" noProof="1"/>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def </a:t>
            </a:r>
            <a:r>
              <a:rPr lang="zh-CN" altLang="en-US" sz="1600" strike="noStrike" noProof="1">
                <a:latin typeface="Consolas" panose="020B0609020204030204" pitchFamily="49" charset="0"/>
              </a:rPr>
              <a:t>函数名</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参数列表</a:t>
            </a:r>
            <a:r>
              <a:rPr lang="en-US" altLang="zh-CN" sz="1600" strike="noStrike" noProof="1">
                <a:latin typeface="Consolas" panose="020B0609020204030204" pitchFamily="49" charset="0"/>
              </a:rPr>
              <a:t>]):</a:t>
            </a: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a:t>
            </a:r>
            <a:r>
              <a:rPr lang="zh-CN" altLang="en-US" sz="1600" strike="noStrike" noProof="1">
                <a:latin typeface="Consolas" panose="020B0609020204030204" pitchFamily="49" charset="0"/>
              </a:rPr>
              <a:t>注释</a:t>
            </a:r>
            <a:r>
              <a:rPr lang="en-US" altLang="zh-CN" sz="1600" strike="noStrike" noProof="1">
                <a:latin typeface="Consolas" panose="020B0609020204030204" pitchFamily="49" charset="0"/>
              </a:rPr>
              <a:t>'''</a:t>
            </a: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a:t>
            </a:r>
            <a:r>
              <a:rPr lang="zh-CN" altLang="en-US" sz="1600" strike="noStrike" noProof="1">
                <a:latin typeface="Consolas" panose="020B0609020204030204" pitchFamily="49" charset="0"/>
              </a:rPr>
              <a:t>函数体</a:t>
            </a:r>
            <a:endParaRPr lang="zh-CN" altLang="en-US" sz="1350" strike="noStrike" noProof="1">
              <a:latin typeface="Consolas" panose="020B0609020204030204" pitchFamily="49" charset="0"/>
            </a:endParaRPr>
          </a:p>
          <a:p>
            <a:pPr eaLnBrk="1" fontAlgn="base" hangingPunct="1">
              <a:buSzPct val="90000"/>
              <a:buFont typeface="Wingdings" panose="05000000000000000000" pitchFamily="2" charset="2"/>
              <a:buNone/>
            </a:pPr>
            <a:endParaRPr lang="zh-CN" altLang="en-US" sz="1350" strike="noStrike" noProof="1"/>
          </a:p>
          <a:p>
            <a:pPr eaLnBrk="1" fontAlgn="base" hangingPunct="1">
              <a:buSzPct val="90000"/>
              <a:buFont typeface="Wingdings" panose="05000000000000000000" pitchFamily="2" charset="2"/>
              <a:buChar char="v"/>
            </a:pPr>
            <a:r>
              <a:rPr lang="zh-CN" altLang="en-US" sz="1800" strike="noStrike" noProof="1"/>
              <a:t>注意事项：</a:t>
            </a:r>
            <a:endParaRPr lang="zh-CN" altLang="en-US" sz="1800" strike="noStrike" noProof="1"/>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函数形参</a:t>
            </a:r>
            <a:r>
              <a:rPr lang="zh-CN" altLang="en-US" sz="1600" strike="noStrike" noProof="1">
                <a:solidFill>
                  <a:srgbClr val="FF0000"/>
                </a:solidFill>
              </a:rPr>
              <a:t>不需要</a:t>
            </a:r>
            <a:r>
              <a:rPr lang="zh-CN" altLang="en-US" sz="1600" strike="noStrike" noProof="1"/>
              <a:t>声明类型，也</a:t>
            </a:r>
            <a:r>
              <a:rPr lang="zh-CN" altLang="en-US" sz="1600" strike="noStrike" noProof="1">
                <a:solidFill>
                  <a:srgbClr val="FF0000"/>
                </a:solidFill>
              </a:rPr>
              <a:t>不需要</a:t>
            </a:r>
            <a:r>
              <a:rPr lang="zh-CN" altLang="en-US" sz="1600" strike="noStrike" noProof="1"/>
              <a:t>指定函数返回值类型</a:t>
            </a:r>
            <a:endParaRPr lang="zh-CN" altLang="en-US" sz="1600" strike="noStrike" noProof="1"/>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即使该函数不需要接收任何参数，也</a:t>
            </a:r>
            <a:r>
              <a:rPr lang="zh-CN" altLang="en-US" sz="1600" strike="noStrike" noProof="1">
                <a:solidFill>
                  <a:srgbClr val="FF0000"/>
                </a:solidFill>
              </a:rPr>
              <a:t>必须</a:t>
            </a:r>
            <a:r>
              <a:rPr lang="zh-CN" altLang="en-US" sz="1600" strike="noStrike" noProof="1"/>
              <a:t>保留一对空的圆括号</a:t>
            </a:r>
            <a:endParaRPr lang="zh-CN" altLang="en-US" sz="1600" strike="noStrike" noProof="1"/>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括号后面的</a:t>
            </a:r>
            <a:r>
              <a:rPr lang="zh-CN" altLang="en-US" sz="1600" strike="noStrike" noProof="1">
                <a:solidFill>
                  <a:srgbClr val="FF0000"/>
                </a:solidFill>
              </a:rPr>
              <a:t>冒号</a:t>
            </a:r>
            <a:r>
              <a:rPr lang="zh-CN" altLang="en-US" sz="1600" strike="noStrike" noProof="1"/>
              <a:t>必不可少</a:t>
            </a:r>
            <a:endParaRPr lang="zh-CN" altLang="en-US" sz="1600" strike="noStrike" noProof="1"/>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函数体相对于def关键字必须保持一定的空格</a:t>
            </a:r>
            <a:r>
              <a:rPr lang="zh-CN" altLang="en-US" sz="1600" strike="noStrike" noProof="1">
                <a:solidFill>
                  <a:srgbClr val="FF0000"/>
                </a:solidFill>
              </a:rPr>
              <a:t>缩进</a:t>
            </a:r>
            <a:endParaRPr lang="zh-CN" altLang="en-US" sz="1600" strike="noStrike" noProof="1">
              <a:solidFill>
                <a:srgbClr val="FF0000"/>
              </a:solidFill>
            </a:endParaRP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Python</a:t>
            </a:r>
            <a:r>
              <a:rPr lang="zh-CN" altLang="en-US" sz="1600" strike="noStrike" noProof="1">
                <a:solidFill>
                  <a:srgbClr val="FF0000"/>
                </a:solidFill>
              </a:rPr>
              <a:t>允许嵌套定义函数</a:t>
            </a:r>
            <a:endParaRPr lang="zh-CN" altLang="en-US" sz="1600" strike="noStrike" noProof="1">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5120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81922" name="文本占位符 51202"/>
          <p:cNvSpPr>
            <a:spLocks noGrp="1"/>
          </p:cNvSpPr>
          <p:nvPr>
            <p:ph idx="1"/>
          </p:nvPr>
        </p:nvSpPr>
        <p:spPr>
          <a:xfrm>
            <a:off x="338455" y="1090930"/>
            <a:ext cx="8326120" cy="3395980"/>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5-2</a:t>
            </a:r>
            <a:r>
              <a:rPr lang="zh-CN" altLang="en-US" sz="1800" strike="noStrike" noProof="1"/>
              <a:t>  编写函数，接收任意多个实数，返回一个元组，其中第一个元素为所有参数的平均值，其他元素为所有参数中大于平均值的实数。</a:t>
            </a:r>
            <a:endParaRPr lang="zh-CN" altLang="en-US" sz="1800" strike="noStrike" noProof="1"/>
          </a:p>
          <a:p>
            <a:pPr eaLnBrk="1" fontAlgn="base" hangingPunct="1">
              <a:lnSpc>
                <a:spcPct val="80000"/>
              </a:lnSpc>
              <a:buSzPct val="90000"/>
              <a:buFont typeface="Wingdings" panose="05000000000000000000" pitchFamily="2" charset="2"/>
              <a:buChar char="•"/>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def demo(*para):</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avg = sum(para)/len(para)</a:t>
            </a:r>
            <a:endParaRPr lang="zh-CN" altLang="en-US"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zh-CN" altLang="en-US" sz="1800" strike="noStrike" noProof="1">
                <a:latin typeface="Consolas" panose="020B0609020204030204" pitchFamily="49" charset="0"/>
              </a:rPr>
              <a:t>    </a:t>
            </a:r>
            <a:r>
              <a:rPr lang="en-US" altLang="zh-CN" sz="1800" strike="noStrike" noProof="1">
                <a:latin typeface="Consolas" panose="020B0609020204030204" pitchFamily="49" charset="0"/>
              </a:rPr>
              <a:t>g = [i for i in para if i&gt;avg]</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return (avg,)+tuple(g)</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print(demo(1,2,3,4))</a:t>
            </a:r>
            <a:endParaRPr lang="en-US" altLang="zh-CN" sz="1800" strike="noStrike" noProof="1">
              <a:latin typeface="Consolas" panose="020B0609020204030204" pitchFamily="49" charset="0"/>
            </a:endParaRPr>
          </a:p>
        </p:txBody>
      </p:sp>
      <p:sp>
        <p:nvSpPr>
          <p:cNvPr id="2" name="Text Box 1"/>
          <p:cNvSpPr txBox="1"/>
          <p:nvPr/>
        </p:nvSpPr>
        <p:spPr>
          <a:xfrm>
            <a:off x="2704465" y="3783330"/>
            <a:ext cx="4893310" cy="1076325"/>
          </a:xfrm>
          <a:prstGeom prst="rect">
            <a:avLst/>
          </a:prstGeom>
          <a:noFill/>
          <a:ln w="19050">
            <a:solidFill>
              <a:schemeClr val="accent1"/>
            </a:solidFill>
          </a:ln>
        </p:spPr>
        <p:txBody>
          <a:bodyPr wrap="square" rtlCol="0">
            <a:spAutoFit/>
          </a:bodyPr>
          <a:lstStyle/>
          <a:p>
            <a:r>
              <a:rPr lang="en-US" sz="1600">
                <a:latin typeface="Consolas" panose="020B0609020204030204" pitchFamily="49" charset="0"/>
                <a:cs typeface="Consolas" panose="020B0609020204030204" pitchFamily="49" charset="0"/>
              </a:rPr>
              <a:t>def demo(*para):</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    avg = sum(para)/len(para)</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    g = filter(lambda num: num&gt;avg, para)</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    return (avg,)+tuple(g)</a:t>
            </a:r>
            <a:endParaRPr lang="en-US" sz="1600">
              <a:latin typeface="Consolas" panose="020B0609020204030204" pitchFamily="49" charset="0"/>
              <a:cs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3" name="标题 5222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82946" name="文本占位符 52226"/>
          <p:cNvSpPr>
            <a:spLocks noGrp="1"/>
          </p:cNvSpPr>
          <p:nvPr>
            <p:ph idx="1"/>
          </p:nvPr>
        </p:nvSpPr>
        <p:spPr>
          <a:xfrm>
            <a:off x="325755" y="1130300"/>
            <a:ext cx="8242935"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5-3</a:t>
            </a:r>
            <a:r>
              <a:rPr lang="zh-CN" altLang="en-US" sz="1800" strike="noStrike" noProof="1"/>
              <a:t>  编写函数，接收字符串参数，返回一个元组，其中第一个元素为大写字母个数，第二个元素为小写字母个数。</a:t>
            </a:r>
            <a:endParaRPr lang="zh-CN" altLang="en-US" sz="1800" strike="noStrike" noProof="1"/>
          </a:p>
          <a:p>
            <a:pPr eaLnBrk="1" fontAlgn="base" hangingPunct="1">
              <a:lnSpc>
                <a:spcPct val="80000"/>
              </a:lnSpc>
              <a:buSzPct val="90000"/>
              <a:buFont typeface="Wingdings" panose="05000000000000000000" pitchFamily="2" charset="2"/>
              <a:buChar char="•"/>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def demo(s):</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 = [0, 0]</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for ch in s:</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if 'a'&lt;=ch&lt;='z':</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result[1] += 1</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elif 'A'&lt;=ch&lt;='Z':</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result[0] += 1</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return tuple(result)</a:t>
            </a: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print(demo('aaaabbbbC'))</a:t>
            </a:r>
            <a:endParaRPr lang="en-US" altLang="zh-CN" sz="1800" strike="noStrike" noProof="1">
              <a:latin typeface="Consolas" panose="020B0609020204030204" pitchFamily="49"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3" name="标题 6041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——map()</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63842" name="文本占位符 60418"/>
          <p:cNvSpPr>
            <a:spLocks noGrp="1"/>
          </p:cNvSpPr>
          <p:nvPr>
            <p:ph idx="1"/>
          </p:nvPr>
        </p:nvSpPr>
        <p:spPr>
          <a:xfrm>
            <a:off x="396240" y="1060450"/>
            <a:ext cx="8183880"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内置函数map</a:t>
            </a:r>
            <a:r>
              <a:rPr lang="en-US" altLang="zh-CN" sz="1800" strike="noStrike" noProof="1"/>
              <a:t>()</a:t>
            </a:r>
            <a:r>
              <a:rPr lang="zh-CN" altLang="en-US" sz="1800" strike="noStrike" noProof="1"/>
              <a:t>可以将一个函数作用到一个或多个序列或迭代器对象上，返回可迭代的</a:t>
            </a:r>
            <a:r>
              <a:rPr lang="en-US" altLang="zh-CN" sz="1800" strike="noStrike" noProof="1"/>
              <a:t>map</a:t>
            </a:r>
            <a:r>
              <a:rPr lang="zh-CN" altLang="en-US" sz="1800" strike="noStrike" noProof="1"/>
              <a:t>对象。</a:t>
            </a:r>
            <a:endParaRPr lang="zh-CN" altLang="en-US" sz="135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zh-CN" altLang="en-US" sz="1600" strike="noStrike" noProof="1">
                <a:latin typeface="Consolas" panose="020B0609020204030204" pitchFamily="49" charset="0"/>
              </a:rPr>
              <a:t>&gt;&gt;&gt; </a:t>
            </a:r>
            <a:r>
              <a:rPr lang="en-US" altLang="zh-CN" sz="1600" strike="noStrike" noProof="1">
                <a:latin typeface="Consolas" panose="020B0609020204030204" pitchFamily="49" charset="0"/>
              </a:rPr>
              <a:t>list(</a:t>
            </a:r>
            <a:r>
              <a:rPr lang="zh-CN" altLang="en-US" sz="1600" strike="noStrike" noProof="1">
                <a:latin typeface="Consolas" panose="020B0609020204030204" pitchFamily="49" charset="0"/>
              </a:rPr>
              <a:t>map(str,range(5))</a:t>
            </a:r>
            <a:r>
              <a:rPr lang="en-US" altLang="zh-CN" sz="1600" strike="noStrike" noProof="1">
                <a:latin typeface="Consolas" panose="020B0609020204030204" pitchFamily="49" charset="0"/>
              </a:rPr>
              <a:t>)</a:t>
            </a: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['0', '1', '2', '3', '4']</a:t>
            </a:r>
            <a:endParaRPr lang="zh-CN" altLang="en-US" sz="1600" strike="noStrike" noProof="1">
              <a:solidFill>
                <a:srgbClr val="00B0F0"/>
              </a:solidFill>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def add5(v):</a:t>
            </a: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    return v+5</a:t>
            </a: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list(map(add5,range(10)))</a:t>
            </a: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[5, 6, 7, 8, 9, 10, 11, 12, 13, 14]</a:t>
            </a:r>
            <a:endParaRPr lang="en-US" altLang="zh-CN" sz="1600" strike="noStrike" noProof="1">
              <a:solidFill>
                <a:srgbClr val="00B0F0"/>
              </a:solidFill>
              <a:latin typeface="Consolas" panose="020B0609020204030204" pitchFamily="49" charset="0"/>
            </a:endParaRPr>
          </a:p>
          <a:p>
            <a:pPr eaLnBrk="1" fontAlgn="base" hangingPunct="1">
              <a:lnSpc>
                <a:spcPct val="9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def add(x, y):return x+y</a:t>
            </a: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list(map(add, range(5), range(5)))</a:t>
            </a: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[0, 2, 4, 6, 8]</a:t>
            </a:r>
            <a:endParaRPr lang="en-US" altLang="zh-CN" sz="1600" strike="noStrike" noProof="1">
              <a:solidFill>
                <a:srgbClr val="00B0F0"/>
              </a:solidFill>
              <a:latin typeface="Consolas" panose="020B0609020204030204" pitchFamily="49"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7" name="标题 6144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——recude()</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64866" name="文本占位符 61442"/>
          <p:cNvSpPr>
            <a:spLocks noGrp="1"/>
          </p:cNvSpPr>
          <p:nvPr>
            <p:ph idx="1"/>
          </p:nvPr>
        </p:nvSpPr>
        <p:spPr>
          <a:xfrm>
            <a:off x="350520" y="1050925"/>
            <a:ext cx="8166735"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标准库</a:t>
            </a:r>
            <a:r>
              <a:rPr lang="en-US" altLang="zh-CN" sz="1800" strike="noStrike" noProof="1"/>
              <a:t>functools</a:t>
            </a:r>
            <a:r>
              <a:rPr lang="zh-CN" altLang="en-US" sz="1800" strike="noStrike" noProof="1"/>
              <a:t>中的reduce</a:t>
            </a:r>
            <a:r>
              <a:rPr lang="en-US" altLang="zh-CN" sz="1800" strike="noStrike" noProof="1"/>
              <a:t>()</a:t>
            </a:r>
            <a:r>
              <a:rPr lang="zh-CN" altLang="en-US" sz="1800" strike="noStrike" noProof="1"/>
              <a:t>函数可以将一个接受2个参数的函数以迭代的方式从左到右依次作用到一个序列或迭代器对象的所有元素上。</a:t>
            </a:r>
            <a:endParaRPr lang="zh-CN" altLang="en-US" sz="1800" strike="noStrike" noProof="1"/>
          </a:p>
          <a:p>
            <a:pPr eaLnBrk="1" fontAlgn="base" hangingPunct="1">
              <a:lnSpc>
                <a:spcPct val="80000"/>
              </a:lnSpc>
              <a:spcBef>
                <a:spcPct val="0"/>
              </a:spcBef>
              <a:buSzPct val="90000"/>
              <a:buFont typeface="Wingdings" panose="05000000000000000000" pitchFamily="2" charset="2"/>
              <a:buNone/>
            </a:pPr>
            <a:endParaRPr lang="zh-CN" altLang="en-US" sz="135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a:t>
            </a:r>
            <a:r>
              <a:rPr lang="zh-CN" altLang="en-US" sz="1600" strike="noStrike" noProof="1">
                <a:latin typeface="Consolas" panose="020B0609020204030204" pitchFamily="49" charset="0"/>
              </a:rPr>
              <a:t>from functools import reduce</a:t>
            </a:r>
            <a:endParaRPr lang="en-US" altLang="zh-CN"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seq=[1,2,3,4,5,6,7,8,9]</a:t>
            </a:r>
            <a:endParaRPr lang="zh-CN" altLang="en-US"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reduce(lambda x,y:x+y, seq)</a:t>
            </a:r>
            <a:endParaRPr lang="zh-CN" altLang="en-US"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45</a:t>
            </a:r>
            <a:endParaRPr lang="zh-CN" altLang="en-US" sz="1600" strike="noStrike" noProof="1">
              <a:solidFill>
                <a:srgbClr val="00B0F0"/>
              </a:solidFill>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add(x, y):</a:t>
            </a:r>
            <a:endParaRPr lang="en-US" altLang="zh-CN"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x + y</a:t>
            </a:r>
            <a:endParaRPr lang="en-US" altLang="zh-CN"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reduce(add,range(10))</a:t>
            </a:r>
            <a:endParaRPr lang="en-US" altLang="zh-CN"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45</a:t>
            </a:r>
            <a:endParaRPr lang="en-US" altLang="zh-CN" sz="1600" strike="noStrike" noProof="1">
              <a:solidFill>
                <a:srgbClr val="00B0F0"/>
              </a:solidFill>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reduce(add,map(str,range(10)))</a:t>
            </a:r>
            <a:endParaRPr lang="zh-CN" altLang="en-US"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'0123456789'</a:t>
            </a:r>
            <a:endParaRPr lang="zh-CN" altLang="en-US" sz="1600" strike="noStrike" noProof="1">
              <a:solidFill>
                <a:srgbClr val="00B0F0"/>
              </a:solidFill>
              <a:latin typeface="Consolas" panose="020B0609020204030204" pitchFamily="49"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1" name="标题 6348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——filter()</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65890" name="文本占位符 63490"/>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Char char="§"/>
            </a:pPr>
            <a:r>
              <a:rPr lang="zh-CN" altLang="en-US" sz="1800" strike="noStrike" noProof="1"/>
              <a:t>内置函数</a:t>
            </a:r>
            <a:r>
              <a:rPr lang="en-US" altLang="zh-CN" sz="1800" strike="noStrike" noProof="1"/>
              <a:t>filter</a:t>
            </a:r>
            <a:r>
              <a:rPr lang="zh-CN" altLang="en-US" sz="1800" strike="noStrike" noProof="1"/>
              <a:t>将一个函数作用到一个序列上，返回该序列中使得该函数返回值为</a:t>
            </a:r>
            <a:r>
              <a:rPr lang="en-US" altLang="zh-CN" sz="1800" strike="noStrike" noProof="1"/>
              <a:t>True</a:t>
            </a:r>
            <a:r>
              <a:rPr lang="zh-CN" altLang="en-US" sz="1800" strike="noStrike" noProof="1"/>
              <a:t>的那些元素组成的</a:t>
            </a:r>
            <a:r>
              <a:rPr lang="en-US" altLang="zh-CN" sz="1800" strike="noStrike" noProof="1"/>
              <a:t>filter</a:t>
            </a:r>
            <a:r>
              <a:rPr lang="zh-CN" altLang="en-US" sz="1800" strike="noStrike" noProof="1"/>
              <a:t>对象。</a:t>
            </a:r>
            <a:endParaRPr lang="zh-CN" altLang="en-US" sz="1800" strike="noStrike" noProof="1"/>
          </a:p>
          <a:p>
            <a:pPr eaLnBrk="1" fontAlgn="base" hangingPunct="1">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seq=['foo','x41','?!','***']</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func(x):</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x.isalnum()</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list(filter(func,seq))</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seq</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 '?!', '***']</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[x for x in seq if x.isalnum()]</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list(filter(lambda x:x.isalnum(),seq))</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35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Char char="•"/>
            </a:pPr>
            <a:endParaRPr lang="en-US" altLang="zh-CN" sz="1350" strike="noStrike" noProof="1">
              <a:latin typeface="Consolas" panose="020B0609020204030204" pitchFamily="49"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Content Placeholder 2"/>
          <p:cNvSpPr>
            <a:spLocks noGrp="1"/>
          </p:cNvSpPr>
          <p:nvPr>
            <p:ph idx="1"/>
          </p:nvPr>
        </p:nvSpPr>
        <p:spPr>
          <a:xfrm>
            <a:off x="358140" y="1079500"/>
            <a:ext cx="8367395" cy="3395980"/>
          </a:xfrm>
        </p:spPr>
        <p:txBody>
          <a:bodyPr wrap="square" lIns="68591" tIns="34295" rIns="68591" bIns="34295" anchor="t"/>
          <a:lstStyle/>
          <a:p>
            <a:pPr eaLnBrk="1" hangingPunct="1">
              <a:lnSpc>
                <a:spcPct val="150000"/>
              </a:lnSpc>
              <a:spcBef>
                <a:spcPct val="0"/>
              </a:spcBef>
            </a:pPr>
            <a:r>
              <a:rPr lang="en-US" altLang="en-US" sz="1800" dirty="0">
                <a:solidFill>
                  <a:srgbClr val="FF0000"/>
                </a:solidFill>
              </a:rPr>
              <a:t>包含yield语句的函数</a:t>
            </a:r>
            <a:r>
              <a:rPr lang="en-US" altLang="en-US" sz="1800" dirty="0"/>
              <a:t>可以用来创建</a:t>
            </a:r>
            <a:r>
              <a:rPr lang="en-US" altLang="en-US" sz="1800" dirty="0">
                <a:solidFill>
                  <a:srgbClr val="FF0000"/>
                </a:solidFill>
              </a:rPr>
              <a:t>生成器对象</a:t>
            </a:r>
            <a:r>
              <a:rPr lang="en-US" altLang="en-US" sz="1800" dirty="0"/>
              <a:t>，这样的函数也称生成器函数。</a:t>
            </a:r>
            <a:endParaRPr lang="en-US" altLang="en-US" sz="1800" dirty="0"/>
          </a:p>
          <a:p>
            <a:pPr eaLnBrk="1" hangingPunct="1">
              <a:lnSpc>
                <a:spcPct val="150000"/>
              </a:lnSpc>
              <a:spcBef>
                <a:spcPct val="0"/>
              </a:spcBef>
            </a:pPr>
            <a:r>
              <a:rPr lang="en-US" altLang="en-US" sz="1800" dirty="0"/>
              <a:t>每次执行到yield语句</a:t>
            </a:r>
            <a:r>
              <a:rPr lang="zh-CN" altLang="en-US" sz="1800" dirty="0"/>
              <a:t>会</a:t>
            </a:r>
            <a:r>
              <a:rPr lang="en-US" altLang="en-US" sz="1800" dirty="0">
                <a:solidFill>
                  <a:srgbClr val="FF0000"/>
                </a:solidFill>
              </a:rPr>
              <a:t>返回一个值</a:t>
            </a:r>
            <a:r>
              <a:rPr lang="zh-CN" altLang="en-US" sz="1800" dirty="0">
                <a:solidFill>
                  <a:srgbClr val="FF0000"/>
                </a:solidFill>
              </a:rPr>
              <a:t>然后</a:t>
            </a:r>
            <a:r>
              <a:rPr lang="en-US" altLang="en-US" sz="1800" dirty="0">
                <a:solidFill>
                  <a:srgbClr val="FF0000"/>
                </a:solidFill>
              </a:rPr>
              <a:t>暂停或挂起后面代码的执行</a:t>
            </a:r>
            <a:r>
              <a:rPr lang="en-US" altLang="en-US" sz="1800" dirty="0"/>
              <a:t>，下次通过生成器对象的__next__()方法、内置函数next()、for循环遍历生成器对象元素或其他方式显式“索要”数据时恢复执行。</a:t>
            </a:r>
            <a:endParaRPr lang="en-US" altLang="en-US" sz="1800" dirty="0"/>
          </a:p>
          <a:p>
            <a:pPr eaLnBrk="1" hangingPunct="1">
              <a:lnSpc>
                <a:spcPct val="150000"/>
              </a:lnSpc>
              <a:spcBef>
                <a:spcPct val="0"/>
              </a:spcBef>
            </a:pPr>
            <a:r>
              <a:rPr lang="en-US" altLang="en-US" sz="1800" dirty="0"/>
              <a:t>生成器</a:t>
            </a:r>
            <a:r>
              <a:rPr lang="zh-CN" altLang="en-US" sz="1800" dirty="0"/>
              <a:t>对象</a:t>
            </a:r>
            <a:r>
              <a:rPr lang="en-US" altLang="en-US" sz="1800" dirty="0"/>
              <a:t>具有</a:t>
            </a:r>
            <a:r>
              <a:rPr lang="en-US" altLang="en-US" sz="1800" dirty="0">
                <a:solidFill>
                  <a:srgbClr val="FF0000"/>
                </a:solidFill>
              </a:rPr>
              <a:t>惰性求值</a:t>
            </a:r>
            <a:r>
              <a:rPr lang="en-US" altLang="en-US" sz="1800" dirty="0"/>
              <a:t>的特点，适合大数据处理。</a:t>
            </a:r>
            <a:endParaRPr lang="en-US" altLang="en-US" sz="1800" dirty="0"/>
          </a:p>
        </p:txBody>
      </p:sp>
      <p:sp>
        <p:nvSpPr>
          <p:cNvPr id="15974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Content Placeholder 2"/>
          <p:cNvSpPr>
            <a:spLocks noGrp="1"/>
          </p:cNvSpPr>
          <p:nvPr>
            <p:ph idx="1"/>
          </p:nvPr>
        </p:nvSpPr>
        <p:spPr/>
        <p:txBody>
          <a:bodyPr wrap="square" lIns="68591" tIns="34295" rIns="68591" bIns="34295" anchor="t"/>
          <a:lstStyle/>
          <a:p>
            <a:pPr marL="0" indent="0" eaLnBrk="1" fontAlgn="base" hangingPunct="1">
              <a:buNone/>
            </a:pPr>
            <a:r>
              <a:rPr lang="en-US" altLang="en-US" sz="1600" strike="noStrike" noProof="1">
                <a:latin typeface="Consolas" panose="020B0609020204030204" pitchFamily="49" charset="0"/>
              </a:rPr>
              <a:t>&gt;&gt;&gt; def f():</a:t>
            </a:r>
            <a:endParaRPr lang="en-US" altLang="en-US" sz="1600" strike="noStrike" noProof="1">
              <a:latin typeface="Consolas" panose="020B0609020204030204" pitchFamily="49" charset="0"/>
            </a:endParaRP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a, b = 1, 1            #序列解包，同时为多个元素赋值</a:t>
            </a:r>
            <a:endParaRPr lang="en-US" altLang="en-US" sz="1600" strike="noStrike" noProof="1">
              <a:latin typeface="Consolas" panose="020B0609020204030204" pitchFamily="49" charset="0"/>
            </a:endParaRP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while True:</a:t>
            </a:r>
            <a:endParaRPr lang="en-US" altLang="en-US" sz="1600" strike="noStrike" noProof="1">
              <a:latin typeface="Consolas" panose="020B0609020204030204" pitchFamily="49" charset="0"/>
            </a:endParaRP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a            #暂停执行，需要时再产生一个新元素</a:t>
            </a:r>
            <a:endParaRPr lang="en-US" altLang="en-US" sz="1600" strike="noStrike" noProof="1">
              <a:latin typeface="Consolas" panose="020B0609020204030204" pitchFamily="49" charset="0"/>
            </a:endParaRP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a, b = b, a+b      #序列解包，继续生成新元素</a:t>
            </a:r>
            <a:endParaRPr lang="en-US" altLang="en-US" sz="1600" strike="noStrike" noProof="1">
              <a:latin typeface="Consolas" panose="020B0609020204030204" pitchFamily="49" charset="0"/>
            </a:endParaRPr>
          </a:p>
          <a:p>
            <a:pPr marL="0" indent="0" eaLnBrk="1" fontAlgn="base" hangingPunct="1">
              <a:buNone/>
            </a:pP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latin typeface="Consolas" panose="020B0609020204030204" pitchFamily="49" charset="0"/>
              </a:rPr>
              <a:t>&gt;&gt;&gt; a = f()                #创建生成器对象</a:t>
            </a: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latin typeface="Consolas" panose="020B0609020204030204" pitchFamily="49" charset="0"/>
              </a:rPr>
              <a:t>&gt;&gt;&gt; for i in range(10):    #斐波那契数列中前10个元素</a:t>
            </a:r>
            <a:endParaRPr lang="en-US" altLang="en-US" sz="1600" strike="noStrike" noProof="1">
              <a:latin typeface="Consolas" panose="020B0609020204030204" pitchFamily="49" charset="0"/>
            </a:endParaRP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print(a.__next__(), end=' ')</a:t>
            </a:r>
            <a:endParaRPr lang="en-US" altLang="en-US" sz="1600" strike="noStrike" noProof="1">
              <a:latin typeface="Consolas" panose="020B0609020204030204" pitchFamily="49" charset="0"/>
            </a:endParaRPr>
          </a:p>
          <a:p>
            <a:pPr marL="0" indent="0" eaLnBrk="1" fontAlgn="base" hangingPunct="1">
              <a:buNone/>
            </a:pP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solidFill>
                  <a:srgbClr val="00B0F0"/>
                </a:solidFill>
                <a:latin typeface="Consolas" panose="020B0609020204030204" pitchFamily="49" charset="0"/>
              </a:rPr>
              <a:t>1 1 2 3 5 8 13 21 34 55 </a:t>
            </a:r>
            <a:endParaRPr lang="en-US" altLang="en-US" sz="1600" strike="noStrike" noProof="1">
              <a:solidFill>
                <a:srgbClr val="00B0F0"/>
              </a:solidFill>
              <a:latin typeface="Consolas" panose="020B0609020204030204" pitchFamily="49" charset="0"/>
            </a:endParaRPr>
          </a:p>
        </p:txBody>
      </p:sp>
      <p:sp>
        <p:nvSpPr>
          <p:cNvPr id="16077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600" strike="noStrike" noProof="1">
                <a:latin typeface="Consolas" panose="020B0609020204030204" pitchFamily="49" charset="0"/>
              </a:rPr>
              <a:t>&gt;&gt;&gt; for i in f():         #斐波那契数列中第一个大于100的元素</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if i &gt; 100:</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print(i, end=' ')</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break</a:t>
            </a:r>
            <a:endParaRPr lang="en-US" altLang="en-US" sz="1600" strike="noStrike" noProof="1">
              <a:latin typeface="Consolas" panose="020B0609020204030204" pitchFamily="49" charset="0"/>
            </a:endParaRPr>
          </a:p>
          <a:p>
            <a:pPr marL="0" indent="0" eaLnBrk="1" latinLnBrk="0" hangingPunct="1">
              <a:spcBef>
                <a:spcPts val="0"/>
              </a:spcBef>
              <a:buNone/>
            </a:pP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144</a:t>
            </a:r>
            <a:endParaRPr lang="en-US" altLang="en-US" sz="1600" strike="noStrike" noProof="1">
              <a:solidFill>
                <a:srgbClr val="00B0F0"/>
              </a:solidFill>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&gt;&gt;&gt; a = f()               #创建生成器对象</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&gt;&gt;&gt; next(a)               #使用内置函数next()获取生成器对象中的元素</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a:t>
            </a:r>
            <a:endParaRPr lang="en-US" altLang="en-US" sz="1600" strike="noStrike" noProof="1">
              <a:solidFill>
                <a:srgbClr val="00B0F0"/>
              </a:solidFill>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&gt;&gt;&gt; next(a)               #每次索取新元素时，由yield语句生成</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a:t>
            </a:r>
            <a:endParaRPr lang="en-US" altLang="en-US" sz="1600" strike="noStrike" noProof="1">
              <a:solidFill>
                <a:srgbClr val="00B0F0"/>
              </a:solidFill>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&gt;&gt;&gt; a.__next__()          #也可以调用生成器对象的__next__()方法</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2</a:t>
            </a:r>
            <a:endParaRPr lang="en-US" altLang="en-US" sz="1600" strike="noStrike" noProof="1">
              <a:solidFill>
                <a:srgbClr val="00B0F0"/>
              </a:solidFill>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&gt;&gt;&gt; a.__next__()</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3</a:t>
            </a:r>
            <a:endParaRPr lang="en-US" altLang="en-US" sz="1600" strike="noStrike" noProof="1">
              <a:solidFill>
                <a:srgbClr val="00B0F0"/>
              </a:solidFill>
              <a:latin typeface="Consolas" panose="020B0609020204030204" pitchFamily="49" charset="0"/>
            </a:endParaRPr>
          </a:p>
        </p:txBody>
      </p:sp>
      <p:sp>
        <p:nvSpPr>
          <p:cNvPr id="16179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600" strike="noStrike" noProof="1">
                <a:latin typeface="Consolas" panose="020B0609020204030204" pitchFamily="49" charset="0"/>
              </a:rPr>
              <a:t>&gt;&gt;&gt; def f():</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from 'abcdefg'        #使用yield表达式创建生成器</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	</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&gt;&gt;&gt; x = f()</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&gt;&gt;&gt; next(x)</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'a'</a:t>
            </a:r>
            <a:endParaRPr lang="en-US" altLang="en-US" sz="1600" strike="noStrike" noProof="1">
              <a:solidFill>
                <a:srgbClr val="00B0F0"/>
              </a:solidFill>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&gt;&gt;&gt; next(x)</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'b'</a:t>
            </a:r>
            <a:endParaRPr lang="en-US" altLang="en-US" sz="1600" strike="noStrike" noProof="1">
              <a:solidFill>
                <a:srgbClr val="00B0F0"/>
              </a:solidFill>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&gt;&gt;&gt; for item in x:              #输出x中的剩余元素</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print(item, end=' ')</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latin typeface="Consolas" panose="020B0609020204030204" pitchFamily="49" charset="0"/>
              </a:rPr>
              <a:t>	</a:t>
            </a: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c d e f g </a:t>
            </a:r>
            <a:endParaRPr lang="en-US" altLang="en-US" sz="1600" strike="noStrike" noProof="1">
              <a:solidFill>
                <a:srgbClr val="00B0F0"/>
              </a:solidFill>
              <a:latin typeface="Consolas" panose="020B0609020204030204" pitchFamily="49" charset="0"/>
            </a:endParaRPr>
          </a:p>
        </p:txBody>
      </p:sp>
      <p:sp>
        <p:nvSpPr>
          <p:cNvPr id="16281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Content Placeholder 2"/>
          <p:cNvSpPr>
            <a:spLocks noGrp="1"/>
          </p:cNvSpPr>
          <p:nvPr>
            <p:ph idx="1"/>
          </p:nvPr>
        </p:nvSpPr>
        <p:spPr/>
        <p:txBody>
          <a:bodyPr wrap="square" lIns="68591" tIns="34295" rIns="68591" bIns="34295" anchor="t"/>
          <a:lstStyle/>
          <a:p>
            <a:pPr marL="0" indent="0" eaLnBrk="1" fontAlgn="base" hangingPunct="1">
              <a:buNone/>
            </a:pPr>
            <a:r>
              <a:rPr lang="en-US" altLang="en-US" sz="1600" strike="noStrike" noProof="1">
                <a:latin typeface="Consolas" panose="020B0609020204030204" pitchFamily="49" charset="0"/>
              </a:rPr>
              <a:t>&gt;&gt;&gt; def gen():</a:t>
            </a:r>
            <a:endParaRPr lang="en-US" altLang="en-US" sz="1600" strike="noStrike" noProof="1">
              <a:latin typeface="Consolas" panose="020B0609020204030204" pitchFamily="49" charset="0"/>
            </a:endParaRP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1</a:t>
            </a:r>
            <a:endParaRPr lang="en-US" altLang="en-US" sz="1600" strike="noStrike" noProof="1">
              <a:latin typeface="Consolas" panose="020B0609020204030204" pitchFamily="49" charset="0"/>
            </a:endParaRP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2</a:t>
            </a:r>
            <a:endParaRPr lang="en-US" altLang="en-US" sz="1600" strike="noStrike" noProof="1">
              <a:latin typeface="Consolas" panose="020B0609020204030204" pitchFamily="49" charset="0"/>
            </a:endParaRP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3</a:t>
            </a: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latin typeface="Consolas" panose="020B0609020204030204" pitchFamily="49" charset="0"/>
              </a:rPr>
              <a:t>	</a:t>
            </a: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latin typeface="Consolas" panose="020B0609020204030204" pitchFamily="49" charset="0"/>
              </a:rPr>
              <a:t>&gt;&gt;&gt; x, y, z = gen()          #生成器对象支持序列解包</a:t>
            </a:r>
            <a:endParaRPr lang="en-US" altLang="en-US" sz="1600" strike="noStrike" noProof="1">
              <a:latin typeface="Consolas" panose="020B0609020204030204" pitchFamily="49" charset="0"/>
            </a:endParaRPr>
          </a:p>
        </p:txBody>
      </p:sp>
      <p:sp>
        <p:nvSpPr>
          <p:cNvPr id="16384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4578" name="文本占位符 20482"/>
          <p:cNvSpPr>
            <a:spLocks noGrp="1"/>
          </p:cNvSpPr>
          <p:nvPr>
            <p:ph idx="1"/>
          </p:nvPr>
        </p:nvSpPr>
        <p:spPr>
          <a:xfrm>
            <a:off x="440690" y="1168400"/>
            <a:ext cx="6172200" cy="447675"/>
          </a:xfrm>
        </p:spPr>
        <p:txBody>
          <a:bodyPr wrap="square" lIns="68591" tIns="34295" rIns="68591" bIns="34295" anchor="t"/>
          <a:lstStyle/>
          <a:p>
            <a:pPr eaLnBrk="1" fontAlgn="base" hangingPunct="1">
              <a:lnSpc>
                <a:spcPct val="90000"/>
              </a:lnSpc>
              <a:buSzPct val="90000"/>
              <a:buFont typeface="Wingdings" panose="05000000000000000000" pitchFamily="2" charset="2"/>
              <a:buChar char="§"/>
            </a:pPr>
            <a:r>
              <a:rPr lang="zh-CN" altLang="en-US" sz="1800" strike="noStrike" noProof="1"/>
              <a:t>生成斐波那契数列中小于</a:t>
            </a:r>
            <a:r>
              <a:rPr lang="en-US" altLang="zh-CN" sz="1800" strike="noStrike" noProof="1"/>
              <a:t>n</a:t>
            </a:r>
            <a:r>
              <a:rPr lang="zh-CN" altLang="en-US" sz="1800" strike="noStrike" noProof="1"/>
              <a:t>的所有数值的函数定义：</a:t>
            </a:r>
            <a:endParaRPr lang="zh-CN" altLang="en-US" sz="1800" strike="noStrike" noProof="1"/>
          </a:p>
        </p:txBody>
      </p:sp>
      <p:sp>
        <p:nvSpPr>
          <p:cNvPr id="2" name="线形标注 2 1"/>
          <p:cNvSpPr/>
          <p:nvPr/>
        </p:nvSpPr>
        <p:spPr>
          <a:xfrm>
            <a:off x="2309813" y="4211638"/>
            <a:ext cx="1206500" cy="355600"/>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调用函数</a:t>
            </a: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3" name="线形标注 2 2"/>
          <p:cNvSpPr/>
          <p:nvPr/>
        </p:nvSpPr>
        <p:spPr>
          <a:xfrm>
            <a:off x="4440238" y="4131945"/>
            <a:ext cx="1208088" cy="36512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1">
                <a:ln>
                  <a:noFill/>
                </a:ln>
                <a:solidFill>
                  <a:srgbClr val="FF0000"/>
                </a:solidFill>
                <a:effectLst/>
                <a:uLnTx/>
                <a:uFillTx/>
                <a:latin typeface="+mn-lt"/>
                <a:ea typeface="+mn-ea"/>
                <a:cs typeface="+mn-cs"/>
              </a:rPr>
              <a:t>1000</a:t>
            </a:r>
            <a:r>
              <a:rPr kumimoji="0" lang="zh-CN" altLang="en-US" sz="1350" b="0" i="0" u="none" strike="noStrike" kern="1200" cap="none" spc="0" normalizeH="0" baseline="0" noProof="1">
                <a:ln>
                  <a:noFill/>
                </a:ln>
                <a:solidFill>
                  <a:srgbClr val="FF0000"/>
                </a:solidFill>
                <a:effectLst/>
                <a:uLnTx/>
                <a:uFillTx/>
                <a:latin typeface="+mn-lt"/>
                <a:ea typeface="+mn-ea"/>
                <a:cs typeface="+mn-cs"/>
              </a:rPr>
              <a:t>是实参</a:t>
            </a:r>
            <a:endParaRPr kumimoji="0" lang="zh-CN" altLang="en-US" sz="1350" b="0" i="0" u="none" strike="noStrike" kern="1200" cap="none" spc="0" normalizeH="0" baseline="0" noProof="1">
              <a:ln>
                <a:noFill/>
              </a:ln>
              <a:solidFill>
                <a:srgbClr val="FF0000"/>
              </a:solidFill>
              <a:effectLst/>
              <a:uLnTx/>
              <a:uFillTx/>
              <a:latin typeface="+mn-lt"/>
              <a:ea typeface="+mn-ea"/>
              <a:cs typeface="+mn-cs"/>
            </a:endParaRPr>
          </a:p>
        </p:txBody>
      </p:sp>
      <p:sp>
        <p:nvSpPr>
          <p:cNvPr id="4" name="线形标注 2 3"/>
          <p:cNvSpPr/>
          <p:nvPr/>
        </p:nvSpPr>
        <p:spPr>
          <a:xfrm>
            <a:off x="4865688" y="1531938"/>
            <a:ext cx="1208088" cy="385763"/>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1">
                <a:ln>
                  <a:noFill/>
                </a:ln>
                <a:solidFill>
                  <a:srgbClr val="FF0000"/>
                </a:solidFill>
                <a:effectLst/>
                <a:uLnTx/>
                <a:uFillTx/>
                <a:latin typeface="+mn-lt"/>
                <a:ea typeface="+mn-ea"/>
                <a:cs typeface="+mn-cs"/>
              </a:rPr>
              <a:t>n</a:t>
            </a:r>
            <a:r>
              <a:rPr kumimoji="0" lang="zh-CN" altLang="en-US" sz="1350" b="0" i="0" u="none" strike="noStrike" kern="1200" cap="none" spc="0" normalizeH="0" baseline="0" noProof="1">
                <a:ln>
                  <a:noFill/>
                </a:ln>
                <a:solidFill>
                  <a:srgbClr val="FF0000"/>
                </a:solidFill>
                <a:effectLst/>
                <a:uLnTx/>
                <a:uFillTx/>
                <a:latin typeface="+mn-lt"/>
                <a:ea typeface="+mn-ea"/>
                <a:cs typeface="+mn-cs"/>
              </a:rPr>
              <a:t>是形参</a:t>
            </a:r>
            <a:endParaRPr kumimoji="0" lang="zh-CN" altLang="en-US" sz="1350" b="0" i="0" u="none" strike="noStrike" kern="1200" cap="none" spc="0" normalizeH="0" baseline="0" noProof="1">
              <a:ln>
                <a:noFill/>
              </a:ln>
              <a:solidFill>
                <a:srgbClr val="FF0000"/>
              </a:solidFill>
              <a:effectLst/>
              <a:uLnTx/>
              <a:uFillTx/>
              <a:latin typeface="+mn-lt"/>
              <a:ea typeface="+mn-ea"/>
              <a:cs typeface="+mn-cs"/>
            </a:endParaRPr>
          </a:p>
        </p:txBody>
      </p:sp>
      <p:sp>
        <p:nvSpPr>
          <p:cNvPr id="24582" name="文本框 4"/>
          <p:cNvSpPr txBox="1"/>
          <p:nvPr/>
        </p:nvSpPr>
        <p:spPr>
          <a:xfrm>
            <a:off x="3052763" y="2012950"/>
            <a:ext cx="2655887" cy="1855470"/>
          </a:xfrm>
          <a:prstGeom prst="rect">
            <a:avLst/>
          </a:prstGeom>
          <a:noFill/>
          <a:ln w="22225" cap="flat" cmpd="sng">
            <a:solidFill>
              <a:schemeClr val="accent1"/>
            </a:solidFill>
            <a:prstDash val="solid"/>
            <a:round/>
            <a:headEnd type="none" w="med" len="med"/>
            <a:tailEnd type="none" w="med" len="med"/>
          </a:ln>
        </p:spPr>
        <p:txBody>
          <a:bodyPr anchor="t">
            <a:spAutoFit/>
          </a:bodyPr>
          <a:lstStyle/>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def fib(n):</a:t>
            </a: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1, 1</a:t>
            </a: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while a &lt; n:</a:t>
            </a: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 end=' ')</a:t>
            </a: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b, a+b</a:t>
            </a: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t>
            </a: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fib(1000)</a:t>
            </a:r>
            <a:endParaRPr lang="en-US" altLang="zh-CN" sz="1400" dirty="0">
              <a:latin typeface="Consolas" panose="020B0609020204030204" pitchFamily="49" charset="0"/>
              <a:ea typeface="宋体" panose="02010600030101010101" pitchFamily="2" charset="-122"/>
            </a:endParaRPr>
          </a:p>
          <a:p>
            <a:endParaRPr lang="zh-CN" altLang="en-US" sz="1400" dirty="0">
              <a:latin typeface="Arial" panose="020B0604020202020204" pitchFamily="34" charset="0"/>
              <a:ea typeface="宋体" panose="02010600030101010101" pitchFamily="2" charset="-122"/>
            </a:endParaRPr>
          </a:p>
        </p:txBody>
      </p:sp>
      <p:sp>
        <p:nvSpPr>
          <p:cNvPr id="6" name="线形标注 1 5"/>
          <p:cNvSpPr/>
          <p:nvPr/>
        </p:nvSpPr>
        <p:spPr>
          <a:xfrm>
            <a:off x="1914525" y="2713038"/>
            <a:ext cx="944563" cy="374650"/>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定义头</a:t>
            </a: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7" name="矩形 6"/>
          <p:cNvSpPr/>
          <p:nvPr/>
        </p:nvSpPr>
        <p:spPr>
          <a:xfrm>
            <a:off x="3435350" y="2238375"/>
            <a:ext cx="2167255" cy="9798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8" name="线形标注 2 7"/>
          <p:cNvSpPr/>
          <p:nvPr/>
        </p:nvSpPr>
        <p:spPr>
          <a:xfrm>
            <a:off x="6366510" y="1852295"/>
            <a:ext cx="1208088" cy="385763"/>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函数体</a:t>
            </a: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5" name="线形标注 2 1"/>
          <p:cNvSpPr/>
          <p:nvPr/>
        </p:nvSpPr>
        <p:spPr>
          <a:xfrm>
            <a:off x="695325" y="3729355"/>
            <a:ext cx="1473200" cy="402590"/>
          </a:xfrm>
          <a:prstGeom prst="borderCallout2">
            <a:avLst>
              <a:gd name="adj1" fmla="val -291"/>
              <a:gd name="adj2" fmla="val 48580"/>
              <a:gd name="adj3" fmla="val -55642"/>
              <a:gd name="adj4" fmla="val 55717"/>
              <a:gd name="adj5" fmla="val -96529"/>
              <a:gd name="adj6" fmla="val 17280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函数定义结束后增加一个空行</a:t>
            </a: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内容占位符 2"/>
          <p:cNvSpPr>
            <a:spLocks noGrp="1"/>
          </p:cNvSpPr>
          <p:nvPr>
            <p:ph idx="1"/>
          </p:nvPr>
        </p:nvSpPr>
        <p:spPr/>
        <p:txBody>
          <a:bodyPr wrap="square" lIns="68591" tIns="34295" rIns="68591" bIns="34295" anchor="t"/>
          <a:lstStyle/>
          <a:p>
            <a:pPr marL="0" indent="0" eaLnBrk="1" fontAlgn="base" hangingPunct="1">
              <a:buNone/>
            </a:pPr>
            <a:r>
              <a:rPr lang="zh-CN" altLang="en-US" sz="1600" strike="noStrike" noProof="1">
                <a:latin typeface="Consolas" panose="020B0609020204030204" pitchFamily="49" charset="0"/>
              </a:rPr>
              <a:t>def myReversed(lst):        </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模拟内置函数</a:t>
            </a:r>
            <a:r>
              <a:rPr lang="en-US" altLang="zh-CN" sz="1600" strike="noStrike" noProof="1">
                <a:latin typeface="Consolas" panose="020B0609020204030204" pitchFamily="49" charset="0"/>
              </a:rPr>
              <a:t>reversed()</a:t>
            </a:r>
            <a:endParaRPr lang="en-US" altLang="zh-CN" sz="1600" strike="noStrike" noProof="1">
              <a:latin typeface="Consolas" panose="020B0609020204030204" pitchFamily="49" charset="0"/>
            </a:endParaRPr>
          </a:p>
          <a:p>
            <a:pPr marL="0" indent="0" eaLnBrk="1" fontAlgn="base" hangingPunct="1">
              <a:buNone/>
            </a:pPr>
            <a:r>
              <a:rPr lang="zh-CN" altLang="en-US" sz="1600" strike="noStrike" noProof="1">
                <a:latin typeface="Consolas" panose="020B0609020204030204" pitchFamily="49" charset="0"/>
              </a:rPr>
              <a:t>    for item in lst[::-1]:</a:t>
            </a:r>
            <a:endParaRPr lang="zh-CN" altLang="en-US" sz="1600" strike="noStrike" noProof="1">
              <a:latin typeface="Consolas" panose="020B0609020204030204" pitchFamily="49" charset="0"/>
            </a:endParaRPr>
          </a:p>
          <a:p>
            <a:pPr marL="0" indent="0" eaLnBrk="1" fontAlgn="base" hangingPunct="1">
              <a:buNone/>
            </a:pPr>
            <a:r>
              <a:rPr lang="zh-CN" altLang="en-US" sz="1600" strike="noStrike" noProof="1">
                <a:latin typeface="Consolas" panose="020B0609020204030204" pitchFamily="49" charset="0"/>
              </a:rPr>
              <a:t>        yield item</a:t>
            </a:r>
            <a:endParaRPr lang="zh-CN" altLang="en-US" sz="1600" strike="noStrike" noProof="1">
              <a:latin typeface="Consolas" panose="020B0609020204030204" pitchFamily="49" charset="0"/>
            </a:endParaRPr>
          </a:p>
          <a:p>
            <a:pPr marL="0" indent="0" eaLnBrk="1" fontAlgn="base" hangingPunct="1">
              <a:buNone/>
            </a:pPr>
            <a:endParaRPr lang="zh-CN" altLang="en-US" sz="1600" strike="noStrike" noProof="1">
              <a:latin typeface="Consolas" panose="020B0609020204030204" pitchFamily="49" charset="0"/>
            </a:endParaRPr>
          </a:p>
          <a:p>
            <a:pPr marL="0" indent="0" eaLnBrk="1" fontAlgn="base" hangingPunct="1">
              <a:buNone/>
            </a:pPr>
            <a:r>
              <a:rPr lang="zh-CN" altLang="en-US" sz="1600" strike="noStrike" noProof="1">
                <a:latin typeface="Consolas" panose="020B0609020204030204" pitchFamily="49" charset="0"/>
              </a:rPr>
              <a:t>lst = list(range(5))</a:t>
            </a:r>
            <a:endParaRPr lang="zh-CN" altLang="en-US" sz="1600" strike="noStrike" noProof="1">
              <a:latin typeface="Consolas" panose="020B0609020204030204" pitchFamily="49" charset="0"/>
            </a:endParaRPr>
          </a:p>
          <a:p>
            <a:pPr marL="0" indent="0" eaLnBrk="1" fontAlgn="base" hangingPunct="1">
              <a:buNone/>
            </a:pPr>
            <a:r>
              <a:rPr lang="zh-CN" altLang="en-US" sz="1600" strike="noStrike" noProof="1">
                <a:latin typeface="Consolas" panose="020B0609020204030204" pitchFamily="49" charset="0"/>
              </a:rPr>
              <a:t>r = myReversed(lst)</a:t>
            </a:r>
            <a:endParaRPr lang="zh-CN" altLang="en-US" sz="1600" strike="noStrike" noProof="1">
              <a:latin typeface="Consolas" panose="020B0609020204030204" pitchFamily="49" charset="0"/>
            </a:endParaRPr>
          </a:p>
          <a:p>
            <a:pPr marL="0" indent="0" eaLnBrk="1" fontAlgn="base" hangingPunct="1">
              <a:buNone/>
            </a:pPr>
            <a:r>
              <a:rPr lang="zh-CN" altLang="en-US" sz="1600" strike="noStrike" noProof="1">
                <a:latin typeface="Consolas" panose="020B0609020204030204" pitchFamily="49" charset="0"/>
              </a:rPr>
              <a:t>print(next(r))</a:t>
            </a:r>
            <a:endParaRPr lang="zh-CN" altLang="en-US" sz="1600" strike="noStrike" noProof="1">
              <a:latin typeface="Consolas" panose="020B0609020204030204" pitchFamily="49" charset="0"/>
            </a:endParaRPr>
          </a:p>
          <a:p>
            <a:pPr marL="0" indent="0" eaLnBrk="1" fontAlgn="base" hangingPunct="1">
              <a:buNone/>
            </a:pPr>
            <a:r>
              <a:rPr lang="zh-CN" altLang="en-US" sz="1600" strike="noStrike" noProof="1">
                <a:latin typeface="Consolas" panose="020B0609020204030204" pitchFamily="49" charset="0"/>
              </a:rPr>
              <a:t>print(next(r))</a:t>
            </a:r>
            <a:endParaRPr lang="zh-CN" altLang="en-US" sz="1600" strike="noStrike" noProof="1">
              <a:latin typeface="Consolas" panose="020B0609020204030204" pitchFamily="49" charset="0"/>
            </a:endParaRPr>
          </a:p>
        </p:txBody>
      </p:sp>
      <p:sp>
        <p:nvSpPr>
          <p:cNvPr id="16486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16200000" scaled="1"/>
            <a:tileRect/>
          </a:gradFill>
        </p:spPr>
        <p:txBody>
          <a:bodyPr/>
          <a:lstStyle/>
          <a:p>
            <a:pPr algn="ctr"/>
            <a:r>
              <a:rPr lang="zh-CN" altLang="en-US" dirty="0"/>
              <a:t>实验</a:t>
            </a:r>
            <a:r>
              <a:rPr lang="en-US" altLang="zh-CN" dirty="0"/>
              <a:t>7:</a:t>
            </a:r>
            <a:r>
              <a:rPr lang="zh-CN" altLang="en-US" dirty="0"/>
              <a:t> </a:t>
            </a:r>
            <a:r>
              <a:rPr lang="en-US" altLang="zh-CN" dirty="0"/>
              <a:t>Python</a:t>
            </a:r>
            <a:r>
              <a:rPr lang="zh-CN" altLang="en-US" dirty="0"/>
              <a:t>函数设计应用</a:t>
            </a:r>
            <a:endParaRPr lang="zh-CN" altLang="en-US" dirty="0"/>
          </a:p>
        </p:txBody>
      </p:sp>
      <p:sp>
        <p:nvSpPr>
          <p:cNvPr id="3" name="Content Placeholder 2"/>
          <p:cNvSpPr>
            <a:spLocks noGrp="1"/>
          </p:cNvSpPr>
          <p:nvPr>
            <p:ph idx="1"/>
          </p:nvPr>
        </p:nvSpPr>
        <p:spPr/>
        <p:txBody>
          <a:bodyPr/>
          <a:lstStyle/>
          <a:p>
            <a:r>
              <a:rPr lang="zh-CN" altLang="en-US" dirty="0"/>
              <a:t>用</a:t>
            </a:r>
            <a:r>
              <a:rPr lang="en-US" altLang="zh-CN" dirty="0"/>
              <a:t>pycharm</a:t>
            </a:r>
            <a:r>
              <a:rPr lang="zh-CN" altLang="en-US" dirty="0"/>
              <a:t>编写</a:t>
            </a:r>
            <a:r>
              <a:rPr lang="en-US" altLang="zh-CN" dirty="0"/>
              <a:t>def</a:t>
            </a:r>
            <a:r>
              <a:rPr lang="zh-CN" altLang="en-US" dirty="0"/>
              <a:t>定义的加减乘除函数并使用</a:t>
            </a:r>
            <a:endParaRPr lang="zh-CN" altLang="en-US" dirty="0"/>
          </a:p>
          <a:p>
            <a:r>
              <a:rPr lang="zh-CN" altLang="en-US" dirty="0"/>
              <a:t>使用</a:t>
            </a:r>
            <a:r>
              <a:rPr lang="en-US" altLang="zh-CN" dirty="0"/>
              <a:t>lamda</a:t>
            </a:r>
            <a:r>
              <a:rPr lang="zh-CN" altLang="en-US" dirty="0"/>
              <a:t>定义相同的函数并使用</a:t>
            </a:r>
            <a:endParaRPr lang="zh-CN" altLang="en-US" dirty="0"/>
          </a:p>
          <a:p>
            <a:r>
              <a:rPr lang="zh-CN" altLang="en-US" dirty="0"/>
              <a:t>练习各参数类型的使用</a:t>
            </a:r>
            <a:endParaRPr lang="zh-CN" altLang="en-US" dirty="0"/>
          </a:p>
          <a:p>
            <a:r>
              <a:rPr lang="zh-CN" altLang="en-US" dirty="0"/>
              <a:t>练习</a:t>
            </a:r>
            <a:r>
              <a:rPr lang="en-US" altLang="zh-CN" dirty="0"/>
              <a:t>global, map, filter</a:t>
            </a:r>
            <a:r>
              <a:rPr lang="zh-CN" altLang="en-US" dirty="0"/>
              <a:t>的使用</a:t>
            </a:r>
            <a:endParaRPr lang="zh-CN" altLang="en-US" dirty="0"/>
          </a:p>
          <a:p>
            <a:r>
              <a:rPr lang="zh-CN" altLang="en-US" dirty="0"/>
              <a:t>综合：实验指导书</a:t>
            </a:r>
            <a:r>
              <a:rPr lang="en-US" altLang="zh-CN" dirty="0"/>
              <a:t>-x</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5602" name="文本占位符 21506"/>
          <p:cNvSpPr>
            <a:spLocks noGrp="1"/>
          </p:cNvSpPr>
          <p:nvPr>
            <p:ph idx="1"/>
          </p:nvPr>
        </p:nvSpPr>
        <p:spPr>
          <a:xfrm>
            <a:off x="332105" y="1109980"/>
            <a:ext cx="7325995" cy="339534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t>在定义函数时，开头部分的注释并不是必需的，但如果为函数的定义加上注释的话，可以为用户提供</a:t>
            </a:r>
            <a:r>
              <a:rPr lang="zh-CN" altLang="en-US" sz="1800" dirty="0">
                <a:solidFill>
                  <a:srgbClr val="FF0000"/>
                </a:solidFill>
              </a:rPr>
              <a:t>友好的提示</a:t>
            </a:r>
            <a:r>
              <a:rPr lang="zh-CN" altLang="en-US" sz="1800" dirty="0"/>
              <a:t>。</a:t>
            </a:r>
            <a:endParaRPr lang="zh-CN" altLang="en-US" sz="1800" dirty="0"/>
          </a:p>
          <a:p>
            <a:pPr eaLnBrk="1" hangingPunct="1">
              <a:lnSpc>
                <a:spcPct val="80000"/>
              </a:lnSpc>
              <a:buSzPct val="90000"/>
              <a:buFont typeface="Wingdings" panose="05000000000000000000" pitchFamily="2" charset="2"/>
              <a:buNone/>
            </a:pPr>
            <a:endParaRPr lang="en-US" altLang="zh-CN" sz="1500" dirty="0"/>
          </a:p>
        </p:txBody>
      </p:sp>
      <p:pic>
        <p:nvPicPr>
          <p:cNvPr id="25603" name="图片 43"/>
          <p:cNvPicPr>
            <a:picLocks noGrp="1" noChangeAspect="1"/>
          </p:cNvPicPr>
          <p:nvPr/>
        </p:nvPicPr>
        <p:blipFill>
          <a:blip r:embed="rId1">
            <a:clrChange>
              <a:clrFrom>
                <a:srgbClr val="FFFFFF"/>
              </a:clrFrom>
              <a:clrTo>
                <a:srgbClr val="FFFFFF">
                  <a:alpha val="0"/>
                </a:srgbClr>
              </a:clrTo>
            </a:clrChange>
          </a:blip>
          <a:stretch>
            <a:fillRect/>
          </a:stretch>
        </p:blipFill>
        <p:spPr>
          <a:xfrm>
            <a:off x="903605" y="1979295"/>
            <a:ext cx="6585585" cy="281178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389890" y="1096010"/>
            <a:ext cx="8063865"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
              <a:defRPr/>
            </a:pP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函数的</a:t>
            </a:r>
            <a:r>
              <a:rPr kumimoji="0" lang="en-US" altLang="en-US" sz="16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递归调用</a:t>
            </a: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是函数调用的一种特殊情况，函数调用自己，自己再调用自己，自己再调用自己，...，当</a:t>
            </a:r>
            <a:r>
              <a:rPr kumimoji="0" lang="en-US" altLang="en-US" sz="16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某个条件得到满足的时候就不再调用了</a:t>
            </a: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，然后再</a:t>
            </a:r>
            <a:r>
              <a:rPr kumimoji="0" lang="en-US" altLang="en-US" sz="16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一层一层地返回</a:t>
            </a:r>
            <a:r>
              <a:rPr kumimoji="0" lang="en-US"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直到该函数第一次调用</a:t>
            </a:r>
            <a:r>
              <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的位置。</a:t>
            </a:r>
            <a:endParaRPr kumimoji="0" lang="zh-CN" altLang="en-US" sz="15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
              <a:defRPr/>
            </a:pPr>
            <a:r>
              <a:rPr kumimoji="0" lang="zh-CN" altLang="en-US" sz="15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设置递归深度：</a:t>
            </a:r>
            <a:endParaRPr kumimoji="0" lang="zh-CN" altLang="en-US" sz="15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zh-CN" altLang="en-US" sz="15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import sys</a:t>
            </a:r>
            <a:endParaRPr kumimoji="0" lang="zh-CN" altLang="en-US" sz="15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zh-CN" altLang="en-US" sz="15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sys.setrecursionlimit(3000)</a:t>
            </a:r>
            <a:endParaRPr kumimoji="0" lang="zh-CN" altLang="en-US" sz="15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grpSp>
        <p:nvGrpSpPr>
          <p:cNvPr id="27650" name="画布 110"/>
          <p:cNvGrpSpPr/>
          <p:nvPr/>
        </p:nvGrpSpPr>
        <p:grpSpPr>
          <a:xfrm>
            <a:off x="1966913" y="2562225"/>
            <a:ext cx="4938712" cy="2049463"/>
            <a:chOff x="0" y="0"/>
            <a:chExt cx="6253" cy="4219"/>
          </a:xfrm>
        </p:grpSpPr>
        <p:sp>
          <p:nvSpPr>
            <p:cNvPr id="27651" name="Rectangle 1073743955"/>
            <p:cNvSpPr/>
            <p:nvPr/>
          </p:nvSpPr>
          <p:spPr>
            <a:xfrm>
              <a:off x="0" y="0"/>
              <a:ext cx="6241" cy="4219"/>
            </a:xfrm>
            <a:prstGeom prst="rect">
              <a:avLst/>
            </a:prstGeom>
            <a:noFill/>
            <a:ln w="9525">
              <a:noFill/>
            </a:ln>
          </p:spPr>
          <p:txBody>
            <a:bodyPr anchor="t"/>
            <a:lstStyle/>
            <a:p>
              <a:endParaRPr lang="en-US" altLang="en-US" sz="1200" dirty="0">
                <a:latin typeface="Arial" panose="020B0604020202020204" pitchFamily="34" charset="0"/>
                <a:ea typeface="宋体" panose="02010600030101010101" pitchFamily="2" charset="-122"/>
              </a:endParaRPr>
            </a:p>
          </p:txBody>
        </p:sp>
        <p:cxnSp>
          <p:nvCxnSpPr>
            <p:cNvPr id="27652" name="直接箭头连接符 99"/>
            <p:cNvCxnSpPr/>
            <p:nvPr/>
          </p:nvCxnSpPr>
          <p:spPr>
            <a:xfrm>
              <a:off x="381" y="472"/>
              <a:ext cx="0" cy="1095"/>
            </a:xfrm>
            <a:prstGeom prst="straightConnector1">
              <a:avLst/>
            </a:prstGeom>
            <a:ln w="6350" cap="flat" cmpd="sng">
              <a:solidFill>
                <a:srgbClr val="5B9BD5"/>
              </a:solidFill>
              <a:prstDash val="solid"/>
              <a:round/>
              <a:headEnd type="none" w="med" len="med"/>
              <a:tailEnd type="arrow" w="med" len="med"/>
            </a:ln>
          </p:spPr>
        </p:cxnSp>
        <p:cxnSp>
          <p:nvCxnSpPr>
            <p:cNvPr id="27653" name="直接箭头连接符 100"/>
            <p:cNvCxnSpPr/>
            <p:nvPr/>
          </p:nvCxnSpPr>
          <p:spPr>
            <a:xfrm flipV="1">
              <a:off x="516" y="622"/>
              <a:ext cx="485" cy="840"/>
            </a:xfrm>
            <a:prstGeom prst="straightConnector1">
              <a:avLst/>
            </a:prstGeom>
            <a:ln w="6350" cap="flat" cmpd="sng">
              <a:solidFill>
                <a:srgbClr val="5B9BD5"/>
              </a:solidFill>
              <a:prstDash val="solid"/>
              <a:round/>
              <a:headEnd type="none" w="med" len="med"/>
              <a:tailEnd type="arrow" w="med" len="med"/>
            </a:ln>
          </p:spPr>
        </p:cxnSp>
        <p:cxnSp>
          <p:nvCxnSpPr>
            <p:cNvPr id="27654" name="直接箭头连接符 101"/>
            <p:cNvCxnSpPr/>
            <p:nvPr/>
          </p:nvCxnSpPr>
          <p:spPr>
            <a:xfrm>
              <a:off x="1086" y="517"/>
              <a:ext cx="0" cy="1530"/>
            </a:xfrm>
            <a:prstGeom prst="straightConnector1">
              <a:avLst/>
            </a:prstGeom>
            <a:ln w="6350" cap="flat" cmpd="sng">
              <a:solidFill>
                <a:srgbClr val="5B9BD5"/>
              </a:solidFill>
              <a:prstDash val="solid"/>
              <a:round/>
              <a:headEnd type="none" w="med" len="med"/>
              <a:tailEnd type="arrow" w="med" len="med"/>
            </a:ln>
          </p:spPr>
        </p:cxnSp>
        <p:cxnSp>
          <p:nvCxnSpPr>
            <p:cNvPr id="27655" name="直接箭头连接符 102"/>
            <p:cNvCxnSpPr/>
            <p:nvPr/>
          </p:nvCxnSpPr>
          <p:spPr>
            <a:xfrm flipV="1">
              <a:off x="1191" y="682"/>
              <a:ext cx="693" cy="1200"/>
            </a:xfrm>
            <a:prstGeom prst="straightConnector1">
              <a:avLst/>
            </a:prstGeom>
            <a:ln w="6350" cap="flat" cmpd="sng">
              <a:solidFill>
                <a:srgbClr val="5B9BD5"/>
              </a:solidFill>
              <a:prstDash val="solid"/>
              <a:round/>
              <a:headEnd type="none" w="med" len="med"/>
              <a:tailEnd type="arrow" w="med" len="med"/>
            </a:ln>
          </p:spPr>
        </p:cxnSp>
        <p:cxnSp>
          <p:nvCxnSpPr>
            <p:cNvPr id="27656" name="直接箭头连接符 103"/>
            <p:cNvCxnSpPr/>
            <p:nvPr/>
          </p:nvCxnSpPr>
          <p:spPr>
            <a:xfrm>
              <a:off x="1918" y="553"/>
              <a:ext cx="0" cy="1530"/>
            </a:xfrm>
            <a:prstGeom prst="straightConnector1">
              <a:avLst/>
            </a:prstGeom>
            <a:ln w="6350" cap="flat" cmpd="sng">
              <a:solidFill>
                <a:srgbClr val="5B9BD5"/>
              </a:solidFill>
              <a:prstDash val="solid"/>
              <a:round/>
              <a:headEnd type="none" w="med" len="med"/>
              <a:tailEnd type="arrow" w="med" len="med"/>
            </a:ln>
          </p:spPr>
        </p:cxnSp>
        <p:cxnSp>
          <p:nvCxnSpPr>
            <p:cNvPr id="27657" name="直接箭头连接符 104"/>
            <p:cNvCxnSpPr/>
            <p:nvPr/>
          </p:nvCxnSpPr>
          <p:spPr>
            <a:xfrm flipV="1">
              <a:off x="2023" y="718"/>
              <a:ext cx="693" cy="1200"/>
            </a:xfrm>
            <a:prstGeom prst="straightConnector1">
              <a:avLst/>
            </a:prstGeom>
            <a:ln w="6350" cap="flat" cmpd="sng">
              <a:solidFill>
                <a:srgbClr val="5B9BD5"/>
              </a:solidFill>
              <a:prstDash val="solid"/>
              <a:round/>
              <a:headEnd type="none" w="med" len="med"/>
              <a:tailEnd type="arrow" w="med" len="med"/>
            </a:ln>
          </p:spPr>
        </p:cxnSp>
        <p:cxnSp>
          <p:nvCxnSpPr>
            <p:cNvPr id="27658" name="直接箭头连接符 105"/>
            <p:cNvCxnSpPr/>
            <p:nvPr/>
          </p:nvCxnSpPr>
          <p:spPr>
            <a:xfrm>
              <a:off x="2758" y="478"/>
              <a:ext cx="0" cy="1530"/>
            </a:xfrm>
            <a:prstGeom prst="straightConnector1">
              <a:avLst/>
            </a:prstGeom>
            <a:ln w="6350" cap="flat" cmpd="sng">
              <a:solidFill>
                <a:srgbClr val="5B9BD5"/>
              </a:solidFill>
              <a:prstDash val="solid"/>
              <a:round/>
              <a:headEnd type="none" w="med" len="med"/>
              <a:tailEnd type="arrow" w="med" len="med"/>
            </a:ln>
          </p:spPr>
        </p:cxnSp>
        <p:cxnSp>
          <p:nvCxnSpPr>
            <p:cNvPr id="27659" name="直接箭头连接符 106"/>
            <p:cNvCxnSpPr/>
            <p:nvPr/>
          </p:nvCxnSpPr>
          <p:spPr>
            <a:xfrm flipV="1">
              <a:off x="2863" y="643"/>
              <a:ext cx="693" cy="1200"/>
            </a:xfrm>
            <a:prstGeom prst="straightConnector1">
              <a:avLst/>
            </a:prstGeom>
            <a:ln w="6350" cap="flat" cmpd="sng">
              <a:solidFill>
                <a:srgbClr val="5B9BD5"/>
              </a:solidFill>
              <a:prstDash val="solid"/>
              <a:round/>
              <a:headEnd type="none" w="med" len="med"/>
              <a:tailEnd type="arrow" w="med" len="med"/>
            </a:ln>
          </p:spPr>
        </p:cxnSp>
        <p:cxnSp>
          <p:nvCxnSpPr>
            <p:cNvPr id="27660" name="直接箭头连接符 107"/>
            <p:cNvCxnSpPr/>
            <p:nvPr/>
          </p:nvCxnSpPr>
          <p:spPr>
            <a:xfrm>
              <a:off x="5053" y="478"/>
              <a:ext cx="0" cy="1530"/>
            </a:xfrm>
            <a:prstGeom prst="straightConnector1">
              <a:avLst/>
            </a:prstGeom>
            <a:ln w="6350" cap="flat" cmpd="sng">
              <a:solidFill>
                <a:srgbClr val="5B9BD5"/>
              </a:solidFill>
              <a:prstDash val="solid"/>
              <a:round/>
              <a:headEnd type="none" w="med" len="med"/>
              <a:tailEnd type="arrow" w="med" len="med"/>
            </a:ln>
          </p:spPr>
        </p:cxnSp>
        <p:cxnSp>
          <p:nvCxnSpPr>
            <p:cNvPr id="27661" name="直接箭头连接符 108"/>
            <p:cNvCxnSpPr/>
            <p:nvPr/>
          </p:nvCxnSpPr>
          <p:spPr>
            <a:xfrm flipV="1">
              <a:off x="5158" y="643"/>
              <a:ext cx="693" cy="1200"/>
            </a:xfrm>
            <a:prstGeom prst="straightConnector1">
              <a:avLst/>
            </a:prstGeom>
            <a:ln w="6350" cap="flat" cmpd="sng">
              <a:solidFill>
                <a:srgbClr val="5B9BD5"/>
              </a:solidFill>
              <a:prstDash val="solid"/>
              <a:round/>
              <a:headEnd type="none" w="med" len="med"/>
              <a:tailEnd type="arrow" w="med" len="med"/>
            </a:ln>
          </p:spPr>
        </p:cxnSp>
        <p:cxnSp>
          <p:nvCxnSpPr>
            <p:cNvPr id="27662" name="直接箭头连接符 109"/>
            <p:cNvCxnSpPr/>
            <p:nvPr/>
          </p:nvCxnSpPr>
          <p:spPr>
            <a:xfrm>
              <a:off x="5953" y="463"/>
              <a:ext cx="0" cy="3609"/>
            </a:xfrm>
            <a:prstGeom prst="straightConnector1">
              <a:avLst/>
            </a:prstGeom>
            <a:ln w="6350" cap="flat" cmpd="sng">
              <a:solidFill>
                <a:srgbClr val="5B9BD5"/>
              </a:solidFill>
              <a:prstDash val="solid"/>
              <a:round/>
              <a:headEnd type="none" w="med" len="med"/>
              <a:tailEnd type="arrow" w="med" len="med"/>
            </a:ln>
          </p:spPr>
        </p:cxnSp>
        <p:cxnSp>
          <p:nvCxnSpPr>
            <p:cNvPr id="27663" name="直接箭头连接符 110"/>
            <p:cNvCxnSpPr/>
            <p:nvPr/>
          </p:nvCxnSpPr>
          <p:spPr>
            <a:xfrm flipH="1" flipV="1">
              <a:off x="5076" y="2092"/>
              <a:ext cx="750" cy="1860"/>
            </a:xfrm>
            <a:prstGeom prst="straightConnector1">
              <a:avLst/>
            </a:prstGeom>
            <a:ln w="6350" cap="flat" cmpd="sng">
              <a:solidFill>
                <a:srgbClr val="5B9BD5"/>
              </a:solidFill>
              <a:prstDash val="solid"/>
              <a:round/>
              <a:headEnd type="none" w="med" len="med"/>
              <a:tailEnd type="arrow" w="med" len="med"/>
            </a:ln>
          </p:spPr>
        </p:cxnSp>
        <p:cxnSp>
          <p:nvCxnSpPr>
            <p:cNvPr id="27664" name="直接箭头连接符 111"/>
            <p:cNvCxnSpPr/>
            <p:nvPr/>
          </p:nvCxnSpPr>
          <p:spPr>
            <a:xfrm>
              <a:off x="5061" y="2122"/>
              <a:ext cx="0" cy="1905"/>
            </a:xfrm>
            <a:prstGeom prst="straightConnector1">
              <a:avLst/>
            </a:prstGeom>
            <a:ln w="6350" cap="flat" cmpd="sng">
              <a:solidFill>
                <a:srgbClr val="5B9BD5"/>
              </a:solidFill>
              <a:prstDash val="solid"/>
              <a:round/>
              <a:headEnd type="none" w="med" len="med"/>
              <a:tailEnd type="arrow" w="med" len="med"/>
            </a:ln>
          </p:spPr>
        </p:cxnSp>
        <p:cxnSp>
          <p:nvCxnSpPr>
            <p:cNvPr id="27665" name="直接箭头连接符 112"/>
            <p:cNvCxnSpPr/>
            <p:nvPr/>
          </p:nvCxnSpPr>
          <p:spPr>
            <a:xfrm flipV="1">
              <a:off x="4258" y="703"/>
              <a:ext cx="693" cy="1200"/>
            </a:xfrm>
            <a:prstGeom prst="straightConnector1">
              <a:avLst/>
            </a:prstGeom>
            <a:ln w="6350" cap="flat" cmpd="sng">
              <a:solidFill>
                <a:srgbClr val="5B9BD5"/>
              </a:solidFill>
              <a:prstDash val="solid"/>
              <a:round/>
              <a:headEnd type="none" w="med" len="med"/>
              <a:tailEnd type="arrow" w="med" len="med"/>
            </a:ln>
          </p:spPr>
        </p:cxnSp>
        <p:cxnSp>
          <p:nvCxnSpPr>
            <p:cNvPr id="27666" name="直接箭头连接符 113"/>
            <p:cNvCxnSpPr/>
            <p:nvPr/>
          </p:nvCxnSpPr>
          <p:spPr>
            <a:xfrm flipH="1" flipV="1">
              <a:off x="4213" y="2113"/>
              <a:ext cx="750" cy="1860"/>
            </a:xfrm>
            <a:prstGeom prst="straightConnector1">
              <a:avLst/>
            </a:prstGeom>
            <a:ln w="6350" cap="flat" cmpd="sng">
              <a:solidFill>
                <a:srgbClr val="5B9BD5"/>
              </a:solidFill>
              <a:prstDash val="solid"/>
              <a:round/>
              <a:headEnd type="none" w="med" len="med"/>
              <a:tailEnd type="arrow" w="med" len="med"/>
            </a:ln>
          </p:spPr>
        </p:cxnSp>
        <p:cxnSp>
          <p:nvCxnSpPr>
            <p:cNvPr id="27667" name="直接箭头连接符 114"/>
            <p:cNvCxnSpPr/>
            <p:nvPr/>
          </p:nvCxnSpPr>
          <p:spPr>
            <a:xfrm>
              <a:off x="4198" y="2143"/>
              <a:ext cx="0" cy="1905"/>
            </a:xfrm>
            <a:prstGeom prst="straightConnector1">
              <a:avLst/>
            </a:prstGeom>
            <a:ln w="6350" cap="flat" cmpd="sng">
              <a:solidFill>
                <a:srgbClr val="5B9BD5"/>
              </a:solidFill>
              <a:prstDash val="solid"/>
              <a:round/>
              <a:headEnd type="none" w="med" len="med"/>
              <a:tailEnd type="arrow" w="med" len="med"/>
            </a:ln>
          </p:spPr>
        </p:cxnSp>
        <p:cxnSp>
          <p:nvCxnSpPr>
            <p:cNvPr id="27668" name="直接箭头连接符 132"/>
            <p:cNvCxnSpPr/>
            <p:nvPr/>
          </p:nvCxnSpPr>
          <p:spPr>
            <a:xfrm flipH="1" flipV="1">
              <a:off x="2788"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7669" name="直接箭头连接符 133"/>
            <p:cNvCxnSpPr/>
            <p:nvPr/>
          </p:nvCxnSpPr>
          <p:spPr>
            <a:xfrm>
              <a:off x="2773" y="2203"/>
              <a:ext cx="0" cy="1905"/>
            </a:xfrm>
            <a:prstGeom prst="straightConnector1">
              <a:avLst/>
            </a:prstGeom>
            <a:ln w="6350" cap="flat" cmpd="sng">
              <a:solidFill>
                <a:srgbClr val="5B9BD5"/>
              </a:solidFill>
              <a:prstDash val="solid"/>
              <a:round/>
              <a:headEnd type="none" w="med" len="med"/>
              <a:tailEnd type="arrow" w="med" len="med"/>
            </a:ln>
          </p:spPr>
        </p:cxnSp>
        <p:cxnSp>
          <p:nvCxnSpPr>
            <p:cNvPr id="27670" name="直接箭头连接符 134"/>
            <p:cNvCxnSpPr/>
            <p:nvPr/>
          </p:nvCxnSpPr>
          <p:spPr>
            <a:xfrm flipH="1" flipV="1">
              <a:off x="1933"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7671" name="直接箭头连接符 135"/>
            <p:cNvCxnSpPr/>
            <p:nvPr/>
          </p:nvCxnSpPr>
          <p:spPr>
            <a:xfrm>
              <a:off x="1918" y="2203"/>
              <a:ext cx="0" cy="1905"/>
            </a:xfrm>
            <a:prstGeom prst="straightConnector1">
              <a:avLst/>
            </a:prstGeom>
            <a:ln w="6350" cap="flat" cmpd="sng">
              <a:solidFill>
                <a:srgbClr val="5B9BD5"/>
              </a:solidFill>
              <a:prstDash val="solid"/>
              <a:round/>
              <a:headEnd type="none" w="med" len="med"/>
              <a:tailEnd type="arrow" w="med" len="med"/>
            </a:ln>
          </p:spPr>
        </p:cxnSp>
        <p:cxnSp>
          <p:nvCxnSpPr>
            <p:cNvPr id="27672" name="直接箭头连接符 136"/>
            <p:cNvCxnSpPr/>
            <p:nvPr/>
          </p:nvCxnSpPr>
          <p:spPr>
            <a:xfrm flipH="1" flipV="1">
              <a:off x="1093" y="2218"/>
              <a:ext cx="750" cy="1860"/>
            </a:xfrm>
            <a:prstGeom prst="straightConnector1">
              <a:avLst/>
            </a:prstGeom>
            <a:ln w="6350" cap="flat" cmpd="sng">
              <a:solidFill>
                <a:srgbClr val="5B9BD5"/>
              </a:solidFill>
              <a:prstDash val="solid"/>
              <a:round/>
              <a:headEnd type="none" w="med" len="med"/>
              <a:tailEnd type="arrow" w="med" len="med"/>
            </a:ln>
          </p:spPr>
        </p:cxnSp>
        <p:cxnSp>
          <p:nvCxnSpPr>
            <p:cNvPr id="27673" name="直接箭头连接符 137"/>
            <p:cNvCxnSpPr/>
            <p:nvPr/>
          </p:nvCxnSpPr>
          <p:spPr>
            <a:xfrm>
              <a:off x="1078" y="2248"/>
              <a:ext cx="0" cy="1905"/>
            </a:xfrm>
            <a:prstGeom prst="straightConnector1">
              <a:avLst/>
            </a:prstGeom>
            <a:ln w="6350" cap="flat" cmpd="sng">
              <a:solidFill>
                <a:srgbClr val="5B9BD5"/>
              </a:solidFill>
              <a:prstDash val="solid"/>
              <a:round/>
              <a:headEnd type="none" w="med" len="med"/>
              <a:tailEnd type="arrow" w="med" len="med"/>
            </a:ln>
          </p:spPr>
        </p:cxnSp>
        <p:cxnSp>
          <p:nvCxnSpPr>
            <p:cNvPr id="27674" name="直接箭头连接符 140"/>
            <p:cNvCxnSpPr/>
            <p:nvPr/>
          </p:nvCxnSpPr>
          <p:spPr>
            <a:xfrm flipH="1" flipV="1">
              <a:off x="411" y="1605"/>
              <a:ext cx="570" cy="2355"/>
            </a:xfrm>
            <a:prstGeom prst="straightConnector1">
              <a:avLst/>
            </a:prstGeom>
            <a:ln w="6350" cap="flat" cmpd="sng">
              <a:solidFill>
                <a:srgbClr val="5B9BD5"/>
              </a:solidFill>
              <a:prstDash val="solid"/>
              <a:round/>
              <a:headEnd type="none" w="med" len="med"/>
              <a:tailEnd type="arrow" w="med" len="med"/>
            </a:ln>
          </p:spPr>
        </p:cxnSp>
        <p:cxnSp>
          <p:nvCxnSpPr>
            <p:cNvPr id="27675" name="直接箭头连接符 141"/>
            <p:cNvCxnSpPr/>
            <p:nvPr/>
          </p:nvCxnSpPr>
          <p:spPr>
            <a:xfrm>
              <a:off x="366" y="1680"/>
              <a:ext cx="0" cy="2385"/>
            </a:xfrm>
            <a:prstGeom prst="straightConnector1">
              <a:avLst/>
            </a:prstGeom>
            <a:ln w="6350" cap="flat" cmpd="sng">
              <a:solidFill>
                <a:srgbClr val="5B9BD5"/>
              </a:solidFill>
              <a:prstDash val="solid"/>
              <a:round/>
              <a:headEnd type="none" w="med" len="med"/>
              <a:tailEnd type="arrow" w="med" len="med"/>
            </a:ln>
          </p:spPr>
        </p:cxnSp>
        <p:sp>
          <p:nvSpPr>
            <p:cNvPr id="27676" name="文本框 142"/>
            <p:cNvSpPr/>
            <p:nvPr/>
          </p:nvSpPr>
          <p:spPr>
            <a:xfrm>
              <a:off x="3561" y="1860"/>
              <a:ext cx="614" cy="435"/>
            </a:xfrm>
            <a:prstGeom prst="rect">
              <a:avLst/>
            </a:prstGeom>
            <a:solidFill>
              <a:srgbClr val="FFFFFF"/>
            </a:solidFill>
            <a:ln w="9525">
              <a:noFill/>
            </a:ln>
          </p:spPr>
          <p:txBody>
            <a:bodyPr lIns="0" rIns="0" anchor="t"/>
            <a:lstStyle/>
            <a:p>
              <a:r>
                <a:rPr lang="en-US" altLang="en-US" sz="1200" dirty="0">
                  <a:latin typeface="Arial" panose="020B0604020202020204" pitchFamily="34" charset="0"/>
                  <a:ea typeface="宋体" panose="02010600030101010101" pitchFamily="2" charset="-122"/>
                </a:rPr>
                <a:t>......</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77" name="文本框 143"/>
            <p:cNvSpPr/>
            <p:nvPr/>
          </p:nvSpPr>
          <p:spPr>
            <a:xfrm>
              <a:off x="137" y="60"/>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函数A</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78" name="文本框 144"/>
            <p:cNvSpPr/>
            <p:nvPr/>
          </p:nvSpPr>
          <p:spPr>
            <a:xfrm>
              <a:off x="823" y="7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79" name="文本框 145"/>
            <p:cNvSpPr/>
            <p:nvPr/>
          </p:nvSpPr>
          <p:spPr>
            <a:xfrm>
              <a:off x="160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0" name="文本框 146"/>
            <p:cNvSpPr/>
            <p:nvPr/>
          </p:nvSpPr>
          <p:spPr>
            <a:xfrm>
              <a:off x="2428" y="4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1" name="文本框 147"/>
            <p:cNvSpPr/>
            <p:nvPr/>
          </p:nvSpPr>
          <p:spPr>
            <a:xfrm>
              <a:off x="4738" y="2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2" name="文本框 148"/>
            <p:cNvSpPr/>
            <p:nvPr/>
          </p:nvSpPr>
          <p:spPr>
            <a:xfrm>
              <a:off x="568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3" name="文本框 149"/>
            <p:cNvSpPr/>
            <p:nvPr/>
          </p:nvSpPr>
          <p:spPr>
            <a:xfrm>
              <a:off x="463" y="94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4" name="文本框 150"/>
            <p:cNvSpPr/>
            <p:nvPr/>
          </p:nvSpPr>
          <p:spPr>
            <a:xfrm>
              <a:off x="433" y="24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5" name="文本框 5"/>
            <p:cNvSpPr/>
            <p:nvPr/>
          </p:nvSpPr>
          <p:spPr>
            <a:xfrm>
              <a:off x="1183" y="12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6" name="文本框 115"/>
            <p:cNvSpPr/>
            <p:nvPr/>
          </p:nvSpPr>
          <p:spPr>
            <a:xfrm>
              <a:off x="1153" y="277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7" name="文本框 117"/>
            <p:cNvSpPr/>
            <p:nvPr/>
          </p:nvSpPr>
          <p:spPr>
            <a:xfrm>
              <a:off x="2053" y="1264"/>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8" name="文本框 118"/>
            <p:cNvSpPr/>
            <p:nvPr/>
          </p:nvSpPr>
          <p:spPr>
            <a:xfrm>
              <a:off x="2023" y="2779"/>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89" name="文本框 122"/>
            <p:cNvSpPr/>
            <p:nvPr/>
          </p:nvSpPr>
          <p:spPr>
            <a:xfrm>
              <a:off x="2908" y="130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90" name="文本框 123"/>
            <p:cNvSpPr/>
            <p:nvPr/>
          </p:nvSpPr>
          <p:spPr>
            <a:xfrm>
              <a:off x="2878" y="281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91" name="文本框 124"/>
            <p:cNvSpPr/>
            <p:nvPr/>
          </p:nvSpPr>
          <p:spPr>
            <a:xfrm>
              <a:off x="4363" y="133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92" name="文本框 125"/>
            <p:cNvSpPr/>
            <p:nvPr/>
          </p:nvSpPr>
          <p:spPr>
            <a:xfrm>
              <a:off x="4333" y="284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93" name="文本框 126"/>
            <p:cNvSpPr/>
            <p:nvPr/>
          </p:nvSpPr>
          <p:spPr>
            <a:xfrm>
              <a:off x="5248" y="136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sp>
          <p:nvSpPr>
            <p:cNvPr id="27694" name="文本框 127"/>
            <p:cNvSpPr/>
            <p:nvPr/>
          </p:nvSpPr>
          <p:spPr>
            <a:xfrm>
              <a:off x="5218" y="287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endParaRPr lang="en-US" altLang="en-US" sz="1200" dirty="0">
                <a:latin typeface="Arial" panose="020B0604020202020204" pitchFamily="34" charset="0"/>
                <a:ea typeface="宋体" panose="02010600030101010101" pitchFamily="2" charset="-122"/>
              </a:endParaRPr>
            </a:p>
            <a:p>
              <a:endParaRPr lang="en-US" altLang="en-US" sz="1200" dirty="0">
                <a:latin typeface="Arial" panose="020B0604020202020204" pitchFamily="34" charset="0"/>
                <a:ea typeface="宋体" panose="02010600030101010101" pitchFamily="2" charset="-122"/>
              </a:endParaRPr>
            </a:p>
          </p:txBody>
        </p:sp>
        <p:cxnSp>
          <p:nvCxnSpPr>
            <p:cNvPr id="27695" name="直接箭头连接符 128"/>
            <p:cNvCxnSpPr/>
            <p:nvPr/>
          </p:nvCxnSpPr>
          <p:spPr>
            <a:xfrm>
              <a:off x="4183" y="508"/>
              <a:ext cx="0" cy="1530"/>
            </a:xfrm>
            <a:prstGeom prst="straightConnector1">
              <a:avLst/>
            </a:prstGeom>
            <a:ln w="6350" cap="flat" cmpd="sng">
              <a:solidFill>
                <a:srgbClr val="5B9BD5"/>
              </a:solidFill>
              <a:prstDash val="solid"/>
              <a:round/>
              <a:headEnd type="none" w="med" len="med"/>
              <a:tailEnd type="arrow" w="med" len="med"/>
            </a:ln>
          </p:spPr>
        </p:cxnSp>
      </p:grpSp>
      <p:sp>
        <p:nvSpPr>
          <p:cNvPr id="28720" name="标题 215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355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8674" name="文本占位符 23554"/>
          <p:cNvSpPr>
            <a:spLocks noGrp="1"/>
          </p:cNvSpPr>
          <p:nvPr>
            <p:ph idx="1"/>
          </p:nvPr>
        </p:nvSpPr>
        <p:spPr/>
        <p:txBody>
          <a:bodyPr wrap="square" lIns="68591" tIns="34295" rIns="68591" bIns="34295" anchor="t"/>
          <a:lstStyle/>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函数定义时括弧内为形参，一个函数可以没有形参，但是括弧必须要有，表示该函数不接受参数。</a:t>
            </a:r>
            <a:endParaRPr lang="zh-CN" altLang="en-US" sz="1800" dirty="0"/>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函数调用时，将实参的</a:t>
            </a:r>
            <a:r>
              <a:rPr lang="zh-CN" altLang="en-US" sz="1800" dirty="0">
                <a:solidFill>
                  <a:srgbClr val="FF0000"/>
                </a:solidFill>
              </a:rPr>
              <a:t>引用</a:t>
            </a:r>
            <a:r>
              <a:rPr lang="zh-CN" altLang="en-US" sz="1800" dirty="0"/>
              <a:t>传递给形参。</a:t>
            </a:r>
            <a:endParaRPr lang="zh-CN" altLang="en-US" sz="1800" dirty="0"/>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在定义函数时，对参数个数并没有限制，如果有多个形参，需要使用逗号进行分隔。</a:t>
            </a:r>
            <a:endParaRPr lang="zh-CN" altLang="en-US" sz="1800" dirty="0"/>
          </a:p>
          <a:p>
            <a:pPr eaLnBrk="1" hangingPunct="1">
              <a:buSzPct val="90000"/>
              <a:buFont typeface="Wingdings" panose="05000000000000000000" pitchFamily="2" charset="2"/>
              <a:buChar cha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28674" grpId="1" build="p"/>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6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6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7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7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12557</Words>
  <Application>WPS 演示</Application>
  <PresentationFormat>全屏显示(16:9)</PresentationFormat>
  <Paragraphs>818</Paragraphs>
  <Slides>61</Slides>
  <Notes>1</Notes>
  <HiddenSlides>2</HiddenSlides>
  <MMClips>0</MMClips>
  <ScaleCrop>false</ScaleCrop>
  <HeadingPairs>
    <vt:vector size="6" baseType="variant">
      <vt:variant>
        <vt:lpstr>已用的字体</vt:lpstr>
      </vt:variant>
      <vt:variant>
        <vt:i4>9</vt:i4>
      </vt:variant>
      <vt:variant>
        <vt:lpstr>主题</vt:lpstr>
      </vt:variant>
      <vt:variant>
        <vt:i4>12</vt:i4>
      </vt:variant>
      <vt:variant>
        <vt:lpstr>幻灯片标题</vt:lpstr>
      </vt:variant>
      <vt:variant>
        <vt:i4>61</vt:i4>
      </vt:variant>
    </vt:vector>
  </HeadingPairs>
  <TitlesOfParts>
    <vt:vector size="82" baseType="lpstr">
      <vt:lpstr>Arial</vt:lpstr>
      <vt:lpstr>宋体</vt:lpstr>
      <vt:lpstr>Wingdings</vt:lpstr>
      <vt:lpstr>微软雅黑</vt:lpstr>
      <vt:lpstr>隶书</vt:lpstr>
      <vt:lpstr>Consolas</vt:lpstr>
      <vt:lpstr>Wingdings</vt:lpstr>
      <vt:lpstr>Arial Unicode MS</vt:lpstr>
      <vt:lpstr>Calibri</vt:lpstr>
      <vt:lpstr>默认设计模板</vt:lpstr>
      <vt:lpstr>默认设计模板_2</vt:lpstr>
      <vt:lpstr>默认设计模板_3</vt:lpstr>
      <vt:lpstr>默认设计模板_4</vt:lpstr>
      <vt:lpstr>Beam</vt:lpstr>
      <vt:lpstr>默认设计模板_5</vt:lpstr>
      <vt:lpstr>默认设计模板_6</vt:lpstr>
      <vt:lpstr>Beam_2</vt:lpstr>
      <vt:lpstr>默认设计模板_7</vt:lpstr>
      <vt:lpstr>Beam_3</vt:lpstr>
      <vt:lpstr>Stream</vt:lpstr>
      <vt:lpstr>Default Design</vt:lpstr>
      <vt:lpstr>第5章 函数的设计和使用</vt:lpstr>
      <vt:lpstr>主要内容</vt:lpstr>
      <vt:lpstr>5.1  函数定义</vt:lpstr>
      <vt:lpstr>5.1  函数定义</vt:lpstr>
      <vt:lpstr>5.1  函数定义</vt:lpstr>
      <vt:lpstr>5.1  函数定义</vt:lpstr>
      <vt:lpstr>5.1  函数定义</vt:lpstr>
      <vt:lpstr>5.1  函数定义</vt:lpstr>
      <vt:lpstr>5.2  形参与实参</vt:lpstr>
      <vt:lpstr>5.2  形参与实参</vt:lpstr>
      <vt:lpstr>5.2  形参与实参</vt:lpstr>
      <vt:lpstr>5.2  形参与实参</vt:lpstr>
      <vt:lpstr>5.3  参数类型</vt:lpstr>
      <vt:lpstr>5.3  参数类型</vt:lpstr>
      <vt:lpstr>5.3.1  默认值参数</vt:lpstr>
      <vt:lpstr>5.3.1  默认值参数</vt:lpstr>
      <vt:lpstr>5.3.1  默认值参数</vt:lpstr>
      <vt:lpstr>5.3.1  默认值参数</vt:lpstr>
      <vt:lpstr>5.3.1  默认值参数</vt:lpstr>
      <vt:lpstr>5.3.1  默认值参数</vt:lpstr>
      <vt:lpstr>5.3.1  默认值参数</vt:lpstr>
      <vt:lpstr>5.3.1  默认值参数</vt:lpstr>
      <vt:lpstr>5.3.2  关键参数</vt:lpstr>
      <vt:lpstr>5.3.3  可变长度参数</vt:lpstr>
      <vt:lpstr>5.3.3  可变长度参数</vt:lpstr>
      <vt:lpstr>5.3.3  可变长度参数</vt:lpstr>
      <vt:lpstr>5.3.3  可变长度参数</vt:lpstr>
      <vt:lpstr>5.3.4  参数传递的序列解包</vt:lpstr>
      <vt:lpstr>5.3.4  参数传递的序列解包</vt:lpstr>
      <vt:lpstr>5.3.4  参数传递的序列解包</vt:lpstr>
      <vt:lpstr>5.3.4  参数传递的序列解包</vt:lpstr>
      <vt:lpstr>5.3.4  参数传递的序列解包</vt:lpstr>
      <vt:lpstr>5.3.4  参数传递的序列解包</vt:lpstr>
      <vt:lpstr>5.4  return语句</vt:lpstr>
      <vt:lpstr>5.4  return语句</vt:lpstr>
      <vt:lpstr>5.5  变量作用域</vt:lpstr>
      <vt:lpstr>5.5  变量作用域</vt:lpstr>
      <vt:lpstr>5.5  变量作用域</vt:lpstr>
      <vt:lpstr>5.5  变量作用域</vt:lpstr>
      <vt:lpstr>5.5  变量作用域</vt:lpstr>
      <vt:lpstr>5.5  变量作用域</vt:lpstr>
      <vt:lpstr>5.5  变量作用域</vt:lpstr>
      <vt:lpstr>5.6  lambda表达式</vt:lpstr>
      <vt:lpstr>5.6  lambda表达式</vt:lpstr>
      <vt:lpstr>5.6  lambda表达式</vt:lpstr>
      <vt:lpstr>5.6  lambda表达式</vt:lpstr>
      <vt:lpstr>5.6  lambda表达式</vt:lpstr>
      <vt:lpstr>PowerPoint 演示文稿</vt:lpstr>
      <vt:lpstr>5.7  案例精选</vt:lpstr>
      <vt:lpstr>5.7  案例精选</vt:lpstr>
      <vt:lpstr>5.7  案例精选</vt:lpstr>
      <vt:lpstr>5.8  高级话题——map()</vt:lpstr>
      <vt:lpstr>5.8  高级话题——recude()</vt:lpstr>
      <vt:lpstr>5.8  高级话题——filter()</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实验7: Python函数设计应用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彭小江</cp:lastModifiedBy>
  <cp:revision>218</cp:revision>
  <dcterms:created xsi:type="dcterms:W3CDTF">2013-01-25T01:44:00Z</dcterms:created>
  <dcterms:modified xsi:type="dcterms:W3CDTF">2021-10-18T06:39:53Z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9D7392AE31C84D12BF10A138D5AD58EA</vt:lpwstr>
  </property>
</Properties>
</file>