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1.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2.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13.xml" ContentType="application/vnd.openxmlformats-officedocument.theme+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5" r:id="rId4"/>
    <p:sldMasterId id="2147483697" r:id="rId5"/>
    <p:sldMasterId id="2147483709" r:id="rId6"/>
    <p:sldMasterId id="2147483721" r:id="rId7"/>
    <p:sldMasterId id="2147483733" r:id="rId8"/>
    <p:sldMasterId id="2147483745" r:id="rId9"/>
    <p:sldMasterId id="2147483757" r:id="rId10"/>
    <p:sldMasterId id="2147483769" r:id="rId11"/>
    <p:sldMasterId id="2147483782" r:id="rId12"/>
    <p:sldMasterId id="2147483794" r:id="rId13"/>
    <p:sldMasterId id="2147483808" r:id="rId14"/>
  </p:sldMasterIdLst>
  <p:notesMasterIdLst>
    <p:notesMasterId r:id="rId69"/>
  </p:notesMasterIdLst>
  <p:handoutMasterIdLst>
    <p:handoutMasterId r:id="rId70"/>
  </p:handoutMasterIdLst>
  <p:sldIdLst>
    <p:sldId id="1717" r:id="rId15"/>
    <p:sldId id="2428" r:id="rId16"/>
    <p:sldId id="257" r:id="rId17"/>
    <p:sldId id="286" r:id="rId18"/>
    <p:sldId id="258" r:id="rId19"/>
    <p:sldId id="287" r:id="rId20"/>
    <p:sldId id="288" r:id="rId21"/>
    <p:sldId id="289" r:id="rId22"/>
    <p:sldId id="290" r:id="rId23"/>
    <p:sldId id="291" r:id="rId24"/>
    <p:sldId id="292" r:id="rId25"/>
    <p:sldId id="324" r:id="rId26"/>
    <p:sldId id="375" r:id="rId27"/>
    <p:sldId id="453" r:id="rId28"/>
    <p:sldId id="454" r:id="rId29"/>
    <p:sldId id="455" r:id="rId30"/>
    <p:sldId id="325" r:id="rId31"/>
    <p:sldId id="376" r:id="rId32"/>
    <p:sldId id="293" r:id="rId33"/>
    <p:sldId id="294" r:id="rId34"/>
    <p:sldId id="295" r:id="rId35"/>
    <p:sldId id="296" r:id="rId36"/>
    <p:sldId id="297" r:id="rId37"/>
    <p:sldId id="412" r:id="rId38"/>
    <p:sldId id="299" r:id="rId39"/>
    <p:sldId id="377" r:id="rId40"/>
    <p:sldId id="413" r:id="rId41"/>
    <p:sldId id="301" r:id="rId42"/>
    <p:sldId id="302" r:id="rId43"/>
    <p:sldId id="307" r:id="rId44"/>
    <p:sldId id="308" r:id="rId45"/>
    <p:sldId id="378" r:id="rId46"/>
    <p:sldId id="309" r:id="rId47"/>
    <p:sldId id="379" r:id="rId48"/>
    <p:sldId id="310" r:id="rId49"/>
    <p:sldId id="311" r:id="rId50"/>
    <p:sldId id="380" r:id="rId51"/>
    <p:sldId id="312" r:id="rId52"/>
    <p:sldId id="414" r:id="rId53"/>
    <p:sldId id="415" r:id="rId54"/>
    <p:sldId id="416" r:id="rId55"/>
    <p:sldId id="417" r:id="rId56"/>
    <p:sldId id="314" r:id="rId57"/>
    <p:sldId id="315" r:id="rId58"/>
    <p:sldId id="382" r:id="rId59"/>
    <p:sldId id="507" r:id="rId60"/>
    <p:sldId id="508" r:id="rId61"/>
    <p:sldId id="320" r:id="rId62"/>
    <p:sldId id="321" r:id="rId63"/>
    <p:sldId id="322" r:id="rId64"/>
    <p:sldId id="450" r:id="rId65"/>
    <p:sldId id="451" r:id="rId66"/>
    <p:sldId id="452" r:id="rId67"/>
    <p:sldId id="2429" r:id="rId68"/>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9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4705"/>
  </p:normalViewPr>
  <p:slideViewPr>
    <p:cSldViewPr snapToGrid="0" snapToObjects="1" showGuides="1">
      <p:cViewPr varScale="1">
        <p:scale>
          <a:sx n="142" d="100"/>
          <a:sy n="142" d="100"/>
        </p:scale>
        <p:origin x="714" y="120"/>
      </p:cViewPr>
      <p:guideLst>
        <p:guide orient="horz" pos="1620"/>
        <p:guide pos="288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slide" Target="slides/slide36.xml"/><Relationship Id="rId55" Type="http://schemas.openxmlformats.org/officeDocument/2006/relationships/slide" Target="slides/slide41.xml"/><Relationship Id="rId63" Type="http://schemas.openxmlformats.org/officeDocument/2006/relationships/slide" Target="slides/slide49.xml"/><Relationship Id="rId68" Type="http://schemas.openxmlformats.org/officeDocument/2006/relationships/slide" Target="slides/slide54.xml"/><Relationship Id="rId7" Type="http://schemas.openxmlformats.org/officeDocument/2006/relationships/slideMaster" Target="slideMasters/slideMaster7.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66" Type="http://schemas.openxmlformats.org/officeDocument/2006/relationships/slide" Target="slides/slide52.xml"/><Relationship Id="rId7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61" Type="http://schemas.openxmlformats.org/officeDocument/2006/relationships/slide" Target="slides/slide47.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slide" Target="slides/slide51.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slide" Target="slides/slide50.xml"/><Relationship Id="rId69"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37.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67" Type="http://schemas.openxmlformats.org/officeDocument/2006/relationships/slide" Target="slides/slide53.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slide" Target="slides/slide48.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696C064A-D61B-4B21-B757-51A9B82445B8}" type="datetimeFigureOut">
              <a:rPr lang="en-US" strike="noStrike" noProof="1" smtClean="0">
                <a:latin typeface="Arial" panose="020B0604020202020204" pitchFamily="34" charset="0"/>
                <a:ea typeface="宋体" panose="02010600030101010101" pitchFamily="2" charset="-122"/>
                <a:cs typeface="+mn-cs"/>
              </a:rPr>
              <a:t>10/25/2021</a:t>
            </a:fld>
            <a:endParaRPr lang="en-US" strike="noStrike" noProof="1"/>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50305E07-67EA-4042-A3F6-853A8AD8D209}" type="slidenum">
              <a:rPr lang="en-US" strike="noStrike" noProof="1" smtClean="0">
                <a:latin typeface="Arial" panose="020B0604020202020204" pitchFamily="34" charset="0"/>
                <a:ea typeface="宋体" panose="02010600030101010101" pitchFamily="2" charset="-122"/>
                <a:cs typeface="+mn-cs"/>
              </a:rPr>
              <a:t>‹#›</a:t>
            </a:fld>
            <a:endParaRPr 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p:cNvSpPr>
          <p:nvPr>
            <p:ph type="hdr" sz="quarter"/>
          </p:nvPr>
        </p:nvSpPr>
        <p:spPr>
          <a:xfrm>
            <a:off x="0" y="0"/>
            <a:ext cx="2971800" cy="457200"/>
          </a:xfrm>
          <a:prstGeom prst="rect">
            <a:avLst/>
          </a:prstGeom>
          <a:noFill/>
          <a:ln w="9525">
            <a:noFill/>
            <a:miter/>
          </a:ln>
        </p:spPr>
        <p:txBody>
          <a:bodyPr/>
          <a:lstStyle/>
          <a:p>
            <a:pPr lvl="0" fontAlgn="base"/>
            <a:endParaRPr lang="zh-CN" altLang="en-US" sz="1200" strike="noStrike" noProof="1"/>
          </a:p>
        </p:txBody>
      </p:sp>
      <p:sp>
        <p:nvSpPr>
          <p:cNvPr id="17411" name="Rectangle 3"/>
          <p:cNvSpPr>
            <a:spLocks noGrp="1"/>
          </p:cNvSpPr>
          <p:nvPr>
            <p:ph type="dt" idx="1"/>
          </p:nvPr>
        </p:nvSpPr>
        <p:spPr>
          <a:xfrm>
            <a:off x="3884613" y="0"/>
            <a:ext cx="2971800" cy="457200"/>
          </a:xfrm>
          <a:prstGeom prst="rect">
            <a:avLst/>
          </a:prstGeom>
          <a:noFill/>
          <a:ln w="9525">
            <a:noFill/>
            <a:miter/>
          </a:ln>
        </p:spPr>
        <p:txBody>
          <a:bodyPr/>
          <a:lstStyle/>
          <a:p>
            <a:pPr lvl="0" algn="r" fontAlgn="base"/>
            <a:fld id="{BB962C8B-B14F-4D97-AF65-F5344CB8AC3E}" type="datetimeFigureOut">
              <a:rPr lang="zh-CN" altLang="en-US" sz="1200" strike="noStrike" noProof="1" dirty="0">
                <a:latin typeface="Arial" panose="020B0604020202020204" pitchFamily="34" charset="0"/>
                <a:ea typeface="宋体" panose="02010600030101010101" pitchFamily="2" charset="-122"/>
                <a:cs typeface="+mn-ea"/>
              </a:rPr>
              <a:t>2021/10/25</a:t>
            </a:fld>
            <a:endParaRPr lang="zh-CN" altLang="en-US" sz="1200" strike="noStrike" noProof="1">
              <a:latin typeface="Arial" panose="020B0604020202020204" pitchFamily="34" charset="0"/>
              <a:ea typeface="宋体" panose="02010600030101010101" pitchFamily="2" charset="-122"/>
              <a:cs typeface="+mn-ea"/>
            </a:endParaRPr>
          </a:p>
        </p:txBody>
      </p:sp>
      <p:sp>
        <p:nvSpPr>
          <p:cNvPr id="25604" name="Rectangle 4"/>
          <p:cNvSpPr>
            <a:spLocks noGrp="1" noRot="1" noChangeAspect="1"/>
          </p:cNvSpPr>
          <p:nvPr>
            <p:ph type="sldImg"/>
          </p:nvPr>
        </p:nvSpPr>
        <p:spPr>
          <a:xfrm>
            <a:off x="381533" y="685800"/>
            <a:ext cx="6094934" cy="3429000"/>
          </a:xfrm>
          <a:prstGeom prst="rect">
            <a:avLst/>
          </a:prstGeom>
          <a:noFill/>
          <a:ln w="9525">
            <a:noFill/>
          </a:ln>
        </p:spPr>
      </p:sp>
      <p:sp>
        <p:nvSpPr>
          <p:cNvPr id="25605" name="Rectangle 5"/>
          <p:cNvSpPr>
            <a:spLocks noGrp="1"/>
          </p:cNvSpPr>
          <p:nvPr>
            <p:ph type="body" sz="quarter"/>
          </p:nvPr>
        </p:nvSpPr>
        <p:spPr>
          <a:xfrm>
            <a:off x="685800" y="4343400"/>
            <a:ext cx="5486400" cy="4114800"/>
          </a:xfrm>
          <a:prstGeom prst="rect">
            <a:avLst/>
          </a:prstGeom>
          <a:noFill/>
          <a:ln w="9525">
            <a:noFill/>
          </a:ln>
        </p:spPr>
        <p:txBody>
          <a:bodyPr anchor="ctr"/>
          <a:lstStyle/>
          <a:p>
            <a:pPr lvl="0" indent="0"/>
            <a:r>
              <a:rPr lang="zh-CN" altLang="en-US" dirty="0"/>
              <a:t>单击此处编辑母版文本样式</a:t>
            </a:r>
          </a:p>
          <a:p>
            <a:pPr lvl="1" indent="0"/>
            <a:r>
              <a:rPr lang="zh-CN" altLang="en-US" dirty="0"/>
              <a:t>第二级</a:t>
            </a:r>
          </a:p>
          <a:p>
            <a:pPr lvl="2" indent="0"/>
            <a:r>
              <a:rPr lang="zh-CN" altLang="en-US" dirty="0"/>
              <a:t>第三级</a:t>
            </a:r>
          </a:p>
          <a:p>
            <a:pPr lvl="3" indent="0"/>
            <a:r>
              <a:rPr lang="zh-CN" altLang="en-US" dirty="0"/>
              <a:t>第四级</a:t>
            </a:r>
          </a:p>
          <a:p>
            <a:pPr lvl="4" indent="0"/>
            <a:r>
              <a:rPr lang="zh-CN" altLang="en-US" dirty="0"/>
              <a:t>第五级</a:t>
            </a:r>
          </a:p>
        </p:txBody>
      </p:sp>
      <p:sp>
        <p:nvSpPr>
          <p:cNvPr id="17414" name="Rectangle 6"/>
          <p:cNvSpPr>
            <a:spLocks noGrp="1"/>
          </p:cNvSpPr>
          <p:nvPr>
            <p:ph type="ftr" sz="quarter" idx="4"/>
          </p:nvPr>
        </p:nvSpPr>
        <p:spPr>
          <a:xfrm>
            <a:off x="0" y="8685213"/>
            <a:ext cx="2971800" cy="457200"/>
          </a:xfrm>
          <a:prstGeom prst="rect">
            <a:avLst/>
          </a:prstGeom>
          <a:noFill/>
          <a:ln w="9525">
            <a:noFill/>
            <a:miter/>
          </a:ln>
        </p:spPr>
        <p:txBody>
          <a:bodyPr anchor="b"/>
          <a:lstStyle/>
          <a:p>
            <a:pPr lvl="0" fontAlgn="base"/>
            <a:endParaRPr lang="en-US" altLang="x-none" sz="1200" strike="noStrike" noProof="1"/>
          </a:p>
        </p:txBody>
      </p:sp>
      <p:sp>
        <p:nvSpPr>
          <p:cNvPr id="17415" name="Rectangle 7"/>
          <p:cNvSpPr>
            <a:spLocks noGrp="1"/>
          </p:cNvSpPr>
          <p:nvPr>
            <p:ph type="sldNum" sz="quarter" idx="5"/>
          </p:nvPr>
        </p:nvSpPr>
        <p:spPr>
          <a:xfrm>
            <a:off x="3884613" y="8685213"/>
            <a:ext cx="2971800" cy="457200"/>
          </a:xfrm>
          <a:prstGeom prst="rect">
            <a:avLst/>
          </a:prstGeom>
          <a:noFill/>
          <a:ln w="9525">
            <a:noFill/>
            <a:miter/>
          </a:ln>
        </p:spPr>
        <p:txBody>
          <a:bodyPr anchor="b"/>
          <a:lstStyle/>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t>‹#›</a:t>
            </a:fld>
            <a:endParaRPr lang="en-US" altLang="x-none"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很多深度学习书都喜欢用植物或者水果作为代号，如南京大学周志华的西瓜书</a:t>
            </a:r>
            <a:r>
              <a:rPr lang="en-US" altLang="zh-CN" dirty="0"/>
              <a:t>-</a:t>
            </a:r>
            <a:r>
              <a:rPr lang="zh-CN" altLang="en-US" dirty="0"/>
              <a:t>机器学习、复旦大学邱锡鹏的蒲公英</a:t>
            </a:r>
            <a:r>
              <a:rPr lang="en-US" altLang="zh-CN" dirty="0"/>
              <a:t>-</a:t>
            </a:r>
            <a:r>
              <a:rPr lang="zh-CN" altLang="en-US" dirty="0"/>
              <a:t>神经网络与深度学习，最适合的感觉是榴莲，因为拨起来很费劲，一旦拨开很甜蜜。榴莲课</a:t>
            </a:r>
          </a:p>
        </p:txBody>
      </p:sp>
      <p:sp>
        <p:nvSpPr>
          <p:cNvPr id="4" name="灯片编号占位符 3"/>
          <p:cNvSpPr>
            <a:spLocks noGrp="1"/>
          </p:cNvSpPr>
          <p:nvPr>
            <p:ph type="sldNum" sz="quarter" idx="5"/>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7A1B270-2DD3-4852-9DC5-35395D70D8A2}"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lstStyle/>
          <a:p>
            <a:pPr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lstStyle/>
          <a:p>
            <a:pPr eaLnBrk="1" fontAlgn="base" hangingPunct="1"/>
            <a:endParaRPr lang="zh-CN" altLang="en-US" strike="noStrike" noProof="1"/>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miter/>
          </a:ln>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7410" name="组合 14337"/>
          <p:cNvGrpSpPr/>
          <p:nvPr/>
        </p:nvGrpSpPr>
        <p:grpSpPr>
          <a:xfrm>
            <a:off x="0" y="0"/>
            <a:ext cx="9144000" cy="5143209"/>
            <a:chOff x="0" y="0"/>
            <a:chExt cx="5760" cy="4319"/>
          </a:xfrm>
        </p:grpSpPr>
        <p:sp>
          <p:nvSpPr>
            <p:cNvPr id="17411" name="任意多边形 14338"/>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7412" name="任意多边形 14339"/>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7413" name="任意多边形 14340"/>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7414" name="任意多边形 14341"/>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7415" name="任意多边形 14342"/>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7416" name="任意多边形 14343"/>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7417" name="任意多边形 14344"/>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7418" name="任意多边形 14345"/>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7419" name="任意多边形 14346"/>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7420" name="任意多边形 14347"/>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7421" name="任意多边形 14348"/>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7422" name="任意多边形 14349"/>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7423" name="任意多边形 14350"/>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7424" name="任意多边形 14351"/>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7425" name="任意多边形 14352"/>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7426" name="任意多边形 14353"/>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7427" name="任意多边形 14354"/>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7428" name="任意多边形 14355"/>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7429" name="任意多边形 14356"/>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7430" name="任意多边形 14357"/>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7431" name="任意多边形 14358"/>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7432" name="任意多边形 14359"/>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7433" name="任意多边形 14360"/>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7434" name="任意多边形 14361"/>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7435" name="任意多边形 14362"/>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7436" name="任意多边形 14363"/>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7437" name="任意多边形 14364"/>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7438" name="任意多边形 14365"/>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7439" name="任意多边形 14366"/>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7440" name="任意多边形 14367"/>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7441" name="任意多边形 14368"/>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7442" name="任意多边形 14369"/>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7443" name="任意多边形 14370"/>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7444" name="任意多边形 14371"/>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7445" name="任意多边形 14372"/>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7446" name="任意多边形 14373"/>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7447" name="组合 14374"/>
            <p:cNvGrpSpPr/>
            <p:nvPr userDrawn="1"/>
          </p:nvGrpSpPr>
          <p:grpSpPr>
            <a:xfrm>
              <a:off x="0" y="1632"/>
              <a:ext cx="5758" cy="1858"/>
              <a:chOff x="0" y="0"/>
              <a:chExt cx="5758" cy="1858"/>
            </a:xfrm>
          </p:grpSpPr>
          <p:sp>
            <p:nvSpPr>
              <p:cNvPr id="17448" name="任意多边形 14375"/>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7449" name="任意多边形 14376"/>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4378" name="标题 14377"/>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effectLst/>
              </a:defRPr>
            </a:lvl1pPr>
          </a:lstStyle>
          <a:p>
            <a:pPr lvl="0" fontAlgn="base"/>
            <a:r>
              <a:rPr lang="zh-CN" altLang="en-US" strike="noStrike" noProof="1"/>
              <a:t>单击此处编辑母版标题样式</a:t>
            </a:r>
          </a:p>
        </p:txBody>
      </p:sp>
      <p:sp>
        <p:nvSpPr>
          <p:cNvPr id="14379" name="副标题 14378"/>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effectLst/>
              </a:defRPr>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14380" name="日期占位符 14379"/>
          <p:cNvSpPr>
            <a:spLocks noGrp="1"/>
          </p:cNvSpPr>
          <p:nvPr>
            <p:ph type="dt" sz="quarter" idx="2"/>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14381" name="页脚占位符 14380"/>
          <p:cNvSpPr>
            <a:spLocks noGrp="1"/>
          </p:cNvSpPr>
          <p:nvPr>
            <p:ph type="ftr" sz="quarter" idx="3"/>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en-US" altLang="x-none" strike="noStrike" noProof="1"/>
          </a:p>
        </p:txBody>
      </p:sp>
      <p:sp>
        <p:nvSpPr>
          <p:cNvPr id="14382" name="灯片编号占位符 14381"/>
          <p:cNvSpPr>
            <a:spLocks noGrp="1"/>
          </p:cNvSpPr>
          <p:nvPr>
            <p:ph type="sldNum" sz="quarter" idx="4"/>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en-US" altLang="x-none" strike="noStrike" noProof="1"/>
          </a:p>
        </p:txBody>
      </p:sp>
    </p:spTree>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effectLst/>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effectLst/>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7" name="灯片编号占位符 6"/>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lvl1pPr>
              <a:defRPr>
                <a:effectLst/>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9" name="灯片编号占位符 8"/>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p>
        </p:txBody>
      </p:sp>
      <p:sp>
        <p:nvSpPr>
          <p:cNvPr id="3" name="日期占位符 2"/>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4" name="页脚占位符 3"/>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5" name="灯片编号占位符 4"/>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23554" name="组合 16385"/>
          <p:cNvGrpSpPr/>
          <p:nvPr/>
        </p:nvGrpSpPr>
        <p:grpSpPr>
          <a:xfrm>
            <a:off x="0" y="0"/>
            <a:ext cx="9140825" cy="5138446"/>
            <a:chOff x="0" y="0"/>
            <a:chExt cx="5758" cy="4315"/>
          </a:xfrm>
        </p:grpSpPr>
        <p:grpSp>
          <p:nvGrpSpPr>
            <p:cNvPr id="23555" name="组合 16386"/>
            <p:cNvGrpSpPr/>
            <p:nvPr userDrawn="1"/>
          </p:nvGrpSpPr>
          <p:grpSpPr>
            <a:xfrm>
              <a:off x="1728" y="2230"/>
              <a:ext cx="4027" cy="2085"/>
              <a:chOff x="0" y="0"/>
              <a:chExt cx="4027" cy="2085"/>
            </a:xfrm>
          </p:grpSpPr>
          <p:sp>
            <p:nvSpPr>
              <p:cNvPr id="23556" name="任意多边形 16387"/>
              <p:cNvSpPr/>
              <p:nvPr/>
            </p:nvSpPr>
            <p:spPr>
              <a:xfrm>
                <a:off x="0" y="414"/>
                <a:ext cx="2882" cy="1671"/>
              </a:xfrm>
              <a:custGeom>
                <a:avLst/>
                <a:gdLst/>
                <a:ahLst/>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sz="100"/>
              </a:p>
            </p:txBody>
          </p:sp>
          <p:sp>
            <p:nvSpPr>
              <p:cNvPr id="23557" name="任意多边形 16388"/>
              <p:cNvSpPr/>
              <p:nvPr/>
            </p:nvSpPr>
            <p:spPr>
              <a:xfrm>
                <a:off x="2442" y="441"/>
                <a:ext cx="1259" cy="811"/>
              </a:xfrm>
              <a:custGeom>
                <a:avLst/>
                <a:gdLst/>
                <a:ahLst/>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sz="100"/>
              </a:p>
            </p:txBody>
          </p:sp>
          <p:sp>
            <p:nvSpPr>
              <p:cNvPr id="23558" name="任意多边形 16389"/>
              <p:cNvSpPr/>
              <p:nvPr/>
            </p:nvSpPr>
            <p:spPr>
              <a:xfrm>
                <a:off x="1172" y="1116"/>
                <a:ext cx="2849" cy="969"/>
              </a:xfrm>
              <a:custGeom>
                <a:avLst/>
                <a:gdLst/>
                <a:ahLst/>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sz="100"/>
              </a:p>
            </p:txBody>
          </p:sp>
          <p:sp>
            <p:nvSpPr>
              <p:cNvPr id="23559" name="任意多边形 16390"/>
              <p:cNvSpPr/>
              <p:nvPr/>
            </p:nvSpPr>
            <p:spPr>
              <a:xfrm>
                <a:off x="1020" y="0"/>
                <a:ext cx="3007" cy="2085"/>
              </a:xfrm>
              <a:custGeom>
                <a:avLst/>
                <a:gdLst/>
                <a:ahLst/>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lstStyle/>
              <a:p>
                <a:endParaRPr lang="en-US" sz="100"/>
              </a:p>
            </p:txBody>
          </p:sp>
          <p:sp>
            <p:nvSpPr>
              <p:cNvPr id="23560" name="任意多边形 16391"/>
              <p:cNvSpPr/>
              <p:nvPr/>
            </p:nvSpPr>
            <p:spPr>
              <a:xfrm>
                <a:off x="2773" y="87"/>
                <a:ext cx="1248" cy="539"/>
              </a:xfrm>
              <a:custGeom>
                <a:avLst/>
                <a:gdLst/>
                <a:ahLst/>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sz="100"/>
              </a:p>
            </p:txBody>
          </p:sp>
        </p:grpSp>
        <p:sp>
          <p:nvSpPr>
            <p:cNvPr id="23561" name="任意多边形 16392"/>
            <p:cNvSpPr/>
            <p:nvPr/>
          </p:nvSpPr>
          <p:spPr>
            <a:xfrm>
              <a:off x="3322" y="1341"/>
              <a:ext cx="1825" cy="1537"/>
            </a:xfrm>
            <a:custGeom>
              <a:avLst/>
              <a:gdLst/>
              <a:ahLst/>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sz="100"/>
            </a:p>
          </p:txBody>
        </p:sp>
        <p:sp>
          <p:nvSpPr>
            <p:cNvPr id="23562" name="任意多边形 16393"/>
            <p:cNvSpPr/>
            <p:nvPr/>
          </p:nvSpPr>
          <p:spPr>
            <a:xfrm>
              <a:off x="0" y="0"/>
              <a:ext cx="5758" cy="1776"/>
            </a:xfrm>
            <a:custGeom>
              <a:avLst/>
              <a:gdLst/>
              <a:ahLst/>
              <a:cxnLst/>
              <a:rect l="0" t="0" r="0" b="0"/>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sz="100"/>
            </a:p>
          </p:txBody>
        </p:sp>
      </p:grpSp>
      <p:sp>
        <p:nvSpPr>
          <p:cNvPr id="16395" name="标题 16394"/>
          <p:cNvSpPr>
            <a:spLocks noGrp="1"/>
          </p:cNvSpPr>
          <p:nvPr>
            <p:ph type="ctrTitle" sz="quarter"/>
          </p:nvPr>
        </p:nvSpPr>
        <p:spPr>
          <a:xfrm>
            <a:off x="685800" y="1302772"/>
            <a:ext cx="7772400" cy="1440908"/>
          </a:xfrm>
          <a:prstGeom prst="rect">
            <a:avLst/>
          </a:prstGeom>
          <a:noFill/>
          <a:ln w="9525">
            <a:noFill/>
            <a:miter/>
          </a:ln>
        </p:spPr>
        <p:txBody>
          <a:bodyPr anchor="ctr"/>
          <a:lstStyle>
            <a:lvl1pPr lvl="0">
              <a:defRPr sz="4500" kern="1200"/>
            </a:lvl1pPr>
          </a:lstStyle>
          <a:p>
            <a:pPr lvl="0" fontAlgn="base"/>
            <a:r>
              <a:rPr lang="zh-CN" altLang="en-US" strike="noStrike" noProof="1"/>
              <a:t>单击此处编辑母版标题样式</a:t>
            </a:r>
          </a:p>
        </p:txBody>
      </p:sp>
      <p:sp>
        <p:nvSpPr>
          <p:cNvPr id="16396" name="副标题 16395"/>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kern="1200"/>
            </a:lvl1pPr>
            <a:lvl2pPr marL="342900" lvl="1" indent="-342900" algn="ctr">
              <a:buNone/>
              <a:defRPr kern="1200"/>
            </a:lvl2pPr>
            <a:lvl3pPr marL="685800" lvl="2" indent="-685800" algn="ctr">
              <a:buNone/>
              <a:defRPr kern="1200"/>
            </a:lvl3pPr>
            <a:lvl4pPr marL="1028700" lvl="3" indent="-1028700" algn="ctr">
              <a:buNone/>
              <a:defRPr kern="1200"/>
            </a:lvl4pPr>
            <a:lvl5pPr marL="1371600" lvl="4" indent="-1371600" algn="ctr">
              <a:buNone/>
              <a:defRPr kern="1200"/>
            </a:lvl5pPr>
          </a:lstStyle>
          <a:p>
            <a:pPr lvl="0" fontAlgn="base"/>
            <a:r>
              <a:rPr lang="zh-CN" altLang="en-US" strike="noStrike" noProof="1"/>
              <a:t>单击此处编辑母版副标题样式</a:t>
            </a:r>
          </a:p>
        </p:txBody>
      </p:sp>
      <p:sp>
        <p:nvSpPr>
          <p:cNvPr id="16397" name="日期占位符 16396"/>
          <p:cNvSpPr>
            <a:spLocks noGrp="1"/>
          </p:cNvSpPr>
          <p:nvPr>
            <p:ph type="dt" sz="quarter" idx="2"/>
          </p:nvPr>
        </p:nvSpPr>
        <p:spPr>
          <a:xfrm>
            <a:off x="457200" y="4687120"/>
            <a:ext cx="2133600" cy="357250"/>
          </a:xfrm>
          <a:prstGeom prst="rect">
            <a:avLst/>
          </a:prstGeom>
          <a:noFill/>
          <a:ln w="9525">
            <a:noFill/>
            <a:miter/>
          </a:ln>
        </p:spPr>
        <p:txBody>
          <a:bodyPr anchor="b"/>
          <a:lstStyle/>
          <a:p>
            <a:pPr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16398" name="页脚占位符 16397"/>
          <p:cNvSpPr>
            <a:spLocks noGrp="1"/>
          </p:cNvSpPr>
          <p:nvPr>
            <p:ph type="ftr" sz="quarter" idx="3"/>
          </p:nvPr>
        </p:nvSpPr>
        <p:spPr>
          <a:xfrm>
            <a:off x="3124200" y="4689501"/>
            <a:ext cx="2895600" cy="357250"/>
          </a:xfrm>
          <a:prstGeom prst="rect">
            <a:avLst/>
          </a:prstGeom>
          <a:noFill/>
          <a:ln w="9525">
            <a:noFill/>
            <a:miter/>
          </a:ln>
        </p:spPr>
        <p:txBody>
          <a:bodyPr anchor="b"/>
          <a:lstStyle/>
          <a:p>
            <a:pPr fontAlgn="base"/>
            <a:endParaRPr lang="zh-CN" strike="noStrike" noProof="1"/>
          </a:p>
        </p:txBody>
      </p:sp>
      <p:sp>
        <p:nvSpPr>
          <p:cNvPr id="16399" name="灯片编号占位符 16398"/>
          <p:cNvSpPr>
            <a:spLocks noGrp="1"/>
          </p:cNvSpPr>
          <p:nvPr>
            <p:ph type="sldNum" sz="quarter" idx="4"/>
          </p:nvPr>
        </p:nvSpPr>
        <p:spPr>
          <a:xfrm>
            <a:off x="6553200" y="4691883"/>
            <a:ext cx="2133600" cy="357250"/>
          </a:xfrm>
          <a:prstGeom prst="rect">
            <a:avLst/>
          </a:prstGeom>
          <a:noFill/>
          <a:ln w="9525">
            <a:noFill/>
            <a:miter/>
          </a:ln>
        </p:spPr>
        <p:txBody>
          <a:bodyPr anchor="b"/>
          <a:lstStyle/>
          <a:p>
            <a:pPr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Tree>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8" name="Slide Number Placeholder 7"/>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9" name="Footer Placeholder 8"/>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4" name="Slide Number Placeholder 3"/>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5" name="Footer Placeholder 4"/>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3" name="Slide Number Placeholder 2"/>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4" name="Footer Placeholder 3"/>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hf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920"/>
            <a:ext cx="6858000" cy="1791013"/>
          </a:xfrm>
        </p:spPr>
        <p:txBody>
          <a:bodyPr anchor="b"/>
          <a:lstStyle>
            <a:lvl1pPr algn="ctr">
              <a:defRPr sz="3375"/>
            </a:lvl1pPr>
          </a:lstStyle>
          <a:p>
            <a:pPr fontAlgn="base"/>
            <a:r>
              <a:rPr lang="en-US" strike="noStrike" noProof="1"/>
              <a:t>Click to edit Master title style</a:t>
            </a:r>
          </a:p>
        </p:txBody>
      </p:sp>
      <p:sp>
        <p:nvSpPr>
          <p:cNvPr id="3" name="Subtitle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en-US" strike="noStrike" noProof="1"/>
              <a:t>Click to edit Master subtitle style</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sldNum="0"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reserve="1">
  <p:cSld name="Title and Content">
    <p:bg>
      <p:bgPr>
        <a:noFill/>
        <a:effectLst/>
      </p:bgPr>
    </p:bg>
    <p:spTree>
      <p:nvGrpSpPr>
        <p:cNvPr id="1" name=""/>
        <p:cNvGrpSpPr/>
        <p:nvPr/>
      </p:nvGrpSpPr>
      <p:grpSpPr>
        <a:xfrm>
          <a:off x="0" y="0"/>
          <a:ext cx="0" cy="0"/>
          <a:chOff x="0" y="0"/>
          <a:chExt cx="0" cy="0"/>
        </a:xfrm>
      </p:grpSpPr>
      <p:cxnSp>
        <p:nvCxnSpPr>
          <p:cNvPr id="8" name="直接连接符 7"/>
          <p:cNvCxnSpPr/>
          <p:nvPr userDrawn="1"/>
        </p:nvCxnSpPr>
        <p:spPr>
          <a:xfrm>
            <a:off x="187325"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直接连接符 6"/>
          <p:cNvCxnSpPr/>
          <p:nvPr userDrawn="1"/>
        </p:nvCxnSpPr>
        <p:spPr>
          <a:xfrm>
            <a:off x="44450" y="989582"/>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4445" y="1905"/>
            <a:ext cx="9135745" cy="914084"/>
          </a:xfrm>
          <a:gradFill>
            <a:gsLst>
              <a:gs pos="0">
                <a:schemeClr val="accent1">
                  <a:lumMod val="5000"/>
                  <a:lumOff val="95000"/>
                </a:schemeClr>
              </a:gs>
              <a:gs pos="0">
                <a:srgbClr val="00B0F0"/>
              </a:gs>
              <a:gs pos="22000">
                <a:schemeClr val="accent1">
                  <a:lumMod val="45000"/>
                  <a:lumOff val="55000"/>
                </a:schemeClr>
              </a:gs>
              <a:gs pos="100000">
                <a:schemeClr val="accent1">
                  <a:lumMod val="30000"/>
                  <a:lumOff val="70000"/>
                </a:schemeClr>
              </a:gs>
            </a:gsLst>
            <a:lin ang="0" scaled="0"/>
          </a:gradFill>
        </p:spPr>
        <p:txBody>
          <a:bodyPr/>
          <a:lstStyle>
            <a:lvl1pPr algn="l">
              <a:defRPr/>
            </a:lvl1pPr>
          </a:lstStyle>
          <a:p>
            <a:pPr fontAlgn="base"/>
            <a:r>
              <a:rPr lang="en-US" strike="noStrike" noProof="1"/>
              <a:t>Click to edit Master title style</a:t>
            </a:r>
          </a:p>
        </p:txBody>
      </p:sp>
      <p:sp>
        <p:nvSpPr>
          <p:cNvPr id="3" name="Content Placeholder 2"/>
          <p:cNvSpPr>
            <a:spLocks noGrp="1"/>
          </p:cNvSpPr>
          <p:nvPr>
            <p:ph idx="1"/>
          </p:nvPr>
        </p:nvSpPr>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Date Placeholder 3"/>
          <p:cNvSpPr>
            <a:spLocks noGrp="1"/>
          </p:cNvSpPr>
          <p:nvPr>
            <p:ph type="dt" sz="half" idx="10"/>
          </p:nvPr>
        </p:nvSpPr>
        <p:spPr>
          <a:xfrm>
            <a:off x="457200" y="4684738"/>
            <a:ext cx="2133600" cy="357250"/>
          </a:xfrm>
          <a:prstGeom prst="rect">
            <a:avLst/>
          </a:prstGeom>
          <a:noFill/>
          <a:ln w="9525">
            <a:noFill/>
          </a:ln>
        </p:spPr>
        <p:txBody>
          <a:body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zh-CN" altLang="en-US" strike="noStrike" noProof="1"/>
          </a:p>
        </p:txBody>
      </p:sp>
    </p:spTree>
  </p:cSld>
  <p:clrMapOvr>
    <a:masterClrMapping/>
  </p:clrMapOvr>
  <p:hf sldNum="0"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528"/>
            <a:ext cx="7886700" cy="2139927"/>
          </a:xfrm>
        </p:spPr>
        <p:txBody>
          <a:bodyPr anchor="b"/>
          <a:lstStyle>
            <a:lvl1pPr>
              <a:defRPr sz="3375"/>
            </a:lvl1pPr>
          </a:lstStyle>
          <a:p>
            <a:pPr fontAlgn="base"/>
            <a:r>
              <a:rPr lang="en-US" strike="noStrike" noProof="1"/>
              <a:t>Click to edit Master title style</a:t>
            </a:r>
          </a:p>
        </p:txBody>
      </p:sp>
      <p:sp>
        <p:nvSpPr>
          <p:cNvPr id="3" name="Text Placeholder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en-US" strike="noStrike" noProof="1"/>
              <a:t>Click to edit Master text styles</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sldNum="0"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Content Placeholder 2"/>
          <p:cNvSpPr>
            <a:spLocks noGrp="1"/>
          </p:cNvSpPr>
          <p:nvPr>
            <p:ph sz="half" idx="1"/>
          </p:nvPr>
        </p:nvSpPr>
        <p:spPr>
          <a:xfrm>
            <a:off x="457200" y="1200360"/>
            <a:ext cx="4032504" cy="3395066"/>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Content Placeholder 3"/>
          <p:cNvSpPr>
            <a:spLocks noGrp="1"/>
          </p:cNvSpPr>
          <p:nvPr>
            <p:ph sz="half" idx="2"/>
          </p:nvPr>
        </p:nvSpPr>
        <p:spPr>
          <a:xfrm>
            <a:off x="4654296" y="1200360"/>
            <a:ext cx="4032504" cy="3395066"/>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sldNum="0"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92"/>
            <a:ext cx="7886700" cy="994346"/>
          </a:xfrm>
        </p:spPr>
        <p:txBody>
          <a:bodyPr/>
          <a:lstStyle/>
          <a:p>
            <a:pPr fontAlgn="base"/>
            <a:r>
              <a:rPr lang="en-US" strike="noStrike" noProof="1"/>
              <a:t>Click to edit Master title style</a:t>
            </a:r>
          </a:p>
        </p:txBody>
      </p:sp>
      <p:sp>
        <p:nvSpPr>
          <p:cNvPr id="3" name="Text Placeholder 2"/>
          <p:cNvSpPr>
            <a:spLocks noGrp="1"/>
          </p:cNvSpPr>
          <p:nvPr>
            <p:ph type="body" idx="1"/>
          </p:nvPr>
        </p:nvSpPr>
        <p:spPr>
          <a:xfrm>
            <a:off x="629841" y="1261093"/>
            <a:ext cx="3868340"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a:t>Click to edit Master text styles</a:t>
            </a:r>
          </a:p>
        </p:txBody>
      </p:sp>
      <p:sp>
        <p:nvSpPr>
          <p:cNvPr id="4" name="Content Placeholder 3"/>
          <p:cNvSpPr>
            <a:spLocks noGrp="1"/>
          </p:cNvSpPr>
          <p:nvPr>
            <p:ph sz="half" idx="2"/>
          </p:nvPr>
        </p:nvSpPr>
        <p:spPr>
          <a:xfrm>
            <a:off x="629841" y="1879135"/>
            <a:ext cx="3868340" cy="2763924"/>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5" name="Text Placeholder 4"/>
          <p:cNvSpPr>
            <a:spLocks noGrp="1"/>
          </p:cNvSpPr>
          <p:nvPr>
            <p:ph type="body" sz="quarter" idx="3"/>
          </p:nvPr>
        </p:nvSpPr>
        <p:spPr>
          <a:xfrm>
            <a:off x="4629150" y="1261093"/>
            <a:ext cx="3887391"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a:t>Click to edit Master text styles</a:t>
            </a:r>
          </a:p>
        </p:txBody>
      </p:sp>
      <p:sp>
        <p:nvSpPr>
          <p:cNvPr id="6" name="Content Placeholder 5"/>
          <p:cNvSpPr>
            <a:spLocks noGrp="1"/>
          </p:cNvSpPr>
          <p:nvPr>
            <p:ph sz="quarter" idx="4"/>
          </p:nvPr>
        </p:nvSpPr>
        <p:spPr>
          <a:xfrm>
            <a:off x="4629150" y="1879135"/>
            <a:ext cx="3887391" cy="2763924"/>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sldNum="0"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sldNum="0"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pPr fontAlgn="base"/>
            <a:r>
              <a:rPr lang="en-US" strike="noStrike" noProof="1"/>
              <a:t>Click to edit Master title style</a:t>
            </a:r>
          </a:p>
        </p:txBody>
      </p:sp>
      <p:sp>
        <p:nvSpPr>
          <p:cNvPr id="3" name="Content Placeholder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a:t>Click to edit Master text styles</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sldNum="0"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pPr fontAlgn="base"/>
            <a:r>
              <a:rPr lang="en-US" strike="noStrike" noProof="1"/>
              <a:t>Click to edit Master title style</a:t>
            </a:r>
          </a:p>
        </p:txBody>
      </p:sp>
      <p:sp>
        <p:nvSpPr>
          <p:cNvPr id="3" name="Picture Placeholder 2"/>
          <p:cNvSpPr>
            <a:spLocks noGrp="1"/>
          </p:cNvSpPr>
          <p:nvPr>
            <p:ph type="pic" idx="1"/>
          </p:nvPr>
        </p:nvSpPr>
        <p:spPr>
          <a:xfrm>
            <a:off x="3887391" y="740698"/>
            <a:ext cx="4629150" cy="3655858"/>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en-US" strike="noStrike" noProof="1"/>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a:t>Click to edit Master text styles</a:t>
            </a:r>
          </a:p>
        </p:txBody>
      </p:sp>
      <p:sp>
        <p:nvSpPr>
          <p:cNvPr id="5" name="Date Placeholder 4"/>
          <p:cNvSpPr>
            <a:spLocks noGrp="1"/>
          </p:cNvSpPr>
          <p:nvPr>
            <p:ph type="dt" sz="half" idx="10"/>
          </p:nvPr>
        </p:nvSpPr>
        <p:spPr>
          <a:xfrm>
            <a:off x="457200" y="4684738"/>
            <a:ext cx="2133600" cy="357250"/>
          </a:xfrm>
          <a:prstGeom prst="rect">
            <a:avLst/>
          </a:prstGeom>
          <a:noFill/>
          <a:ln w="9525">
            <a:noFill/>
          </a:ln>
        </p:spPr>
        <p:txBody>
          <a:bodyPr/>
          <a:lstStyle/>
          <a:p>
            <a:pPr fontAlgn="base"/>
            <a:endParaRPr lang="en-US" strike="noStrike" noProof="1"/>
          </a:p>
        </p:txBody>
      </p:sp>
      <p:sp>
        <p:nvSpPr>
          <p:cNvPr id="6" name="Footer Placeholder 5"/>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en-US" strike="noStrike" noProof="1"/>
          </a:p>
        </p:txBody>
      </p:sp>
      <p:sp>
        <p:nvSpPr>
          <p:cNvPr id="7" name="Slide Number Placeholder 6"/>
          <p:cNvSpPr>
            <a:spLocks noGrp="1"/>
          </p:cNvSpPr>
          <p:nvPr>
            <p:ph type="sldNum" sz="quarter" idx="12"/>
          </p:nvPr>
        </p:nvSpPr>
        <p:spPr>
          <a:xfrm>
            <a:off x="6553200" y="4684738"/>
            <a:ext cx="2133600" cy="357250"/>
          </a:xfrm>
          <a:prstGeom prst="rect">
            <a:avLst/>
          </a:prstGeom>
          <a:noFill/>
          <a:ln w="9525">
            <a:noFill/>
          </a:ln>
        </p:spPr>
        <p:txBody>
          <a:bodyPr/>
          <a:lstStyle/>
          <a:p>
            <a:pPr fontAlgn="base"/>
            <a:fld id="{9A0DB2DC-4C9A-4742-B13C-FB6460FD3503}" type="slidenum">
              <a:rPr lang="en-US" strike="noStrike" noProof="1">
                <a:latin typeface="Arial" panose="020B0604020202020204" pitchFamily="34" charset="0"/>
                <a:ea typeface="宋体" panose="02010600030101010101" pitchFamily="2" charset="-122"/>
                <a:cs typeface="+mn-ea"/>
              </a:rPr>
              <a:t>‹#›</a:t>
            </a:fld>
            <a:endParaRPr lang="en-US" strike="noStrike" noProof="1"/>
          </a:p>
        </p:txBody>
      </p:sp>
    </p:spTree>
  </p:cSld>
  <p:clrMapOvr>
    <a:masterClrMapping/>
  </p:clrMapOvr>
  <p:hf sldNum="0"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sldNum="0"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15"/>
            <a:ext cx="2057400" cy="4389411"/>
          </a:xfrm>
        </p:spPr>
        <p:txBody>
          <a:bodyPr vert="eaVert"/>
          <a:lstStyle/>
          <a:p>
            <a:pPr fontAlgn="base"/>
            <a:r>
              <a:rPr lang="en-US" strike="noStrike" noProof="1"/>
              <a:t>Click to edit Master title style</a:t>
            </a:r>
          </a:p>
        </p:txBody>
      </p:sp>
      <p:sp>
        <p:nvSpPr>
          <p:cNvPr id="3" name="Vertical Text Placeholder 2"/>
          <p:cNvSpPr>
            <a:spLocks noGrp="1"/>
          </p:cNvSpPr>
          <p:nvPr>
            <p:ph type="body" orient="vert" idx="1"/>
          </p:nvPr>
        </p:nvSpPr>
        <p:spPr>
          <a:xfrm>
            <a:off x="457200" y="206015"/>
            <a:ext cx="6052930" cy="4389411"/>
          </a:xfrm>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628650" y="1369458"/>
            <a:ext cx="3886200" cy="326407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29150" y="1369458"/>
            <a:ext cx="3886200" cy="326407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7" name="灯片编号占位符 6"/>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矩形 3"/>
          <p:cNvSpPr/>
          <p:nvPr userDrawn="1"/>
        </p:nvSpPr>
        <p:spPr>
          <a:xfrm>
            <a:off x="0" y="4913079"/>
            <a:ext cx="9144000" cy="23042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userDrawn="1"/>
        </p:nvSpPr>
        <p:spPr>
          <a:xfrm>
            <a:off x="0" y="1000687"/>
            <a:ext cx="9144000" cy="124182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742950" y="1338297"/>
            <a:ext cx="7772400" cy="754857"/>
          </a:xfrm>
        </p:spPr>
        <p:txBody>
          <a:bodyPr anchor="b"/>
          <a:lstStyle>
            <a:lvl1pPr algn="ctr">
              <a:defRPr sz="36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429436"/>
            <a:ext cx="6858000" cy="1241822"/>
          </a:xfrm>
        </p:spPr>
        <p:txBody>
          <a:bodyPr/>
          <a:lstStyle>
            <a:lvl1pPr marL="0" indent="0" algn="ctr">
              <a:buNone/>
              <a:defRPr sz="1800">
                <a:latin typeface="微软雅黑" panose="020B0503020204020204" pitchFamily="34" charset="-122"/>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9" name="文本框 8"/>
          <p:cNvSpPr txBox="1"/>
          <p:nvPr userDrawn="1"/>
        </p:nvSpPr>
        <p:spPr>
          <a:xfrm>
            <a:off x="114300" y="4930437"/>
            <a:ext cx="1200970" cy="253916"/>
          </a:xfrm>
          <a:prstGeom prst="rect">
            <a:avLst/>
          </a:prstGeom>
          <a:noFill/>
        </p:spPr>
        <p:txBody>
          <a:bodyPr wrap="none" rtlCol="0">
            <a:spAutoFit/>
          </a:bodyPr>
          <a:lstStyle/>
          <a:p>
            <a:r>
              <a:rPr lang="en-US" altLang="zh-CN" sz="1050" dirty="0">
                <a:solidFill>
                  <a:schemeClr val="bg1"/>
                </a:solidFill>
                <a:latin typeface="微软雅黑" panose="020B0503020204020204" pitchFamily="34" charset="-122"/>
                <a:ea typeface="微软雅黑" panose="020B0503020204020204" pitchFamily="34" charset="-122"/>
              </a:rPr>
              <a:t>Python</a:t>
            </a:r>
            <a:r>
              <a:rPr lang="zh-CN" altLang="en-US" sz="1050" dirty="0">
                <a:solidFill>
                  <a:schemeClr val="bg1"/>
                </a:solidFill>
                <a:latin typeface="微软雅黑" panose="020B0503020204020204" pitchFamily="34" charset="-122"/>
                <a:ea typeface="微软雅黑" panose="020B0503020204020204" pitchFamily="34" charset="-122"/>
              </a:rPr>
              <a:t>程序设计</a:t>
            </a:r>
          </a:p>
        </p:txBody>
      </p:sp>
      <p:sp>
        <p:nvSpPr>
          <p:cNvPr id="10" name="文本框 9"/>
          <p:cNvSpPr txBox="1"/>
          <p:nvPr userDrawn="1"/>
        </p:nvSpPr>
        <p:spPr>
          <a:xfrm>
            <a:off x="2787918" y="4930437"/>
            <a:ext cx="2800767" cy="253916"/>
          </a:xfrm>
          <a:prstGeom prst="rect">
            <a:avLst/>
          </a:prstGeom>
          <a:noFill/>
        </p:spPr>
        <p:txBody>
          <a:bodyPr wrap="none" rtlCol="0">
            <a:spAutoFit/>
          </a:bodyPr>
          <a:lstStyle/>
          <a:p>
            <a:r>
              <a:rPr lang="zh-CN" altLang="en-US" sz="1050" dirty="0">
                <a:solidFill>
                  <a:schemeClr val="bg1"/>
                </a:solidFill>
                <a:latin typeface="微软雅黑" panose="020B0503020204020204" pitchFamily="34" charset="-122"/>
                <a:ea typeface="微软雅黑" panose="020B0503020204020204" pitchFamily="34" charset="-122"/>
              </a:rPr>
              <a:t>彭小江，深圳技术大学</a:t>
            </a:r>
            <a:r>
              <a:rPr lang="en-US" altLang="zh-CN" sz="1050" dirty="0">
                <a:solidFill>
                  <a:schemeClr val="bg1"/>
                </a:solidFill>
                <a:latin typeface="微软雅黑" panose="020B0503020204020204" pitchFamily="34" charset="-122"/>
                <a:ea typeface="微软雅黑" panose="020B0503020204020204" pitchFamily="34" charset="-122"/>
              </a:rPr>
              <a:t>-</a:t>
            </a:r>
            <a:r>
              <a:rPr lang="zh-CN" altLang="en-US" sz="1050" dirty="0">
                <a:solidFill>
                  <a:schemeClr val="bg1"/>
                </a:solidFill>
                <a:latin typeface="微软雅黑" panose="020B0503020204020204" pitchFamily="34" charset="-122"/>
                <a:ea typeface="微软雅黑" panose="020B0503020204020204" pitchFamily="34" charset="-122"/>
              </a:rPr>
              <a:t>大数据与互联网学院</a:t>
            </a:r>
          </a:p>
        </p:txBody>
      </p:sp>
      <p:pic>
        <p:nvPicPr>
          <p:cNvPr id="921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371229" y="3744306"/>
            <a:ext cx="1634144" cy="10194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lstStyle/>
          <a:p>
            <a:pPr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lstStyle/>
          <a:p>
            <a:pPr eaLnBrk="1" fontAlgn="base" hangingPunct="1"/>
            <a:endParaRPr lang="zh-CN" altLang="en-US" strike="noStrike" noProof="1"/>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214313"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44450" y="989582"/>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3175" y="-953"/>
            <a:ext cx="9116695" cy="925039"/>
          </a:xfrm>
          <a:gradFill>
            <a:gsLst>
              <a:gs pos="100000">
                <a:srgbClr val="00B0F0"/>
              </a:gs>
              <a:gs pos="39000">
                <a:schemeClr val="accent1">
                  <a:lumMod val="45000"/>
                  <a:lumOff val="55000"/>
                </a:schemeClr>
              </a:gs>
              <a:gs pos="24000">
                <a:schemeClr val="accent1">
                  <a:lumMod val="45000"/>
                  <a:lumOff val="55000"/>
                </a:schemeClr>
              </a:gs>
              <a:gs pos="5000">
                <a:schemeClr val="accent1">
                  <a:lumMod val="30000"/>
                  <a:lumOff val="70000"/>
                </a:schemeClr>
              </a:gs>
            </a:gsLst>
            <a:lin ang="10800000" scaled="0"/>
          </a:gradFill>
          <a:ln w="9525">
            <a:noFill/>
          </a:ln>
        </p:spPr>
        <p:txBody>
          <a:bodyPr vert="horz" rtlCol="0" anchor="ctr">
            <a:normAutofit/>
          </a:bodyPr>
          <a:lstStyle>
            <a:lvl1pPr marL="0" marR="0" algn="l" rtl="0" eaLnBrk="1" fontAlgn="base" latinLnBrk="0" hangingPunct="1">
              <a:lnSpc>
                <a:spcPct val="100000"/>
              </a:lnSpc>
              <a:buNone/>
              <a:defRPr kumimoji="0" lang="zh-CN" altLang="en-US" sz="3300" b="0" i="0" u="none" strike="noStrike" kern="1200" cap="none" spc="0" normalizeH="0" baseline="0" noProof="1" smtClean="0">
                <a:solidFill>
                  <a:schemeClr val="tx1"/>
                </a:solidFill>
                <a:effectLst/>
                <a:latin typeface="+mj-lt"/>
                <a:ea typeface="+mj-ea"/>
                <a:cs typeface="+mj-cs"/>
                <a:sym typeface="+mn-ea"/>
              </a:defRPr>
            </a:lvl1pPr>
          </a:lstStyle>
          <a:p>
            <a:pPr lvl="0" fontAlgn="base"/>
            <a:r>
              <a:rPr strike="noStrike" noProof="1">
                <a:sym typeface="+mn-ea"/>
              </a:rPr>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lstStyle/>
          <a:p>
            <a:pPr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lstStyle/>
          <a:p>
            <a:pPr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201613"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44450" y="1001491"/>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13970" y="10956"/>
            <a:ext cx="9116695" cy="900746"/>
          </a:xfrm>
          <a:gradFill>
            <a:gsLst>
              <a:gs pos="26000">
                <a:srgbClr val="00B0F0"/>
              </a:gs>
              <a:gs pos="0">
                <a:srgbClr val="034373"/>
              </a:gs>
            </a:gsLst>
            <a:path path="rect">
              <a:fillToRect r="100000" b="100000"/>
            </a:path>
            <a:tileRect l="-100000" t="-100000"/>
          </a:gradFill>
        </p:spPr>
        <p:txBody>
          <a:bodyPr/>
          <a:lstStyle>
            <a:lvl1pPr algn="l">
              <a:defRPr>
                <a:effectLst/>
              </a:defRPr>
            </a:lvl1p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lstStyle/>
          <a:p>
            <a:pPr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lstStyle/>
          <a:p>
            <a:pPr eaLnBrk="1" fontAlgn="base" hangingPunct="1"/>
            <a:endParaRPr lang="zh-CN" altLang="en-US" strike="noStrike" noProof="1"/>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miter/>
          </a:ln>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5362" name="组合 7169"/>
          <p:cNvGrpSpPr/>
          <p:nvPr/>
        </p:nvGrpSpPr>
        <p:grpSpPr>
          <a:xfrm>
            <a:off x="0" y="0"/>
            <a:ext cx="9144000" cy="5143209"/>
            <a:chOff x="0" y="0"/>
            <a:chExt cx="5760" cy="4319"/>
          </a:xfrm>
        </p:grpSpPr>
        <p:sp>
          <p:nvSpPr>
            <p:cNvPr id="15363" name="任意多边形 7170"/>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5364" name="任意多边形 7171"/>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5365" name="任意多边形 7172"/>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5366" name="任意多边形 7173"/>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5367" name="任意多边形 7174"/>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5368" name="任意多边形 7175"/>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5369" name="任意多边形 7176"/>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5370" name="任意多边形 7177"/>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5371" name="任意多边形 7178"/>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5372" name="任意多边形 7179"/>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5373" name="任意多边形 7180"/>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5374" name="任意多边形 7181"/>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5375" name="任意多边形 7182"/>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5376" name="任意多边形 7183"/>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5377" name="任意多边形 7184"/>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5378" name="任意多边形 7185"/>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5379" name="任意多边形 7186"/>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5380" name="任意多边形 7187"/>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5381" name="任意多边形 7188"/>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5382" name="任意多边形 7189"/>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5383" name="任意多边形 7190"/>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5384" name="任意多边形 7191"/>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5385" name="任意多边形 7192"/>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5386" name="任意多边形 7193"/>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5387" name="任意多边形 7194"/>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5388" name="任意多边形 7195"/>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5389" name="任意多边形 7196"/>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5390" name="任意多边形 7197"/>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5391" name="任意多边形 7198"/>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5392" name="任意多边形 7199"/>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5393" name="任意多边形 7200"/>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5394" name="任意多边形 7201"/>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5395" name="任意多边形 7202"/>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5396" name="任意多边形 7203"/>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5397" name="任意多边形 7204"/>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5398" name="任意多边形 7205"/>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5399" name="组合 7206"/>
            <p:cNvGrpSpPr/>
            <p:nvPr userDrawn="1"/>
          </p:nvGrpSpPr>
          <p:grpSpPr>
            <a:xfrm>
              <a:off x="0" y="1632"/>
              <a:ext cx="5758" cy="1858"/>
              <a:chOff x="0" y="0"/>
              <a:chExt cx="5758" cy="1858"/>
            </a:xfrm>
          </p:grpSpPr>
          <p:sp>
            <p:nvSpPr>
              <p:cNvPr id="15400" name="任意多边形 7207"/>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5401" name="任意多边形 7208"/>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7210" name="标题 7209"/>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lvl1pPr>
          </a:lstStyle>
          <a:p>
            <a:pPr lvl="0" fontAlgn="base"/>
            <a:r>
              <a:rPr lang="zh-CN" altLang="en-US" strike="noStrike" noProof="1"/>
              <a:t>单击此处编辑母版标题样式</a:t>
            </a:r>
          </a:p>
        </p:txBody>
      </p:sp>
      <p:sp>
        <p:nvSpPr>
          <p:cNvPr id="7211" name="副标题 7210"/>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7212" name="日期占位符 7211"/>
          <p:cNvSpPr>
            <a:spLocks noGrp="1"/>
          </p:cNvSpPr>
          <p:nvPr>
            <p:ph type="dt" sz="quarter" idx="2"/>
          </p:nvPr>
        </p:nvSpPr>
        <p:spPr>
          <a:xfrm>
            <a:off x="457200" y="4683547"/>
            <a:ext cx="2133600" cy="342960"/>
          </a:xfrm>
          <a:prstGeom prst="rect">
            <a:avLst/>
          </a:prstGeom>
          <a:noFill/>
          <a:ln w="9525">
            <a:noFill/>
            <a:miter/>
          </a:ln>
        </p:spPr>
        <p:txBody>
          <a:bodyPr anchor="b"/>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7213" name="页脚占位符 7212"/>
          <p:cNvSpPr>
            <a:spLocks noGrp="1"/>
          </p:cNvSpPr>
          <p:nvPr>
            <p:ph type="ftr" sz="quarter" idx="3"/>
          </p:nvPr>
        </p:nvSpPr>
        <p:spPr>
          <a:xfrm>
            <a:off x="3124200" y="4687120"/>
            <a:ext cx="2895600" cy="342960"/>
          </a:xfrm>
          <a:prstGeom prst="rect">
            <a:avLst/>
          </a:prstGeom>
          <a:noFill/>
          <a:ln w="9525">
            <a:noFill/>
            <a:miter/>
          </a:ln>
        </p:spPr>
        <p:txBody>
          <a:bodyPr anchor="b"/>
          <a:lstStyle/>
          <a:p>
            <a:pPr fontAlgn="base"/>
            <a:endParaRPr lang="en-US" altLang="x-none" strike="noStrike" noProof="1"/>
          </a:p>
        </p:txBody>
      </p:sp>
      <p:sp>
        <p:nvSpPr>
          <p:cNvPr id="7214" name="灯片编号占位符 7213"/>
          <p:cNvSpPr>
            <a:spLocks noGrp="1"/>
          </p:cNvSpPr>
          <p:nvPr>
            <p:ph type="sldNum" sz="quarter" idx="4"/>
          </p:nvPr>
        </p:nvSpPr>
        <p:spPr>
          <a:xfrm>
            <a:off x="6553200" y="4683547"/>
            <a:ext cx="2133600" cy="342960"/>
          </a:xfrm>
          <a:prstGeom prst="rect">
            <a:avLst/>
          </a:prstGeom>
          <a:noFill/>
          <a:ln w="9525">
            <a:noFill/>
            <a:miter/>
          </a:ln>
        </p:spPr>
        <p:txBody>
          <a:bodyPr anchor="b"/>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en-US" altLang="x-none" strike="noStrike" noProof="1"/>
          </a:p>
        </p:txBody>
      </p:sp>
    </p:spTree>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6386" name="组合 11265"/>
          <p:cNvGrpSpPr/>
          <p:nvPr/>
        </p:nvGrpSpPr>
        <p:grpSpPr>
          <a:xfrm>
            <a:off x="0" y="0"/>
            <a:ext cx="9144000" cy="5143209"/>
            <a:chOff x="0" y="0"/>
            <a:chExt cx="5760" cy="4319"/>
          </a:xfrm>
        </p:grpSpPr>
        <p:sp>
          <p:nvSpPr>
            <p:cNvPr id="16387" name="任意多边形 11266"/>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6388" name="任意多边形 11267"/>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6389" name="任意多边形 11268"/>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6390" name="任意多边形 11269"/>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6391" name="任意多边形 11270"/>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6392" name="任意多边形 11271"/>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6393" name="任意多边形 11272"/>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6394" name="任意多边形 11273"/>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6395" name="任意多边形 11274"/>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6396" name="任意多边形 11275"/>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6397" name="任意多边形 11276"/>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6398" name="任意多边形 11277"/>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6399" name="任意多边形 11278"/>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6400" name="任意多边形 11279"/>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6401" name="任意多边形 11280"/>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6402" name="任意多边形 11281"/>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6403" name="任意多边形 11282"/>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6404" name="任意多边形 11283"/>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6405" name="任意多边形 11284"/>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6406" name="任意多边形 11285"/>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6407" name="任意多边形 11286"/>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6408" name="任意多边形 11287"/>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6409" name="任意多边形 11288"/>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6410" name="任意多边形 11289"/>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6411" name="任意多边形 11290"/>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6412" name="任意多边形 11291"/>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6413" name="任意多边形 11292"/>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6414" name="任意多边形 11293"/>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6415" name="任意多边形 11294"/>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6416" name="任意多边形 11295"/>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6417" name="任意多边形 11296"/>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6418" name="任意多边形 11297"/>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6419" name="任意多边形 11298"/>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6420" name="任意多边形 11299"/>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6421" name="任意多边形 11300"/>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6422" name="任意多边形 11301"/>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6423" name="组合 11302"/>
            <p:cNvGrpSpPr/>
            <p:nvPr userDrawn="1"/>
          </p:nvGrpSpPr>
          <p:grpSpPr>
            <a:xfrm>
              <a:off x="0" y="1632"/>
              <a:ext cx="5758" cy="1858"/>
              <a:chOff x="0" y="0"/>
              <a:chExt cx="5758" cy="1858"/>
            </a:xfrm>
          </p:grpSpPr>
          <p:sp>
            <p:nvSpPr>
              <p:cNvPr id="16424" name="任意多边形 11303"/>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6425" name="任意多边形 11304"/>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1306" name="标题 11305"/>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lvl1pPr>
          </a:lstStyle>
          <a:p>
            <a:pPr lvl="0" fontAlgn="base"/>
            <a:r>
              <a:rPr lang="zh-CN" altLang="en-US" strike="noStrike" noProof="1"/>
              <a:t>单击此处编辑母版标题样式</a:t>
            </a:r>
          </a:p>
        </p:txBody>
      </p:sp>
      <p:sp>
        <p:nvSpPr>
          <p:cNvPr id="11307" name="副标题 11306"/>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p>
        </p:txBody>
      </p:sp>
      <p:sp>
        <p:nvSpPr>
          <p:cNvPr id="11308" name="日期占位符 11307"/>
          <p:cNvSpPr>
            <a:spLocks noGrp="1"/>
          </p:cNvSpPr>
          <p:nvPr>
            <p:ph type="dt" sz="quarter" idx="2"/>
          </p:nvPr>
        </p:nvSpPr>
        <p:spPr>
          <a:xfrm>
            <a:off x="457200" y="4683547"/>
            <a:ext cx="2133600" cy="342960"/>
          </a:xfrm>
          <a:prstGeom prst="rect">
            <a:avLst/>
          </a:prstGeom>
          <a:noFill/>
          <a:ln w="9525">
            <a:noFill/>
            <a:miter/>
          </a:ln>
        </p:spPr>
        <p:txBody>
          <a:bodyPr anchor="b"/>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11309" name="页脚占位符 11308"/>
          <p:cNvSpPr>
            <a:spLocks noGrp="1"/>
          </p:cNvSpPr>
          <p:nvPr>
            <p:ph type="ftr" sz="quarter" idx="3"/>
          </p:nvPr>
        </p:nvSpPr>
        <p:spPr>
          <a:xfrm>
            <a:off x="3124200" y="4687120"/>
            <a:ext cx="2895600" cy="342960"/>
          </a:xfrm>
          <a:prstGeom prst="rect">
            <a:avLst/>
          </a:prstGeom>
          <a:noFill/>
          <a:ln w="9525">
            <a:noFill/>
            <a:miter/>
          </a:ln>
        </p:spPr>
        <p:txBody>
          <a:bodyPr anchor="b"/>
          <a:lstStyle/>
          <a:p>
            <a:pPr fontAlgn="base"/>
            <a:endParaRPr lang="en-US" altLang="x-none" strike="noStrike" noProof="1"/>
          </a:p>
        </p:txBody>
      </p:sp>
      <p:sp>
        <p:nvSpPr>
          <p:cNvPr id="11310" name="灯片编号占位符 11309"/>
          <p:cNvSpPr>
            <a:spLocks noGrp="1"/>
          </p:cNvSpPr>
          <p:nvPr>
            <p:ph type="sldNum" sz="quarter" idx="4"/>
          </p:nvPr>
        </p:nvSpPr>
        <p:spPr>
          <a:xfrm>
            <a:off x="6553200" y="4683547"/>
            <a:ext cx="2133600" cy="342960"/>
          </a:xfrm>
          <a:prstGeom prst="rect">
            <a:avLst/>
          </a:prstGeom>
          <a:noFill/>
          <a:ln w="9525">
            <a:noFill/>
            <a:miter/>
          </a:ln>
        </p:spPr>
        <p:txBody>
          <a:bodyPr anchor="b"/>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en-US" altLang="x-none" strike="noStrike" noProof="1"/>
          </a:p>
        </p:txBody>
      </p:sp>
    </p:spTree>
  </p:cSld>
  <p:clrMapOvr>
    <a:masterClrMapping/>
  </p:clrMapOvr>
  <p:hf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theme" Target="../theme/theme11.xml"/><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2" Type="http://schemas.openxmlformats.org/officeDocument/2006/relationships/slideLayout" Target="../slideLayouts/slideLayout113.xml"/><Relationship Id="rId16" Type="http://schemas.openxmlformats.org/officeDocument/2006/relationships/image" Target="../media/image3.png"/><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5" Type="http://schemas.openxmlformats.org/officeDocument/2006/relationships/image" Target="../media/image2.png"/><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1.xml"/><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theme" Target="../theme/theme12.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2.xml"/><Relationship Id="rId13" Type="http://schemas.openxmlformats.org/officeDocument/2006/relationships/slideLayout" Target="../slideLayouts/slideLayout147.xml"/><Relationship Id="rId3" Type="http://schemas.openxmlformats.org/officeDocument/2006/relationships/slideLayout" Target="../slideLayouts/slideLayout137.xml"/><Relationship Id="rId7" Type="http://schemas.openxmlformats.org/officeDocument/2006/relationships/slideLayout" Target="../slideLayouts/slideLayout141.xml"/><Relationship Id="rId12" Type="http://schemas.openxmlformats.org/officeDocument/2006/relationships/slideLayout" Target="../slideLayouts/slideLayout146.xml"/><Relationship Id="rId2" Type="http://schemas.openxmlformats.org/officeDocument/2006/relationships/slideLayout" Target="../slideLayouts/slideLayout136.xml"/><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5" Type="http://schemas.openxmlformats.org/officeDocument/2006/relationships/slideLayout" Target="../slideLayouts/slideLayout139.xml"/><Relationship Id="rId10" Type="http://schemas.openxmlformats.org/officeDocument/2006/relationships/slideLayout" Target="../slideLayouts/slideLayout144.xml"/><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5.xml"/><Relationship Id="rId3" Type="http://schemas.openxmlformats.org/officeDocument/2006/relationships/slideLayout" Target="../slideLayouts/slideLayout150.xml"/><Relationship Id="rId7" Type="http://schemas.openxmlformats.org/officeDocument/2006/relationships/slideLayout" Target="../slideLayouts/slideLayout154.xml"/><Relationship Id="rId12" Type="http://schemas.openxmlformats.org/officeDocument/2006/relationships/theme" Target="../theme/theme14.xml"/><Relationship Id="rId2" Type="http://schemas.openxmlformats.org/officeDocument/2006/relationships/slideLayout" Target="../slideLayouts/slideLayout149.xml"/><Relationship Id="rId1" Type="http://schemas.openxmlformats.org/officeDocument/2006/relationships/slideLayout" Target="../slideLayouts/slideLayout148.xml"/><Relationship Id="rId6" Type="http://schemas.openxmlformats.org/officeDocument/2006/relationships/slideLayout" Target="../slideLayouts/slideLayout153.xml"/><Relationship Id="rId11" Type="http://schemas.openxmlformats.org/officeDocument/2006/relationships/slideLayout" Target="../slideLayouts/slideLayout158.xml"/><Relationship Id="rId5" Type="http://schemas.openxmlformats.org/officeDocument/2006/relationships/slideLayout" Target="../slideLayouts/slideLayout152.xml"/><Relationship Id="rId10" Type="http://schemas.openxmlformats.org/officeDocument/2006/relationships/slideLayout" Target="../slideLayouts/slideLayout157.xml"/><Relationship Id="rId4" Type="http://schemas.openxmlformats.org/officeDocument/2006/relationships/slideLayout" Target="../slideLayouts/slideLayout151.xml"/><Relationship Id="rId9" Type="http://schemas.openxmlformats.org/officeDocument/2006/relationships/slideLayout" Target="../slideLayouts/slideLayout15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1.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image" Target="../media/image3.png"/><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image" Target="../media/image1.png"/><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5" Type="http://schemas.openxmlformats.org/officeDocument/2006/relationships/image" Target="../media/image3.png"/><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102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
        <p:nvSpPr>
          <p:cNvPr id="1030"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10243"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229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1229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12294"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1266" name="组合 13313"/>
          <p:cNvGrpSpPr/>
          <p:nvPr/>
        </p:nvGrpSpPr>
        <p:grpSpPr>
          <a:xfrm>
            <a:off x="0" y="0"/>
            <a:ext cx="9144000" cy="5143209"/>
            <a:chOff x="0" y="0"/>
            <a:chExt cx="5760" cy="4319"/>
          </a:xfrm>
        </p:grpSpPr>
        <p:sp>
          <p:nvSpPr>
            <p:cNvPr id="11267" name="任意多边形 13314"/>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1268" name="任意多边形 13315"/>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1269" name="任意多边形 13316"/>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1270" name="任意多边形 13317"/>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1271" name="任意多边形 13318"/>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1272" name="任意多边形 13319"/>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1273" name="任意多边形 13320"/>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1274" name="任意多边形 13321"/>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1275" name="任意多边形 13322"/>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1276" name="任意多边形 13323"/>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1277" name="任意多边形 13324"/>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1278" name="任意多边形 13325"/>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1279" name="任意多边形 13326"/>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1280" name="任意多边形 13327"/>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1281" name="任意多边形 13328"/>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1282" name="任意多边形 13329"/>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1283" name="任意多边形 13330"/>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1284" name="任意多边形 13331"/>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1285" name="任意多边形 13332"/>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1286" name="任意多边形 13333"/>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1287" name="任意多边形 13334"/>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1288" name="任意多边形 13335"/>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1289" name="任意多边形 13336"/>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1290" name="任意多边形 13337"/>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1291" name="任意多边形 13338"/>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1292" name="任意多边形 13339"/>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1293" name="任意多边形 13340"/>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1294" name="任意多边形 13341"/>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1295" name="任意多边形 13342"/>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1296" name="任意多边形 13343"/>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1297" name="任意多边形 13344"/>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1298" name="任意多边形 13345"/>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1299" name="任意多边形 13346"/>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1300" name="任意多边形 13347"/>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1301" name="任意多边形 13348"/>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1302" name="任意多边形 13349"/>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1303" name="组合 13350"/>
            <p:cNvGrpSpPr/>
            <p:nvPr userDrawn="1"/>
          </p:nvGrpSpPr>
          <p:grpSpPr>
            <a:xfrm>
              <a:off x="0" y="1632"/>
              <a:ext cx="5758" cy="1858"/>
              <a:chOff x="0" y="0"/>
              <a:chExt cx="5758" cy="1858"/>
            </a:xfrm>
          </p:grpSpPr>
          <p:sp>
            <p:nvSpPr>
              <p:cNvPr id="11304" name="任意多边形 13351"/>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1305" name="任意多边形 13352"/>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3354" name="标题 13353"/>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13355" name="文本占位符 13354"/>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3356" name="日期占位符 13355"/>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13357" name="页脚占位符 13356"/>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a:p>
        </p:txBody>
      </p:sp>
      <p:sp>
        <p:nvSpPr>
          <p:cNvPr id="13358" name="灯片编号占位符 13357"/>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90000"/>
        <a:buFont typeface="Wingdings" panose="05000000000000000000" pitchFamily="2" charset="2"/>
        <a:buBlip>
          <a:blip r:embed="rId14"/>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accent2"/>
        </a:buClr>
        <a:buSzPct val="90000"/>
        <a:buFont typeface="Wingdings" panose="05000000000000000000" pitchFamily="2" charset="2"/>
        <a:buBlip>
          <a:blip r:embed="rId15"/>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6"/>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日期占位符 15361"/>
          <p:cNvSpPr>
            <a:spLocks noGrp="1"/>
          </p:cNvSpPr>
          <p:nvPr>
            <p:ph type="dt" sz="half" idx="2"/>
          </p:nvPr>
        </p:nvSpPr>
        <p:spPr>
          <a:xfrm>
            <a:off x="457200" y="4689501"/>
            <a:ext cx="2133600" cy="35725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15363" name="灯片编号占位符 15362"/>
          <p:cNvSpPr>
            <a:spLocks noGrp="1"/>
          </p:cNvSpPr>
          <p:nvPr>
            <p:ph type="sldNum" sz="quarter" idx="4"/>
          </p:nvPr>
        </p:nvSpPr>
        <p:spPr>
          <a:xfrm>
            <a:off x="6553200" y="4687120"/>
            <a:ext cx="2133600" cy="357250"/>
          </a:xfrm>
          <a:prstGeom prst="rect">
            <a:avLst/>
          </a:prstGeom>
          <a:noFill/>
          <a:ln w="9525">
            <a:noFill/>
            <a:miter/>
          </a:ln>
        </p:spPr>
        <p:txBody>
          <a:bodyPr anchor="b"/>
          <a:lstStyle>
            <a:lvl1pPr algn="r">
              <a:defRPr sz="900"/>
            </a:lvl1p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t>‹#›</a:t>
            </a:fld>
            <a:endParaRPr lang="zh-CN" strike="noStrike" noProof="1"/>
          </a:p>
        </p:txBody>
      </p:sp>
      <p:grpSp>
        <p:nvGrpSpPr>
          <p:cNvPr id="12292" name="组合 15363"/>
          <p:cNvGrpSpPr/>
          <p:nvPr/>
        </p:nvGrpSpPr>
        <p:grpSpPr>
          <a:xfrm>
            <a:off x="0" y="0"/>
            <a:ext cx="9140825" cy="5138446"/>
            <a:chOff x="0" y="0"/>
            <a:chExt cx="5758" cy="4315"/>
          </a:xfrm>
        </p:grpSpPr>
        <p:grpSp>
          <p:nvGrpSpPr>
            <p:cNvPr id="12293" name="组合 15364"/>
            <p:cNvGrpSpPr/>
            <p:nvPr userDrawn="1"/>
          </p:nvGrpSpPr>
          <p:grpSpPr>
            <a:xfrm>
              <a:off x="1728" y="2230"/>
              <a:ext cx="4027" cy="2085"/>
              <a:chOff x="0" y="0"/>
              <a:chExt cx="4027" cy="2085"/>
            </a:xfrm>
          </p:grpSpPr>
          <p:sp>
            <p:nvSpPr>
              <p:cNvPr id="12294" name="任意多边形 15365"/>
              <p:cNvSpPr/>
              <p:nvPr/>
            </p:nvSpPr>
            <p:spPr>
              <a:xfrm>
                <a:off x="0" y="414"/>
                <a:ext cx="2882" cy="1671"/>
              </a:xfrm>
              <a:custGeom>
                <a:avLst/>
                <a:gdLst/>
                <a:ahLst/>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sz="100"/>
              </a:p>
            </p:txBody>
          </p:sp>
          <p:sp>
            <p:nvSpPr>
              <p:cNvPr id="12295" name="任意多边形 15366"/>
              <p:cNvSpPr/>
              <p:nvPr/>
            </p:nvSpPr>
            <p:spPr>
              <a:xfrm>
                <a:off x="2442" y="441"/>
                <a:ext cx="1259" cy="811"/>
              </a:xfrm>
              <a:custGeom>
                <a:avLst/>
                <a:gdLst/>
                <a:ahLst/>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sz="100"/>
              </a:p>
            </p:txBody>
          </p:sp>
          <p:sp>
            <p:nvSpPr>
              <p:cNvPr id="12296" name="任意多边形 15367"/>
              <p:cNvSpPr/>
              <p:nvPr/>
            </p:nvSpPr>
            <p:spPr>
              <a:xfrm>
                <a:off x="1172" y="1116"/>
                <a:ext cx="2849" cy="969"/>
              </a:xfrm>
              <a:custGeom>
                <a:avLst/>
                <a:gdLst/>
                <a:ahLst/>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sz="100"/>
              </a:p>
            </p:txBody>
          </p:sp>
          <p:sp>
            <p:nvSpPr>
              <p:cNvPr id="12297" name="任意多边形 15368"/>
              <p:cNvSpPr/>
              <p:nvPr/>
            </p:nvSpPr>
            <p:spPr>
              <a:xfrm>
                <a:off x="1020" y="0"/>
                <a:ext cx="3007" cy="2085"/>
              </a:xfrm>
              <a:custGeom>
                <a:avLst/>
                <a:gdLst/>
                <a:ahLst/>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lstStyle/>
              <a:p>
                <a:endParaRPr lang="en-US" sz="100"/>
              </a:p>
            </p:txBody>
          </p:sp>
          <p:sp>
            <p:nvSpPr>
              <p:cNvPr id="12298" name="任意多边形 15369"/>
              <p:cNvSpPr/>
              <p:nvPr/>
            </p:nvSpPr>
            <p:spPr>
              <a:xfrm>
                <a:off x="2773" y="87"/>
                <a:ext cx="1248" cy="539"/>
              </a:xfrm>
              <a:custGeom>
                <a:avLst/>
                <a:gdLst/>
                <a:ahLst/>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sz="100"/>
              </a:p>
            </p:txBody>
          </p:sp>
        </p:grpSp>
        <p:sp>
          <p:nvSpPr>
            <p:cNvPr id="12299" name="任意多边形 15370"/>
            <p:cNvSpPr/>
            <p:nvPr/>
          </p:nvSpPr>
          <p:spPr>
            <a:xfrm>
              <a:off x="3322" y="1341"/>
              <a:ext cx="1825" cy="1537"/>
            </a:xfrm>
            <a:custGeom>
              <a:avLst/>
              <a:gdLst/>
              <a:ahLst/>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sz="100"/>
            </a:p>
          </p:txBody>
        </p:sp>
        <p:sp>
          <p:nvSpPr>
            <p:cNvPr id="12300" name="任意多边形 15371"/>
            <p:cNvSpPr/>
            <p:nvPr/>
          </p:nvSpPr>
          <p:spPr>
            <a:xfrm>
              <a:off x="0" y="0"/>
              <a:ext cx="5758" cy="1776"/>
            </a:xfrm>
            <a:custGeom>
              <a:avLst/>
              <a:gdLst/>
              <a:ahLst/>
              <a:cxnLst/>
              <a:rect l="0" t="0" r="0" b="0"/>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sz="100"/>
            </a:p>
          </p:txBody>
        </p:sp>
      </p:grpSp>
      <p:sp>
        <p:nvSpPr>
          <p:cNvPr id="15373" name="标题 15372"/>
          <p:cNvSpPr>
            <a:spLocks noGrp="1" noRot="1"/>
          </p:cNvSpPr>
          <p:nvPr>
            <p:ph type="title"/>
          </p:nvPr>
        </p:nvSpPr>
        <p:spPr>
          <a:xfrm>
            <a:off x="457200" y="206014"/>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15374" name="页脚占位符 15373"/>
          <p:cNvSpPr>
            <a:spLocks noGrp="1"/>
          </p:cNvSpPr>
          <p:nvPr>
            <p:ph type="ftr" sz="quarter" idx="3"/>
          </p:nvPr>
        </p:nvSpPr>
        <p:spPr>
          <a:xfrm>
            <a:off x="3124200" y="4687120"/>
            <a:ext cx="2895600" cy="357250"/>
          </a:xfrm>
          <a:prstGeom prst="rect">
            <a:avLst/>
          </a:prstGeom>
          <a:noFill/>
          <a:ln w="9525">
            <a:noFill/>
            <a:miter/>
          </a:ln>
        </p:spPr>
        <p:txBody>
          <a:bodyPr anchor="b"/>
          <a:lstStyle>
            <a:lvl1pPr algn="ctr">
              <a:defRPr sz="900"/>
            </a:lvl1pPr>
          </a:lstStyle>
          <a:p>
            <a:pPr lvl="0" fontAlgn="base"/>
            <a:endParaRPr lang="zh-CN" strike="noStrike" noProof="1"/>
          </a:p>
        </p:txBody>
      </p:sp>
      <p:sp>
        <p:nvSpPr>
          <p:cNvPr id="15375" name="文本占位符 15374"/>
          <p:cNvSpPr>
            <a:spLocks noGrp="1"/>
          </p:cNvSpPr>
          <p:nvPr>
            <p:ph type="body" idx="1"/>
          </p:nvPr>
        </p:nvSpPr>
        <p:spPr>
          <a:xfrm>
            <a:off x="457200" y="1200360"/>
            <a:ext cx="8229600" cy="3395066"/>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1" i="0" u="none" kern="1200" baseline="0">
          <a:solidFill>
            <a:schemeClr val="tx2"/>
          </a:solidFill>
          <a:effectLst>
            <a:outerShdw blurRad="38100" dist="38100" dir="2700000">
              <a:srgbClr val="00000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1pPr>
      <a:lvl2pPr marL="557530" lvl="1" indent="-214630" algn="l" defTabSz="685800" eaLnBrk="1" fontAlgn="base" latinLnBrk="0" hangingPunct="1">
        <a:spcBef>
          <a:spcPct val="15000"/>
        </a:spcBef>
        <a:spcAft>
          <a:spcPct val="0"/>
        </a:spcAft>
        <a:buClr>
          <a:schemeClr val="accent2"/>
        </a:buClr>
        <a:buSzPct val="70000"/>
        <a:buFont typeface="Wingdings" panose="05000000000000000000" pitchFamily="2" charset="2"/>
        <a:buChar char="n"/>
        <a:defRPr sz="2100" b="0" i="0" u="none" kern="1200" baseline="0">
          <a:solidFill>
            <a:schemeClr val="tx1"/>
          </a:solidFill>
          <a:effectLst>
            <a:outerShdw blurRad="38100" dist="38100" dir="2700000">
              <a:srgbClr val="00000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tx2"/>
        </a:buClr>
        <a:buSzPct val="70000"/>
        <a:buFont typeface="Wingdings" panose="05000000000000000000" pitchFamily="2" charset="2"/>
        <a:buChar char="n"/>
        <a:defRPr sz="1800" b="0" i="0" u="none" kern="1200" baseline="0">
          <a:solidFill>
            <a:schemeClr val="tx1"/>
          </a:solidFill>
          <a:effectLst>
            <a:outerShdw blurRad="38100" dist="38100" dir="2700000">
              <a:srgbClr val="000000"/>
            </a:outerShdw>
          </a:effectLst>
          <a:latin typeface="+mn-lt"/>
          <a:ea typeface="+mn-ea"/>
          <a:cs typeface="+mn-cs"/>
        </a:defRPr>
      </a:lvl3pPr>
      <a:lvl4pPr marL="1200150" lvl="3" indent="-171450" algn="l" defTabSz="685800" eaLnBrk="1" fontAlgn="base" latinLnBrk="0" hangingPunct="1">
        <a:spcBef>
          <a:spcPct val="15000"/>
        </a:spcBef>
        <a:spcAft>
          <a:spcPct val="0"/>
        </a:spcAft>
        <a:buClr>
          <a:schemeClr val="accent2"/>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1025"/>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Click to edit Master title style</a:t>
            </a:r>
          </a:p>
        </p:txBody>
      </p:sp>
      <p:sp>
        <p:nvSpPr>
          <p:cNvPr id="2051" name="Text Placeholder 1026"/>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Click to edit Master text styles</a:t>
            </a:r>
          </a:p>
          <a:p>
            <a:pPr lvl="1" indent="-285750"/>
            <a:r>
              <a:rPr lang="zh-CN" altLang="en-US"/>
              <a:t>Second level</a:t>
            </a:r>
          </a:p>
          <a:p>
            <a:pPr lvl="2" indent="-228600"/>
            <a:r>
              <a:rPr lang="zh-CN" altLang="en-US"/>
              <a:t>Third level</a:t>
            </a:r>
          </a:p>
          <a:p>
            <a:pPr lvl="3" indent="-228600"/>
            <a:r>
              <a:rPr lang="zh-CN" altLang="en-US"/>
              <a:t>Fourth level</a:t>
            </a:r>
          </a:p>
          <a:p>
            <a:pPr lvl="4" indent="-228600"/>
            <a:r>
              <a:rPr lang="zh-CN" altLang="en-US"/>
              <a:t>Fifth level</a:t>
            </a:r>
          </a:p>
        </p:txBody>
      </p:sp>
      <p:sp>
        <p:nvSpPr>
          <p:cNvPr id="1028" name="Date Placeholder 1027"/>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1029" name="Footer Placeholder 1028"/>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a:p>
        </p:txBody>
      </p:sp>
      <p:sp>
        <p:nvSpPr>
          <p:cNvPr id="1030" name="Slide Number Placeholder 1029"/>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2051"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205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205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sldNum="0" hdr="0" ftr="0" dt="0"/>
  <p:txStyles>
    <p:titleStyle>
      <a:lvl1pPr marL="0" lvl="0" indent="0" algn="ctr" defTabSz="685800" eaLnBrk="1" fontAlgn="base" latinLnBrk="0" hangingPunct="1">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2051"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205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205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
        <p:nvSpPr>
          <p:cNvPr id="2054"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marL="0" lvl="0" indent="0" algn="ctr" defTabSz="685800" eaLnBrk="1" fontAlgn="base" latinLnBrk="0" hangingPunct="1">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3075"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3076"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3077"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
        <p:nvSpPr>
          <p:cNvPr id="3078"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marL="0" lvl="0" indent="0" algn="ctr" defTabSz="685800" eaLnBrk="1" fontAlgn="base" latinLnBrk="0" hangingPunct="1">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4099"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4100"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4101"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
        <p:nvSpPr>
          <p:cNvPr id="4102"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marL="0" lvl="0" indent="0" algn="ctr" defTabSz="685800" eaLnBrk="1" fontAlgn="base" latinLnBrk="0" hangingPunct="1">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5123"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5124"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5125"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5126"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6146" name="组合 6145"/>
          <p:cNvGrpSpPr/>
          <p:nvPr/>
        </p:nvGrpSpPr>
        <p:grpSpPr>
          <a:xfrm>
            <a:off x="0" y="0"/>
            <a:ext cx="9144000" cy="5143209"/>
            <a:chOff x="0" y="0"/>
            <a:chExt cx="5760" cy="4319"/>
          </a:xfrm>
        </p:grpSpPr>
        <p:sp>
          <p:nvSpPr>
            <p:cNvPr id="6147" name="任意多边形 6146"/>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6148" name="任意多边形 6147"/>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6149" name="任意多边形 6148"/>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6150" name="任意多边形 6149"/>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6151" name="任意多边形 6150"/>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6152" name="任意多边形 6151"/>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6153" name="任意多边形 6152"/>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6154" name="任意多边形 6153"/>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6155" name="任意多边形 6154"/>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6156" name="任意多边形 6155"/>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6157" name="任意多边形 6156"/>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6158" name="任意多边形 6157"/>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6159" name="任意多边形 6158"/>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6160" name="任意多边形 6159"/>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6161" name="任意多边形 6160"/>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6162" name="任意多边形 6161"/>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6163" name="任意多边形 6162"/>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6164" name="任意多边形 6163"/>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6165" name="任意多边形 6164"/>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6166" name="任意多边形 6165"/>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6167" name="任意多边形 6166"/>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6168" name="任意多边形 6167"/>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6169" name="任意多边形 6168"/>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6170" name="任意多边形 6169"/>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6171" name="任意多边形 6170"/>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6172" name="任意多边形 6171"/>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6173" name="任意多边形 6172"/>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6174" name="任意多边形 6173"/>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6175" name="任意多边形 6174"/>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6176" name="任意多边形 6175"/>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6177" name="任意多边形 6176"/>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6178" name="任意多边形 6177"/>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6179" name="任意多边形 6178"/>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6180" name="任意多边形 6179"/>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6181" name="任意多边形 6180"/>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6182" name="任意多边形 6181"/>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6183" name="组合 6182"/>
            <p:cNvGrpSpPr/>
            <p:nvPr userDrawn="1"/>
          </p:nvGrpSpPr>
          <p:grpSpPr>
            <a:xfrm>
              <a:off x="0" y="1632"/>
              <a:ext cx="5758" cy="1858"/>
              <a:chOff x="0" y="0"/>
              <a:chExt cx="5758" cy="1858"/>
            </a:xfrm>
          </p:grpSpPr>
          <p:sp>
            <p:nvSpPr>
              <p:cNvPr id="6184" name="任意多边形 6183"/>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6185" name="任意多边形 6184"/>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6186" name="标题 6185"/>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6187" name="文本占位符 6186"/>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188" name="日期占位符 6187"/>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6189" name="页脚占位符 6188"/>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a:p>
        </p:txBody>
      </p:sp>
      <p:sp>
        <p:nvSpPr>
          <p:cNvPr id="6190" name="灯片编号占位符 6189"/>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accent2"/>
        </a:buClr>
        <a:buSzPct val="90000"/>
        <a:buFont typeface="Wingdings" panose="05000000000000000000" pitchFamily="2" charset="2"/>
        <a:buBlip>
          <a:blip r:embed="rId14"/>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7171"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8196"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8197"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8198"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p>
        </p:txBody>
      </p:sp>
      <p:sp>
        <p:nvSpPr>
          <p:cNvPr id="8195"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9220"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9221"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9222"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9218" name="组合 10241"/>
          <p:cNvGrpSpPr/>
          <p:nvPr/>
        </p:nvGrpSpPr>
        <p:grpSpPr>
          <a:xfrm>
            <a:off x="0" y="0"/>
            <a:ext cx="9144000" cy="5143209"/>
            <a:chOff x="0" y="0"/>
            <a:chExt cx="5760" cy="4319"/>
          </a:xfrm>
        </p:grpSpPr>
        <p:sp>
          <p:nvSpPr>
            <p:cNvPr id="9219" name="任意多边形 10242"/>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9220" name="任意多边形 10243"/>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9221" name="任意多边形 10244"/>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9222" name="任意多边形 10245"/>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9223" name="任意多边形 10246"/>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9224" name="任意多边形 10247"/>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9225" name="任意多边形 10248"/>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9226" name="任意多边形 10249"/>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9227" name="任意多边形 10250"/>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9228" name="任意多边形 10251"/>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9229" name="任意多边形 10252"/>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9230" name="任意多边形 10253"/>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9231" name="任意多边形 10254"/>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9232" name="任意多边形 10255"/>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9233" name="任意多边形 10256"/>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9234" name="任意多边形 10257"/>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9235" name="任意多边形 10258"/>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9236" name="任意多边形 10259"/>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9237" name="任意多边形 10260"/>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9238" name="任意多边形 10261"/>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9239" name="任意多边形 10262"/>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9240" name="任意多边形 10263"/>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9241" name="任意多边形 10264"/>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9242" name="任意多边形 10265"/>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9243" name="任意多边形 10266"/>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9244" name="任意多边形 10267"/>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9245" name="任意多边形 10268"/>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9246" name="任意多边形 10269"/>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9247" name="任意多边形 10270"/>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9248" name="任意多边形 10271"/>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9249" name="任意多边形 10272"/>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9250" name="任意多边形 10273"/>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9251" name="任意多边形 10274"/>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9252" name="任意多边形 10275"/>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9253" name="任意多边形 10276"/>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9254" name="任意多边形 10277"/>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9255" name="组合 10278"/>
            <p:cNvGrpSpPr/>
            <p:nvPr userDrawn="1"/>
          </p:nvGrpSpPr>
          <p:grpSpPr>
            <a:xfrm>
              <a:off x="0" y="1632"/>
              <a:ext cx="5758" cy="1858"/>
              <a:chOff x="0" y="0"/>
              <a:chExt cx="5758" cy="1858"/>
            </a:xfrm>
          </p:grpSpPr>
          <p:sp>
            <p:nvSpPr>
              <p:cNvPr id="9256" name="任意多边形 10279"/>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9257" name="任意多边形 10280"/>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0282" name="标题 10281"/>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p>
        </p:txBody>
      </p:sp>
      <p:sp>
        <p:nvSpPr>
          <p:cNvPr id="10283" name="文本占位符 10282"/>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284" name="日期占位符 10283"/>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t>2021/10/25</a:t>
            </a:fld>
            <a:endParaRPr lang="zh-CN" altLang="en-US" strike="noStrike" noProof="1">
              <a:latin typeface="Arial" panose="020B0604020202020204" pitchFamily="34" charset="0"/>
              <a:ea typeface="宋体" panose="02010600030101010101" pitchFamily="2" charset="-122"/>
              <a:cs typeface="+mn-ea"/>
            </a:endParaRPr>
          </a:p>
        </p:txBody>
      </p:sp>
      <p:sp>
        <p:nvSpPr>
          <p:cNvPr id="10285" name="页脚占位符 10284"/>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a:p>
        </p:txBody>
      </p:sp>
      <p:sp>
        <p:nvSpPr>
          <p:cNvPr id="10286" name="灯片编号占位符 10285"/>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90000"/>
        <a:buFont typeface="Wingdings" panose="05000000000000000000" pitchFamily="2" charset="2"/>
        <a:buBlip>
          <a:blip r:embed="rId13"/>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accent2"/>
        </a:buClr>
        <a:buSzPct val="90000"/>
        <a:buFont typeface="Wingdings" panose="05000000000000000000" pitchFamily="2" charset="2"/>
        <a:buBlip>
          <a:blip r:embed="rId14"/>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5"/>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code/MyArray.py"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16484" y="764194"/>
            <a:ext cx="5829300" cy="1186913"/>
          </a:xfrm>
        </p:spPr>
        <p:txBody>
          <a:bodyPr>
            <a:noAutofit/>
          </a:bodyPr>
          <a:lstStyle/>
          <a:p>
            <a:r>
              <a:rPr lang="zh-CN" altLang="en-US" sz="3375" b="1" dirty="0">
                <a:solidFill>
                  <a:srgbClr val="000000"/>
                </a:solidFill>
                <a:latin typeface="隶书" panose="02010509060101010101" pitchFamily="1" charset="-122"/>
                <a:ea typeface="+mj-ea"/>
              </a:rPr>
              <a:t>第</a:t>
            </a:r>
            <a:r>
              <a:rPr lang="en-US" altLang="zh-CN" sz="3375" b="1" dirty="0">
                <a:solidFill>
                  <a:srgbClr val="000000"/>
                </a:solidFill>
                <a:latin typeface="隶书" panose="02010509060101010101" pitchFamily="1" charset="-122"/>
                <a:ea typeface="+mj-ea"/>
              </a:rPr>
              <a:t>6</a:t>
            </a:r>
            <a:r>
              <a:rPr lang="zh-CN" altLang="en-US" sz="3375" b="1" dirty="0">
                <a:solidFill>
                  <a:srgbClr val="000000"/>
                </a:solidFill>
                <a:latin typeface="隶书" panose="02010509060101010101" pitchFamily="1" charset="-122"/>
                <a:ea typeface="+mj-ea"/>
              </a:rPr>
              <a:t>章　面向对象程序设计</a:t>
            </a:r>
            <a:endParaRPr lang="zh-CN" altLang="en-US" dirty="0"/>
          </a:p>
        </p:txBody>
      </p:sp>
      <p:sp>
        <p:nvSpPr>
          <p:cNvPr id="3" name="副标题 2"/>
          <p:cNvSpPr>
            <a:spLocks noGrp="1"/>
          </p:cNvSpPr>
          <p:nvPr>
            <p:ph type="subTitle" idx="1"/>
          </p:nvPr>
        </p:nvSpPr>
        <p:spPr>
          <a:xfrm>
            <a:off x="791307" y="2379195"/>
            <a:ext cx="6858000" cy="1241822"/>
          </a:xfrm>
        </p:spPr>
        <p:txBody>
          <a:bodyPr>
            <a:normAutofit/>
          </a:bodyPr>
          <a:lstStyle/>
          <a:p>
            <a:r>
              <a:rPr lang="zh-CN" altLang="en-US" dirty="0"/>
              <a:t>彭小江，博士，副教授</a:t>
            </a:r>
            <a:endParaRPr lang="en-US" altLang="zh-CN" dirty="0"/>
          </a:p>
          <a:p>
            <a:r>
              <a:rPr lang="zh-CN" altLang="en-US" dirty="0"/>
              <a:t>深圳技术大学</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26625"/>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6.1.3  </a:t>
            </a:r>
            <a:r>
              <a:rPr lang="zh-CN" altLang="en-US" strike="noStrike" kern="1200" baseline="0" noProof="1">
                <a:effectLst>
                  <a:outerShdw blurRad="38100" dist="38100" dir="2700000">
                    <a:srgbClr val="C0C0C0"/>
                  </a:outerShdw>
                </a:effectLst>
                <a:latin typeface="+mj-lt"/>
                <a:ea typeface="+mj-ea"/>
                <a:cs typeface="+mj-cs"/>
              </a:rPr>
              <a:t>类成员与实例成员</a:t>
            </a:r>
          </a:p>
        </p:txBody>
      </p:sp>
      <p:sp>
        <p:nvSpPr>
          <p:cNvPr id="34818" name="文本占位符 26626"/>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dirty="0"/>
              <a:t>属于实例的数据成员一般是指在构造函数</a:t>
            </a:r>
            <a:r>
              <a:rPr lang="en-US" altLang="zh-CN" sz="1800" dirty="0"/>
              <a:t>__</a:t>
            </a:r>
            <a:r>
              <a:rPr lang="en-US" altLang="zh-CN" sz="1800" dirty="0" err="1"/>
              <a:t>init</a:t>
            </a:r>
            <a:r>
              <a:rPr lang="en-US" altLang="zh-CN" sz="1800" dirty="0"/>
              <a:t>__()</a:t>
            </a:r>
            <a:r>
              <a:rPr lang="zh-CN" altLang="en-US" sz="1800" dirty="0"/>
              <a:t>中定义的，定义和使用时必须以</a:t>
            </a:r>
            <a:r>
              <a:rPr lang="en-US" altLang="zh-CN" sz="1800" dirty="0"/>
              <a:t>self</a:t>
            </a:r>
            <a:r>
              <a:rPr lang="zh-CN" altLang="en-US" sz="1800" dirty="0"/>
              <a:t>作为前缀；</a:t>
            </a:r>
            <a:r>
              <a:rPr lang="zh-CN" altLang="en-US" sz="1800" dirty="0">
                <a:solidFill>
                  <a:srgbClr val="FF0000"/>
                </a:solidFill>
              </a:rPr>
              <a:t>属于类的数据成员是在类中所有方法之外定义的</a:t>
            </a:r>
            <a:r>
              <a:rPr lang="zh-CN" altLang="en-US" sz="1800" dirty="0"/>
              <a:t>。</a:t>
            </a:r>
          </a:p>
          <a:p>
            <a:pPr defTabSz="914400">
              <a:lnSpc>
                <a:spcPct val="150000"/>
              </a:lnSpc>
              <a:spcBef>
                <a:spcPct val="0"/>
              </a:spcBef>
              <a:buSzPct val="90000"/>
              <a:buFont typeface="Wingdings" panose="05000000000000000000" charset="0"/>
              <a:buChar char="§"/>
            </a:pPr>
            <a:r>
              <a:rPr lang="zh-CN" altLang="en-US" sz="1800" dirty="0"/>
              <a:t>在主程序中（或类的外部），</a:t>
            </a:r>
            <a:r>
              <a:rPr lang="zh-CN" altLang="en-US" sz="1800" dirty="0">
                <a:solidFill>
                  <a:srgbClr val="FF0000"/>
                </a:solidFill>
              </a:rPr>
              <a:t>实例属性属于实例</a:t>
            </a:r>
            <a:r>
              <a:rPr lang="en-US" altLang="zh-CN" sz="1800" dirty="0">
                <a:solidFill>
                  <a:srgbClr val="FF0000"/>
                </a:solidFill>
              </a:rPr>
              <a:t>(</a:t>
            </a:r>
            <a:r>
              <a:rPr lang="zh-CN" altLang="en-US" sz="1800" dirty="0">
                <a:solidFill>
                  <a:srgbClr val="FF0000"/>
                </a:solidFill>
              </a:rPr>
              <a:t>对象</a:t>
            </a:r>
            <a:r>
              <a:rPr lang="en-US" altLang="zh-CN" sz="1800" dirty="0">
                <a:solidFill>
                  <a:srgbClr val="FF0000"/>
                </a:solidFill>
              </a:rPr>
              <a:t>)</a:t>
            </a:r>
            <a:r>
              <a:rPr lang="zh-CN" altLang="en-US" sz="1800" dirty="0">
                <a:solidFill>
                  <a:srgbClr val="FF0000"/>
                </a:solidFill>
              </a:rPr>
              <a:t>，只能通过对象名访问</a:t>
            </a:r>
            <a:r>
              <a:rPr lang="zh-CN" altLang="en-US" sz="1800" dirty="0"/>
              <a:t>；而</a:t>
            </a:r>
            <a:r>
              <a:rPr lang="zh-CN" altLang="en-US" sz="1800" dirty="0">
                <a:solidFill>
                  <a:srgbClr val="FF0000"/>
                </a:solidFill>
              </a:rPr>
              <a:t>类属性属于类，可以通过类名或对象名都可以访问</a:t>
            </a:r>
            <a:r>
              <a:rPr lang="zh-CN" altLang="en-US" sz="1800" dirty="0"/>
              <a:t>。</a:t>
            </a:r>
          </a:p>
          <a:p>
            <a:pPr defTabSz="914400">
              <a:lnSpc>
                <a:spcPct val="150000"/>
              </a:lnSpc>
              <a:spcBef>
                <a:spcPct val="0"/>
              </a:spcBef>
              <a:buSzPct val="90000"/>
              <a:buFont typeface="Wingdings" panose="05000000000000000000" charset="0"/>
              <a:buChar char="§"/>
            </a:pPr>
            <a:r>
              <a:rPr lang="zh-CN" altLang="en-US" sz="1800" dirty="0"/>
              <a:t>在实例方法中可以调用该实例的其他方法，也可以访问类属性以及实例属性。</a:t>
            </a:r>
          </a:p>
        </p:txBody>
      </p:sp>
      <p:sp>
        <p:nvSpPr>
          <p:cNvPr id="3481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10</a:t>
            </a:fld>
            <a:endParaRPr lang="zh-CN" altLang="en-US" sz="105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P spid="34818"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27649"/>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6.1.3  </a:t>
            </a:r>
            <a:r>
              <a:rPr lang="zh-CN" altLang="en-US" strike="noStrike" kern="1200" baseline="0" noProof="1">
                <a:effectLst>
                  <a:outerShdw blurRad="38100" dist="38100" dir="2700000">
                    <a:srgbClr val="C0C0C0"/>
                  </a:outerShdw>
                </a:effectLst>
                <a:latin typeface="+mj-lt"/>
                <a:ea typeface="+mj-ea"/>
                <a:cs typeface="+mj-cs"/>
              </a:rPr>
              <a:t>类成员与实例成员</a:t>
            </a:r>
          </a:p>
        </p:txBody>
      </p:sp>
      <p:sp>
        <p:nvSpPr>
          <p:cNvPr id="32770" name="文本占位符 27650"/>
          <p:cNvSpPr>
            <a:spLocks noGrp="1"/>
          </p:cNvSpPr>
          <p:nvPr>
            <p:ph idx="1"/>
          </p:nvPr>
        </p:nvSpPr>
        <p:spPr/>
        <p:txBody>
          <a:bodyPr anchor="t"/>
          <a:lstStyle/>
          <a:p>
            <a:pPr fontAlgn="base">
              <a:lnSpc>
                <a:spcPct val="130000"/>
              </a:lnSpc>
              <a:spcBef>
                <a:spcPts val="1200"/>
              </a:spcBef>
              <a:spcAft>
                <a:spcPts val="600"/>
              </a:spcAft>
              <a:buFont typeface="Wingdings" panose="05000000000000000000" charset="0"/>
              <a:buChar char="§"/>
            </a:pPr>
            <a:r>
              <a:rPr lang="zh-CN" altLang="en-US" sz="1800" strike="noStrike" noProof="1"/>
              <a:t>在Python中，</a:t>
            </a:r>
            <a:r>
              <a:rPr lang="zh-CN" altLang="en-US" sz="1800" strike="noStrike" noProof="1">
                <a:solidFill>
                  <a:srgbClr val="FF0000"/>
                </a:solidFill>
              </a:rPr>
              <a:t>可以动态地为自定义类和对象增加或删除成员</a:t>
            </a:r>
            <a:r>
              <a:rPr lang="zh-CN" altLang="en-US" sz="1800" strike="noStrike" noProof="1"/>
              <a:t>，这一点是和很多面向对象程序设计语言不同的，也是Python动态类型特点的一种重要体现。</a:t>
            </a:r>
          </a:p>
          <a:p>
            <a:pPr marL="1905" indent="-1905" fontAlgn="base">
              <a:lnSpc>
                <a:spcPct val="80000"/>
              </a:lnSpc>
            </a:pPr>
            <a:endParaRPr lang="en-US" altLang="zh-CN" sz="1200" strike="noStrike" noProof="1"/>
          </a:p>
        </p:txBody>
      </p:sp>
      <p:sp>
        <p:nvSpPr>
          <p:cNvPr id="3584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11</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sym typeface="宋体" panose="02010600030101010101" pitchFamily="2" charset="-122"/>
              </a:rPr>
              <a:t>6.1.3  </a:t>
            </a:r>
            <a:r>
              <a:rPr lang="zh-CN" altLang="en-US" strike="noStrike" kern="1200" baseline="0" noProof="1">
                <a:effectLst>
                  <a:outerShdw blurRad="38100" dist="38100" dir="2700000">
                    <a:srgbClr val="C0C0C0"/>
                  </a:outerShdw>
                </a:effectLst>
                <a:latin typeface="+mj-lt"/>
                <a:ea typeface="+mj-ea"/>
                <a:cs typeface="+mj-cs"/>
                <a:sym typeface="宋体" panose="02010600030101010101" pitchFamily="2" charset="-122"/>
              </a:rPr>
              <a:t>类成员与实例成员</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3" name="内容占位符 2"/>
          <p:cNvSpPr>
            <a:spLocks noGrp="1"/>
          </p:cNvSpPr>
          <p:nvPr>
            <p:ph idx="1"/>
          </p:nvPr>
        </p:nvSpPr>
        <p:spPr/>
        <p:txBody>
          <a:bodyPr/>
          <a:lstStyle/>
          <a:p>
            <a:pPr marL="1905" indent="-344805" fontAlgn="base">
              <a:lnSpc>
                <a:spcPct val="100000"/>
              </a:lnSpc>
              <a:spcBef>
                <a:spcPts val="0"/>
              </a:spcBef>
              <a:buNone/>
            </a:pPr>
            <a:r>
              <a:rPr lang="en-US" altLang="zh-CN" sz="1600" strike="noStrike" noProof="1">
                <a:effectLst/>
                <a:latin typeface="Consolas" panose="020B0609020204030204" charset="0"/>
                <a:sym typeface="+mn-ea"/>
              </a:rPr>
              <a:t>class Car:</a:t>
            </a: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    price = 100000                     #</a:t>
            </a:r>
            <a:r>
              <a:rPr lang="zh-CN" altLang="en-US" sz="1600" strike="noStrike" noProof="1">
                <a:effectLst/>
                <a:latin typeface="Consolas" panose="020B0609020204030204" charset="0"/>
                <a:sym typeface="+mn-ea"/>
              </a:rPr>
              <a:t>定义类属性</a:t>
            </a:r>
            <a:endParaRPr lang="zh-CN" altLang="en-US" sz="1600" strike="noStrike" noProof="1">
              <a:effectLst/>
              <a:latin typeface="Consolas" panose="020B0609020204030204" charset="0"/>
            </a:endParaRPr>
          </a:p>
          <a:p>
            <a:pPr marL="1905" indent="-344805" fontAlgn="base">
              <a:lnSpc>
                <a:spcPct val="100000"/>
              </a:lnSpc>
              <a:spcBef>
                <a:spcPts val="0"/>
              </a:spcBef>
              <a:buNone/>
            </a:pPr>
            <a:r>
              <a:rPr lang="zh-CN" altLang="en-US" sz="1600" strike="noStrike" noProof="1">
                <a:effectLst/>
                <a:latin typeface="Consolas" panose="020B0609020204030204" charset="0"/>
                <a:sym typeface="+mn-ea"/>
              </a:rPr>
              <a:t>    </a:t>
            </a:r>
            <a:r>
              <a:rPr lang="en-US" altLang="zh-CN" sz="1600" strike="noStrike" noProof="1">
                <a:effectLst/>
                <a:latin typeface="Consolas" panose="020B0609020204030204" charset="0"/>
                <a:sym typeface="+mn-ea"/>
              </a:rPr>
              <a:t>def __init__(self, c):</a:t>
            </a: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        self.color = c                 #</a:t>
            </a:r>
            <a:r>
              <a:rPr lang="zh-CN" altLang="en-US" sz="1600" strike="noStrike" noProof="1">
                <a:effectLst/>
                <a:latin typeface="Consolas" panose="020B0609020204030204" charset="0"/>
                <a:sym typeface="+mn-ea"/>
              </a:rPr>
              <a:t>定义实例属性</a:t>
            </a:r>
            <a:endParaRPr lang="zh-CN" altLang="en-US" sz="1600" strike="noStrike" noProof="1">
              <a:effectLst/>
              <a:latin typeface="Consolas" panose="020B0609020204030204" charset="0"/>
            </a:endParaRPr>
          </a:p>
          <a:p>
            <a:pPr marL="1905" indent="-344805" fontAlgn="base">
              <a:lnSpc>
                <a:spcPct val="100000"/>
              </a:lnSpc>
              <a:spcBef>
                <a:spcPts val="0"/>
              </a:spcBef>
              <a:buNone/>
            </a:pPr>
            <a:endParaRPr lang="zh-CN" altLang="en-US"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car1 = Car("Red")                      #</a:t>
            </a:r>
            <a:r>
              <a:rPr lang="zh-CN" altLang="en-US" sz="1600" strike="noStrike" noProof="1">
                <a:effectLst/>
                <a:latin typeface="Consolas" panose="020B0609020204030204" charset="0"/>
                <a:sym typeface="+mn-ea"/>
              </a:rPr>
              <a:t>实例化对象</a:t>
            </a:r>
          </a:p>
          <a:p>
            <a:pPr marL="1905" indent="-344805" fontAlgn="base">
              <a:lnSpc>
                <a:spcPct val="100000"/>
              </a:lnSpc>
              <a:spcBef>
                <a:spcPts val="0"/>
              </a:spcBef>
              <a:buNone/>
            </a:pPr>
            <a:r>
              <a:rPr lang="en-US" altLang="zh-CN" sz="1600" strike="noStrike" noProof="1">
                <a:effectLst/>
                <a:latin typeface="Consolas" panose="020B0609020204030204" charset="0"/>
                <a:sym typeface="+mn-ea"/>
              </a:rPr>
              <a:t>car2 = Car("Blue")</a:t>
            </a: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print(car1.color, Car.price)           #</a:t>
            </a:r>
            <a:r>
              <a:rPr lang="zh-CN" altLang="en-US" sz="1600" strike="noStrike" noProof="1">
                <a:effectLst/>
                <a:latin typeface="Consolas" panose="020B0609020204030204" charset="0"/>
                <a:sym typeface="+mn-ea"/>
              </a:rPr>
              <a:t>查看实例属性和类属性的值</a:t>
            </a:r>
          </a:p>
          <a:p>
            <a:pPr marL="1905" indent="-344805" fontAlgn="base">
              <a:lnSpc>
                <a:spcPct val="100000"/>
              </a:lnSpc>
              <a:spcBef>
                <a:spcPts val="0"/>
              </a:spcBef>
              <a:buNone/>
            </a:pPr>
            <a:r>
              <a:rPr lang="en-US" altLang="zh-CN" sz="1600" strike="noStrike" noProof="1">
                <a:effectLst/>
                <a:latin typeface="Consolas" panose="020B0609020204030204" charset="0"/>
                <a:sym typeface="+mn-ea"/>
              </a:rPr>
              <a:t>Car.price = 110000                     #</a:t>
            </a:r>
            <a:r>
              <a:rPr lang="zh-CN" altLang="en-US" sz="1600" strike="noStrike" noProof="1">
                <a:effectLst/>
                <a:latin typeface="Consolas" panose="020B0609020204030204" charset="0"/>
                <a:sym typeface="+mn-ea"/>
              </a:rPr>
              <a:t>修改类属性</a:t>
            </a:r>
            <a:endParaRPr lang="zh-CN" altLang="en-US"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Car.name = 'QQ'                       </a:t>
            </a:r>
            <a:r>
              <a:rPr lang="en-US" altLang="zh-CN" sz="1600" strike="noStrike" noProof="1">
                <a:solidFill>
                  <a:srgbClr val="FF0000"/>
                </a:solidFill>
                <a:effectLst/>
                <a:latin typeface="Consolas" panose="020B0609020204030204" charset="0"/>
                <a:sym typeface="+mn-ea"/>
              </a:rPr>
              <a:t> #</a:t>
            </a:r>
            <a:r>
              <a:rPr lang="zh-CN" altLang="en-US" sz="1600" strike="noStrike" noProof="1">
                <a:solidFill>
                  <a:srgbClr val="FF0000"/>
                </a:solidFill>
                <a:effectLst/>
                <a:latin typeface="Consolas" panose="020B0609020204030204" charset="0"/>
                <a:sym typeface="+mn-ea"/>
              </a:rPr>
              <a:t>动态增加类属性</a:t>
            </a:r>
            <a:endParaRPr lang="zh-CN" altLang="en-US" sz="1600" strike="noStrike" noProof="1">
              <a:solidFill>
                <a:srgbClr val="FF0000"/>
              </a:solidFill>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car1.color = "Yellow"                  #</a:t>
            </a:r>
            <a:r>
              <a:rPr lang="zh-CN" altLang="en-US" sz="1600" strike="noStrike" noProof="1">
                <a:effectLst/>
                <a:latin typeface="Consolas" panose="020B0609020204030204" charset="0"/>
                <a:sym typeface="+mn-ea"/>
              </a:rPr>
              <a:t>修改实例属性</a:t>
            </a:r>
            <a:endParaRPr lang="zh-CN" altLang="en-US"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print(car2.color, Car.price, Car.name)</a:t>
            </a: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sym typeface="+mn-ea"/>
              </a:rPr>
              <a:t>print(car1.color, Car.price, Car.name)</a:t>
            </a:r>
            <a:endParaRPr lang="zh-CN" altLang="en-US" sz="1600" strike="noStrike" noProof="1">
              <a:effectLst/>
              <a:latin typeface="Consolas" panose="020B0609020204030204" charset="0"/>
            </a:endParaRPr>
          </a:p>
        </p:txBody>
      </p:sp>
      <p:sp>
        <p:nvSpPr>
          <p:cNvPr id="3686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12</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宋体" panose="02010600030101010101" pitchFamily="2" charset="-122"/>
              </a:rPr>
              <a:t>6.1.3  </a:t>
            </a:r>
            <a:r>
              <a:rPr lang="zh-CN" altLang="en-US" strike="noStrike" noProof="1">
                <a:effectLst>
                  <a:outerShdw blurRad="38100" dist="38100" dir="2700000">
                    <a:srgbClr val="C0C0C0"/>
                  </a:outerShdw>
                </a:effectLst>
                <a:sym typeface="宋体" panose="02010600030101010101" pitchFamily="2" charset="-122"/>
              </a:rPr>
              <a:t>类成员与实例成员</a:t>
            </a:r>
            <a:endParaRPr lang="zh-CN" altLang="en-US" strike="noStrike" noProof="1"/>
          </a:p>
        </p:txBody>
      </p:sp>
      <p:sp>
        <p:nvSpPr>
          <p:cNvPr id="37890" name="内容占位符 2"/>
          <p:cNvSpPr>
            <a:spLocks noGrp="1"/>
          </p:cNvSpPr>
          <p:nvPr>
            <p:ph idx="1"/>
          </p:nvPr>
        </p:nvSpPr>
        <p:spPr>
          <a:xfrm>
            <a:off x="407670" y="1200150"/>
            <a:ext cx="8279130" cy="3398520"/>
          </a:xfrm>
        </p:spPr>
        <p:txBody>
          <a:bodyPr anchor="t"/>
          <a:lstStyle/>
          <a:p>
            <a:pPr marL="1905" indent="-344805"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宋体" panose="02010600030101010101" pitchFamily="2" charset="-122"/>
              </a:rPr>
              <a:t>import types</a:t>
            </a:r>
          </a:p>
          <a:p>
            <a:pPr marL="1905" indent="-344805" defTabSz="914400">
              <a:lnSpc>
                <a:spcPct val="100000"/>
              </a:lnSpc>
              <a:spcBef>
                <a:spcPct val="0"/>
              </a:spcBef>
              <a:buSzPct val="90000"/>
              <a:buFont typeface="Wingdings" panose="05000000000000000000" pitchFamily="2" charset="2"/>
              <a:buNone/>
            </a:pPr>
            <a:endParaRPr lang="en-US" altLang="zh-CN" sz="1600" dirty="0">
              <a:latin typeface="Consolas" panose="020B0609020204030204" charset="0"/>
              <a:sym typeface="宋体" panose="02010600030101010101" pitchFamily="2" charset="-122"/>
            </a:endParaRPr>
          </a:p>
          <a:p>
            <a:pPr marL="1905" indent="-344805"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宋体" panose="02010600030101010101" pitchFamily="2" charset="-122"/>
              </a:rPr>
              <a:t>def </a:t>
            </a:r>
            <a:r>
              <a:rPr lang="en-US" altLang="zh-CN" sz="1600" dirty="0" err="1">
                <a:latin typeface="Consolas" panose="020B0609020204030204" charset="0"/>
                <a:sym typeface="宋体" panose="02010600030101010101" pitchFamily="2" charset="-122"/>
              </a:rPr>
              <a:t>setSpeed</a:t>
            </a:r>
            <a:r>
              <a:rPr lang="en-US" altLang="zh-CN" sz="1600" dirty="0">
                <a:latin typeface="Consolas" panose="020B0609020204030204" charset="0"/>
                <a:sym typeface="宋体" panose="02010600030101010101" pitchFamily="2" charset="-122"/>
              </a:rPr>
              <a:t>(self, s): </a:t>
            </a:r>
            <a:endParaRPr lang="en-US" altLang="zh-CN" sz="1600" dirty="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宋体" panose="02010600030101010101" pitchFamily="2" charset="-122"/>
              </a:rPr>
              <a:t>    </a:t>
            </a:r>
            <a:r>
              <a:rPr lang="en-US" altLang="zh-CN" sz="1600" dirty="0" err="1">
                <a:latin typeface="Consolas" panose="020B0609020204030204" charset="0"/>
                <a:sym typeface="宋体" panose="02010600030101010101" pitchFamily="2" charset="-122"/>
              </a:rPr>
              <a:t>self.speed</a:t>
            </a:r>
            <a:r>
              <a:rPr lang="en-US" altLang="zh-CN" sz="1600" dirty="0">
                <a:latin typeface="Consolas" panose="020B0609020204030204" charset="0"/>
                <a:sym typeface="宋体" panose="02010600030101010101" pitchFamily="2" charset="-122"/>
              </a:rPr>
              <a:t> = s</a:t>
            </a:r>
            <a:endParaRPr lang="en-US" altLang="zh-CN" sz="1600" dirty="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endParaRPr lang="en-US" altLang="zh-CN" sz="1600" dirty="0">
              <a:latin typeface="Consolas" panose="020B0609020204030204" charset="0"/>
              <a:sym typeface="宋体" panose="02010600030101010101" pitchFamily="2" charset="-122"/>
            </a:endParaRPr>
          </a:p>
          <a:p>
            <a:pPr marL="1905" indent="-344805"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宋体" panose="02010600030101010101" pitchFamily="2" charset="-122"/>
              </a:rPr>
              <a:t>car1.setSpeed = </a:t>
            </a:r>
            <a:r>
              <a:rPr lang="en-US" altLang="zh-CN" sz="1600" dirty="0" err="1">
                <a:latin typeface="Consolas" panose="020B0609020204030204" charset="0"/>
                <a:sym typeface="宋体" panose="02010600030101010101" pitchFamily="2" charset="-122"/>
              </a:rPr>
              <a:t>types.MethodType</a:t>
            </a:r>
            <a:r>
              <a:rPr lang="en-US" altLang="zh-CN" sz="1600" dirty="0">
                <a:latin typeface="Consolas" panose="020B0609020204030204" charset="0"/>
                <a:sym typeface="宋体" panose="02010600030101010101" pitchFamily="2" charset="-122"/>
              </a:rPr>
              <a:t>(</a:t>
            </a:r>
            <a:r>
              <a:rPr lang="en-US" altLang="zh-CN" sz="1600" dirty="0" err="1">
                <a:latin typeface="Consolas" panose="020B0609020204030204" charset="0"/>
                <a:sym typeface="宋体" panose="02010600030101010101" pitchFamily="2" charset="-122"/>
              </a:rPr>
              <a:t>setSpeed</a:t>
            </a:r>
            <a:r>
              <a:rPr lang="en-US" altLang="zh-CN" sz="1600" dirty="0">
                <a:latin typeface="Consolas" panose="020B0609020204030204" charset="0"/>
                <a:sym typeface="宋体" panose="02010600030101010101" pitchFamily="2" charset="-122"/>
              </a:rPr>
              <a:t>, car1) #动态增加成员方法</a:t>
            </a:r>
            <a:endParaRPr lang="en-US" altLang="zh-CN" sz="1600" dirty="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宋体" panose="02010600030101010101" pitchFamily="2" charset="-122"/>
              </a:rPr>
              <a:t>car1.setSpeed(50)                                #调用成员方法</a:t>
            </a:r>
            <a:endParaRPr lang="en-US" altLang="zh-CN" sz="1600" dirty="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宋体" panose="02010600030101010101" pitchFamily="2" charset="-122"/>
              </a:rPr>
              <a:t>print(car1.speed)</a:t>
            </a:r>
            <a:endParaRPr lang="zh-CN" altLang="en-US" sz="1600" dirty="0">
              <a:latin typeface="Consolas" panose="020B0609020204030204" charset="0"/>
            </a:endParaRPr>
          </a:p>
        </p:txBody>
      </p:sp>
      <p:sp>
        <p:nvSpPr>
          <p:cNvPr id="37891"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13</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2"/>
          <p:cNvSpPr>
            <a:spLocks noGrp="1"/>
          </p:cNvSpPr>
          <p:nvPr>
            <p:ph idx="1"/>
          </p:nvPr>
        </p:nvSpPr>
        <p:spPr/>
        <p:txBody>
          <a:bodyPr anchor="t"/>
          <a:lstStyle/>
          <a:p>
            <a:pPr>
              <a:lnSpc>
                <a:spcPct val="130000"/>
              </a:lnSpc>
              <a:spcBef>
                <a:spcPts val="600"/>
              </a:spcBef>
              <a:spcAft>
                <a:spcPts val="600"/>
              </a:spcAft>
            </a:pPr>
            <a:r>
              <a:rPr lang="zh-CN" altLang="en-US" sz="1800" b="1"/>
              <a:t>补充：</a:t>
            </a:r>
            <a:r>
              <a:rPr lang="en-US" altLang="en-US" sz="1800"/>
              <a:t>Python类型的动态性使得我们可以动态为自定义类及其对象增加新的属性和行为，俗称</a:t>
            </a:r>
            <a:r>
              <a:rPr lang="en-US" altLang="en-US" sz="1800">
                <a:solidFill>
                  <a:srgbClr val="FF0000"/>
                </a:solidFill>
              </a:rPr>
              <a:t>混入（mixin）机制</a:t>
            </a:r>
            <a:r>
              <a:rPr lang="en-US" altLang="en-US" sz="1800"/>
              <a:t>，这在大型项目开发中会非常方便和实用。</a:t>
            </a:r>
          </a:p>
          <a:p>
            <a:pPr>
              <a:lnSpc>
                <a:spcPct val="130000"/>
              </a:lnSpc>
              <a:spcBef>
                <a:spcPts val="600"/>
              </a:spcBef>
              <a:spcAft>
                <a:spcPts val="600"/>
              </a:spcAft>
            </a:pPr>
            <a:r>
              <a:rPr lang="en-US" altLang="en-US" sz="1800"/>
              <a:t>例如系统中的所有用户分类非常复杂，不同用户组具有不同的行为和权限，并且可能会经常改变。这时候我们可以独立地定义一些行为，然后根据需要来为不同的用户设置相应的行为能力。</a:t>
            </a:r>
          </a:p>
        </p:txBody>
      </p:sp>
      <p:sp>
        <p:nvSpPr>
          <p:cNvPr id="4" name="标题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宋体" panose="02010600030101010101" pitchFamily="2" charset="-122"/>
              </a:rPr>
              <a:t>6.1.3  </a:t>
            </a:r>
            <a:r>
              <a:rPr lang="zh-CN" altLang="en-US" strike="noStrike" noProof="1">
                <a:effectLst>
                  <a:outerShdw blurRad="38100" dist="38100" dir="2700000">
                    <a:srgbClr val="C0C0C0"/>
                  </a:outerShdw>
                </a:effectLst>
                <a:sym typeface="宋体" panose="02010600030101010101" pitchFamily="2" charset="-122"/>
              </a:rPr>
              <a:t>类成员与实例成员</a:t>
            </a:r>
            <a:endParaRPr lang="zh-CN" altLang="en-US" strike="noStrike" noProof="1"/>
          </a:p>
        </p:txBody>
      </p:sp>
      <p:sp>
        <p:nvSpPr>
          <p:cNvPr id="3891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Content Placeholder 2"/>
          <p:cNvSpPr>
            <a:spLocks noGrp="1"/>
          </p:cNvSpPr>
          <p:nvPr>
            <p:ph idx="1"/>
          </p:nvPr>
        </p:nvSpPr>
        <p:spPr/>
        <p:txBody>
          <a:bodyPr anchor="t"/>
          <a:lstStyle/>
          <a:p>
            <a:pPr marL="0" indent="0">
              <a:spcBef>
                <a:spcPts val="0"/>
              </a:spcBef>
              <a:buNone/>
            </a:pPr>
            <a:r>
              <a:rPr lang="en-US" altLang="en-US" sz="1600">
                <a:latin typeface="Consolas" panose="020B0609020204030204" charset="0"/>
              </a:rPr>
              <a:t>&gt;&gt;&gt; import types</a:t>
            </a:r>
          </a:p>
          <a:p>
            <a:pPr marL="0" indent="0">
              <a:spcBef>
                <a:spcPts val="0"/>
              </a:spcBef>
              <a:buNone/>
            </a:pPr>
            <a:r>
              <a:rPr lang="en-US" altLang="en-US" sz="1600">
                <a:latin typeface="Consolas" panose="020B0609020204030204" charset="0"/>
              </a:rPr>
              <a:t>&gt;&gt;&gt; class Person(object):</a:t>
            </a:r>
          </a:p>
          <a:p>
            <a:pPr marL="0" indent="0">
              <a:spcBef>
                <a:spcPts val="0"/>
              </a:spcBef>
              <a:buNone/>
            </a:pPr>
            <a:r>
              <a:rPr lang="en-US" altLang="en-US" sz="1600">
                <a:latin typeface="Consolas" panose="020B0609020204030204" charset="0"/>
              </a:rPr>
              <a:t>    def __init__(self, name):</a:t>
            </a:r>
          </a:p>
          <a:p>
            <a:pPr marL="0" indent="0">
              <a:spcBef>
                <a:spcPts val="0"/>
              </a:spcBef>
              <a:buNone/>
            </a:pPr>
            <a:r>
              <a:rPr lang="en-US" altLang="en-US" sz="1600">
                <a:latin typeface="Consolas" panose="020B0609020204030204" charset="0"/>
              </a:rPr>
              <a:t>        assert isinstance(name, str), 'name must be string'</a:t>
            </a:r>
          </a:p>
          <a:p>
            <a:pPr marL="0" indent="0">
              <a:spcBef>
                <a:spcPts val="0"/>
              </a:spcBef>
              <a:buNone/>
            </a:pPr>
            <a:r>
              <a:rPr lang="en-US" altLang="en-US" sz="1600">
                <a:latin typeface="Consolas" panose="020B0609020204030204" charset="0"/>
              </a:rPr>
              <a:t>        self.name = name</a:t>
            </a:r>
          </a:p>
          <a:p>
            <a:pPr marL="0" indent="0">
              <a:spcBef>
                <a:spcPts val="0"/>
              </a:spcBef>
              <a:buNone/>
            </a:pP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&gt;&gt;&gt; def sing(self):</a:t>
            </a:r>
          </a:p>
          <a:p>
            <a:pPr marL="0" indent="0">
              <a:spcBef>
                <a:spcPts val="0"/>
              </a:spcBef>
              <a:buNone/>
            </a:pPr>
            <a:r>
              <a:rPr lang="en-US" altLang="en-US" sz="1600">
                <a:latin typeface="Consolas" panose="020B0609020204030204" charset="0"/>
              </a:rPr>
              <a:t>    print(self.name+' can sing.')</a:t>
            </a:r>
          </a:p>
          <a:p>
            <a:pPr marL="0" indent="0">
              <a:spcBef>
                <a:spcPts val="0"/>
              </a:spcBef>
              <a:buNone/>
            </a:pPr>
            <a:endParaRPr lang="en-US" altLang="en-US" sz="1600">
              <a:latin typeface="Consolas" panose="020B0609020204030204" charset="0"/>
            </a:endParaRPr>
          </a:p>
          <a:p>
            <a:pPr marL="0" indent="0">
              <a:spcBef>
                <a:spcPts val="0"/>
              </a:spcBef>
              <a:buNone/>
            </a:pPr>
            <a:r>
              <a:rPr lang="en-US" altLang="en-US" sz="1600">
                <a:latin typeface="Consolas" panose="020B0609020204030204" charset="0"/>
              </a:rPr>
              <a:t>&gt;&gt;&gt; def walk(self):</a:t>
            </a:r>
          </a:p>
          <a:p>
            <a:pPr marL="0" indent="0">
              <a:spcBef>
                <a:spcPts val="0"/>
              </a:spcBef>
              <a:buNone/>
            </a:pPr>
            <a:r>
              <a:rPr lang="en-US" altLang="en-US" sz="1600">
                <a:latin typeface="Consolas" panose="020B0609020204030204" charset="0"/>
              </a:rPr>
              <a:t>    print(self.name+' can walk.')</a:t>
            </a:r>
          </a:p>
          <a:p>
            <a:pPr marL="0" indent="0">
              <a:spcBef>
                <a:spcPts val="0"/>
              </a:spcBef>
              <a:buNone/>
            </a:pPr>
            <a:r>
              <a:rPr lang="en-US" altLang="en-US" sz="1600">
                <a:latin typeface="Consolas" panose="020B0609020204030204" charset="0"/>
              </a:rPr>
              <a:t>	</a:t>
            </a:r>
          </a:p>
          <a:p>
            <a:pPr marL="0" indent="0">
              <a:spcBef>
                <a:spcPts val="0"/>
              </a:spcBef>
              <a:buNone/>
            </a:pPr>
            <a:r>
              <a:rPr lang="en-US" altLang="en-US" sz="1600">
                <a:latin typeface="Consolas" panose="020B0609020204030204" charset="0"/>
              </a:rPr>
              <a:t>&gt;&gt;&gt; def eat(self):</a:t>
            </a:r>
          </a:p>
          <a:p>
            <a:pPr marL="0" indent="0">
              <a:spcBef>
                <a:spcPts val="0"/>
              </a:spcBef>
              <a:buNone/>
            </a:pPr>
            <a:r>
              <a:rPr lang="en-US" altLang="en-US" sz="1600">
                <a:latin typeface="Consolas" panose="020B0609020204030204" charset="0"/>
              </a:rPr>
              <a:t>    print(self.name+' can eat.')</a:t>
            </a:r>
          </a:p>
        </p:txBody>
      </p:sp>
      <p:sp>
        <p:nvSpPr>
          <p:cNvPr id="4" name="标题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宋体" panose="02010600030101010101" pitchFamily="2" charset="-122"/>
              </a:rPr>
              <a:t>6.1.3  </a:t>
            </a:r>
            <a:r>
              <a:rPr lang="zh-CN" altLang="en-US" strike="noStrike" noProof="1">
                <a:effectLst>
                  <a:outerShdw blurRad="38100" dist="38100" dir="2700000">
                    <a:srgbClr val="C0C0C0"/>
                  </a:outerShdw>
                </a:effectLst>
                <a:sym typeface="宋体" panose="02010600030101010101" pitchFamily="2" charset="-122"/>
              </a:rPr>
              <a:t>类成员与实例成员</a:t>
            </a:r>
            <a:endParaRPr lang="zh-CN" altLang="en-US" strike="noStrike" noProof="1"/>
          </a:p>
        </p:txBody>
      </p:sp>
      <p:sp>
        <p:nvSpPr>
          <p:cNvPr id="3993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15</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Content Placeholder 2"/>
          <p:cNvSpPr>
            <a:spLocks noGrp="1"/>
          </p:cNvSpPr>
          <p:nvPr>
            <p:ph idx="1"/>
          </p:nvPr>
        </p:nvSpPr>
        <p:spPr/>
        <p:txBody>
          <a:bodyPr anchor="t"/>
          <a:lstStyle/>
          <a:p>
            <a:pPr marL="0" indent="0">
              <a:spcBef>
                <a:spcPts val="0"/>
              </a:spcBef>
              <a:buNone/>
            </a:pPr>
            <a:r>
              <a:rPr lang="en-US" altLang="en-US" sz="1600">
                <a:latin typeface="Consolas" panose="020B0609020204030204" charset="0"/>
              </a:rPr>
              <a:t>&gt;&gt;&gt; zhang = Person('zhang')</a:t>
            </a:r>
          </a:p>
          <a:p>
            <a:pPr marL="0" indent="0">
              <a:spcBef>
                <a:spcPts val="0"/>
              </a:spcBef>
              <a:buNone/>
            </a:pPr>
            <a:r>
              <a:rPr lang="en-US" altLang="en-US" sz="1600">
                <a:latin typeface="Consolas" panose="020B0609020204030204" charset="0"/>
              </a:rPr>
              <a:t>&gt;&gt;&gt; zhang.sing()                               #用户不具有该行为</a:t>
            </a:r>
          </a:p>
          <a:p>
            <a:pPr marL="0" indent="0">
              <a:spcBef>
                <a:spcPts val="0"/>
              </a:spcBef>
              <a:buNone/>
            </a:pPr>
            <a:r>
              <a:rPr lang="en-US" altLang="en-US" sz="1600">
                <a:solidFill>
                  <a:srgbClr val="FF0000"/>
                </a:solidFill>
                <a:latin typeface="Consolas" panose="020B0609020204030204" charset="0"/>
              </a:rPr>
              <a:t>AttributeError: 'Person' object has no attribute 'sing'</a:t>
            </a:r>
          </a:p>
          <a:p>
            <a:pPr marL="0" indent="0">
              <a:spcBef>
                <a:spcPts val="0"/>
              </a:spcBef>
              <a:buNone/>
            </a:pPr>
            <a:r>
              <a:rPr lang="en-US" altLang="en-US" sz="1600">
                <a:latin typeface="Consolas" panose="020B0609020204030204" charset="0"/>
              </a:rPr>
              <a:t>&gt;&gt;&gt; zhang.sing = types.MethodType(sing, zhang) #动态增加一个新行为</a:t>
            </a:r>
          </a:p>
          <a:p>
            <a:pPr marL="0" indent="0">
              <a:spcBef>
                <a:spcPts val="0"/>
              </a:spcBef>
              <a:buNone/>
            </a:pPr>
            <a:r>
              <a:rPr lang="en-US" altLang="en-US" sz="1600">
                <a:latin typeface="Consolas" panose="020B0609020204030204" charset="0"/>
              </a:rPr>
              <a:t>&gt;&gt;&gt; zhang.sing()</a:t>
            </a:r>
          </a:p>
          <a:p>
            <a:pPr marL="0" indent="0">
              <a:spcBef>
                <a:spcPts val="0"/>
              </a:spcBef>
              <a:buNone/>
            </a:pPr>
            <a:r>
              <a:rPr lang="en-US" altLang="en-US" sz="1600">
                <a:solidFill>
                  <a:srgbClr val="00B0F0"/>
                </a:solidFill>
                <a:latin typeface="Consolas" panose="020B0609020204030204" charset="0"/>
              </a:rPr>
              <a:t>zhang can sing.</a:t>
            </a:r>
          </a:p>
          <a:p>
            <a:pPr marL="0" indent="0">
              <a:spcBef>
                <a:spcPts val="0"/>
              </a:spcBef>
              <a:buNone/>
            </a:pPr>
            <a:r>
              <a:rPr lang="en-US" altLang="en-US" sz="1600">
                <a:latin typeface="Consolas" panose="020B0609020204030204" charset="0"/>
              </a:rPr>
              <a:t>&gt;&gt;&gt; zhang.walk()</a:t>
            </a:r>
          </a:p>
          <a:p>
            <a:pPr marL="0" indent="0">
              <a:spcBef>
                <a:spcPts val="0"/>
              </a:spcBef>
              <a:buNone/>
            </a:pPr>
            <a:r>
              <a:rPr lang="en-US" altLang="en-US" sz="1600">
                <a:solidFill>
                  <a:srgbClr val="FF0000"/>
                </a:solidFill>
                <a:latin typeface="Consolas" panose="020B0609020204030204" charset="0"/>
              </a:rPr>
              <a:t>AttributeError: 'Person' object has no attribute 'walk'</a:t>
            </a:r>
          </a:p>
          <a:p>
            <a:pPr marL="0" indent="0">
              <a:spcBef>
                <a:spcPts val="0"/>
              </a:spcBef>
              <a:buNone/>
            </a:pPr>
            <a:r>
              <a:rPr lang="en-US" altLang="en-US" sz="1600">
                <a:latin typeface="Consolas" panose="020B0609020204030204" charset="0"/>
              </a:rPr>
              <a:t>&gt;&gt;&gt; zhang.walk = types.MethodType(walk, zhang)</a:t>
            </a:r>
          </a:p>
          <a:p>
            <a:pPr marL="0" indent="0">
              <a:spcBef>
                <a:spcPts val="0"/>
              </a:spcBef>
              <a:buNone/>
            </a:pPr>
            <a:r>
              <a:rPr lang="en-US" altLang="en-US" sz="1600">
                <a:latin typeface="Consolas" panose="020B0609020204030204" charset="0"/>
              </a:rPr>
              <a:t>&gt;&gt;&gt; zhang.walk()</a:t>
            </a:r>
          </a:p>
          <a:p>
            <a:pPr marL="0" indent="0">
              <a:spcBef>
                <a:spcPts val="0"/>
              </a:spcBef>
              <a:buNone/>
            </a:pPr>
            <a:r>
              <a:rPr lang="en-US" altLang="en-US" sz="1600">
                <a:solidFill>
                  <a:srgbClr val="00B0F0"/>
                </a:solidFill>
                <a:latin typeface="Consolas" panose="020B0609020204030204" charset="0"/>
              </a:rPr>
              <a:t>zhang can walk.</a:t>
            </a:r>
          </a:p>
          <a:p>
            <a:pPr marL="0" indent="0">
              <a:spcBef>
                <a:spcPts val="0"/>
              </a:spcBef>
              <a:buNone/>
            </a:pPr>
            <a:r>
              <a:rPr lang="en-US" altLang="en-US" sz="1600">
                <a:latin typeface="Consolas" panose="020B0609020204030204" charset="0"/>
              </a:rPr>
              <a:t>&gt;&gt;&gt; del zhang.walk                             #删除用户行为</a:t>
            </a:r>
          </a:p>
          <a:p>
            <a:pPr marL="0" indent="0">
              <a:spcBef>
                <a:spcPts val="0"/>
              </a:spcBef>
              <a:buNone/>
            </a:pPr>
            <a:r>
              <a:rPr lang="en-US" altLang="en-US" sz="1600">
                <a:latin typeface="Consolas" panose="020B0609020204030204" charset="0"/>
              </a:rPr>
              <a:t>&gt;&gt;&gt; zhang.walk()</a:t>
            </a:r>
          </a:p>
          <a:p>
            <a:pPr marL="0" indent="0">
              <a:spcBef>
                <a:spcPts val="0"/>
              </a:spcBef>
              <a:buNone/>
            </a:pPr>
            <a:r>
              <a:rPr lang="en-US" altLang="en-US" sz="1600">
                <a:solidFill>
                  <a:srgbClr val="FF0000"/>
                </a:solidFill>
                <a:latin typeface="Consolas" panose="020B0609020204030204" charset="0"/>
              </a:rPr>
              <a:t>AttributeError: 'Person' object has no attribute 'walk'</a:t>
            </a:r>
          </a:p>
        </p:txBody>
      </p:sp>
      <p:sp>
        <p:nvSpPr>
          <p:cNvPr id="4" name="标题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宋体" panose="02010600030101010101" pitchFamily="2" charset="-122"/>
              </a:rPr>
              <a:t>6.1.3  </a:t>
            </a:r>
            <a:r>
              <a:rPr lang="zh-CN" altLang="en-US" strike="noStrike" noProof="1">
                <a:effectLst>
                  <a:outerShdw blurRad="38100" dist="38100" dir="2700000">
                    <a:srgbClr val="C0C0C0"/>
                  </a:outerShdw>
                </a:effectLst>
                <a:sym typeface="宋体" panose="02010600030101010101" pitchFamily="2" charset="-122"/>
              </a:rPr>
              <a:t>类成员与实例成员</a:t>
            </a:r>
            <a:endParaRPr lang="zh-CN" altLang="en-US" strike="noStrike" noProof="1"/>
          </a:p>
        </p:txBody>
      </p:sp>
      <p:sp>
        <p:nvSpPr>
          <p:cNvPr id="4096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16</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sym typeface="宋体" panose="02010600030101010101" pitchFamily="2" charset="-122"/>
              </a:rPr>
              <a:t>6.1.3  </a:t>
            </a:r>
            <a:r>
              <a:rPr lang="zh-CN" altLang="en-US" strike="noStrike" kern="1200" baseline="0" noProof="1">
                <a:effectLst>
                  <a:outerShdw blurRad="38100" dist="38100" dir="2700000">
                    <a:srgbClr val="C0C0C0"/>
                  </a:outerShdw>
                </a:effectLst>
                <a:latin typeface="+mj-lt"/>
                <a:ea typeface="+mj-ea"/>
                <a:cs typeface="+mj-cs"/>
                <a:sym typeface="宋体" panose="02010600030101010101" pitchFamily="2" charset="-122"/>
              </a:rPr>
              <a:t>类成员与实例成员</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3" name="内容占位符 2"/>
          <p:cNvSpPr>
            <a:spLocks noGrp="1"/>
          </p:cNvSpPr>
          <p:nvPr>
            <p:ph idx="1"/>
          </p:nvPr>
        </p:nvSpPr>
        <p:spPr>
          <a:xfrm>
            <a:off x="306070" y="1065530"/>
            <a:ext cx="8339455" cy="3398520"/>
          </a:xfrm>
        </p:spPr>
        <p:txBody>
          <a:bodyPr/>
          <a:lstStyle/>
          <a:p>
            <a:pPr fontAlgn="base">
              <a:lnSpc>
                <a:spcPct val="130000"/>
              </a:lnSpc>
              <a:spcBef>
                <a:spcPts val="0"/>
              </a:spcBef>
              <a:buFont typeface="Wingdings" panose="05000000000000000000" charset="0"/>
              <a:buChar char="n"/>
            </a:pPr>
            <a:r>
              <a:rPr lang="zh-CN" altLang="en-US" sz="1800" strike="noStrike" noProof="1">
                <a:effectLst/>
              </a:rPr>
              <a:t>在Python中，</a:t>
            </a:r>
            <a:r>
              <a:rPr lang="zh-CN" altLang="en-US" sz="1800" strike="noStrike" noProof="1">
                <a:solidFill>
                  <a:srgbClr val="FF0000"/>
                </a:solidFill>
                <a:effectLst/>
              </a:rPr>
              <a:t>函数和方法是有区别的</a:t>
            </a:r>
            <a:r>
              <a:rPr lang="zh-CN" altLang="en-US" sz="1800" strike="noStrike" noProof="1">
                <a:effectLst/>
              </a:rPr>
              <a:t>。方法一般指与特定实例绑定的函数，通过对象调用方法时，</a:t>
            </a:r>
            <a:r>
              <a:rPr lang="zh-CN" altLang="en-US" sz="1800" strike="noStrike" noProof="1">
                <a:solidFill>
                  <a:srgbClr val="FF0000"/>
                </a:solidFill>
                <a:effectLst/>
              </a:rPr>
              <a:t>对象本身将被作为第一个参数隐式传递过去，普通函数并不具备这个特点。</a:t>
            </a:r>
          </a:p>
          <a:p>
            <a:pPr marL="0" indent="0" fontAlgn="base">
              <a:buNone/>
            </a:pPr>
            <a:endParaRPr lang="zh-CN" altLang="en-US" sz="1350" strike="noStrike" noProof="1">
              <a:effectLst/>
              <a:latin typeface="Consolas" panose="020B0609020204030204" charset="0"/>
            </a:endParaRPr>
          </a:p>
        </p:txBody>
      </p:sp>
      <p:sp>
        <p:nvSpPr>
          <p:cNvPr id="4198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宋体" panose="02010600030101010101" pitchFamily="2" charset="-122"/>
              </a:rPr>
              <a:t>6.1.3  </a:t>
            </a:r>
            <a:r>
              <a:rPr lang="zh-CN" altLang="en-US" strike="noStrike" noProof="1">
                <a:effectLst>
                  <a:outerShdw blurRad="38100" dist="38100" dir="2700000">
                    <a:srgbClr val="C0C0C0"/>
                  </a:outerShdw>
                </a:effectLst>
                <a:sym typeface="宋体" panose="02010600030101010101" pitchFamily="2" charset="-122"/>
              </a:rPr>
              <a:t>类成员与实例成员</a:t>
            </a:r>
            <a:endParaRPr lang="zh-CN" altLang="en-US" strike="noStrike" noProof="1"/>
          </a:p>
        </p:txBody>
      </p:sp>
      <p:sp>
        <p:nvSpPr>
          <p:cNvPr id="43010" name="内容占位符 2"/>
          <p:cNvSpPr>
            <a:spLocks noGrp="1"/>
          </p:cNvSpPr>
          <p:nvPr>
            <p:ph idx="1"/>
          </p:nvPr>
        </p:nvSpPr>
        <p:spPr/>
        <p:txBody>
          <a:bodyPr anchor="t"/>
          <a:lstStyle/>
          <a:p>
            <a:pPr marL="0" indent="0">
              <a:spcBef>
                <a:spcPts val="0"/>
              </a:spcBef>
              <a:buNone/>
            </a:pPr>
            <a:r>
              <a:rPr lang="zh-CN" altLang="en-US" sz="1600" dirty="0">
                <a:effectLst/>
                <a:latin typeface="Consolas" panose="020B0609020204030204" charset="0"/>
                <a:sym typeface="+mn-ea"/>
              </a:rPr>
              <a:t>&gt;&gt;&gt; class Demo:</a:t>
            </a:r>
            <a:endParaRPr lang="zh-CN" altLang="en-US" sz="1600" strike="noStrike" noProof="1">
              <a:effectLst/>
              <a:latin typeface="Consolas" panose="020B0609020204030204" charset="0"/>
            </a:endParaRPr>
          </a:p>
          <a:p>
            <a:pPr marL="0" indent="0">
              <a:spcBef>
                <a:spcPts val="0"/>
              </a:spcBef>
              <a:buNone/>
            </a:pPr>
            <a:r>
              <a:rPr lang="en-US" altLang="en-US" sz="1600" dirty="0">
                <a:latin typeface="Consolas" panose="020B0609020204030204" charset="0"/>
                <a:sym typeface="+mn-ea"/>
              </a:rPr>
              <a:t>    </a:t>
            </a:r>
            <a:r>
              <a:rPr lang="zh-CN" altLang="en-US" sz="1600" dirty="0">
                <a:effectLst/>
                <a:latin typeface="Consolas" panose="020B0609020204030204" charset="0"/>
                <a:sym typeface="+mn-ea"/>
              </a:rPr>
              <a:t>pass</a:t>
            </a:r>
            <a:endParaRPr lang="zh-CN" altLang="en-US" sz="1600" strike="noStrike" noProof="1">
              <a:effectLst/>
              <a:latin typeface="Consolas" panose="020B0609020204030204" charset="0"/>
            </a:endParaRPr>
          </a:p>
          <a:p>
            <a:pPr marL="0" indent="0">
              <a:spcBef>
                <a:spcPts val="0"/>
              </a:spcBef>
              <a:buNone/>
            </a:pPr>
            <a:endParaRPr lang="zh-CN" altLang="en-US" sz="1600" strike="noStrike" noProof="1">
              <a:effectLst/>
              <a:latin typeface="Consolas" panose="020B0609020204030204" charset="0"/>
            </a:endParaRPr>
          </a:p>
          <a:p>
            <a:pPr marL="0" indent="0">
              <a:spcBef>
                <a:spcPts val="0"/>
              </a:spcBef>
              <a:buNone/>
            </a:pPr>
            <a:r>
              <a:rPr lang="zh-CN" altLang="en-US" sz="1600" dirty="0">
                <a:effectLst/>
                <a:latin typeface="Consolas" panose="020B0609020204030204" charset="0"/>
                <a:sym typeface="+mn-ea"/>
              </a:rPr>
              <a:t>&gt;&gt;&gt; t = Demo()</a:t>
            </a:r>
            <a:endParaRPr lang="zh-CN" altLang="en-US" sz="1600" strike="noStrike" noProof="1">
              <a:effectLst/>
              <a:latin typeface="Consolas" panose="020B0609020204030204" charset="0"/>
            </a:endParaRPr>
          </a:p>
          <a:p>
            <a:pPr marL="0" indent="0">
              <a:spcBef>
                <a:spcPts val="0"/>
              </a:spcBef>
              <a:buNone/>
            </a:pPr>
            <a:r>
              <a:rPr lang="zh-CN" altLang="en-US" sz="1600" dirty="0">
                <a:effectLst/>
                <a:latin typeface="Consolas" panose="020B0609020204030204" charset="0"/>
                <a:sym typeface="+mn-ea"/>
              </a:rPr>
              <a:t>&gt;&gt;&gt; def test(self, v):</a:t>
            </a:r>
            <a:endParaRPr lang="zh-CN" altLang="en-US" sz="1600" strike="noStrike" noProof="1">
              <a:effectLst/>
              <a:latin typeface="Consolas" panose="020B0609020204030204" charset="0"/>
            </a:endParaRPr>
          </a:p>
          <a:p>
            <a:pPr marL="0" indent="0">
              <a:spcBef>
                <a:spcPts val="0"/>
              </a:spcBef>
              <a:buNone/>
            </a:pPr>
            <a:r>
              <a:rPr lang="en-US" altLang="en-US" sz="1600" dirty="0">
                <a:latin typeface="Consolas" panose="020B0609020204030204" charset="0"/>
                <a:sym typeface="+mn-ea"/>
              </a:rPr>
              <a:t>    </a:t>
            </a:r>
            <a:r>
              <a:rPr lang="zh-CN" altLang="en-US" sz="1600" dirty="0">
                <a:effectLst/>
                <a:latin typeface="Consolas" panose="020B0609020204030204" charset="0"/>
                <a:sym typeface="+mn-ea"/>
              </a:rPr>
              <a:t>self.value = v	</a:t>
            </a:r>
            <a:endParaRPr lang="zh-CN" altLang="en-US" sz="1600" strike="noStrike" noProof="1">
              <a:effectLst/>
              <a:latin typeface="Consolas" panose="020B0609020204030204" charset="0"/>
            </a:endParaRPr>
          </a:p>
          <a:p>
            <a:pPr marL="0" indent="0">
              <a:spcBef>
                <a:spcPts val="0"/>
              </a:spcBef>
              <a:buNone/>
            </a:pPr>
            <a:endParaRPr lang="zh-CN" altLang="en-US" sz="1600" strike="noStrike" noProof="1">
              <a:effectLst/>
              <a:latin typeface="Consolas" panose="020B0609020204030204" charset="0"/>
            </a:endParaRPr>
          </a:p>
          <a:p>
            <a:pPr marL="0" indent="0">
              <a:spcBef>
                <a:spcPts val="0"/>
              </a:spcBef>
              <a:buNone/>
            </a:pPr>
            <a:r>
              <a:rPr lang="zh-CN" altLang="en-US" sz="1600" dirty="0">
                <a:effectLst/>
                <a:latin typeface="Consolas" panose="020B0609020204030204" charset="0"/>
                <a:sym typeface="+mn-ea"/>
              </a:rPr>
              <a:t>&gt;&gt;&gt; t.test = test</a:t>
            </a:r>
            <a:endParaRPr lang="zh-CN" altLang="en-US" sz="1600" strike="noStrike" noProof="1">
              <a:effectLst/>
              <a:latin typeface="Consolas" panose="020B0609020204030204" charset="0"/>
            </a:endParaRPr>
          </a:p>
          <a:p>
            <a:pPr marL="0" indent="0">
              <a:spcBef>
                <a:spcPts val="0"/>
              </a:spcBef>
              <a:buNone/>
            </a:pPr>
            <a:r>
              <a:rPr lang="zh-CN" altLang="en-US" sz="1600" dirty="0">
                <a:effectLst/>
                <a:latin typeface="Consolas" panose="020B0609020204030204" charset="0"/>
                <a:sym typeface="+mn-ea"/>
              </a:rPr>
              <a:t>&gt;&gt;&gt; t.test                      </a:t>
            </a:r>
            <a:r>
              <a:rPr lang="en-US" altLang="zh-CN" sz="1600" dirty="0">
                <a:effectLst/>
                <a:latin typeface="Consolas" panose="020B0609020204030204" charset="0"/>
                <a:sym typeface="+mn-ea"/>
              </a:rPr>
              <a:t>#</a:t>
            </a:r>
            <a:r>
              <a:rPr lang="zh-CN" altLang="en-US" sz="1600" dirty="0">
                <a:effectLst/>
                <a:latin typeface="Consolas" panose="020B0609020204030204" charset="0"/>
                <a:sym typeface="+mn-ea"/>
              </a:rPr>
              <a:t>普通函数</a:t>
            </a:r>
            <a:endParaRPr lang="zh-CN" altLang="en-US" sz="1600" strike="noStrike" noProof="1">
              <a:effectLst/>
              <a:latin typeface="Consolas" panose="020B0609020204030204" charset="0"/>
            </a:endParaRPr>
          </a:p>
          <a:p>
            <a:pPr marL="0" indent="0">
              <a:spcBef>
                <a:spcPts val="0"/>
              </a:spcBef>
              <a:buNone/>
            </a:pPr>
            <a:r>
              <a:rPr lang="zh-CN" altLang="en-US" sz="1600" dirty="0">
                <a:solidFill>
                  <a:srgbClr val="00B0F0"/>
                </a:solidFill>
                <a:effectLst/>
                <a:latin typeface="Consolas" panose="020B0609020204030204" charset="0"/>
                <a:sym typeface="+mn-ea"/>
              </a:rPr>
              <a:t>&lt;function test at 0x00000000034B7EA0&gt;</a:t>
            </a:r>
            <a:endParaRPr lang="zh-CN" altLang="en-US" sz="1600" strike="noStrike" noProof="1">
              <a:solidFill>
                <a:srgbClr val="00B0F0"/>
              </a:solidFill>
              <a:effectLst/>
              <a:latin typeface="Consolas" panose="020B0609020204030204" charset="0"/>
            </a:endParaRPr>
          </a:p>
          <a:p>
            <a:pPr marL="0" indent="0">
              <a:spcBef>
                <a:spcPts val="0"/>
              </a:spcBef>
              <a:buNone/>
            </a:pPr>
            <a:r>
              <a:rPr lang="zh-CN" altLang="en-US" sz="1600" dirty="0">
                <a:effectLst/>
                <a:latin typeface="Consolas" panose="020B0609020204030204" charset="0"/>
                <a:sym typeface="+mn-ea"/>
              </a:rPr>
              <a:t>&gt;&gt;&gt; </a:t>
            </a:r>
            <a:r>
              <a:rPr lang="zh-CN" altLang="en-US" sz="1600" dirty="0">
                <a:solidFill>
                  <a:srgbClr val="FF0000"/>
                </a:solidFill>
                <a:effectLst/>
                <a:latin typeface="Consolas" panose="020B0609020204030204" charset="0"/>
                <a:sym typeface="+mn-ea"/>
              </a:rPr>
              <a:t>t.test(t, 3)                </a:t>
            </a:r>
            <a:r>
              <a:rPr lang="en-US" altLang="zh-CN" sz="1600" dirty="0">
                <a:solidFill>
                  <a:srgbClr val="FF0000"/>
                </a:solidFill>
                <a:effectLst/>
                <a:latin typeface="Consolas" panose="020B0609020204030204" charset="0"/>
                <a:sym typeface="+mn-ea"/>
              </a:rPr>
              <a:t>#</a:t>
            </a:r>
            <a:r>
              <a:rPr lang="zh-CN" altLang="en-US" sz="1600" dirty="0">
                <a:solidFill>
                  <a:srgbClr val="FF0000"/>
                </a:solidFill>
                <a:effectLst/>
                <a:latin typeface="Consolas" panose="020B0609020204030204" charset="0"/>
                <a:sym typeface="+mn-ea"/>
              </a:rPr>
              <a:t>必须为</a:t>
            </a:r>
            <a:r>
              <a:rPr lang="en-US" altLang="zh-CN" sz="1600" dirty="0">
                <a:solidFill>
                  <a:srgbClr val="FF0000"/>
                </a:solidFill>
                <a:effectLst/>
                <a:latin typeface="Consolas" panose="020B0609020204030204" charset="0"/>
                <a:sym typeface="+mn-ea"/>
              </a:rPr>
              <a:t>self</a:t>
            </a:r>
            <a:r>
              <a:rPr lang="zh-CN" altLang="en-US" sz="1600" dirty="0">
                <a:solidFill>
                  <a:srgbClr val="FF0000"/>
                </a:solidFill>
                <a:effectLst/>
                <a:latin typeface="Consolas" panose="020B0609020204030204" charset="0"/>
                <a:sym typeface="+mn-ea"/>
              </a:rPr>
              <a:t>参数传值</a:t>
            </a:r>
            <a:endParaRPr lang="zh-CN" altLang="en-US" sz="1600" strike="noStrike" noProof="1">
              <a:solidFill>
                <a:srgbClr val="FF0000"/>
              </a:solidFill>
              <a:effectLst/>
              <a:latin typeface="Consolas" panose="020B0609020204030204" charset="0"/>
            </a:endParaRPr>
          </a:p>
          <a:p>
            <a:pPr marL="0" indent="0" defTabSz="914400">
              <a:spcBef>
                <a:spcPts val="0"/>
              </a:spcBef>
              <a:buSzPct val="90000"/>
              <a:buFont typeface="Wingdings" panose="05000000000000000000" pitchFamily="2" charset="2"/>
              <a:buNone/>
            </a:pPr>
            <a:r>
              <a:rPr lang="zh-CN" altLang="en-US" sz="1600" dirty="0">
                <a:latin typeface="Consolas" panose="020B0609020204030204" charset="0"/>
              </a:rPr>
              <a:t>&gt;&gt;&gt; t.test = types.MethodType(test, t)</a:t>
            </a:r>
          </a:p>
          <a:p>
            <a:pPr marL="0" indent="0" defTabSz="914400">
              <a:spcBef>
                <a:spcPts val="0"/>
              </a:spcBef>
              <a:buSzPct val="90000"/>
              <a:buFont typeface="Wingdings" panose="05000000000000000000" pitchFamily="2" charset="2"/>
              <a:buNone/>
            </a:pPr>
            <a:r>
              <a:rPr lang="zh-CN" altLang="en-US" sz="1600" dirty="0">
                <a:latin typeface="Consolas" panose="020B0609020204030204" charset="0"/>
              </a:rPr>
              <a:t>&gt;&gt;&gt; t.test                      </a:t>
            </a:r>
            <a:r>
              <a:rPr lang="en-US" altLang="zh-CN" sz="1600" dirty="0">
                <a:latin typeface="Consolas" panose="020B0609020204030204" charset="0"/>
              </a:rPr>
              <a:t>#</a:t>
            </a:r>
            <a:r>
              <a:rPr lang="zh-CN" altLang="en-US" sz="1600" dirty="0">
                <a:latin typeface="Consolas" panose="020B0609020204030204" charset="0"/>
              </a:rPr>
              <a:t>绑定的方法</a:t>
            </a:r>
          </a:p>
          <a:p>
            <a:pPr marL="0" indent="0" defTabSz="914400">
              <a:spcBef>
                <a:spcPts val="0"/>
              </a:spcBef>
              <a:buSzPct val="90000"/>
              <a:buFont typeface="Wingdings" panose="05000000000000000000" pitchFamily="2" charset="2"/>
              <a:buNone/>
            </a:pPr>
            <a:r>
              <a:rPr lang="zh-CN" altLang="en-US" sz="1600" dirty="0">
                <a:solidFill>
                  <a:srgbClr val="00B0F0"/>
                </a:solidFill>
                <a:latin typeface="Times New Roman" panose="02020603050405020304" pitchFamily="2" charset="0"/>
              </a:rPr>
              <a:t>&lt;bound method test of &lt;__main__.Demo object at 0x000000000074F9E8&gt;&gt;</a:t>
            </a:r>
          </a:p>
          <a:p>
            <a:pPr marL="0" indent="0" defTabSz="914400">
              <a:spcBef>
                <a:spcPts val="0"/>
              </a:spcBef>
              <a:buSzPct val="90000"/>
              <a:buFont typeface="Wingdings" panose="05000000000000000000" pitchFamily="2" charset="2"/>
              <a:buNone/>
            </a:pPr>
            <a:r>
              <a:rPr lang="zh-CN" altLang="en-US" sz="1600" dirty="0">
                <a:latin typeface="Consolas" panose="020B0609020204030204" charset="0"/>
              </a:rPr>
              <a:t>&gt;&gt;&gt; t.test(5)                   </a:t>
            </a:r>
            <a:r>
              <a:rPr lang="en-US" altLang="zh-CN" sz="1600" dirty="0">
                <a:latin typeface="Consolas" panose="020B0609020204030204" charset="0"/>
              </a:rPr>
              <a:t>#</a:t>
            </a:r>
            <a:r>
              <a:rPr lang="zh-CN" altLang="en-US" sz="1600" dirty="0">
                <a:latin typeface="Consolas" panose="020B0609020204030204" charset="0"/>
              </a:rPr>
              <a:t>不需要为</a:t>
            </a:r>
            <a:r>
              <a:rPr lang="en-US" altLang="zh-CN" sz="1600" dirty="0">
                <a:latin typeface="Consolas" panose="020B0609020204030204" charset="0"/>
              </a:rPr>
              <a:t>self</a:t>
            </a:r>
            <a:r>
              <a:rPr lang="zh-CN" altLang="en-US" sz="1600" dirty="0">
                <a:latin typeface="Consolas" panose="020B0609020204030204" charset="0"/>
              </a:rPr>
              <a:t>参数传值</a:t>
            </a:r>
            <a:endParaRPr lang="zh-CN" altLang="en-US" sz="1600" dirty="0"/>
          </a:p>
        </p:txBody>
      </p:sp>
      <p:sp>
        <p:nvSpPr>
          <p:cNvPr id="43011"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18</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28673"/>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6.1.4  </a:t>
            </a:r>
            <a:r>
              <a:rPr lang="zh-CN" altLang="en-US" strike="noStrike" kern="1200" baseline="0" noProof="1">
                <a:effectLst>
                  <a:outerShdw blurRad="38100" dist="38100" dir="2700000">
                    <a:srgbClr val="C0C0C0"/>
                  </a:outerShdw>
                </a:effectLst>
                <a:latin typeface="+mj-lt"/>
                <a:ea typeface="+mj-ea"/>
                <a:cs typeface="+mj-cs"/>
              </a:rPr>
              <a:t>私有成员与公有成员</a:t>
            </a:r>
          </a:p>
        </p:txBody>
      </p:sp>
      <p:sp>
        <p:nvSpPr>
          <p:cNvPr id="37890" name="文本占位符 28674"/>
          <p:cNvSpPr>
            <a:spLocks noGrp="1"/>
          </p:cNvSpPr>
          <p:nvPr>
            <p:ph idx="1"/>
          </p:nvPr>
        </p:nvSpPr>
        <p:spPr/>
        <p:txBody>
          <a:bodyPr anchor="t"/>
          <a:lstStyle/>
          <a:p>
            <a:pPr defTabSz="914400" fontAlgn="base">
              <a:lnSpc>
                <a:spcPct val="110000"/>
              </a:lnSpc>
              <a:spcBef>
                <a:spcPts val="600"/>
              </a:spcBef>
              <a:spcAft>
                <a:spcPts val="600"/>
              </a:spcAft>
              <a:buSzPct val="90000"/>
              <a:buFont typeface="Wingdings" panose="05000000000000000000" charset="0"/>
              <a:buChar char="§"/>
            </a:pPr>
            <a:r>
              <a:rPr lang="en-US" altLang="zh-CN" sz="1800" strike="noStrike" kern="1200" baseline="0" noProof="1">
                <a:latin typeface="+mn-lt"/>
                <a:ea typeface="+mn-ea"/>
                <a:cs typeface="+mn-cs"/>
              </a:rPr>
              <a:t>Python</a:t>
            </a:r>
            <a:r>
              <a:rPr lang="zh-CN" altLang="en-US" sz="1800" strike="noStrike" kern="1200" baseline="0" noProof="1">
                <a:latin typeface="+mn-lt"/>
                <a:ea typeface="+mn-ea"/>
                <a:cs typeface="+mn-cs"/>
              </a:rPr>
              <a:t>并</a:t>
            </a:r>
            <a:r>
              <a:rPr lang="zh-CN" altLang="en-US" sz="1800" strike="noStrike" kern="1200" baseline="0" noProof="1">
                <a:solidFill>
                  <a:srgbClr val="FF0000"/>
                </a:solidFill>
                <a:latin typeface="+mn-lt"/>
                <a:ea typeface="+mn-ea"/>
                <a:cs typeface="+mn-cs"/>
              </a:rPr>
              <a:t>没有对私有成员提供严格的访问保护机制</a:t>
            </a:r>
            <a:r>
              <a:rPr lang="zh-CN" altLang="en-US" sz="1800" strike="noStrike" kern="1200" baseline="0" noProof="1">
                <a:latin typeface="+mn-lt"/>
                <a:ea typeface="+mn-ea"/>
                <a:cs typeface="+mn-cs"/>
              </a:rPr>
              <a:t>。</a:t>
            </a:r>
          </a:p>
          <a:p>
            <a:pPr marL="675005" indent="-342265" defTabSz="914400" fontAlgn="base">
              <a:lnSpc>
                <a:spcPct val="150000"/>
              </a:lnSpc>
              <a:spcBef>
                <a:spcPts val="1200"/>
              </a:spcBef>
              <a:spcAft>
                <a:spcPts val="600"/>
              </a:spcAft>
              <a:buSzPct val="90000"/>
              <a:buFont typeface="Wingdings" panose="05000000000000000000" charset="0"/>
              <a:buChar char="ü"/>
            </a:pPr>
            <a:r>
              <a:rPr lang="zh-CN" altLang="en-US" sz="1600" strike="noStrike" kern="1200" baseline="0" noProof="1">
                <a:latin typeface="+mn-lt"/>
                <a:ea typeface="+mn-ea"/>
                <a:cs typeface="+mn-cs"/>
              </a:rPr>
              <a:t>在定义类的成员时，如果成员名以</a:t>
            </a:r>
            <a:r>
              <a:rPr lang="zh-CN" altLang="en-US" sz="1600" strike="noStrike" kern="1200" baseline="0" noProof="1">
                <a:solidFill>
                  <a:srgbClr val="FF0000"/>
                </a:solidFill>
                <a:latin typeface="+mn-lt"/>
                <a:ea typeface="+mn-ea"/>
                <a:cs typeface="+mn-cs"/>
              </a:rPr>
              <a:t>两个下划线</a:t>
            </a:r>
            <a:r>
              <a:rPr lang="zh-CN" altLang="en-US" sz="1600" strike="noStrike" kern="1200" baseline="0" noProof="1">
                <a:latin typeface="+mn-lt"/>
                <a:ea typeface="+mn-ea"/>
                <a:cs typeface="+mn-cs"/>
              </a:rPr>
              <a:t>“</a:t>
            </a:r>
            <a:r>
              <a:rPr lang="en-US" altLang="zh-CN" sz="1600" strike="noStrike" kern="1200" baseline="0" noProof="1">
                <a:latin typeface="+mn-lt"/>
                <a:ea typeface="+mn-ea"/>
                <a:cs typeface="+mn-cs"/>
              </a:rPr>
              <a:t>__”</a:t>
            </a:r>
            <a:r>
              <a:rPr lang="zh-CN" altLang="en-US" sz="1600" strike="noStrike" kern="1200" baseline="0" noProof="1">
                <a:latin typeface="+mn-lt"/>
                <a:ea typeface="+mn-ea"/>
                <a:cs typeface="+mn-cs"/>
              </a:rPr>
              <a:t>或更多下划线开头而不以</a:t>
            </a:r>
            <a:r>
              <a:rPr lang="zh-CN" altLang="en-US" sz="1600" strike="noStrike" kern="1200" baseline="0" noProof="1">
                <a:solidFill>
                  <a:srgbClr val="FF0000"/>
                </a:solidFill>
                <a:latin typeface="+mn-lt"/>
                <a:ea typeface="+mn-ea"/>
                <a:cs typeface="+mn-cs"/>
              </a:rPr>
              <a:t>两个或更多下划线结束则表示是私有成员。</a:t>
            </a:r>
          </a:p>
          <a:p>
            <a:pPr marL="675005" indent="-342265" defTabSz="914400" fontAlgn="base">
              <a:lnSpc>
                <a:spcPct val="150000"/>
              </a:lnSpc>
              <a:spcBef>
                <a:spcPts val="1200"/>
              </a:spcBef>
              <a:spcAft>
                <a:spcPts val="600"/>
              </a:spcAft>
              <a:buSzPct val="90000"/>
              <a:buFont typeface="Wingdings" panose="05000000000000000000" charset="0"/>
              <a:buChar char="ü"/>
            </a:pPr>
            <a:r>
              <a:rPr lang="zh-CN" altLang="en-US" sz="1600" strike="noStrike" kern="1200" baseline="0" noProof="1">
                <a:solidFill>
                  <a:srgbClr val="FF0000"/>
                </a:solidFill>
                <a:latin typeface="+mn-lt"/>
                <a:ea typeface="+mn-ea"/>
                <a:cs typeface="+mn-cs"/>
              </a:rPr>
              <a:t>私有成员在类的外部不能直接访问</a:t>
            </a:r>
            <a:r>
              <a:rPr lang="zh-CN" altLang="en-US" sz="1600" strike="noStrike" kern="1200" baseline="0" noProof="1">
                <a:latin typeface="+mn-lt"/>
                <a:ea typeface="+mn-ea"/>
                <a:cs typeface="+mn-cs"/>
              </a:rPr>
              <a:t>，需要通过调用对象的公开成员方法来访问，也可以通过</a:t>
            </a:r>
            <a:r>
              <a:rPr lang="en-US" altLang="zh-CN" sz="1600" strike="noStrike" kern="1200" baseline="0" noProof="1">
                <a:latin typeface="+mn-lt"/>
                <a:ea typeface="+mn-ea"/>
                <a:cs typeface="+mn-cs"/>
              </a:rPr>
              <a:t>Python</a:t>
            </a:r>
            <a:r>
              <a:rPr lang="zh-CN" altLang="en-US" sz="1600" strike="noStrike" kern="1200" baseline="0" noProof="1">
                <a:latin typeface="+mn-lt"/>
                <a:ea typeface="+mn-ea"/>
                <a:cs typeface="+mn-cs"/>
              </a:rPr>
              <a:t>支持的</a:t>
            </a:r>
            <a:r>
              <a:rPr lang="zh-CN" altLang="en-US" sz="1600" strike="noStrike" kern="1200" baseline="0" noProof="1">
                <a:solidFill>
                  <a:srgbClr val="FF0000"/>
                </a:solidFill>
                <a:latin typeface="+mn-lt"/>
                <a:ea typeface="+mn-ea"/>
                <a:cs typeface="+mn-cs"/>
              </a:rPr>
              <a:t>特殊方式</a:t>
            </a:r>
            <a:r>
              <a:rPr lang="zh-CN" altLang="en-US" sz="1600" strike="noStrike" kern="1200" baseline="0" noProof="1">
                <a:latin typeface="+mn-lt"/>
                <a:ea typeface="+mn-ea"/>
                <a:cs typeface="+mn-cs"/>
              </a:rPr>
              <a:t>来访问。</a:t>
            </a:r>
            <a:endParaRPr lang="zh-CN" altLang="en-US" sz="1350" strike="noStrike" kern="1200" baseline="0" noProof="1">
              <a:latin typeface="+mn-lt"/>
              <a:ea typeface="+mn-ea"/>
              <a:cs typeface="+mn-cs"/>
            </a:endParaRPr>
          </a:p>
          <a:p>
            <a:pPr defTabSz="914400" fontAlgn="base">
              <a:lnSpc>
                <a:spcPct val="110000"/>
              </a:lnSpc>
              <a:spcBef>
                <a:spcPts val="600"/>
              </a:spcBef>
              <a:spcAft>
                <a:spcPts val="600"/>
              </a:spcAft>
              <a:buSzPct val="90000"/>
              <a:buFont typeface="Wingdings" panose="05000000000000000000" charset="0"/>
              <a:buChar char="§"/>
            </a:pPr>
            <a:r>
              <a:rPr lang="zh-CN" altLang="en-US" sz="1800" strike="noStrike" kern="1200" baseline="0" noProof="1">
                <a:latin typeface="+mn-lt"/>
                <a:ea typeface="+mn-ea"/>
                <a:cs typeface="+mn-cs"/>
              </a:rPr>
              <a:t>公开成员既可以在类的内部进行访问，也可以在外部程序中使用。</a:t>
            </a:r>
          </a:p>
        </p:txBody>
      </p:sp>
      <p:sp>
        <p:nvSpPr>
          <p:cNvPr id="4403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19</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主要内容</a:t>
            </a:r>
            <a:endParaRPr lang="en-US" dirty="0"/>
          </a:p>
        </p:txBody>
      </p:sp>
      <p:sp>
        <p:nvSpPr>
          <p:cNvPr id="3" name="Content Placeholder 2"/>
          <p:cNvSpPr>
            <a:spLocks noGrp="1"/>
          </p:cNvSpPr>
          <p:nvPr>
            <p:ph idx="1"/>
          </p:nvPr>
        </p:nvSpPr>
        <p:spPr/>
        <p:txBody>
          <a:bodyPr/>
          <a:lstStyle/>
          <a:p>
            <a:r>
              <a:rPr lang="en-US" dirty="0"/>
              <a:t>面向对象</a:t>
            </a:r>
          </a:p>
          <a:p>
            <a:r>
              <a:rPr lang="en-US" altLang="zh-CN" dirty="0"/>
              <a:t>Python</a:t>
            </a:r>
            <a:r>
              <a:rPr lang="zh-CN" altLang="en-US" dirty="0"/>
              <a:t>类的定义与使用</a:t>
            </a:r>
            <a:endParaRPr lang="en-US" altLang="zh-CN" dirty="0"/>
          </a:p>
          <a:p>
            <a:r>
              <a:rPr lang="zh-CN" altLang="en-US" dirty="0"/>
              <a:t>方法</a:t>
            </a:r>
          </a:p>
          <a:p>
            <a:r>
              <a:rPr lang="zh-CN" altLang="en-US" dirty="0"/>
              <a:t>属性</a:t>
            </a:r>
          </a:p>
          <a:p>
            <a:r>
              <a:rPr lang="zh-CN" altLang="en-US" dirty="0"/>
              <a:t>特殊方法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29697"/>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6.1.4  </a:t>
            </a:r>
            <a:r>
              <a:rPr lang="zh-CN" altLang="en-US" strike="noStrike" kern="1200" baseline="0" noProof="1">
                <a:effectLst>
                  <a:outerShdw blurRad="38100" dist="38100" dir="2700000">
                    <a:srgbClr val="C0C0C0"/>
                  </a:outerShdw>
                </a:effectLst>
                <a:latin typeface="+mj-lt"/>
                <a:ea typeface="+mj-ea"/>
                <a:cs typeface="+mj-cs"/>
              </a:rPr>
              <a:t>私有成员与公有成员</a:t>
            </a:r>
          </a:p>
        </p:txBody>
      </p:sp>
      <p:sp>
        <p:nvSpPr>
          <p:cNvPr id="45058" name="文本占位符 29698"/>
          <p:cNvSpPr>
            <a:spLocks noGrp="1"/>
          </p:cNvSpPr>
          <p:nvPr>
            <p:ph idx="1"/>
          </p:nvPr>
        </p:nvSpPr>
        <p:spPr/>
        <p:txBody>
          <a:bodyPr anchor="t"/>
          <a:lstStyle/>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&gt;&gt;&gt; class A:</a:t>
            </a: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    def __init__(self, value1=0, value2=0):</a:t>
            </a: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sym typeface="+mn-ea"/>
              </a:rPr>
              <a:t>        </a:t>
            </a:r>
            <a:r>
              <a:rPr lang="en-US" altLang="zh-CN" sz="1400">
                <a:latin typeface="Consolas" panose="020B0609020204030204" charset="0"/>
              </a:rPr>
              <a:t>self.value1 = value1</a:t>
            </a: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sym typeface="+mn-ea"/>
              </a:rPr>
              <a:t>        </a:t>
            </a:r>
            <a:r>
              <a:rPr lang="en-US" altLang="zh-CN" sz="1400">
                <a:latin typeface="Consolas" panose="020B0609020204030204" charset="0"/>
              </a:rPr>
              <a:t>self.__value2 = value2</a:t>
            </a: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sym typeface="+mn-ea"/>
              </a:rPr>
              <a:t>    </a:t>
            </a:r>
            <a:r>
              <a:rPr lang="en-US" altLang="zh-CN" sz="1400">
                <a:latin typeface="Consolas" panose="020B0609020204030204" charset="0"/>
              </a:rPr>
              <a:t>def setValue(self, value1, value2):</a:t>
            </a: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	</a:t>
            </a:r>
            <a:r>
              <a:rPr lang="en-US" altLang="zh-CN" sz="1400">
                <a:latin typeface="Consolas" panose="020B0609020204030204" charset="0"/>
                <a:sym typeface="+mn-ea"/>
              </a:rPr>
              <a:t>        </a:t>
            </a:r>
            <a:r>
              <a:rPr lang="en-US" altLang="zh-CN" sz="1400">
                <a:latin typeface="Consolas" panose="020B0609020204030204" charset="0"/>
              </a:rPr>
              <a:t>self.value1 = value1</a:t>
            </a: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	</a:t>
            </a:r>
            <a:r>
              <a:rPr lang="en-US" altLang="zh-CN" sz="1400">
                <a:latin typeface="Consolas" panose="020B0609020204030204" charset="0"/>
                <a:sym typeface="+mn-ea"/>
              </a:rPr>
              <a:t>        </a:t>
            </a:r>
            <a:r>
              <a:rPr lang="en-US" altLang="zh-CN" sz="1400">
                <a:latin typeface="Consolas" panose="020B0609020204030204" charset="0"/>
              </a:rPr>
              <a:t>self.__value2 = value2</a:t>
            </a: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sym typeface="+mn-ea"/>
              </a:rPr>
              <a:t>    </a:t>
            </a:r>
            <a:r>
              <a:rPr lang="en-US" altLang="zh-CN" sz="1400">
                <a:latin typeface="Consolas" panose="020B0609020204030204" charset="0"/>
              </a:rPr>
              <a:t>def show(self):</a:t>
            </a: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	</a:t>
            </a:r>
            <a:r>
              <a:rPr lang="en-US" altLang="zh-CN" sz="1400">
                <a:latin typeface="Consolas" panose="020B0609020204030204" charset="0"/>
                <a:sym typeface="+mn-ea"/>
              </a:rPr>
              <a:t>        </a:t>
            </a:r>
            <a:r>
              <a:rPr lang="en-US" altLang="zh-CN" sz="1400">
                <a:latin typeface="Consolas" panose="020B0609020204030204" charset="0"/>
              </a:rPr>
              <a:t>print(self.value1)</a:t>
            </a: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	</a:t>
            </a:r>
            <a:r>
              <a:rPr lang="en-US" altLang="zh-CN" sz="1400">
                <a:latin typeface="Consolas" panose="020B0609020204030204" charset="0"/>
                <a:sym typeface="+mn-ea"/>
              </a:rPr>
              <a:t>        </a:t>
            </a:r>
            <a:r>
              <a:rPr lang="en-US" altLang="zh-CN" sz="1400">
                <a:latin typeface="Consolas" panose="020B0609020204030204" charset="0"/>
              </a:rPr>
              <a:t>print(self.__value2)</a:t>
            </a:r>
          </a:p>
          <a:p>
            <a:pPr marL="1905" indent="-344805" defTabSz="914400">
              <a:lnSpc>
                <a:spcPct val="100000"/>
              </a:lnSpc>
              <a:spcBef>
                <a:spcPct val="0"/>
              </a:spcBef>
              <a:buSzPct val="90000"/>
              <a:buFont typeface="Wingdings" panose="05000000000000000000" pitchFamily="2" charset="2"/>
              <a:buNone/>
            </a:pP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&gt;&gt;&gt; a = A()</a:t>
            </a: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&gt;&gt;&gt; a.value1</a:t>
            </a:r>
          </a:p>
          <a:p>
            <a:pPr marL="1905" indent="-344805" defTabSz="914400">
              <a:lnSpc>
                <a:spcPct val="100000"/>
              </a:lnSpc>
              <a:spcBef>
                <a:spcPct val="0"/>
              </a:spcBef>
              <a:buSzPct val="90000"/>
              <a:buFont typeface="Wingdings" panose="05000000000000000000" pitchFamily="2" charset="2"/>
              <a:buNone/>
            </a:pPr>
            <a:r>
              <a:rPr lang="en-US" altLang="zh-CN" sz="1400">
                <a:solidFill>
                  <a:srgbClr val="00B0F0"/>
                </a:solidFill>
                <a:latin typeface="Consolas" panose="020B0609020204030204" charset="0"/>
              </a:rPr>
              <a:t>0</a:t>
            </a: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&gt;&gt;&gt; a._A__value2             #</a:t>
            </a:r>
            <a:r>
              <a:rPr lang="zh-CN" altLang="en-US" sz="1400">
                <a:latin typeface="Consolas" panose="020B0609020204030204" charset="0"/>
              </a:rPr>
              <a:t>在外部访问对象的私有数据成员</a:t>
            </a:r>
          </a:p>
          <a:p>
            <a:pPr marL="1905" indent="-344805" defTabSz="914400">
              <a:lnSpc>
                <a:spcPct val="100000"/>
              </a:lnSpc>
              <a:spcBef>
                <a:spcPct val="0"/>
              </a:spcBef>
              <a:buSzPct val="90000"/>
              <a:buFont typeface="Wingdings" panose="05000000000000000000" pitchFamily="2" charset="2"/>
              <a:buNone/>
            </a:pPr>
            <a:r>
              <a:rPr lang="en-US" altLang="zh-CN" sz="1400">
                <a:solidFill>
                  <a:srgbClr val="00B0F0"/>
                </a:solidFill>
                <a:latin typeface="Consolas" panose="020B0609020204030204" charset="0"/>
              </a:rPr>
              <a:t>0</a:t>
            </a:r>
          </a:p>
        </p:txBody>
      </p:sp>
      <p:sp>
        <p:nvSpPr>
          <p:cNvPr id="4505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20</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0721"/>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6.1.4  </a:t>
            </a:r>
            <a:r>
              <a:rPr lang="zh-CN" altLang="en-US" strike="noStrike" kern="1200" baseline="0" noProof="1">
                <a:effectLst>
                  <a:outerShdw blurRad="38100" dist="38100" dir="2700000">
                    <a:srgbClr val="C0C0C0"/>
                  </a:outerShdw>
                </a:effectLst>
                <a:latin typeface="+mj-lt"/>
                <a:ea typeface="+mj-ea"/>
                <a:cs typeface="+mj-cs"/>
              </a:rPr>
              <a:t>私有成员与公有成员</a:t>
            </a:r>
          </a:p>
        </p:txBody>
      </p:sp>
      <p:sp>
        <p:nvSpPr>
          <p:cNvPr id="46082" name="文本占位符 30722"/>
          <p:cNvSpPr>
            <a:spLocks noGrp="1"/>
          </p:cNvSpPr>
          <p:nvPr>
            <p:ph idx="1"/>
          </p:nvPr>
        </p:nvSpPr>
        <p:spPr/>
        <p:txBody>
          <a:bodyPr anchor="t"/>
          <a:lstStyle/>
          <a:p>
            <a:pPr defTabSz="914400">
              <a:lnSpc>
                <a:spcPct val="150000"/>
              </a:lnSpc>
              <a:spcBef>
                <a:spcPts val="0"/>
              </a:spcBef>
              <a:spcAft>
                <a:spcPts val="0"/>
              </a:spcAft>
              <a:buSzPct val="90000"/>
              <a:buFont typeface="Wingdings" panose="05000000000000000000" charset="0"/>
              <a:buChar char="§"/>
            </a:pPr>
            <a:r>
              <a:rPr lang="zh-CN" altLang="en-US" sz="1800" dirty="0"/>
              <a:t>在IDLE、</a:t>
            </a:r>
            <a:r>
              <a:rPr lang="en-US" altLang="zh-CN" sz="1800" dirty="0"/>
              <a:t>Spyder</a:t>
            </a:r>
            <a:r>
              <a:rPr lang="zh-CN" altLang="en-US" sz="1800" dirty="0"/>
              <a:t>、</a:t>
            </a:r>
            <a:r>
              <a:rPr lang="en-US" altLang="zh-CN" sz="1800" dirty="0"/>
              <a:t>PyCharm</a:t>
            </a:r>
            <a:r>
              <a:rPr lang="zh-CN" altLang="en-US" sz="1800" dirty="0"/>
              <a:t>等</a:t>
            </a:r>
            <a:r>
              <a:rPr lang="en-US" altLang="zh-CN" sz="1800" dirty="0"/>
              <a:t>Python</a:t>
            </a:r>
            <a:r>
              <a:rPr lang="zh-CN" altLang="en-US" sz="1800" dirty="0"/>
              <a:t>开发环境中，在对象或类名后面加上一个圆点“.”，稍等一秒钟则会自动列出其所有公开成员，模块也具有同样的用法。</a:t>
            </a:r>
          </a:p>
          <a:p>
            <a:pPr defTabSz="914400">
              <a:lnSpc>
                <a:spcPct val="150000"/>
              </a:lnSpc>
              <a:spcBef>
                <a:spcPts val="0"/>
              </a:spcBef>
              <a:spcAft>
                <a:spcPts val="0"/>
              </a:spcAft>
              <a:buSzPct val="90000"/>
              <a:buFont typeface="Wingdings" panose="05000000000000000000" charset="0"/>
              <a:buChar char="§"/>
            </a:pPr>
            <a:r>
              <a:rPr lang="zh-CN" altLang="en-US" sz="1800" dirty="0"/>
              <a:t>如果在圆点“.”后面再加一个下划线，则会列出该对象、类或模块的所有成员，包括私有成员。</a:t>
            </a:r>
          </a:p>
        </p:txBody>
      </p:sp>
      <p:sp>
        <p:nvSpPr>
          <p:cNvPr id="4608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21</a:t>
            </a:fld>
            <a:endParaRPr lang="zh-CN" altLang="en-US" sz="1050" dirty="0">
              <a:latin typeface="Arial" panose="020B0604020202020204" pitchFamily="34" charset="0"/>
              <a:ea typeface="宋体" panose="02010600030101010101" pitchFamily="2" charset="-122"/>
            </a:endParaRPr>
          </a:p>
        </p:txBody>
      </p:sp>
      <p:graphicFrame>
        <p:nvGraphicFramePr>
          <p:cNvPr id="2" name="Object 1"/>
          <p:cNvGraphicFramePr/>
          <p:nvPr/>
        </p:nvGraphicFramePr>
        <p:xfrm>
          <a:off x="2845435" y="2909570"/>
          <a:ext cx="2320925" cy="1776095"/>
        </p:xfrm>
        <a:graphic>
          <a:graphicData uri="http://schemas.openxmlformats.org/presentationml/2006/ole">
            <mc:AlternateContent xmlns:mc="http://schemas.openxmlformats.org/markup-compatibility/2006">
              <mc:Choice xmlns:v="urn:schemas-microsoft-com:vml" Requires="v">
                <p:oleObj spid="_x0000_s1055" r:id="rId3" imgW="3048000" imgH="2324100" progId="Paint.Picture">
                  <p:embed/>
                </p:oleObj>
              </mc:Choice>
              <mc:Fallback>
                <p:oleObj r:id="rId3" imgW="3048000" imgH="2324100" progId="Paint.Picture">
                  <p:embed/>
                  <p:pic>
                    <p:nvPicPr>
                      <p:cNvPr id="0" name="Picture 2"/>
                      <p:cNvPicPr/>
                      <p:nvPr/>
                    </p:nvPicPr>
                    <p:blipFill>
                      <a:blip r:embed="rId4"/>
                      <a:stretch>
                        <a:fillRect/>
                      </a:stretch>
                    </p:blipFill>
                    <p:spPr>
                      <a:xfrm>
                        <a:off x="2845435" y="2909570"/>
                        <a:ext cx="2320925" cy="1776095"/>
                      </a:xfrm>
                      <a:prstGeom prst="rect">
                        <a:avLst/>
                      </a:prstGeom>
                      <a:ln>
                        <a:solidFill>
                          <a:schemeClr val="accent1"/>
                        </a:solidFill>
                      </a:ln>
                    </p:spPr>
                  </p:pic>
                </p:oleObj>
              </mc:Fallback>
            </mc:AlternateContent>
          </a:graphicData>
        </a:graphic>
      </p:graphicFrame>
      <p:graphicFrame>
        <p:nvGraphicFramePr>
          <p:cNvPr id="6" name="Object 5"/>
          <p:cNvGraphicFramePr/>
          <p:nvPr/>
        </p:nvGraphicFramePr>
        <p:xfrm>
          <a:off x="5375275" y="2909570"/>
          <a:ext cx="2016125" cy="1776095"/>
        </p:xfrm>
        <a:graphic>
          <a:graphicData uri="http://schemas.openxmlformats.org/presentationml/2006/ole">
            <mc:AlternateContent xmlns:mc="http://schemas.openxmlformats.org/markup-compatibility/2006">
              <mc:Choice xmlns:v="urn:schemas-microsoft-com:vml" Requires="v">
                <p:oleObj spid="_x0000_s1056" r:id="rId5" imgW="3038475" imgH="2238375" progId="Paint.Picture">
                  <p:embed/>
                </p:oleObj>
              </mc:Choice>
              <mc:Fallback>
                <p:oleObj r:id="rId5" imgW="3038475" imgH="2238375" progId="Paint.Picture">
                  <p:embed/>
                  <p:pic>
                    <p:nvPicPr>
                      <p:cNvPr id="0" name="Picture 6"/>
                      <p:cNvPicPr/>
                      <p:nvPr/>
                    </p:nvPicPr>
                    <p:blipFill>
                      <a:blip r:embed="rId6"/>
                      <a:stretch>
                        <a:fillRect/>
                      </a:stretch>
                    </p:blipFill>
                    <p:spPr>
                      <a:xfrm>
                        <a:off x="5375275" y="2909570"/>
                        <a:ext cx="2016125" cy="1776095"/>
                      </a:xfrm>
                      <a:prstGeom prst="rect">
                        <a:avLst/>
                      </a:prstGeom>
                      <a:ln>
                        <a:solidFill>
                          <a:schemeClr val="accent1"/>
                        </a:solidFill>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31745"/>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6.1.4  </a:t>
            </a:r>
            <a:r>
              <a:rPr lang="zh-CN" altLang="en-US" strike="noStrike" kern="1200" baseline="0" noProof="1">
                <a:effectLst>
                  <a:outerShdw blurRad="38100" dist="38100" dir="2700000">
                    <a:srgbClr val="C0C0C0"/>
                  </a:outerShdw>
                </a:effectLst>
                <a:latin typeface="+mj-lt"/>
                <a:ea typeface="+mj-ea"/>
                <a:cs typeface="+mj-cs"/>
              </a:rPr>
              <a:t>私有成员与公有成员</a:t>
            </a:r>
          </a:p>
        </p:txBody>
      </p:sp>
      <p:sp>
        <p:nvSpPr>
          <p:cNvPr id="46082" name="文本占位符 31746"/>
          <p:cNvSpPr>
            <a:spLocks noGrp="1"/>
          </p:cNvSpPr>
          <p:nvPr>
            <p:ph idx="1"/>
          </p:nvPr>
        </p:nvSpPr>
        <p:spPr/>
        <p:txBody>
          <a:bodyPr anchor="t"/>
          <a:lstStyle/>
          <a:p>
            <a:pPr marL="25400" indent="499745" defTabSz="914400" fontAlgn="base">
              <a:lnSpc>
                <a:spcPct val="150000"/>
              </a:lnSpc>
              <a:spcBef>
                <a:spcPts val="0"/>
              </a:spcBef>
              <a:spcAft>
                <a:spcPts val="0"/>
              </a:spcAft>
              <a:buSzPct val="90000"/>
              <a:buFont typeface="Wingdings" panose="05000000000000000000" charset="0"/>
              <a:buChar char="n"/>
            </a:pPr>
            <a:r>
              <a:rPr lang="zh-CN" altLang="en-US" sz="1800" strike="noStrike" noProof="1"/>
              <a:t>在</a:t>
            </a:r>
            <a:r>
              <a:rPr lang="en-US" altLang="zh-CN" sz="1800" strike="noStrike" noProof="1"/>
              <a:t>Python</a:t>
            </a:r>
            <a:r>
              <a:rPr lang="zh-CN" altLang="en-US" sz="1800" strike="noStrike" noProof="1"/>
              <a:t>中，以下划线开头的</a:t>
            </a:r>
            <a:r>
              <a:rPr lang="zh-CN" altLang="en-US" sz="1800" strike="noStrike" noProof="1">
                <a:solidFill>
                  <a:srgbClr val="FF0000"/>
                </a:solidFill>
              </a:rPr>
              <a:t>变量名和方法名</a:t>
            </a:r>
            <a:r>
              <a:rPr lang="zh-CN" altLang="en-US" sz="1800" strike="noStrike" noProof="1"/>
              <a:t>有特殊的含义，尤其是在类的定义中。</a:t>
            </a:r>
          </a:p>
          <a:p>
            <a:pPr marL="678180" indent="-342265" defTabSz="914400" fontAlgn="base">
              <a:lnSpc>
                <a:spcPct val="150000"/>
              </a:lnSpc>
              <a:spcBef>
                <a:spcPts val="0"/>
              </a:spcBef>
              <a:spcAft>
                <a:spcPts val="0"/>
              </a:spcAft>
              <a:buSzPct val="90000"/>
              <a:buFont typeface="Wingdings" panose="05000000000000000000" charset="0"/>
              <a:buChar char=""/>
            </a:pPr>
            <a:r>
              <a:rPr lang="en-US" altLang="zh-CN" sz="1350" strike="noStrike" noProof="1">
                <a:solidFill>
                  <a:srgbClr val="FF0000"/>
                </a:solidFill>
              </a:rPr>
              <a:t>_x</a:t>
            </a:r>
            <a:r>
              <a:rPr lang="en-US" altLang="zh-CN" sz="1500" strike="noStrike" noProof="1">
                <a:solidFill>
                  <a:srgbClr val="FF0000"/>
                </a:solidFill>
              </a:rPr>
              <a:t>xx</a:t>
            </a:r>
            <a:r>
              <a:rPr lang="zh-CN" altLang="en-US" sz="1500" strike="noStrike" noProof="1"/>
              <a:t>：受保护成员，不能用</a:t>
            </a:r>
            <a:r>
              <a:rPr lang="en-US" altLang="zh-CN" sz="1500" strike="noStrike" noProof="1"/>
              <a:t>'from module import *'</a:t>
            </a:r>
            <a:r>
              <a:rPr lang="zh-CN" altLang="en-US" sz="1500" strike="noStrike" noProof="1"/>
              <a:t>导入；</a:t>
            </a:r>
          </a:p>
          <a:p>
            <a:pPr marL="678180" indent="-342265" defTabSz="914400" fontAlgn="base">
              <a:lnSpc>
                <a:spcPct val="150000"/>
              </a:lnSpc>
              <a:spcBef>
                <a:spcPts val="0"/>
              </a:spcBef>
              <a:spcAft>
                <a:spcPts val="0"/>
              </a:spcAft>
              <a:buSzPct val="90000"/>
              <a:buFont typeface="Wingdings" panose="05000000000000000000" charset="0"/>
              <a:buChar char=""/>
            </a:pPr>
            <a:r>
              <a:rPr lang="en-US" altLang="zh-CN" sz="1500" strike="noStrike" noProof="1">
                <a:solidFill>
                  <a:srgbClr val="FF0000"/>
                </a:solidFill>
              </a:rPr>
              <a:t>__xxx__</a:t>
            </a:r>
            <a:r>
              <a:rPr lang="zh-CN" altLang="en-US" sz="1500" strike="noStrike" noProof="1"/>
              <a:t>：系统定义的特殊成员；</a:t>
            </a:r>
          </a:p>
          <a:p>
            <a:pPr marL="678180" indent="-342265" defTabSz="914400" fontAlgn="base">
              <a:lnSpc>
                <a:spcPct val="150000"/>
              </a:lnSpc>
              <a:spcBef>
                <a:spcPts val="0"/>
              </a:spcBef>
              <a:spcAft>
                <a:spcPts val="0"/>
              </a:spcAft>
              <a:buSzPct val="90000"/>
              <a:buFont typeface="Wingdings" panose="05000000000000000000" charset="0"/>
              <a:buChar char=""/>
            </a:pPr>
            <a:r>
              <a:rPr lang="en-US" altLang="zh-CN" sz="1500" strike="noStrike" noProof="1">
                <a:solidFill>
                  <a:srgbClr val="FF0000"/>
                </a:solidFill>
              </a:rPr>
              <a:t>__xxx</a:t>
            </a:r>
            <a:r>
              <a:rPr lang="zh-CN" altLang="en-US" sz="1500" strike="noStrike" noProof="1"/>
              <a:t>：私有成员，只有类对象自己能访问，子类对象不能直接访问到这个成员，但在对象外部可以通过“对象名</a:t>
            </a:r>
            <a:r>
              <a:rPr lang="en-US" altLang="zh-CN" sz="1500" strike="noStrike" noProof="1"/>
              <a:t>._</a:t>
            </a:r>
            <a:r>
              <a:rPr lang="zh-CN" altLang="en-US" sz="1500" strike="noStrike" noProof="1"/>
              <a:t>类名</a:t>
            </a:r>
            <a:r>
              <a:rPr lang="en-US" altLang="zh-CN" sz="1500" strike="noStrike" noProof="1"/>
              <a:t>__xxx”</a:t>
            </a:r>
            <a:r>
              <a:rPr lang="zh-CN" altLang="en-US" sz="1500" strike="noStrike" noProof="1"/>
              <a:t>这样的特殊方式来访问。</a:t>
            </a:r>
          </a:p>
          <a:p>
            <a:pPr marL="25400" indent="472440" defTabSz="914400" fontAlgn="base">
              <a:lnSpc>
                <a:spcPct val="150000"/>
              </a:lnSpc>
              <a:spcBef>
                <a:spcPts val="0"/>
              </a:spcBef>
              <a:spcAft>
                <a:spcPts val="0"/>
              </a:spcAft>
              <a:buSzPct val="90000"/>
              <a:buFont typeface="Wingdings" panose="05000000000000000000" charset="0"/>
              <a:buChar char="v"/>
            </a:pPr>
            <a:r>
              <a:rPr lang="zh-CN" altLang="en-US" sz="1800" strike="noStrike" noProof="1"/>
              <a:t>注意：</a:t>
            </a:r>
            <a:r>
              <a:rPr lang="en-US" altLang="zh-CN" sz="1800" strike="noStrike" noProof="1">
                <a:solidFill>
                  <a:srgbClr val="FF0000"/>
                </a:solidFill>
              </a:rPr>
              <a:t>Python</a:t>
            </a:r>
            <a:r>
              <a:rPr lang="zh-CN" altLang="en-US" sz="1800" strike="noStrike" noProof="1">
                <a:solidFill>
                  <a:srgbClr val="FF0000"/>
                </a:solidFill>
              </a:rPr>
              <a:t>中不存在严格意义上的私有成员</a:t>
            </a:r>
            <a:r>
              <a:rPr lang="zh-CN" altLang="en-US" sz="1800" strike="noStrike" noProof="1"/>
              <a:t>。</a:t>
            </a:r>
          </a:p>
        </p:txBody>
      </p:sp>
      <p:sp>
        <p:nvSpPr>
          <p:cNvPr id="4710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22</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32769"/>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6.1.4  </a:t>
            </a:r>
            <a:r>
              <a:rPr lang="zh-CN" altLang="en-US" strike="noStrike" kern="1200" baseline="0" noProof="1">
                <a:effectLst>
                  <a:outerShdw blurRad="38100" dist="38100" dir="2700000">
                    <a:srgbClr val="C0C0C0"/>
                  </a:outerShdw>
                </a:effectLst>
                <a:latin typeface="+mj-lt"/>
                <a:ea typeface="+mj-ea"/>
                <a:cs typeface="+mj-cs"/>
              </a:rPr>
              <a:t>私有成员与公有成员</a:t>
            </a:r>
          </a:p>
        </p:txBody>
      </p:sp>
      <p:sp>
        <p:nvSpPr>
          <p:cNvPr id="32771" name="文本占位符 32770"/>
          <p:cNvSpPr>
            <a:spLocks noGrp="1"/>
          </p:cNvSpPr>
          <p:nvPr>
            <p:ph idx="1"/>
          </p:nvPr>
        </p:nvSpPr>
        <p:spPr/>
        <p:txBody>
          <a:bodyPr/>
          <a:lstStyle/>
          <a:p>
            <a:pPr marL="285750" indent="-285750" fontAlgn="base">
              <a:lnSpc>
                <a:spcPct val="100000"/>
              </a:lnSpc>
              <a:buFont typeface="Wingdings" panose="05000000000000000000" charset="0"/>
              <a:buChar char="n"/>
            </a:pPr>
            <a:r>
              <a:rPr lang="zh-CN" altLang="en-US" sz="1800" strike="noStrike" noProof="1">
                <a:effectLst/>
              </a:rPr>
              <a:t>在</a:t>
            </a:r>
            <a:r>
              <a:rPr lang="en-US" altLang="zh-CN" sz="1800" strike="noStrike" noProof="1">
                <a:effectLst/>
              </a:rPr>
              <a:t>IDLE</a:t>
            </a:r>
            <a:r>
              <a:rPr lang="zh-CN" altLang="en-US" sz="1800" strike="noStrike" noProof="1">
                <a:effectLst/>
              </a:rPr>
              <a:t>交互模式下，一个下划线“</a:t>
            </a:r>
            <a:r>
              <a:rPr lang="en-US" altLang="zh-CN" sz="1800" strike="noStrike" noProof="1">
                <a:effectLst/>
              </a:rPr>
              <a:t>_”</a:t>
            </a:r>
            <a:r>
              <a:rPr lang="zh-CN" altLang="en-US" sz="1800" strike="noStrike" noProof="1">
                <a:effectLst/>
              </a:rPr>
              <a:t>表示解释器中</a:t>
            </a:r>
            <a:r>
              <a:rPr lang="zh-CN" altLang="en-US" sz="1800" strike="noStrike" noProof="1">
                <a:solidFill>
                  <a:srgbClr val="FF0000"/>
                </a:solidFill>
                <a:effectLst/>
              </a:rPr>
              <a:t>最后一次显示的内容或最后一次语句正确执行的输出结果</a:t>
            </a:r>
            <a:r>
              <a:rPr lang="zh-CN" altLang="en-US" sz="1800" strike="noStrike" noProof="1">
                <a:effectLst/>
              </a:rPr>
              <a:t>。</a:t>
            </a:r>
          </a:p>
          <a:p>
            <a:pPr marL="1905" indent="-344805">
              <a:lnSpc>
                <a:spcPct val="100000"/>
              </a:lnSpc>
              <a:spcBef>
                <a:spcPts val="0"/>
              </a:spcBef>
              <a:buNone/>
            </a:pPr>
            <a:r>
              <a:rPr lang="en-US" altLang="zh-CN" sz="1600" strike="noStrike" noProof="1">
                <a:effectLst/>
                <a:latin typeface="Consolas" panose="020B0609020204030204" charset="0"/>
              </a:rPr>
              <a:t>&gt;&gt;&gt; 3 + 5</a:t>
            </a:r>
          </a:p>
          <a:p>
            <a:pPr marL="1905" indent="-344805">
              <a:lnSpc>
                <a:spcPct val="100000"/>
              </a:lnSpc>
              <a:spcBef>
                <a:spcPts val="0"/>
              </a:spcBef>
              <a:buNone/>
            </a:pPr>
            <a:r>
              <a:rPr lang="en-US" altLang="zh-CN" sz="1600" strike="noStrike" noProof="1">
                <a:solidFill>
                  <a:srgbClr val="00B0F0"/>
                </a:solidFill>
                <a:effectLst/>
                <a:latin typeface="Consolas" panose="020B0609020204030204" charset="0"/>
              </a:rPr>
              <a:t>8</a:t>
            </a:r>
          </a:p>
          <a:p>
            <a:pPr marL="1905" indent="-344805">
              <a:lnSpc>
                <a:spcPct val="100000"/>
              </a:lnSpc>
              <a:spcBef>
                <a:spcPts val="0"/>
              </a:spcBef>
              <a:buNone/>
            </a:pPr>
            <a:r>
              <a:rPr lang="en-US" altLang="zh-CN" sz="1600" strike="noStrike" noProof="1">
                <a:effectLst/>
                <a:latin typeface="Consolas" panose="020B0609020204030204" charset="0"/>
              </a:rPr>
              <a:t>&gt;&gt;&gt; 8 + 2</a:t>
            </a:r>
          </a:p>
          <a:p>
            <a:pPr marL="1905" indent="-344805">
              <a:lnSpc>
                <a:spcPct val="100000"/>
              </a:lnSpc>
              <a:spcBef>
                <a:spcPts val="0"/>
              </a:spcBef>
              <a:buNone/>
            </a:pPr>
            <a:r>
              <a:rPr lang="en-US" altLang="zh-CN" sz="1600" strike="noStrike" noProof="1">
                <a:solidFill>
                  <a:srgbClr val="00B0F0"/>
                </a:solidFill>
                <a:effectLst/>
                <a:latin typeface="Consolas" panose="020B0609020204030204" charset="0"/>
              </a:rPr>
              <a:t>10</a:t>
            </a:r>
          </a:p>
          <a:p>
            <a:pPr marL="1905" indent="-344805">
              <a:lnSpc>
                <a:spcPct val="100000"/>
              </a:lnSpc>
              <a:spcBef>
                <a:spcPts val="0"/>
              </a:spcBef>
              <a:buNone/>
            </a:pPr>
            <a:r>
              <a:rPr lang="en-US" altLang="zh-CN" sz="1600" strike="noStrike" noProof="1">
                <a:effectLst/>
                <a:latin typeface="Consolas" panose="020B0609020204030204" charset="0"/>
              </a:rPr>
              <a:t>&gt;&gt;&gt; _ * 3</a:t>
            </a:r>
          </a:p>
          <a:p>
            <a:pPr marL="1905" indent="-344805">
              <a:lnSpc>
                <a:spcPct val="100000"/>
              </a:lnSpc>
              <a:spcBef>
                <a:spcPts val="0"/>
              </a:spcBef>
              <a:buNone/>
            </a:pPr>
            <a:r>
              <a:rPr lang="en-US" altLang="zh-CN" sz="1600" strike="noStrike" noProof="1">
                <a:solidFill>
                  <a:srgbClr val="00B0F0"/>
                </a:solidFill>
                <a:effectLst/>
                <a:latin typeface="Consolas" panose="020B0609020204030204" charset="0"/>
              </a:rPr>
              <a:t>30</a:t>
            </a:r>
          </a:p>
          <a:p>
            <a:pPr marL="1905" indent="-344805">
              <a:lnSpc>
                <a:spcPct val="100000"/>
              </a:lnSpc>
              <a:spcBef>
                <a:spcPts val="0"/>
              </a:spcBef>
              <a:buNone/>
            </a:pPr>
            <a:r>
              <a:rPr lang="en-US" altLang="zh-CN" sz="1600" strike="noStrike" noProof="1">
                <a:effectLst/>
                <a:latin typeface="Consolas" panose="020B0609020204030204" charset="0"/>
              </a:rPr>
              <a:t>&gt;&gt;&gt; _ / 5</a:t>
            </a:r>
          </a:p>
          <a:p>
            <a:pPr marL="1905" indent="-344805">
              <a:lnSpc>
                <a:spcPct val="100000"/>
              </a:lnSpc>
              <a:spcBef>
                <a:spcPts val="0"/>
              </a:spcBef>
              <a:buNone/>
            </a:pPr>
            <a:r>
              <a:rPr lang="en-US" altLang="zh-CN" sz="1600" strike="noStrike" noProof="1">
                <a:solidFill>
                  <a:srgbClr val="00B0F0"/>
                </a:solidFill>
                <a:effectLst/>
                <a:latin typeface="Consolas" panose="020B0609020204030204" charset="0"/>
              </a:rPr>
              <a:t>6.0</a:t>
            </a:r>
          </a:p>
          <a:p>
            <a:pPr marL="1905" indent="-344805">
              <a:lnSpc>
                <a:spcPct val="100000"/>
              </a:lnSpc>
              <a:spcBef>
                <a:spcPts val="0"/>
              </a:spcBef>
              <a:buNone/>
            </a:pPr>
            <a:r>
              <a:rPr lang="en-US" altLang="zh-CN" sz="1600" strike="noStrike" noProof="1">
                <a:effectLst/>
                <a:latin typeface="Consolas" panose="020B0609020204030204" charset="0"/>
              </a:rPr>
              <a:t>&gt;&gt;&gt; 1 / 0</a:t>
            </a:r>
          </a:p>
          <a:p>
            <a:pPr marL="1905" indent="-344805">
              <a:lnSpc>
                <a:spcPct val="100000"/>
              </a:lnSpc>
              <a:spcBef>
                <a:spcPts val="0"/>
              </a:spcBef>
              <a:buNone/>
            </a:pPr>
            <a:r>
              <a:rPr lang="en-US" altLang="zh-CN" sz="1600" strike="noStrike" noProof="1">
                <a:solidFill>
                  <a:srgbClr val="FF0000"/>
                </a:solidFill>
                <a:effectLst/>
                <a:latin typeface="Consolas" panose="020B0609020204030204" charset="0"/>
              </a:rPr>
              <a:t>ZeroDivisionError: integer division or modulo by zero</a:t>
            </a:r>
          </a:p>
          <a:p>
            <a:pPr marL="1905" indent="-344805">
              <a:lnSpc>
                <a:spcPct val="100000"/>
              </a:lnSpc>
              <a:spcBef>
                <a:spcPts val="0"/>
              </a:spcBef>
              <a:buNone/>
            </a:pPr>
            <a:r>
              <a:rPr lang="en-US" altLang="zh-CN" sz="1600" strike="noStrike" noProof="1">
                <a:effectLst/>
                <a:latin typeface="Consolas" panose="020B0609020204030204" charset="0"/>
              </a:rPr>
              <a:t>&gt;&gt;&gt; _</a:t>
            </a:r>
          </a:p>
          <a:p>
            <a:pPr marL="1905" indent="-344805">
              <a:lnSpc>
                <a:spcPct val="100000"/>
              </a:lnSpc>
              <a:spcBef>
                <a:spcPts val="0"/>
              </a:spcBef>
              <a:buNone/>
            </a:pPr>
            <a:r>
              <a:rPr lang="en-US" altLang="zh-CN" sz="1600" strike="noStrike" noProof="1">
                <a:solidFill>
                  <a:srgbClr val="00B0F0"/>
                </a:solidFill>
                <a:effectLst/>
                <a:latin typeface="Consolas" panose="020B0609020204030204" charset="0"/>
              </a:rPr>
              <a:t>6.0</a:t>
            </a:r>
          </a:p>
        </p:txBody>
      </p:sp>
      <p:sp>
        <p:nvSpPr>
          <p:cNvPr id="4915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23</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buFont typeface="Wingdings" panose="05000000000000000000" charset="0"/>
              <a:buChar char="§"/>
            </a:pPr>
            <a:r>
              <a:rPr lang="zh-CN" altLang="en-US" sz="1800" strike="noStrike" noProof="1"/>
              <a:t>在程序中，可以使用一个下划线来表示</a:t>
            </a:r>
            <a:r>
              <a:rPr lang="zh-CN" altLang="en-US" sz="1800" strike="noStrike" noProof="1">
                <a:solidFill>
                  <a:srgbClr val="FF0000"/>
                </a:solidFill>
              </a:rPr>
              <a:t>不关心该变量的值</a:t>
            </a:r>
            <a:r>
              <a:rPr lang="zh-CN" altLang="en-US" sz="1800" strike="noStrike" noProof="1"/>
              <a:t>。</a:t>
            </a:r>
          </a:p>
          <a:p>
            <a:pPr marL="0" indent="0" fontAlgn="base">
              <a:buNone/>
            </a:pPr>
            <a:endParaRPr lang="zh-CN" altLang="en-US" sz="135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&gt;&gt;&gt; for _ in range(5):</a:t>
            </a:r>
          </a:p>
          <a:p>
            <a:pPr marL="0" indent="0">
              <a:spcBef>
                <a:spcPts val="0"/>
              </a:spcBef>
              <a:buNone/>
            </a:pPr>
            <a:r>
              <a:rPr lang="en-US" altLang="en-US" sz="1600" strike="noStrike" noProof="1">
                <a:latin typeface="Consolas" panose="020B0609020204030204" charset="0"/>
                <a:sym typeface="+mn-ea"/>
              </a:rPr>
              <a:t>    </a:t>
            </a:r>
            <a:r>
              <a:rPr lang="zh-CN" altLang="en-US" sz="1600" strike="noStrike" noProof="1">
                <a:latin typeface="Consolas" panose="020B0609020204030204" charset="0"/>
              </a:rPr>
              <a:t>print(3, end=' ')</a:t>
            </a:r>
          </a:p>
          <a:p>
            <a:pPr marL="0" indent="0">
              <a:spcBef>
                <a:spcPts val="0"/>
              </a:spcBef>
              <a:buNone/>
            </a:pPr>
            <a:r>
              <a:rPr lang="zh-CN" altLang="en-US" sz="1600" strike="noStrike" noProof="1">
                <a:latin typeface="Consolas" panose="020B0609020204030204" charset="0"/>
              </a:rPr>
              <a:t>	</a:t>
            </a:r>
          </a:p>
          <a:p>
            <a:pPr marL="0" indent="0">
              <a:spcBef>
                <a:spcPts val="0"/>
              </a:spcBef>
              <a:buNone/>
            </a:pPr>
            <a:r>
              <a:rPr lang="zh-CN" altLang="en-US" sz="1600" strike="noStrike" noProof="1">
                <a:solidFill>
                  <a:srgbClr val="00B0F0"/>
                </a:solidFill>
                <a:latin typeface="Consolas" panose="020B0609020204030204" charset="0"/>
              </a:rPr>
              <a:t>3 3 3 3 3 </a:t>
            </a:r>
          </a:p>
          <a:p>
            <a:pPr marL="0" indent="0">
              <a:spcBef>
                <a:spcPts val="0"/>
              </a:spcBef>
              <a:buNone/>
            </a:pPr>
            <a:r>
              <a:rPr lang="zh-CN" altLang="en-US" sz="1600" strike="noStrike" noProof="1">
                <a:latin typeface="Consolas" panose="020B0609020204030204" charset="0"/>
              </a:rPr>
              <a:t>&gt;&gt;&gt; a, _ = divmod(60, 18)          </a:t>
            </a:r>
            <a:r>
              <a:rPr lang="en-US" altLang="zh-CN" sz="1600" strike="noStrike" noProof="1">
                <a:latin typeface="Consolas" panose="020B0609020204030204" charset="0"/>
              </a:rPr>
              <a:t>#</a:t>
            </a:r>
            <a:r>
              <a:rPr lang="zh-CN" altLang="en-US" sz="1600" strike="noStrike" noProof="1">
                <a:latin typeface="Consolas" panose="020B0609020204030204" charset="0"/>
              </a:rPr>
              <a:t>只关心整商，不关心余数，</a:t>
            </a:r>
          </a:p>
          <a:p>
            <a:pPr marL="0" indent="0">
              <a:spcBef>
                <a:spcPts val="0"/>
              </a:spcBef>
              <a:buNone/>
            </a:pPr>
            <a:r>
              <a:rPr lang="zh-CN" altLang="en-US" sz="1600" strike="noStrike" noProof="1">
                <a:latin typeface="Consolas" panose="020B0609020204030204" charset="0"/>
              </a:rPr>
              <a:t>                                   </a:t>
            </a:r>
            <a:r>
              <a:rPr lang="en-US" altLang="zh-CN" sz="1600" strike="noStrike" noProof="1">
                <a:latin typeface="Consolas" panose="020B0609020204030204" charset="0"/>
              </a:rPr>
              <a:t>#</a:t>
            </a:r>
            <a:r>
              <a:rPr lang="zh-CN" altLang="en-US" sz="1600" strike="noStrike" noProof="1">
                <a:latin typeface="Consolas" panose="020B0609020204030204" charset="0"/>
              </a:rPr>
              <a:t>等价于</a:t>
            </a:r>
            <a:r>
              <a:rPr lang="en-US" altLang="zh-CN" sz="1600" strike="noStrike" noProof="1">
                <a:latin typeface="Consolas" panose="020B0609020204030204" charset="0"/>
              </a:rPr>
              <a:t>a = 60//18</a:t>
            </a:r>
          </a:p>
          <a:p>
            <a:pPr marL="0" indent="0">
              <a:spcBef>
                <a:spcPts val="0"/>
              </a:spcBef>
              <a:buNone/>
            </a:pPr>
            <a:r>
              <a:rPr lang="zh-CN" altLang="en-US" sz="1600" strike="noStrike" noProof="1">
                <a:latin typeface="Consolas" panose="020B0609020204030204" charset="0"/>
              </a:rPr>
              <a:t>&gt;&gt;&gt; a</a:t>
            </a:r>
          </a:p>
          <a:p>
            <a:pPr marL="0" indent="0">
              <a:spcBef>
                <a:spcPts val="0"/>
              </a:spcBef>
              <a:buNone/>
            </a:pPr>
            <a:r>
              <a:rPr lang="zh-CN" altLang="en-US" sz="1600" strike="noStrike" noProof="1">
                <a:solidFill>
                  <a:srgbClr val="00B0F0"/>
                </a:solidFill>
                <a:latin typeface="Consolas" panose="020B0609020204030204" charset="0"/>
              </a:rPr>
              <a:t>3</a:t>
            </a:r>
          </a:p>
        </p:txBody>
      </p:sp>
      <p:sp>
        <p:nvSpPr>
          <p:cNvPr id="39937" name="标题 32769"/>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6.1.4  </a:t>
            </a:r>
            <a:r>
              <a:rPr lang="zh-CN" altLang="en-US" strike="noStrike" kern="1200" baseline="0" noProof="1">
                <a:effectLst>
                  <a:outerShdw blurRad="38100" dist="38100" dir="2700000">
                    <a:srgbClr val="C0C0C0"/>
                  </a:outerShdw>
                </a:effectLst>
                <a:latin typeface="+mj-lt"/>
                <a:ea typeface="+mj-ea"/>
                <a:cs typeface="+mj-cs"/>
              </a:rPr>
              <a:t>私有成员与公有成员</a:t>
            </a:r>
          </a:p>
        </p:txBody>
      </p:sp>
      <p:sp>
        <p:nvSpPr>
          <p:cNvPr id="5017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34817"/>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6.2  </a:t>
            </a:r>
            <a:r>
              <a:rPr lang="zh-CN" altLang="en-US" strike="noStrike" kern="1200" baseline="0" noProof="1">
                <a:effectLst>
                  <a:outerShdw blurRad="38100" dist="38100" dir="2700000">
                    <a:srgbClr val="C0C0C0"/>
                  </a:outerShdw>
                </a:effectLst>
                <a:latin typeface="+mj-lt"/>
                <a:ea typeface="+mj-ea"/>
                <a:cs typeface="+mj-cs"/>
              </a:rPr>
              <a:t>方法</a:t>
            </a:r>
          </a:p>
        </p:txBody>
      </p:sp>
      <p:sp>
        <p:nvSpPr>
          <p:cNvPr id="51202" name="文本占位符 34818"/>
          <p:cNvSpPr>
            <a:spLocks noGrp="1"/>
          </p:cNvSpPr>
          <p:nvPr>
            <p:ph idx="1"/>
          </p:nvPr>
        </p:nvSpPr>
        <p:spPr/>
        <p:txBody>
          <a:bodyPr anchor="t"/>
          <a:lstStyle/>
          <a:p>
            <a:pPr defTabSz="914400">
              <a:lnSpc>
                <a:spcPct val="120000"/>
              </a:lnSpc>
              <a:spcBef>
                <a:spcPct val="0"/>
              </a:spcBef>
              <a:buSzPct val="90000"/>
              <a:buFont typeface="Wingdings" panose="05000000000000000000" charset="0"/>
              <a:buChar char="§"/>
            </a:pPr>
            <a:r>
              <a:rPr lang="zh-CN" altLang="en-US" sz="1800" dirty="0"/>
              <a:t>在类中定义的方法可以粗略分为四大类：</a:t>
            </a:r>
            <a:r>
              <a:rPr lang="zh-CN" altLang="en-US" sz="1800" dirty="0">
                <a:solidFill>
                  <a:srgbClr val="FF0000"/>
                </a:solidFill>
              </a:rPr>
              <a:t>公有方法</a:t>
            </a:r>
            <a:r>
              <a:rPr lang="zh-CN" altLang="en-US" sz="1800" dirty="0"/>
              <a:t>、</a:t>
            </a:r>
            <a:r>
              <a:rPr lang="zh-CN" altLang="en-US" sz="1800" dirty="0">
                <a:solidFill>
                  <a:srgbClr val="FF0000"/>
                </a:solidFill>
              </a:rPr>
              <a:t>私有方法</a:t>
            </a:r>
            <a:r>
              <a:rPr lang="zh-CN" altLang="en-US" sz="1800" dirty="0"/>
              <a:t>、</a:t>
            </a:r>
            <a:r>
              <a:rPr lang="zh-CN" altLang="en-US" sz="1800" dirty="0">
                <a:solidFill>
                  <a:srgbClr val="FF0000"/>
                </a:solidFill>
              </a:rPr>
              <a:t>静态方法</a:t>
            </a:r>
            <a:r>
              <a:rPr lang="zh-CN" altLang="en-US" sz="1800" dirty="0"/>
              <a:t>和</a:t>
            </a:r>
            <a:r>
              <a:rPr lang="zh-CN" altLang="en-US" sz="1800" dirty="0">
                <a:solidFill>
                  <a:srgbClr val="FF0000"/>
                </a:solidFill>
              </a:rPr>
              <a:t>类方法</a:t>
            </a:r>
            <a:r>
              <a:rPr lang="zh-CN" altLang="en-US" sz="1800" dirty="0"/>
              <a:t>。</a:t>
            </a:r>
          </a:p>
          <a:p>
            <a:pPr defTabSz="914400">
              <a:lnSpc>
                <a:spcPct val="150000"/>
              </a:lnSpc>
              <a:spcBef>
                <a:spcPts val="600"/>
              </a:spcBef>
              <a:spcAft>
                <a:spcPts val="600"/>
              </a:spcAft>
              <a:buSzPct val="90000"/>
              <a:buFont typeface="Wingdings" panose="05000000000000000000" charset="0"/>
              <a:buChar char="ü"/>
            </a:pPr>
            <a:r>
              <a:rPr lang="zh-CN" altLang="en-US" sz="1600" dirty="0"/>
              <a:t>私有方法的名字以两个下划线“</a:t>
            </a:r>
            <a:r>
              <a:rPr lang="en-US" altLang="zh-CN" sz="1600" dirty="0"/>
              <a:t>__”</a:t>
            </a:r>
            <a:r>
              <a:rPr lang="zh-CN" altLang="en-US" sz="1600" dirty="0"/>
              <a:t>开始，每个对象都有自己的公有方法和私有方法，在这两类方法中</a:t>
            </a:r>
            <a:r>
              <a:rPr lang="zh-CN" altLang="en-US" sz="1600" dirty="0">
                <a:solidFill>
                  <a:srgbClr val="FF0000"/>
                </a:solidFill>
              </a:rPr>
              <a:t>可以访问属于类和对象的成员</a:t>
            </a:r>
            <a:r>
              <a:rPr lang="zh-CN" altLang="en-US" sz="1600" dirty="0"/>
              <a:t>；</a:t>
            </a:r>
          </a:p>
          <a:p>
            <a:pPr defTabSz="914400">
              <a:lnSpc>
                <a:spcPct val="150000"/>
              </a:lnSpc>
              <a:spcBef>
                <a:spcPts val="600"/>
              </a:spcBef>
              <a:spcAft>
                <a:spcPts val="600"/>
              </a:spcAft>
              <a:buSzPct val="90000"/>
              <a:buFont typeface="Wingdings" panose="05000000000000000000" charset="0"/>
              <a:buChar char="ü"/>
            </a:pPr>
            <a:r>
              <a:rPr lang="zh-CN" altLang="en-US" sz="1600" dirty="0"/>
              <a:t>公有方法通过对象名直接调用，</a:t>
            </a:r>
            <a:r>
              <a:rPr lang="zh-CN" altLang="en-US" sz="1600" dirty="0">
                <a:solidFill>
                  <a:srgbClr val="FF0000"/>
                </a:solidFill>
              </a:rPr>
              <a:t>私有方法不能通过对象名直接调用</a:t>
            </a:r>
            <a:r>
              <a:rPr lang="zh-CN" altLang="en-US" sz="1600" dirty="0"/>
              <a:t>，只能在属于对象的方法中</a:t>
            </a:r>
            <a:r>
              <a:rPr lang="zh-CN" altLang="en-US" sz="1600" dirty="0">
                <a:solidFill>
                  <a:srgbClr val="FF0000"/>
                </a:solidFill>
              </a:rPr>
              <a:t>通过</a:t>
            </a:r>
            <a:r>
              <a:rPr lang="en-US" altLang="zh-CN" sz="1600" dirty="0">
                <a:solidFill>
                  <a:srgbClr val="FF0000"/>
                </a:solidFill>
              </a:rPr>
              <a:t>self</a:t>
            </a:r>
            <a:r>
              <a:rPr lang="zh-CN" altLang="en-US" sz="1600" dirty="0">
                <a:solidFill>
                  <a:srgbClr val="FF0000"/>
                </a:solidFill>
              </a:rPr>
              <a:t>调用或在外部通过</a:t>
            </a:r>
            <a:r>
              <a:rPr lang="en-US" altLang="zh-CN" sz="1600" dirty="0">
                <a:solidFill>
                  <a:srgbClr val="FF0000"/>
                </a:solidFill>
              </a:rPr>
              <a:t>Python</a:t>
            </a:r>
            <a:r>
              <a:rPr lang="zh-CN" altLang="en-US" sz="1600" dirty="0">
                <a:solidFill>
                  <a:srgbClr val="FF0000"/>
                </a:solidFill>
              </a:rPr>
              <a:t>支持的特殊方式来调用。</a:t>
            </a:r>
          </a:p>
          <a:p>
            <a:pPr defTabSz="914400">
              <a:lnSpc>
                <a:spcPct val="150000"/>
              </a:lnSpc>
              <a:spcBef>
                <a:spcPts val="600"/>
              </a:spcBef>
              <a:spcAft>
                <a:spcPts val="600"/>
              </a:spcAft>
              <a:buSzPct val="90000"/>
              <a:buFont typeface="Wingdings" panose="05000000000000000000" charset="0"/>
              <a:buChar char="ü"/>
            </a:pPr>
            <a:r>
              <a:rPr lang="zh-CN" altLang="en-US" sz="1600" dirty="0"/>
              <a:t>如果通过</a:t>
            </a:r>
            <a:r>
              <a:rPr lang="zh-CN" altLang="en-US" sz="1600" dirty="0">
                <a:solidFill>
                  <a:srgbClr val="FF0000"/>
                </a:solidFill>
              </a:rPr>
              <a:t>类名来调用属于对象的公有方法</a:t>
            </a:r>
            <a:r>
              <a:rPr lang="zh-CN" altLang="en-US" sz="1600" dirty="0"/>
              <a:t>，需要显式为该方法的</a:t>
            </a:r>
            <a:r>
              <a:rPr lang="en-US" altLang="zh-CN" sz="1600" dirty="0"/>
              <a:t>self</a:t>
            </a:r>
            <a:r>
              <a:rPr lang="zh-CN" altLang="en-US" sz="1600" dirty="0"/>
              <a:t>参数传递一个对象名，用来明确指定访问哪个对象的数据成员。</a:t>
            </a:r>
          </a:p>
        </p:txBody>
      </p:sp>
      <p:sp>
        <p:nvSpPr>
          <p:cNvPr id="5120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25</a:t>
            </a:fld>
            <a:endParaRPr lang="zh-CN" altLang="en-US" sz="105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p:bldP spid="51202" grpI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mn-ea"/>
              </a:rPr>
              <a:t>6.2  </a:t>
            </a:r>
            <a:r>
              <a:rPr lang="zh-CN" altLang="en-US" strike="noStrike" noProof="1">
                <a:effectLst>
                  <a:outerShdw blurRad="38100" dist="38100" dir="2700000">
                    <a:srgbClr val="C0C0C0"/>
                  </a:outerShdw>
                </a:effectLst>
                <a:sym typeface="+mn-ea"/>
              </a:rPr>
              <a:t>方法</a:t>
            </a:r>
            <a:endParaRPr lang="zh-CN" altLang="en-US" strike="noStrike" noProof="1"/>
          </a:p>
        </p:txBody>
      </p:sp>
      <p:sp>
        <p:nvSpPr>
          <p:cNvPr id="52226" name="内容占位符 2"/>
          <p:cNvSpPr>
            <a:spLocks noGrp="1"/>
          </p:cNvSpPr>
          <p:nvPr>
            <p:ph idx="1"/>
          </p:nvPr>
        </p:nvSpPr>
        <p:spPr/>
        <p:txBody>
          <a:bodyPr anchor="t"/>
          <a:lstStyle/>
          <a:p>
            <a:pPr marL="285750" indent="-285750" defTabSz="914400">
              <a:lnSpc>
                <a:spcPct val="150000"/>
              </a:lnSpc>
              <a:spcBef>
                <a:spcPts val="600"/>
              </a:spcBef>
              <a:spcAft>
                <a:spcPts val="600"/>
              </a:spcAft>
              <a:buSzPct val="90000"/>
              <a:buFont typeface="Wingdings" panose="05000000000000000000" charset="0"/>
              <a:buChar char="ü"/>
            </a:pPr>
            <a:r>
              <a:rPr lang="zh-CN" altLang="en-US" sz="1600" dirty="0"/>
              <a:t>静态方法和类方法都</a:t>
            </a:r>
            <a:r>
              <a:rPr lang="zh-CN" altLang="en-US" sz="1600" dirty="0">
                <a:solidFill>
                  <a:srgbClr val="FF0000"/>
                </a:solidFill>
              </a:rPr>
              <a:t>可以</a:t>
            </a:r>
            <a:r>
              <a:rPr lang="zh-CN" altLang="en-US" sz="1600" dirty="0"/>
              <a:t>通过类名和对象名调用，但</a:t>
            </a:r>
            <a:r>
              <a:rPr lang="zh-CN" altLang="en-US" sz="1600" dirty="0">
                <a:solidFill>
                  <a:srgbClr val="FF0000"/>
                </a:solidFill>
              </a:rPr>
              <a:t>不能</a:t>
            </a:r>
            <a:r>
              <a:rPr lang="zh-CN" altLang="en-US" sz="1600" dirty="0"/>
              <a:t>直接访问属于对象的成员，只能访问属于类的成员。</a:t>
            </a:r>
          </a:p>
          <a:p>
            <a:pPr marL="285750" indent="-285750" defTabSz="914400">
              <a:lnSpc>
                <a:spcPct val="150000"/>
              </a:lnSpc>
              <a:spcBef>
                <a:spcPts val="600"/>
              </a:spcBef>
              <a:spcAft>
                <a:spcPts val="600"/>
              </a:spcAft>
              <a:buSzPct val="90000"/>
              <a:buFont typeface="Wingdings" panose="05000000000000000000" charset="0"/>
              <a:buChar char="ü"/>
            </a:pPr>
            <a:r>
              <a:rPr lang="zh-CN" altLang="en-US" sz="1600" dirty="0"/>
              <a:t>静态方法可以没有参数。</a:t>
            </a:r>
          </a:p>
          <a:p>
            <a:pPr marL="285750" indent="-285750" defTabSz="914400">
              <a:lnSpc>
                <a:spcPct val="150000"/>
              </a:lnSpc>
              <a:spcBef>
                <a:spcPts val="600"/>
              </a:spcBef>
              <a:spcAft>
                <a:spcPts val="600"/>
              </a:spcAft>
              <a:buSzPct val="90000"/>
              <a:buFont typeface="Wingdings" panose="05000000000000000000" charset="0"/>
              <a:buChar char="ü"/>
            </a:pPr>
            <a:r>
              <a:rPr lang="zh-CN" altLang="en-US" sz="1600" dirty="0">
                <a:solidFill>
                  <a:srgbClr val="FF0000"/>
                </a:solidFill>
              </a:rPr>
              <a:t>一般将</a:t>
            </a:r>
            <a:r>
              <a:rPr lang="en-US" altLang="zh-CN" sz="1600" dirty="0" err="1">
                <a:solidFill>
                  <a:srgbClr val="FF0000"/>
                </a:solidFill>
              </a:rPr>
              <a:t>cls</a:t>
            </a:r>
            <a:r>
              <a:rPr lang="zh-CN" altLang="en-US" sz="1600" dirty="0">
                <a:solidFill>
                  <a:srgbClr val="FF0000"/>
                </a:solidFill>
              </a:rPr>
              <a:t>作为类方法的第一个参数名称</a:t>
            </a:r>
            <a:r>
              <a:rPr lang="zh-CN" altLang="en-US" sz="1600" dirty="0"/>
              <a:t>，但也可以使用其他的名字作为参数，并且在调用类方法时不需要为该参数传递值。</a:t>
            </a:r>
          </a:p>
        </p:txBody>
      </p:sp>
      <p:sp>
        <p:nvSpPr>
          <p:cNvPr id="52227"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26</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2"/>
          <p:cNvSpPr>
            <a:spLocks noGrp="1"/>
          </p:cNvSpPr>
          <p:nvPr>
            <p:ph idx="1"/>
          </p:nvPr>
        </p:nvSpPr>
        <p:spPr>
          <a:xfrm>
            <a:off x="324485" y="1082675"/>
            <a:ext cx="7334250" cy="3928110"/>
          </a:xfrm>
        </p:spPr>
        <p:txBody>
          <a:bodyPr anchor="t"/>
          <a:lstStyle/>
          <a:p>
            <a:pPr marL="0" indent="0">
              <a:spcBef>
                <a:spcPts val="0"/>
              </a:spcBef>
              <a:buNone/>
            </a:pPr>
            <a:r>
              <a:rPr lang="en-US" altLang="en-US" sz="1400">
                <a:latin typeface="Consolas" panose="020B0609020204030204" charset="0"/>
                <a:cs typeface="Consolas" panose="020B0609020204030204" charset="0"/>
              </a:rPr>
              <a:t>&gt;&gt;&gt; class Root:</a:t>
            </a:r>
          </a:p>
          <a:p>
            <a:pPr marL="0" indent="0">
              <a:spcBef>
                <a:spcPts val="0"/>
              </a:spcBef>
              <a:buNone/>
            </a:pPr>
            <a:r>
              <a:rPr lang="en-US" altLang="en-US" sz="1400">
                <a:latin typeface="Consolas" panose="020B0609020204030204" charset="0"/>
                <a:cs typeface="Consolas" panose="020B0609020204030204" charset="0"/>
              </a:rPr>
              <a:t>    __total = 0</a:t>
            </a:r>
          </a:p>
          <a:p>
            <a:pPr marL="0" indent="0">
              <a:spcBef>
                <a:spcPts val="0"/>
              </a:spcBef>
              <a:buNone/>
            </a:pPr>
            <a:r>
              <a:rPr lang="en-US" altLang="en-US" sz="1400">
                <a:latin typeface="Consolas" panose="020B0609020204030204" charset="0"/>
                <a:cs typeface="Consolas" panose="020B0609020204030204" charset="0"/>
              </a:rPr>
              <a:t>    def __init__(self, v):    #构造</a:t>
            </a:r>
            <a:r>
              <a:rPr lang="zh-CN" altLang="en-US" sz="1400">
                <a:latin typeface="Consolas" panose="020B0609020204030204" charset="0"/>
                <a:cs typeface="Consolas" panose="020B0609020204030204" charset="0"/>
              </a:rPr>
              <a:t>方法</a:t>
            </a:r>
          </a:p>
          <a:p>
            <a:pPr marL="0" indent="0">
              <a:spcBef>
                <a:spcPts val="0"/>
              </a:spcBef>
              <a:buNone/>
            </a:pPr>
            <a:r>
              <a:rPr lang="en-US" altLang="en-US" sz="1400">
                <a:latin typeface="Consolas" panose="020B0609020204030204" charset="0"/>
                <a:cs typeface="Consolas" panose="020B0609020204030204" charset="0"/>
              </a:rPr>
              <a:t>        self.__value = v</a:t>
            </a:r>
          </a:p>
          <a:p>
            <a:pPr marL="0" indent="0">
              <a:spcBef>
                <a:spcPts val="0"/>
              </a:spcBef>
              <a:buNone/>
            </a:pPr>
            <a:r>
              <a:rPr lang="en-US" altLang="en-US" sz="1400">
                <a:latin typeface="Consolas" panose="020B0609020204030204" charset="0"/>
                <a:cs typeface="Consolas" panose="020B0609020204030204" charset="0"/>
              </a:rPr>
              <a:t>        Root.__total += 1</a:t>
            </a:r>
          </a:p>
          <a:p>
            <a:pPr marL="0" indent="0">
              <a:spcBef>
                <a:spcPts val="0"/>
              </a:spcBef>
              <a:buNone/>
            </a:pPr>
            <a:endParaRPr lang="en-US" altLang="en-US" sz="1400">
              <a:latin typeface="Consolas" panose="020B0609020204030204" charset="0"/>
              <a:cs typeface="Consolas" panose="020B0609020204030204" charset="0"/>
            </a:endParaRPr>
          </a:p>
          <a:p>
            <a:pPr marL="0" indent="0">
              <a:spcBef>
                <a:spcPts val="0"/>
              </a:spcBef>
              <a:buNone/>
            </a:pPr>
            <a:r>
              <a:rPr lang="en-US" altLang="en-US" sz="1400">
                <a:latin typeface="Consolas" panose="020B0609020204030204" charset="0"/>
                <a:cs typeface="Consolas" panose="020B0609020204030204" charset="0"/>
              </a:rPr>
              <a:t>    </a:t>
            </a:r>
            <a:r>
              <a:rPr lang="en-US" altLang="en-US" sz="1400">
                <a:highlight>
                  <a:srgbClr val="00FF00"/>
                </a:highlight>
                <a:latin typeface="Consolas" panose="020B0609020204030204" charset="0"/>
                <a:cs typeface="Consolas" panose="020B0609020204030204" charset="0"/>
              </a:rPr>
              <a:t>def show(self):           #普通实例方法</a:t>
            </a:r>
            <a:endParaRPr lang="en-US" altLang="en-US" sz="1400">
              <a:latin typeface="Consolas" panose="020B0609020204030204" charset="0"/>
              <a:cs typeface="Consolas" panose="020B0609020204030204" charset="0"/>
            </a:endParaRPr>
          </a:p>
          <a:p>
            <a:pPr marL="0" indent="0">
              <a:spcBef>
                <a:spcPts val="0"/>
              </a:spcBef>
              <a:buNone/>
            </a:pPr>
            <a:r>
              <a:rPr lang="en-US" altLang="en-US" sz="1400">
                <a:latin typeface="Consolas" panose="020B0609020204030204" charset="0"/>
                <a:cs typeface="Consolas" panose="020B0609020204030204" charset="0"/>
              </a:rPr>
              <a:t>        print('self.__value:', self.__value)</a:t>
            </a:r>
          </a:p>
          <a:p>
            <a:pPr marL="0" indent="0">
              <a:spcBef>
                <a:spcPts val="0"/>
              </a:spcBef>
              <a:buNone/>
            </a:pPr>
            <a:r>
              <a:rPr lang="en-US" altLang="en-US" sz="1400">
                <a:latin typeface="Consolas" panose="020B0609020204030204" charset="0"/>
                <a:cs typeface="Consolas" panose="020B0609020204030204" charset="0"/>
              </a:rPr>
              <a:t>        print('Root.__total:', Root.__total)</a:t>
            </a:r>
          </a:p>
          <a:p>
            <a:pPr marL="0" indent="0">
              <a:spcBef>
                <a:spcPts val="0"/>
              </a:spcBef>
              <a:buNone/>
            </a:pPr>
            <a:endParaRPr lang="en-US" altLang="en-US" sz="1400">
              <a:latin typeface="Consolas" panose="020B0609020204030204" charset="0"/>
              <a:cs typeface="Consolas" panose="020B0609020204030204" charset="0"/>
            </a:endParaRPr>
          </a:p>
          <a:p>
            <a:pPr marL="0" indent="0">
              <a:spcBef>
                <a:spcPts val="0"/>
              </a:spcBef>
              <a:buNone/>
            </a:pPr>
            <a:r>
              <a:rPr lang="en-US" altLang="en-US" sz="1400">
                <a:latin typeface="Consolas" panose="020B0609020204030204" charset="0"/>
                <a:cs typeface="Consolas" panose="020B0609020204030204" charset="0"/>
              </a:rPr>
              <a:t>    @classmethod              #修饰器，声明类方法</a:t>
            </a:r>
          </a:p>
          <a:p>
            <a:pPr marL="0" indent="0">
              <a:spcBef>
                <a:spcPts val="0"/>
              </a:spcBef>
              <a:buNone/>
            </a:pPr>
            <a:r>
              <a:rPr lang="en-US" altLang="en-US" sz="1400">
                <a:latin typeface="Consolas" panose="020B0609020204030204" charset="0"/>
                <a:cs typeface="Consolas" panose="020B0609020204030204" charset="0"/>
              </a:rPr>
              <a:t>    </a:t>
            </a:r>
            <a:r>
              <a:rPr lang="en-US" altLang="en-US" sz="1400">
                <a:highlight>
                  <a:srgbClr val="00FFFF"/>
                </a:highlight>
                <a:latin typeface="Consolas" panose="020B0609020204030204" charset="0"/>
                <a:cs typeface="Consolas" panose="020B0609020204030204" charset="0"/>
              </a:rPr>
              <a:t>def classShowTotal(cls):  #类方法</a:t>
            </a:r>
            <a:endParaRPr lang="en-US" altLang="en-US" sz="1400">
              <a:latin typeface="Consolas" panose="020B0609020204030204" charset="0"/>
              <a:cs typeface="Consolas" panose="020B0609020204030204" charset="0"/>
            </a:endParaRPr>
          </a:p>
          <a:p>
            <a:pPr marL="0" indent="0">
              <a:spcBef>
                <a:spcPts val="0"/>
              </a:spcBef>
              <a:buNone/>
            </a:pPr>
            <a:r>
              <a:rPr lang="en-US" altLang="en-US" sz="1400">
                <a:latin typeface="Consolas" panose="020B0609020204030204" charset="0"/>
                <a:cs typeface="Consolas" panose="020B0609020204030204" charset="0"/>
              </a:rPr>
              <a:t>        print(cls.__total)</a:t>
            </a:r>
          </a:p>
          <a:p>
            <a:pPr marL="0" indent="0">
              <a:spcBef>
                <a:spcPts val="0"/>
              </a:spcBef>
              <a:buNone/>
            </a:pPr>
            <a:endParaRPr lang="en-US" altLang="en-US" sz="1400">
              <a:latin typeface="Consolas" panose="020B0609020204030204" charset="0"/>
              <a:cs typeface="Consolas" panose="020B0609020204030204" charset="0"/>
            </a:endParaRPr>
          </a:p>
          <a:p>
            <a:pPr marL="0" indent="0">
              <a:spcBef>
                <a:spcPts val="0"/>
              </a:spcBef>
              <a:buNone/>
            </a:pPr>
            <a:r>
              <a:rPr lang="en-US" altLang="en-US" sz="1400">
                <a:latin typeface="Consolas" panose="020B0609020204030204" charset="0"/>
                <a:cs typeface="Consolas" panose="020B0609020204030204" charset="0"/>
              </a:rPr>
              <a:t>    @staticmethod             #修饰器，声明静态方法</a:t>
            </a:r>
          </a:p>
          <a:p>
            <a:pPr marL="0" indent="0">
              <a:spcBef>
                <a:spcPts val="0"/>
              </a:spcBef>
              <a:buNone/>
            </a:pPr>
            <a:r>
              <a:rPr lang="en-US" altLang="en-US" sz="1400">
                <a:latin typeface="Consolas" panose="020B0609020204030204" charset="0"/>
                <a:cs typeface="Consolas" panose="020B0609020204030204" charset="0"/>
              </a:rPr>
              <a:t>    </a:t>
            </a:r>
            <a:r>
              <a:rPr lang="en-US" altLang="en-US" sz="1400">
                <a:highlight>
                  <a:srgbClr val="FFFF00"/>
                </a:highlight>
                <a:latin typeface="Consolas" panose="020B0609020204030204" charset="0"/>
                <a:cs typeface="Consolas" panose="020B0609020204030204" charset="0"/>
              </a:rPr>
              <a:t>def staticShowTotal():    #静态方法</a:t>
            </a:r>
          </a:p>
          <a:p>
            <a:pPr marL="0" indent="0">
              <a:spcBef>
                <a:spcPts val="0"/>
              </a:spcBef>
              <a:buNone/>
            </a:pPr>
            <a:r>
              <a:rPr lang="en-US" altLang="en-US" sz="1400">
                <a:latin typeface="Consolas" panose="020B0609020204030204" charset="0"/>
                <a:cs typeface="Consolas" panose="020B0609020204030204" charset="0"/>
              </a:rPr>
              <a:t>        print(Root.__total)</a:t>
            </a:r>
          </a:p>
        </p:txBody>
      </p:sp>
      <p:sp>
        <p:nvSpPr>
          <p:cNvPr id="43009" name="标题 35841"/>
          <p:cNvSpPr>
            <a:spLocks noGrp="1"/>
          </p:cNvSpPr>
          <p:nvPr>
            <p:ph type="title"/>
          </p:nvPr>
        </p:nvSpPr>
        <p:spPr>
          <a:xfrm>
            <a:off x="13970" y="10956"/>
            <a:ext cx="9116695" cy="900746"/>
          </a:xfrm>
        </p:spPr>
        <p:txBody>
          <a:bodyPr anchor="ctr"/>
          <a:lstStyle/>
          <a:p>
            <a:pPr defTabSz="914400" fontAlgn="base">
              <a:buNone/>
            </a:pPr>
            <a:r>
              <a:rPr lang="zh-CN" altLang="en-US" strike="noStrike" kern="1200" baseline="0" noProof="1">
                <a:effectLst>
                  <a:outerShdw blurRad="38100" dist="38100" dir="2700000">
                    <a:srgbClr val="C0C0C0"/>
                  </a:outerShdw>
                </a:effectLst>
                <a:latin typeface="+mj-lt"/>
                <a:ea typeface="+mj-ea"/>
                <a:cs typeface="+mj-cs"/>
              </a:rPr>
              <a:t>6.2  方法</a:t>
            </a:r>
          </a:p>
        </p:txBody>
      </p:sp>
      <p:sp>
        <p:nvSpPr>
          <p:cNvPr id="5325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36865"/>
          <p:cNvSpPr>
            <a:spLocks noGrp="1"/>
          </p:cNvSpPr>
          <p:nvPr>
            <p:ph type="title"/>
          </p:nvPr>
        </p:nvSpPr>
        <p:spPr>
          <a:xfrm>
            <a:off x="13970" y="10956"/>
            <a:ext cx="9116695" cy="900746"/>
          </a:xfrm>
        </p:spPr>
        <p:txBody>
          <a:bodyPr anchor="ctr"/>
          <a:lstStyle/>
          <a:p>
            <a:pPr defTabSz="914400" fontAlgn="base">
              <a:buNone/>
            </a:pPr>
            <a:r>
              <a:rPr lang="zh-CN" altLang="en-US" strike="noStrike" kern="1200" baseline="0" noProof="1">
                <a:effectLst>
                  <a:outerShdw blurRad="38100" dist="38100" dir="2700000">
                    <a:srgbClr val="C0C0C0"/>
                  </a:outerShdw>
                </a:effectLst>
                <a:latin typeface="+mj-lt"/>
                <a:ea typeface="+mj-ea"/>
                <a:cs typeface="+mj-cs"/>
              </a:rPr>
              <a:t>6.2  方法</a:t>
            </a:r>
          </a:p>
        </p:txBody>
      </p:sp>
      <p:sp>
        <p:nvSpPr>
          <p:cNvPr id="54274" name="文本占位符 36866"/>
          <p:cNvSpPr>
            <a:spLocks noGrp="1"/>
          </p:cNvSpPr>
          <p:nvPr>
            <p:ph idx="1"/>
          </p:nvPr>
        </p:nvSpPr>
        <p:spPr>
          <a:xfrm>
            <a:off x="388620" y="1256030"/>
            <a:ext cx="7270115" cy="3395345"/>
          </a:xfrm>
        </p:spPr>
        <p:txBody>
          <a:bodyPr anchor="t"/>
          <a:lstStyle/>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r = Root(3)</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r.classShowTotal()              #</a:t>
            </a:r>
            <a:r>
              <a:rPr lang="zh-CN" altLang="en-US" sz="1600">
                <a:latin typeface="Consolas" panose="020B0609020204030204" charset="0"/>
              </a:rPr>
              <a:t>通过对象来调用类方法</a:t>
            </a: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1</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r.staticShowTotal()             #</a:t>
            </a:r>
            <a:r>
              <a:rPr lang="zh-CN" altLang="en-US" sz="1600">
                <a:latin typeface="Consolas" panose="020B0609020204030204" charset="0"/>
              </a:rPr>
              <a:t>通过对象来调用静态方法</a:t>
            </a: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1</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r.show()</a:t>
            </a: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self.__value: 3</a:t>
            </a: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Root.__total: 1</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rr = Root(5)</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Root.classShowTotal()           #</a:t>
            </a:r>
            <a:r>
              <a:rPr lang="zh-CN" altLang="en-US" sz="1600">
                <a:latin typeface="Consolas" panose="020B0609020204030204" charset="0"/>
              </a:rPr>
              <a:t>通过类名调用类方法</a:t>
            </a: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2</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Root.staticShowTotal()          #</a:t>
            </a:r>
            <a:r>
              <a:rPr lang="zh-CN" altLang="en-US" sz="1600">
                <a:latin typeface="Consolas" panose="020B0609020204030204" charset="0"/>
              </a:rPr>
              <a:t>通过类名调用静态方法</a:t>
            </a: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2</a:t>
            </a:r>
          </a:p>
        </p:txBody>
      </p:sp>
      <p:sp>
        <p:nvSpPr>
          <p:cNvPr id="5427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28</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7889"/>
          <p:cNvSpPr>
            <a:spLocks noGrp="1"/>
          </p:cNvSpPr>
          <p:nvPr>
            <p:ph type="title"/>
          </p:nvPr>
        </p:nvSpPr>
        <p:spPr>
          <a:xfrm>
            <a:off x="13970" y="10956"/>
            <a:ext cx="9116695" cy="900746"/>
          </a:xfrm>
        </p:spPr>
        <p:txBody>
          <a:bodyPr anchor="ctr"/>
          <a:lstStyle/>
          <a:p>
            <a:pPr defTabSz="914400" fontAlgn="base">
              <a:buNone/>
            </a:pPr>
            <a:r>
              <a:rPr lang="zh-CN" altLang="en-US" strike="noStrike" kern="1200" baseline="0" noProof="1">
                <a:effectLst>
                  <a:outerShdw blurRad="38100" dist="38100" dir="2700000">
                    <a:srgbClr val="C0C0C0"/>
                  </a:outerShdw>
                </a:effectLst>
                <a:latin typeface="+mj-lt"/>
                <a:ea typeface="+mj-ea"/>
                <a:cs typeface="+mj-cs"/>
              </a:rPr>
              <a:t>6.2  方法</a:t>
            </a:r>
          </a:p>
        </p:txBody>
      </p:sp>
      <p:sp>
        <p:nvSpPr>
          <p:cNvPr id="55298" name="文本占位符 37890"/>
          <p:cNvSpPr>
            <a:spLocks noGrp="1"/>
          </p:cNvSpPr>
          <p:nvPr>
            <p:ph idx="1"/>
          </p:nvPr>
        </p:nvSpPr>
        <p:spPr>
          <a:xfrm>
            <a:off x="471805" y="1263650"/>
            <a:ext cx="8214360" cy="3398520"/>
          </a:xfrm>
        </p:spPr>
        <p:txBody>
          <a:bodyPr anchor="t"/>
          <a:lstStyle/>
          <a:p>
            <a:pPr marL="1905" indent="-344805" defTabSz="914400">
              <a:lnSpc>
                <a:spcPct val="100000"/>
              </a:lnSpc>
              <a:spcBef>
                <a:spcPts val="600"/>
              </a:spcBef>
              <a:buSzPct val="90000"/>
              <a:buFont typeface="Wingdings" panose="05000000000000000000" pitchFamily="2" charset="2"/>
              <a:buNone/>
            </a:pPr>
            <a:r>
              <a:rPr lang="en-US" altLang="zh-CN" sz="1600">
                <a:latin typeface="Consolas" panose="020B0609020204030204" charset="0"/>
              </a:rPr>
              <a:t>&gt;&gt;&gt; Root.show()    #</a:t>
            </a:r>
            <a:r>
              <a:rPr lang="zh-CN" altLang="en-US" sz="1600">
                <a:latin typeface="Consolas" panose="020B0609020204030204" charset="0"/>
              </a:rPr>
              <a:t>试图通过类名直接调用实例方法，失败</a:t>
            </a:r>
          </a:p>
          <a:p>
            <a:pPr marL="1905" indent="-344805" defTabSz="914400">
              <a:lnSpc>
                <a:spcPct val="100000"/>
              </a:lnSpc>
              <a:spcBef>
                <a:spcPts val="600"/>
              </a:spcBef>
              <a:buSzPct val="90000"/>
              <a:buFont typeface="Wingdings" panose="05000000000000000000" pitchFamily="2" charset="2"/>
              <a:buNone/>
            </a:pPr>
            <a:r>
              <a:rPr lang="en-US" altLang="zh-CN" sz="1600">
                <a:solidFill>
                  <a:srgbClr val="FF0000"/>
                </a:solidFill>
                <a:latin typeface="Consolas" panose="020B0609020204030204" charset="0"/>
              </a:rPr>
              <a:t>TypeError: unbound method show() must be called with Root instance as first argument (got nothing instead)</a:t>
            </a:r>
          </a:p>
          <a:p>
            <a:pPr marL="1905" indent="-344805" defTabSz="914400">
              <a:lnSpc>
                <a:spcPct val="100000"/>
              </a:lnSpc>
              <a:spcBef>
                <a:spcPts val="600"/>
              </a:spcBef>
              <a:buSzPct val="90000"/>
              <a:buFont typeface="Wingdings" panose="05000000000000000000" pitchFamily="2" charset="2"/>
              <a:buNone/>
            </a:pPr>
            <a:r>
              <a:rPr lang="en-US" altLang="zh-CN" sz="1600">
                <a:latin typeface="Consolas" panose="020B0609020204030204" charset="0"/>
              </a:rPr>
              <a:t>&gt;&gt;&gt; Root.show(r)   #</a:t>
            </a:r>
            <a:r>
              <a:rPr lang="zh-CN" altLang="en-US" sz="1600">
                <a:latin typeface="Consolas" panose="020B0609020204030204" charset="0"/>
              </a:rPr>
              <a:t>但是可以通过这种方法来调用方法并访问实例成员</a:t>
            </a:r>
          </a:p>
          <a:p>
            <a:pPr marL="1905" indent="-344805" defTabSz="914400">
              <a:lnSpc>
                <a:spcPct val="100000"/>
              </a:lnSpc>
              <a:spcBef>
                <a:spcPts val="600"/>
              </a:spcBef>
              <a:buSzPct val="90000"/>
              <a:buFont typeface="Wingdings" panose="05000000000000000000" pitchFamily="2" charset="2"/>
              <a:buNone/>
            </a:pPr>
            <a:r>
              <a:rPr lang="en-US" altLang="zh-CN" sz="1600">
                <a:solidFill>
                  <a:srgbClr val="00B0F0"/>
                </a:solidFill>
                <a:latin typeface="Consolas" panose="020B0609020204030204" charset="0"/>
              </a:rPr>
              <a:t>self.__value: 3</a:t>
            </a:r>
          </a:p>
          <a:p>
            <a:pPr marL="1905" indent="-344805" defTabSz="914400">
              <a:lnSpc>
                <a:spcPct val="100000"/>
              </a:lnSpc>
              <a:spcBef>
                <a:spcPts val="600"/>
              </a:spcBef>
              <a:buSzPct val="90000"/>
              <a:buFont typeface="Wingdings" panose="05000000000000000000" pitchFamily="2" charset="2"/>
              <a:buNone/>
            </a:pPr>
            <a:r>
              <a:rPr lang="en-US" altLang="zh-CN" sz="1600">
                <a:solidFill>
                  <a:srgbClr val="00B0F0"/>
                </a:solidFill>
                <a:latin typeface="Consolas" panose="020B0609020204030204" charset="0"/>
              </a:rPr>
              <a:t>Root.__total: 2</a:t>
            </a:r>
          </a:p>
          <a:p>
            <a:pPr marL="1905" indent="-344805" defTabSz="914400">
              <a:lnSpc>
                <a:spcPct val="100000"/>
              </a:lnSpc>
              <a:spcBef>
                <a:spcPts val="600"/>
              </a:spcBef>
              <a:buSzPct val="90000"/>
              <a:buFont typeface="Wingdings" panose="05000000000000000000" pitchFamily="2" charset="2"/>
              <a:buNone/>
            </a:pPr>
            <a:r>
              <a:rPr lang="en-US" altLang="zh-CN" sz="1600">
                <a:latin typeface="Consolas" panose="020B0609020204030204" charset="0"/>
              </a:rPr>
              <a:t>&gt;&gt;&gt; Root.show(rr)  #</a:t>
            </a:r>
            <a:r>
              <a:rPr lang="zh-CN" altLang="en-US" sz="1600">
                <a:latin typeface="Consolas" panose="020B0609020204030204" charset="0"/>
              </a:rPr>
              <a:t>通过类名调用实例方法时为</a:t>
            </a:r>
            <a:r>
              <a:rPr lang="en-US" altLang="zh-CN" sz="1600">
                <a:latin typeface="Consolas" panose="020B0609020204030204" charset="0"/>
              </a:rPr>
              <a:t>self</a:t>
            </a:r>
            <a:r>
              <a:rPr lang="zh-CN" altLang="en-US" sz="1600">
                <a:latin typeface="Consolas" panose="020B0609020204030204" charset="0"/>
              </a:rPr>
              <a:t>参数显式传递对象名</a:t>
            </a:r>
          </a:p>
          <a:p>
            <a:pPr marL="1905" indent="-344805" defTabSz="914400">
              <a:lnSpc>
                <a:spcPct val="100000"/>
              </a:lnSpc>
              <a:spcBef>
                <a:spcPts val="600"/>
              </a:spcBef>
              <a:buSzPct val="90000"/>
              <a:buFont typeface="Wingdings" panose="05000000000000000000" pitchFamily="2" charset="2"/>
              <a:buNone/>
            </a:pPr>
            <a:r>
              <a:rPr lang="en-US" altLang="zh-CN" sz="1600">
                <a:solidFill>
                  <a:srgbClr val="00B0F0"/>
                </a:solidFill>
                <a:latin typeface="Consolas" panose="020B0609020204030204" charset="0"/>
              </a:rPr>
              <a:t>self.__value: 5</a:t>
            </a:r>
          </a:p>
          <a:p>
            <a:pPr marL="1905" indent="-344805" defTabSz="914400">
              <a:lnSpc>
                <a:spcPct val="100000"/>
              </a:lnSpc>
              <a:spcBef>
                <a:spcPts val="600"/>
              </a:spcBef>
              <a:buSzPct val="90000"/>
              <a:buFont typeface="Wingdings" panose="05000000000000000000" pitchFamily="2" charset="2"/>
              <a:buNone/>
            </a:pPr>
            <a:r>
              <a:rPr lang="en-US" altLang="zh-CN" sz="1600">
                <a:solidFill>
                  <a:srgbClr val="00B0F0"/>
                </a:solidFill>
                <a:latin typeface="Consolas" panose="020B0609020204030204" charset="0"/>
              </a:rPr>
              <a:t>Root.__total: 2</a:t>
            </a:r>
          </a:p>
        </p:txBody>
      </p:sp>
      <p:sp>
        <p:nvSpPr>
          <p:cNvPr id="5529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29</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文本占位符 19458"/>
          <p:cNvSpPr>
            <a:spLocks noGrp="1"/>
          </p:cNvSpPr>
          <p:nvPr>
            <p:ph idx="1"/>
          </p:nvPr>
        </p:nvSpPr>
        <p:spPr/>
        <p:txBody>
          <a:bodyPr anchor="t"/>
          <a:lstStyle/>
          <a:p>
            <a:pPr defTabSz="914400">
              <a:lnSpc>
                <a:spcPct val="130000"/>
              </a:lnSpc>
              <a:spcBef>
                <a:spcPts val="600"/>
              </a:spcBef>
              <a:buSzPct val="90000"/>
              <a:buFont typeface="Wingdings" panose="05000000000000000000" charset="0"/>
              <a:buChar char="§"/>
            </a:pPr>
            <a:r>
              <a:rPr lang="zh-CN" altLang="en-US" sz="1600" dirty="0"/>
              <a:t>面向对象程序设计（Object Oriented Programming，OOP）主要针对大型软件设计而提出，使得软件设计更加灵活，能够很好地支持</a:t>
            </a:r>
            <a:r>
              <a:rPr lang="zh-CN" altLang="en-US" sz="1600" dirty="0">
                <a:solidFill>
                  <a:srgbClr val="FF0000"/>
                </a:solidFill>
              </a:rPr>
              <a:t>代码复用和设计复用</a:t>
            </a:r>
            <a:r>
              <a:rPr lang="zh-CN" altLang="en-US" sz="1600" dirty="0"/>
              <a:t>，并且使得代码具有更好的</a:t>
            </a:r>
            <a:r>
              <a:rPr lang="zh-CN" altLang="en-US" sz="1600" dirty="0">
                <a:solidFill>
                  <a:srgbClr val="FF0000"/>
                </a:solidFill>
              </a:rPr>
              <a:t>可读性和可扩展性</a:t>
            </a:r>
            <a:r>
              <a:rPr lang="zh-CN" altLang="en-US" sz="1600" dirty="0"/>
              <a:t>。</a:t>
            </a:r>
          </a:p>
          <a:p>
            <a:pPr defTabSz="914400">
              <a:lnSpc>
                <a:spcPct val="130000"/>
              </a:lnSpc>
              <a:spcBef>
                <a:spcPts val="600"/>
              </a:spcBef>
              <a:buSzPct val="90000"/>
              <a:buFont typeface="Wingdings" panose="05000000000000000000" charset="0"/>
              <a:buChar char="§"/>
            </a:pPr>
            <a:r>
              <a:rPr lang="zh-CN" altLang="en-US" sz="1600" dirty="0"/>
              <a:t>面向对象程序设计的一条基本原则是</a:t>
            </a:r>
            <a:r>
              <a:rPr lang="zh-CN" altLang="en-US" sz="1600" dirty="0">
                <a:solidFill>
                  <a:srgbClr val="FF0000"/>
                </a:solidFill>
              </a:rPr>
              <a:t>计算机程序由多个能够起到子程序作用的单元或对象组合而成</a:t>
            </a:r>
            <a:r>
              <a:rPr lang="zh-CN" altLang="en-US" sz="1600" dirty="0"/>
              <a:t>，大大地降低了软件开发的难度。</a:t>
            </a:r>
          </a:p>
          <a:p>
            <a:pPr defTabSz="914400">
              <a:lnSpc>
                <a:spcPct val="130000"/>
              </a:lnSpc>
              <a:spcBef>
                <a:spcPts val="600"/>
              </a:spcBef>
              <a:buSzPct val="90000"/>
              <a:buFont typeface="Wingdings" panose="05000000000000000000" charset="0"/>
              <a:buChar char="§"/>
            </a:pPr>
            <a:r>
              <a:rPr lang="zh-CN" altLang="en-US" sz="1600" dirty="0"/>
              <a:t>面向对象程序设计的一个关键性观念是将数据以及对数据的操作封装在一起，组成一个相互依存、不可分割的整体，即</a:t>
            </a:r>
            <a:r>
              <a:rPr lang="zh-CN" altLang="en-US" sz="1600" dirty="0">
                <a:solidFill>
                  <a:srgbClr val="FF0000"/>
                </a:solidFill>
              </a:rPr>
              <a:t>对象</a:t>
            </a:r>
            <a:r>
              <a:rPr lang="zh-CN" altLang="en-US" sz="1600" dirty="0"/>
              <a:t>。对于相同类型的对象进行分类、抽象后，得出共同的特征而形成了</a:t>
            </a:r>
            <a:r>
              <a:rPr lang="zh-CN" altLang="en-US" sz="1600" dirty="0">
                <a:solidFill>
                  <a:srgbClr val="FF0000"/>
                </a:solidFill>
              </a:rPr>
              <a:t>类</a:t>
            </a:r>
            <a:r>
              <a:rPr lang="zh-CN" altLang="en-US" sz="1600" dirty="0"/>
              <a:t>，面向对象程序设计的关键就是如何</a:t>
            </a:r>
            <a:r>
              <a:rPr lang="zh-CN" altLang="en-US" sz="1600" dirty="0">
                <a:solidFill>
                  <a:srgbClr val="FF0000"/>
                </a:solidFill>
              </a:rPr>
              <a:t>合理地定义和组织这些类以及类之间的关系</a:t>
            </a:r>
            <a:r>
              <a:rPr lang="zh-CN" altLang="en-US" sz="1600" dirty="0"/>
              <a:t>。</a:t>
            </a:r>
          </a:p>
        </p:txBody>
      </p:sp>
      <p:sp>
        <p:nvSpPr>
          <p:cNvPr id="2765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a:t>
            </a:fld>
            <a:endParaRPr lang="zh-CN" altLang="en-US" sz="1050" dirty="0">
              <a:latin typeface="Arial" panose="020B0604020202020204" pitchFamily="34" charset="0"/>
              <a:ea typeface="宋体" panose="02010600030101010101" pitchFamily="2" charset="-122"/>
            </a:endParaRPr>
          </a:p>
        </p:txBody>
      </p:sp>
      <p:sp>
        <p:nvSpPr>
          <p:cNvPr id="2" name="Title 1"/>
          <p:cNvSpPr>
            <a:spLocks noGrp="1"/>
          </p:cNvSpPr>
          <p:nvPr>
            <p:ph type="title"/>
          </p:nvPr>
        </p:nvSpPr>
        <p:spPr/>
        <p:txBody>
          <a:bodyPr/>
          <a:lstStyle/>
          <a:p>
            <a:r>
              <a:rPr lang="zh-CN">
                <a:sym typeface="+mn-ea"/>
              </a:rPr>
              <a:t>面向对象程序设计</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build="p"/>
      <p:bldP spid="27649" grpI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43009"/>
          <p:cNvSpPr>
            <a:spLocks noGrp="1"/>
          </p:cNvSpPr>
          <p:nvPr>
            <p:ph type="title"/>
          </p:nvPr>
        </p:nvSpPr>
        <p:spPr>
          <a:xfrm>
            <a:off x="13970" y="10956"/>
            <a:ext cx="9116695" cy="900746"/>
          </a:xfrm>
        </p:spPr>
        <p:txBody>
          <a:bodyPr anchor="ctr"/>
          <a:lstStyle/>
          <a:p>
            <a:pPr defTabSz="914400" fontAlgn="base">
              <a:buNone/>
            </a:pPr>
            <a:r>
              <a:rPr lang="en-US" altLang="zh-CN">
                <a:sym typeface="+mn-ea"/>
              </a:rPr>
              <a:t>6.3  </a:t>
            </a:r>
            <a:r>
              <a:rPr lang="zh-CN" altLang="en-US">
                <a:sym typeface="+mn-ea"/>
              </a:rPr>
              <a:t>属性</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61442" name="文本占位符 43010"/>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a:t>在</a:t>
            </a:r>
            <a:r>
              <a:rPr lang="en-US" altLang="zh-CN" sz="1800"/>
              <a:t>Python 3.x</a:t>
            </a:r>
            <a:r>
              <a:rPr lang="zh-CN" altLang="en-US" sz="1800"/>
              <a:t>中，属性得到了较为完整的实现，支持更加全面的保护机制</a:t>
            </a:r>
          </a:p>
          <a:p>
            <a:pPr defTabSz="914400">
              <a:lnSpc>
                <a:spcPct val="150000"/>
              </a:lnSpc>
              <a:spcBef>
                <a:spcPct val="0"/>
              </a:spcBef>
              <a:buSzPct val="90000"/>
              <a:buFont typeface="Wingdings" panose="05000000000000000000" charset="0"/>
              <a:buChar char=""/>
            </a:pPr>
            <a:r>
              <a:rPr lang="zh-CN" altLang="en-US" sz="1800"/>
              <a:t>综合了私有数据成员和公有成员方法的优点</a:t>
            </a:r>
          </a:p>
        </p:txBody>
      </p:sp>
      <p:sp>
        <p:nvSpPr>
          <p:cNvPr id="6144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30</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44033"/>
          <p:cNvSpPr>
            <a:spLocks noGrp="1"/>
          </p:cNvSpPr>
          <p:nvPr>
            <p:ph type="title"/>
          </p:nvPr>
        </p:nvSpPr>
        <p:spPr>
          <a:xfrm>
            <a:off x="13970" y="10956"/>
            <a:ext cx="9116695" cy="900746"/>
          </a:xfrm>
        </p:spPr>
        <p:txBody>
          <a:bodyPr anchor="ctr"/>
          <a:lstStyle/>
          <a:p>
            <a:pPr defTabSz="914400" fontAlgn="base">
              <a:buNone/>
            </a:pPr>
            <a:r>
              <a:rPr lang="en-US" altLang="zh-CN">
                <a:sym typeface="+mn-ea"/>
              </a:rPr>
              <a:t>6.3  </a:t>
            </a:r>
            <a:r>
              <a:rPr lang="zh-CN" altLang="en-US">
                <a:sym typeface="+mn-ea"/>
              </a:rPr>
              <a:t>属性</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62466" name="文本占位符 44034"/>
          <p:cNvSpPr>
            <a:spLocks noGrp="1"/>
          </p:cNvSpPr>
          <p:nvPr>
            <p:ph idx="1"/>
          </p:nvPr>
        </p:nvSpPr>
        <p:spPr/>
        <p:txBody>
          <a:bodyPr anchor="t"/>
          <a:lstStyle/>
          <a:p>
            <a:pPr marL="1905" indent="-344805" defTabSz="914400">
              <a:lnSpc>
                <a:spcPct val="80000"/>
              </a:lnSpc>
              <a:buSzPct val="90000"/>
              <a:buFont typeface="Wingdings" panose="05000000000000000000" charset="0"/>
              <a:buChar char="n"/>
            </a:pPr>
            <a:r>
              <a:rPr lang="zh-CN" altLang="en-US" sz="1800"/>
              <a:t>只读属性</a:t>
            </a:r>
          </a:p>
          <a:p>
            <a:pPr marL="1905" indent="-344805" defTabSz="914400">
              <a:lnSpc>
                <a:spcPct val="80000"/>
              </a:lnSpc>
              <a:buSzPct val="90000"/>
              <a:buFont typeface="Wingdings" panose="05000000000000000000" pitchFamily="2" charset="2"/>
              <a:buNone/>
            </a:pPr>
            <a:endParaRPr lang="en-US" altLang="zh-CN" sz="135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class Test:</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	    def __init__(self, value):</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		self.__value = value</a:t>
            </a:r>
          </a:p>
          <a:p>
            <a:pPr marL="1905" indent="-344805" defTabSz="914400">
              <a:lnSpc>
                <a:spcPct val="80000"/>
              </a:lnSpc>
              <a:buSzPct val="90000"/>
              <a:buFont typeface="Wingdings" panose="05000000000000000000" pitchFamily="2" charset="2"/>
              <a:buNone/>
            </a:pP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	    @property</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	    def value(self):               #</a:t>
            </a:r>
            <a:r>
              <a:rPr lang="zh-CN" altLang="en-US" sz="1600">
                <a:latin typeface="Consolas" panose="020B0609020204030204" charset="0"/>
              </a:rPr>
              <a:t>只读，无法修改和删除</a:t>
            </a:r>
          </a:p>
          <a:p>
            <a:pPr marL="1905" indent="-344805" defTabSz="914400">
              <a:lnSpc>
                <a:spcPct val="80000"/>
              </a:lnSpc>
              <a:buSzPct val="90000"/>
              <a:buFont typeface="Wingdings" panose="05000000000000000000" pitchFamily="2" charset="2"/>
              <a:buNone/>
            </a:pPr>
            <a:r>
              <a:rPr lang="zh-CN" altLang="en-US" sz="1600">
                <a:latin typeface="Consolas" panose="020B0609020204030204" charset="0"/>
              </a:rPr>
              <a:t>		</a:t>
            </a:r>
            <a:r>
              <a:rPr lang="en-US" altLang="zh-CN" sz="1600">
                <a:latin typeface="Consolas" panose="020B0609020204030204" charset="0"/>
              </a:rPr>
              <a:t>return self.__value</a:t>
            </a:r>
          </a:p>
        </p:txBody>
      </p:sp>
      <p:sp>
        <p:nvSpPr>
          <p:cNvPr id="6246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31</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70" y="10956"/>
            <a:ext cx="9116695" cy="900746"/>
          </a:xfrm>
        </p:spPr>
        <p:txBody>
          <a:bodyPr/>
          <a:lstStyle/>
          <a:p>
            <a:pPr fontAlgn="base"/>
            <a:r>
              <a:rPr lang="en-US" altLang="zh-CN">
                <a:sym typeface="+mn-ea"/>
              </a:rPr>
              <a:t>6.3  </a:t>
            </a:r>
            <a:r>
              <a:rPr lang="zh-CN" altLang="en-US">
                <a:sym typeface="+mn-ea"/>
              </a:rPr>
              <a:t>属性</a:t>
            </a:r>
            <a:endParaRPr lang="zh-CN" altLang="en-US" strike="noStrike" noProof="1"/>
          </a:p>
        </p:txBody>
      </p:sp>
      <p:sp>
        <p:nvSpPr>
          <p:cNvPr id="63490" name="内容占位符 2"/>
          <p:cNvSpPr>
            <a:spLocks noGrp="1"/>
          </p:cNvSpPr>
          <p:nvPr>
            <p:ph idx="1"/>
          </p:nvPr>
        </p:nvSpPr>
        <p:spPr/>
        <p:txBody>
          <a:bodyPr anchor="t"/>
          <a:lstStyle/>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 = Test(3)</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t.value</a:t>
            </a: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t.value = 5                        #</a:t>
            </a:r>
            <a:r>
              <a:rPr lang="zh-CN" altLang="en-US" sz="1600">
                <a:latin typeface="Consolas" panose="020B0609020204030204" charset="0"/>
              </a:rPr>
              <a:t>只读属性不允许修改值</a:t>
            </a:r>
          </a:p>
          <a:p>
            <a:pPr marL="1905" indent="-344805"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AttributeError: can't set attribute</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t.v=5                              #</a:t>
            </a:r>
            <a:r>
              <a:rPr lang="zh-CN" altLang="en-US" sz="1600">
                <a:latin typeface="Consolas" panose="020B0609020204030204" charset="0"/>
              </a:rPr>
              <a:t>动态增加新成员</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t.v</a:t>
            </a: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5</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del t.v                            #</a:t>
            </a:r>
            <a:r>
              <a:rPr lang="zh-CN" altLang="en-US" sz="1600">
                <a:latin typeface="Consolas" panose="020B0609020204030204" charset="0"/>
              </a:rPr>
              <a:t>动态删除成员</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del t.value                        #</a:t>
            </a:r>
            <a:r>
              <a:rPr lang="zh-CN" altLang="en-US" sz="1600">
                <a:latin typeface="Consolas" panose="020B0609020204030204" charset="0"/>
              </a:rPr>
              <a:t>试图删除对象属性，失败</a:t>
            </a:r>
          </a:p>
          <a:p>
            <a:pPr marL="1905" indent="-344805"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AttributeError: can't delete attribute</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t.value</a:t>
            </a: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a:t>
            </a:r>
          </a:p>
        </p:txBody>
      </p:sp>
      <p:sp>
        <p:nvSpPr>
          <p:cNvPr id="63491"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32</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45057"/>
          <p:cNvSpPr>
            <a:spLocks noGrp="1"/>
          </p:cNvSpPr>
          <p:nvPr>
            <p:ph type="title"/>
          </p:nvPr>
        </p:nvSpPr>
        <p:spPr>
          <a:xfrm>
            <a:off x="13970" y="10956"/>
            <a:ext cx="9116695" cy="900746"/>
          </a:xfrm>
        </p:spPr>
        <p:txBody>
          <a:bodyPr anchor="ctr"/>
          <a:lstStyle/>
          <a:p>
            <a:pPr defTabSz="914400" fontAlgn="base">
              <a:buNone/>
            </a:pPr>
            <a:r>
              <a:rPr lang="en-US" altLang="zh-CN">
                <a:sym typeface="+mn-ea"/>
              </a:rPr>
              <a:t>6.3  </a:t>
            </a:r>
            <a:r>
              <a:rPr lang="zh-CN" altLang="en-US">
                <a:sym typeface="+mn-ea"/>
              </a:rPr>
              <a:t>属性</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45059" name="文本占位符 45058"/>
          <p:cNvSpPr>
            <a:spLocks noGrp="1"/>
          </p:cNvSpPr>
          <p:nvPr>
            <p:ph idx="1"/>
          </p:nvPr>
        </p:nvSpPr>
        <p:spPr/>
        <p:txBody>
          <a:bodyPr/>
          <a:lstStyle/>
          <a:p>
            <a:pPr marL="400685" indent="-400685" fontAlgn="base">
              <a:lnSpc>
                <a:spcPct val="80000"/>
              </a:lnSpc>
              <a:buFont typeface="Wingdings" panose="05000000000000000000" charset="0"/>
              <a:buChar char=""/>
            </a:pPr>
            <a:r>
              <a:rPr lang="zh-CN" altLang="en-US" sz="1800" strike="noStrike" noProof="1">
                <a:effectLst/>
              </a:rPr>
              <a:t>可读、可写属性</a:t>
            </a:r>
          </a:p>
          <a:p>
            <a:pPr marL="1905" indent="-344805" fontAlgn="base">
              <a:lnSpc>
                <a:spcPct val="80000"/>
              </a:lnSpc>
              <a:buNone/>
            </a:pPr>
            <a:r>
              <a:rPr lang="en-US" altLang="zh-CN" sz="1600" strike="noStrike" noProof="1">
                <a:effectLst/>
                <a:latin typeface="Consolas" panose="020B0609020204030204" charset="0"/>
                <a:cs typeface="Consolas" panose="020B0609020204030204" charset="0"/>
              </a:rPr>
              <a:t>&gt;&gt;&gt; class Test:</a:t>
            </a:r>
          </a:p>
          <a:p>
            <a:pPr marL="1905" indent="-344805">
              <a:lnSpc>
                <a:spcPct val="100000"/>
              </a:lnSpc>
              <a:spcBef>
                <a:spcPts val="0"/>
              </a:spcBef>
              <a:buNone/>
            </a:pPr>
            <a:r>
              <a:rPr lang="en-US" altLang="zh-CN" sz="1600" strike="noStrike" noProof="1">
                <a:effectLst/>
                <a:latin typeface="Consolas" panose="020B0609020204030204" charset="0"/>
                <a:cs typeface="Consolas" panose="020B0609020204030204" charset="0"/>
              </a:rPr>
              <a:t>	    def __init__(self, value):</a:t>
            </a:r>
          </a:p>
          <a:p>
            <a:pPr marL="1905" indent="-344805">
              <a:lnSpc>
                <a:spcPct val="100000"/>
              </a:lnSpc>
              <a:spcBef>
                <a:spcPts val="0"/>
              </a:spcBef>
              <a:buNone/>
            </a:pPr>
            <a:r>
              <a:rPr lang="en-US" altLang="zh-CN" sz="1600">
                <a:effectLst/>
                <a:latin typeface="Consolas" panose="020B0609020204030204" charset="0"/>
                <a:cs typeface="Consolas" panose="020B0609020204030204" charset="0"/>
                <a:sym typeface="+mn-ea"/>
              </a:rPr>
              <a:t>	        </a:t>
            </a:r>
            <a:r>
              <a:rPr lang="en-US" altLang="zh-CN" sz="1600" strike="noStrike" noProof="1">
                <a:effectLst/>
                <a:latin typeface="Consolas" panose="020B0609020204030204" charset="0"/>
                <a:cs typeface="Consolas" panose="020B0609020204030204" charset="0"/>
              </a:rPr>
              <a:t>self.__value = value	</a:t>
            </a:r>
          </a:p>
          <a:p>
            <a:pPr marL="1905" indent="-344805">
              <a:lnSpc>
                <a:spcPct val="100000"/>
              </a:lnSpc>
              <a:spcBef>
                <a:spcPts val="0"/>
              </a:spcBef>
              <a:buNone/>
            </a:pPr>
            <a:endParaRPr lang="en-US" altLang="zh-CN" sz="1600" strike="noStrike" noProof="1">
              <a:effectLst/>
              <a:latin typeface="Consolas" panose="020B0609020204030204" charset="0"/>
              <a:cs typeface="Consolas" panose="020B0609020204030204" charset="0"/>
            </a:endParaRPr>
          </a:p>
          <a:p>
            <a:pPr marL="1905" indent="-344805">
              <a:lnSpc>
                <a:spcPct val="100000"/>
              </a:lnSpc>
              <a:spcBef>
                <a:spcPts val="0"/>
              </a:spcBef>
              <a:buNone/>
            </a:pPr>
            <a:r>
              <a:rPr lang="en-US" altLang="zh-CN" sz="1600" strike="noStrike" noProof="1">
                <a:effectLst/>
                <a:latin typeface="Consolas" panose="020B0609020204030204" charset="0"/>
                <a:cs typeface="Consolas" panose="020B0609020204030204" charset="0"/>
              </a:rPr>
              <a:t>	    def __get(self):</a:t>
            </a:r>
          </a:p>
          <a:p>
            <a:pPr marL="1905" indent="-344805">
              <a:lnSpc>
                <a:spcPct val="100000"/>
              </a:lnSpc>
              <a:spcBef>
                <a:spcPts val="0"/>
              </a:spcBef>
              <a:buNone/>
            </a:pPr>
            <a:r>
              <a:rPr lang="en-US" altLang="zh-CN" sz="1600" strike="noStrike" noProof="1">
                <a:effectLst/>
                <a:latin typeface="Consolas" panose="020B0609020204030204" charset="0"/>
                <a:cs typeface="Consolas" panose="020B0609020204030204" charset="0"/>
              </a:rPr>
              <a:t>        return self.__value</a:t>
            </a:r>
          </a:p>
          <a:p>
            <a:pPr marL="1905" indent="-344805">
              <a:lnSpc>
                <a:spcPct val="100000"/>
              </a:lnSpc>
              <a:spcBef>
                <a:spcPts val="0"/>
              </a:spcBef>
              <a:buNone/>
            </a:pPr>
            <a:endParaRPr lang="en-US" altLang="zh-CN" sz="1600" strike="noStrike" noProof="1">
              <a:effectLst/>
              <a:latin typeface="Consolas" panose="020B0609020204030204" charset="0"/>
              <a:cs typeface="Consolas" panose="020B0609020204030204" charset="0"/>
            </a:endParaRPr>
          </a:p>
          <a:p>
            <a:pPr marL="1905" indent="-344805">
              <a:lnSpc>
                <a:spcPct val="100000"/>
              </a:lnSpc>
              <a:spcBef>
                <a:spcPts val="0"/>
              </a:spcBef>
              <a:buNone/>
            </a:pPr>
            <a:r>
              <a:rPr lang="en-US" altLang="zh-CN" sz="1600" strike="noStrike" noProof="1">
                <a:effectLst/>
                <a:latin typeface="Consolas" panose="020B0609020204030204" charset="0"/>
                <a:cs typeface="Consolas" panose="020B0609020204030204" charset="0"/>
              </a:rPr>
              <a:t>	    def __set(self, v):</a:t>
            </a:r>
          </a:p>
          <a:p>
            <a:pPr marL="1905" indent="-344805">
              <a:lnSpc>
                <a:spcPct val="100000"/>
              </a:lnSpc>
              <a:spcBef>
                <a:spcPts val="0"/>
              </a:spcBef>
              <a:buNone/>
            </a:pPr>
            <a:r>
              <a:rPr lang="en-US" altLang="zh-CN" sz="1600" strike="noStrike" noProof="1">
                <a:effectLst/>
                <a:latin typeface="Consolas" panose="020B0609020204030204" charset="0"/>
                <a:cs typeface="Consolas" panose="020B0609020204030204" charset="0"/>
              </a:rPr>
              <a:t>        self.__value = v</a:t>
            </a:r>
          </a:p>
          <a:p>
            <a:pPr marL="1905" indent="-344805">
              <a:lnSpc>
                <a:spcPct val="100000"/>
              </a:lnSpc>
              <a:spcBef>
                <a:spcPts val="0"/>
              </a:spcBef>
              <a:buNone/>
            </a:pPr>
            <a:endParaRPr lang="en-US" altLang="zh-CN" sz="1600" strike="noStrike" noProof="1">
              <a:effectLst/>
              <a:latin typeface="Consolas" panose="020B0609020204030204" charset="0"/>
              <a:cs typeface="Consolas" panose="020B0609020204030204" charset="0"/>
            </a:endParaRPr>
          </a:p>
          <a:p>
            <a:pPr marL="1905" indent="-344805">
              <a:lnSpc>
                <a:spcPct val="100000"/>
              </a:lnSpc>
              <a:spcBef>
                <a:spcPts val="0"/>
              </a:spcBef>
              <a:buNone/>
            </a:pPr>
            <a:r>
              <a:rPr lang="en-US" altLang="zh-CN" sz="1600" strike="noStrike" noProof="1">
                <a:effectLst/>
                <a:latin typeface="Consolas" panose="020B0609020204030204" charset="0"/>
                <a:cs typeface="Consolas" panose="020B0609020204030204" charset="0"/>
              </a:rPr>
              <a:t>	    value = property(__get, __set)</a:t>
            </a:r>
          </a:p>
          <a:p>
            <a:pPr marL="1905" indent="-344805">
              <a:lnSpc>
                <a:spcPct val="100000"/>
              </a:lnSpc>
              <a:spcBef>
                <a:spcPts val="0"/>
              </a:spcBef>
              <a:buNone/>
            </a:pPr>
            <a:endParaRPr lang="en-US" altLang="zh-CN" sz="1600" strike="noStrike" noProof="1">
              <a:effectLst/>
              <a:latin typeface="Consolas" panose="020B0609020204030204" charset="0"/>
              <a:cs typeface="Consolas" panose="020B0609020204030204" charset="0"/>
            </a:endParaRPr>
          </a:p>
          <a:p>
            <a:pPr marL="1905" indent="-344805">
              <a:lnSpc>
                <a:spcPct val="100000"/>
              </a:lnSpc>
              <a:spcBef>
                <a:spcPts val="0"/>
              </a:spcBef>
              <a:buNone/>
            </a:pPr>
            <a:r>
              <a:rPr lang="en-US" altLang="zh-CN" sz="1600" strike="noStrike" noProof="1">
                <a:effectLst/>
                <a:latin typeface="Consolas" panose="020B0609020204030204" charset="0"/>
                <a:cs typeface="Consolas" panose="020B0609020204030204" charset="0"/>
              </a:rPr>
              <a:t>	    def show(self):</a:t>
            </a:r>
          </a:p>
          <a:p>
            <a:pPr marL="1905" indent="-344805">
              <a:lnSpc>
                <a:spcPct val="100000"/>
              </a:lnSpc>
              <a:spcBef>
                <a:spcPts val="0"/>
              </a:spcBef>
              <a:buNone/>
            </a:pPr>
            <a:r>
              <a:rPr lang="en-US" altLang="zh-CN" sz="1600" strike="noStrike" noProof="1">
                <a:effectLst/>
                <a:latin typeface="Consolas" panose="020B0609020204030204" charset="0"/>
                <a:cs typeface="Consolas" panose="020B0609020204030204" charset="0"/>
              </a:rPr>
              <a:t>        print(self.__value)</a:t>
            </a:r>
          </a:p>
        </p:txBody>
      </p:sp>
      <p:sp>
        <p:nvSpPr>
          <p:cNvPr id="6451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33</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70" y="10956"/>
            <a:ext cx="9116695" cy="900746"/>
          </a:xfrm>
        </p:spPr>
        <p:txBody>
          <a:bodyPr/>
          <a:lstStyle/>
          <a:p>
            <a:pPr fontAlgn="base"/>
            <a:r>
              <a:rPr lang="en-US" altLang="zh-CN">
                <a:sym typeface="+mn-ea"/>
              </a:rPr>
              <a:t>6.3  </a:t>
            </a:r>
            <a:r>
              <a:rPr lang="zh-CN" altLang="en-US">
                <a:sym typeface="+mn-ea"/>
              </a:rPr>
              <a:t>属性</a:t>
            </a:r>
            <a:endParaRPr lang="zh-CN" altLang="en-US" strike="noStrike" noProof="1"/>
          </a:p>
        </p:txBody>
      </p:sp>
      <p:sp>
        <p:nvSpPr>
          <p:cNvPr id="65538" name="内容占位符 2"/>
          <p:cNvSpPr>
            <a:spLocks noGrp="1"/>
          </p:cNvSpPr>
          <p:nvPr>
            <p:ph idx="1"/>
          </p:nvPr>
        </p:nvSpPr>
        <p:spPr/>
        <p:txBody>
          <a:bodyPr anchor="t"/>
          <a:lstStyle/>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 = Test(3)</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t.value      #</a:t>
            </a:r>
            <a:r>
              <a:rPr lang="zh-CN" altLang="en-US" sz="1600">
                <a:latin typeface="Consolas" panose="020B0609020204030204" charset="0"/>
              </a:rPr>
              <a:t>允许读取属性值</a:t>
            </a: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t.value = 5  #</a:t>
            </a:r>
            <a:r>
              <a:rPr lang="zh-CN" altLang="en-US" sz="1600">
                <a:latin typeface="Consolas" panose="020B0609020204030204" charset="0"/>
              </a:rPr>
              <a:t>允许修改属性值</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t.value</a:t>
            </a: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5</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t.show()     #</a:t>
            </a:r>
            <a:r>
              <a:rPr lang="zh-CN" altLang="en-US" sz="1600">
                <a:latin typeface="Consolas" panose="020B0609020204030204" charset="0"/>
              </a:rPr>
              <a:t>属性对应的私有变量也得到了相应的修改</a:t>
            </a: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5</a:t>
            </a: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del t.value  #</a:t>
            </a:r>
            <a:r>
              <a:rPr lang="zh-CN" altLang="en-US" sz="1600">
                <a:latin typeface="Consolas" panose="020B0609020204030204" charset="0"/>
              </a:rPr>
              <a:t>试图删除属性，失败</a:t>
            </a:r>
          </a:p>
          <a:p>
            <a:pPr marL="1905" indent="-344805"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AttributeError: can't delete attribute</a:t>
            </a:r>
          </a:p>
        </p:txBody>
      </p:sp>
      <p:sp>
        <p:nvSpPr>
          <p:cNvPr id="65539"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46081"/>
          <p:cNvSpPr>
            <a:spLocks noGrp="1"/>
          </p:cNvSpPr>
          <p:nvPr>
            <p:ph type="title"/>
          </p:nvPr>
        </p:nvSpPr>
        <p:spPr>
          <a:xfrm>
            <a:off x="13970" y="10956"/>
            <a:ext cx="9116695" cy="900746"/>
          </a:xfrm>
        </p:spPr>
        <p:txBody>
          <a:bodyPr anchor="ctr"/>
          <a:lstStyle/>
          <a:p>
            <a:pPr defTabSz="914400" fontAlgn="base">
              <a:buNone/>
            </a:pPr>
            <a:r>
              <a:rPr lang="en-US" altLang="zh-CN">
                <a:sym typeface="+mn-ea"/>
              </a:rPr>
              <a:t>6.3  </a:t>
            </a:r>
            <a:r>
              <a:rPr lang="zh-CN" altLang="en-US">
                <a:sym typeface="+mn-ea"/>
              </a:rPr>
              <a:t>属性</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46083" name="文本占位符 46082"/>
          <p:cNvSpPr>
            <a:spLocks noGrp="1"/>
          </p:cNvSpPr>
          <p:nvPr>
            <p:ph idx="1"/>
          </p:nvPr>
        </p:nvSpPr>
        <p:spPr/>
        <p:txBody>
          <a:bodyPr/>
          <a:lstStyle/>
          <a:p>
            <a:pPr marL="483870" indent="-483870" fontAlgn="base">
              <a:lnSpc>
                <a:spcPct val="80000"/>
              </a:lnSpc>
              <a:buFont typeface="Wingdings" panose="05000000000000000000" charset="0"/>
              <a:buChar char=""/>
            </a:pPr>
            <a:r>
              <a:rPr lang="zh-CN" altLang="en-US" sz="1800" strike="noStrike" noProof="1">
                <a:effectLst/>
              </a:rPr>
              <a:t>可读、可修改、可删除的属性。</a:t>
            </a:r>
          </a:p>
          <a:p>
            <a:pPr marL="1905" indent="-344805" fontAlgn="base">
              <a:lnSpc>
                <a:spcPct val="80000"/>
              </a:lnSpc>
              <a:buNone/>
            </a:pPr>
            <a:r>
              <a:rPr lang="en-US" altLang="zh-CN" sz="1400" strike="noStrike" noProof="1">
                <a:effectLst/>
                <a:latin typeface="Consolas" panose="020B0609020204030204" charset="0"/>
              </a:rPr>
              <a:t>&gt;&gt;&gt; class Test:</a:t>
            </a:r>
          </a:p>
          <a:p>
            <a:pPr marL="1905" indent="-344805">
              <a:lnSpc>
                <a:spcPct val="100000"/>
              </a:lnSpc>
              <a:spcBef>
                <a:spcPts val="0"/>
              </a:spcBef>
              <a:buNone/>
            </a:pPr>
            <a:r>
              <a:rPr lang="en-US" altLang="zh-CN" sz="1400" strike="noStrike" noProof="1">
                <a:effectLst/>
                <a:latin typeface="Consolas" panose="020B0609020204030204" charset="0"/>
              </a:rPr>
              <a:t>	    def __init__(self, value):</a:t>
            </a:r>
          </a:p>
          <a:p>
            <a:pPr marL="1905" indent="-344805">
              <a:lnSpc>
                <a:spcPct val="100000"/>
              </a:lnSpc>
              <a:spcBef>
                <a:spcPts val="0"/>
              </a:spcBef>
              <a:buNone/>
            </a:pPr>
            <a:r>
              <a:rPr lang="en-US" altLang="zh-CN" sz="1400" strike="noStrike" noProof="1">
                <a:effectLst/>
                <a:latin typeface="Consolas" panose="020B0609020204030204" charset="0"/>
              </a:rPr>
              <a:t>	        self.__value = value</a:t>
            </a:r>
          </a:p>
          <a:p>
            <a:pPr marL="1905" indent="-344805">
              <a:lnSpc>
                <a:spcPct val="100000"/>
              </a:lnSpc>
              <a:spcBef>
                <a:spcPts val="0"/>
              </a:spcBef>
              <a:buNone/>
            </a:pPr>
            <a:endParaRPr lang="en-US" altLang="zh-CN" sz="1400" strike="noStrike" noProof="1">
              <a:effectLst/>
              <a:latin typeface="Consolas" panose="020B0609020204030204" charset="0"/>
            </a:endParaRPr>
          </a:p>
          <a:p>
            <a:pPr marL="1905" indent="-344805">
              <a:lnSpc>
                <a:spcPct val="100000"/>
              </a:lnSpc>
              <a:spcBef>
                <a:spcPts val="0"/>
              </a:spcBef>
              <a:buNone/>
            </a:pPr>
            <a:r>
              <a:rPr lang="en-US" altLang="zh-CN" sz="1400" strike="noStrike" noProof="1">
                <a:effectLst/>
                <a:latin typeface="Consolas" panose="020B0609020204030204" charset="0"/>
              </a:rPr>
              <a:t>	    def __get(self):</a:t>
            </a:r>
          </a:p>
          <a:p>
            <a:pPr marL="1905" indent="-344805">
              <a:lnSpc>
                <a:spcPct val="100000"/>
              </a:lnSpc>
              <a:spcBef>
                <a:spcPts val="0"/>
              </a:spcBef>
              <a:buNone/>
            </a:pPr>
            <a:r>
              <a:rPr lang="en-US" altLang="zh-CN" sz="1400" strike="noStrike" noProof="1">
                <a:effectLst/>
                <a:latin typeface="Consolas" panose="020B0609020204030204" charset="0"/>
              </a:rPr>
              <a:t>        return self.__value</a:t>
            </a:r>
          </a:p>
          <a:p>
            <a:pPr marL="1905" indent="-344805">
              <a:lnSpc>
                <a:spcPct val="100000"/>
              </a:lnSpc>
              <a:spcBef>
                <a:spcPts val="0"/>
              </a:spcBef>
              <a:buNone/>
            </a:pPr>
            <a:endParaRPr lang="en-US" altLang="zh-CN" sz="1400" strike="noStrike" noProof="1">
              <a:effectLst/>
              <a:latin typeface="Consolas" panose="020B0609020204030204" charset="0"/>
            </a:endParaRPr>
          </a:p>
          <a:p>
            <a:pPr marL="1905" indent="-344805">
              <a:lnSpc>
                <a:spcPct val="100000"/>
              </a:lnSpc>
              <a:spcBef>
                <a:spcPts val="0"/>
              </a:spcBef>
              <a:buNone/>
            </a:pPr>
            <a:r>
              <a:rPr lang="en-US" altLang="zh-CN" sz="1400" strike="noStrike" noProof="1">
                <a:effectLst/>
                <a:latin typeface="Consolas" panose="020B0609020204030204" charset="0"/>
              </a:rPr>
              <a:t>	    def __set(self, v):</a:t>
            </a:r>
          </a:p>
          <a:p>
            <a:pPr marL="1905" indent="-344805">
              <a:lnSpc>
                <a:spcPct val="100000"/>
              </a:lnSpc>
              <a:spcBef>
                <a:spcPts val="0"/>
              </a:spcBef>
              <a:buNone/>
            </a:pPr>
            <a:r>
              <a:rPr lang="en-US" altLang="zh-CN" sz="1400">
                <a:effectLst/>
                <a:latin typeface="Consolas" panose="020B0609020204030204" charset="0"/>
                <a:sym typeface="+mn-ea"/>
              </a:rPr>
              <a:t>        </a:t>
            </a:r>
            <a:r>
              <a:rPr lang="en-US" altLang="zh-CN" sz="1400" strike="noStrike" noProof="1">
                <a:effectLst/>
                <a:latin typeface="Consolas" panose="020B0609020204030204" charset="0"/>
              </a:rPr>
              <a:t>self.__value = v</a:t>
            </a:r>
          </a:p>
          <a:p>
            <a:pPr marL="1905" indent="-344805">
              <a:lnSpc>
                <a:spcPct val="100000"/>
              </a:lnSpc>
              <a:spcBef>
                <a:spcPts val="0"/>
              </a:spcBef>
              <a:buNone/>
            </a:pPr>
            <a:endParaRPr lang="en-US" altLang="zh-CN" sz="1400" strike="noStrike" noProof="1">
              <a:effectLst/>
              <a:latin typeface="Consolas" panose="020B0609020204030204" charset="0"/>
            </a:endParaRPr>
          </a:p>
          <a:p>
            <a:pPr marL="1905" indent="-344805">
              <a:lnSpc>
                <a:spcPct val="100000"/>
              </a:lnSpc>
              <a:spcBef>
                <a:spcPts val="0"/>
              </a:spcBef>
              <a:buNone/>
            </a:pPr>
            <a:r>
              <a:rPr lang="en-US" altLang="zh-CN" sz="1400" strike="noStrike" noProof="1">
                <a:effectLst/>
                <a:latin typeface="Consolas" panose="020B0609020204030204" charset="0"/>
              </a:rPr>
              <a:t>	    def __del(self):</a:t>
            </a:r>
          </a:p>
          <a:p>
            <a:pPr marL="1905" indent="-344805">
              <a:lnSpc>
                <a:spcPct val="100000"/>
              </a:lnSpc>
              <a:spcBef>
                <a:spcPts val="0"/>
              </a:spcBef>
              <a:buNone/>
            </a:pPr>
            <a:r>
              <a:rPr lang="en-US" altLang="zh-CN" sz="1400" strike="noStrike" noProof="1">
                <a:effectLst/>
                <a:latin typeface="Consolas" panose="020B0609020204030204" charset="0"/>
              </a:rPr>
              <a:t>	</a:t>
            </a:r>
            <a:r>
              <a:rPr lang="en-US" altLang="zh-CN" sz="1400">
                <a:effectLst/>
                <a:latin typeface="Consolas" panose="020B0609020204030204" charset="0"/>
                <a:sym typeface="+mn-ea"/>
              </a:rPr>
              <a:t>        </a:t>
            </a:r>
            <a:r>
              <a:rPr lang="en-US" altLang="zh-CN" sz="1400" strike="noStrike" noProof="1">
                <a:effectLst/>
                <a:latin typeface="Consolas" panose="020B0609020204030204" charset="0"/>
              </a:rPr>
              <a:t>del self.__value</a:t>
            </a:r>
          </a:p>
          <a:p>
            <a:pPr marL="1905" indent="-344805">
              <a:lnSpc>
                <a:spcPct val="100000"/>
              </a:lnSpc>
              <a:spcBef>
                <a:spcPts val="0"/>
              </a:spcBef>
              <a:buNone/>
            </a:pPr>
            <a:endParaRPr lang="en-US" altLang="zh-CN" sz="1400" strike="noStrike" noProof="1">
              <a:effectLst/>
              <a:latin typeface="Consolas" panose="020B0609020204030204" charset="0"/>
            </a:endParaRPr>
          </a:p>
          <a:p>
            <a:pPr marL="1905" indent="-344805">
              <a:lnSpc>
                <a:spcPct val="100000"/>
              </a:lnSpc>
              <a:spcBef>
                <a:spcPts val="0"/>
              </a:spcBef>
              <a:buNone/>
            </a:pPr>
            <a:r>
              <a:rPr lang="en-US" altLang="zh-CN" sz="1400" strike="noStrike" noProof="1">
                <a:effectLst/>
                <a:latin typeface="Consolas" panose="020B0609020204030204" charset="0"/>
              </a:rPr>
              <a:t>	    value = property(__get, __set, __del)</a:t>
            </a:r>
          </a:p>
          <a:p>
            <a:pPr marL="1905" indent="-344805">
              <a:lnSpc>
                <a:spcPct val="100000"/>
              </a:lnSpc>
              <a:spcBef>
                <a:spcPts val="0"/>
              </a:spcBef>
              <a:buNone/>
            </a:pPr>
            <a:r>
              <a:rPr lang="en-US" altLang="zh-CN" sz="1400" strike="noStrike" noProof="1">
                <a:effectLst/>
                <a:latin typeface="Consolas" panose="020B0609020204030204" charset="0"/>
              </a:rPr>
              <a:t>	    def show(self):</a:t>
            </a:r>
          </a:p>
          <a:p>
            <a:pPr marL="1905" indent="-344805">
              <a:lnSpc>
                <a:spcPct val="100000"/>
              </a:lnSpc>
              <a:spcBef>
                <a:spcPts val="0"/>
              </a:spcBef>
              <a:buNone/>
            </a:pPr>
            <a:r>
              <a:rPr lang="en-US" altLang="zh-CN" sz="1400" strike="noStrike" noProof="1">
                <a:effectLst/>
                <a:latin typeface="Consolas" panose="020B0609020204030204" charset="0"/>
              </a:rPr>
              <a:t>	</a:t>
            </a:r>
            <a:r>
              <a:rPr lang="en-US" altLang="zh-CN" sz="1400">
                <a:effectLst/>
                <a:latin typeface="Consolas" panose="020B0609020204030204" charset="0"/>
                <a:sym typeface="+mn-ea"/>
              </a:rPr>
              <a:t>        </a:t>
            </a:r>
            <a:r>
              <a:rPr lang="en-US" altLang="zh-CN" sz="1400" strike="noStrike" noProof="1">
                <a:effectLst/>
                <a:latin typeface="Consolas" panose="020B0609020204030204" charset="0"/>
              </a:rPr>
              <a:t>print(self.__value)</a:t>
            </a:r>
          </a:p>
        </p:txBody>
      </p:sp>
      <p:sp>
        <p:nvSpPr>
          <p:cNvPr id="6656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35</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47105"/>
          <p:cNvSpPr>
            <a:spLocks noGrp="1"/>
          </p:cNvSpPr>
          <p:nvPr>
            <p:ph type="title"/>
          </p:nvPr>
        </p:nvSpPr>
        <p:spPr>
          <a:xfrm>
            <a:off x="13970" y="10956"/>
            <a:ext cx="9116695" cy="900746"/>
          </a:xfrm>
        </p:spPr>
        <p:txBody>
          <a:bodyPr anchor="ctr"/>
          <a:lstStyle/>
          <a:p>
            <a:pPr defTabSz="914400" fontAlgn="base">
              <a:buNone/>
            </a:pPr>
            <a:r>
              <a:rPr lang="en-US" altLang="zh-CN">
                <a:sym typeface="+mn-ea"/>
              </a:rPr>
              <a:t>6.3  </a:t>
            </a:r>
            <a:r>
              <a:rPr lang="zh-CN" altLang="en-US">
                <a:sym typeface="+mn-ea"/>
              </a:rPr>
              <a:t>属性</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67586" name="文本占位符 47106"/>
          <p:cNvSpPr>
            <a:spLocks noGrp="1"/>
          </p:cNvSpPr>
          <p:nvPr>
            <p:ph idx="1"/>
          </p:nvPr>
        </p:nvSpPr>
        <p:spPr/>
        <p:txBody>
          <a:bodyPr anchor="t"/>
          <a:lstStyle/>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 = Test(3)</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t.show()</a:t>
            </a:r>
          </a:p>
          <a:p>
            <a:pPr marL="1905" indent="-344805"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3</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t.value</a:t>
            </a:r>
          </a:p>
          <a:p>
            <a:pPr marL="1905" indent="-344805"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3</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t.value = 5</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t.show()</a:t>
            </a:r>
          </a:p>
          <a:p>
            <a:pPr marL="1905" indent="-344805"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5</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t.value</a:t>
            </a:r>
          </a:p>
          <a:p>
            <a:pPr marL="1905" indent="-344805"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5</a:t>
            </a:r>
          </a:p>
        </p:txBody>
      </p:sp>
      <p:sp>
        <p:nvSpPr>
          <p:cNvPr id="6758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36</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70" y="10956"/>
            <a:ext cx="9116695" cy="900746"/>
          </a:xfrm>
        </p:spPr>
        <p:txBody>
          <a:bodyPr/>
          <a:lstStyle/>
          <a:p>
            <a:pPr fontAlgn="base"/>
            <a:r>
              <a:rPr lang="en-US" altLang="zh-CN">
                <a:sym typeface="+mn-ea"/>
              </a:rPr>
              <a:t>6.3  </a:t>
            </a:r>
            <a:r>
              <a:rPr lang="zh-CN" altLang="en-US">
                <a:sym typeface="+mn-ea"/>
              </a:rPr>
              <a:t>属性</a:t>
            </a:r>
            <a:endParaRPr lang="zh-CN" altLang="en-US" strike="noStrike" noProof="1"/>
          </a:p>
        </p:txBody>
      </p:sp>
      <p:sp>
        <p:nvSpPr>
          <p:cNvPr id="68610" name="内容占位符 2"/>
          <p:cNvSpPr>
            <a:spLocks noGrp="1"/>
          </p:cNvSpPr>
          <p:nvPr>
            <p:ph idx="1"/>
          </p:nvPr>
        </p:nvSpPr>
        <p:spPr/>
        <p:txBody>
          <a:bodyPr anchor="t"/>
          <a:lstStyle/>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del t.value            #</a:t>
            </a:r>
            <a:r>
              <a:rPr lang="zh-CN" altLang="en-US" sz="1600">
                <a:latin typeface="Consolas" panose="020B0609020204030204" charset="0"/>
              </a:rPr>
              <a:t>删除属性</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t.value                #</a:t>
            </a:r>
            <a:r>
              <a:rPr lang="zh-CN" altLang="en-US" sz="1600">
                <a:latin typeface="Consolas" panose="020B0609020204030204" charset="0"/>
              </a:rPr>
              <a:t>对应的私有数据成员已删除</a:t>
            </a:r>
          </a:p>
          <a:p>
            <a:pPr marL="1905" indent="-344805" defTabSz="914400">
              <a:lnSpc>
                <a:spcPct val="100000"/>
              </a:lnSpc>
              <a:spcBef>
                <a:spcPct val="0"/>
              </a:spcBef>
              <a:buSzPct val="90000"/>
              <a:buFont typeface="Wingdings" panose="05000000000000000000" pitchFamily="2" charset="2"/>
              <a:buNone/>
            </a:pPr>
            <a:r>
              <a:rPr lang="en-US" altLang="zh-CN" sz="1600">
                <a:solidFill>
                  <a:srgbClr val="FF0000"/>
                </a:solidFill>
                <a:latin typeface="Consolas" panose="020B0609020204030204" charset="0"/>
              </a:rPr>
              <a:t>AttributeError: 'Test' object has no attribute '_Test__value'</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t.show()</a:t>
            </a:r>
            <a:endParaRPr lang="zh-CN" altLang="en-US" sz="16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solidFill>
                  <a:srgbClr val="FF0000"/>
                </a:solidFill>
                <a:latin typeface="Consolas" panose="020B0609020204030204" charset="0"/>
              </a:rPr>
              <a:t>AttributeError: 'Test' object has no attribute '_Test__value'</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t.value = 1            #</a:t>
            </a:r>
            <a:r>
              <a:rPr lang="zh-CN" altLang="en-US" sz="1600">
                <a:latin typeface="Consolas" panose="020B0609020204030204" charset="0"/>
              </a:rPr>
              <a:t>为对象动态增加属性和对应的私有数据成员</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t.show()</a:t>
            </a:r>
          </a:p>
          <a:p>
            <a:pPr marL="1905" indent="-344805"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1</a:t>
            </a: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t.value</a:t>
            </a:r>
          </a:p>
          <a:p>
            <a:pPr marL="1905" indent="-344805"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1</a:t>
            </a:r>
          </a:p>
        </p:txBody>
      </p:sp>
      <p:sp>
        <p:nvSpPr>
          <p:cNvPr id="68611"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48129"/>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6.4.1  </a:t>
            </a:r>
            <a:r>
              <a:rPr lang="zh-CN" altLang="en-US" strike="noStrike" kern="1200" baseline="0" noProof="1">
                <a:effectLst>
                  <a:outerShdw blurRad="38100" dist="38100" dir="2700000">
                    <a:srgbClr val="C0C0C0"/>
                  </a:outerShdw>
                </a:effectLst>
                <a:latin typeface="+mj-lt"/>
                <a:ea typeface="+mj-ea"/>
                <a:cs typeface="+mj-cs"/>
              </a:rPr>
              <a:t>常用特殊方法</a:t>
            </a:r>
          </a:p>
        </p:txBody>
      </p:sp>
      <p:sp>
        <p:nvSpPr>
          <p:cNvPr id="69634" name="文本占位符 48130"/>
          <p:cNvSpPr>
            <a:spLocks noGrp="1"/>
          </p:cNvSpPr>
          <p:nvPr>
            <p:ph idx="1"/>
          </p:nvPr>
        </p:nvSpPr>
        <p:spPr/>
        <p:txBody>
          <a:bodyPr anchor="t"/>
          <a:lstStyle/>
          <a:p>
            <a:pPr defTabSz="914400">
              <a:buSzPct val="90000"/>
              <a:buFont typeface="Wingdings" panose="05000000000000000000" charset="0"/>
              <a:buChar char="§"/>
            </a:pPr>
            <a:r>
              <a:rPr lang="en-US" altLang="zh-CN" sz="1800" dirty="0"/>
              <a:t>Python</a:t>
            </a:r>
            <a:r>
              <a:rPr lang="zh-CN" altLang="en-US" sz="1800" dirty="0"/>
              <a:t>类有大量的特殊方法，其中比较常见的是</a:t>
            </a:r>
            <a:r>
              <a:rPr lang="zh-CN" altLang="en-US" sz="1800" dirty="0">
                <a:solidFill>
                  <a:srgbClr val="FF0000"/>
                </a:solidFill>
              </a:rPr>
              <a:t>构造函数和析构函数</a:t>
            </a:r>
            <a:r>
              <a:rPr lang="zh-CN" altLang="en-US" sz="1800" dirty="0"/>
              <a:t>，除此之外，</a:t>
            </a:r>
            <a:r>
              <a:rPr lang="en-US" altLang="zh-CN" sz="1800" dirty="0"/>
              <a:t>Python</a:t>
            </a:r>
            <a:r>
              <a:rPr lang="zh-CN" altLang="en-US" sz="1800" dirty="0"/>
              <a:t>还支持大量的特殊方法，</a:t>
            </a:r>
            <a:r>
              <a:rPr lang="zh-CN" altLang="en-US" sz="1800" dirty="0">
                <a:solidFill>
                  <a:srgbClr val="FF0000"/>
                </a:solidFill>
              </a:rPr>
              <a:t>运算符重载就是通过重写特殊方法实现的</a:t>
            </a:r>
            <a:r>
              <a:rPr lang="zh-CN" altLang="en-US" sz="1800" dirty="0"/>
              <a:t>。</a:t>
            </a:r>
          </a:p>
          <a:p>
            <a:pPr defTabSz="914400">
              <a:lnSpc>
                <a:spcPct val="130000"/>
              </a:lnSpc>
              <a:spcBef>
                <a:spcPts val="1800"/>
              </a:spcBef>
              <a:spcAft>
                <a:spcPts val="600"/>
              </a:spcAft>
              <a:buSzPct val="90000"/>
              <a:buFont typeface="Wingdings" panose="05000000000000000000" charset="0"/>
              <a:buChar char="ü"/>
            </a:pPr>
            <a:r>
              <a:rPr lang="en-US" altLang="zh-CN" sz="1350" dirty="0"/>
              <a:t>Python</a:t>
            </a:r>
            <a:r>
              <a:rPr lang="zh-CN" altLang="en-US" sz="1350" dirty="0"/>
              <a:t>中类的构造函数是</a:t>
            </a:r>
            <a:r>
              <a:rPr lang="en-US" altLang="zh-CN" sz="1350" dirty="0"/>
              <a:t>__</a:t>
            </a:r>
            <a:r>
              <a:rPr lang="en-US" altLang="zh-CN" sz="1350" dirty="0" err="1"/>
              <a:t>init</a:t>
            </a:r>
            <a:r>
              <a:rPr lang="en-US" altLang="zh-CN" sz="1350" dirty="0"/>
              <a:t>__()</a:t>
            </a:r>
            <a:r>
              <a:rPr lang="zh-CN" altLang="en-US" sz="1350" dirty="0"/>
              <a:t>，一般用来为数据成员设置初值或进行其他必要的初始化工作，在创建对象时被自动调用和执行。如果用户没有设计构造函数，</a:t>
            </a:r>
            <a:r>
              <a:rPr lang="en-US" altLang="zh-CN" sz="1350" dirty="0"/>
              <a:t>Python</a:t>
            </a:r>
            <a:r>
              <a:rPr lang="zh-CN" altLang="en-US" sz="1350" dirty="0"/>
              <a:t>将提供一个默认的构造函数用来进行必要的初始化工作。</a:t>
            </a:r>
          </a:p>
          <a:p>
            <a:pPr defTabSz="914400">
              <a:lnSpc>
                <a:spcPct val="130000"/>
              </a:lnSpc>
              <a:spcBef>
                <a:spcPts val="1800"/>
              </a:spcBef>
              <a:spcAft>
                <a:spcPts val="600"/>
              </a:spcAft>
              <a:buSzPct val="90000"/>
              <a:buFont typeface="Wingdings" panose="05000000000000000000" charset="0"/>
              <a:buChar char="ü"/>
            </a:pPr>
            <a:r>
              <a:rPr lang="en-US" altLang="zh-CN" sz="1350" dirty="0"/>
              <a:t>Python</a:t>
            </a:r>
            <a:r>
              <a:rPr lang="zh-CN" altLang="en-US" sz="1350" dirty="0"/>
              <a:t>中类的析构函数是</a:t>
            </a:r>
            <a:r>
              <a:rPr lang="en-US" altLang="zh-CN" sz="1350" dirty="0"/>
              <a:t>__del__()</a:t>
            </a:r>
            <a:r>
              <a:rPr lang="zh-CN" altLang="en-US" sz="1350" dirty="0"/>
              <a:t>，一般用来释放对象占用的资源，在</a:t>
            </a:r>
            <a:r>
              <a:rPr lang="en-US" altLang="zh-CN" sz="1350" dirty="0"/>
              <a:t>Python</a:t>
            </a:r>
            <a:r>
              <a:rPr lang="zh-CN" altLang="en-US" sz="1350" dirty="0"/>
              <a:t>删除对象和收回对象空间时被自动调用和执行。如果用户没有编写析构函数，</a:t>
            </a:r>
            <a:r>
              <a:rPr lang="en-US" altLang="zh-CN" sz="1350" dirty="0"/>
              <a:t>Python</a:t>
            </a:r>
            <a:r>
              <a:rPr lang="zh-CN" altLang="en-US" sz="1350" dirty="0"/>
              <a:t>将提供一个默认的析构函数进行必要的清理工作。</a:t>
            </a:r>
          </a:p>
        </p:txBody>
      </p:sp>
      <p:sp>
        <p:nvSpPr>
          <p:cNvPr id="6963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38</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647700" y="1240790"/>
          <a:ext cx="7538085" cy="3268980"/>
        </p:xfrm>
        <a:graphic>
          <a:graphicData uri="http://schemas.openxmlformats.org/drawingml/2006/table">
            <a:tbl>
              <a:tblPr firstRow="1" bandRow="1">
                <a:tableStyleId>{5940675A-B579-460E-94D1-54222C63F5DA}</a:tableStyleId>
              </a:tblPr>
              <a:tblGrid>
                <a:gridCol w="3475355">
                  <a:extLst>
                    <a:ext uri="{9D8B030D-6E8A-4147-A177-3AD203B41FA5}">
                      <a16:colId xmlns:a16="http://schemas.microsoft.com/office/drawing/2014/main" val="20000"/>
                    </a:ext>
                  </a:extLst>
                </a:gridCol>
                <a:gridCol w="4062730">
                  <a:extLst>
                    <a:ext uri="{9D8B030D-6E8A-4147-A177-3AD203B41FA5}">
                      <a16:colId xmlns:a16="http://schemas.microsoft.com/office/drawing/2014/main" val="20001"/>
                    </a:ext>
                  </a:extLst>
                </a:gridCol>
              </a:tblGrid>
              <a:tr h="194310">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方法</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功能说明</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__new__()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类的静态方法，用于确定是否要创建对象</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__init__()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构造方法，创建对象时自动调用</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__del__()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析构方法，释放对象时自动调用</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__add__()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__sub__()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__mul__()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__truediv__()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__floordiv__()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__mod__()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__pow__()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54864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__eq__()</a:t>
                      </a:r>
                      <a:r>
                        <a:rPr lang="zh-CN" altLang="en-US" sz="1200" b="0" u="none">
                          <a:latin typeface="宋体" panose="02010600030101010101" pitchFamily="2" charset="-122"/>
                          <a:ea typeface="宋体" panose="02010600030101010101" pitchFamily="2" charset="-122"/>
                          <a:cs typeface="宋体" panose="02010600030101010101" pitchFamily="2" charset="-122"/>
                        </a:rPr>
                        <a:t>、 </a:t>
                      </a:r>
                      <a:r>
                        <a:rPr lang="en-US" altLang="zh-CN" sz="1200" b="0" u="none">
                          <a:latin typeface="宋体" panose="02010600030101010101" pitchFamily="2" charset="-122"/>
                          <a:ea typeface="宋体" panose="02010600030101010101" pitchFamily="2" charset="-122"/>
                          <a:cs typeface="宋体" panose="02010600030101010101" pitchFamily="2" charset="-122"/>
                        </a:rPr>
                        <a:t>__ne__()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__lt__()</a:t>
                      </a:r>
                      <a:r>
                        <a:rPr lang="zh-CN" altLang="en-US" sz="1200" b="0" u="none">
                          <a:latin typeface="宋体" panose="02010600030101010101" pitchFamily="2" charset="-122"/>
                          <a:ea typeface="宋体" panose="02010600030101010101" pitchFamily="2" charset="-122"/>
                          <a:cs typeface="宋体" panose="02010600030101010101" pitchFamily="2" charset="-122"/>
                        </a:rPr>
                        <a:t>、 </a:t>
                      </a:r>
                      <a:r>
                        <a:rPr lang="en-US" altLang="zh-CN" sz="1200" b="0" u="none">
                          <a:latin typeface="宋体" panose="02010600030101010101" pitchFamily="2" charset="-122"/>
                          <a:ea typeface="宋体" panose="02010600030101010101" pitchFamily="2" charset="-122"/>
                          <a:cs typeface="宋体" panose="02010600030101010101" pitchFamily="2" charset="-122"/>
                        </a:rPr>
                        <a:t>__le__()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__gt__()</a:t>
                      </a:r>
                      <a:r>
                        <a:rPr lang="zh-CN" altLang="en-US" sz="1200" b="0" u="none">
                          <a:latin typeface="宋体" panose="02010600030101010101" pitchFamily="2" charset="-122"/>
                          <a:ea typeface="宋体" panose="02010600030101010101" pitchFamily="2" charset="-122"/>
                          <a:cs typeface="宋体" panose="02010600030101010101" pitchFamily="2" charset="-122"/>
                        </a:rPr>
                        <a:t>、 </a:t>
                      </a:r>
                      <a:r>
                        <a:rPr lang="en-US" altLang="zh-CN" sz="1200" b="0" u="none">
                          <a:latin typeface="宋体" panose="02010600030101010101" pitchFamily="2" charset="-122"/>
                          <a:ea typeface="宋体" panose="02010600030101010101" pitchFamily="2" charset="-122"/>
                          <a:cs typeface="宋体" panose="02010600030101010101" pitchFamily="2" charset="-122"/>
                        </a:rPr>
                        <a:t>__ge__()</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 </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&lt;</a:t>
                      </a:r>
                      <a:r>
                        <a:rPr lang="zh-CN" altLang="en-US" sz="1200" b="0" u="none">
                          <a:latin typeface="宋体" panose="02010600030101010101" pitchFamily="2" charset="-122"/>
                          <a:ea typeface="宋体" panose="02010600030101010101" pitchFamily="2" charset="-122"/>
                          <a:cs typeface="宋体" panose="02010600030101010101" pitchFamily="2" charset="-122"/>
                        </a:rPr>
                        <a:t>、 </a:t>
                      </a:r>
                      <a:r>
                        <a:rPr lang="en-US" altLang="zh-CN" sz="1200" b="0" u="none">
                          <a:latin typeface="宋体" panose="02010600030101010101" pitchFamily="2" charset="-122"/>
                          <a:ea typeface="宋体" panose="02010600030101010101" pitchFamily="2" charset="-122"/>
                          <a:cs typeface="宋体" panose="02010600030101010101" pitchFamily="2" charset="-122"/>
                        </a:rPr>
                        <a:t>&lt;=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&gt;</a:t>
                      </a:r>
                      <a:r>
                        <a:rPr lang="zh-CN" altLang="en-US" sz="1200" b="0" u="none">
                          <a:latin typeface="宋体" panose="02010600030101010101" pitchFamily="2" charset="-122"/>
                          <a:ea typeface="宋体" panose="02010600030101010101" pitchFamily="2" charset="-122"/>
                          <a:cs typeface="宋体" panose="02010600030101010101" pitchFamily="2" charset="-122"/>
                        </a:rPr>
                        <a:t>、 </a:t>
                      </a:r>
                      <a:r>
                        <a:rPr lang="en-US" altLang="zh-CN" sz="1200" b="0" u="none">
                          <a:latin typeface="宋体" panose="02010600030101010101" pitchFamily="2" charset="-122"/>
                          <a:ea typeface="宋体" panose="02010600030101010101" pitchFamily="2" charset="-122"/>
                          <a:cs typeface="宋体" panose="02010600030101010101" pitchFamily="2" charset="-122"/>
                        </a:rPr>
                        <a:t>&gt;=</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__lshift__()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__rshift__()</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&lt;&lt;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&gt;&gt;</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8862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__and__()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__or__()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__invert__()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__xor__()</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&amp;</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56321" name="标题 48129"/>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6.4.1  </a:t>
            </a:r>
            <a:r>
              <a:rPr lang="zh-CN" altLang="en-US" strike="noStrike" kern="1200" baseline="0" noProof="1">
                <a:effectLst>
                  <a:outerShdw blurRad="38100" dist="38100" dir="2700000">
                    <a:srgbClr val="C0C0C0"/>
                  </a:outerShdw>
                </a:effectLst>
                <a:latin typeface="+mj-lt"/>
                <a:ea typeface="+mj-ea"/>
                <a:cs typeface="+mj-cs"/>
              </a:rPr>
              <a:t>常用特殊方法</a:t>
            </a:r>
          </a:p>
        </p:txBody>
      </p:sp>
      <p:sp>
        <p:nvSpPr>
          <p:cNvPr id="7070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39</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20481"/>
          <p:cNvSpPr>
            <a:spLocks noGrp="1"/>
          </p:cNvSpPr>
          <p:nvPr>
            <p:ph type="title"/>
          </p:nvPr>
        </p:nvSpPr>
        <p:spPr>
          <a:xfrm>
            <a:off x="13970" y="10956"/>
            <a:ext cx="9116695" cy="900746"/>
          </a:xfrm>
        </p:spPr>
        <p:txBody>
          <a:bodyPr anchor="ctr"/>
          <a:lstStyle/>
          <a:p>
            <a:pPr defTabSz="914400" fontAlgn="base">
              <a:buNone/>
            </a:pPr>
            <a:r>
              <a:rPr lang="zh-CN" strike="noStrike" noProof="1">
                <a:sym typeface="+mn-ea"/>
              </a:rPr>
              <a:t>面向对象程序设计</a:t>
            </a:r>
            <a:endParaRPr strike="noStrike" kern="1200" baseline="0" noProof="1">
              <a:effectLst>
                <a:outerShdw blurRad="38100" dist="38100" dir="2700000">
                  <a:srgbClr val="C0C0C0"/>
                </a:outerShdw>
              </a:effectLst>
              <a:latin typeface="+mj-lt"/>
              <a:ea typeface="+mj-ea"/>
              <a:cs typeface="+mj-cs"/>
            </a:endParaRPr>
          </a:p>
        </p:txBody>
      </p:sp>
      <p:sp>
        <p:nvSpPr>
          <p:cNvPr id="28674" name="文本占位符 20482"/>
          <p:cNvSpPr>
            <a:spLocks noGrp="1"/>
          </p:cNvSpPr>
          <p:nvPr>
            <p:ph idx="1"/>
          </p:nvPr>
        </p:nvSpPr>
        <p:spPr/>
        <p:txBody>
          <a:bodyPr anchor="t"/>
          <a:lstStyle/>
          <a:p>
            <a:pPr defTabSz="914400">
              <a:lnSpc>
                <a:spcPct val="150000"/>
              </a:lnSpc>
              <a:spcBef>
                <a:spcPts val="1200"/>
              </a:spcBef>
              <a:spcAft>
                <a:spcPts val="1200"/>
              </a:spcAft>
              <a:buSzPct val="90000"/>
              <a:buFont typeface="Wingdings" panose="05000000000000000000" charset="0"/>
              <a:buChar char="§"/>
            </a:pPr>
            <a:r>
              <a:rPr lang="en-US" altLang="zh-CN" sz="1600" dirty="0">
                <a:sym typeface="Arial" panose="020B0604020202020204" pitchFamily="34" charset="0"/>
              </a:rPr>
              <a:t>Python</a:t>
            </a:r>
            <a:r>
              <a:rPr lang="zh-CN" altLang="en-US" sz="1600" dirty="0">
                <a:sym typeface="Arial" panose="020B0604020202020204" pitchFamily="34" charset="0"/>
              </a:rPr>
              <a:t>完全采用了面向对象程序设计的思想，是真正面向对象的高级动态编程语言，完全支持面向对象的基本功能，如</a:t>
            </a:r>
            <a:r>
              <a:rPr lang="zh-CN" altLang="en-US" sz="1600" dirty="0">
                <a:solidFill>
                  <a:srgbClr val="FF0000"/>
                </a:solidFill>
                <a:sym typeface="Arial" panose="020B0604020202020204" pitchFamily="34" charset="0"/>
              </a:rPr>
              <a:t>封装</a:t>
            </a:r>
            <a:r>
              <a:rPr lang="zh-CN" altLang="en-US" sz="1600" dirty="0">
                <a:sym typeface="Arial" panose="020B0604020202020204" pitchFamily="34" charset="0"/>
              </a:rPr>
              <a:t>、</a:t>
            </a:r>
            <a:r>
              <a:rPr lang="zh-CN" altLang="en-US" sz="1600" dirty="0">
                <a:solidFill>
                  <a:srgbClr val="FF0000"/>
                </a:solidFill>
                <a:sym typeface="Arial" panose="020B0604020202020204" pitchFamily="34" charset="0"/>
              </a:rPr>
              <a:t>继承</a:t>
            </a:r>
            <a:r>
              <a:rPr lang="zh-CN" altLang="en-US" sz="1600" dirty="0">
                <a:sym typeface="Arial" panose="020B0604020202020204" pitchFamily="34" charset="0"/>
              </a:rPr>
              <a:t>、</a:t>
            </a:r>
            <a:r>
              <a:rPr lang="zh-CN" altLang="en-US" sz="1600" dirty="0">
                <a:solidFill>
                  <a:srgbClr val="FF0000"/>
                </a:solidFill>
                <a:sym typeface="Arial" panose="020B0604020202020204" pitchFamily="34" charset="0"/>
              </a:rPr>
              <a:t>多态</a:t>
            </a:r>
            <a:r>
              <a:rPr lang="zh-CN" altLang="en-US" sz="1600" dirty="0">
                <a:sym typeface="Arial" panose="020B0604020202020204" pitchFamily="34" charset="0"/>
              </a:rPr>
              <a:t>以及</a:t>
            </a:r>
            <a:r>
              <a:rPr lang="zh-CN" altLang="en-US" sz="1600" dirty="0">
                <a:solidFill>
                  <a:srgbClr val="FF0000"/>
                </a:solidFill>
                <a:sym typeface="Arial" panose="020B0604020202020204" pitchFamily="34" charset="0"/>
              </a:rPr>
              <a:t>对基类方法的覆盖或重写</a:t>
            </a:r>
            <a:r>
              <a:rPr lang="zh-CN" altLang="en-US" sz="1600" dirty="0">
                <a:sym typeface="Arial" panose="020B0604020202020204" pitchFamily="34" charset="0"/>
              </a:rPr>
              <a:t>。</a:t>
            </a:r>
          </a:p>
          <a:p>
            <a:pPr defTabSz="914400">
              <a:lnSpc>
                <a:spcPct val="150000"/>
              </a:lnSpc>
              <a:spcBef>
                <a:spcPts val="1200"/>
              </a:spcBef>
              <a:spcAft>
                <a:spcPts val="1200"/>
              </a:spcAft>
              <a:buSzPct val="90000"/>
              <a:buFont typeface="Wingdings" panose="05000000000000000000" charset="0"/>
              <a:buChar char="§"/>
            </a:pPr>
            <a:r>
              <a:rPr lang="en-US" altLang="zh-CN" sz="1600" dirty="0">
                <a:sym typeface="Arial" panose="020B0604020202020204" pitchFamily="34" charset="0"/>
              </a:rPr>
              <a:t>Python</a:t>
            </a:r>
            <a:r>
              <a:rPr lang="zh-CN" altLang="en-US" sz="1600" dirty="0">
                <a:sym typeface="Arial" panose="020B0604020202020204" pitchFamily="34" charset="0"/>
              </a:rPr>
              <a:t>中对象的概念很广泛，</a:t>
            </a:r>
            <a:r>
              <a:rPr lang="en-US" altLang="zh-CN" sz="1600" dirty="0">
                <a:solidFill>
                  <a:srgbClr val="FF0000"/>
                </a:solidFill>
                <a:sym typeface="Arial" panose="020B0604020202020204" pitchFamily="34" charset="0"/>
              </a:rPr>
              <a:t>Python</a:t>
            </a:r>
            <a:r>
              <a:rPr lang="zh-CN" altLang="en-US" sz="1600" dirty="0">
                <a:solidFill>
                  <a:srgbClr val="FF0000"/>
                </a:solidFill>
                <a:sym typeface="Arial" panose="020B0604020202020204" pitchFamily="34" charset="0"/>
              </a:rPr>
              <a:t>中的一切内容都可以称为对象</a:t>
            </a:r>
            <a:r>
              <a:rPr lang="zh-CN" altLang="en-US" sz="1600" dirty="0">
                <a:sym typeface="Arial" panose="020B0604020202020204" pitchFamily="34" charset="0"/>
              </a:rPr>
              <a:t>，除了数字、字符串、列表、元组、字典、集合、</a:t>
            </a:r>
            <a:r>
              <a:rPr lang="en-US" altLang="zh-CN" sz="1600" dirty="0">
                <a:sym typeface="Arial" panose="020B0604020202020204" pitchFamily="34" charset="0"/>
              </a:rPr>
              <a:t>range</a:t>
            </a:r>
            <a:r>
              <a:rPr lang="zh-CN" altLang="en-US" sz="1600" dirty="0">
                <a:sym typeface="Arial" panose="020B0604020202020204" pitchFamily="34" charset="0"/>
              </a:rPr>
              <a:t>对象、</a:t>
            </a:r>
            <a:r>
              <a:rPr lang="en-US" altLang="zh-CN" sz="1600" dirty="0">
                <a:sym typeface="Arial" panose="020B0604020202020204" pitchFamily="34" charset="0"/>
              </a:rPr>
              <a:t>zip</a:t>
            </a:r>
            <a:r>
              <a:rPr lang="zh-CN" altLang="en-US" sz="1600" dirty="0">
                <a:sym typeface="Arial" panose="020B0604020202020204" pitchFamily="34" charset="0"/>
              </a:rPr>
              <a:t>对象等等，函数也是对象，类也是对象。</a:t>
            </a:r>
          </a:p>
          <a:p>
            <a:pPr defTabSz="914400">
              <a:lnSpc>
                <a:spcPct val="150000"/>
              </a:lnSpc>
              <a:spcBef>
                <a:spcPts val="1200"/>
              </a:spcBef>
              <a:spcAft>
                <a:spcPts val="1200"/>
              </a:spcAft>
              <a:buSzPct val="90000"/>
              <a:buFont typeface="Wingdings" panose="05000000000000000000" charset="0"/>
              <a:buChar char="§"/>
            </a:pPr>
            <a:r>
              <a:rPr lang="zh-CN" altLang="en-US" sz="1600" dirty="0">
                <a:sym typeface="Arial" panose="020B0604020202020204" pitchFamily="34" charset="0"/>
              </a:rPr>
              <a:t>创建类时用变量形式表示的对象属性称为</a:t>
            </a:r>
            <a:r>
              <a:rPr lang="zh-CN" altLang="en-US" sz="1600" dirty="0">
                <a:solidFill>
                  <a:srgbClr val="FF0000"/>
                </a:solidFill>
                <a:sym typeface="Arial" panose="020B0604020202020204" pitchFamily="34" charset="0"/>
              </a:rPr>
              <a:t>数据成员</a:t>
            </a:r>
            <a:r>
              <a:rPr lang="en-US" altLang="zh-CN" sz="1600" dirty="0">
                <a:solidFill>
                  <a:srgbClr val="FF0000"/>
                </a:solidFill>
                <a:sym typeface="Arial" panose="020B0604020202020204" pitchFamily="34" charset="0"/>
              </a:rPr>
              <a:t>/</a:t>
            </a:r>
            <a:r>
              <a:rPr lang="zh-CN" altLang="en-US" sz="1600" dirty="0">
                <a:sym typeface="Arial" panose="020B0604020202020204" pitchFamily="34" charset="0"/>
              </a:rPr>
              <a:t>成员属性，用函数形式表示的对象行为称为</a:t>
            </a:r>
            <a:r>
              <a:rPr lang="zh-CN" altLang="en-US" sz="1600" dirty="0">
                <a:solidFill>
                  <a:srgbClr val="FF0000"/>
                </a:solidFill>
                <a:sym typeface="Arial" panose="020B0604020202020204" pitchFamily="34" charset="0"/>
              </a:rPr>
              <a:t>成员方法</a:t>
            </a:r>
            <a:r>
              <a:rPr lang="zh-CN" altLang="en-US" sz="1600" dirty="0">
                <a:sym typeface="Arial" panose="020B0604020202020204" pitchFamily="34" charset="0"/>
              </a:rPr>
              <a:t>，成员属性和成员方法统</a:t>
            </a:r>
            <a:r>
              <a:rPr lang="zh-CN" altLang="en-US" sz="1600" dirty="0">
                <a:solidFill>
                  <a:srgbClr val="FF0000"/>
                </a:solidFill>
                <a:sym typeface="Arial" panose="020B0604020202020204" pitchFamily="34" charset="0"/>
              </a:rPr>
              <a:t>称为类的成员</a:t>
            </a:r>
            <a:r>
              <a:rPr lang="zh-CN" altLang="en-US" sz="1600" dirty="0">
                <a:sym typeface="Arial" panose="020B0604020202020204" pitchFamily="34" charset="0"/>
              </a:rPr>
              <a:t>。</a:t>
            </a:r>
          </a:p>
        </p:txBody>
      </p:sp>
      <p:sp>
        <p:nvSpPr>
          <p:cNvPr id="2867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3390" y="1255395"/>
          <a:ext cx="7773035" cy="3101340"/>
        </p:xfrm>
        <a:graphic>
          <a:graphicData uri="http://schemas.openxmlformats.org/drawingml/2006/table">
            <a:tbl>
              <a:tblPr firstRow="1" bandRow="1">
                <a:tableStyleId>{5940675A-B579-460E-94D1-54222C63F5DA}</a:tableStyleId>
              </a:tblPr>
              <a:tblGrid>
                <a:gridCol w="1932305">
                  <a:extLst>
                    <a:ext uri="{9D8B030D-6E8A-4147-A177-3AD203B41FA5}">
                      <a16:colId xmlns:a16="http://schemas.microsoft.com/office/drawing/2014/main" val="20000"/>
                    </a:ext>
                  </a:extLst>
                </a:gridCol>
                <a:gridCol w="5840730">
                  <a:extLst>
                    <a:ext uri="{9D8B030D-6E8A-4147-A177-3AD203B41FA5}">
                      <a16:colId xmlns:a16="http://schemas.microsoft.com/office/drawing/2014/main" val="20001"/>
                    </a:ext>
                  </a:extLst>
                </a:gridCol>
              </a:tblGrid>
              <a:tr h="194310">
                <a:tc>
                  <a:txBody>
                    <a:bodyPr/>
                    <a:lstStyle/>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方法</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功能说明</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__iadd__()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__isub__()</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，很多其他运算符也有与之对应的复合赋值运算符</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__pos__()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一元运算符</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，正号</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__neg__()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一元运算符</a:t>
                      </a:r>
                      <a:r>
                        <a:rPr lang="en-US" altLang="zh-CN" sz="1200" b="0" u="none">
                          <a:latin typeface="宋体" panose="02010600030101010101" pitchFamily="2" charset="-122"/>
                          <a:ea typeface="宋体" panose="02010600030101010101" pitchFamily="2" charset="-122"/>
                          <a:cs typeface="宋体" panose="02010600030101010101" pitchFamily="2" charset="-122"/>
                        </a:rPr>
                        <a:t>-</a:t>
                      </a:r>
                      <a:r>
                        <a:rPr lang="zh-CN" altLang="en-US" sz="1200" b="0" u="none">
                          <a:latin typeface="宋体" panose="02010600030101010101" pitchFamily="2" charset="-122"/>
                          <a:ea typeface="宋体" panose="02010600030101010101" pitchFamily="2" charset="-122"/>
                          <a:cs typeface="宋体" panose="02010600030101010101" pitchFamily="2" charset="-122"/>
                        </a:rPr>
                        <a:t>，负号</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__contains__ ()</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与成员测试运算符</a:t>
                      </a:r>
                      <a:r>
                        <a:rPr lang="en-US" altLang="zh-CN" sz="1200" b="0" u="none">
                          <a:latin typeface="宋体" panose="02010600030101010101" pitchFamily="2" charset="-122"/>
                          <a:ea typeface="宋体" panose="02010600030101010101" pitchFamily="2" charset="-122"/>
                          <a:cs typeface="宋体" panose="02010600030101010101" pitchFamily="2" charset="-122"/>
                        </a:rPr>
                        <a:t>in</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__radd__()</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__rsub__</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反射加法、反射减法，一般与普通加法和减法具有相同的功能，但操作数的位置或顺序相反，很多其他运算符也有与之对应的反射运算符</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__abs__()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abs()</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__bool__()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bool()</a:t>
                      </a:r>
                      <a:r>
                        <a:rPr lang="zh-CN" altLang="en-US" sz="1200" b="0" u="none">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1200" b="0" u="none">
                          <a:latin typeface="宋体" panose="02010600030101010101" pitchFamily="2" charset="-122"/>
                          <a:ea typeface="宋体" panose="02010600030101010101" pitchFamily="2" charset="-122"/>
                          <a:cs typeface="宋体" panose="02010600030101010101" pitchFamily="2" charset="-122"/>
                        </a:rPr>
                        <a:t>True</a:t>
                      </a:r>
                      <a:r>
                        <a:rPr lang="zh-CN" altLang="en-US" sz="1200" b="0" u="none">
                          <a:latin typeface="宋体" panose="02010600030101010101" pitchFamily="2" charset="-122"/>
                          <a:ea typeface="宋体" panose="02010600030101010101" pitchFamily="2" charset="-122"/>
                          <a:cs typeface="宋体" panose="02010600030101010101" pitchFamily="2" charset="-122"/>
                        </a:rPr>
                        <a:t>或</a:t>
                      </a:r>
                      <a:r>
                        <a:rPr lang="en-US" altLang="zh-CN" sz="1200" b="0" u="none">
                          <a:latin typeface="宋体" panose="02010600030101010101" pitchFamily="2" charset="-122"/>
                          <a:ea typeface="宋体" panose="02010600030101010101" pitchFamily="2" charset="-122"/>
                          <a:cs typeface="宋体" panose="02010600030101010101" pitchFamily="2" charset="-122"/>
                        </a:rPr>
                        <a:t>False</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__bytes__()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bytes()</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__complex__()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complex()</a:t>
                      </a:r>
                      <a:r>
                        <a:rPr lang="zh-CN" altLang="en-US" sz="1200" b="0" u="none">
                          <a:latin typeface="宋体" panose="02010600030101010101" pitchFamily="2" charset="-122"/>
                          <a:ea typeface="宋体" panose="02010600030101010101" pitchFamily="2" charset="-122"/>
                          <a:cs typeface="宋体" panose="02010600030101010101" pitchFamily="2" charset="-122"/>
                        </a:rPr>
                        <a:t>对应，要求该方法必须返回复数</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__dir__()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dir()</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__divmod__()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divmod()</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__float__()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float()</a:t>
                      </a:r>
                      <a:r>
                        <a:rPr lang="zh-CN" altLang="en-US" sz="1200" b="0" u="none">
                          <a:latin typeface="宋体" panose="02010600030101010101" pitchFamily="2" charset="-122"/>
                          <a:ea typeface="宋体" panose="02010600030101010101" pitchFamily="2" charset="-122"/>
                          <a:cs typeface="宋体" panose="02010600030101010101" pitchFamily="2" charset="-122"/>
                        </a:rPr>
                        <a:t>对应，要求该该方法必须返回实数</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__hash__()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hash()</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9431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__int__()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int()</a:t>
                      </a:r>
                      <a:r>
                        <a:rPr lang="zh-CN" altLang="en-US" sz="1200" b="0" u="none">
                          <a:latin typeface="宋体" panose="02010600030101010101" pitchFamily="2" charset="-122"/>
                          <a:ea typeface="宋体" panose="02010600030101010101" pitchFamily="2" charset="-122"/>
                          <a:cs typeface="宋体" panose="02010600030101010101" pitchFamily="2" charset="-122"/>
                        </a:rPr>
                        <a:t>对应，要求该方法必须返回整数</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56321" name="标题 48129"/>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6.4.1  </a:t>
            </a:r>
            <a:r>
              <a:rPr lang="zh-CN" altLang="en-US" strike="noStrike" kern="1200" baseline="0" noProof="1">
                <a:effectLst>
                  <a:outerShdw blurRad="38100" dist="38100" dir="2700000">
                    <a:srgbClr val="C0C0C0"/>
                  </a:outerShdw>
                </a:effectLst>
                <a:latin typeface="+mj-lt"/>
                <a:ea typeface="+mj-ea"/>
                <a:cs typeface="+mj-cs"/>
              </a:rPr>
              <a:t>常用特殊方法</a:t>
            </a:r>
          </a:p>
        </p:txBody>
      </p:sp>
      <p:sp>
        <p:nvSpPr>
          <p:cNvPr id="71732"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40</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461010" y="1284605"/>
          <a:ext cx="7933690" cy="2217420"/>
        </p:xfrm>
        <a:graphic>
          <a:graphicData uri="http://schemas.openxmlformats.org/drawingml/2006/table">
            <a:tbl>
              <a:tblPr firstRow="1" bandRow="1">
                <a:tableStyleId>{5940675A-B579-460E-94D1-54222C63F5DA}</a:tableStyleId>
              </a:tblPr>
              <a:tblGrid>
                <a:gridCol w="1633220">
                  <a:extLst>
                    <a:ext uri="{9D8B030D-6E8A-4147-A177-3AD203B41FA5}">
                      <a16:colId xmlns:a16="http://schemas.microsoft.com/office/drawing/2014/main" val="20000"/>
                    </a:ext>
                  </a:extLst>
                </a:gridCol>
                <a:gridCol w="6300470">
                  <a:extLst>
                    <a:ext uri="{9D8B030D-6E8A-4147-A177-3AD203B41FA5}">
                      <a16:colId xmlns:a16="http://schemas.microsoft.com/office/drawing/2014/main" val="20001"/>
                    </a:ext>
                  </a:extLst>
                </a:gridCol>
              </a:tblGrid>
              <a:tr h="184785">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方法</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功能说明</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__len__()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len()</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__next__()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next()</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__reduce__()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提供对</a:t>
                      </a:r>
                      <a:r>
                        <a:rPr lang="en-US" altLang="zh-CN" sz="1200" b="0" u="none">
                          <a:latin typeface="宋体" panose="02010600030101010101" pitchFamily="2" charset="-122"/>
                          <a:ea typeface="宋体" panose="02010600030101010101" pitchFamily="2" charset="-122"/>
                          <a:cs typeface="宋体" panose="02010600030101010101" pitchFamily="2" charset="-122"/>
                        </a:rPr>
                        <a:t>reduce()</a:t>
                      </a:r>
                      <a:r>
                        <a:rPr lang="zh-CN" altLang="en-US" sz="1200" b="0" u="none">
                          <a:latin typeface="宋体" panose="02010600030101010101" pitchFamily="2" charset="-122"/>
                          <a:ea typeface="宋体" panose="02010600030101010101" pitchFamily="2" charset="-122"/>
                          <a:cs typeface="宋体" panose="02010600030101010101" pitchFamily="2" charset="-122"/>
                        </a:rPr>
                        <a:t>函数的支持</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__reversed__()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reversed()</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__round__()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对内置函数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round()</a:t>
                      </a:r>
                      <a:r>
                        <a:rPr lang="zh-CN" altLang="en-US" sz="1200" b="0" u="none">
                          <a:latin typeface="宋体" panose="02010600030101010101" pitchFamily="2" charset="-122"/>
                          <a:ea typeface="宋体" panose="02010600030101010101" pitchFamily="2" charset="-122"/>
                          <a:cs typeface="宋体" panose="02010600030101010101" pitchFamily="2" charset="-122"/>
                        </a:rPr>
                        <a:t>对应</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__str__()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200" b="0" u="none">
                          <a:latin typeface="宋体" panose="02010600030101010101" pitchFamily="2" charset="-122"/>
                          <a:ea typeface="宋体" panose="02010600030101010101" pitchFamily="2" charset="-122"/>
                          <a:cs typeface="宋体" panose="02010600030101010101" pitchFamily="2" charset="-122"/>
                        </a:rPr>
                        <a:t>str()</a:t>
                      </a:r>
                      <a:r>
                        <a:rPr lang="zh-CN" altLang="en-US" sz="1200" b="0" u="none">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1200" b="0" u="none">
                          <a:latin typeface="宋体" panose="02010600030101010101" pitchFamily="2" charset="-122"/>
                          <a:ea typeface="宋体" panose="02010600030101010101" pitchFamily="2" charset="-122"/>
                          <a:cs typeface="宋体" panose="02010600030101010101" pitchFamily="2" charset="-122"/>
                        </a:rPr>
                        <a:t>str</a:t>
                      </a:r>
                      <a:r>
                        <a:rPr lang="zh-CN" altLang="en-US" sz="1200" b="0" u="none">
                          <a:latin typeface="宋体" panose="02010600030101010101" pitchFamily="2" charset="-122"/>
                          <a:ea typeface="宋体" panose="02010600030101010101" pitchFamily="2" charset="-122"/>
                          <a:cs typeface="宋体" panose="02010600030101010101" pitchFamily="2" charset="-122"/>
                        </a:rPr>
                        <a:t>类型的数据</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__repr__()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打印、转换，要求该方法必须返回</a:t>
                      </a:r>
                      <a:r>
                        <a:rPr lang="en-US" altLang="zh-CN" sz="1200" b="0" u="none">
                          <a:latin typeface="宋体" panose="02010600030101010101" pitchFamily="2" charset="-122"/>
                          <a:ea typeface="宋体" panose="02010600030101010101" pitchFamily="2" charset="-122"/>
                          <a:cs typeface="宋体" panose="02010600030101010101" pitchFamily="2" charset="-122"/>
                        </a:rPr>
                        <a:t>str</a:t>
                      </a:r>
                      <a:r>
                        <a:rPr lang="zh-CN" altLang="en-US" sz="1200" b="0" u="none">
                          <a:latin typeface="宋体" panose="02010600030101010101" pitchFamily="2" charset="-122"/>
                          <a:ea typeface="宋体" panose="02010600030101010101" pitchFamily="2" charset="-122"/>
                          <a:cs typeface="宋体" panose="02010600030101010101" pitchFamily="2" charset="-122"/>
                        </a:rPr>
                        <a:t>类型的数据</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__getitem__()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按照索引获取值</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__setitem__()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按照索引赋值</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__delattr__()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删除对象的指定属性</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847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__getattr__()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获取对象指定属性的值，对应成员访问运算符“</a:t>
                      </a:r>
                      <a:r>
                        <a:rPr lang="en-US" altLang="zh-CN" sz="1200" b="0" u="none">
                          <a:latin typeface="宋体" panose="02010600030101010101" pitchFamily="2" charset="-122"/>
                          <a:ea typeface="宋体" panose="02010600030101010101" pitchFamily="2" charset="-122"/>
                          <a:cs typeface="宋体" panose="02010600030101010101" pitchFamily="2" charset="-122"/>
                        </a:rPr>
                        <a:t>.”</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56321" name="标题 48129"/>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6.4.1  </a:t>
            </a:r>
            <a:r>
              <a:rPr lang="zh-CN" altLang="en-US" strike="noStrike" kern="1200" baseline="0" noProof="1">
                <a:effectLst>
                  <a:outerShdw blurRad="38100" dist="38100" dir="2700000">
                    <a:srgbClr val="C0C0C0"/>
                  </a:outerShdw>
                </a:effectLst>
                <a:latin typeface="+mj-lt"/>
                <a:ea typeface="+mj-ea"/>
                <a:cs typeface="+mj-cs"/>
              </a:rPr>
              <a:t>常用特殊方法</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501015" y="1283335"/>
          <a:ext cx="7814310" cy="2540000"/>
        </p:xfrm>
        <a:graphic>
          <a:graphicData uri="http://schemas.openxmlformats.org/drawingml/2006/table">
            <a:tbl>
              <a:tblPr firstRow="1" bandRow="1">
                <a:tableStyleId>{5940675A-B579-460E-94D1-54222C63F5DA}</a:tableStyleId>
              </a:tblPr>
              <a:tblGrid>
                <a:gridCol w="1661795">
                  <a:extLst>
                    <a:ext uri="{9D8B030D-6E8A-4147-A177-3AD203B41FA5}">
                      <a16:colId xmlns:a16="http://schemas.microsoft.com/office/drawing/2014/main" val="20000"/>
                    </a:ext>
                  </a:extLst>
                </a:gridCol>
                <a:gridCol w="6152515">
                  <a:extLst>
                    <a:ext uri="{9D8B030D-6E8A-4147-A177-3AD203B41FA5}">
                      <a16:colId xmlns:a16="http://schemas.microsoft.com/office/drawing/2014/main" val="20001"/>
                    </a:ext>
                  </a:extLst>
                </a:gridCol>
              </a:tblGrid>
              <a:tr h="196850">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方法</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功能说明</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086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__getattribute__()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获取对象指定属性的值，如果同时定义了该方法与</a:t>
                      </a:r>
                      <a:r>
                        <a:rPr lang="en-US" altLang="zh-CN" sz="12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200" b="0" u="none">
                          <a:latin typeface="宋体" panose="02010600030101010101" pitchFamily="2" charset="-122"/>
                          <a:ea typeface="宋体" panose="02010600030101010101" pitchFamily="2" charset="-122"/>
                          <a:cs typeface="宋体" panose="02010600030101010101" pitchFamily="2" charset="-122"/>
                        </a:rPr>
                        <a:t>，那么</a:t>
                      </a:r>
                      <a:r>
                        <a:rPr lang="en-US" altLang="zh-CN" sz="12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200" b="0" u="none">
                          <a:latin typeface="宋体" panose="02010600030101010101" pitchFamily="2" charset="-122"/>
                          <a:ea typeface="宋体" panose="02010600030101010101" pitchFamily="2" charset="-122"/>
                          <a:cs typeface="宋体" panose="02010600030101010101" pitchFamily="2" charset="-122"/>
                        </a:rPr>
                        <a:t>将不会被调用，除非在</a:t>
                      </a:r>
                      <a:r>
                        <a:rPr lang="en-US" altLang="zh-CN" sz="1200" b="0" u="none">
                          <a:latin typeface="宋体" panose="02010600030101010101" pitchFamily="2" charset="-122"/>
                          <a:ea typeface="宋体" panose="02010600030101010101" pitchFamily="2" charset="-122"/>
                          <a:cs typeface="宋体" panose="02010600030101010101" pitchFamily="2" charset="-122"/>
                        </a:rPr>
                        <a:t>__getattribute__()</a:t>
                      </a:r>
                      <a:r>
                        <a:rPr lang="zh-CN" altLang="en-US" sz="1200" b="0" u="none">
                          <a:latin typeface="宋体" panose="02010600030101010101" pitchFamily="2" charset="-122"/>
                          <a:ea typeface="宋体" panose="02010600030101010101" pitchFamily="2" charset="-122"/>
                          <a:cs typeface="宋体" panose="02010600030101010101" pitchFamily="2" charset="-122"/>
                        </a:rPr>
                        <a:t>中显式调用</a:t>
                      </a:r>
                      <a:r>
                        <a:rPr lang="en-US" altLang="zh-CN" sz="12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200" b="0" u="none">
                          <a:latin typeface="宋体" panose="02010600030101010101" pitchFamily="2" charset="-122"/>
                          <a:ea typeface="宋体" panose="02010600030101010101" pitchFamily="2" charset="-122"/>
                          <a:cs typeface="宋体" panose="02010600030101010101" pitchFamily="2" charset="-122"/>
                        </a:rPr>
                        <a:t>或者抛出</a:t>
                      </a:r>
                      <a:r>
                        <a:rPr lang="en-US" altLang="zh-CN" sz="1200" b="0" u="none">
                          <a:latin typeface="宋体" panose="02010600030101010101" pitchFamily="2" charset="-122"/>
                          <a:ea typeface="宋体" panose="02010600030101010101" pitchFamily="2" charset="-122"/>
                          <a:cs typeface="宋体" panose="02010600030101010101" pitchFamily="2" charset="-122"/>
                        </a:rPr>
                        <a:t>AttributeError</a:t>
                      </a:r>
                      <a:r>
                        <a:rPr lang="zh-CN" altLang="en-US" sz="1200" b="0" u="none">
                          <a:latin typeface="宋体" panose="02010600030101010101" pitchFamily="2" charset="-122"/>
                          <a:ea typeface="宋体" panose="02010600030101010101" pitchFamily="2" charset="-122"/>
                          <a:cs typeface="宋体" panose="02010600030101010101" pitchFamily="2" charset="-122"/>
                        </a:rPr>
                        <a:t>异常</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685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__setattr__()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设置对象指定属性的值</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685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__base__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该类的基类</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748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__class__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返回对象所属的类</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9685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__dict__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对象所包含的属性与值的字典</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9685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__subclasses__()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返回该类的所有子类</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9685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__call__()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包含该特殊方法的类的实例可以像函数一样调用</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9685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__get__()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3">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定义了这三个特殊方法中任何一个的类称作描述符（</a:t>
                      </a:r>
                      <a:r>
                        <a:rPr lang="en-US" altLang="zh-CN" sz="1200" b="0" u="none">
                          <a:latin typeface="宋体" panose="02010600030101010101" pitchFamily="2" charset="-122"/>
                          <a:ea typeface="宋体" panose="02010600030101010101" pitchFamily="2" charset="-122"/>
                          <a:cs typeface="宋体" panose="02010600030101010101" pitchFamily="2" charset="-122"/>
                        </a:rPr>
                        <a:t>descriptor</a:t>
                      </a:r>
                      <a:r>
                        <a:rPr lang="zh-CN" altLang="en-US" sz="1200" b="0" u="none">
                          <a:latin typeface="宋体" panose="02010600030101010101" pitchFamily="2" charset="-122"/>
                          <a:ea typeface="宋体" panose="02010600030101010101" pitchFamily="2" charset="-122"/>
                          <a:cs typeface="宋体" panose="02010600030101010101" pitchFamily="2" charset="-122"/>
                        </a:rPr>
                        <a:t>），描述符对象一般作为其他类的属性来使用，这三个方法分别在获取属性、修改属性值或删除属性时被调用</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9685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__set__()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extLst>
                  <a:ext uri="{0D108BD9-81ED-4DB2-BD59-A6C34878D82A}">
                    <a16:rowId xmlns:a16="http://schemas.microsoft.com/office/drawing/2014/main" val="10009"/>
                  </a:ext>
                </a:extLst>
              </a:tr>
              <a:tr h="19685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__delete__()</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extLst>
                  <a:ext uri="{0D108BD9-81ED-4DB2-BD59-A6C34878D82A}">
                    <a16:rowId xmlns:a16="http://schemas.microsoft.com/office/drawing/2014/main" val="10010"/>
                  </a:ext>
                </a:extLst>
              </a:tr>
            </a:tbl>
          </a:graphicData>
        </a:graphic>
      </p:graphicFrame>
      <p:sp>
        <p:nvSpPr>
          <p:cNvPr id="56321" name="标题 48129"/>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6.4.1  </a:t>
            </a:r>
            <a:r>
              <a:rPr lang="zh-CN" altLang="en-US" strike="noStrike" kern="1200" baseline="0" noProof="1">
                <a:effectLst>
                  <a:outerShdw blurRad="38100" dist="38100" dir="2700000">
                    <a:srgbClr val="C0C0C0"/>
                  </a:outerShdw>
                </a:effectLst>
                <a:latin typeface="+mj-lt"/>
                <a:ea typeface="+mj-ea"/>
                <a:cs typeface="+mj-cs"/>
              </a:rPr>
              <a:t>常用特殊方法</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50177"/>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6.4.2  </a:t>
            </a:r>
            <a:r>
              <a:rPr lang="zh-CN" altLang="en-US" strike="noStrike" kern="1200" baseline="0" noProof="1">
                <a:effectLst>
                  <a:outerShdw blurRad="38100" dist="38100" dir="2700000">
                    <a:srgbClr val="C0C0C0"/>
                  </a:outerShdw>
                </a:effectLst>
                <a:latin typeface="+mj-lt"/>
                <a:ea typeface="+mj-ea"/>
                <a:cs typeface="+mj-cs"/>
              </a:rPr>
              <a:t>案例精选</a:t>
            </a:r>
          </a:p>
        </p:txBody>
      </p:sp>
      <p:sp>
        <p:nvSpPr>
          <p:cNvPr id="58370" name="文本占位符 50178"/>
          <p:cNvSpPr>
            <a:spLocks noGrp="1"/>
          </p:cNvSpPr>
          <p:nvPr>
            <p:ph idx="1"/>
          </p:nvPr>
        </p:nvSpPr>
        <p:spPr/>
        <p:txBody>
          <a:bodyPr anchor="t"/>
          <a:lstStyle/>
          <a:p>
            <a:pPr defTabSz="914400">
              <a:lnSpc>
                <a:spcPct val="150000"/>
              </a:lnSpc>
              <a:spcBef>
                <a:spcPts val="0"/>
              </a:spcBef>
              <a:buSzPct val="90000"/>
              <a:buFont typeface="Wingdings" panose="05000000000000000000" charset="0"/>
              <a:buChar char="§"/>
            </a:pPr>
            <a:r>
              <a:rPr lang="zh-CN" altLang="en-US" sz="1800" b="1" strike="noStrike" kern="1200" baseline="0" noProof="1">
                <a:effectLst/>
                <a:latin typeface="+mn-lt"/>
                <a:ea typeface="+mn-ea"/>
                <a:cs typeface="+mn-cs"/>
              </a:rPr>
              <a:t>例</a:t>
            </a:r>
            <a:r>
              <a:rPr lang="en-US" altLang="zh-CN" sz="1800" b="1" strike="noStrike" kern="1200" baseline="0" noProof="1">
                <a:effectLst/>
                <a:latin typeface="+mn-lt"/>
                <a:ea typeface="+mn-ea"/>
                <a:cs typeface="+mn-cs"/>
              </a:rPr>
              <a:t>6-1</a:t>
            </a:r>
            <a:r>
              <a:rPr lang="zh-CN" altLang="en-US" sz="1800" strike="noStrike" kern="1200" baseline="0" noProof="1">
                <a:effectLst/>
                <a:latin typeface="+mn-lt"/>
                <a:ea typeface="+mn-ea"/>
                <a:cs typeface="+mn-cs"/>
              </a:rPr>
              <a:t>  自定义数组。在</a:t>
            </a:r>
            <a:r>
              <a:rPr lang="en-US" altLang="zh-CN" sz="1800" strike="noStrike" kern="1200" baseline="0" noProof="1">
                <a:effectLst/>
                <a:latin typeface="+mn-lt"/>
                <a:ea typeface="+mn-ea"/>
                <a:cs typeface="+mn-cs"/>
              </a:rPr>
              <a:t>MyArray.py</a:t>
            </a:r>
            <a:r>
              <a:rPr lang="zh-CN" altLang="en-US" sz="1800" strike="noStrike" kern="1200" baseline="0" noProof="1">
                <a:effectLst/>
                <a:latin typeface="+mn-lt"/>
                <a:ea typeface="+mn-ea"/>
                <a:cs typeface="+mn-cs"/>
              </a:rPr>
              <a:t>文件中，定义了一个数组类，重写了一部分特殊方法以支持数组之间、数组与整数之间的四则运算以及内积、大小比较、成员测试和元素访问等运算符。</a:t>
            </a:r>
          </a:p>
          <a:p>
            <a:pPr marL="0" indent="0" defTabSz="914400" fontAlgn="base">
              <a:buSzPct val="90000"/>
              <a:buFont typeface="Wingdings" panose="05000000000000000000" charset="0"/>
              <a:buNone/>
            </a:pPr>
            <a:endParaRPr lang="en-US" altLang="zh-CN" sz="1800" strike="noStrike" kern="1200" baseline="0" noProof="1">
              <a:effectLst/>
              <a:latin typeface="+mn-lt"/>
              <a:ea typeface="+mn-ea"/>
              <a:cs typeface="+mn-cs"/>
              <a:hlinkClick r:id="rId2" action="ppaction://hlinkfile"/>
            </a:endParaRPr>
          </a:p>
          <a:p>
            <a:pPr marL="0" indent="0" defTabSz="914400" fontAlgn="base">
              <a:buSzPct val="90000"/>
              <a:buFont typeface="Wingdings" panose="05000000000000000000" charset="0"/>
              <a:buNone/>
            </a:pPr>
            <a:endParaRPr lang="en-US" altLang="zh-CN" sz="1800" strike="noStrike" kern="1200" baseline="0" noProof="1">
              <a:effectLst/>
              <a:latin typeface="+mn-lt"/>
              <a:ea typeface="+mn-ea"/>
              <a:cs typeface="+mn-cs"/>
            </a:endParaRPr>
          </a:p>
        </p:txBody>
      </p:sp>
      <p:sp>
        <p:nvSpPr>
          <p:cNvPr id="7475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43</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51201"/>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6.4.2  </a:t>
            </a:r>
            <a:r>
              <a:rPr lang="zh-CN" altLang="en-US" strike="noStrike" kern="1200" baseline="0" noProof="1">
                <a:effectLst>
                  <a:outerShdw blurRad="38100" dist="38100" dir="2700000">
                    <a:srgbClr val="C0C0C0"/>
                  </a:outerShdw>
                </a:effectLst>
                <a:latin typeface="+mj-lt"/>
                <a:ea typeface="+mj-ea"/>
                <a:cs typeface="+mj-cs"/>
              </a:rPr>
              <a:t>案例精选</a:t>
            </a:r>
          </a:p>
        </p:txBody>
      </p:sp>
      <p:sp>
        <p:nvSpPr>
          <p:cNvPr id="75778" name="文本占位符 51202"/>
          <p:cNvSpPr>
            <a:spLocks noGrp="1"/>
          </p:cNvSpPr>
          <p:nvPr>
            <p:ph idx="1"/>
          </p:nvPr>
        </p:nvSpPr>
        <p:spPr>
          <a:xfrm>
            <a:off x="457200" y="1100665"/>
            <a:ext cx="8229600" cy="3395066"/>
          </a:xfrm>
        </p:spPr>
        <p:txBody>
          <a:bodyPr anchor="t"/>
          <a:lstStyle/>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from MyArray import MyArray</a:t>
            </a: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x = MyArray(1, 2, 3, 4, 5, 6)</a:t>
            </a: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y = MyArray(6, 5, 4, 3, 2, 1)</a:t>
            </a: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len(x)</a:t>
            </a:r>
          </a:p>
          <a:p>
            <a:pPr marL="1905" indent="-344805" defTabSz="914400">
              <a:lnSpc>
                <a:spcPct val="100000"/>
              </a:lnSpc>
              <a:spcBef>
                <a:spcPts val="0"/>
              </a:spcBef>
              <a:buSzPct val="90000"/>
              <a:buFont typeface="Wingdings" panose="05000000000000000000" pitchFamily="2" charset="2"/>
              <a:buNone/>
            </a:pPr>
            <a:r>
              <a:rPr lang="en-US" altLang="zh-CN" sz="1400">
                <a:solidFill>
                  <a:srgbClr val="00B0F0"/>
                </a:solidFill>
                <a:latin typeface="Consolas" panose="020B0609020204030204" charset="0"/>
              </a:rPr>
              <a:t>6</a:t>
            </a: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x + 5</a:t>
            </a:r>
          </a:p>
          <a:p>
            <a:pPr marL="1905" indent="-344805" defTabSz="914400">
              <a:lnSpc>
                <a:spcPct val="100000"/>
              </a:lnSpc>
              <a:spcBef>
                <a:spcPts val="0"/>
              </a:spcBef>
              <a:buSzPct val="90000"/>
              <a:buFont typeface="Wingdings" panose="05000000000000000000" pitchFamily="2" charset="2"/>
              <a:buNone/>
            </a:pPr>
            <a:r>
              <a:rPr lang="en-US" altLang="zh-CN" sz="1400">
                <a:solidFill>
                  <a:srgbClr val="00B0F0"/>
                </a:solidFill>
                <a:latin typeface="Consolas" panose="020B0609020204030204" charset="0"/>
              </a:rPr>
              <a:t>[6, 7, 8, 9, 10, 11]</a:t>
            </a: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x * 3</a:t>
            </a:r>
          </a:p>
          <a:p>
            <a:pPr marL="1905" indent="-344805" defTabSz="914400">
              <a:lnSpc>
                <a:spcPct val="100000"/>
              </a:lnSpc>
              <a:spcBef>
                <a:spcPts val="0"/>
              </a:spcBef>
              <a:buSzPct val="90000"/>
              <a:buFont typeface="Wingdings" panose="05000000000000000000" pitchFamily="2" charset="2"/>
              <a:buNone/>
            </a:pPr>
            <a:r>
              <a:rPr lang="en-US" altLang="zh-CN" sz="1400">
                <a:solidFill>
                  <a:srgbClr val="00B0F0"/>
                </a:solidFill>
                <a:latin typeface="Consolas" panose="020B0609020204030204" charset="0"/>
              </a:rPr>
              <a:t>[3, 6, 9, 12, 15, 18]</a:t>
            </a: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x.dot(y)</a:t>
            </a:r>
          </a:p>
          <a:p>
            <a:pPr marL="1905" indent="-344805" defTabSz="914400">
              <a:lnSpc>
                <a:spcPct val="100000"/>
              </a:lnSpc>
              <a:spcBef>
                <a:spcPts val="0"/>
              </a:spcBef>
              <a:buSzPct val="90000"/>
              <a:buFont typeface="Wingdings" panose="05000000000000000000" pitchFamily="2" charset="2"/>
              <a:buNone/>
            </a:pPr>
            <a:r>
              <a:rPr lang="en-US" altLang="zh-CN" sz="1400">
                <a:solidFill>
                  <a:srgbClr val="00B0F0"/>
                </a:solidFill>
                <a:latin typeface="Consolas" panose="020B0609020204030204" charset="0"/>
              </a:rPr>
              <a:t>56</a:t>
            </a: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x.append(7)</a:t>
            </a: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x</a:t>
            </a:r>
          </a:p>
          <a:p>
            <a:pPr marL="1905" indent="-344805" defTabSz="914400">
              <a:lnSpc>
                <a:spcPct val="100000"/>
              </a:lnSpc>
              <a:spcBef>
                <a:spcPts val="0"/>
              </a:spcBef>
              <a:buSzPct val="90000"/>
              <a:buFont typeface="Wingdings" panose="05000000000000000000" pitchFamily="2" charset="2"/>
              <a:buNone/>
            </a:pPr>
            <a:r>
              <a:rPr lang="en-US" altLang="zh-CN" sz="1400">
                <a:solidFill>
                  <a:srgbClr val="00B0F0"/>
                </a:solidFill>
                <a:latin typeface="Consolas" panose="020B0609020204030204" charset="0"/>
              </a:rPr>
              <a:t>[1, 2, 3, 4, 5, 6, 7]</a:t>
            </a: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x.dot(y)</a:t>
            </a:r>
          </a:p>
          <a:p>
            <a:pPr marL="1905" indent="-344805" defTabSz="914400">
              <a:lnSpc>
                <a:spcPct val="100000"/>
              </a:lnSpc>
              <a:spcBef>
                <a:spcPts val="0"/>
              </a:spcBef>
              <a:buSzPct val="90000"/>
              <a:buFont typeface="Wingdings" panose="05000000000000000000" pitchFamily="2" charset="2"/>
              <a:buNone/>
            </a:pPr>
            <a:r>
              <a:rPr lang="en-US" altLang="zh-CN" sz="1400">
                <a:solidFill>
                  <a:srgbClr val="00B0F0"/>
                </a:solidFill>
                <a:latin typeface="Consolas" panose="020B0609020204030204" charset="0"/>
              </a:rPr>
              <a:t>The size must be equal.</a:t>
            </a:r>
          </a:p>
          <a:p>
            <a:pPr marL="1905" indent="-344805" defTabSz="914400">
              <a:lnSpc>
                <a:spcPct val="100000"/>
              </a:lnSpc>
              <a:spcBef>
                <a:spcPts val="0"/>
              </a:spcBef>
              <a:buSzPct val="90000"/>
              <a:buFont typeface="Wingdings" panose="05000000000000000000" pitchFamily="2" charset="2"/>
              <a:buNone/>
            </a:pPr>
            <a:r>
              <a:rPr lang="en-US" altLang="zh-CN" sz="1400">
                <a:latin typeface="Consolas" panose="020B0609020204030204" charset="0"/>
              </a:rPr>
              <a:t>&gt;&gt;&gt; x[9] = 8</a:t>
            </a:r>
          </a:p>
          <a:p>
            <a:pPr marL="1905" indent="-344805" defTabSz="914400">
              <a:lnSpc>
                <a:spcPct val="100000"/>
              </a:lnSpc>
              <a:spcBef>
                <a:spcPts val="0"/>
              </a:spcBef>
              <a:buSzPct val="90000"/>
              <a:buFont typeface="Wingdings" panose="05000000000000000000" pitchFamily="2" charset="2"/>
              <a:buNone/>
            </a:pPr>
            <a:r>
              <a:rPr lang="en-US" altLang="zh-CN" sz="1400">
                <a:solidFill>
                  <a:srgbClr val="00B0F0"/>
                </a:solidFill>
                <a:latin typeface="Consolas" panose="020B0609020204030204" charset="0"/>
              </a:rPr>
              <a:t>Index type error or out of range</a:t>
            </a:r>
            <a:endParaRPr lang="en-US" altLang="zh-CN" sz="1400"/>
          </a:p>
        </p:txBody>
      </p:sp>
      <p:sp>
        <p:nvSpPr>
          <p:cNvPr id="7577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44</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70" y="10956"/>
            <a:ext cx="9116695" cy="900746"/>
          </a:xfrm>
        </p:spPr>
        <p:txBody>
          <a:bodyPr/>
          <a:lstStyle/>
          <a:p>
            <a:pPr fontAlgn="base"/>
            <a:r>
              <a:rPr lang="en-US" altLang="zh-CN" strike="noStrike" noProof="1">
                <a:effectLst>
                  <a:outerShdw blurRad="38100" dist="38100" dir="2700000">
                    <a:srgbClr val="C0C0C0"/>
                  </a:outerShdw>
                </a:effectLst>
                <a:sym typeface="+mn-ea"/>
              </a:rPr>
              <a:t>6.4.2  </a:t>
            </a:r>
            <a:r>
              <a:rPr lang="zh-CN" altLang="en-US" strike="noStrike" noProof="1">
                <a:effectLst>
                  <a:outerShdw blurRad="38100" dist="38100" dir="2700000">
                    <a:srgbClr val="C0C0C0"/>
                  </a:outerShdw>
                </a:effectLst>
                <a:sym typeface="+mn-ea"/>
              </a:rPr>
              <a:t>案例精选</a:t>
            </a:r>
            <a:endParaRPr lang="zh-CN" altLang="en-US" strike="noStrike" noProof="1"/>
          </a:p>
        </p:txBody>
      </p:sp>
      <p:sp>
        <p:nvSpPr>
          <p:cNvPr id="76802" name="内容占位符 2"/>
          <p:cNvSpPr>
            <a:spLocks noGrp="1"/>
          </p:cNvSpPr>
          <p:nvPr>
            <p:ph idx="1"/>
          </p:nvPr>
        </p:nvSpPr>
        <p:spPr/>
        <p:txBody>
          <a:bodyPr anchor="t"/>
          <a:lstStyle/>
          <a:p>
            <a:pPr marL="0" indent="0" defTabSz="914400">
              <a:spcBef>
                <a:spcPts val="0"/>
              </a:spcBef>
              <a:buSzPct val="90000"/>
              <a:buFont typeface="Wingdings" panose="05000000000000000000" pitchFamily="2" charset="2"/>
              <a:buNone/>
            </a:pPr>
            <a:r>
              <a:rPr lang="zh-CN" altLang="en-US" sz="1400">
                <a:latin typeface="Consolas" panose="020B0609020204030204" charset="0"/>
              </a:rPr>
              <a:t>&gt;&gt;&gt; x / 2</a:t>
            </a:r>
          </a:p>
          <a:p>
            <a:pPr marL="0" indent="0" defTabSz="914400">
              <a:spcBef>
                <a:spcPts val="0"/>
              </a:spcBef>
              <a:buSzPct val="90000"/>
              <a:buFont typeface="Wingdings" panose="05000000000000000000" pitchFamily="2" charset="2"/>
              <a:buNone/>
            </a:pPr>
            <a:r>
              <a:rPr lang="zh-CN" altLang="en-US" sz="1400">
                <a:solidFill>
                  <a:srgbClr val="00B0F0"/>
                </a:solidFill>
                <a:latin typeface="Consolas" panose="020B0609020204030204" charset="0"/>
              </a:rPr>
              <a:t>[0.5, 1.0, 1.5, 2.0, 2.5, 3.0, 3.5]</a:t>
            </a:r>
          </a:p>
          <a:p>
            <a:pPr marL="0" indent="0" defTabSz="914400">
              <a:spcBef>
                <a:spcPts val="0"/>
              </a:spcBef>
              <a:buSzPct val="90000"/>
              <a:buFont typeface="Wingdings" panose="05000000000000000000" pitchFamily="2" charset="2"/>
              <a:buNone/>
            </a:pPr>
            <a:r>
              <a:rPr lang="zh-CN" altLang="en-US" sz="1400">
                <a:latin typeface="Consolas" panose="020B0609020204030204" charset="0"/>
              </a:rPr>
              <a:t>&gt;&gt;&gt; x // 2</a:t>
            </a:r>
          </a:p>
          <a:p>
            <a:pPr marL="0" indent="0" defTabSz="914400">
              <a:spcBef>
                <a:spcPts val="0"/>
              </a:spcBef>
              <a:buSzPct val="90000"/>
              <a:buFont typeface="Wingdings" panose="05000000000000000000" pitchFamily="2" charset="2"/>
              <a:buNone/>
            </a:pPr>
            <a:r>
              <a:rPr lang="zh-CN" altLang="en-US" sz="1400">
                <a:solidFill>
                  <a:srgbClr val="00B0F0"/>
                </a:solidFill>
                <a:latin typeface="Consolas" panose="020B0609020204030204" charset="0"/>
              </a:rPr>
              <a:t>[0, 1, 1, 2, 2, 3, 3]</a:t>
            </a:r>
          </a:p>
          <a:p>
            <a:pPr marL="0" indent="0" defTabSz="914400">
              <a:spcBef>
                <a:spcPts val="0"/>
              </a:spcBef>
              <a:buSzPct val="90000"/>
              <a:buFont typeface="Wingdings" panose="05000000000000000000" pitchFamily="2" charset="2"/>
              <a:buNone/>
            </a:pPr>
            <a:r>
              <a:rPr lang="zh-CN" altLang="en-US" sz="1400">
                <a:latin typeface="Consolas" panose="020B0609020204030204" charset="0"/>
              </a:rPr>
              <a:t>&gt;&gt;&gt; x % 3</a:t>
            </a:r>
          </a:p>
          <a:p>
            <a:pPr marL="0" indent="0" defTabSz="914400">
              <a:spcBef>
                <a:spcPts val="0"/>
              </a:spcBef>
              <a:buSzPct val="90000"/>
              <a:buFont typeface="Wingdings" panose="05000000000000000000" pitchFamily="2" charset="2"/>
              <a:buNone/>
            </a:pPr>
            <a:r>
              <a:rPr lang="zh-CN" altLang="en-US" sz="1400">
                <a:solidFill>
                  <a:srgbClr val="00B0F0"/>
                </a:solidFill>
                <a:latin typeface="Consolas" panose="020B0609020204030204" charset="0"/>
              </a:rPr>
              <a:t>[1, 2, 0, 1, 2, 0, 1]</a:t>
            </a:r>
          </a:p>
          <a:p>
            <a:pPr marL="0" indent="0" defTabSz="914400">
              <a:spcBef>
                <a:spcPts val="0"/>
              </a:spcBef>
              <a:buSzPct val="90000"/>
              <a:buFont typeface="Wingdings" panose="05000000000000000000" pitchFamily="2" charset="2"/>
              <a:buNone/>
            </a:pPr>
            <a:r>
              <a:rPr lang="zh-CN" altLang="en-US" sz="1400">
                <a:latin typeface="Consolas" panose="020B0609020204030204" charset="0"/>
              </a:rPr>
              <a:t>&gt;&gt;&gt; x[2]</a:t>
            </a:r>
          </a:p>
          <a:p>
            <a:pPr marL="0" indent="0" defTabSz="914400">
              <a:spcBef>
                <a:spcPts val="0"/>
              </a:spcBef>
              <a:buSzPct val="90000"/>
              <a:buFont typeface="Wingdings" panose="05000000000000000000" pitchFamily="2" charset="2"/>
              <a:buNone/>
            </a:pPr>
            <a:r>
              <a:rPr lang="zh-CN" altLang="en-US" sz="1400">
                <a:solidFill>
                  <a:srgbClr val="00B0F0"/>
                </a:solidFill>
                <a:latin typeface="Consolas" panose="020B0609020204030204" charset="0"/>
              </a:rPr>
              <a:t>3</a:t>
            </a:r>
          </a:p>
          <a:p>
            <a:pPr marL="0" indent="0" defTabSz="914400">
              <a:spcBef>
                <a:spcPts val="0"/>
              </a:spcBef>
              <a:buSzPct val="90000"/>
              <a:buFont typeface="Wingdings" panose="05000000000000000000" pitchFamily="2" charset="2"/>
              <a:buNone/>
            </a:pPr>
            <a:r>
              <a:rPr lang="zh-CN" altLang="en-US" sz="1400">
                <a:latin typeface="Consolas" panose="020B0609020204030204" charset="0"/>
              </a:rPr>
              <a:t>&gt;&gt;&gt; 'a' in x</a:t>
            </a:r>
          </a:p>
          <a:p>
            <a:pPr marL="0" indent="0" defTabSz="914400">
              <a:spcBef>
                <a:spcPts val="0"/>
              </a:spcBef>
              <a:buSzPct val="90000"/>
              <a:buFont typeface="Wingdings" panose="05000000000000000000" pitchFamily="2" charset="2"/>
              <a:buNone/>
            </a:pPr>
            <a:r>
              <a:rPr lang="zh-CN" altLang="en-US" sz="1400">
                <a:solidFill>
                  <a:srgbClr val="00B0F0"/>
                </a:solidFill>
                <a:latin typeface="Consolas" panose="020B0609020204030204" charset="0"/>
              </a:rPr>
              <a:t>False</a:t>
            </a:r>
          </a:p>
          <a:p>
            <a:pPr marL="0" indent="0" defTabSz="914400">
              <a:spcBef>
                <a:spcPts val="0"/>
              </a:spcBef>
              <a:buSzPct val="90000"/>
              <a:buFont typeface="Wingdings" panose="05000000000000000000" pitchFamily="2" charset="2"/>
              <a:buNone/>
            </a:pPr>
            <a:r>
              <a:rPr lang="zh-CN" altLang="en-US" sz="1400">
                <a:latin typeface="Consolas" panose="020B0609020204030204" charset="0"/>
              </a:rPr>
              <a:t>&gt;&gt;&gt; 3 in x</a:t>
            </a:r>
          </a:p>
          <a:p>
            <a:pPr marL="0" indent="0" defTabSz="914400">
              <a:spcBef>
                <a:spcPts val="0"/>
              </a:spcBef>
              <a:buSzPct val="90000"/>
              <a:buFont typeface="Wingdings" panose="05000000000000000000" pitchFamily="2" charset="2"/>
              <a:buNone/>
            </a:pPr>
            <a:r>
              <a:rPr lang="zh-CN" altLang="en-US" sz="1400">
                <a:solidFill>
                  <a:srgbClr val="00B0F0"/>
                </a:solidFill>
                <a:latin typeface="Consolas" panose="020B0609020204030204" charset="0"/>
              </a:rPr>
              <a:t>True</a:t>
            </a:r>
          </a:p>
          <a:p>
            <a:pPr marL="0" indent="0" defTabSz="914400">
              <a:spcBef>
                <a:spcPts val="0"/>
              </a:spcBef>
              <a:buSzPct val="90000"/>
              <a:buFont typeface="Wingdings" panose="05000000000000000000" pitchFamily="2" charset="2"/>
              <a:buNone/>
            </a:pPr>
            <a:r>
              <a:rPr lang="zh-CN" altLang="en-US" sz="1400">
                <a:latin typeface="Consolas" panose="020B0609020204030204" charset="0"/>
              </a:rPr>
              <a:t>&gt;&gt;&gt; x &lt; y</a:t>
            </a:r>
          </a:p>
          <a:p>
            <a:pPr marL="0" indent="0" defTabSz="914400">
              <a:spcBef>
                <a:spcPts val="0"/>
              </a:spcBef>
              <a:buSzPct val="90000"/>
              <a:buFont typeface="Wingdings" panose="05000000000000000000" pitchFamily="2" charset="2"/>
              <a:buNone/>
            </a:pPr>
            <a:r>
              <a:rPr lang="zh-CN" altLang="en-US" sz="1400">
                <a:solidFill>
                  <a:srgbClr val="00B0F0"/>
                </a:solidFill>
                <a:latin typeface="Consolas" panose="020B0609020204030204" charset="0"/>
              </a:rPr>
              <a:t>True</a:t>
            </a:r>
          </a:p>
          <a:p>
            <a:pPr marL="0" indent="0" defTabSz="914400">
              <a:spcBef>
                <a:spcPts val="0"/>
              </a:spcBef>
              <a:buSzPct val="90000"/>
              <a:buFont typeface="Wingdings" panose="05000000000000000000" pitchFamily="2" charset="2"/>
              <a:buNone/>
            </a:pPr>
            <a:r>
              <a:rPr lang="zh-CN" altLang="en-US" sz="1400">
                <a:latin typeface="Consolas" panose="020B0609020204030204" charset="0"/>
              </a:rPr>
              <a:t>&gt;&gt;&gt; x = MyArray(1, 2, 3, 4, 5, 6)</a:t>
            </a:r>
          </a:p>
          <a:p>
            <a:pPr marL="0" indent="0" defTabSz="914400">
              <a:spcBef>
                <a:spcPts val="0"/>
              </a:spcBef>
              <a:buSzPct val="90000"/>
              <a:buFont typeface="Wingdings" panose="05000000000000000000" pitchFamily="2" charset="2"/>
              <a:buNone/>
            </a:pPr>
            <a:r>
              <a:rPr lang="zh-CN" altLang="en-US" sz="1400">
                <a:latin typeface="Consolas" panose="020B0609020204030204" charset="0"/>
              </a:rPr>
              <a:t>&gt;&gt;&gt; x + y</a:t>
            </a:r>
          </a:p>
          <a:p>
            <a:pPr marL="0" indent="0" defTabSz="914400">
              <a:spcBef>
                <a:spcPts val="0"/>
              </a:spcBef>
              <a:buSzPct val="90000"/>
              <a:buFont typeface="Wingdings" panose="05000000000000000000" pitchFamily="2" charset="2"/>
              <a:buNone/>
            </a:pPr>
            <a:r>
              <a:rPr lang="zh-CN" altLang="en-US" sz="1400">
                <a:solidFill>
                  <a:srgbClr val="00B0F0"/>
                </a:solidFill>
                <a:latin typeface="Consolas" panose="020B0609020204030204" charset="0"/>
              </a:rPr>
              <a:t>[7, 7, 7, 7, 7, 7]</a:t>
            </a:r>
          </a:p>
        </p:txBody>
      </p:sp>
      <p:sp>
        <p:nvSpPr>
          <p:cNvPr id="76803" name="Slide Number Placeholder 2"/>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45</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52225"/>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6.5  </a:t>
            </a:r>
            <a:r>
              <a:rPr lang="zh-CN" altLang="en-US" strike="noStrike" kern="1200" baseline="0" noProof="1">
                <a:effectLst>
                  <a:outerShdw blurRad="38100" dist="38100" dir="2700000">
                    <a:srgbClr val="C0C0C0"/>
                  </a:outerShdw>
                </a:effectLst>
                <a:latin typeface="+mj-lt"/>
                <a:ea typeface="+mj-ea"/>
                <a:cs typeface="+mj-cs"/>
              </a:rPr>
              <a:t>继承机制</a:t>
            </a:r>
          </a:p>
        </p:txBody>
      </p:sp>
      <p:sp>
        <p:nvSpPr>
          <p:cNvPr id="89090" name="文本占位符 52226"/>
          <p:cNvSpPr>
            <a:spLocks noGrp="1"/>
          </p:cNvSpPr>
          <p:nvPr>
            <p:ph idx="1"/>
          </p:nvPr>
        </p:nvSpPr>
        <p:spPr/>
        <p:txBody>
          <a:bodyPr anchor="t"/>
          <a:lstStyle/>
          <a:p>
            <a:pPr defTabSz="914400">
              <a:lnSpc>
                <a:spcPct val="130000"/>
              </a:lnSpc>
              <a:spcBef>
                <a:spcPts val="600"/>
              </a:spcBef>
              <a:spcAft>
                <a:spcPts val="600"/>
              </a:spcAft>
              <a:buSzPct val="90000"/>
              <a:buFont typeface="Wingdings" panose="05000000000000000000" charset="0"/>
              <a:buChar char="n"/>
            </a:pPr>
            <a:r>
              <a:rPr lang="zh-CN" altLang="en-US" sz="1600"/>
              <a:t>继承是用来实现</a:t>
            </a:r>
            <a:r>
              <a:rPr lang="zh-CN" altLang="en-US" sz="1600">
                <a:solidFill>
                  <a:srgbClr val="FF0000"/>
                </a:solidFill>
              </a:rPr>
              <a:t>代码复用和设计复用</a:t>
            </a:r>
            <a:r>
              <a:rPr lang="zh-CN" altLang="en-US" sz="1600"/>
              <a:t>的机制，是面向对象程序设计的重要特性之一。设计一个新类时，如果可以继承一个已有的设计良好的类然后进行二次开发，无疑会大幅度减少开发工作量。</a:t>
            </a:r>
          </a:p>
          <a:p>
            <a:pPr defTabSz="914400">
              <a:lnSpc>
                <a:spcPct val="130000"/>
              </a:lnSpc>
              <a:spcBef>
                <a:spcPts val="600"/>
              </a:spcBef>
              <a:spcAft>
                <a:spcPts val="600"/>
              </a:spcAft>
              <a:buSzPct val="90000"/>
              <a:buFont typeface="Wingdings" panose="05000000000000000000" charset="0"/>
              <a:buChar char="n"/>
            </a:pPr>
            <a:r>
              <a:rPr lang="zh-CN" altLang="en-US" sz="1600"/>
              <a:t>在继承关系中，已有的、设计好的类称为</a:t>
            </a:r>
            <a:r>
              <a:rPr lang="zh-CN" altLang="en-US" sz="1600">
                <a:solidFill>
                  <a:srgbClr val="FF0000"/>
                </a:solidFill>
              </a:rPr>
              <a:t>父类或基类</a:t>
            </a:r>
            <a:r>
              <a:rPr lang="zh-CN" altLang="en-US" sz="1600"/>
              <a:t>，新设计的类称为</a:t>
            </a:r>
            <a:r>
              <a:rPr lang="zh-CN" altLang="en-US" sz="1600">
                <a:solidFill>
                  <a:srgbClr val="FF0000"/>
                </a:solidFill>
              </a:rPr>
              <a:t>子类或派生类</a:t>
            </a:r>
            <a:r>
              <a:rPr lang="zh-CN" altLang="en-US" sz="1600"/>
              <a:t>。派生类可以继承父类的公有成员，但是</a:t>
            </a:r>
            <a:r>
              <a:rPr lang="zh-CN" altLang="en-US" sz="1600">
                <a:solidFill>
                  <a:srgbClr val="FF0000"/>
                </a:solidFill>
              </a:rPr>
              <a:t>不能继承其私有成员</a:t>
            </a:r>
            <a:r>
              <a:rPr lang="zh-CN" altLang="en-US" sz="1600"/>
              <a:t>。如果需要在派生类中调用基类的方法，可以使用内置函数</a:t>
            </a:r>
            <a:r>
              <a:rPr lang="en-US" altLang="zh-CN" sz="1600"/>
              <a:t>super()</a:t>
            </a:r>
            <a:r>
              <a:rPr lang="zh-CN" altLang="en-US" sz="1600"/>
              <a:t>或者通过“基类名</a:t>
            </a:r>
            <a:r>
              <a:rPr lang="en-US" altLang="zh-CN" sz="1600"/>
              <a:t>.</a:t>
            </a:r>
            <a:r>
              <a:rPr lang="zh-CN" altLang="en-US" sz="1600"/>
              <a:t>方法名</a:t>
            </a:r>
            <a:r>
              <a:rPr lang="en-US" altLang="zh-CN" sz="1600"/>
              <a:t>()”</a:t>
            </a:r>
            <a:r>
              <a:rPr lang="zh-CN" altLang="en-US" sz="1600"/>
              <a:t>的方式来实现这一目的。</a:t>
            </a:r>
          </a:p>
          <a:p>
            <a:pPr defTabSz="914400">
              <a:lnSpc>
                <a:spcPct val="130000"/>
              </a:lnSpc>
              <a:spcBef>
                <a:spcPts val="600"/>
              </a:spcBef>
              <a:spcAft>
                <a:spcPts val="600"/>
              </a:spcAft>
              <a:buSzPct val="90000"/>
              <a:buFont typeface="Wingdings" panose="05000000000000000000" charset="0"/>
              <a:buChar char="n"/>
            </a:pPr>
            <a:r>
              <a:rPr lang="en-US" altLang="zh-CN" sz="1600"/>
              <a:t>Python</a:t>
            </a:r>
            <a:r>
              <a:rPr lang="zh-CN" altLang="en-US" sz="1600">
                <a:solidFill>
                  <a:srgbClr val="FF0000"/>
                </a:solidFill>
              </a:rPr>
              <a:t>支持多继承</a:t>
            </a:r>
            <a:r>
              <a:rPr lang="zh-CN" altLang="en-US" sz="1600"/>
              <a:t>，如果父类中有相同的方法名，而在子类中使用时没有指定父类名，则</a:t>
            </a:r>
            <a:r>
              <a:rPr lang="en-US" altLang="zh-CN" sz="1600"/>
              <a:t>Python</a:t>
            </a:r>
            <a:r>
              <a:rPr lang="zh-CN" altLang="en-US" sz="1600"/>
              <a:t>解释器将</a:t>
            </a:r>
            <a:r>
              <a:rPr lang="zh-CN" altLang="en-US" sz="1600">
                <a:solidFill>
                  <a:srgbClr val="FF0000"/>
                </a:solidFill>
              </a:rPr>
              <a:t>从左向右</a:t>
            </a:r>
            <a:r>
              <a:rPr lang="zh-CN" altLang="en-US" sz="1600"/>
              <a:t>按顺序进行搜索。</a:t>
            </a:r>
          </a:p>
        </p:txBody>
      </p:sp>
      <p:sp>
        <p:nvSpPr>
          <p:cNvPr id="8909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46</a:t>
            </a:fld>
            <a:endParaRPr lang="zh-CN" altLang="en-US" sz="105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0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909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build="p"/>
      <p:bldP spid="89090" grpI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53249"/>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6.5  </a:t>
            </a:r>
            <a:r>
              <a:rPr lang="zh-CN" altLang="en-US" strike="noStrike" kern="1200" baseline="0" noProof="1">
                <a:effectLst>
                  <a:outerShdw blurRad="38100" dist="38100" dir="2700000">
                    <a:srgbClr val="C0C0C0"/>
                  </a:outerShdw>
                </a:effectLst>
                <a:latin typeface="+mj-lt"/>
                <a:ea typeface="+mj-ea"/>
                <a:cs typeface="+mj-cs"/>
              </a:rPr>
              <a:t>继承机制</a:t>
            </a:r>
          </a:p>
        </p:txBody>
      </p:sp>
      <p:sp>
        <p:nvSpPr>
          <p:cNvPr id="62466" name="文本占位符 53250"/>
          <p:cNvSpPr>
            <a:spLocks noGrp="1"/>
          </p:cNvSpPr>
          <p:nvPr>
            <p:ph idx="1"/>
          </p:nvPr>
        </p:nvSpPr>
        <p:spPr/>
        <p:txBody>
          <a:bodyPr anchor="t"/>
          <a:lstStyle/>
          <a:p>
            <a:pPr marL="1905" indent="-344805" defTabSz="914400" fontAlgn="base">
              <a:lnSpc>
                <a:spcPct val="80000"/>
              </a:lnSpc>
              <a:buSzPct val="90000"/>
              <a:buFont typeface="Wingdings" panose="05000000000000000000" charset="0"/>
              <a:buChar char="n"/>
            </a:pPr>
            <a:r>
              <a:rPr lang="zh-CN" altLang="en-US" sz="1800" b="1" strike="noStrike" kern="1200" baseline="0" noProof="1">
                <a:effectLst/>
                <a:latin typeface="+mn-lt"/>
                <a:ea typeface="+mn-ea"/>
                <a:cs typeface="+mn-cs"/>
              </a:rPr>
              <a:t>例</a:t>
            </a:r>
            <a:r>
              <a:rPr lang="en-US" altLang="zh-CN" sz="1800" b="1" strike="noStrike" kern="1200" baseline="0" noProof="1">
                <a:effectLst/>
                <a:latin typeface="+mn-lt"/>
                <a:ea typeface="+mn-ea"/>
                <a:cs typeface="+mn-cs"/>
              </a:rPr>
              <a:t>6-4</a:t>
            </a:r>
            <a:r>
              <a:rPr lang="zh-CN" altLang="en-US" sz="1800" strike="noStrike" kern="1200" baseline="0" noProof="1">
                <a:effectLst/>
                <a:latin typeface="+mn-lt"/>
                <a:ea typeface="+mn-ea"/>
                <a:cs typeface="+mn-cs"/>
              </a:rPr>
              <a:t>  在派生类中调用基类方法。（阅读）</a:t>
            </a:r>
          </a:p>
          <a:p>
            <a:pPr marL="0" indent="0" defTabSz="914400" fontAlgn="base">
              <a:lnSpc>
                <a:spcPct val="80000"/>
              </a:lnSpc>
              <a:buSzPct val="90000"/>
              <a:buFont typeface="Wingdings" panose="05000000000000000000" charset="0"/>
              <a:buNone/>
            </a:pPr>
            <a:endParaRPr lang="en-US" altLang="zh-CN" sz="1800" strike="noStrike" kern="1200" baseline="0" noProof="1">
              <a:effectLst/>
              <a:latin typeface="+mn-lt"/>
              <a:ea typeface="+mn-ea"/>
              <a:cs typeface="+mn-cs"/>
            </a:endParaRPr>
          </a:p>
        </p:txBody>
      </p:sp>
      <p:sp>
        <p:nvSpPr>
          <p:cNvPr id="9011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56321"/>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6.5  </a:t>
            </a:r>
            <a:r>
              <a:rPr lang="zh-CN" altLang="en-US" strike="noStrike" kern="1200" baseline="0" noProof="1">
                <a:effectLst>
                  <a:outerShdw blurRad="38100" dist="38100" dir="2700000">
                    <a:srgbClr val="C0C0C0"/>
                  </a:outerShdw>
                </a:effectLst>
                <a:latin typeface="+mj-lt"/>
                <a:ea typeface="+mj-ea"/>
                <a:cs typeface="+mj-cs"/>
              </a:rPr>
              <a:t>继承机制</a:t>
            </a:r>
          </a:p>
        </p:txBody>
      </p:sp>
      <p:sp>
        <p:nvSpPr>
          <p:cNvPr id="56323" name="文本占位符 56322"/>
          <p:cNvSpPr>
            <a:spLocks noGrp="1"/>
          </p:cNvSpPr>
          <p:nvPr>
            <p:ph idx="1"/>
          </p:nvPr>
        </p:nvSpPr>
        <p:spPr/>
        <p:txBody>
          <a:bodyPr/>
          <a:lstStyle/>
          <a:p>
            <a:pPr fontAlgn="base">
              <a:lnSpc>
                <a:spcPct val="80000"/>
              </a:lnSpc>
              <a:buFont typeface="Wingdings" panose="05000000000000000000" charset="0"/>
              <a:buChar char="n"/>
            </a:pPr>
            <a:r>
              <a:rPr lang="zh-CN" altLang="en-US" sz="1800" strike="noStrike" noProof="1">
                <a:effectLst/>
              </a:rPr>
              <a:t>构造函数、私有方法以及普通公开方法的继承原理。</a:t>
            </a:r>
          </a:p>
          <a:p>
            <a:pPr marL="1905" indent="-344805" fontAlgn="base">
              <a:lnSpc>
                <a:spcPct val="80000"/>
              </a:lnSpc>
              <a:buNone/>
            </a:pPr>
            <a:endParaRPr lang="zh-CN" altLang="en-US" sz="1350" strike="noStrike" noProof="1">
              <a:effectLst/>
              <a:latin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&gt;&gt;&gt; class A(object):</a:t>
            </a: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	    def __init__(self):  </a:t>
            </a:r>
            <a:r>
              <a:rPr lang="en-US" altLang="zh-CN" sz="1600" strike="noStrike" noProof="1">
                <a:effectLst/>
                <a:latin typeface="Consolas" panose="020B0609020204030204" charset="0"/>
                <a:cs typeface="Consolas" panose="020B0609020204030204" charset="0"/>
              </a:rPr>
              <a:t>#</a:t>
            </a:r>
            <a:r>
              <a:rPr lang="zh-CN" altLang="en-US" sz="1600" strike="noStrike" noProof="1">
                <a:effectLst/>
                <a:latin typeface="Consolas" panose="020B0609020204030204" charset="0"/>
                <a:cs typeface="Consolas" panose="020B0609020204030204" charset="0"/>
              </a:rPr>
              <a:t>构造方法可能会被派生类继承</a:t>
            </a:r>
          </a:p>
          <a:p>
            <a:pPr marL="1905" indent="-344805" fontAlgn="base">
              <a:lnSpc>
                <a:spcPct val="80000"/>
              </a:lnSpc>
              <a:buNone/>
            </a:pPr>
            <a:r>
              <a:rPr lang="zh-CN" altLang="en-US" sz="1600">
                <a:latin typeface="Consolas" panose="020B0609020204030204" charset="0"/>
                <a:cs typeface="Consolas" panose="020B0609020204030204" charset="0"/>
                <a:sym typeface="+mn-ea"/>
              </a:rPr>
              <a:t>	        </a:t>
            </a:r>
            <a:r>
              <a:rPr lang="zh-CN" altLang="en-US" sz="1600" strike="noStrike" noProof="1">
                <a:effectLst/>
                <a:latin typeface="Consolas" panose="020B0609020204030204" charset="0"/>
                <a:cs typeface="Consolas" panose="020B0609020204030204" charset="0"/>
              </a:rPr>
              <a:t>self.__private()</a:t>
            </a:r>
          </a:p>
          <a:p>
            <a:pPr marL="1905" indent="-344805" fontAlgn="base">
              <a:lnSpc>
                <a:spcPct val="80000"/>
              </a:lnSpc>
              <a:buNone/>
            </a:pPr>
            <a:r>
              <a:rPr lang="zh-CN" altLang="en-US" sz="1600">
                <a:latin typeface="Consolas" panose="020B0609020204030204" charset="0"/>
                <a:cs typeface="Consolas" panose="020B0609020204030204" charset="0"/>
                <a:sym typeface="+mn-ea"/>
              </a:rPr>
              <a:t>	        </a:t>
            </a:r>
            <a:r>
              <a:rPr lang="zh-CN" altLang="en-US" sz="1600" strike="noStrike" noProof="1">
                <a:effectLst/>
                <a:latin typeface="Consolas" panose="020B0609020204030204" charset="0"/>
                <a:cs typeface="Consolas" panose="020B0609020204030204" charset="0"/>
              </a:rPr>
              <a:t>self.public()</a:t>
            </a:r>
          </a:p>
          <a:p>
            <a:pPr marL="1905" indent="-344805" fontAlgn="base">
              <a:lnSpc>
                <a:spcPct val="80000"/>
              </a:lnSpc>
              <a:buNone/>
            </a:pPr>
            <a:endParaRPr lang="zh-CN" altLang="en-US" sz="1600" strike="noStrike" noProof="1">
              <a:effectLst/>
              <a:latin typeface="Consolas" panose="020B0609020204030204" charset="0"/>
              <a:cs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	    def __private(self): </a:t>
            </a:r>
            <a:r>
              <a:rPr lang="en-US" altLang="zh-CN" sz="1600" strike="noStrike" noProof="1">
                <a:effectLst/>
                <a:latin typeface="Consolas" panose="020B0609020204030204" charset="0"/>
                <a:cs typeface="Consolas" panose="020B0609020204030204" charset="0"/>
              </a:rPr>
              <a:t>#</a:t>
            </a:r>
            <a:r>
              <a:rPr lang="zh-CN" altLang="en-US" sz="1600" strike="noStrike" noProof="1">
                <a:effectLst/>
                <a:latin typeface="Consolas" panose="020B0609020204030204" charset="0"/>
                <a:cs typeface="Consolas" panose="020B0609020204030204" charset="0"/>
              </a:rPr>
              <a:t>私有方法在派生类中不能直接访问</a:t>
            </a:r>
          </a:p>
          <a:p>
            <a:pPr marL="1905" indent="-344805" fontAlgn="base">
              <a:lnSpc>
                <a:spcPct val="80000"/>
              </a:lnSpc>
              <a:buNone/>
            </a:pPr>
            <a:r>
              <a:rPr lang="zh-CN" altLang="en-US" sz="1600">
                <a:latin typeface="Consolas" panose="020B0609020204030204" charset="0"/>
                <a:cs typeface="Consolas" panose="020B0609020204030204" charset="0"/>
                <a:sym typeface="+mn-ea"/>
              </a:rPr>
              <a:t>	        </a:t>
            </a:r>
            <a:r>
              <a:rPr lang="zh-CN" altLang="en-US" sz="1600" strike="noStrike" noProof="1">
                <a:effectLst/>
                <a:latin typeface="Consolas" panose="020B0609020204030204" charset="0"/>
                <a:cs typeface="Consolas" panose="020B0609020204030204" charset="0"/>
              </a:rPr>
              <a:t>print('__private() method in A')	</a:t>
            </a: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	</a:t>
            </a: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	    def public(self):    </a:t>
            </a:r>
            <a:r>
              <a:rPr lang="en-US" altLang="zh-CN" sz="1600" strike="noStrike" noProof="1">
                <a:effectLst/>
                <a:latin typeface="Consolas" panose="020B0609020204030204" charset="0"/>
                <a:cs typeface="Consolas" panose="020B0609020204030204" charset="0"/>
              </a:rPr>
              <a:t>#</a:t>
            </a:r>
            <a:r>
              <a:rPr lang="zh-CN" altLang="en-US" sz="1600" strike="noStrike" noProof="1">
                <a:effectLst/>
                <a:latin typeface="Consolas" panose="020B0609020204030204" charset="0"/>
                <a:cs typeface="Consolas" panose="020B0609020204030204" charset="0"/>
              </a:rPr>
              <a:t>公开方法在派生类中可以直接访问，也可以被覆盖</a:t>
            </a:r>
          </a:p>
          <a:p>
            <a:pPr marL="1905" indent="-344805" fontAlgn="base">
              <a:lnSpc>
                <a:spcPct val="80000"/>
              </a:lnSpc>
              <a:buNone/>
            </a:pPr>
            <a:r>
              <a:rPr lang="zh-CN" altLang="en-US" sz="1600">
                <a:latin typeface="Consolas" panose="020B0609020204030204" charset="0"/>
                <a:cs typeface="Consolas" panose="020B0609020204030204" charset="0"/>
                <a:sym typeface="+mn-ea"/>
              </a:rPr>
              <a:t>	        </a:t>
            </a:r>
            <a:r>
              <a:rPr lang="zh-CN" altLang="en-US" sz="1600" strike="noStrike" noProof="1">
                <a:effectLst/>
                <a:latin typeface="Consolas" panose="020B0609020204030204" charset="0"/>
                <a:cs typeface="Consolas" panose="020B0609020204030204" charset="0"/>
              </a:rPr>
              <a:t>print('public() method in A')	</a:t>
            </a:r>
            <a:r>
              <a:rPr lang="zh-CN" altLang="en-US" sz="1350" strike="noStrike" noProof="1">
                <a:effectLst/>
                <a:latin typeface="Consolas" panose="020B0609020204030204" charset="0"/>
              </a:rPr>
              <a:t>	</a:t>
            </a:r>
          </a:p>
          <a:p>
            <a:pPr marL="1905" indent="-344805" fontAlgn="base">
              <a:lnSpc>
                <a:spcPct val="80000"/>
              </a:lnSpc>
              <a:buNone/>
            </a:pPr>
            <a:endParaRPr lang="zh-CN" altLang="en-US" sz="1350" strike="noStrike" noProof="1">
              <a:effectLst/>
              <a:latin typeface="Consolas" panose="020B0609020204030204" charset="0"/>
            </a:endParaRPr>
          </a:p>
        </p:txBody>
      </p:sp>
      <p:sp>
        <p:nvSpPr>
          <p:cNvPr id="9113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48</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57345"/>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6.5  </a:t>
            </a:r>
            <a:r>
              <a:rPr lang="zh-CN" altLang="en-US" strike="noStrike" kern="1200" baseline="0" noProof="1">
                <a:effectLst>
                  <a:outerShdw blurRad="38100" dist="38100" dir="2700000">
                    <a:srgbClr val="C0C0C0"/>
                  </a:outerShdw>
                </a:effectLst>
                <a:latin typeface="+mj-lt"/>
                <a:ea typeface="+mj-ea"/>
                <a:cs typeface="+mj-cs"/>
              </a:rPr>
              <a:t>继承机制</a:t>
            </a:r>
          </a:p>
        </p:txBody>
      </p:sp>
      <p:sp>
        <p:nvSpPr>
          <p:cNvPr id="92162" name="文本占位符 57346"/>
          <p:cNvSpPr>
            <a:spLocks noGrp="1"/>
          </p:cNvSpPr>
          <p:nvPr>
            <p:ph idx="1"/>
          </p:nvPr>
        </p:nvSpPr>
        <p:spPr/>
        <p:txBody>
          <a:bodyPr anchor="t"/>
          <a:lstStyle/>
          <a:p>
            <a:pPr marL="1905" indent="-344805">
              <a:lnSpc>
                <a:spcPct val="80000"/>
              </a:lnSpc>
              <a:buNone/>
            </a:pPr>
            <a:r>
              <a:rPr lang="zh-CN" altLang="en-US" sz="1600" dirty="0">
                <a:latin typeface="Consolas" panose="020B0609020204030204" charset="0"/>
                <a:cs typeface="Consolas" panose="020B0609020204030204" charset="0"/>
              </a:rPr>
              <a:t>&gt;&gt;&gt; class B(A):            #类B没有构造方法，会继承基类的构造方法</a:t>
            </a:r>
          </a:p>
          <a:p>
            <a:pPr marL="1905" indent="-344805">
              <a:lnSpc>
                <a:spcPct val="80000"/>
              </a:lnSpc>
              <a:buNone/>
            </a:pPr>
            <a:r>
              <a:rPr lang="zh-CN" altLang="en-US" sz="1600" dirty="0">
                <a:latin typeface="Consolas" panose="020B0609020204030204" charset="0"/>
                <a:cs typeface="Consolas" panose="020B0609020204030204" charset="0"/>
              </a:rPr>
              <a:t>	    def __private(self):   </a:t>
            </a:r>
            <a:r>
              <a:rPr lang="en-US" altLang="zh-CN" sz="1600" dirty="0">
                <a:latin typeface="Consolas" panose="020B0609020204030204" charset="0"/>
                <a:cs typeface="Consolas" panose="020B0609020204030204" charset="0"/>
              </a:rPr>
              <a:t>#</a:t>
            </a:r>
            <a:r>
              <a:rPr lang="zh-CN" altLang="en-US" sz="1600" dirty="0">
                <a:latin typeface="Consolas" panose="020B0609020204030204" charset="0"/>
                <a:cs typeface="Consolas" panose="020B0609020204030204" charset="0"/>
              </a:rPr>
              <a:t>没有继承</a:t>
            </a:r>
            <a:r>
              <a:rPr lang="en-US" altLang="zh-CN" sz="1600" dirty="0">
                <a:latin typeface="Consolas" panose="020B0609020204030204" charset="0"/>
                <a:cs typeface="Consolas" panose="020B0609020204030204" charset="0"/>
              </a:rPr>
              <a:t>A</a:t>
            </a:r>
            <a:r>
              <a:rPr lang="zh-CN" altLang="en-US" sz="1600" dirty="0">
                <a:latin typeface="Consolas" panose="020B0609020204030204" charset="0"/>
                <a:cs typeface="Consolas" panose="020B0609020204030204" charset="0"/>
              </a:rPr>
              <a:t>， 这不存在覆盖基类的私有方法</a:t>
            </a:r>
          </a:p>
          <a:p>
            <a:pPr marL="1905" indent="-344805">
              <a:lnSpc>
                <a:spcPct val="80000"/>
              </a:lnSpc>
              <a:buNone/>
            </a:pPr>
            <a:r>
              <a:rPr lang="zh-CN" altLang="en-US" sz="1600" dirty="0">
                <a:latin typeface="Consolas" panose="020B0609020204030204" charset="0"/>
                <a:cs typeface="Consolas" panose="020B0609020204030204" charset="0"/>
              </a:rPr>
              <a:t>	        print('__private() method in B')</a:t>
            </a:r>
          </a:p>
          <a:p>
            <a:pPr marL="1905" indent="-344805">
              <a:lnSpc>
                <a:spcPct val="80000"/>
              </a:lnSpc>
              <a:buNone/>
            </a:pPr>
            <a:r>
              <a:rPr lang="zh-CN" altLang="en-US" sz="1600" dirty="0">
                <a:latin typeface="Consolas" panose="020B0609020204030204" charset="0"/>
                <a:cs typeface="Consolas" panose="020B0609020204030204" charset="0"/>
              </a:rPr>
              <a:t>	</a:t>
            </a:r>
          </a:p>
          <a:p>
            <a:pPr marL="1905" indent="-344805">
              <a:lnSpc>
                <a:spcPct val="80000"/>
              </a:lnSpc>
              <a:buNone/>
            </a:pPr>
            <a:r>
              <a:rPr lang="zh-CN" altLang="en-US" sz="1600" dirty="0">
                <a:latin typeface="Consolas" panose="020B0609020204030204" charset="0"/>
                <a:cs typeface="Consolas" panose="020B0609020204030204" charset="0"/>
              </a:rPr>
              <a:t>	    def public(self):      </a:t>
            </a:r>
            <a:r>
              <a:rPr lang="en-US" altLang="zh-CN" sz="1600" dirty="0">
                <a:latin typeface="Consolas" panose="020B0609020204030204" charset="0"/>
                <a:cs typeface="Consolas" panose="020B0609020204030204" charset="0"/>
              </a:rPr>
              <a:t>#</a:t>
            </a:r>
            <a:r>
              <a:rPr lang="zh-CN" altLang="en-US" sz="1600" dirty="0">
                <a:latin typeface="Consolas" panose="020B0609020204030204" charset="0"/>
                <a:cs typeface="Consolas" panose="020B0609020204030204" charset="0"/>
              </a:rPr>
              <a:t>覆盖了继承自</a:t>
            </a:r>
            <a:r>
              <a:rPr lang="en-US" altLang="zh-CN" sz="1600" dirty="0">
                <a:latin typeface="Consolas" panose="020B0609020204030204" charset="0"/>
                <a:cs typeface="Consolas" panose="020B0609020204030204" charset="0"/>
              </a:rPr>
              <a:t>A</a:t>
            </a:r>
            <a:r>
              <a:rPr lang="zh-CN" altLang="en-US" sz="1600" dirty="0">
                <a:latin typeface="Consolas" panose="020B0609020204030204" charset="0"/>
                <a:cs typeface="Consolas" panose="020B0609020204030204" charset="0"/>
              </a:rPr>
              <a:t>类的公开方法</a:t>
            </a:r>
            <a:r>
              <a:rPr lang="en-US" altLang="zh-CN" sz="1600" dirty="0">
                <a:latin typeface="Consolas" panose="020B0609020204030204" charset="0"/>
                <a:cs typeface="Consolas" panose="020B0609020204030204" charset="0"/>
              </a:rPr>
              <a:t>public</a:t>
            </a:r>
          </a:p>
          <a:p>
            <a:pPr marL="1905" indent="-344805">
              <a:lnSpc>
                <a:spcPct val="80000"/>
              </a:lnSpc>
              <a:buNone/>
            </a:pPr>
            <a:r>
              <a:rPr lang="zh-CN" altLang="en-US" sz="1600" dirty="0">
                <a:latin typeface="Consolas" panose="020B0609020204030204" charset="0"/>
                <a:cs typeface="Consolas" panose="020B0609020204030204" charset="0"/>
              </a:rPr>
              <a:t>        print('public() method in B')</a:t>
            </a:r>
          </a:p>
          <a:p>
            <a:pPr marL="1905" indent="-344805">
              <a:lnSpc>
                <a:spcPct val="100000"/>
              </a:lnSpc>
              <a:spcBef>
                <a:spcPct val="0"/>
              </a:spcBef>
              <a:buSzPct val="90000"/>
              <a:buFont typeface="Wingdings" panose="05000000000000000000" pitchFamily="2" charset="2"/>
              <a:buNone/>
            </a:pPr>
            <a:endParaRPr lang="en-US" altLang="zh-CN" sz="1600" dirty="0">
              <a:latin typeface="Consolas" panose="020B0609020204030204" charset="0"/>
              <a:cs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b = B()                #</a:t>
            </a:r>
            <a:r>
              <a:rPr lang="zh-CN" altLang="en-US" sz="1600" dirty="0">
                <a:latin typeface="Consolas" panose="020B0609020204030204" charset="0"/>
                <a:cs typeface="Consolas" panose="020B0609020204030204" charset="0"/>
              </a:rPr>
              <a:t>自动调用基类构造方法</a:t>
            </a:r>
          </a:p>
          <a:p>
            <a:pPr marL="1905" indent="-344805">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cs typeface="Consolas" panose="020B0609020204030204" charset="0"/>
              </a:rPr>
              <a:t>__private() method in A</a:t>
            </a:r>
          </a:p>
          <a:p>
            <a:pPr marL="1905" indent="-344805">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cs typeface="Consolas" panose="020B0609020204030204" charset="0"/>
              </a:rPr>
              <a:t>public() method in B</a:t>
            </a:r>
            <a:endParaRPr lang="en-US" altLang="zh-CN" sz="1600" dirty="0">
              <a:latin typeface="Consolas" panose="020B0609020204030204" charset="0"/>
              <a:cs typeface="Consolas" panose="020B0609020204030204" charset="0"/>
            </a:endParaRPr>
          </a:p>
          <a:p>
            <a:pPr marL="1905" indent="-344805">
              <a:lnSpc>
                <a:spcPct val="100000"/>
              </a:lnSpc>
              <a:spcBef>
                <a:spcPct val="0"/>
              </a:spcBef>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a:t>
            </a:r>
            <a:r>
              <a:rPr lang="en-US" altLang="zh-CN" sz="1600" dirty="0" err="1">
                <a:latin typeface="Consolas" panose="020B0609020204030204" charset="0"/>
                <a:cs typeface="Consolas" panose="020B0609020204030204" charset="0"/>
              </a:rPr>
              <a:t>dir</a:t>
            </a:r>
            <a:r>
              <a:rPr lang="en-US" altLang="zh-CN" sz="1600" dirty="0">
                <a:latin typeface="Consolas" panose="020B0609020204030204" charset="0"/>
                <a:cs typeface="Consolas" panose="020B0609020204030204" charset="0"/>
              </a:rPr>
              <a:t>(b)                 #</a:t>
            </a:r>
            <a:r>
              <a:rPr lang="zh-CN" altLang="en-US" sz="1600" dirty="0">
                <a:latin typeface="Consolas" panose="020B0609020204030204" charset="0"/>
                <a:cs typeface="Consolas" panose="020B0609020204030204" charset="0"/>
              </a:rPr>
              <a:t>基类和派生类的私有方法访问方式不一样</a:t>
            </a:r>
          </a:p>
          <a:p>
            <a:pPr marL="1905" indent="-344805">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cs typeface="Consolas" panose="020B0609020204030204" charset="0"/>
              </a:rPr>
              <a:t>['_</a:t>
            </a:r>
            <a:r>
              <a:rPr lang="en-US" altLang="zh-CN" sz="1600" dirty="0" err="1">
                <a:solidFill>
                  <a:srgbClr val="00B0F0"/>
                </a:solidFill>
                <a:latin typeface="Consolas" panose="020B0609020204030204" charset="0"/>
                <a:cs typeface="Consolas" panose="020B0609020204030204" charset="0"/>
              </a:rPr>
              <a:t>A__private</a:t>
            </a:r>
            <a:r>
              <a:rPr lang="en-US" altLang="zh-CN" sz="1600" dirty="0">
                <a:solidFill>
                  <a:srgbClr val="00B0F0"/>
                </a:solidFill>
                <a:latin typeface="Consolas" panose="020B0609020204030204" charset="0"/>
                <a:cs typeface="Consolas" panose="020B0609020204030204" charset="0"/>
              </a:rPr>
              <a:t>', '_</a:t>
            </a:r>
            <a:r>
              <a:rPr lang="en-US" altLang="zh-CN" sz="1600" dirty="0" err="1">
                <a:solidFill>
                  <a:srgbClr val="00B0F0"/>
                </a:solidFill>
                <a:latin typeface="Consolas" panose="020B0609020204030204" charset="0"/>
                <a:cs typeface="Consolas" panose="020B0609020204030204" charset="0"/>
              </a:rPr>
              <a:t>B__private</a:t>
            </a:r>
            <a:r>
              <a:rPr lang="en-US" altLang="zh-CN" sz="1600" dirty="0">
                <a:solidFill>
                  <a:srgbClr val="00B0F0"/>
                </a:solidFill>
                <a:latin typeface="Consolas" panose="020B0609020204030204" charset="0"/>
                <a:cs typeface="Consolas" panose="020B0609020204030204" charset="0"/>
              </a:rPr>
              <a:t>', '__class__', ...]</a:t>
            </a:r>
          </a:p>
        </p:txBody>
      </p:sp>
      <p:sp>
        <p:nvSpPr>
          <p:cNvPr id="9216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49</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21505"/>
          <p:cNvSpPr>
            <a:spLocks noGrp="1"/>
          </p:cNvSpPr>
          <p:nvPr>
            <p:ph type="title"/>
          </p:nvPr>
        </p:nvSpPr>
        <p:spPr>
          <a:xfrm>
            <a:off x="13970" y="10956"/>
            <a:ext cx="9116695" cy="900746"/>
          </a:xfrm>
        </p:spPr>
        <p:txBody>
          <a:bodyPr anchor="ctr"/>
          <a:lstStyle/>
          <a:p>
            <a:pPr defTabSz="914400" fontAlgn="base">
              <a:buNone/>
            </a:pPr>
            <a:r>
              <a:rPr lang="zh-CN" altLang="en-US" strike="noStrike" kern="1200" baseline="0" noProof="1">
                <a:effectLst>
                  <a:outerShdw blurRad="38100" dist="38100" dir="2700000">
                    <a:srgbClr val="C0C0C0"/>
                  </a:outerShdw>
                </a:effectLst>
                <a:latin typeface="+mj-lt"/>
                <a:ea typeface="+mj-ea"/>
                <a:cs typeface="+mj-cs"/>
              </a:rPr>
              <a:t>6.1.1  类定义语法</a:t>
            </a:r>
          </a:p>
        </p:txBody>
      </p:sp>
      <p:sp>
        <p:nvSpPr>
          <p:cNvPr id="21507" name="文本占位符 21506"/>
          <p:cNvSpPr>
            <a:spLocks noGrp="1"/>
          </p:cNvSpPr>
          <p:nvPr>
            <p:ph idx="1"/>
          </p:nvPr>
        </p:nvSpPr>
        <p:spPr/>
        <p:txBody>
          <a:bodyPr/>
          <a:lstStyle/>
          <a:p>
            <a:pPr fontAlgn="base">
              <a:lnSpc>
                <a:spcPct val="100000"/>
              </a:lnSpc>
              <a:spcBef>
                <a:spcPts val="600"/>
              </a:spcBef>
              <a:spcAft>
                <a:spcPts val="600"/>
              </a:spcAft>
              <a:buFont typeface="Wingdings" panose="05000000000000000000" charset="0"/>
              <a:buChar char="§"/>
            </a:pPr>
            <a:r>
              <a:rPr lang="en-US" altLang="zh-CN" sz="1800" strike="noStrike" noProof="1">
                <a:effectLst/>
              </a:rPr>
              <a:t>Python</a:t>
            </a:r>
            <a:r>
              <a:rPr lang="zh-CN" altLang="en-US" sz="1800" strike="noStrike" noProof="1">
                <a:effectLst/>
              </a:rPr>
              <a:t>使用</a:t>
            </a:r>
            <a:r>
              <a:rPr lang="en-US" altLang="zh-CN" sz="1800" strike="noStrike" noProof="1">
                <a:solidFill>
                  <a:srgbClr val="FF0000"/>
                </a:solidFill>
                <a:effectLst/>
              </a:rPr>
              <a:t>class</a:t>
            </a:r>
            <a:r>
              <a:rPr lang="zh-CN" altLang="en-US" sz="1800" strike="noStrike" noProof="1">
                <a:solidFill>
                  <a:srgbClr val="FF0000"/>
                </a:solidFill>
                <a:effectLst/>
              </a:rPr>
              <a:t>关键字</a:t>
            </a:r>
            <a:r>
              <a:rPr lang="zh-CN" altLang="en-US" sz="1800" strike="noStrike" noProof="1">
                <a:effectLst/>
              </a:rPr>
              <a:t>来定义类，</a:t>
            </a:r>
            <a:r>
              <a:rPr lang="en-US" altLang="zh-CN" sz="1800" strike="noStrike" noProof="1">
                <a:effectLst/>
              </a:rPr>
              <a:t>class</a:t>
            </a:r>
            <a:r>
              <a:rPr lang="zh-CN" altLang="en-US" sz="1800" strike="noStrike" noProof="1">
                <a:effectLst/>
              </a:rPr>
              <a:t>关键字之后是一个空格，然后是类的名字，再然后是一个冒号（冒号前可以有圆括号里面是父类），最后换行并定义类的内部实现。</a:t>
            </a:r>
          </a:p>
          <a:p>
            <a:pPr fontAlgn="base">
              <a:lnSpc>
                <a:spcPct val="100000"/>
              </a:lnSpc>
              <a:spcBef>
                <a:spcPts val="600"/>
              </a:spcBef>
              <a:spcAft>
                <a:spcPts val="600"/>
              </a:spcAft>
              <a:buFont typeface="Wingdings" panose="05000000000000000000" charset="0"/>
              <a:buChar char="§"/>
            </a:pPr>
            <a:r>
              <a:rPr lang="zh-CN" altLang="en-US" sz="1800" strike="noStrike" noProof="1">
                <a:solidFill>
                  <a:srgbClr val="FF0000"/>
                </a:solidFill>
                <a:effectLst/>
              </a:rPr>
              <a:t>类名的首字母一般要大写</a:t>
            </a:r>
            <a:r>
              <a:rPr lang="zh-CN" altLang="en-US" sz="1800" strike="noStrike" noProof="1">
                <a:effectLst/>
              </a:rPr>
              <a:t>，当然也可以按照自己的习惯定义类名，但一般推荐参考惯例来命名，并在整个系统的设计和实现中保持风格一致，这一点对于团队合作尤其重要。</a:t>
            </a:r>
          </a:p>
          <a:p>
            <a:pPr marL="1905" indent="-344805" fontAlgn="base">
              <a:lnSpc>
                <a:spcPct val="90000"/>
              </a:lnSpc>
              <a:buNone/>
            </a:pPr>
            <a:endParaRPr lang="zh-CN" altLang="en-US" sz="1800" strike="noStrike" noProof="1">
              <a:effectLst/>
            </a:endParaRPr>
          </a:p>
          <a:p>
            <a:pPr marL="1905" indent="-344805" fontAlgn="base">
              <a:lnSpc>
                <a:spcPct val="90000"/>
              </a:lnSpc>
              <a:buNone/>
            </a:pPr>
            <a:r>
              <a:rPr lang="en-US" altLang="zh-CN" sz="1800" strike="noStrike" noProof="1">
                <a:effectLst/>
                <a:latin typeface="Consolas" panose="020B0609020204030204" charset="0"/>
              </a:rPr>
              <a:t>class Car: </a:t>
            </a:r>
            <a:endParaRPr lang="zh-CN" altLang="en-US" sz="1800" strike="noStrike" noProof="1">
              <a:effectLst/>
              <a:latin typeface="Consolas" panose="020B0609020204030204" charset="0"/>
            </a:endParaRPr>
          </a:p>
          <a:p>
            <a:pPr marL="1905" indent="-344805" fontAlgn="base">
              <a:lnSpc>
                <a:spcPct val="90000"/>
              </a:lnSpc>
              <a:buNone/>
            </a:pPr>
            <a:r>
              <a:rPr lang="zh-CN" altLang="en-US" sz="1800" strike="noStrike" noProof="1">
                <a:effectLst/>
                <a:latin typeface="Consolas" panose="020B0609020204030204" charset="0"/>
              </a:rPr>
              <a:t>	    </a:t>
            </a:r>
            <a:r>
              <a:rPr lang="en-US" altLang="zh-CN" sz="1800" strike="noStrike" noProof="1">
                <a:effectLst/>
                <a:latin typeface="Consolas" panose="020B0609020204030204" charset="0"/>
              </a:rPr>
              <a:t>def infor(self):</a:t>
            </a:r>
          </a:p>
          <a:p>
            <a:pPr marL="1905" indent="-344805" fontAlgn="base">
              <a:lnSpc>
                <a:spcPct val="90000"/>
              </a:lnSpc>
              <a:buNone/>
            </a:pPr>
            <a:r>
              <a:rPr lang="en-US" altLang="zh-CN" sz="1800" strike="noStrike" noProof="1">
                <a:effectLst/>
                <a:latin typeface="Consolas" panose="020B0609020204030204" charset="0"/>
              </a:rPr>
              <a:t>        print(" This is a car ") </a:t>
            </a:r>
          </a:p>
        </p:txBody>
      </p:sp>
      <p:sp>
        <p:nvSpPr>
          <p:cNvPr id="29699"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5</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58369"/>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6.5  </a:t>
            </a:r>
            <a:r>
              <a:rPr lang="zh-CN" altLang="en-US" strike="noStrike" kern="1200" baseline="0" noProof="1">
                <a:effectLst>
                  <a:outerShdw blurRad="38100" dist="38100" dir="2700000">
                    <a:srgbClr val="C0C0C0"/>
                  </a:outerShdw>
                </a:effectLst>
                <a:latin typeface="+mj-lt"/>
                <a:ea typeface="+mj-ea"/>
                <a:cs typeface="+mj-cs"/>
              </a:rPr>
              <a:t>继承机制</a:t>
            </a:r>
          </a:p>
        </p:txBody>
      </p:sp>
      <p:sp>
        <p:nvSpPr>
          <p:cNvPr id="93186" name="文本占位符 58370"/>
          <p:cNvSpPr>
            <a:spLocks noGrp="1"/>
          </p:cNvSpPr>
          <p:nvPr>
            <p:ph idx="1"/>
          </p:nvPr>
        </p:nvSpPr>
        <p:spPr/>
        <p:txBody>
          <a:bodyPr anchor="t"/>
          <a:lstStyle/>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&gt;&gt;&gt; class C(A):</a:t>
            </a: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	    def __init__(self):     #显式定义构造函数</a:t>
            </a:r>
          </a:p>
          <a:p>
            <a:pPr marL="1905" indent="-344805" defTabSz="914400">
              <a:lnSpc>
                <a:spcPct val="100000"/>
              </a:lnSpc>
              <a:spcBef>
                <a:spcPct val="0"/>
              </a:spcBef>
              <a:buSzPct val="90000"/>
              <a:buFont typeface="Wingdings" panose="05000000000000000000" pitchFamily="2" charset="2"/>
              <a:buNone/>
            </a:pPr>
            <a:r>
              <a:rPr lang="zh-CN" altLang="en-US" sz="1400">
                <a:latin typeface="Consolas" panose="020B0609020204030204" charset="0"/>
                <a:cs typeface="Consolas" panose="020B0609020204030204" charset="0"/>
                <a:sym typeface="+mn-ea"/>
              </a:rPr>
              <a:t>	        </a:t>
            </a:r>
            <a:r>
              <a:rPr lang="en-US" altLang="zh-CN" sz="1400">
                <a:latin typeface="Consolas" panose="020B0609020204030204" charset="0"/>
              </a:rPr>
              <a:t>self.__private()    #</a:t>
            </a:r>
            <a:r>
              <a:rPr lang="zh-CN" altLang="en-US" sz="1400">
                <a:latin typeface="Consolas" panose="020B0609020204030204" charset="0"/>
              </a:rPr>
              <a:t>这里调用的是类</a:t>
            </a:r>
            <a:r>
              <a:rPr lang="en-US" altLang="zh-CN" sz="1400">
                <a:latin typeface="Consolas" panose="020B0609020204030204" charset="0"/>
              </a:rPr>
              <a:t>C</a:t>
            </a:r>
            <a:r>
              <a:rPr lang="zh-CN" altLang="en-US" sz="1400">
                <a:latin typeface="Consolas" panose="020B0609020204030204" charset="0"/>
              </a:rPr>
              <a:t>的私有方法</a:t>
            </a:r>
          </a:p>
          <a:p>
            <a:pPr marL="1905" indent="-344805" defTabSz="914400">
              <a:lnSpc>
                <a:spcPct val="100000"/>
              </a:lnSpc>
              <a:spcBef>
                <a:spcPct val="0"/>
              </a:spcBef>
              <a:buSzPct val="90000"/>
              <a:buFont typeface="Wingdings" panose="05000000000000000000" pitchFamily="2" charset="2"/>
              <a:buNone/>
            </a:pPr>
            <a:r>
              <a:rPr lang="zh-CN" altLang="en-US" sz="1400">
                <a:latin typeface="Consolas" panose="020B0609020204030204" charset="0"/>
                <a:cs typeface="Consolas" panose="020B0609020204030204" charset="0"/>
                <a:sym typeface="+mn-ea"/>
              </a:rPr>
              <a:t>	        </a:t>
            </a:r>
            <a:r>
              <a:rPr lang="en-US" altLang="zh-CN" sz="1400">
                <a:latin typeface="Consolas" panose="020B0609020204030204" charset="0"/>
              </a:rPr>
              <a:t>self.public()</a:t>
            </a:r>
          </a:p>
          <a:p>
            <a:pPr marL="1905" indent="-344805" defTabSz="914400">
              <a:lnSpc>
                <a:spcPct val="100000"/>
              </a:lnSpc>
              <a:spcBef>
                <a:spcPct val="0"/>
              </a:spcBef>
              <a:buSzPct val="90000"/>
              <a:buFont typeface="Wingdings" panose="05000000000000000000" pitchFamily="2" charset="2"/>
              <a:buNone/>
            </a:pP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	    def __private(self):</a:t>
            </a:r>
          </a:p>
          <a:p>
            <a:pPr marL="1905" indent="-344805" defTabSz="914400">
              <a:lnSpc>
                <a:spcPct val="100000"/>
              </a:lnSpc>
              <a:spcBef>
                <a:spcPct val="0"/>
              </a:spcBef>
              <a:buSzPct val="90000"/>
              <a:buFont typeface="Wingdings" panose="05000000000000000000" pitchFamily="2" charset="2"/>
              <a:buNone/>
            </a:pPr>
            <a:r>
              <a:rPr lang="zh-CN" altLang="en-US" sz="1400">
                <a:latin typeface="Consolas" panose="020B0609020204030204" charset="0"/>
                <a:cs typeface="Consolas" panose="020B0609020204030204" charset="0"/>
                <a:sym typeface="+mn-ea"/>
              </a:rPr>
              <a:t>	        </a:t>
            </a:r>
            <a:r>
              <a:rPr lang="en-US" altLang="zh-CN" sz="1400">
                <a:latin typeface="Consolas" panose="020B0609020204030204" charset="0"/>
              </a:rPr>
              <a:t>print('__private() method in C')</a:t>
            </a:r>
          </a:p>
          <a:p>
            <a:pPr marL="1905" indent="-344805" defTabSz="914400">
              <a:lnSpc>
                <a:spcPct val="100000"/>
              </a:lnSpc>
              <a:spcBef>
                <a:spcPct val="0"/>
              </a:spcBef>
              <a:buSzPct val="90000"/>
              <a:buFont typeface="Wingdings" panose="05000000000000000000" pitchFamily="2" charset="2"/>
              <a:buNone/>
            </a:pP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    def public(self):</a:t>
            </a:r>
          </a:p>
          <a:p>
            <a:pPr marL="1905" indent="-344805" defTabSz="914400">
              <a:lnSpc>
                <a:spcPct val="100000"/>
              </a:lnSpc>
              <a:spcBef>
                <a:spcPct val="0"/>
              </a:spcBef>
              <a:buSzPct val="90000"/>
              <a:buFont typeface="Wingdings" panose="05000000000000000000" pitchFamily="2" charset="2"/>
              <a:buNone/>
            </a:pPr>
            <a:r>
              <a:rPr lang="zh-CN" altLang="en-US" sz="1400">
                <a:latin typeface="Consolas" panose="020B0609020204030204" charset="0"/>
                <a:cs typeface="Consolas" panose="020B0609020204030204" charset="0"/>
                <a:sym typeface="+mn-ea"/>
              </a:rPr>
              <a:t>	        </a:t>
            </a:r>
            <a:r>
              <a:rPr lang="en-US" altLang="zh-CN" sz="1400">
                <a:latin typeface="Consolas" panose="020B0609020204030204" charset="0"/>
              </a:rPr>
              <a:t>print('public() method in C')	</a:t>
            </a:r>
          </a:p>
          <a:p>
            <a:pPr marL="1905" indent="-344805" defTabSz="914400">
              <a:lnSpc>
                <a:spcPct val="100000"/>
              </a:lnSpc>
              <a:spcBef>
                <a:spcPct val="0"/>
              </a:spcBef>
              <a:buSzPct val="90000"/>
              <a:buFont typeface="Wingdings" panose="05000000000000000000" pitchFamily="2" charset="2"/>
              <a:buNone/>
            </a:pP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&gt;&gt;&gt; c = C()                 #</a:t>
            </a:r>
            <a:r>
              <a:rPr lang="zh-CN" altLang="en-US" sz="1400">
                <a:latin typeface="Consolas" panose="020B0609020204030204" charset="0"/>
              </a:rPr>
              <a:t>调用类</a:t>
            </a:r>
            <a:r>
              <a:rPr lang="en-US" altLang="zh-CN" sz="1400">
                <a:latin typeface="Consolas" panose="020B0609020204030204" charset="0"/>
              </a:rPr>
              <a:t>C</a:t>
            </a:r>
            <a:r>
              <a:rPr lang="zh-CN" altLang="en-US" sz="1400">
                <a:latin typeface="Consolas" panose="020B0609020204030204" charset="0"/>
              </a:rPr>
              <a:t>的构造方法</a:t>
            </a:r>
          </a:p>
          <a:p>
            <a:pPr marL="1905" indent="-344805" defTabSz="914400">
              <a:lnSpc>
                <a:spcPct val="100000"/>
              </a:lnSpc>
              <a:spcBef>
                <a:spcPct val="0"/>
              </a:spcBef>
              <a:buSzPct val="90000"/>
              <a:buFont typeface="Wingdings" panose="05000000000000000000" pitchFamily="2" charset="2"/>
              <a:buNone/>
            </a:pPr>
            <a:r>
              <a:rPr lang="en-US" altLang="zh-CN" sz="1400">
                <a:solidFill>
                  <a:srgbClr val="00B0F0"/>
                </a:solidFill>
                <a:latin typeface="Consolas" panose="020B0609020204030204" charset="0"/>
              </a:rPr>
              <a:t>__private() method in C</a:t>
            </a:r>
          </a:p>
          <a:p>
            <a:pPr marL="1905" indent="-344805" defTabSz="914400">
              <a:lnSpc>
                <a:spcPct val="100000"/>
              </a:lnSpc>
              <a:spcBef>
                <a:spcPct val="0"/>
              </a:spcBef>
              <a:buSzPct val="90000"/>
              <a:buFont typeface="Wingdings" panose="05000000000000000000" pitchFamily="2" charset="2"/>
              <a:buNone/>
            </a:pPr>
            <a:r>
              <a:rPr lang="en-US" altLang="zh-CN" sz="1400">
                <a:solidFill>
                  <a:srgbClr val="00B0F0"/>
                </a:solidFill>
                <a:latin typeface="Consolas" panose="020B0609020204030204" charset="0"/>
              </a:rPr>
              <a:t>public() method in C</a:t>
            </a:r>
            <a:endParaRPr lang="en-US" altLang="zh-CN" sz="14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400">
                <a:latin typeface="Consolas" panose="020B0609020204030204" charset="0"/>
              </a:rPr>
              <a:t>&gt;&gt;&gt; dir(c)</a:t>
            </a:r>
          </a:p>
          <a:p>
            <a:pPr marL="1905" indent="-344805" defTabSz="914400">
              <a:lnSpc>
                <a:spcPct val="100000"/>
              </a:lnSpc>
              <a:spcBef>
                <a:spcPct val="0"/>
              </a:spcBef>
              <a:buSzPct val="90000"/>
              <a:buFont typeface="Wingdings" panose="05000000000000000000" pitchFamily="2" charset="2"/>
              <a:buNone/>
            </a:pPr>
            <a:r>
              <a:rPr lang="en-US" altLang="zh-CN" sz="1400">
                <a:solidFill>
                  <a:srgbClr val="00B0F0"/>
                </a:solidFill>
                <a:latin typeface="Consolas" panose="020B0609020204030204" charset="0"/>
              </a:rPr>
              <a:t>['_A__private', '_C__private', '__class__', ...]</a:t>
            </a:r>
          </a:p>
        </p:txBody>
      </p:sp>
      <p:sp>
        <p:nvSpPr>
          <p:cNvPr id="9318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50</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a:xfrm>
            <a:off x="13970" y="10956"/>
            <a:ext cx="9116695" cy="900746"/>
          </a:xfrm>
          <a:gradFill rotWithShape="1">
            <a:gsLst>
              <a:gs pos="0">
                <a:srgbClr val="034373"/>
              </a:gs>
              <a:gs pos="100000">
                <a:srgbClr val="00B0F0"/>
              </a:gs>
            </a:gsLst>
            <a:path path="rect">
              <a:fillToRect r="100000" b="100000"/>
            </a:path>
            <a:tileRect/>
          </a:gradFill>
        </p:spPr>
        <p:txBody>
          <a:bodyPr anchor="ctr"/>
          <a:lstStyle/>
          <a:p>
            <a:pPr defTabSz="914400">
              <a:buNone/>
            </a:pPr>
            <a:r>
              <a:rPr lang="en-US" altLang="en-US" kern="1200" baseline="0">
                <a:latin typeface="+mj-lt"/>
                <a:ea typeface="+mj-ea"/>
                <a:cs typeface="+mj-cs"/>
              </a:rPr>
              <a:t>6.6  </a:t>
            </a:r>
            <a:r>
              <a:rPr lang="zh-CN" altLang="en-US" kern="1200" baseline="0">
                <a:latin typeface="+mj-lt"/>
                <a:ea typeface="+mj-ea"/>
                <a:cs typeface="+mj-cs"/>
              </a:rPr>
              <a:t>多态原理与实现</a:t>
            </a:r>
          </a:p>
        </p:txBody>
      </p:sp>
      <p:sp>
        <p:nvSpPr>
          <p:cNvPr id="97282" name="Content Placeholder 2"/>
          <p:cNvSpPr>
            <a:spLocks noGrp="1"/>
          </p:cNvSpPr>
          <p:nvPr>
            <p:ph idx="1"/>
          </p:nvPr>
        </p:nvSpPr>
        <p:spPr/>
        <p:txBody>
          <a:bodyPr anchor="t"/>
          <a:lstStyle/>
          <a:p>
            <a:pPr>
              <a:lnSpc>
                <a:spcPct val="130000"/>
              </a:lnSpc>
              <a:spcBef>
                <a:spcPts val="1200"/>
              </a:spcBef>
            </a:pPr>
            <a:r>
              <a:rPr lang="en-US" altLang="en-US" sz="1800" dirty="0" err="1"/>
              <a:t>所谓多态（polymorphism</a:t>
            </a:r>
            <a:r>
              <a:rPr lang="en-US" altLang="en-US" sz="1800" dirty="0"/>
              <a:t>），是指</a:t>
            </a:r>
            <a:r>
              <a:rPr lang="en-US" altLang="en-US" sz="1800" dirty="0">
                <a:solidFill>
                  <a:srgbClr val="FF0000"/>
                </a:solidFill>
              </a:rPr>
              <a:t>基类的同一个方法在不同派生类对象中具有不同的表现和行为</a:t>
            </a:r>
            <a:r>
              <a:rPr lang="en-US" altLang="en-US" sz="1800" dirty="0"/>
              <a:t>。派生类继承了基类行为和属性之后，还会增加某些特定的行为和属性，同时还可能会对继承来的某些行为进行一定的改变，这都是多态的表现形式</a:t>
            </a:r>
            <a:r>
              <a:rPr lang="zh-CN" altLang="en-US" sz="1800" dirty="0"/>
              <a:t>。</a:t>
            </a:r>
          </a:p>
          <a:p>
            <a:pPr>
              <a:lnSpc>
                <a:spcPct val="130000"/>
              </a:lnSpc>
              <a:spcBef>
                <a:spcPts val="1200"/>
              </a:spcBef>
            </a:pPr>
            <a:r>
              <a:rPr lang="zh-CN" altLang="en-US" sz="1800" dirty="0"/>
              <a:t>Python大多数运算符可以作用于多种不同类型的操作数，并且对于不同类型的操作数往往有不同的表现，这本身就是多态，是通过特殊方法与运算符重载实现的。</a:t>
            </a:r>
          </a:p>
        </p:txBody>
      </p:sp>
      <p:sp>
        <p:nvSpPr>
          <p:cNvPr id="9728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51</a:t>
            </a:fld>
            <a:endParaRPr lang="zh-CN" altLang="en-US" sz="1050" dirty="0">
              <a:latin typeface="Arial" panose="020B0604020202020204" pitchFamily="34" charset="0"/>
              <a:ea typeface="宋体" panose="02010600030101010101" pitchFamily="2" charset="-122"/>
            </a:endParaRPr>
          </a:p>
        </p:txBody>
      </p:sp>
      <p:sp>
        <p:nvSpPr>
          <p:cNvPr id="2" name="文本框 1"/>
          <p:cNvSpPr txBox="1"/>
          <p:nvPr/>
        </p:nvSpPr>
        <p:spPr>
          <a:xfrm>
            <a:off x="117475" y="4533900"/>
            <a:ext cx="8133080" cy="645160"/>
          </a:xfrm>
          <a:prstGeom prst="rect">
            <a:avLst/>
          </a:prstGeom>
          <a:noFill/>
        </p:spPr>
        <p:txBody>
          <a:bodyPr wrap="square" rtlCol="0" anchor="t">
            <a:spAutoFit/>
          </a:bodyPr>
          <a:lstStyle/>
          <a:p>
            <a:r>
              <a:rPr lang="zh-CN" altLang="en-US">
                <a:sym typeface="+mn-ea"/>
              </a:rPr>
              <a:t>（方法重写？在其他</a:t>
            </a:r>
            <a:r>
              <a:rPr lang="en-US" altLang="zh-CN">
                <a:sym typeface="+mn-ea"/>
              </a:rPr>
              <a:t>OO</a:t>
            </a:r>
            <a:r>
              <a:rPr lang="zh-CN" altLang="en-US">
                <a:sym typeface="+mn-ea"/>
              </a:rPr>
              <a:t>语言中通常还有子类实例声明父类类型，</a:t>
            </a:r>
            <a:r>
              <a:rPr lang="en-US" altLang="zh-CN">
                <a:sym typeface="+mn-ea"/>
              </a:rPr>
              <a:t>python</a:t>
            </a:r>
            <a:r>
              <a:rPr lang="zh-CN" altLang="en-US">
                <a:sym typeface="+mn-ea"/>
              </a:rPr>
              <a:t>无需声明变量类型）</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Content Placeholder 2"/>
          <p:cNvSpPr>
            <a:spLocks noGrp="1"/>
          </p:cNvSpPr>
          <p:nvPr>
            <p:ph idx="1"/>
          </p:nvPr>
        </p:nvSpPr>
        <p:spPr/>
        <p:txBody>
          <a:bodyPr anchor="t"/>
          <a:lstStyle/>
          <a:p>
            <a:pPr marL="0" indent="0">
              <a:spcBef>
                <a:spcPts val="0"/>
              </a:spcBef>
              <a:buNone/>
            </a:pPr>
            <a:r>
              <a:rPr lang="en-US" altLang="en-US" sz="1600">
                <a:latin typeface="Consolas" panose="020B0609020204030204" charset="0"/>
              </a:rPr>
              <a:t>&gt;&gt;&gt; class Animal(object):      #定义基类</a:t>
            </a:r>
          </a:p>
          <a:p>
            <a:pPr marL="0" indent="0">
              <a:spcBef>
                <a:spcPts val="0"/>
              </a:spcBef>
              <a:buNone/>
            </a:pPr>
            <a:r>
              <a:rPr lang="en-US" altLang="en-US" sz="1600">
                <a:latin typeface="Consolas" panose="020B0609020204030204" charset="0"/>
              </a:rPr>
              <a:t>    def show(self):</a:t>
            </a:r>
          </a:p>
          <a:p>
            <a:pPr marL="0" indent="0">
              <a:spcBef>
                <a:spcPts val="0"/>
              </a:spcBef>
              <a:buNone/>
            </a:pPr>
            <a:r>
              <a:rPr lang="en-US" altLang="en-US" sz="1600">
                <a:latin typeface="Consolas" panose="020B0609020204030204" charset="0"/>
              </a:rPr>
              <a:t>        print('I am an animal.')</a:t>
            </a:r>
          </a:p>
          <a:p>
            <a:pPr marL="0" indent="0">
              <a:spcBef>
                <a:spcPts val="0"/>
              </a:spcBef>
              <a:buNone/>
            </a:pPr>
            <a:r>
              <a:rPr lang="en-US" altLang="en-US" sz="1600">
                <a:latin typeface="Consolas" panose="020B0609020204030204" charset="0"/>
              </a:rPr>
              <a:t>&gt;&gt;&gt; class Cat(Animal):         #派生类，覆盖了基类的show()方法</a:t>
            </a:r>
          </a:p>
          <a:p>
            <a:pPr marL="0" indent="0">
              <a:spcBef>
                <a:spcPts val="0"/>
              </a:spcBef>
              <a:buNone/>
            </a:pPr>
            <a:r>
              <a:rPr lang="en-US" altLang="en-US" sz="1600">
                <a:latin typeface="Consolas" panose="020B0609020204030204" charset="0"/>
              </a:rPr>
              <a:t>    def show(self):</a:t>
            </a:r>
          </a:p>
          <a:p>
            <a:pPr marL="0" indent="0">
              <a:spcBef>
                <a:spcPts val="0"/>
              </a:spcBef>
              <a:buNone/>
            </a:pPr>
            <a:r>
              <a:rPr lang="en-US" altLang="en-US" sz="1600">
                <a:latin typeface="Consolas" panose="020B0609020204030204" charset="0"/>
              </a:rPr>
              <a:t>        print('I am a cat.')</a:t>
            </a:r>
          </a:p>
          <a:p>
            <a:pPr marL="0" indent="0">
              <a:spcBef>
                <a:spcPts val="0"/>
              </a:spcBef>
              <a:buNone/>
            </a:pPr>
            <a:r>
              <a:rPr lang="en-US" altLang="en-US" sz="1600">
                <a:latin typeface="Consolas" panose="020B0609020204030204" charset="0"/>
              </a:rPr>
              <a:t>&gt;&gt;&gt; class Dog(Animal):         #派生类</a:t>
            </a:r>
          </a:p>
          <a:p>
            <a:pPr marL="0" indent="0">
              <a:spcBef>
                <a:spcPts val="0"/>
              </a:spcBef>
              <a:buNone/>
            </a:pPr>
            <a:r>
              <a:rPr lang="en-US" altLang="en-US" sz="1600">
                <a:latin typeface="Consolas" panose="020B0609020204030204" charset="0"/>
              </a:rPr>
              <a:t>    def show(self):</a:t>
            </a:r>
          </a:p>
          <a:p>
            <a:pPr marL="0" indent="0">
              <a:spcBef>
                <a:spcPts val="0"/>
              </a:spcBef>
              <a:buNone/>
            </a:pPr>
            <a:r>
              <a:rPr lang="en-US" altLang="en-US" sz="1600">
                <a:latin typeface="Consolas" panose="020B0609020204030204" charset="0"/>
              </a:rPr>
              <a:t>        print('I am a dog.')</a:t>
            </a:r>
          </a:p>
          <a:p>
            <a:pPr marL="0" indent="0">
              <a:spcBef>
                <a:spcPts val="0"/>
              </a:spcBef>
              <a:buNone/>
            </a:pPr>
            <a:r>
              <a:rPr lang="en-US" altLang="en-US" sz="1600">
                <a:latin typeface="Consolas" panose="020B0609020204030204" charset="0"/>
              </a:rPr>
              <a:t>&gt;&gt;&gt; class Tiger(Animal):       #派生类</a:t>
            </a:r>
          </a:p>
          <a:p>
            <a:pPr marL="0" indent="0">
              <a:spcBef>
                <a:spcPts val="0"/>
              </a:spcBef>
              <a:buNone/>
            </a:pPr>
            <a:r>
              <a:rPr lang="en-US" altLang="en-US" sz="1600">
                <a:latin typeface="Consolas" panose="020B0609020204030204" charset="0"/>
              </a:rPr>
              <a:t>    def show(self):</a:t>
            </a:r>
          </a:p>
          <a:p>
            <a:pPr marL="0" indent="0">
              <a:spcBef>
                <a:spcPts val="0"/>
              </a:spcBef>
              <a:buNone/>
            </a:pPr>
            <a:r>
              <a:rPr lang="en-US" altLang="en-US" sz="1600">
                <a:latin typeface="Consolas" panose="020B0609020204030204" charset="0"/>
              </a:rPr>
              <a:t>        print('I am a tiger.')</a:t>
            </a:r>
          </a:p>
          <a:p>
            <a:pPr marL="0" indent="0">
              <a:spcBef>
                <a:spcPts val="0"/>
              </a:spcBef>
              <a:buNone/>
            </a:pPr>
            <a:r>
              <a:rPr lang="en-US" altLang="en-US" sz="1600">
                <a:latin typeface="Consolas" panose="020B0609020204030204" charset="0"/>
              </a:rPr>
              <a:t>&gt;&gt;&gt; class Test(Animal):        #派生类，没有覆盖基类的show()方法</a:t>
            </a:r>
          </a:p>
          <a:p>
            <a:pPr marL="0" indent="0">
              <a:spcBef>
                <a:spcPts val="0"/>
              </a:spcBef>
              <a:buNone/>
            </a:pPr>
            <a:r>
              <a:rPr lang="en-US" altLang="en-US" sz="1600">
                <a:latin typeface="Consolas" panose="020B0609020204030204" charset="0"/>
              </a:rPr>
              <a:t>    pass</a:t>
            </a:r>
          </a:p>
        </p:txBody>
      </p:sp>
      <p:sp>
        <p:nvSpPr>
          <p:cNvPr id="98306" name="Title 3"/>
          <p:cNvSpPr>
            <a:spLocks noGrp="1"/>
          </p:cNvSpPr>
          <p:nvPr>
            <p:ph type="title"/>
          </p:nvPr>
        </p:nvSpPr>
        <p:spPr>
          <a:xfrm>
            <a:off x="13970" y="10956"/>
            <a:ext cx="9116695" cy="900746"/>
          </a:xfrm>
          <a:gradFill rotWithShape="1">
            <a:gsLst>
              <a:gs pos="0">
                <a:srgbClr val="034373"/>
              </a:gs>
              <a:gs pos="100000">
                <a:srgbClr val="00B0F0"/>
              </a:gs>
            </a:gsLst>
            <a:path path="rect">
              <a:fillToRect r="100000" b="100000"/>
            </a:path>
            <a:tileRect/>
          </a:gradFill>
        </p:spPr>
        <p:txBody>
          <a:bodyPr anchor="ctr"/>
          <a:lstStyle/>
          <a:p>
            <a:pPr defTabSz="914400">
              <a:buNone/>
            </a:pPr>
            <a:r>
              <a:rPr lang="en-US" altLang="en-US" kern="1200" baseline="0">
                <a:latin typeface="+mj-lt"/>
                <a:ea typeface="+mj-ea"/>
                <a:cs typeface="+mj-cs"/>
              </a:rPr>
              <a:t>6.6  </a:t>
            </a:r>
            <a:r>
              <a:rPr lang="zh-CN" altLang="en-US" kern="1200" baseline="0">
                <a:latin typeface="+mj-lt"/>
                <a:ea typeface="+mj-ea"/>
                <a:cs typeface="+mj-cs"/>
              </a:rPr>
              <a:t>多态原理与实现</a:t>
            </a:r>
          </a:p>
        </p:txBody>
      </p:sp>
      <p:sp>
        <p:nvSpPr>
          <p:cNvPr id="9830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52</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Content Placeholder 2"/>
          <p:cNvSpPr>
            <a:spLocks noGrp="1"/>
          </p:cNvSpPr>
          <p:nvPr>
            <p:ph idx="1"/>
          </p:nvPr>
        </p:nvSpPr>
        <p:spPr/>
        <p:txBody>
          <a:bodyPr anchor="t"/>
          <a:lstStyle/>
          <a:p>
            <a:pPr marL="0" indent="0">
              <a:buNone/>
            </a:pPr>
            <a:r>
              <a:rPr lang="en-US" altLang="en-US" sz="1600">
                <a:latin typeface="Consolas" panose="020B0609020204030204" charset="0"/>
              </a:rPr>
              <a:t>&gt;&gt;&gt; x = [item() for item in (Animal, Cat, Dog, Tiger, Test)]</a:t>
            </a:r>
          </a:p>
          <a:p>
            <a:pPr marL="0" indent="0">
              <a:buNone/>
            </a:pPr>
            <a:r>
              <a:rPr lang="en-US" altLang="en-US" sz="1600">
                <a:latin typeface="Consolas" panose="020B0609020204030204" charset="0"/>
              </a:rPr>
              <a:t>&gt;&gt;&gt; for item in x:        #遍历基类和派生类对象并调用show()方法</a:t>
            </a:r>
          </a:p>
          <a:p>
            <a:pPr marL="0" indent="0">
              <a:buNone/>
            </a:pPr>
            <a:r>
              <a:rPr lang="en-US" altLang="en-US" sz="1600">
                <a:latin typeface="Consolas" panose="020B0609020204030204" charset="0"/>
              </a:rPr>
              <a:t>    item.show()</a:t>
            </a:r>
          </a:p>
          <a:p>
            <a:pPr marL="0" indent="0">
              <a:buNone/>
            </a:pP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rPr>
              <a:t>I am an animal.</a:t>
            </a:r>
          </a:p>
          <a:p>
            <a:pPr marL="0" indent="0">
              <a:buNone/>
            </a:pPr>
            <a:r>
              <a:rPr lang="en-US" altLang="en-US" sz="1600">
                <a:solidFill>
                  <a:srgbClr val="00B0F0"/>
                </a:solidFill>
                <a:latin typeface="Consolas" panose="020B0609020204030204" charset="0"/>
              </a:rPr>
              <a:t>I am a cat.</a:t>
            </a:r>
          </a:p>
          <a:p>
            <a:pPr marL="0" indent="0">
              <a:buNone/>
            </a:pPr>
            <a:r>
              <a:rPr lang="en-US" altLang="en-US" sz="1600">
                <a:solidFill>
                  <a:srgbClr val="00B0F0"/>
                </a:solidFill>
                <a:latin typeface="Consolas" panose="020B0609020204030204" charset="0"/>
              </a:rPr>
              <a:t>I am a dog.</a:t>
            </a:r>
          </a:p>
          <a:p>
            <a:pPr marL="0" indent="0">
              <a:buNone/>
            </a:pPr>
            <a:r>
              <a:rPr lang="en-US" altLang="en-US" sz="1600">
                <a:solidFill>
                  <a:srgbClr val="00B0F0"/>
                </a:solidFill>
                <a:latin typeface="Consolas" panose="020B0609020204030204" charset="0"/>
              </a:rPr>
              <a:t>I am a tiger.</a:t>
            </a:r>
          </a:p>
          <a:p>
            <a:pPr marL="0" indent="0">
              <a:buNone/>
            </a:pPr>
            <a:r>
              <a:rPr lang="en-US" altLang="en-US" sz="1600">
                <a:solidFill>
                  <a:srgbClr val="00B0F0"/>
                </a:solidFill>
                <a:latin typeface="Consolas" panose="020B0609020204030204" charset="0"/>
              </a:rPr>
              <a:t>I am an animal.</a:t>
            </a:r>
          </a:p>
        </p:txBody>
      </p:sp>
      <p:sp>
        <p:nvSpPr>
          <p:cNvPr id="99330" name="Title 3"/>
          <p:cNvSpPr>
            <a:spLocks noGrp="1"/>
          </p:cNvSpPr>
          <p:nvPr>
            <p:ph type="title"/>
          </p:nvPr>
        </p:nvSpPr>
        <p:spPr>
          <a:xfrm>
            <a:off x="13970" y="10956"/>
            <a:ext cx="9116695" cy="900746"/>
          </a:xfrm>
          <a:gradFill rotWithShape="1">
            <a:gsLst>
              <a:gs pos="0">
                <a:srgbClr val="034373"/>
              </a:gs>
              <a:gs pos="100000">
                <a:srgbClr val="00B0F0"/>
              </a:gs>
            </a:gsLst>
            <a:path path="rect">
              <a:fillToRect r="100000" b="100000"/>
            </a:path>
            <a:tileRect/>
          </a:gradFill>
        </p:spPr>
        <p:txBody>
          <a:bodyPr anchor="ctr"/>
          <a:lstStyle/>
          <a:p>
            <a:pPr defTabSz="914400">
              <a:buNone/>
            </a:pPr>
            <a:r>
              <a:rPr lang="en-US" altLang="en-US" kern="1200" baseline="0">
                <a:latin typeface="+mj-lt"/>
                <a:ea typeface="+mj-ea"/>
                <a:cs typeface="+mj-cs"/>
              </a:rPr>
              <a:t>6.6  </a:t>
            </a:r>
            <a:r>
              <a:rPr lang="zh-CN" altLang="en-US" kern="1200" baseline="0">
                <a:latin typeface="+mj-lt"/>
                <a:ea typeface="+mj-ea"/>
                <a:cs typeface="+mj-cs"/>
              </a:rPr>
              <a:t>多态原理与实现</a:t>
            </a:r>
          </a:p>
        </p:txBody>
      </p:sp>
      <p:sp>
        <p:nvSpPr>
          <p:cNvPr id="9933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53</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课程设计</a:t>
            </a:r>
            <a:r>
              <a:rPr lang="en-US" altLang="zh-CN" dirty="0"/>
              <a:t>PPT</a:t>
            </a:r>
            <a:r>
              <a:rPr lang="zh-CN" altLang="en-US" dirty="0"/>
              <a:t>展示</a:t>
            </a:r>
            <a:endParaRPr lang="en-US" dirty="0"/>
          </a:p>
        </p:txBody>
      </p:sp>
      <p:sp>
        <p:nvSpPr>
          <p:cNvPr id="3" name="Content Placeholder 2"/>
          <p:cNvSpPr>
            <a:spLocks noGrp="1"/>
          </p:cNvSpPr>
          <p:nvPr>
            <p:ph idx="1"/>
          </p:nvPr>
        </p:nvSpPr>
        <p:spPr/>
        <p:txBody>
          <a:bodyPr/>
          <a:lstStyle/>
          <a:p>
            <a:r>
              <a:rPr lang="en-US" dirty="0"/>
              <a:t>P</a:t>
            </a:r>
            <a:r>
              <a:rPr lang="en-US" altLang="zh-CN" dirty="0"/>
              <a:t>ython</a:t>
            </a:r>
            <a:r>
              <a:rPr lang="zh-CN" altLang="en-US" dirty="0"/>
              <a:t>工具包及应用</a:t>
            </a:r>
            <a:endParaRPr lang="en-US" altLang="zh-CN" dirty="0"/>
          </a:p>
          <a:p>
            <a:pPr lvl="1"/>
            <a:r>
              <a:rPr lang="en-US" altLang="zh-CN" dirty="0" err="1"/>
              <a:t>pytorch</a:t>
            </a:r>
            <a:r>
              <a:rPr lang="zh-CN" altLang="en-US" dirty="0"/>
              <a:t>、</a:t>
            </a:r>
            <a:r>
              <a:rPr lang="en-US" altLang="zh-CN" dirty="0" err="1"/>
              <a:t>tensorflow</a:t>
            </a:r>
            <a:r>
              <a:rPr lang="zh-CN" altLang="en-US" dirty="0"/>
              <a:t>、</a:t>
            </a:r>
            <a:r>
              <a:rPr lang="en-US" altLang="zh-CN" dirty="0" err="1"/>
              <a:t>MXNet</a:t>
            </a:r>
            <a:endParaRPr lang="en-US" altLang="zh-CN" dirty="0"/>
          </a:p>
          <a:p>
            <a:pPr lvl="1"/>
            <a:r>
              <a:rPr lang="en-US" altLang="zh-CN" dirty="0" err="1"/>
              <a:t>Pygame</a:t>
            </a:r>
            <a:r>
              <a:rPr lang="zh-CN" altLang="en-US" dirty="0"/>
              <a:t>、</a:t>
            </a:r>
            <a:r>
              <a:rPr lang="en-US" altLang="zh-CN" dirty="0" err="1"/>
              <a:t>moviepy</a:t>
            </a:r>
            <a:r>
              <a:rPr lang="zh-CN" altLang="en-US" dirty="0"/>
              <a:t>、</a:t>
            </a:r>
            <a:r>
              <a:rPr lang="en-US" altLang="zh-CN" dirty="0" err="1"/>
              <a:t>opencv</a:t>
            </a:r>
            <a:r>
              <a:rPr lang="zh-CN" altLang="en-US" dirty="0"/>
              <a:t>、</a:t>
            </a:r>
            <a:r>
              <a:rPr lang="en-US" altLang="zh-CN" dirty="0" err="1"/>
              <a:t>pyopengl</a:t>
            </a:r>
            <a:r>
              <a:rPr lang="zh-CN" altLang="en-US" dirty="0"/>
              <a:t>、</a:t>
            </a:r>
            <a:r>
              <a:rPr lang="en-US" altLang="zh-CN" dirty="0"/>
              <a:t>PIL</a:t>
            </a:r>
          </a:p>
          <a:p>
            <a:endParaRPr lang="en-US" altLang="zh-CN" dirty="0"/>
          </a:p>
          <a:p>
            <a:r>
              <a:rPr lang="zh-CN" altLang="en-US" dirty="0"/>
              <a:t>应用设计</a:t>
            </a:r>
            <a:endParaRPr lang="en-US" altLang="zh-CN"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22529"/>
          <p:cNvSpPr>
            <a:spLocks noGrp="1"/>
          </p:cNvSpPr>
          <p:nvPr>
            <p:ph type="title"/>
          </p:nvPr>
        </p:nvSpPr>
        <p:spPr>
          <a:xfrm>
            <a:off x="13970" y="10956"/>
            <a:ext cx="9116695" cy="900746"/>
          </a:xfrm>
        </p:spPr>
        <p:txBody>
          <a:bodyPr anchor="ctr"/>
          <a:lstStyle/>
          <a:p>
            <a:pPr defTabSz="914400" fontAlgn="base">
              <a:buNone/>
            </a:pPr>
            <a:r>
              <a:rPr lang="zh-CN" altLang="en-US" strike="noStrike" kern="1200" baseline="0" noProof="1">
                <a:effectLst>
                  <a:outerShdw blurRad="38100" dist="38100" dir="2700000">
                    <a:srgbClr val="C0C0C0"/>
                  </a:outerShdw>
                </a:effectLst>
                <a:latin typeface="+mj-lt"/>
                <a:ea typeface="+mj-ea"/>
                <a:cs typeface="+mj-cs"/>
              </a:rPr>
              <a:t>6.1.1  类定义语法</a:t>
            </a:r>
          </a:p>
        </p:txBody>
      </p:sp>
      <p:sp>
        <p:nvSpPr>
          <p:cNvPr id="22531" name="文本占位符 22530"/>
          <p:cNvSpPr>
            <a:spLocks noGrp="1"/>
          </p:cNvSpPr>
          <p:nvPr>
            <p:ph idx="1"/>
          </p:nvPr>
        </p:nvSpPr>
        <p:spPr/>
        <p:txBody>
          <a:bodyPr/>
          <a:lstStyle/>
          <a:p>
            <a:pPr fontAlgn="base">
              <a:lnSpc>
                <a:spcPct val="100000"/>
              </a:lnSpc>
              <a:spcBef>
                <a:spcPts val="0"/>
              </a:spcBef>
              <a:buFont typeface="Wingdings" panose="05000000000000000000" charset="0"/>
              <a:buChar char="n"/>
            </a:pPr>
            <a:r>
              <a:rPr lang="zh-CN" altLang="en-US" sz="1800" strike="noStrike" noProof="1">
                <a:effectLst/>
              </a:rPr>
              <a:t>定义了类之后，可以用来实例化对象，并通过“</a:t>
            </a:r>
            <a:r>
              <a:rPr lang="zh-CN" altLang="en-US" sz="1800" strike="noStrike" noProof="1">
                <a:solidFill>
                  <a:srgbClr val="FF0000"/>
                </a:solidFill>
                <a:effectLst/>
              </a:rPr>
              <a:t>对象名</a:t>
            </a:r>
            <a:r>
              <a:rPr lang="en-US" altLang="zh-CN" sz="1800" strike="noStrike" noProof="1">
                <a:solidFill>
                  <a:srgbClr val="FF0000"/>
                </a:solidFill>
                <a:effectLst/>
              </a:rPr>
              <a:t>.</a:t>
            </a:r>
            <a:r>
              <a:rPr lang="zh-CN" altLang="en-US" sz="1800" strike="noStrike" noProof="1">
                <a:solidFill>
                  <a:srgbClr val="FF0000"/>
                </a:solidFill>
                <a:effectLst/>
              </a:rPr>
              <a:t>成员</a:t>
            </a:r>
            <a:r>
              <a:rPr lang="zh-CN" altLang="en-US" sz="1800" strike="noStrike" noProof="1">
                <a:effectLst/>
              </a:rPr>
              <a:t>”的方式来访问其中的数据成员或成员方法。</a:t>
            </a:r>
          </a:p>
          <a:p>
            <a:pPr marL="1905" indent="-1905" fontAlgn="base">
              <a:lnSpc>
                <a:spcPct val="80000"/>
              </a:lnSpc>
            </a:pPr>
            <a:endParaRPr lang="zh-CN" altLang="en-US" sz="1500" strike="noStrike" noProof="1">
              <a:effectLst/>
            </a:endParaRPr>
          </a:p>
          <a:p>
            <a:pPr marL="1905" indent="-344805" fontAlgn="base">
              <a:lnSpc>
                <a:spcPct val="80000"/>
              </a:lnSpc>
              <a:buNone/>
            </a:pPr>
            <a:r>
              <a:rPr lang="en-US" altLang="zh-CN" sz="1800" strike="noStrike" noProof="1">
                <a:effectLst/>
                <a:latin typeface="Consolas" panose="020B0609020204030204" charset="0"/>
              </a:rPr>
              <a:t>car = Car()</a:t>
            </a:r>
          </a:p>
          <a:p>
            <a:pPr marL="1905" indent="-344805" fontAlgn="base">
              <a:lnSpc>
                <a:spcPct val="80000"/>
              </a:lnSpc>
              <a:buNone/>
            </a:pPr>
            <a:r>
              <a:rPr lang="en-US" altLang="zh-CN" sz="1800" strike="noStrike" noProof="1">
                <a:effectLst/>
                <a:latin typeface="Consolas" panose="020B0609020204030204" charset="0"/>
              </a:rPr>
              <a:t>car.infor()</a:t>
            </a:r>
            <a:endParaRPr lang="en-US" altLang="zh-CN" sz="1350" strike="noStrike" noProof="1">
              <a:solidFill>
                <a:srgbClr val="00B0F0"/>
              </a:solidFill>
              <a:effectLst/>
              <a:latin typeface="Consolas" panose="020B0609020204030204" charset="0"/>
            </a:endParaRPr>
          </a:p>
          <a:p>
            <a:pPr marL="1905" indent="-1905" fontAlgn="base">
              <a:lnSpc>
                <a:spcPct val="80000"/>
              </a:lnSpc>
            </a:pPr>
            <a:endParaRPr lang="en-US" altLang="zh-CN" sz="1500" strike="noStrike" noProof="1">
              <a:effectLst/>
            </a:endParaRPr>
          </a:p>
          <a:p>
            <a:pPr fontAlgn="base">
              <a:lnSpc>
                <a:spcPct val="100000"/>
              </a:lnSpc>
              <a:spcBef>
                <a:spcPts val="0"/>
              </a:spcBef>
              <a:buFont typeface="Wingdings" panose="05000000000000000000" charset="0"/>
              <a:buChar char="n"/>
            </a:pPr>
            <a:r>
              <a:rPr lang="zh-CN" altLang="en-US" sz="1800" strike="noStrike" noProof="1">
                <a:effectLst/>
              </a:rPr>
              <a:t>在</a:t>
            </a:r>
            <a:r>
              <a:rPr lang="en-US" altLang="zh-CN" sz="1800" strike="noStrike" noProof="1">
                <a:effectLst/>
              </a:rPr>
              <a:t>Python</a:t>
            </a:r>
            <a:r>
              <a:rPr lang="zh-CN" altLang="en-US" sz="1800" strike="noStrike" noProof="1">
                <a:effectLst/>
              </a:rPr>
              <a:t>中，可以使用内置方法</a:t>
            </a:r>
            <a:r>
              <a:rPr lang="en-US" altLang="zh-CN" sz="1800" strike="noStrike" noProof="1">
                <a:effectLst/>
              </a:rPr>
              <a:t>isinstance()</a:t>
            </a:r>
            <a:r>
              <a:rPr lang="zh-CN" altLang="en-US" sz="1800" strike="noStrike" noProof="1">
                <a:effectLst/>
              </a:rPr>
              <a:t>来测试一个对象是否为某个类的实例。</a:t>
            </a:r>
          </a:p>
          <a:p>
            <a:pPr marL="1905" indent="-344805" fontAlgn="base">
              <a:lnSpc>
                <a:spcPct val="80000"/>
              </a:lnSpc>
              <a:buNone/>
            </a:pPr>
            <a:r>
              <a:rPr lang="en-US" altLang="zh-CN" sz="1800" strike="noStrike" noProof="1">
                <a:effectLst/>
                <a:latin typeface="Consolas" panose="020B0609020204030204" charset="0"/>
              </a:rPr>
              <a:t>isinstance(car, Car)         # </a:t>
            </a:r>
            <a:r>
              <a:rPr lang="en-US" altLang="zh-CN" sz="1800" strike="noStrike" noProof="1">
                <a:solidFill>
                  <a:srgbClr val="00B0F0"/>
                </a:solidFill>
                <a:effectLst/>
                <a:latin typeface="Consolas" panose="020B0609020204030204" charset="0"/>
              </a:rPr>
              <a:t>True</a:t>
            </a:r>
          </a:p>
          <a:p>
            <a:pPr marL="1905" indent="-344805" fontAlgn="base">
              <a:lnSpc>
                <a:spcPct val="80000"/>
              </a:lnSpc>
              <a:buNone/>
            </a:pPr>
            <a:r>
              <a:rPr lang="en-US" altLang="zh-CN" sz="1800" strike="noStrike" noProof="1">
                <a:effectLst/>
                <a:latin typeface="Consolas" panose="020B0609020204030204" charset="0"/>
              </a:rPr>
              <a:t>isinstance(car, str)         # </a:t>
            </a:r>
            <a:r>
              <a:rPr lang="en-US" altLang="zh-CN" sz="1800" strike="noStrike" noProof="1">
                <a:solidFill>
                  <a:srgbClr val="00B0F0"/>
                </a:solidFill>
                <a:effectLst/>
                <a:latin typeface="Consolas" panose="020B0609020204030204" charset="0"/>
              </a:rPr>
              <a:t>False</a:t>
            </a:r>
          </a:p>
        </p:txBody>
      </p:sp>
      <p:sp>
        <p:nvSpPr>
          <p:cNvPr id="30723"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6</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23553"/>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6.1.1  </a:t>
            </a:r>
            <a:r>
              <a:rPr lang="zh-CN" altLang="en-US" strike="noStrike" kern="1200" baseline="0" noProof="1">
                <a:effectLst>
                  <a:outerShdw blurRad="38100" dist="38100" dir="2700000">
                    <a:srgbClr val="C0C0C0"/>
                  </a:outerShdw>
                </a:effectLst>
                <a:latin typeface="+mj-lt"/>
                <a:ea typeface="+mj-ea"/>
                <a:cs typeface="+mj-cs"/>
              </a:rPr>
              <a:t>类定义语法</a:t>
            </a:r>
          </a:p>
        </p:txBody>
      </p:sp>
      <p:sp>
        <p:nvSpPr>
          <p:cNvPr id="23555" name="文本占位符 23554"/>
          <p:cNvSpPr>
            <a:spLocks noGrp="1"/>
          </p:cNvSpPr>
          <p:nvPr>
            <p:ph idx="1"/>
          </p:nvPr>
        </p:nvSpPr>
        <p:spPr/>
        <p:txBody>
          <a:bodyPr/>
          <a:lstStyle/>
          <a:p>
            <a:pPr fontAlgn="base">
              <a:lnSpc>
                <a:spcPct val="130000"/>
              </a:lnSpc>
              <a:spcBef>
                <a:spcPts val="0"/>
              </a:spcBef>
              <a:buFont typeface="Wingdings" panose="05000000000000000000" charset="0"/>
              <a:buChar char="n"/>
            </a:pPr>
            <a:r>
              <a:rPr lang="en-US" altLang="zh-CN" sz="1800" strike="noStrike" noProof="1">
                <a:effectLst/>
              </a:rPr>
              <a:t>Python</a:t>
            </a:r>
            <a:r>
              <a:rPr lang="zh-CN" altLang="en-US" sz="1800" strike="noStrike" noProof="1">
                <a:effectLst/>
              </a:rPr>
              <a:t>提供了一个关键字“</a:t>
            </a:r>
            <a:r>
              <a:rPr lang="en-US" altLang="zh-CN" sz="1800" strike="noStrike" noProof="1">
                <a:solidFill>
                  <a:srgbClr val="FF0000"/>
                </a:solidFill>
                <a:effectLst/>
              </a:rPr>
              <a:t>pass</a:t>
            </a:r>
            <a:r>
              <a:rPr lang="en-US" altLang="zh-CN" sz="1800" strike="noStrike" noProof="1">
                <a:effectLst/>
              </a:rPr>
              <a:t>”</a:t>
            </a:r>
            <a:r>
              <a:rPr lang="zh-CN" altLang="en-US" sz="1800" strike="noStrike" noProof="1">
                <a:effectLst/>
              </a:rPr>
              <a:t>，表示</a:t>
            </a:r>
            <a:r>
              <a:rPr lang="zh-CN" altLang="en-US" sz="1800" strike="noStrike" noProof="1">
                <a:solidFill>
                  <a:srgbClr val="FF0000"/>
                </a:solidFill>
                <a:effectLst/>
              </a:rPr>
              <a:t>空语句</a:t>
            </a:r>
            <a:r>
              <a:rPr lang="zh-CN" altLang="en-US" sz="1800" strike="noStrike" noProof="1">
                <a:effectLst/>
              </a:rPr>
              <a:t>，可以用在类和函数的定义中或者选择结构中。当暂时没有确定如何实现功能，或者为以后的软件升级预留空间，或者其他类型功能时，可以使用该关键字来“占位”。</a:t>
            </a:r>
          </a:p>
          <a:p>
            <a:pPr marL="1905" indent="-1905" fontAlgn="base">
              <a:lnSpc>
                <a:spcPct val="80000"/>
              </a:lnSpc>
            </a:pPr>
            <a:endParaRPr lang="zh-CN" altLang="en-US" sz="1800" strike="noStrike" noProof="1">
              <a:effectLst/>
            </a:endParaRPr>
          </a:p>
          <a:p>
            <a:pPr marL="1905" indent="-344805" fontAlgn="base">
              <a:lnSpc>
                <a:spcPct val="80000"/>
              </a:lnSpc>
              <a:buNone/>
            </a:pPr>
            <a:r>
              <a:rPr lang="en-US" altLang="zh-CN" sz="1800" strike="noStrike" noProof="1">
                <a:effectLst/>
                <a:latin typeface="Consolas" panose="020B0609020204030204" charset="0"/>
              </a:rPr>
              <a:t>class A:</a:t>
            </a:r>
          </a:p>
          <a:p>
            <a:pPr marL="1905" indent="-344805" fontAlgn="base">
              <a:lnSpc>
                <a:spcPct val="80000"/>
              </a:lnSpc>
              <a:buNone/>
            </a:pPr>
            <a:r>
              <a:rPr lang="en-US" altLang="en-US" sz="1800" strike="noStrike" noProof="1">
                <a:latin typeface="Consolas" panose="020B0609020204030204" charset="0"/>
                <a:sym typeface="+mn-ea"/>
              </a:rPr>
              <a:t>    </a:t>
            </a:r>
            <a:r>
              <a:rPr lang="en-US" altLang="zh-CN" sz="1800" strike="noStrike" noProof="1">
                <a:effectLst/>
                <a:latin typeface="Consolas" panose="020B0609020204030204" charset="0"/>
              </a:rPr>
              <a:t>pass</a:t>
            </a:r>
          </a:p>
          <a:p>
            <a:pPr marL="1905" indent="-344805" fontAlgn="base">
              <a:lnSpc>
                <a:spcPct val="80000"/>
              </a:lnSpc>
              <a:buNone/>
            </a:pPr>
            <a:endParaRPr lang="en-US" altLang="zh-CN" sz="1800" strike="noStrike" noProof="1">
              <a:effectLst/>
              <a:latin typeface="Consolas" panose="020B0609020204030204" charset="0"/>
            </a:endParaRPr>
          </a:p>
          <a:p>
            <a:pPr marL="1905" indent="-344805" fontAlgn="base">
              <a:lnSpc>
                <a:spcPct val="80000"/>
              </a:lnSpc>
              <a:buNone/>
            </a:pPr>
            <a:r>
              <a:rPr lang="en-US" altLang="zh-CN" sz="1800" strike="noStrike" noProof="1">
                <a:effectLst/>
                <a:latin typeface="Consolas" panose="020B0609020204030204" charset="0"/>
              </a:rPr>
              <a:t>def demo():</a:t>
            </a:r>
          </a:p>
          <a:p>
            <a:pPr marL="1905" indent="-344805" fontAlgn="base">
              <a:lnSpc>
                <a:spcPct val="80000"/>
              </a:lnSpc>
              <a:buNone/>
            </a:pPr>
            <a:r>
              <a:rPr lang="en-US" altLang="en-US" sz="1800" strike="noStrike" noProof="1">
                <a:latin typeface="Consolas" panose="020B0609020204030204" charset="0"/>
                <a:sym typeface="+mn-ea"/>
              </a:rPr>
              <a:t>    </a:t>
            </a:r>
            <a:r>
              <a:rPr lang="en-US" altLang="zh-CN" sz="1800" strike="noStrike" noProof="1">
                <a:effectLst/>
                <a:latin typeface="Consolas" panose="020B0609020204030204" charset="0"/>
              </a:rPr>
              <a:t>pass</a:t>
            </a:r>
          </a:p>
          <a:p>
            <a:pPr marL="1905" indent="-344805" fontAlgn="base">
              <a:lnSpc>
                <a:spcPct val="80000"/>
              </a:lnSpc>
              <a:buNone/>
            </a:pPr>
            <a:endParaRPr lang="en-US" altLang="zh-CN" sz="1800" strike="noStrike" noProof="1">
              <a:effectLst/>
              <a:latin typeface="Consolas" panose="020B0609020204030204" charset="0"/>
            </a:endParaRPr>
          </a:p>
          <a:p>
            <a:pPr marL="1905" indent="-344805" fontAlgn="base">
              <a:lnSpc>
                <a:spcPct val="80000"/>
              </a:lnSpc>
              <a:buNone/>
            </a:pPr>
            <a:r>
              <a:rPr lang="en-US" altLang="zh-CN" sz="1800" strike="noStrike" noProof="1">
                <a:effectLst/>
                <a:latin typeface="Consolas" panose="020B0609020204030204" charset="0"/>
              </a:rPr>
              <a:t>if 5&gt;3:</a:t>
            </a:r>
          </a:p>
          <a:p>
            <a:pPr marL="1905" indent="-344805" fontAlgn="base">
              <a:lnSpc>
                <a:spcPct val="80000"/>
              </a:lnSpc>
              <a:buNone/>
            </a:pPr>
            <a:r>
              <a:rPr lang="en-US" altLang="en-US" sz="1800" strike="noStrike" noProof="1">
                <a:latin typeface="Consolas" panose="020B0609020204030204" charset="0"/>
                <a:sym typeface="+mn-ea"/>
              </a:rPr>
              <a:t>    </a:t>
            </a:r>
            <a:r>
              <a:rPr lang="en-US" altLang="zh-CN" sz="1800" strike="noStrike" noProof="1">
                <a:effectLst/>
                <a:latin typeface="Consolas" panose="020B0609020204030204" charset="0"/>
              </a:rPr>
              <a:t>pass</a:t>
            </a:r>
          </a:p>
        </p:txBody>
      </p:sp>
      <p:sp>
        <p:nvSpPr>
          <p:cNvPr id="31747"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7</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4577"/>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6.1.2  self</a:t>
            </a:r>
            <a:r>
              <a:rPr lang="zh-CN" altLang="en-US" strike="noStrike" kern="1200" baseline="0" noProof="1">
                <a:effectLst>
                  <a:outerShdw blurRad="38100" dist="38100" dir="2700000">
                    <a:srgbClr val="C0C0C0"/>
                  </a:outerShdw>
                </a:effectLst>
                <a:latin typeface="+mj-lt"/>
                <a:ea typeface="+mj-ea"/>
                <a:cs typeface="+mj-cs"/>
              </a:rPr>
              <a:t>参数</a:t>
            </a:r>
          </a:p>
        </p:txBody>
      </p:sp>
      <p:sp>
        <p:nvSpPr>
          <p:cNvPr id="32770" name="文本占位符 24578"/>
          <p:cNvSpPr>
            <a:spLocks noGrp="1"/>
          </p:cNvSpPr>
          <p:nvPr>
            <p:ph idx="1"/>
          </p:nvPr>
        </p:nvSpPr>
        <p:spPr/>
        <p:txBody>
          <a:bodyPr anchor="t"/>
          <a:lstStyle/>
          <a:p>
            <a:pPr defTabSz="914400">
              <a:lnSpc>
                <a:spcPct val="130000"/>
              </a:lnSpc>
              <a:spcBef>
                <a:spcPts val="1200"/>
              </a:spcBef>
              <a:spcAft>
                <a:spcPts val="600"/>
              </a:spcAft>
              <a:buSzPct val="90000"/>
              <a:buFont typeface="Wingdings" panose="05000000000000000000" charset="0"/>
              <a:buChar char="§"/>
            </a:pPr>
            <a:r>
              <a:rPr lang="zh-CN" altLang="en-US" sz="1800" dirty="0"/>
              <a:t>类的所有实例方法都</a:t>
            </a:r>
            <a:r>
              <a:rPr lang="zh-CN" altLang="en-US" sz="1800" dirty="0">
                <a:solidFill>
                  <a:srgbClr val="FF0000"/>
                </a:solidFill>
              </a:rPr>
              <a:t>必须至少</a:t>
            </a:r>
            <a:r>
              <a:rPr lang="zh-CN" altLang="en-US" sz="1800" dirty="0"/>
              <a:t>有一个名为</a:t>
            </a:r>
            <a:r>
              <a:rPr lang="en-US" altLang="zh-CN" sz="1800" dirty="0"/>
              <a:t>“</a:t>
            </a:r>
            <a:r>
              <a:rPr lang="zh-CN" altLang="en-US" sz="1800" dirty="0"/>
              <a:t>self</a:t>
            </a:r>
            <a:r>
              <a:rPr lang="en-US" altLang="zh-CN" sz="1800" dirty="0"/>
              <a:t>”</a:t>
            </a:r>
            <a:r>
              <a:rPr lang="zh-CN" altLang="en-US" sz="1800" dirty="0"/>
              <a:t>的参数，并且必须是方法的</a:t>
            </a:r>
            <a:r>
              <a:rPr lang="zh-CN" altLang="en-US" sz="1800" dirty="0">
                <a:solidFill>
                  <a:srgbClr val="FF0000"/>
                </a:solidFill>
              </a:rPr>
              <a:t>第一个</a:t>
            </a:r>
            <a:r>
              <a:rPr lang="zh-CN" altLang="en-US" sz="1800" dirty="0"/>
              <a:t>形参（如果有多个形参的话），</a:t>
            </a:r>
            <a:r>
              <a:rPr lang="zh-CN" altLang="en-US" sz="1800" dirty="0">
                <a:solidFill>
                  <a:srgbClr val="FF0000"/>
                </a:solidFill>
              </a:rPr>
              <a:t>self参数代表将来要创建的对象本身</a:t>
            </a:r>
            <a:r>
              <a:rPr lang="zh-CN" altLang="en-US" sz="1800" dirty="0"/>
              <a:t>。</a:t>
            </a:r>
          </a:p>
          <a:p>
            <a:pPr defTabSz="914400">
              <a:lnSpc>
                <a:spcPct val="130000"/>
              </a:lnSpc>
              <a:spcBef>
                <a:spcPts val="1200"/>
              </a:spcBef>
              <a:spcAft>
                <a:spcPts val="600"/>
              </a:spcAft>
              <a:buSzPct val="90000"/>
              <a:buFont typeface="Wingdings" panose="05000000000000000000" charset="0"/>
              <a:buChar char="§"/>
            </a:pPr>
            <a:r>
              <a:rPr lang="zh-CN" altLang="en-US" sz="1800" dirty="0"/>
              <a:t>在类的</a:t>
            </a:r>
            <a:r>
              <a:rPr lang="zh-CN" altLang="en-US" sz="1800" dirty="0">
                <a:solidFill>
                  <a:srgbClr val="FF0000"/>
                </a:solidFill>
              </a:rPr>
              <a:t>实例方法中访问实例属性时需要以self为前缀</a:t>
            </a:r>
            <a:r>
              <a:rPr lang="zh-CN" altLang="en-US" sz="1800" dirty="0"/>
              <a:t>。</a:t>
            </a:r>
          </a:p>
          <a:p>
            <a:pPr defTabSz="914400">
              <a:lnSpc>
                <a:spcPct val="130000"/>
              </a:lnSpc>
              <a:spcBef>
                <a:spcPts val="1200"/>
              </a:spcBef>
              <a:spcAft>
                <a:spcPts val="600"/>
              </a:spcAft>
              <a:buSzPct val="90000"/>
              <a:buFont typeface="Wingdings" panose="05000000000000000000" charset="0"/>
              <a:buChar char="§"/>
            </a:pPr>
            <a:r>
              <a:rPr lang="zh-CN" altLang="en-US" sz="1800" dirty="0"/>
              <a:t>在外部通过</a:t>
            </a:r>
            <a:r>
              <a:rPr lang="zh-CN" altLang="en-US" sz="1800" dirty="0">
                <a:solidFill>
                  <a:srgbClr val="FF0000"/>
                </a:solidFill>
              </a:rPr>
              <a:t>对象</a:t>
            </a:r>
            <a:r>
              <a:rPr lang="zh-CN" altLang="en-US" sz="1800" dirty="0"/>
              <a:t>调用对象方法时并</a:t>
            </a:r>
            <a:r>
              <a:rPr lang="zh-CN" altLang="en-US" sz="1800" dirty="0">
                <a:solidFill>
                  <a:srgbClr val="FF0000"/>
                </a:solidFill>
              </a:rPr>
              <a:t>不需要</a:t>
            </a:r>
            <a:r>
              <a:rPr lang="zh-CN" altLang="en-US" sz="1800" dirty="0"/>
              <a:t>传递这个参数</a:t>
            </a:r>
          </a:p>
          <a:p>
            <a:pPr defTabSz="914400">
              <a:lnSpc>
                <a:spcPct val="130000"/>
              </a:lnSpc>
              <a:spcBef>
                <a:spcPts val="1200"/>
              </a:spcBef>
              <a:spcAft>
                <a:spcPts val="600"/>
              </a:spcAft>
              <a:buSzPct val="90000"/>
              <a:buFont typeface="Wingdings" panose="05000000000000000000" charset="0"/>
              <a:buChar char="§"/>
            </a:pPr>
            <a:r>
              <a:rPr lang="zh-CN" altLang="en-US" sz="1800" dirty="0">
                <a:highlight>
                  <a:srgbClr val="C0C0C0"/>
                </a:highlight>
              </a:rPr>
              <a:t>如果在外部</a:t>
            </a:r>
            <a:r>
              <a:rPr lang="zh-CN" altLang="en-US" sz="1800" dirty="0">
                <a:solidFill>
                  <a:srgbClr val="FF0000"/>
                </a:solidFill>
                <a:highlight>
                  <a:srgbClr val="C0C0C0"/>
                </a:highlight>
              </a:rPr>
              <a:t>通过类调用对象方法</a:t>
            </a:r>
            <a:r>
              <a:rPr lang="zh-CN" altLang="en-US" sz="1800" dirty="0">
                <a:highlight>
                  <a:srgbClr val="C0C0C0"/>
                </a:highlight>
              </a:rPr>
              <a:t>则</a:t>
            </a:r>
            <a:r>
              <a:rPr lang="zh-CN" altLang="en-US" sz="1800" dirty="0">
                <a:solidFill>
                  <a:srgbClr val="FF0000"/>
                </a:solidFill>
                <a:highlight>
                  <a:srgbClr val="C0C0C0"/>
                </a:highlight>
              </a:rPr>
              <a:t>需要</a:t>
            </a:r>
            <a:r>
              <a:rPr lang="zh-CN" altLang="en-US" sz="1800" dirty="0">
                <a:highlight>
                  <a:srgbClr val="C0C0C0"/>
                </a:highlight>
              </a:rPr>
              <a:t>显式为self参数传值。</a:t>
            </a:r>
          </a:p>
        </p:txBody>
      </p:sp>
      <p:sp>
        <p:nvSpPr>
          <p:cNvPr id="32771"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8</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25601"/>
          <p:cNvSpPr>
            <a:spLocks noGrp="1"/>
          </p:cNvSpPr>
          <p:nvPr>
            <p:ph type="title"/>
          </p:nvPr>
        </p:nvSpPr>
        <p:spPr>
          <a:xfrm>
            <a:off x="13970" y="10956"/>
            <a:ext cx="9116695" cy="900746"/>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6.1.2  self</a:t>
            </a:r>
            <a:r>
              <a:rPr lang="zh-CN" altLang="en-US" strike="noStrike" kern="1200" baseline="0" noProof="1">
                <a:effectLst>
                  <a:outerShdw blurRad="38100" dist="38100" dir="2700000">
                    <a:srgbClr val="C0C0C0"/>
                  </a:outerShdw>
                </a:effectLst>
                <a:latin typeface="+mj-lt"/>
                <a:ea typeface="+mj-ea"/>
                <a:cs typeface="+mj-cs"/>
              </a:rPr>
              <a:t>参数</a:t>
            </a:r>
          </a:p>
        </p:txBody>
      </p:sp>
      <p:sp>
        <p:nvSpPr>
          <p:cNvPr id="25603" name="文本占位符 25602"/>
          <p:cNvSpPr>
            <a:spLocks noGrp="1"/>
          </p:cNvSpPr>
          <p:nvPr>
            <p:ph idx="1"/>
          </p:nvPr>
        </p:nvSpPr>
        <p:spPr/>
        <p:txBody>
          <a:bodyPr/>
          <a:lstStyle/>
          <a:p>
            <a:pPr fontAlgn="base">
              <a:lnSpc>
                <a:spcPct val="130000"/>
              </a:lnSpc>
              <a:spcBef>
                <a:spcPts val="0"/>
              </a:spcBef>
              <a:buFont typeface="Wingdings" panose="05000000000000000000" charset="0"/>
              <a:buChar char="n"/>
            </a:pPr>
            <a:r>
              <a:rPr lang="zh-CN" altLang="en-US" sz="1800" strike="noStrike" noProof="1">
                <a:effectLst/>
              </a:rPr>
              <a:t>在</a:t>
            </a:r>
            <a:r>
              <a:rPr lang="en-US" altLang="zh-CN" sz="1800" strike="noStrike" noProof="1">
                <a:effectLst/>
              </a:rPr>
              <a:t>Python</a:t>
            </a:r>
            <a:r>
              <a:rPr lang="zh-CN" altLang="en-US" sz="1800" strike="noStrike" noProof="1">
                <a:effectLst/>
              </a:rPr>
              <a:t>中，在类中定义实例方法时将第一个参数定义为“</a:t>
            </a:r>
            <a:r>
              <a:rPr lang="en-US" altLang="zh-CN" sz="1800" strike="noStrike" noProof="1">
                <a:effectLst/>
              </a:rPr>
              <a:t>self”</a:t>
            </a:r>
            <a:r>
              <a:rPr lang="zh-CN" altLang="en-US" sz="1800" strike="noStrike" noProof="1">
                <a:effectLst/>
              </a:rPr>
              <a:t>只是一个习惯，而实际上</a:t>
            </a:r>
            <a:r>
              <a:rPr lang="zh-CN" altLang="en-US" sz="1800" strike="noStrike" noProof="1">
                <a:solidFill>
                  <a:srgbClr val="FF0000"/>
                </a:solidFill>
                <a:effectLst/>
              </a:rPr>
              <a:t>不必须</a:t>
            </a:r>
            <a:r>
              <a:rPr lang="zh-CN" altLang="en-US" sz="1800" strike="noStrike" noProof="1">
                <a:effectLst/>
              </a:rPr>
              <a:t>使用“</a:t>
            </a:r>
            <a:r>
              <a:rPr lang="en-US" altLang="zh-CN" sz="1800" strike="noStrike" noProof="1">
                <a:effectLst/>
              </a:rPr>
              <a:t>self”</a:t>
            </a:r>
            <a:r>
              <a:rPr lang="zh-CN" altLang="en-US" sz="1800" strike="noStrike" noProof="1">
                <a:effectLst/>
              </a:rPr>
              <a:t>这个名字，尽管如此，建议编写代码时仍以</a:t>
            </a:r>
            <a:r>
              <a:rPr lang="en-US" altLang="zh-CN" sz="1800" strike="noStrike" noProof="1">
                <a:effectLst/>
              </a:rPr>
              <a:t>self</a:t>
            </a:r>
            <a:r>
              <a:rPr lang="zh-CN" altLang="en-US" sz="1800" strike="noStrike" noProof="1">
                <a:effectLst/>
              </a:rPr>
              <a:t>作为方法的第一个参数名字。</a:t>
            </a:r>
          </a:p>
          <a:p>
            <a:pPr marL="0" indent="0" fontAlgn="base">
              <a:lnSpc>
                <a:spcPct val="80000"/>
              </a:lnSpc>
              <a:buNone/>
            </a:pPr>
            <a:r>
              <a:rPr lang="en-US" altLang="zh-CN" sz="1600" strike="noStrike" noProof="1">
                <a:effectLst/>
                <a:latin typeface="Consolas" panose="020B0609020204030204" charset="0"/>
              </a:rPr>
              <a:t>&gt;&gt;&gt; class A:</a:t>
            </a:r>
          </a:p>
          <a:p>
            <a:pPr marL="1905" indent="-344805" fontAlgn="base">
              <a:lnSpc>
                <a:spcPct val="80000"/>
              </a:lnSpc>
              <a:buNone/>
            </a:pPr>
            <a:r>
              <a:rPr lang="en-US" altLang="en-US" sz="1600" strike="noStrike" noProof="1">
                <a:latin typeface="Consolas" panose="020B0609020204030204" charset="0"/>
                <a:sym typeface="+mn-ea"/>
              </a:rPr>
              <a:t>    </a:t>
            </a:r>
            <a:r>
              <a:rPr lang="en-US" altLang="zh-CN" sz="1600" strike="noStrike" noProof="1">
                <a:effectLst/>
                <a:latin typeface="Consolas" panose="020B0609020204030204" charset="0"/>
              </a:rPr>
              <a:t>def __init__(hahaha, v):</a:t>
            </a:r>
          </a:p>
          <a:p>
            <a:pPr marL="1905" indent="-344805" fontAlgn="base">
              <a:lnSpc>
                <a:spcPct val="80000"/>
              </a:lnSpc>
              <a:buNone/>
            </a:pPr>
            <a:r>
              <a:rPr lang="en-US" altLang="en-US" sz="1600" strike="noStrike" noProof="1">
                <a:latin typeface="Consolas" panose="020B0609020204030204" charset="0"/>
                <a:sym typeface="+mn-ea"/>
              </a:rPr>
              <a:t>        </a:t>
            </a:r>
            <a:r>
              <a:rPr lang="en-US" altLang="zh-CN" sz="1600" strike="noStrike" noProof="1">
                <a:effectLst/>
                <a:latin typeface="Consolas" panose="020B0609020204030204" charset="0"/>
              </a:rPr>
              <a:t>hahaha.value = v</a:t>
            </a:r>
          </a:p>
          <a:p>
            <a:pPr marL="1905" indent="-344805" fontAlgn="base">
              <a:lnSpc>
                <a:spcPct val="80000"/>
              </a:lnSpc>
              <a:buNone/>
            </a:pPr>
            <a:r>
              <a:rPr lang="en-US" altLang="en-US" sz="1600" strike="noStrike" noProof="1">
                <a:latin typeface="Consolas" panose="020B0609020204030204" charset="0"/>
                <a:sym typeface="+mn-ea"/>
              </a:rPr>
              <a:t>    </a:t>
            </a:r>
            <a:r>
              <a:rPr lang="en-US" altLang="zh-CN" sz="1600" strike="noStrike" noProof="1">
                <a:effectLst/>
                <a:latin typeface="Consolas" panose="020B0609020204030204" charset="0"/>
              </a:rPr>
              <a:t>def show(hahaha):</a:t>
            </a:r>
          </a:p>
          <a:p>
            <a:pPr marL="1905" indent="-344805" fontAlgn="base">
              <a:lnSpc>
                <a:spcPct val="80000"/>
              </a:lnSpc>
              <a:buNone/>
            </a:pPr>
            <a:r>
              <a:rPr lang="en-US" altLang="en-US" sz="1600" strike="noStrike" noProof="1">
                <a:latin typeface="Consolas" panose="020B0609020204030204" charset="0"/>
                <a:sym typeface="+mn-ea"/>
              </a:rPr>
              <a:t>        </a:t>
            </a:r>
            <a:r>
              <a:rPr lang="en-US" altLang="zh-CN" sz="1600" strike="noStrike" noProof="1">
                <a:effectLst/>
                <a:latin typeface="Consolas" panose="020B0609020204030204" charset="0"/>
              </a:rPr>
              <a:t>print(hahaha.value)</a:t>
            </a:r>
          </a:p>
          <a:p>
            <a:pPr marL="1905" indent="-344805" fontAlgn="base">
              <a:lnSpc>
                <a:spcPct val="80000"/>
              </a:lnSpc>
              <a:buNone/>
            </a:pPr>
            <a:endParaRPr lang="en-US" altLang="zh-CN" sz="1600" strike="noStrike" noProof="1">
              <a:effectLst/>
              <a:latin typeface="Consolas" panose="020B0609020204030204" charset="0"/>
            </a:endParaRPr>
          </a:p>
          <a:p>
            <a:pPr marL="1905" indent="-344805" fontAlgn="base">
              <a:lnSpc>
                <a:spcPct val="80000"/>
              </a:lnSpc>
              <a:buNone/>
            </a:pPr>
            <a:r>
              <a:rPr lang="en-US" altLang="zh-CN" sz="1600" strike="noStrike" noProof="1">
                <a:effectLst/>
                <a:latin typeface="Consolas" panose="020B0609020204030204" charset="0"/>
              </a:rPr>
              <a:t>&gt;&gt;&gt; a = A(3)</a:t>
            </a:r>
          </a:p>
          <a:p>
            <a:pPr marL="1905" indent="-344805" fontAlgn="base">
              <a:lnSpc>
                <a:spcPct val="80000"/>
              </a:lnSpc>
              <a:buNone/>
            </a:pPr>
            <a:r>
              <a:rPr lang="en-US" altLang="zh-CN" sz="1600" strike="noStrike" noProof="1">
                <a:effectLst/>
                <a:latin typeface="Consolas" panose="020B0609020204030204" charset="0"/>
              </a:rPr>
              <a:t>&gt;&gt;&gt; a.show()</a:t>
            </a:r>
          </a:p>
          <a:p>
            <a:pPr marL="1905" indent="-344805" fontAlgn="base">
              <a:lnSpc>
                <a:spcPct val="80000"/>
              </a:lnSpc>
              <a:buNone/>
            </a:pPr>
            <a:r>
              <a:rPr lang="en-US" altLang="zh-CN" sz="1600" strike="noStrike" noProof="1">
                <a:solidFill>
                  <a:srgbClr val="00B0F0"/>
                </a:solidFill>
                <a:effectLst/>
                <a:latin typeface="Consolas" panose="020B0609020204030204" charset="0"/>
              </a:rPr>
              <a:t>3</a:t>
            </a:r>
          </a:p>
        </p:txBody>
      </p:sp>
      <p:sp>
        <p:nvSpPr>
          <p:cNvPr id="33795" name="Slide Number Placeholder 1"/>
          <p:cNvSpPr>
            <a:spLocks noGrp="1"/>
          </p:cNvSpPr>
          <p:nvPr>
            <p:ph type="sldNum" sz="quarter" idx="12"/>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t>9</a:t>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默认设计模板_8">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DFDFE9"/>
        </a:dk2>
        <a:lt2>
          <a:srgbClr val="3E3E5C"/>
        </a:lt2>
        <a:accent1>
          <a:srgbClr val="CC66FF"/>
        </a:accent1>
        <a:accent2>
          <a:srgbClr val="679ACD"/>
        </a:accent2>
        <a:accent3>
          <a:srgbClr val="B9B9CA"/>
        </a:accent3>
        <a:accent4>
          <a:srgbClr val="DCDCDC"/>
        </a:accent4>
        <a:accent5>
          <a:srgbClr val="E2B9FF"/>
        </a:accent5>
        <a:accent6>
          <a:srgbClr val="5C8AB8"/>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
        <a:dk1>
          <a:srgbClr val="FFFFFF"/>
        </a:dk1>
        <a:lt1>
          <a:srgbClr val="4A9400"/>
        </a:lt1>
        <a:dk2>
          <a:srgbClr val="BAE8BA"/>
        </a:dk2>
        <a:lt2>
          <a:srgbClr val="2A5400"/>
        </a:lt2>
        <a:accent1>
          <a:srgbClr val="33CC33"/>
        </a:accent1>
        <a:accent2>
          <a:srgbClr val="99CC00"/>
        </a:accent2>
        <a:accent3>
          <a:srgbClr val="B2C8AA"/>
        </a:accent3>
        <a:accent4>
          <a:srgbClr val="DCDCDC"/>
        </a:accent4>
        <a:accent5>
          <a:srgbClr val="ADE2AD"/>
        </a:accent5>
        <a:accent6>
          <a:srgbClr val="89B700"/>
        </a:accent6>
        <a:hlink>
          <a:srgbClr val="99FF33"/>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1596D"/>
        </a:lt1>
        <a:dk2>
          <a:srgbClr val="DDDDDD"/>
        </a:dk2>
        <a:lt2>
          <a:srgbClr val="000000"/>
        </a:lt2>
        <a:accent1>
          <a:srgbClr val="787E8A"/>
        </a:accent1>
        <a:accent2>
          <a:srgbClr val="339966"/>
        </a:accent2>
        <a:accent3>
          <a:srgbClr val="B3B5BB"/>
        </a:accent3>
        <a:accent4>
          <a:srgbClr val="DCDCDC"/>
        </a:accent4>
        <a:accent5>
          <a:srgbClr val="BEC0C4"/>
        </a:accent5>
        <a:accent6>
          <a:srgbClr val="2D895B"/>
        </a:accent6>
        <a:hlink>
          <a:srgbClr val="00FFFF"/>
        </a:hlink>
        <a:folHlink>
          <a:srgbClr val="74B6D0"/>
        </a:folHlink>
      </a:clrScheme>
      <a:clrMap bg1="lt1" tx1="dk1" bg2="lt2" tx2="dk2" accent1="accent1" accent2="accent2" accent3="accent3" accent4="accent4" accent5="accent5" accent6="accent6" hlink="hlink" folHlink="folHlink"/>
    </a:extraClrScheme>
    <a:extraClrScheme>
      <a:clrScheme name="">
        <a:dk1>
          <a:srgbClr val="FFFFFF"/>
        </a:dk1>
        <a:lt1>
          <a:srgbClr val="8C0000"/>
        </a:lt1>
        <a:dk2>
          <a:srgbClr val="DFD293"/>
        </a:dk2>
        <a:lt2>
          <a:srgbClr val="5C1F00"/>
        </a:lt2>
        <a:accent1>
          <a:srgbClr val="FF6845"/>
        </a:accent1>
        <a:accent2>
          <a:srgbClr val="BE7960"/>
        </a:accent2>
        <a:accent3>
          <a:srgbClr val="C5AAAA"/>
        </a:accent3>
        <a:accent4>
          <a:srgbClr val="DCDCDC"/>
        </a:accent4>
        <a:accent5>
          <a:srgbClr val="FFB9B1"/>
        </a:accent5>
        <a:accent6>
          <a:srgbClr val="AA6C5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7F3F3"/>
        </a:dk1>
        <a:lt1>
          <a:srgbClr val="8A6362"/>
        </a:lt1>
        <a:dk2>
          <a:srgbClr val="D8C1BA"/>
        </a:dk2>
        <a:lt2>
          <a:srgbClr val="5E4444"/>
        </a:lt2>
        <a:accent1>
          <a:srgbClr val="CC6600"/>
        </a:accent1>
        <a:accent2>
          <a:srgbClr val="C16059"/>
        </a:accent2>
        <a:accent3>
          <a:srgbClr val="C4B8B8"/>
        </a:accent3>
        <a:accent4>
          <a:srgbClr val="D5D1D1"/>
        </a:accent4>
        <a:accent5>
          <a:srgbClr val="E2B9AA"/>
        </a:accent5>
        <a:accent6>
          <a:srgbClr val="AD554F"/>
        </a:accent6>
        <a:hlink>
          <a:srgbClr val="FFCC00"/>
        </a:hlink>
        <a:folHlink>
          <a:srgbClr val="CBB557"/>
        </a:folHlink>
      </a:clrScheme>
      <a:clrMap bg1="lt1" tx1="dk1" bg2="lt2" tx2="dk2" accent1="accent1" accent2="accent2" accent3="accent3" accent4="accent4" accent5="accent5" accent6="accent6" hlink="hlink" folHlink="folHlink"/>
    </a:extraClrScheme>
    <a:extraClrScheme>
      <a:clrScheme name="">
        <a:dk1>
          <a:srgbClr val="FFFFFF"/>
        </a:dk1>
        <a:lt1>
          <a:srgbClr val="BFA673"/>
        </a:lt1>
        <a:dk2>
          <a:srgbClr val="E6E3AA"/>
        </a:dk2>
        <a:lt2>
          <a:srgbClr val="7F6737"/>
        </a:lt2>
        <a:accent1>
          <a:srgbClr val="FFCC00"/>
        </a:accent1>
        <a:accent2>
          <a:srgbClr val="808000"/>
        </a:accent2>
        <a:accent3>
          <a:srgbClr val="DBD0BD"/>
        </a:accent3>
        <a:accent4>
          <a:srgbClr val="DCDCDC"/>
        </a:accent4>
        <a:accent5>
          <a:srgbClr val="FFE2AA"/>
        </a:accent5>
        <a:accent6>
          <a:srgbClr val="727200"/>
        </a:accent6>
        <a:hlink>
          <a:srgbClr val="784700"/>
        </a:hlink>
        <a:folHlink>
          <a:srgbClr val="9A7200"/>
        </a:folHlink>
      </a:clrScheme>
      <a:clrMap bg1="lt1" tx1="dk1" bg2="lt2" tx2="dk2" accent1="accent1" accent2="accent2" accent3="accent3" accent4="accent4" accent5="accent5" accent6="accent6" hlink="hlink" folHlink="folHlink"/>
    </a:extraClrScheme>
    <a:extraClrScheme>
      <a:clrScheme name="">
        <a:dk1>
          <a:srgbClr val="4B2500"/>
        </a:dk1>
        <a:lt1>
          <a:srgbClr val="F9F0D3"/>
        </a:lt1>
        <a:dk2>
          <a:srgbClr val="A69564"/>
        </a:dk2>
        <a:lt2>
          <a:srgbClr val="EFDEAF"/>
        </a:lt2>
        <a:accent1>
          <a:srgbClr val="FFFFE3"/>
        </a:accent1>
        <a:accent2>
          <a:srgbClr val="BFBFA7"/>
        </a:accent2>
        <a:accent3>
          <a:srgbClr val="FBF6E5"/>
        </a:accent3>
        <a:accent4>
          <a:srgbClr val="3F1E00"/>
        </a:accent4>
        <a:accent5>
          <a:srgbClr val="FFFFEE"/>
        </a:accent5>
        <a:accent6>
          <a:srgbClr val="ABAB95"/>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9"/>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_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5203</Words>
  <Application>Microsoft Office PowerPoint</Application>
  <PresentationFormat>全屏显示(16:9)</PresentationFormat>
  <Paragraphs>624</Paragraphs>
  <Slides>54</Slides>
  <Notes>1</Notes>
  <HiddenSlides>0</HiddenSlides>
  <MMClips>0</MMClips>
  <ScaleCrop>false</ScaleCrop>
  <HeadingPairs>
    <vt:vector size="8" baseType="variant">
      <vt:variant>
        <vt:lpstr>已用的字体</vt:lpstr>
      </vt:variant>
      <vt:variant>
        <vt:i4>8</vt:i4>
      </vt:variant>
      <vt:variant>
        <vt:lpstr>主题</vt:lpstr>
      </vt:variant>
      <vt:variant>
        <vt:i4>14</vt:i4>
      </vt:variant>
      <vt:variant>
        <vt:lpstr>嵌入 OLE 服务器</vt:lpstr>
      </vt:variant>
      <vt:variant>
        <vt:i4>1</vt:i4>
      </vt:variant>
      <vt:variant>
        <vt:lpstr>幻灯片标题</vt:lpstr>
      </vt:variant>
      <vt:variant>
        <vt:i4>54</vt:i4>
      </vt:variant>
    </vt:vector>
  </HeadingPairs>
  <TitlesOfParts>
    <vt:vector size="77" baseType="lpstr">
      <vt:lpstr>隶书</vt:lpstr>
      <vt:lpstr>宋体</vt:lpstr>
      <vt:lpstr>微软雅黑</vt:lpstr>
      <vt:lpstr>Arial</vt:lpstr>
      <vt:lpstr>Calibri</vt:lpstr>
      <vt:lpstr>Consolas</vt:lpstr>
      <vt:lpstr>Times New Roman</vt:lpstr>
      <vt:lpstr>Wingdings</vt:lpstr>
      <vt:lpstr>默认设计模板</vt:lpstr>
      <vt:lpstr>默认设计模板_2</vt:lpstr>
      <vt:lpstr>默认设计模板_3</vt:lpstr>
      <vt:lpstr>默认设计模板_4</vt:lpstr>
      <vt:lpstr>默认设计模板_5</vt:lpstr>
      <vt:lpstr>Beam</vt:lpstr>
      <vt:lpstr>默认设计模板_6</vt:lpstr>
      <vt:lpstr>默认设计模板_7</vt:lpstr>
      <vt:lpstr>Beam_2</vt:lpstr>
      <vt:lpstr>默认设计模板_8</vt:lpstr>
      <vt:lpstr>Beam_3</vt:lpstr>
      <vt:lpstr>Stream</vt:lpstr>
      <vt:lpstr>Default Design</vt:lpstr>
      <vt:lpstr>1_默认设计模板_2</vt:lpstr>
      <vt:lpstr>Bitmap Image</vt:lpstr>
      <vt:lpstr>第6章　面向对象程序设计</vt:lpstr>
      <vt:lpstr>主要内容</vt:lpstr>
      <vt:lpstr>面向对象程序设计</vt:lpstr>
      <vt:lpstr>面向对象程序设计</vt:lpstr>
      <vt:lpstr>6.1.1  类定义语法</vt:lpstr>
      <vt:lpstr>6.1.1  类定义语法</vt:lpstr>
      <vt:lpstr>6.1.1  类定义语法</vt:lpstr>
      <vt:lpstr>6.1.2  self参数</vt:lpstr>
      <vt:lpstr>6.1.2  self参数</vt:lpstr>
      <vt:lpstr>6.1.3  类成员与实例成员</vt:lpstr>
      <vt:lpstr>6.1.3  类成员与实例成员</vt:lpstr>
      <vt:lpstr>6.1.3  类成员与实例成员</vt:lpstr>
      <vt:lpstr>6.1.3  类成员与实例成员</vt:lpstr>
      <vt:lpstr>6.1.3  类成员与实例成员</vt:lpstr>
      <vt:lpstr>6.1.3  类成员与实例成员</vt:lpstr>
      <vt:lpstr>6.1.3  类成员与实例成员</vt:lpstr>
      <vt:lpstr>6.1.3  类成员与实例成员</vt:lpstr>
      <vt:lpstr>6.1.3  类成员与实例成员</vt:lpstr>
      <vt:lpstr>6.1.4  私有成员与公有成员</vt:lpstr>
      <vt:lpstr>6.1.4  私有成员与公有成员</vt:lpstr>
      <vt:lpstr>6.1.4  私有成员与公有成员</vt:lpstr>
      <vt:lpstr>6.1.4  私有成员与公有成员</vt:lpstr>
      <vt:lpstr>6.1.4  私有成员与公有成员</vt:lpstr>
      <vt:lpstr>6.1.4  私有成员与公有成员</vt:lpstr>
      <vt:lpstr>6.2  方法</vt:lpstr>
      <vt:lpstr>6.2  方法</vt:lpstr>
      <vt:lpstr>6.2  方法</vt:lpstr>
      <vt:lpstr>6.2  方法</vt:lpstr>
      <vt:lpstr>6.2  方法</vt:lpstr>
      <vt:lpstr>6.3  属性</vt:lpstr>
      <vt:lpstr>6.3  属性</vt:lpstr>
      <vt:lpstr>6.3  属性</vt:lpstr>
      <vt:lpstr>6.3  属性</vt:lpstr>
      <vt:lpstr>6.3  属性</vt:lpstr>
      <vt:lpstr>6.3  属性</vt:lpstr>
      <vt:lpstr>6.3  属性</vt:lpstr>
      <vt:lpstr>6.3  属性</vt:lpstr>
      <vt:lpstr>6.4.1  常用特殊方法</vt:lpstr>
      <vt:lpstr>6.4.1  常用特殊方法</vt:lpstr>
      <vt:lpstr>6.4.1  常用特殊方法</vt:lpstr>
      <vt:lpstr>6.4.1  常用特殊方法</vt:lpstr>
      <vt:lpstr>6.4.1  常用特殊方法</vt:lpstr>
      <vt:lpstr>6.4.2  案例精选</vt:lpstr>
      <vt:lpstr>6.4.2  案例精选</vt:lpstr>
      <vt:lpstr>6.4.2  案例精选</vt:lpstr>
      <vt:lpstr>6.5  继承机制</vt:lpstr>
      <vt:lpstr>6.5  继承机制</vt:lpstr>
      <vt:lpstr>6.5  继承机制</vt:lpstr>
      <vt:lpstr>6.5  继承机制</vt:lpstr>
      <vt:lpstr>6.5  继承机制</vt:lpstr>
      <vt:lpstr>6.6  多态原理与实现</vt:lpstr>
      <vt:lpstr>6.6  多态原理与实现</vt:lpstr>
      <vt:lpstr>6.6  多态原理与实现</vt:lpstr>
      <vt:lpstr>课程设计PPT展示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admin</cp:lastModifiedBy>
  <cp:revision>122</cp:revision>
  <dcterms:created xsi:type="dcterms:W3CDTF">2013-01-25T01:44:00Z</dcterms:created>
  <dcterms:modified xsi:type="dcterms:W3CDTF">2021-10-25T03:50:12Z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F65F1B1B9D3F4AA19DC46FADF1E29D7F</vt:lpwstr>
  </property>
</Properties>
</file>