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 id="2147483757" r:id="rId11"/>
    <p:sldMasterId id="2147483769" r:id="rId12"/>
    <p:sldMasterId id="2147483782" r:id="rId13"/>
    <p:sldMasterId id="2147483794" r:id="rId14"/>
    <p:sldMasterId id="2147483808" r:id="rId15"/>
  </p:sldMasterIdLst>
  <p:notesMasterIdLst>
    <p:notesMasterId r:id="rId17"/>
  </p:notesMasterIdLst>
  <p:handoutMasterIdLst>
    <p:handoutMasterId r:id="rId59"/>
  </p:handoutMasterIdLst>
  <p:sldIdLst>
    <p:sldId id="1670" r:id="rId16"/>
    <p:sldId id="1671" r:id="rId18"/>
    <p:sldId id="257" r:id="rId19"/>
    <p:sldId id="259" r:id="rId20"/>
    <p:sldId id="260" r:id="rId21"/>
    <p:sldId id="459" r:id="rId22"/>
    <p:sldId id="460" r:id="rId23"/>
    <p:sldId id="461" r:id="rId24"/>
    <p:sldId id="261" r:id="rId25"/>
    <p:sldId id="456" r:id="rId26"/>
    <p:sldId id="458" r:id="rId27"/>
    <p:sldId id="263" r:id="rId28"/>
    <p:sldId id="266" r:id="rId29"/>
    <p:sldId id="267" r:id="rId30"/>
    <p:sldId id="304" r:id="rId31"/>
    <p:sldId id="305" r:id="rId32"/>
    <p:sldId id="307" r:id="rId33"/>
    <p:sldId id="639" r:id="rId34"/>
    <p:sldId id="640" r:id="rId35"/>
    <p:sldId id="641" r:id="rId36"/>
    <p:sldId id="642" r:id="rId37"/>
    <p:sldId id="643" r:id="rId38"/>
    <p:sldId id="278" r:id="rId39"/>
    <p:sldId id="279" r:id="rId40"/>
    <p:sldId id="466" r:id="rId41"/>
    <p:sldId id="467" r:id="rId42"/>
    <p:sldId id="468" r:id="rId43"/>
    <p:sldId id="737" r:id="rId44"/>
    <p:sldId id="286" r:id="rId45"/>
    <p:sldId id="312" r:id="rId46"/>
    <p:sldId id="830" r:id="rId47"/>
    <p:sldId id="285" r:id="rId48"/>
    <p:sldId id="470" r:id="rId49"/>
    <p:sldId id="313" r:id="rId50"/>
    <p:sldId id="290" r:id="rId51"/>
    <p:sldId id="568" r:id="rId52"/>
    <p:sldId id="291" r:id="rId53"/>
    <p:sldId id="378" r:id="rId54"/>
    <p:sldId id="439" r:id="rId55"/>
    <p:sldId id="380" r:id="rId56"/>
    <p:sldId id="444" r:id="rId57"/>
    <p:sldId id="1673" r:id="rId58"/>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28" d="100"/>
          <a:sy n="128" d="100"/>
        </p:scale>
        <p:origin x="1134" y="120"/>
      </p:cViewPr>
      <p:guideLst>
        <p:guide orient="horz" pos="160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Master" Target="slideMasters/slideMaster5.xml"/><Relationship Id="rId59" Type="http://schemas.openxmlformats.org/officeDocument/2006/relationships/handoutMaster" Target="handoutMasters/handoutMaster1.xml"/><Relationship Id="rId58" Type="http://schemas.openxmlformats.org/officeDocument/2006/relationships/slide" Target="slides/slide42.xml"/><Relationship Id="rId57" Type="http://schemas.openxmlformats.org/officeDocument/2006/relationships/slide" Target="slides/slide41.xml"/><Relationship Id="rId56" Type="http://schemas.openxmlformats.org/officeDocument/2006/relationships/slide" Target="slides/slide40.xml"/><Relationship Id="rId55" Type="http://schemas.openxmlformats.org/officeDocument/2006/relationships/slide" Target="slides/slide39.xml"/><Relationship Id="rId54" Type="http://schemas.openxmlformats.org/officeDocument/2006/relationships/slide" Target="slides/slide38.xml"/><Relationship Id="rId53" Type="http://schemas.openxmlformats.org/officeDocument/2006/relationships/slide" Target="slides/slide37.xml"/><Relationship Id="rId52" Type="http://schemas.openxmlformats.org/officeDocument/2006/relationships/slide" Target="slides/slide36.xml"/><Relationship Id="rId51" Type="http://schemas.openxmlformats.org/officeDocument/2006/relationships/slide" Target="slides/slide35.xml"/><Relationship Id="rId50" Type="http://schemas.openxmlformats.org/officeDocument/2006/relationships/slide" Target="slides/slide34.xml"/><Relationship Id="rId5" Type="http://schemas.openxmlformats.org/officeDocument/2006/relationships/slideMaster" Target="slideMasters/slideMaster4.xml"/><Relationship Id="rId49" Type="http://schemas.openxmlformats.org/officeDocument/2006/relationships/slide" Target="slides/slide33.xml"/><Relationship Id="rId48" Type="http://schemas.openxmlformats.org/officeDocument/2006/relationships/slide" Target="slides/slide32.xml"/><Relationship Id="rId47" Type="http://schemas.openxmlformats.org/officeDocument/2006/relationships/slide" Target="slides/slide31.xml"/><Relationship Id="rId46" Type="http://schemas.openxmlformats.org/officeDocument/2006/relationships/slide" Target="slides/slide30.xml"/><Relationship Id="rId45" Type="http://schemas.openxmlformats.org/officeDocument/2006/relationships/slide" Target="slides/slide29.xml"/><Relationship Id="rId44" Type="http://schemas.openxmlformats.org/officeDocument/2006/relationships/slide" Target="slides/slide28.xml"/><Relationship Id="rId43" Type="http://schemas.openxmlformats.org/officeDocument/2006/relationships/slide" Target="slides/slide27.xml"/><Relationship Id="rId42" Type="http://schemas.openxmlformats.org/officeDocument/2006/relationships/slide" Target="slides/slide26.xml"/><Relationship Id="rId41" Type="http://schemas.openxmlformats.org/officeDocument/2006/relationships/slide" Target="slides/slide25.xml"/><Relationship Id="rId40" Type="http://schemas.openxmlformats.org/officeDocument/2006/relationships/slide" Target="slides/slide24.xml"/><Relationship Id="rId4" Type="http://schemas.openxmlformats.org/officeDocument/2006/relationships/slideMaster" Target="slideMasters/slideMaster3.xml"/><Relationship Id="rId39" Type="http://schemas.openxmlformats.org/officeDocument/2006/relationships/slide" Target="slides/slide23.xml"/><Relationship Id="rId38" Type="http://schemas.openxmlformats.org/officeDocument/2006/relationships/slide" Target="slides/slide22.xml"/><Relationship Id="rId37" Type="http://schemas.openxmlformats.org/officeDocument/2006/relationships/slide" Target="slides/slide21.xml"/><Relationship Id="rId36" Type="http://schemas.openxmlformats.org/officeDocument/2006/relationships/slide" Target="slides/slide20.xml"/><Relationship Id="rId35" Type="http://schemas.openxmlformats.org/officeDocument/2006/relationships/slide" Target="slides/slide19.xml"/><Relationship Id="rId34" Type="http://schemas.openxmlformats.org/officeDocument/2006/relationships/slide" Target="slides/slide18.xml"/><Relationship Id="rId33" Type="http://schemas.openxmlformats.org/officeDocument/2006/relationships/slide" Target="slides/slide17.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notesMaster" Target="notesMasters/notesMaster1.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fontAlgn="base"/>
            <a:fld id="{0F9B84EA-7D68-4D60-9CB1-D50884785D1C}"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fontAlgn="base"/>
            <a:fld id="{A6889B9F-1CDC-40AB-9542-B8FD9D27388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lvl1pPr>
              <a:defRPr sz="1200" noProof="1" dirty="0"/>
            </a:lvl1pPr>
          </a:lstStyle>
          <a:p>
            <a:pPr fontAlgn="base"/>
            <a:endParaRPr lang="zh-CN" altLang="en-US"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vl1pPr>
          </a:lstStyle>
          <a:p>
            <a:pPr fontAlgn="base"/>
            <a:endParaRPr lang="zh-CN" altLang="en-US" strike="noStrike" noProof="1"/>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wrap="square" lIns="91440" tIns="45720" rIns="91440" bIns="45720" anchor="ctr"/>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dirty="0"/>
            </a:lvl1pPr>
          </a:lstStyle>
          <a:p>
            <a:pPr fontAlgn="base"/>
            <a:endParaRPr lang="en-US" altLang="x-none"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sz="1200"/>
            </a:lvl1pPr>
          </a:lstStyle>
          <a:p>
            <a:pPr fontAlgn="base"/>
            <a:fld id="{B96FC780-38BA-4EA3-87C6-D2F2C57EF75F}"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A1B270-2DD3-4852-9DC5-35395D70D8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9AEC498E-21F4-42F6-8674-2ED52E8BEF49}"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14379"/>
          <p:cNvSpPr>
            <a:spLocks noGrp="1"/>
          </p:cNvSpPr>
          <p:nvPr>
            <p:ph type="dt" sz="quarter"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4380"/>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en-US" altLang="x-none" strike="noStrike" noProof="1"/>
          </a:p>
        </p:txBody>
      </p:sp>
      <p:sp>
        <p:nvSpPr>
          <p:cNvPr id="46" name="灯片编号占位符 14381"/>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DBE8CA87-A63A-4BF4-BE2B-144F32AE3E0E}"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1DC4747-5CA5-4041-9EED-38569A55284B}"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65B1F469-0C73-4523-B094-84106760668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CC7ED7B6-C1C7-432F-A706-CF9604B2BAA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78A923B8-141F-4243-86DE-A265D5C73F92}"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dirty="0">
                <a:effectLst/>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dirty="0">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2228B5D-EE10-4B9C-B459-A4489E1F980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3" name="日期占位符 16396"/>
          <p:cNvSpPr>
            <a:spLocks noGrp="1"/>
          </p:cNvSpPr>
          <p:nvPr>
            <p:ph type="dt" sz="quarter" idx="10"/>
          </p:nvPr>
        </p:nvSpPr>
        <p:spPr>
          <a:xfrm>
            <a:off x="457200" y="4687120"/>
            <a:ext cx="2133600" cy="35725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14" name="页脚占位符 16397"/>
          <p:cNvSpPr>
            <a:spLocks noGrp="1"/>
          </p:cNvSpPr>
          <p:nvPr>
            <p:ph type="ftr" sz="quarter" idx="11"/>
          </p:nvPr>
        </p:nvSpPr>
        <p:spPr>
          <a:xfrm>
            <a:off x="3124200" y="4689501"/>
            <a:ext cx="2895600" cy="357250"/>
          </a:xfrm>
          <a:prstGeom prst="rect">
            <a:avLst/>
          </a:prstGeom>
          <a:noFill/>
          <a:ln w="9525">
            <a:noFill/>
            <a:miter/>
          </a:ln>
        </p:spPr>
        <p:txBody>
          <a:bodyPr anchor="b"/>
          <a:lstStyle>
            <a:lvl1pPr>
              <a:defRPr/>
            </a:lvl1pPr>
          </a:lstStyle>
          <a:p>
            <a:pPr fontAlgn="base"/>
            <a:endParaRPr lang="zh-CN" strike="noStrike" noProof="1"/>
          </a:p>
        </p:txBody>
      </p:sp>
      <p:sp>
        <p:nvSpPr>
          <p:cNvPr id="15" name="灯片编号占位符 16398"/>
          <p:cNvSpPr>
            <a:spLocks noGrp="1"/>
          </p:cNvSpPr>
          <p:nvPr>
            <p:ph type="sldNum" sz="quarter" idx="12"/>
          </p:nvPr>
        </p:nvSpPr>
        <p:spPr>
          <a:xfrm>
            <a:off x="6553200" y="4691883"/>
            <a:ext cx="2133600" cy="357250"/>
          </a:xfrm>
          <a:prstGeom prst="rect">
            <a:avLst/>
          </a:prstGeom>
          <a:noFill/>
          <a:ln w="9525">
            <a:noFill/>
            <a:miter/>
          </a:ln>
        </p:spPr>
        <p:txBody>
          <a:bodyPr vert="horz" wrap="square" lIns="91440" tIns="45720" rIns="91440" bIns="45720" numCol="1" anchor="b" anchorCtr="0" compatLnSpc="1"/>
          <a:lstStyle>
            <a:lvl1pPr>
              <a:defRPr/>
            </a:lvl1pPr>
          </a:lstStyle>
          <a:p>
            <a:pPr fontAlgn="base"/>
            <a:fld id="{4729C9C2-2C62-49D6-97E6-BE1477B9F3A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Slide Number Placeholder 7"/>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9" name="Footer Placeholder 8"/>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Slide Number Placeholder 3"/>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5" name="Footer Placeholder 4"/>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Slide Number Placeholder 2"/>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4" name="Footer Placeholder 3"/>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Slide Number Placeholder 5"/>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7" name="Footer Placeholder 6"/>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Slide Number Placeholder 4"/>
          <p:cNvSpPr>
            <a:spLocks noGrp="1"/>
          </p:cNvSpPr>
          <p:nvPr>
            <p:ph type="sldNum" sz="quarter" idx="11"/>
          </p:nvPr>
        </p:nvSpPr>
        <p:spPr/>
        <p:txBody>
          <a:body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sp>
        <p:nvSpPr>
          <p:cNvPr id="6" name="Footer Placeholder 5"/>
          <p:cNvSpPr>
            <a:spLocks noGrp="1"/>
          </p:cNvSpPr>
          <p:nvPr>
            <p:ph type="ftr" sz="quarter" idx="12"/>
          </p:nvPr>
        </p:nvSpPr>
        <p:spPr/>
        <p:txBody>
          <a:bodyPr/>
          <a:lstStyle/>
          <a:p>
            <a:pPr fontAlgn="base"/>
            <a:endParaRPr lang="zh-CN"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24"/>
            <a:ext cx="6858000" cy="1791234"/>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335"/>
            <a:ext cx="6858000" cy="124219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96"/>
            <a:ext cx="0" cy="332283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704"/>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197"/>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5316"/>
            <a:ext cx="2133600" cy="357294"/>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5316"/>
            <a:ext cx="2895600" cy="357294"/>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686"/>
            <a:ext cx="7886700" cy="2140191"/>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3124"/>
            <a:ext cx="7886700" cy="1125476"/>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508"/>
            <a:ext cx="4032504" cy="339548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508"/>
            <a:ext cx="4032504" cy="339548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6"/>
            <a:ext cx="7886700" cy="994469"/>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249"/>
            <a:ext cx="3868340" cy="618118"/>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367"/>
            <a:ext cx="3868340" cy="276426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249"/>
            <a:ext cx="3887391" cy="618118"/>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367"/>
            <a:ext cx="3887391" cy="276426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2"/>
            <a:ext cx="2949178" cy="1200508"/>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789"/>
            <a:ext cx="4629150" cy="365630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2"/>
            <a:ext cx="2949178" cy="1200508"/>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789"/>
            <a:ext cx="4629150" cy="365630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5316"/>
            <a:ext cx="2133600" cy="357294"/>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5316"/>
            <a:ext cx="2895600" cy="357294"/>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5316"/>
            <a:ext cx="2133600" cy="357294"/>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40"/>
            <a:ext cx="2057400" cy="4389953"/>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40"/>
            <a:ext cx="6052930" cy="4389953"/>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627"/>
            <a:ext cx="3886200" cy="3264477"/>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627"/>
            <a:ext cx="3886200" cy="3264477"/>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4125"/>
            <a:ext cx="2133600" cy="343002"/>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699"/>
            <a:ext cx="2895600" cy="343002"/>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4125"/>
            <a:ext cx="2133600" cy="343002"/>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686"/>
            <a:ext cx="9144000" cy="230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811"/>
            <a:ext cx="9144000" cy="1241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462"/>
            <a:ext cx="7772400" cy="754950"/>
          </a:xfrm>
        </p:spPr>
        <p:txBody>
          <a:bodyPr anchor="b"/>
          <a:lstStyle>
            <a:lvl1pPr algn="ctr">
              <a:defRPr sz="3600">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736"/>
            <a:ext cx="6858000" cy="1241975"/>
          </a:xfrm>
        </p:spPr>
        <p:txBody>
          <a:bodyPr/>
          <a:lstStyle>
            <a:lvl1pPr marL="0" indent="0" algn="ctr">
              <a:buNone/>
              <a:defRPr sz="18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1046"/>
            <a:ext cx="1166495" cy="252730"/>
          </a:xfrm>
          <a:prstGeom prst="rect">
            <a:avLst/>
          </a:prstGeom>
          <a:noFill/>
        </p:spPr>
        <p:txBody>
          <a:bodyPr wrap="none" rtlCol="0">
            <a:spAutoFit/>
          </a:bodyPr>
          <a:lstStyle/>
          <a:p>
            <a:r>
              <a:rPr lang="en-US" altLang="zh-CN" sz="1050" dirty="0">
                <a:solidFill>
                  <a:schemeClr val="bg1"/>
                </a:solidFill>
                <a:latin typeface="微软雅黑" panose="020B0503020204020204" charset="-122"/>
                <a:ea typeface="微软雅黑" panose="020B0503020204020204" charset="-122"/>
              </a:rPr>
              <a:t>Python</a:t>
            </a:r>
            <a:r>
              <a:rPr lang="zh-CN" altLang="en-US" sz="1050" dirty="0">
                <a:solidFill>
                  <a:schemeClr val="bg1"/>
                </a:solidFill>
                <a:latin typeface="微软雅黑" panose="020B0503020204020204" charset="-122"/>
                <a:ea typeface="微软雅黑" panose="020B0503020204020204" charset="-122"/>
              </a:rPr>
              <a:t>程序设计</a:t>
            </a:r>
            <a:endParaRPr lang="zh-CN" altLang="en-US" sz="1050" dirty="0">
              <a:solidFill>
                <a:schemeClr val="bg1"/>
              </a:solidFill>
              <a:latin typeface="微软雅黑" panose="020B0503020204020204" charset="-122"/>
              <a:ea typeface="微软雅黑" panose="020B0503020204020204" charset="-122"/>
            </a:endParaRPr>
          </a:p>
        </p:txBody>
      </p:sp>
      <p:sp>
        <p:nvSpPr>
          <p:cNvPr id="10" name="文本框 9"/>
          <p:cNvSpPr txBox="1"/>
          <p:nvPr userDrawn="1"/>
        </p:nvSpPr>
        <p:spPr>
          <a:xfrm>
            <a:off x="2787918" y="4931046"/>
            <a:ext cx="2774315" cy="252730"/>
          </a:xfrm>
          <a:prstGeom prst="rect">
            <a:avLst/>
          </a:prstGeom>
          <a:noFill/>
        </p:spPr>
        <p:txBody>
          <a:bodyPr wrap="none" rtlCol="0">
            <a:spAutoFit/>
          </a:bodyPr>
          <a:lstStyle/>
          <a:p>
            <a:r>
              <a:rPr lang="zh-CN" altLang="en-US" sz="1050" dirty="0">
                <a:solidFill>
                  <a:schemeClr val="bg1"/>
                </a:solidFill>
                <a:latin typeface="微软雅黑" panose="020B0503020204020204" charset="-122"/>
                <a:ea typeface="微软雅黑" panose="020B0503020204020204" charset="-122"/>
              </a:rPr>
              <a:t>彭小江，深圳技术大学</a:t>
            </a:r>
            <a:r>
              <a:rPr lang="en-US" altLang="zh-CN" sz="1050" dirty="0">
                <a:solidFill>
                  <a:schemeClr val="bg1"/>
                </a:solidFill>
                <a:latin typeface="微软雅黑" panose="020B0503020204020204" charset="-122"/>
                <a:ea typeface="微软雅黑" panose="020B0503020204020204" charset="-122"/>
              </a:rPr>
              <a:t>-</a:t>
            </a:r>
            <a:r>
              <a:rPr lang="zh-CN" altLang="en-US" sz="1050" dirty="0">
                <a:solidFill>
                  <a:schemeClr val="bg1"/>
                </a:solidFill>
                <a:latin typeface="微软雅黑" panose="020B0503020204020204" charset="-122"/>
                <a:ea typeface="微软雅黑" panose="020B0503020204020204" charset="-122"/>
              </a:rPr>
              <a:t>大数据与互联网学院</a:t>
            </a:r>
            <a:endParaRPr lang="zh-CN" altLang="en-US" sz="1050" dirty="0">
              <a:solidFill>
                <a:schemeClr val="bg1"/>
              </a:solidFill>
              <a:latin typeface="微软雅黑" panose="020B0503020204020204" charset="-122"/>
              <a:ea typeface="微软雅黑" panose="020B0503020204020204" charset="-122"/>
            </a:endParaRP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768"/>
            <a:ext cx="1634144" cy="1019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2024"/>
            <a:ext cx="6858000" cy="1791234"/>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335"/>
            <a:ext cx="6858000" cy="124219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5291"/>
            <a:ext cx="2133600" cy="357232"/>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5291"/>
            <a:ext cx="2895600" cy="357232"/>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96"/>
            <a:ext cx="0" cy="332283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916"/>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153"/>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Date Placeholder 3"/>
          <p:cNvSpPr>
            <a:spLocks noGrp="1"/>
          </p:cNvSpPr>
          <p:nvPr>
            <p:ph type="dt" sz="half" idx="2"/>
          </p:nvPr>
        </p:nvSpPr>
        <p:spPr>
          <a:xfrm>
            <a:off x="457200" y="4685291"/>
            <a:ext cx="2133600" cy="357232"/>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5291"/>
            <a:ext cx="2895600" cy="357232"/>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686"/>
            <a:ext cx="7886700" cy="2140191"/>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3124"/>
            <a:ext cx="7886700" cy="1125476"/>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508"/>
            <a:ext cx="4032504" cy="339548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508"/>
            <a:ext cx="4032504" cy="339548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926"/>
            <a:ext cx="7886700" cy="994469"/>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227"/>
            <a:ext cx="3655181" cy="618118"/>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631"/>
            <a:ext cx="3655181" cy="264400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227"/>
            <a:ext cx="3673182" cy="618118"/>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631"/>
            <a:ext cx="3673182" cy="264400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2"/>
            <a:ext cx="2949178" cy="1200508"/>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789"/>
            <a:ext cx="4629150" cy="365630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2"/>
            <a:ext cx="3124012" cy="1200508"/>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3003"/>
            <a:ext cx="4629150" cy="40540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511"/>
            <a:ext cx="3124012" cy="2859544"/>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0"/>
            <a:ext cx="2057400" cy="438995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40"/>
            <a:ext cx="6052930" cy="438995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12700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270" y="4287"/>
            <a:ext cx="9140825" cy="924563"/>
          </a:xfrm>
          <a:gradFill>
            <a:gsLst>
              <a:gs pos="0">
                <a:srgbClr val="00B0F0"/>
              </a:gs>
              <a:gs pos="30000">
                <a:schemeClr val="accent1">
                  <a:lumMod val="45000"/>
                  <a:lumOff val="55000"/>
                </a:schemeClr>
              </a:gs>
              <a:gs pos="81000">
                <a:schemeClr val="accent1">
                  <a:lumMod val="45000"/>
                  <a:lumOff val="55000"/>
                </a:schemeClr>
              </a:gs>
              <a:gs pos="100000">
                <a:schemeClr val="accent1">
                  <a:lumMod val="30000"/>
                  <a:lumOff val="70000"/>
                </a:schemeClr>
              </a:gs>
            </a:gsLst>
            <a:path path="circle">
              <a:fillToRect t="100000" r="100000"/>
            </a:path>
            <a:tileRect l="-100000" b="-100000"/>
          </a:gradFill>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3"/>
          <p:cNvSpPr>
            <a:spLocks noGrp="1"/>
          </p:cNvSpPr>
          <p:nvPr>
            <p:ph type="dt" sz="half" idx="10"/>
          </p:nvPr>
        </p:nvSpPr>
        <p:spPr>
          <a:xfrm>
            <a:off x="457200" y="4684738"/>
            <a:ext cx="2133600" cy="357250"/>
          </a:xfrm>
          <a:prstGeom prst="rect">
            <a:avLst/>
          </a:prstGeom>
          <a:noFill/>
          <a:ln w="9525">
            <a:noFill/>
            <a:miter/>
          </a:ln>
        </p:spPr>
        <p:txBody>
          <a:bodyPr/>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8" name="Footer Placeholder 4"/>
          <p:cNvSpPr>
            <a:spLocks noGrp="1"/>
          </p:cNvSpPr>
          <p:nvPr>
            <p:ph type="ftr" sz="quarter" idx="11"/>
          </p:nvPr>
        </p:nvSpPr>
        <p:spPr>
          <a:xfrm>
            <a:off x="3124200" y="4684738"/>
            <a:ext cx="2895600" cy="357250"/>
          </a:xfrm>
          <a:prstGeom prst="rect">
            <a:avLst/>
          </a:prstGeom>
          <a:noFill/>
          <a:ln w="9525">
            <a:noFill/>
            <a:miter/>
          </a:ln>
        </p:spPr>
        <p:txBody>
          <a:bodyPr/>
          <a:lstStyle>
            <a:lvl1pPr>
              <a:defRPr/>
            </a:lvl1pPr>
          </a:lstStyle>
          <a:p>
            <a:pPr fontAlgn="base"/>
            <a:endParaRPr lang="zh-CN" altLang="en-US" strike="noStrike" noProof="1"/>
          </a:p>
        </p:txBody>
      </p:sp>
      <p:sp>
        <p:nvSpPr>
          <p:cNvPr id="9" name="Slide Number Placeholder 5"/>
          <p:cNvSpPr>
            <a:spLocks noGrp="1"/>
          </p:cNvSpPr>
          <p:nvPr>
            <p:ph type="sldNum" sz="quarter" idx="12"/>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defRPr/>
            </a:lvl1pPr>
          </a:lstStyle>
          <a:p>
            <a:pPr fontAlgn="base"/>
            <a:fld id="{E53E7B2E-9CD3-47DA-90BA-12A03F4038B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7211"/>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7212"/>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7213"/>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430EDEB3-57C3-417A-8D14-FB1ED97F590A}"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4" name="日期占位符 11307"/>
          <p:cNvSpPr>
            <a:spLocks noGrp="1"/>
          </p:cNvSpPr>
          <p:nvPr>
            <p:ph type="dt" sz="quarter" idx="10"/>
          </p:nvPr>
        </p:nvSpPr>
        <p:spPr>
          <a:xfrm>
            <a:off x="457200" y="4683547"/>
            <a:ext cx="2133600" cy="342960"/>
          </a:xfrm>
          <a:prstGeom prst="rect">
            <a:avLst/>
          </a:prstGeom>
          <a:noFill/>
          <a:ln w="9525">
            <a:noFill/>
            <a:miter/>
          </a:ln>
        </p:spPr>
        <p:txBody>
          <a:bodyPr anchor="b"/>
          <a:lstStyle>
            <a:lvl1pPr>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p>
        </p:txBody>
      </p:sp>
      <p:sp>
        <p:nvSpPr>
          <p:cNvPr id="45" name="页脚占位符 11308"/>
          <p:cNvSpPr>
            <a:spLocks noGrp="1"/>
          </p:cNvSpPr>
          <p:nvPr>
            <p:ph type="ftr" sz="quarter" idx="11"/>
          </p:nvPr>
        </p:nvSpPr>
        <p:spPr>
          <a:xfrm>
            <a:off x="3124200" y="4687120"/>
            <a:ext cx="2895600" cy="342960"/>
          </a:xfrm>
          <a:prstGeom prst="rect">
            <a:avLst/>
          </a:prstGeom>
          <a:noFill/>
          <a:ln w="9525">
            <a:noFill/>
            <a:miter/>
          </a:ln>
        </p:spPr>
        <p:txBody>
          <a:bodyPr anchor="b"/>
          <a:lstStyle>
            <a:lvl1pPr>
              <a:defRPr/>
            </a:lvl1pPr>
          </a:lstStyle>
          <a:p>
            <a:pPr fontAlgn="base"/>
            <a:endParaRPr lang="en-US" altLang="x-none" strike="noStrike" noProof="1"/>
          </a:p>
        </p:txBody>
      </p:sp>
      <p:sp>
        <p:nvSpPr>
          <p:cNvPr id="46" name="灯片编号占位符 11309"/>
          <p:cNvSpPr>
            <a:spLocks noGrp="1"/>
          </p:cNvSpPr>
          <p:nvPr>
            <p:ph type="sldNum" sz="quarter" idx="12"/>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defRPr/>
            </a:lvl1pPr>
          </a:lstStyle>
          <a:p>
            <a:pPr fontAlgn="base"/>
            <a:fld id="{E7BA8D9E-9FDD-428E-8E36-B0101A9FEDE4}" type="slidenum">
              <a:rPr lang="zh-CN" altLang="en-US" strike="noStrike" noProof="1">
                <a:latin typeface="Arial" panose="020B0604020202020204" pitchFamily="34" charset="0"/>
                <a:ea typeface="宋体" panose="02010600030101010101" pitchFamily="2" charset="-122"/>
                <a:cs typeface="+mn-cs"/>
              </a:rPr>
            </a:fld>
            <a:endParaRPr 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 name="Footer Placeholder 7"/>
          <p:cNvSpPr>
            <a:spLocks noGrp="1"/>
          </p:cNvSpPr>
          <p:nvPr>
            <p:ph type="ftr" sz="quarter" idx="11"/>
          </p:nvPr>
        </p:nvSpPr>
        <p:spPr/>
        <p:txBody>
          <a:bodyPr/>
          <a:lstStyle/>
          <a:p>
            <a:pPr fontAlgn="base"/>
            <a:endParaRPr lang="zh-CN" altLang="en-US" strike="noStrike" noProof="1"/>
          </a:p>
        </p:txBody>
      </p:sp>
      <p:sp>
        <p:nvSpPr>
          <p:cNvPr id="9" name="Slide Number Placeholder 8"/>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 name="Footer Placeholder 3"/>
          <p:cNvSpPr>
            <a:spLocks noGrp="1"/>
          </p:cNvSpPr>
          <p:nvPr>
            <p:ph type="ftr" sz="quarter" idx="11"/>
          </p:nvPr>
        </p:nvSpPr>
        <p:spPr/>
        <p:txBody>
          <a:bodyPr/>
          <a:lstStyle/>
          <a:p>
            <a:pPr fontAlgn="base"/>
            <a:endParaRPr lang="zh-CN" altLang="en-US" strike="noStrike" noProof="1"/>
          </a:p>
        </p:txBody>
      </p:sp>
      <p:sp>
        <p:nvSpPr>
          <p:cNvPr id="5" name="Slide Number Placeholder 4"/>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 name="Footer Placeholder 2"/>
          <p:cNvSpPr>
            <a:spLocks noGrp="1"/>
          </p:cNvSpPr>
          <p:nvPr>
            <p:ph type="ftr" sz="quarter" idx="11"/>
          </p:nvPr>
        </p:nvSpPr>
        <p:spPr/>
        <p:txBody>
          <a:bodyPr/>
          <a:lstStyle/>
          <a:p>
            <a:pPr fontAlgn="base"/>
            <a:endParaRPr lang="zh-CN" altLang="en-US" strike="noStrike" noProof="1"/>
          </a:p>
        </p:txBody>
      </p:sp>
      <p:sp>
        <p:nvSpPr>
          <p:cNvPr id="4" name="Slide Number Placeholder 3"/>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 name="Footer Placeholder 5"/>
          <p:cNvSpPr>
            <a:spLocks noGrp="1"/>
          </p:cNvSpPr>
          <p:nvPr>
            <p:ph type="ftr" sz="quarter" idx="11"/>
          </p:nvPr>
        </p:nvSpPr>
        <p:spPr/>
        <p:txBody>
          <a:bodyPr/>
          <a:lstStyle/>
          <a:p>
            <a:pPr fontAlgn="base"/>
            <a:endParaRPr lang="zh-CN" altLang="en-US" strike="noStrike" noProof="1"/>
          </a:p>
        </p:txBody>
      </p:sp>
      <p:sp>
        <p:nvSpPr>
          <p:cNvPr id="7" name="Slide Number Placeholder 6"/>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 name="Footer Placeholder 4"/>
          <p:cNvSpPr>
            <a:spLocks noGrp="1"/>
          </p:cNvSpPr>
          <p:nvPr>
            <p:ph type="ftr" sz="quarter" idx="11"/>
          </p:nvPr>
        </p:nvSpPr>
        <p:spPr/>
        <p:txBody>
          <a:bodyPr/>
          <a:lstStyle/>
          <a:p>
            <a:pPr fontAlgn="base"/>
            <a:endParaRPr lang="zh-CN" altLang="en-US" strike="noStrike" noProof="1"/>
          </a:p>
        </p:txBody>
      </p:sp>
      <p:sp>
        <p:nvSpPr>
          <p:cNvPr id="6" name="Slide Number Placeholder 5"/>
          <p:cNvSpPr>
            <a:spLocks noGrp="1"/>
          </p:cNvSpPr>
          <p:nvPr>
            <p:ph type="sldNum" sz="quarter" idx="12"/>
          </p:nvPr>
        </p:nvSpPr>
        <p:spPr/>
        <p:txBody>
          <a:body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2" Type="http://schemas.openxmlformats.org/officeDocument/2006/relationships/theme" Target="../theme/theme10.xml"/><Relationship Id="rId11" Type="http://schemas.openxmlformats.org/officeDocument/2006/relationships/slideLayout" Target="../slideLayouts/slideLayout1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6" Type="http://schemas.openxmlformats.org/officeDocument/2006/relationships/theme" Target="../theme/theme1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3.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2" Type="http://schemas.openxmlformats.org/officeDocument/2006/relationships/theme" Target="../theme/theme12.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4" Type="http://schemas.openxmlformats.org/officeDocument/2006/relationships/theme" Target="../theme/theme13.xml"/><Relationship Id="rId13" Type="http://schemas.openxmlformats.org/officeDocument/2006/relationships/slideLayout" Target="../slideLayouts/slideLayout147.xml"/><Relationship Id="rId12" Type="http://schemas.openxmlformats.org/officeDocument/2006/relationships/slideLayout" Target="../slideLayouts/slideLayout146.xml"/><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6.xml"/><Relationship Id="rId8" Type="http://schemas.openxmlformats.org/officeDocument/2006/relationships/slideLayout" Target="../slideLayouts/slideLayout155.xml"/><Relationship Id="rId7" Type="http://schemas.openxmlformats.org/officeDocument/2006/relationships/slideLayout" Target="../slideLayouts/slideLayout154.xml"/><Relationship Id="rId6" Type="http://schemas.openxmlformats.org/officeDocument/2006/relationships/slideLayout" Target="../slideLayouts/slideLayout153.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3" Type="http://schemas.openxmlformats.org/officeDocument/2006/relationships/slideLayout" Target="../slideLayouts/slideLayout150.xml"/><Relationship Id="rId2" Type="http://schemas.openxmlformats.org/officeDocument/2006/relationships/slideLayout" Target="../slideLayouts/slideLayout149.xml"/><Relationship Id="rId12" Type="http://schemas.openxmlformats.org/officeDocument/2006/relationships/theme" Target="../theme/theme14.xml"/><Relationship Id="rId11" Type="http://schemas.openxmlformats.org/officeDocument/2006/relationships/slideLayout" Target="../slideLayouts/slideLayout158.xml"/><Relationship Id="rId10" Type="http://schemas.openxmlformats.org/officeDocument/2006/relationships/slideLayout" Target="../slideLayouts/slideLayout157.xml"/><Relationship Id="rId1" Type="http://schemas.openxmlformats.org/officeDocument/2006/relationships/slideLayout" Target="../slideLayouts/slideLayout14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2" Type="http://schemas.openxmlformats.org/officeDocument/2006/relationships/theme" Target="../theme/theme7.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2" Type="http://schemas.openxmlformats.org/officeDocument/2006/relationships/theme" Target="../theme/theme8.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2B117B94-F64A-42A7-8AE2-31489A675AF6}"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1024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EBD42833-9DBE-4540-8CD2-D21C42C113A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3353"/>
          <p:cNvSpPr>
            <a:spLocks noGrp="1"/>
          </p:cNvSpPr>
          <p:nvPr>
            <p:ph type="title"/>
          </p:nvPr>
        </p:nvSpPr>
        <p:spPr>
          <a:xfrm>
            <a:off x="457200" y="208396"/>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D9AD45D-AA78-43E7-8139-F28EFC3AF000}"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3"/>
        </a:buBlip>
        <a:defRPr sz="2400" kern="1200">
          <a:solidFill>
            <a:schemeClr val="tx1"/>
          </a:solidFill>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4"/>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5"/>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noProof="1">
                <a:effectLst/>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976518CB-8026-43E3-B911-1233CAB4CE45}" type="slidenum">
              <a:rPr lang="zh-CN" altLang="zh-CN" strike="noStrike" noProof="1">
                <a:latin typeface="Arial" panose="020B0604020202020204" pitchFamily="34" charset="0"/>
                <a:ea typeface="宋体" panose="02010600030101010101" pitchFamily="2" charset="-122"/>
                <a:cs typeface="+mn-cs"/>
              </a:rPr>
            </a:fld>
            <a:endParaRPr lang="zh-CN" alt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cxn ang="0">
                  <a:pos x="780" y="1110"/>
                </a:cxn>
                <a:cxn ang="0">
                  <a:pos x="1078" y="1058"/>
                </a:cxn>
                <a:cxn ang="0">
                  <a:pos x="1324" y="1001"/>
                </a:cxn>
                <a:cxn ang="0">
                  <a:pos x="1522" y="938"/>
                </a:cxn>
                <a:cxn ang="0">
                  <a:pos x="1669" y="870"/>
                </a:cxn>
                <a:cxn ang="0">
                  <a:pos x="1764" y="790"/>
                </a:cxn>
                <a:cxn ang="0">
                  <a:pos x="1816" y="699"/>
                </a:cxn>
                <a:cxn ang="0">
                  <a:pos x="1820" y="585"/>
                </a:cxn>
                <a:cxn ang="0">
                  <a:pos x="1781" y="478"/>
                </a:cxn>
                <a:cxn ang="0">
                  <a:pos x="1704" y="380"/>
                </a:cxn>
                <a:cxn ang="0">
                  <a:pos x="1596" y="289"/>
                </a:cxn>
                <a:cxn ang="0">
                  <a:pos x="1406" y="164"/>
                </a:cxn>
                <a:cxn ang="0">
                  <a:pos x="1281" y="96"/>
                </a:cxn>
                <a:cxn ang="0">
                  <a:pos x="1173" y="44"/>
                </a:cxn>
                <a:cxn ang="0">
                  <a:pos x="1100" y="10"/>
                </a:cxn>
                <a:cxn ang="0">
                  <a:pos x="1069" y="0"/>
                </a:cxn>
                <a:cxn ang="0">
                  <a:pos x="1315" y="124"/>
                </a:cxn>
                <a:cxn ang="0">
                  <a:pos x="1548" y="266"/>
                </a:cxn>
                <a:cxn ang="0">
                  <a:pos x="1643" y="341"/>
                </a:cxn>
                <a:cxn ang="0">
                  <a:pos x="1725" y="420"/>
                </a:cxn>
                <a:cxn ang="0">
                  <a:pos x="1777" y="500"/>
                </a:cxn>
                <a:cxn ang="0">
                  <a:pos x="1798" y="585"/>
                </a:cxn>
                <a:cxn ang="0">
                  <a:pos x="1781" y="665"/>
                </a:cxn>
                <a:cxn ang="0">
                  <a:pos x="1725" y="734"/>
                </a:cxn>
                <a:cxn ang="0">
                  <a:pos x="1639" y="790"/>
                </a:cxn>
                <a:cxn ang="0">
                  <a:pos x="1526" y="837"/>
                </a:cxn>
                <a:cxn ang="0">
                  <a:pos x="1389" y="882"/>
                </a:cxn>
                <a:cxn ang="0">
                  <a:pos x="1073" y="950"/>
                </a:cxn>
                <a:cxn ang="0">
                  <a:pos x="733" y="1012"/>
                </a:cxn>
                <a:cxn ang="0">
                  <a:pos x="414" y="1075"/>
                </a:cxn>
                <a:cxn ang="0">
                  <a:pos x="280" y="1115"/>
                </a:cxn>
                <a:cxn ang="0">
                  <a:pos x="163" y="1155"/>
                </a:cxn>
                <a:cxn ang="0">
                  <a:pos x="73" y="1201"/>
                </a:cxn>
                <a:cxn ang="0">
                  <a:pos x="17" y="1257"/>
                </a:cxn>
                <a:cxn ang="0">
                  <a:pos x="0" y="1320"/>
                </a:cxn>
                <a:cxn ang="0">
                  <a:pos x="21" y="1388"/>
                </a:cxn>
                <a:cxn ang="0">
                  <a:pos x="77" y="1445"/>
                </a:cxn>
                <a:cxn ang="0">
                  <a:pos x="155" y="1490"/>
                </a:cxn>
                <a:cxn ang="0">
                  <a:pos x="259" y="1537"/>
                </a:cxn>
                <a:cxn ang="0">
                  <a:pos x="172" y="1479"/>
                </a:cxn>
                <a:cxn ang="0">
                  <a:pos x="116" y="1422"/>
                </a:cxn>
                <a:cxn ang="0">
                  <a:pos x="95" y="1366"/>
                </a:cxn>
                <a:cxn ang="0">
                  <a:pos x="112" y="1315"/>
                </a:cxn>
                <a:cxn ang="0">
                  <a:pos x="168" y="1263"/>
                </a:cxn>
                <a:cxn ang="0">
                  <a:pos x="271" y="1217"/>
                </a:cxn>
                <a:cxn ang="0">
                  <a:pos x="418" y="1172"/>
                </a:cxn>
                <a:cxn ang="0">
                  <a:pos x="612" y="1138"/>
                </a:cxn>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cxn ang="0">
                  <a:pos x="0" y="0"/>
                </a:cxn>
                <a:cxn ang="0">
                  <a:pos x="0" y="1776"/>
                </a:cxn>
                <a:cxn ang="0">
                  <a:pos x="5758" y="1776"/>
                </a:cxn>
                <a:cxn ang="0">
                  <a:pos x="5758" y="0"/>
                </a:cxn>
                <a:cxn ang="0">
                  <a:pos x="0" y="0"/>
                </a:cxn>
                <a:cxn ang="0">
                  <a:pos x="0" y="0"/>
                </a:cxn>
              </a:cxnLst>
              <a:rect l="0" t="0" r="0" b="0"/>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2301" name="标题 15372"/>
          <p:cNvSpPr>
            <a:spLocks noGrp="1" noRot="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noProof="1">
                <a:effectLst/>
              </a:defRPr>
            </a:lvl1pPr>
          </a:lstStyle>
          <a:p>
            <a:pPr fontAlgn="base"/>
            <a:endParaRPr lang="zh-CN" strike="noStrike" noProof="1"/>
          </a:p>
        </p:txBody>
      </p:sp>
      <p:sp>
        <p:nvSpPr>
          <p:cNvPr id="12303" name="文本占位符 15374"/>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ctr" rtl="0" fontAlgn="base">
        <a:spcBef>
          <a:spcPct val="0"/>
        </a:spcBef>
        <a:spcAft>
          <a:spcPct val="0"/>
        </a:spcAft>
        <a:defRPr sz="33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70000"/>
        <a:buFont typeface="Wingdings" panose="05000000000000000000" pitchFamily="2" charset="2"/>
        <a:buChar char="n"/>
        <a:defRPr sz="2400" kern="1200">
          <a:solidFill>
            <a:schemeClr val="tx1"/>
          </a:solidFill>
          <a:latin typeface="+mn-lt"/>
          <a:ea typeface="+mn-ea"/>
          <a:cs typeface="+mn-cs"/>
        </a:defRPr>
      </a:lvl1pPr>
      <a:lvl2pPr marL="557530" lvl="1" indent="-214630" algn="l" rtl="0" fontAlgn="base">
        <a:spcBef>
          <a:spcPct val="15000"/>
        </a:spcBef>
        <a:spcAft>
          <a:spcPct val="0"/>
        </a:spcAft>
        <a:buClr>
          <a:schemeClr val="accent2"/>
        </a:buClr>
        <a:buSzPct val="70000"/>
        <a:buFont typeface="Wingdings" panose="05000000000000000000" pitchFamily="2" charset="2"/>
        <a:buChar char="n"/>
        <a:defRPr sz="2100" kern="1200">
          <a:solidFill>
            <a:schemeClr val="tx1"/>
          </a:solidFill>
          <a:latin typeface="+mn-lt"/>
          <a:ea typeface="+mn-ea"/>
          <a:cs typeface="+mn-cs"/>
        </a:defRPr>
      </a:lvl2pPr>
      <a:lvl3pPr marL="857250" lvl="2" indent="-171450" algn="l" rtl="0" fontAlgn="base">
        <a:spcBef>
          <a:spcPct val="15000"/>
        </a:spcBef>
        <a:spcAft>
          <a:spcPct val="0"/>
        </a:spcAft>
        <a:buClr>
          <a:schemeClr val="tx2"/>
        </a:buClr>
        <a:buSzPct val="70000"/>
        <a:buFont typeface="Wingdings" panose="05000000000000000000" pitchFamily="2" charset="2"/>
        <a:buChar char="n"/>
        <a:defRPr sz="1800" kern="1200">
          <a:solidFill>
            <a:schemeClr val="tx1"/>
          </a:solidFill>
          <a:latin typeface="+mn-lt"/>
          <a:ea typeface="+mn-ea"/>
          <a:cs typeface="+mn-cs"/>
        </a:defRPr>
      </a:lvl3pPr>
      <a:lvl4pPr marL="1200150" lvl="3" indent="-171450" algn="l" rtl="0" fontAlgn="base">
        <a:spcBef>
          <a:spcPct val="15000"/>
        </a:spcBef>
        <a:spcAft>
          <a:spcPct val="0"/>
        </a:spcAft>
        <a:buClr>
          <a:schemeClr val="accent2"/>
        </a:buClr>
        <a:buSzPct val="70000"/>
        <a:buFont typeface="Wingdings" panose="05000000000000000000" pitchFamily="2" charset="2"/>
        <a:buChar char="n"/>
        <a:defRPr sz="1500" kern="1200">
          <a:solidFill>
            <a:schemeClr val="tx1"/>
          </a:solidFill>
          <a:latin typeface="+mn-lt"/>
          <a:ea typeface="+mn-ea"/>
          <a:cs typeface="+mn-cs"/>
        </a:defRPr>
      </a:lvl4pPr>
      <a:lvl5pPr marL="1543050" lvl="4" indent="-171450" algn="l" rtl="0" fontAlgn="base">
        <a:spcBef>
          <a:spcPct val="15000"/>
        </a:spcBef>
        <a:spcAft>
          <a:spcPct val="0"/>
        </a:spcAft>
        <a:buClr>
          <a:schemeClr val="hlink"/>
        </a:buClr>
        <a:buSzPct val="70000"/>
        <a:buFont typeface="Wingdings" panose="05000000000000000000" pitchFamily="2" charset="2"/>
        <a:buChar char="n"/>
        <a:defRPr sz="1500" kern="120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40"/>
            <a:ext cx="8229600" cy="857506"/>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508"/>
            <a:ext cx="8229600" cy="3395485"/>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5316"/>
            <a:ext cx="2133600" cy="357294"/>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5316"/>
            <a:ext cx="2895600" cy="357294"/>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5316"/>
            <a:ext cx="2133600" cy="357294"/>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400"/>
            <a:ext cx="8229600" cy="857356"/>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200298"/>
            <a:ext cx="8229600" cy="3396082"/>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p:cNvSpPr>
          <p:nvPr>
            <p:ph type="dt" sz="half" idx="2"/>
          </p:nvPr>
        </p:nvSpPr>
        <p:spPr>
          <a:xfrm>
            <a:off x="457200" y="4685291"/>
            <a:ext cx="2133600" cy="357232"/>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5291"/>
            <a:ext cx="2895600" cy="357232"/>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6EC9033B-82D4-4CDE-A095-61CDA0596FF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98624DF-E61C-449E-A101-D01093784914}"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CE1D706-79DB-4EBF-B934-F469A7F872DA}"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A59C3335-D44C-4112-ACB4-421F7D77A5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A4752407-AA4B-4189-89D5-7009A742A315}"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7171"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C464475E-55A7-4A41-8BB4-95894A472BB8}"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wrap="square" lIns="91440" tIns="45720" rIns="91440" bIns="45720"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noProof="1" dirty="0"/>
            </a:lvl1pPr>
          </a:lstStyle>
          <a:p>
            <a:pPr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vert="horz" wrap="square" lIns="91440" tIns="45720" rIns="91440" bIns="45720" numCol="1" anchor="t" anchorCtr="0" compatLnSpc="1"/>
          <a:lstStyle>
            <a:lvl1pPr algn="r">
              <a:defRPr sz="1050"/>
            </a:lvl1pPr>
          </a:lstStyle>
          <a:p>
            <a:pPr fontAlgn="base"/>
            <a:fld id="{BA215DF0-85EB-4313-A869-BC054D761F21}"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cxn ang="0">
                  <a:pos x="3203" y="1816"/>
                </a:cxn>
                <a:cxn ang="0">
                  <a:pos x="0" y="0"/>
                </a:cxn>
                <a:cxn ang="0">
                  <a:pos x="0" y="522"/>
                </a:cxn>
                <a:cxn ang="0">
                  <a:pos x="3046" y="1978"/>
                </a:cxn>
                <a:cxn ang="0">
                  <a:pos x="5758" y="3273"/>
                </a:cxn>
                <a:cxn ang="0">
                  <a:pos x="5758" y="3267"/>
                </a:cxn>
                <a:cxn ang="0">
                  <a:pos x="3203" y="1816"/>
                </a:cxn>
                <a:cxn ang="0">
                  <a:pos x="3203" y="1816"/>
                </a:cxn>
              </a:cxnLst>
              <a:rect l="0" t="0" r="0" b="0"/>
              <a:pathLst>
                <a:path w="5740" h="3273">
                  <a:moveTo>
                    <a:pt x="3193" y="1816"/>
                  </a:moveTo>
                  <a:lnTo>
                    <a:pt x="0" y="0"/>
                  </a:lnTo>
                  <a:lnTo>
                    <a:pt x="0" y="522"/>
                  </a:lnTo>
                  <a:lnTo>
                    <a:pt x="3037" y="1978"/>
                  </a:lnTo>
                  <a:lnTo>
                    <a:pt x="5740" y="3273"/>
                  </a:lnTo>
                  <a:lnTo>
                    <a:pt x="5740" y="3267"/>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cxn ang="0">
                  <a:pos x="3173" y="1714"/>
                </a:cxn>
                <a:cxn ang="0">
                  <a:pos x="432" y="0"/>
                </a:cxn>
                <a:cxn ang="0">
                  <a:pos x="0" y="0"/>
                </a:cxn>
                <a:cxn ang="0">
                  <a:pos x="3095" y="1786"/>
                </a:cxn>
                <a:cxn ang="0">
                  <a:pos x="5609" y="3243"/>
                </a:cxn>
                <a:cxn ang="0">
                  <a:pos x="5609" y="3237"/>
                </a:cxn>
                <a:cxn ang="0">
                  <a:pos x="3173" y="1714"/>
                </a:cxn>
                <a:cxn ang="0">
                  <a:pos x="3173" y="1714"/>
                </a:cxn>
              </a:cxnLst>
              <a:rect l="0" t="0" r="0" b="0"/>
              <a:pathLst>
                <a:path w="5591" h="3243">
                  <a:moveTo>
                    <a:pt x="3163" y="1714"/>
                  </a:moveTo>
                  <a:lnTo>
                    <a:pt x="431" y="0"/>
                  </a:lnTo>
                  <a:lnTo>
                    <a:pt x="0" y="0"/>
                  </a:lnTo>
                  <a:lnTo>
                    <a:pt x="3086" y="1786"/>
                  </a:lnTo>
                  <a:lnTo>
                    <a:pt x="5591" y="3243"/>
                  </a:lnTo>
                  <a:lnTo>
                    <a:pt x="5591" y="3237"/>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cxn ang="0">
                  <a:pos x="0" y="155"/>
                </a:cxn>
                <a:cxn ang="0">
                  <a:pos x="4038" y="191"/>
                </a:cxn>
                <a:cxn ang="0">
                  <a:pos x="4038" y="143"/>
                </a:cxn>
                <a:cxn ang="0">
                  <a:pos x="0" y="0"/>
                </a:cxn>
                <a:cxn ang="0">
                  <a:pos x="0" y="155"/>
                </a:cxn>
                <a:cxn ang="0">
                  <a:pos x="0" y="155"/>
                </a:cxn>
              </a:cxnLst>
              <a:rect l="0" t="0" r="0" b="0"/>
              <a:pathLst>
                <a:path w="4042" h="192">
                  <a:moveTo>
                    <a:pt x="0" y="156"/>
                  </a:moveTo>
                  <a:lnTo>
                    <a:pt x="4042" y="192"/>
                  </a:lnTo>
                  <a:lnTo>
                    <a:pt x="4042" y="144"/>
                  </a:lnTo>
                  <a:lnTo>
                    <a:pt x="0" y="0"/>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rect l="0" t="0" r="0" b="0"/>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cxn ang="0">
                  <a:pos x="0" y="329"/>
                </a:cxn>
                <a:cxn ang="0">
                  <a:pos x="4784" y="77"/>
                </a:cxn>
                <a:cxn ang="0">
                  <a:pos x="4784" y="0"/>
                </a:cxn>
                <a:cxn ang="0">
                  <a:pos x="0" y="107"/>
                </a:cxn>
                <a:cxn ang="0">
                  <a:pos x="0" y="329"/>
                </a:cxn>
                <a:cxn ang="0">
                  <a:pos x="0" y="329"/>
                </a:cxn>
              </a:cxnLst>
              <a:rect l="0" t="0" r="0" b="0"/>
              <a:pathLst>
                <a:path w="4789" h="329">
                  <a:moveTo>
                    <a:pt x="0" y="329"/>
                  </a:moveTo>
                  <a:lnTo>
                    <a:pt x="4789" y="77"/>
                  </a:lnTo>
                  <a:lnTo>
                    <a:pt x="4789" y="0"/>
                  </a:lnTo>
                  <a:lnTo>
                    <a:pt x="0" y="107"/>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rect l="0" t="0" r="0" b="0"/>
              <a:pathLst>
                <a:path w="975" h="101">
                  <a:moveTo>
                    <a:pt x="975" y="48"/>
                  </a:moveTo>
                  <a:lnTo>
                    <a:pt x="975" y="0"/>
                  </a:lnTo>
                  <a:lnTo>
                    <a:pt x="0" y="24"/>
                  </a:lnTo>
                  <a:lnTo>
                    <a:pt x="0" y="101"/>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cxn ang="0">
                  <a:pos x="2139" y="0"/>
                </a:cxn>
                <a:cxn ang="0">
                  <a:pos x="0" y="156"/>
                </a:cxn>
                <a:cxn ang="0">
                  <a:pos x="0" y="198"/>
                </a:cxn>
                <a:cxn ang="0">
                  <a:pos x="2139" y="0"/>
                </a:cxn>
                <a:cxn ang="0">
                  <a:pos x="2139" y="0"/>
                </a:cxn>
              </a:cxnLst>
              <a:rect l="0" t="0" r="0" b="0"/>
              <a:pathLst>
                <a:path w="2141" h="198">
                  <a:moveTo>
                    <a:pt x="2141" y="0"/>
                  </a:moveTo>
                  <a:lnTo>
                    <a:pt x="0" y="156"/>
                  </a:lnTo>
                  <a:lnTo>
                    <a:pt x="0" y="198"/>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cxn ang="0">
                  <a:pos x="0" y="348"/>
                </a:cxn>
                <a:cxn ang="0">
                  <a:pos x="310" y="348"/>
                </a:cxn>
                <a:cxn ang="0">
                  <a:pos x="3619" y="42"/>
                </a:cxn>
                <a:cxn ang="0">
                  <a:pos x="3619" y="0"/>
                </a:cxn>
                <a:cxn ang="0">
                  <a:pos x="0" y="264"/>
                </a:cxn>
                <a:cxn ang="0">
                  <a:pos x="0" y="348"/>
                </a:cxn>
                <a:cxn ang="0">
                  <a:pos x="0" y="348"/>
                </a:cxn>
              </a:cxnLst>
              <a:rect l="0" t="0" r="0" b="0"/>
              <a:pathLst>
                <a:path w="3623" h="348">
                  <a:moveTo>
                    <a:pt x="0" y="348"/>
                  </a:moveTo>
                  <a:lnTo>
                    <a:pt x="311" y="348"/>
                  </a:lnTo>
                  <a:lnTo>
                    <a:pt x="3623" y="42"/>
                  </a:lnTo>
                  <a:lnTo>
                    <a:pt x="3623" y="0"/>
                  </a:lnTo>
                  <a:lnTo>
                    <a:pt x="0" y="264"/>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rect l="0" t="0" r="0" b="0"/>
              <a:pathLst>
                <a:path w="2517" h="276">
                  <a:moveTo>
                    <a:pt x="2182" y="276"/>
                  </a:moveTo>
                  <a:lnTo>
                    <a:pt x="2517" y="204"/>
                  </a:lnTo>
                  <a:lnTo>
                    <a:pt x="2260" y="0"/>
                  </a:lnTo>
                  <a:lnTo>
                    <a:pt x="0"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cxn ang="0">
                  <a:pos x="1404" y="126"/>
                </a:cxn>
                <a:cxn ang="0">
                  <a:pos x="1404" y="0"/>
                </a:cxn>
                <a:cxn ang="0">
                  <a:pos x="0" y="174"/>
                </a:cxn>
                <a:cxn ang="0">
                  <a:pos x="256" y="378"/>
                </a:cxn>
                <a:cxn ang="0">
                  <a:pos x="1404" y="126"/>
                </a:cxn>
                <a:cxn ang="0">
                  <a:pos x="1404" y="126"/>
                </a:cxn>
              </a:cxnLst>
              <a:rect l="0" t="0" r="0" b="0"/>
              <a:pathLst>
                <a:path w="1405" h="378">
                  <a:moveTo>
                    <a:pt x="1405" y="126"/>
                  </a:moveTo>
                  <a:lnTo>
                    <a:pt x="1405" y="0"/>
                  </a:lnTo>
                  <a:lnTo>
                    <a:pt x="0" y="174"/>
                  </a:lnTo>
                  <a:lnTo>
                    <a:pt x="257" y="378"/>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cxn ang="0">
                  <a:pos x="728" y="240"/>
                </a:cxn>
                <a:cxn ang="0">
                  <a:pos x="0" y="0"/>
                </a:cxn>
                <a:cxn ang="0">
                  <a:pos x="0" y="6"/>
                </a:cxn>
                <a:cxn ang="0">
                  <a:pos x="728" y="240"/>
                </a:cxn>
                <a:cxn ang="0">
                  <a:pos x="728" y="240"/>
                </a:cxn>
              </a:cxnLst>
              <a:rect l="0" t="0" r="0" b="0"/>
              <a:pathLst>
                <a:path w="729" h="240">
                  <a:moveTo>
                    <a:pt x="729" y="240"/>
                  </a:moveTo>
                  <a:lnTo>
                    <a:pt x="0" y="0"/>
                  </a:lnTo>
                  <a:lnTo>
                    <a:pt x="0" y="6"/>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cxn ang="0">
                  <a:pos x="0" y="71"/>
                </a:cxn>
                <a:cxn ang="0">
                  <a:pos x="5030" y="1671"/>
                </a:cxn>
                <a:cxn ang="0">
                  <a:pos x="5030" y="1665"/>
                </a:cxn>
                <a:cxn ang="0">
                  <a:pos x="0" y="0"/>
                </a:cxn>
                <a:cxn ang="0">
                  <a:pos x="0" y="71"/>
                </a:cxn>
                <a:cxn ang="0">
                  <a:pos x="0" y="71"/>
                </a:cxn>
              </a:cxnLst>
              <a:rect l="0" t="0" r="0" b="0"/>
              <a:pathLst>
                <a:path w="5035" h="1672">
                  <a:moveTo>
                    <a:pt x="0" y="72"/>
                  </a:moveTo>
                  <a:lnTo>
                    <a:pt x="5035" y="1672"/>
                  </a:lnTo>
                  <a:lnTo>
                    <a:pt x="5035" y="1666"/>
                  </a:lnTo>
                  <a:lnTo>
                    <a:pt x="0" y="0"/>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rect l="0" t="0" r="0" b="0"/>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cxn ang="0">
                  <a:pos x="0" y="395"/>
                </a:cxn>
                <a:cxn ang="0">
                  <a:pos x="5030" y="2187"/>
                </a:cxn>
                <a:cxn ang="0">
                  <a:pos x="5030" y="2133"/>
                </a:cxn>
                <a:cxn ang="0">
                  <a:pos x="0" y="0"/>
                </a:cxn>
                <a:cxn ang="0">
                  <a:pos x="0" y="395"/>
                </a:cxn>
                <a:cxn ang="0">
                  <a:pos x="0" y="395"/>
                </a:cxn>
              </a:cxnLst>
              <a:rect l="0" t="0" r="0" b="0"/>
              <a:pathLst>
                <a:path w="5035" h="2188">
                  <a:moveTo>
                    <a:pt x="0" y="396"/>
                  </a:moveTo>
                  <a:lnTo>
                    <a:pt x="5035" y="2188"/>
                  </a:lnTo>
                  <a:lnTo>
                    <a:pt x="5035" y="2134"/>
                  </a:lnTo>
                  <a:lnTo>
                    <a:pt x="0" y="0"/>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cxn ang="0">
                  <a:pos x="0" y="0"/>
                </a:cxn>
                <a:cxn ang="0">
                  <a:pos x="3141" y="2725"/>
                </a:cxn>
                <a:cxn ang="0">
                  <a:pos x="3159" y="2702"/>
                </a:cxn>
                <a:cxn ang="0">
                  <a:pos x="101" y="0"/>
                </a:cxn>
                <a:cxn ang="0">
                  <a:pos x="0" y="0"/>
                </a:cxn>
                <a:cxn ang="0">
                  <a:pos x="0" y="0"/>
                </a:cxn>
              </a:cxnLst>
              <a:rect l="0" t="0" r="0" b="0"/>
              <a:pathLst>
                <a:path w="3163" h="2727">
                  <a:moveTo>
                    <a:pt x="0" y="0"/>
                  </a:moveTo>
                  <a:lnTo>
                    <a:pt x="3145" y="2727"/>
                  </a:lnTo>
                  <a:lnTo>
                    <a:pt x="3163" y="2704"/>
                  </a:lnTo>
                  <a:lnTo>
                    <a:pt x="102"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0" b="0"/>
              <a:pathLst>
                <a:path w="323" h="299">
                  <a:moveTo>
                    <a:pt x="323" y="299"/>
                  </a:moveTo>
                  <a:lnTo>
                    <a:pt x="323" y="263"/>
                  </a:lnTo>
                  <a:lnTo>
                    <a:pt x="18" y="0"/>
                  </a:lnTo>
                  <a:lnTo>
                    <a:pt x="0" y="23"/>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0" b="0"/>
              <a:pathLst>
                <a:path w="281" h="335">
                  <a:moveTo>
                    <a:pt x="281" y="335"/>
                  </a:moveTo>
                  <a:lnTo>
                    <a:pt x="281" y="173"/>
                  </a:lnTo>
                  <a:lnTo>
                    <a:pt x="96" y="0"/>
                  </a:lnTo>
                  <a:lnTo>
                    <a:pt x="0" y="90"/>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cxn ang="0">
                  <a:pos x="0" y="0"/>
                </a:cxn>
                <a:cxn ang="0">
                  <a:pos x="3023" y="2678"/>
                </a:cxn>
                <a:cxn ang="0">
                  <a:pos x="3119" y="2588"/>
                </a:cxn>
                <a:cxn ang="0">
                  <a:pos x="382" y="0"/>
                </a:cxn>
                <a:cxn ang="0">
                  <a:pos x="0" y="0"/>
                </a:cxn>
                <a:cxn ang="0">
                  <a:pos x="0" y="0"/>
                </a:cxn>
              </a:cxnLst>
              <a:rect l="0" t="0" r="0" b="0"/>
              <a:pathLst>
                <a:path w="3122" h="2680">
                  <a:moveTo>
                    <a:pt x="0" y="0"/>
                  </a:moveTo>
                  <a:lnTo>
                    <a:pt x="3026" y="2680"/>
                  </a:lnTo>
                  <a:lnTo>
                    <a:pt x="3122" y="2590"/>
                  </a:lnTo>
                  <a:lnTo>
                    <a:pt x="383"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cxn ang="0">
                  <a:pos x="132" y="132"/>
                </a:cxn>
                <a:cxn ang="0">
                  <a:pos x="0" y="0"/>
                </a:cxn>
                <a:cxn ang="0">
                  <a:pos x="0" y="0"/>
                </a:cxn>
                <a:cxn ang="0">
                  <a:pos x="132" y="132"/>
                </a:cxn>
                <a:cxn ang="0">
                  <a:pos x="132" y="132"/>
                </a:cxn>
              </a:cxnLst>
              <a:rect l="0" t="0" r="0" b="0"/>
              <a:pathLst>
                <a:path w="132" h="132">
                  <a:moveTo>
                    <a:pt x="132" y="132"/>
                  </a:moveTo>
                  <a:lnTo>
                    <a:pt x="0" y="0"/>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cxn ang="0">
                  <a:pos x="0" y="0"/>
                </a:cxn>
                <a:cxn ang="0">
                  <a:pos x="2514" y="2534"/>
                </a:cxn>
                <a:cxn ang="0">
                  <a:pos x="2514" y="2534"/>
                </a:cxn>
                <a:cxn ang="0">
                  <a:pos x="65" y="0"/>
                </a:cxn>
                <a:cxn ang="0">
                  <a:pos x="0" y="0"/>
                </a:cxn>
                <a:cxn ang="0">
                  <a:pos x="0" y="0"/>
                </a:cxn>
              </a:cxnLst>
              <a:rect l="0" t="0" r="0" b="0"/>
              <a:pathLst>
                <a:path w="2517" h="2536">
                  <a:moveTo>
                    <a:pt x="0" y="0"/>
                  </a:moveTo>
                  <a:lnTo>
                    <a:pt x="2517" y="2536"/>
                  </a:lnTo>
                  <a:lnTo>
                    <a:pt x="66"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cxn ang="0">
                  <a:pos x="0" y="0"/>
                </a:cxn>
                <a:cxn ang="0">
                  <a:pos x="2186" y="2480"/>
                </a:cxn>
                <a:cxn ang="0">
                  <a:pos x="2198" y="2474"/>
                </a:cxn>
                <a:cxn ang="0">
                  <a:pos x="316" y="0"/>
                </a:cxn>
                <a:cxn ang="0">
                  <a:pos x="0" y="0"/>
                </a:cxn>
                <a:cxn ang="0">
                  <a:pos x="0" y="0"/>
                </a:cxn>
              </a:cxnLst>
              <a:rect l="0" t="0" r="0" b="0"/>
              <a:pathLst>
                <a:path w="2200" h="2482">
                  <a:moveTo>
                    <a:pt x="0" y="0"/>
                  </a:moveTo>
                  <a:lnTo>
                    <a:pt x="2188" y="2482"/>
                  </a:lnTo>
                  <a:lnTo>
                    <a:pt x="2200" y="2476"/>
                  </a:lnTo>
                  <a:lnTo>
                    <a:pt x="317"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cxn ang="0">
                  <a:pos x="84" y="96"/>
                </a:cxn>
                <a:cxn ang="0">
                  <a:pos x="84" y="90"/>
                </a:cxn>
                <a:cxn ang="0">
                  <a:pos x="12" y="0"/>
                </a:cxn>
                <a:cxn ang="0">
                  <a:pos x="0" y="6"/>
                </a:cxn>
                <a:cxn ang="0">
                  <a:pos x="84" y="96"/>
                </a:cxn>
                <a:cxn ang="0">
                  <a:pos x="84" y="96"/>
                </a:cxn>
              </a:cxnLst>
              <a:rect l="0" t="0" r="0" b="0"/>
              <a:pathLst>
                <a:path w="84" h="96">
                  <a:moveTo>
                    <a:pt x="84" y="96"/>
                  </a:moveTo>
                  <a:lnTo>
                    <a:pt x="84" y="90"/>
                  </a:lnTo>
                  <a:lnTo>
                    <a:pt x="12" y="0"/>
                  </a:lnTo>
                  <a:lnTo>
                    <a:pt x="0" y="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0" b="0"/>
              <a:pathLst>
                <a:path w="155" h="516">
                  <a:moveTo>
                    <a:pt x="155" y="516"/>
                  </a:moveTo>
                  <a:lnTo>
                    <a:pt x="155" y="204"/>
                  </a:lnTo>
                  <a:lnTo>
                    <a:pt x="77" y="0"/>
                  </a:lnTo>
                  <a:lnTo>
                    <a:pt x="0" y="192"/>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cxn ang="0">
                  <a:pos x="0" y="0"/>
                </a:cxn>
                <a:cxn ang="0">
                  <a:pos x="496" y="1042"/>
                </a:cxn>
                <a:cxn ang="0">
                  <a:pos x="573" y="850"/>
                </a:cxn>
                <a:cxn ang="0">
                  <a:pos x="250" y="0"/>
                </a:cxn>
                <a:cxn ang="0">
                  <a:pos x="0" y="0"/>
                </a:cxn>
                <a:cxn ang="0">
                  <a:pos x="0" y="0"/>
                </a:cxn>
              </a:cxnLst>
              <a:rect l="0" t="0" r="0" b="0"/>
              <a:pathLst>
                <a:path w="574" h="1043">
                  <a:moveTo>
                    <a:pt x="0" y="0"/>
                  </a:moveTo>
                  <a:lnTo>
                    <a:pt x="497" y="1043"/>
                  </a:lnTo>
                  <a:lnTo>
                    <a:pt x="574" y="851"/>
                  </a:lnTo>
                  <a:lnTo>
                    <a:pt x="251"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cxn ang="0">
                  <a:pos x="144" y="0"/>
                </a:cxn>
                <a:cxn ang="0">
                  <a:pos x="0" y="0"/>
                </a:cxn>
                <a:cxn ang="0">
                  <a:pos x="287" y="796"/>
                </a:cxn>
                <a:cxn ang="0">
                  <a:pos x="341" y="652"/>
                </a:cxn>
                <a:cxn ang="0">
                  <a:pos x="144" y="0"/>
                </a:cxn>
                <a:cxn ang="0">
                  <a:pos x="144" y="0"/>
                </a:cxn>
              </a:cxnLst>
              <a:rect l="0" t="0" r="0" b="0"/>
              <a:pathLst>
                <a:path w="341" h="797">
                  <a:moveTo>
                    <a:pt x="144" y="0"/>
                  </a:moveTo>
                  <a:lnTo>
                    <a:pt x="0" y="0"/>
                  </a:lnTo>
                  <a:lnTo>
                    <a:pt x="287" y="797"/>
                  </a:lnTo>
                  <a:lnTo>
                    <a:pt x="341" y="653"/>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cxn ang="0">
                  <a:pos x="0" y="143"/>
                </a:cxn>
                <a:cxn ang="0">
                  <a:pos x="60" y="311"/>
                </a:cxn>
                <a:cxn ang="0">
                  <a:pos x="60" y="5"/>
                </a:cxn>
                <a:cxn ang="0">
                  <a:pos x="54" y="0"/>
                </a:cxn>
                <a:cxn ang="0">
                  <a:pos x="0" y="143"/>
                </a:cxn>
                <a:cxn ang="0">
                  <a:pos x="0" y="143"/>
                </a:cxn>
              </a:cxnLst>
              <a:rect l="0" t="0" r="0" b="0"/>
              <a:pathLst>
                <a:path w="60" h="312">
                  <a:moveTo>
                    <a:pt x="0" y="144"/>
                  </a:moveTo>
                  <a:lnTo>
                    <a:pt x="60" y="312"/>
                  </a:lnTo>
                  <a:lnTo>
                    <a:pt x="60" y="6"/>
                  </a:lnTo>
                  <a:lnTo>
                    <a:pt x="54" y="0"/>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cxn ang="0">
                  <a:pos x="0" y="371"/>
                </a:cxn>
                <a:cxn ang="0">
                  <a:pos x="5752" y="1864"/>
                </a:cxn>
                <a:cxn ang="0">
                  <a:pos x="5752" y="1834"/>
                </a:cxn>
                <a:cxn ang="0">
                  <a:pos x="0" y="0"/>
                </a:cxn>
                <a:cxn ang="0">
                  <a:pos x="0" y="371"/>
                </a:cxn>
                <a:cxn ang="0">
                  <a:pos x="0" y="371"/>
                </a:cxn>
              </a:cxnLst>
              <a:rect l="0" t="0" r="0" b="0"/>
              <a:pathLst>
                <a:path w="5740" h="1864">
                  <a:moveTo>
                    <a:pt x="0" y="371"/>
                  </a:moveTo>
                  <a:lnTo>
                    <a:pt x="5740" y="1864"/>
                  </a:lnTo>
                  <a:lnTo>
                    <a:pt x="5740" y="1834"/>
                  </a:lnTo>
                  <a:lnTo>
                    <a:pt x="0" y="0"/>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cxn ang="0">
                  <a:pos x="6" y="6"/>
                </a:cxn>
                <a:cxn ang="0">
                  <a:pos x="0" y="0"/>
                </a:cxn>
                <a:cxn ang="0">
                  <a:pos x="0" y="6"/>
                </a:cxn>
                <a:cxn ang="0">
                  <a:pos x="6" y="6"/>
                </a:cxn>
                <a:cxn ang="0">
                  <a:pos x="6" y="6"/>
                </a:cxn>
              </a:cxnLst>
              <a:rect l="0" t="0" r="0" b="0"/>
              <a:pathLst>
                <a:path w="6" h="6">
                  <a:moveTo>
                    <a:pt x="6" y="6"/>
                  </a:moveTo>
                  <a:lnTo>
                    <a:pt x="0" y="0"/>
                  </a:lnTo>
                  <a:lnTo>
                    <a:pt x="0"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cxn ang="0">
                  <a:pos x="0" y="366"/>
                </a:cxn>
                <a:cxn ang="0">
                  <a:pos x="5752" y="1337"/>
                </a:cxn>
                <a:cxn ang="0">
                  <a:pos x="5752" y="1331"/>
                </a:cxn>
                <a:cxn ang="0">
                  <a:pos x="0" y="0"/>
                </a:cxn>
                <a:cxn ang="0">
                  <a:pos x="0" y="366"/>
                </a:cxn>
                <a:cxn ang="0">
                  <a:pos x="0" y="366"/>
                </a:cxn>
              </a:cxnLst>
              <a:rect l="0" t="0" r="0" b="0"/>
              <a:pathLst>
                <a:path w="5740" h="1337">
                  <a:moveTo>
                    <a:pt x="0" y="366"/>
                  </a:moveTo>
                  <a:lnTo>
                    <a:pt x="5740" y="1337"/>
                  </a:lnTo>
                  <a:lnTo>
                    <a:pt x="5740" y="1331"/>
                  </a:lnTo>
                  <a:lnTo>
                    <a:pt x="0" y="0"/>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cxn ang="0">
                  <a:pos x="0" y="48"/>
                </a:cxn>
                <a:cxn ang="0">
                  <a:pos x="5752" y="414"/>
                </a:cxn>
                <a:cxn ang="0">
                  <a:pos x="5752" y="402"/>
                </a:cxn>
                <a:cxn ang="0">
                  <a:pos x="0" y="0"/>
                </a:cxn>
                <a:cxn ang="0">
                  <a:pos x="0" y="48"/>
                </a:cxn>
                <a:cxn ang="0">
                  <a:pos x="0" y="48"/>
                </a:cxn>
              </a:cxnLst>
              <a:rect l="0" t="0" r="0" b="0"/>
              <a:pathLst>
                <a:path w="5740" h="414">
                  <a:moveTo>
                    <a:pt x="0" y="48"/>
                  </a:moveTo>
                  <a:lnTo>
                    <a:pt x="5740" y="414"/>
                  </a:lnTo>
                  <a:lnTo>
                    <a:pt x="5740" y="402"/>
                  </a:lnTo>
                  <a:lnTo>
                    <a:pt x="0" y="0"/>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cxn ang="0">
                  <a:pos x="0" y="0"/>
                </a:cxn>
                <a:cxn ang="0">
                  <a:pos x="4457" y="3177"/>
                </a:cxn>
                <a:cxn ang="0">
                  <a:pos x="4457" y="3153"/>
                </a:cxn>
                <a:cxn ang="0">
                  <a:pos x="125" y="0"/>
                </a:cxn>
                <a:cxn ang="0">
                  <a:pos x="0" y="0"/>
                </a:cxn>
                <a:cxn ang="0">
                  <a:pos x="0" y="0"/>
                </a:cxn>
              </a:cxnLst>
              <a:rect l="0" t="0" r="0" b="0"/>
              <a:pathLst>
                <a:path w="4448" h="3177">
                  <a:moveTo>
                    <a:pt x="0" y="0"/>
                  </a:moveTo>
                  <a:lnTo>
                    <a:pt x="4448" y="3177"/>
                  </a:lnTo>
                  <a:lnTo>
                    <a:pt x="4448" y="3153"/>
                  </a:lnTo>
                  <a:lnTo>
                    <a:pt x="125"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cxn ang="0">
                  <a:pos x="0" y="0"/>
                </a:cxn>
                <a:cxn ang="0">
                  <a:pos x="2433" y="2614"/>
                </a:cxn>
                <a:cxn ang="0">
                  <a:pos x="2433" y="2608"/>
                </a:cxn>
                <a:cxn ang="0">
                  <a:pos x="66" y="0"/>
                </a:cxn>
                <a:cxn ang="0">
                  <a:pos x="0" y="0"/>
                </a:cxn>
                <a:cxn ang="0">
                  <a:pos x="0" y="0"/>
                </a:cxn>
              </a:cxnLst>
              <a:rect l="0" t="0" r="0" b="0"/>
              <a:pathLst>
                <a:path w="2428" h="2614">
                  <a:moveTo>
                    <a:pt x="0" y="0"/>
                  </a:moveTo>
                  <a:lnTo>
                    <a:pt x="2428" y="2614"/>
                  </a:lnTo>
                  <a:lnTo>
                    <a:pt x="2428" y="2608"/>
                  </a:lnTo>
                  <a:lnTo>
                    <a:pt x="66"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cxn ang="0">
                  <a:pos x="486" y="0"/>
                </a:cxn>
                <a:cxn ang="0">
                  <a:pos x="0" y="0"/>
                </a:cxn>
                <a:cxn ang="0">
                  <a:pos x="1804" y="2464"/>
                </a:cxn>
                <a:cxn ang="0">
                  <a:pos x="1804" y="2248"/>
                </a:cxn>
                <a:cxn ang="0">
                  <a:pos x="1797" y="2248"/>
                </a:cxn>
                <a:cxn ang="0">
                  <a:pos x="486" y="0"/>
                </a:cxn>
                <a:cxn ang="0">
                  <a:pos x="486" y="0"/>
                </a:cxn>
              </a:cxnLst>
              <a:rect l="0" t="0" r="0" b="0"/>
              <a:pathLst>
                <a:path w="1800" h="2464">
                  <a:moveTo>
                    <a:pt x="485" y="0"/>
                  </a:moveTo>
                  <a:lnTo>
                    <a:pt x="0" y="0"/>
                  </a:lnTo>
                  <a:lnTo>
                    <a:pt x="1800" y="2464"/>
                  </a:lnTo>
                  <a:lnTo>
                    <a:pt x="1800" y="2248"/>
                  </a:lnTo>
                  <a:lnTo>
                    <a:pt x="1794" y="2248"/>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cxn ang="0">
                  <a:pos x="0" y="0"/>
                </a:cxn>
                <a:cxn ang="0">
                  <a:pos x="1235" y="2074"/>
                </a:cxn>
                <a:cxn ang="0">
                  <a:pos x="1235" y="2038"/>
                </a:cxn>
                <a:cxn ang="0">
                  <a:pos x="42" y="0"/>
                </a:cxn>
                <a:cxn ang="0">
                  <a:pos x="0" y="0"/>
                </a:cxn>
                <a:cxn ang="0">
                  <a:pos x="0" y="0"/>
                </a:cxn>
              </a:cxnLst>
              <a:rect l="0" t="0" r="0" b="0"/>
              <a:pathLst>
                <a:path w="1232" h="2074">
                  <a:moveTo>
                    <a:pt x="0" y="0"/>
                  </a:moveTo>
                  <a:lnTo>
                    <a:pt x="1232" y="2074"/>
                  </a:lnTo>
                  <a:lnTo>
                    <a:pt x="1232" y="2038"/>
                  </a:lnTo>
                  <a:lnTo>
                    <a:pt x="42"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cxn ang="0">
                  <a:pos x="0" y="0"/>
                </a:cxn>
                <a:cxn ang="0">
                  <a:pos x="1060" y="1936"/>
                </a:cxn>
                <a:cxn ang="0">
                  <a:pos x="1060" y="1930"/>
                </a:cxn>
                <a:cxn ang="0">
                  <a:pos x="54" y="0"/>
                </a:cxn>
                <a:cxn ang="0">
                  <a:pos x="0" y="0"/>
                </a:cxn>
                <a:cxn ang="0">
                  <a:pos x="0" y="0"/>
                </a:cxn>
              </a:cxnLst>
              <a:rect l="0" t="0" r="0" b="0"/>
              <a:pathLst>
                <a:path w="1058" h="1936">
                  <a:moveTo>
                    <a:pt x="0" y="0"/>
                  </a:moveTo>
                  <a:lnTo>
                    <a:pt x="1058" y="1936"/>
                  </a:lnTo>
                  <a:lnTo>
                    <a:pt x="1058" y="1930"/>
                  </a:lnTo>
                  <a:lnTo>
                    <a:pt x="54"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cxn ang="0">
                  <a:pos x="773" y="1433"/>
                </a:cxn>
                <a:cxn ang="0">
                  <a:pos x="42" y="0"/>
                </a:cxn>
                <a:cxn ang="0">
                  <a:pos x="0" y="0"/>
                </a:cxn>
                <a:cxn ang="0">
                  <a:pos x="773" y="1487"/>
                </a:cxn>
                <a:cxn ang="0">
                  <a:pos x="773" y="1433"/>
                </a:cxn>
                <a:cxn ang="0">
                  <a:pos x="773" y="1433"/>
                </a:cxn>
              </a:cxnLst>
              <a:rect l="0" t="0" r="0" b="0"/>
              <a:pathLst>
                <a:path w="771" h="1487">
                  <a:moveTo>
                    <a:pt x="771" y="1433"/>
                  </a:moveTo>
                  <a:lnTo>
                    <a:pt x="42" y="0"/>
                  </a:lnTo>
                  <a:lnTo>
                    <a:pt x="0" y="0"/>
                  </a:lnTo>
                  <a:lnTo>
                    <a:pt x="771" y="1487"/>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cxn ang="0">
                    <a:pos x="0" y="0"/>
                  </a:cxn>
                  <a:cxn ang="0">
                    <a:pos x="0" y="366"/>
                  </a:cxn>
                  <a:cxn ang="0">
                    <a:pos x="3645" y="1313"/>
                  </a:cxn>
                  <a:cxn ang="0">
                    <a:pos x="3657" y="1235"/>
                  </a:cxn>
                  <a:cxn ang="0">
                    <a:pos x="3670" y="1163"/>
                  </a:cxn>
                  <a:cxn ang="0">
                    <a:pos x="0" y="0"/>
                  </a:cxn>
                  <a:cxn ang="0">
                    <a:pos x="0" y="0"/>
                  </a:cxn>
                </a:cxnLst>
                <a:rect l="0" t="0" r="0" b="0"/>
                <a:pathLst>
                  <a:path w="3659" h="1313">
                    <a:moveTo>
                      <a:pt x="0" y="0"/>
                    </a:moveTo>
                    <a:lnTo>
                      <a:pt x="0" y="366"/>
                    </a:lnTo>
                    <a:lnTo>
                      <a:pt x="3635" y="1313"/>
                    </a:lnTo>
                    <a:lnTo>
                      <a:pt x="3647" y="1235"/>
                    </a:lnTo>
                    <a:lnTo>
                      <a:pt x="3659" y="1163"/>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cxn ang="0">
                    <a:pos x="2112" y="665"/>
                  </a:cxn>
                  <a:cxn ang="0">
                    <a:pos x="24" y="0"/>
                  </a:cxn>
                  <a:cxn ang="0">
                    <a:pos x="12" y="72"/>
                  </a:cxn>
                  <a:cxn ang="0">
                    <a:pos x="0" y="150"/>
                  </a:cxn>
                  <a:cxn ang="0">
                    <a:pos x="2112" y="695"/>
                  </a:cxn>
                  <a:cxn ang="0">
                    <a:pos x="2112" y="665"/>
                  </a:cxn>
                  <a:cxn ang="0">
                    <a:pos x="2112" y="665"/>
                  </a:cxn>
                </a:cxnLst>
                <a:rect l="0" t="0" r="0" b="0"/>
                <a:pathLst>
                  <a:path w="2105" h="695">
                    <a:moveTo>
                      <a:pt x="2105" y="665"/>
                    </a:moveTo>
                    <a:lnTo>
                      <a:pt x="24" y="0"/>
                    </a:lnTo>
                    <a:lnTo>
                      <a:pt x="12" y="72"/>
                    </a:lnTo>
                    <a:lnTo>
                      <a:pt x="0" y="150"/>
                    </a:lnTo>
                    <a:lnTo>
                      <a:pt x="2105" y="69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noProof="1" dirty="0">
                <a:cs typeface="+mn-ea"/>
              </a:defRPr>
            </a:lvl1pPr>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fld>
            <a:endParaRPr lang="zh-CN" altLang="en-US" strike="noStrike" noProof="1">
              <a:cs typeface="+mn-cs"/>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noProof="1" dirty="0"/>
            </a:lvl1pPr>
          </a:lstStyle>
          <a:p>
            <a:pPr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vert="horz" wrap="square" lIns="91440" tIns="45720" rIns="91440" bIns="45720" numCol="1" anchor="b" anchorCtr="0" compatLnSpc="1"/>
          <a:lstStyle>
            <a:lvl1pPr algn="r">
              <a:defRPr sz="900"/>
            </a:lvl1pPr>
          </a:lstStyle>
          <a:p>
            <a:pPr fontAlgn="base"/>
            <a:fld id="{434E5520-97F6-4F45-BBB2-12C7969AF88C}"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fontAlgn="base">
        <a:spcBef>
          <a:spcPct val="0"/>
        </a:spcBef>
        <a:spcAft>
          <a:spcPct val="0"/>
        </a:spcAft>
        <a:defRPr sz="3300" kern="1200">
          <a:solidFill>
            <a:schemeClr val="tx2"/>
          </a:solidFill>
          <a:effectLst>
            <a:outerShdw blurRad="38100" dist="38100" dir="2700000">
              <a:srgbClr val="C0C0C0"/>
            </a:outerShdw>
          </a:effectLst>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fontAlgn="base">
        <a:spcBef>
          <a:spcPct val="15000"/>
        </a:spcBef>
        <a:spcAft>
          <a:spcPct val="0"/>
        </a:spcAft>
        <a:buClr>
          <a:schemeClr val="hlink"/>
        </a:buClr>
        <a:buSzPct val="90000"/>
        <a:buFont typeface="Wingdings" panose="05000000000000000000" pitchFamily="2" charset="2"/>
        <a:buBlip>
          <a:blip r:embed="rId12"/>
        </a:buBlip>
        <a:defRPr sz="2400" kern="1200">
          <a:solidFill>
            <a:schemeClr val="tx1"/>
          </a:solidFill>
          <a:effectLst>
            <a:outerShdw blurRad="38100" dist="38100" dir="2700000">
              <a:srgbClr val="C0C0C0"/>
            </a:outerShdw>
          </a:effectLst>
          <a:latin typeface="+mn-lt"/>
          <a:ea typeface="+mn-ea"/>
          <a:cs typeface="+mn-cs"/>
        </a:defRPr>
      </a:lvl1pPr>
      <a:lvl2pPr marL="557530" lvl="1" indent="-214630" algn="l" rtl="0" fontAlgn="base">
        <a:spcBef>
          <a:spcPct val="15000"/>
        </a:spcBef>
        <a:spcAft>
          <a:spcPct val="0"/>
        </a:spcAft>
        <a:buFont typeface="Wingdings" panose="05000000000000000000" pitchFamily="2" charset="2"/>
        <a:buChar char="–"/>
        <a:defRPr sz="2100" kern="1200">
          <a:solidFill>
            <a:schemeClr val="tx1"/>
          </a:solidFill>
          <a:effectLst>
            <a:outerShdw blurRad="38100" dist="38100" dir="2700000">
              <a:srgbClr val="C0C0C0"/>
            </a:outerShdw>
          </a:effectLst>
          <a:latin typeface="+mn-lt"/>
          <a:ea typeface="+mn-ea"/>
          <a:cs typeface="+mn-cs"/>
        </a:defRPr>
      </a:lvl2pPr>
      <a:lvl3pPr marL="857250" lvl="2" indent="-171450" algn="l" rtl="0" fontAlgn="base">
        <a:spcBef>
          <a:spcPct val="15000"/>
        </a:spcBef>
        <a:spcAft>
          <a:spcPct val="0"/>
        </a:spcAft>
        <a:buClr>
          <a:schemeClr val="accent2"/>
        </a:buClr>
        <a:buSzPct val="90000"/>
        <a:buFont typeface="Wingdings" panose="05000000000000000000" pitchFamily="2" charset="2"/>
        <a:buBlip>
          <a:blip r:embed="rId13"/>
        </a:buBlip>
        <a:defRPr sz="1800" kern="1200">
          <a:solidFill>
            <a:schemeClr val="tx1"/>
          </a:solidFill>
          <a:effectLst>
            <a:outerShdw blurRad="38100" dist="38100" dir="2700000">
              <a:srgbClr val="C0C0C0"/>
            </a:outerShdw>
          </a:effectLst>
          <a:latin typeface="+mn-lt"/>
          <a:ea typeface="+mn-ea"/>
          <a:cs typeface="+mn-cs"/>
        </a:defRPr>
      </a:lvl3pPr>
      <a:lvl4pPr marL="1200150" lvl="3" indent="-171450" algn="l" rtl="0" fontAlgn="base">
        <a:spcBef>
          <a:spcPct val="15000"/>
        </a:spcBef>
        <a:spcAft>
          <a:spcPct val="0"/>
        </a:spcAft>
        <a:buFont typeface="Wingdings" panose="05000000000000000000" pitchFamily="2" charset="2"/>
        <a:buChar char="–"/>
        <a:defRPr sz="1500" kern="1200">
          <a:solidFill>
            <a:schemeClr val="tx1"/>
          </a:solidFill>
          <a:effectLst>
            <a:outerShdw blurRad="38100" dist="38100" dir="2700000">
              <a:srgbClr val="C0C0C0"/>
            </a:outerShdw>
          </a:effectLst>
          <a:latin typeface="+mn-lt"/>
          <a:ea typeface="+mn-ea"/>
          <a:cs typeface="+mn-cs"/>
        </a:defRPr>
      </a:lvl4pPr>
      <a:lvl5pPr marL="1543050" lvl="4" indent="-171450" algn="l" rtl="0" fontAlgn="base">
        <a:spcBef>
          <a:spcPct val="15000"/>
        </a:spcBef>
        <a:spcAft>
          <a:spcPct val="0"/>
        </a:spcAft>
        <a:buClr>
          <a:schemeClr val="folHlink"/>
        </a:buClr>
        <a:buSzPct val="90000"/>
        <a:buFont typeface="Wingdings" panose="05000000000000000000" pitchFamily="2" charset="2"/>
        <a:buBlip>
          <a:blip r:embed="rId14"/>
        </a:buBlip>
        <a:defRPr sz="1500" kern="120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032" y="1055913"/>
            <a:ext cx="5829300" cy="1186913"/>
          </a:xfrm>
        </p:spPr>
        <p:txBody>
          <a:bodyPr>
            <a:noAutofit/>
          </a:bodyPr>
          <a:lstStyle/>
          <a:p>
            <a:r>
              <a:rPr lang="zh-CN" altLang="en-US">
                <a:solidFill>
                  <a:schemeClr val="tx1"/>
                </a:solidFill>
                <a:latin typeface="隶书" panose="02010509060101010101" pitchFamily="49" charset="-122"/>
                <a:ea typeface="+mj-ea"/>
                <a:sym typeface="+mn-ea"/>
              </a:rPr>
              <a:t>第</a:t>
            </a:r>
            <a:r>
              <a:rPr lang="en-US" altLang="zh-CN">
                <a:solidFill>
                  <a:schemeClr val="tx1"/>
                </a:solidFill>
                <a:latin typeface="隶书" panose="02010509060101010101" pitchFamily="49" charset="-122"/>
                <a:ea typeface="+mj-ea"/>
                <a:sym typeface="+mn-ea"/>
              </a:rPr>
              <a:t>7</a:t>
            </a:r>
            <a:r>
              <a:rPr lang="zh-CN" altLang="en-US">
                <a:solidFill>
                  <a:schemeClr val="tx1"/>
                </a:solidFill>
                <a:latin typeface="隶书" panose="02010509060101010101" pitchFamily="49" charset="-122"/>
                <a:ea typeface="+mj-ea"/>
                <a:sym typeface="+mn-ea"/>
              </a:rPr>
              <a:t>章</a:t>
            </a:r>
            <a:r>
              <a:rPr lang="en-US" altLang="zh-CN">
                <a:solidFill>
                  <a:schemeClr val="tx1"/>
                </a:solidFill>
                <a:latin typeface="隶书" panose="02010509060101010101" pitchFamily="49" charset="-122"/>
                <a:ea typeface="+mj-ea"/>
                <a:sym typeface="+mn-ea"/>
              </a:rPr>
              <a:t> </a:t>
            </a:r>
            <a:r>
              <a:rPr lang="zh-CN" altLang="en-US">
                <a:solidFill>
                  <a:schemeClr val="tx1"/>
                </a:solidFill>
                <a:latin typeface="隶书" panose="02010509060101010101" pitchFamily="49" charset="-122"/>
                <a:ea typeface="+mj-ea"/>
                <a:sym typeface="+mn-ea"/>
              </a:rPr>
              <a:t>文件操作</a:t>
            </a:r>
            <a:endParaRPr lang="zh-CN" altLang="en-US">
              <a:solidFill>
                <a:schemeClr val="tx1"/>
              </a:solidFill>
              <a:latin typeface="隶书" panose="02010509060101010101" pitchFamily="49" charset="-122"/>
              <a:ea typeface="+mj-ea"/>
              <a:sym typeface="+mn-ea"/>
            </a:endParaRPr>
          </a:p>
        </p:txBody>
      </p:sp>
      <p:sp>
        <p:nvSpPr>
          <p:cNvPr id="3" name="副标题 2"/>
          <p:cNvSpPr>
            <a:spLocks noGrp="1"/>
          </p:cNvSpPr>
          <p:nvPr>
            <p:ph type="subTitle" idx="1"/>
          </p:nvPr>
        </p:nvSpPr>
        <p:spPr/>
        <p:txBody>
          <a:bodyPr>
            <a:normAutofit lnSpcReduction="10000"/>
          </a:bodyPr>
          <a:lstStyle/>
          <a:p>
            <a:r>
              <a:rPr lang="zh-CN" altLang="en-US" dirty="0"/>
              <a:t>彭小江，博士，副教授</a:t>
            </a:r>
            <a:endParaRPr lang="en-US" altLang="zh-CN" dirty="0"/>
          </a:p>
          <a:p>
            <a:r>
              <a:rPr lang="zh-CN" altLang="en-US" dirty="0"/>
              <a:t>深圳技术大学</a:t>
            </a:r>
            <a:endParaRPr lang="en-US" altLang="zh-CN" dirty="0"/>
          </a:p>
          <a:p>
            <a:r>
              <a:rPr lang="en-US" altLang="zh-CN" dirty="0"/>
              <a:t>Email: pengxiaojiang@sztu.edu.cn</a:t>
            </a:r>
            <a:endParaRPr lang="en-US" altLang="zh-CN" dirty="0"/>
          </a:p>
          <a:p>
            <a:r>
              <a:rPr lang="en-US" altLang="zh-CN" dirty="0"/>
              <a:t>Homepage: https://pengxj.github.io/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wrap="square" lIns="68591" tIns="34295" rIns="68591" bIns="34295" anchor="t"/>
          <a:lstStyle/>
          <a:p>
            <a:r>
              <a:rPr lang="zh-CN" altLang="en-US" sz="1800"/>
              <a:t>文件对象常用属性</a:t>
            </a:r>
            <a:endParaRPr lang="zh-CN" altLang="en-US" sz="1800"/>
          </a:p>
        </p:txBody>
      </p:sp>
      <p:graphicFrame>
        <p:nvGraphicFramePr>
          <p:cNvPr id="2" name="Table -1"/>
          <p:cNvGraphicFramePr/>
          <p:nvPr/>
        </p:nvGraphicFramePr>
        <p:xfrm>
          <a:off x="1759252" y="1764815"/>
          <a:ext cx="5354955" cy="1851660"/>
        </p:xfrm>
        <a:graphic>
          <a:graphicData uri="http://schemas.openxmlformats.org/drawingml/2006/table">
            <a:tbl>
              <a:tblPr firstRow="1" bandRow="1">
                <a:tableStyleId>{5940675A-B579-460E-94D1-54222C63F5DA}</a:tableStyleId>
              </a:tblPr>
              <a:tblGrid>
                <a:gridCol w="899160"/>
                <a:gridCol w="4455795"/>
              </a:tblGrid>
              <a:tr h="30861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属性</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buffer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closed</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fileno</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mode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name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p:txBody>
          <a:bodyPr wrap="square" lIns="68591" tIns="34295" rIns="68591" bIns="34295" anchor="t"/>
          <a:lstStyle/>
          <a:p>
            <a:pPr>
              <a:buFont typeface="Wingdings" panose="05000000000000000000" pitchFamily="2" charset="2"/>
              <a:buChar char="§"/>
            </a:pPr>
            <a:r>
              <a:rPr lang="zh-CN" altLang="en-US" sz="1800"/>
              <a:t>文件对象常用方法</a:t>
            </a:r>
            <a:endParaRPr lang="zh-CN" altLang="en-US" sz="1800"/>
          </a:p>
        </p:txBody>
      </p:sp>
      <p:graphicFrame>
        <p:nvGraphicFramePr>
          <p:cNvPr id="2" name="Table -1"/>
          <p:cNvGraphicFramePr/>
          <p:nvPr>
            <p:custDataLst>
              <p:tags r:id="rId1"/>
            </p:custDataLst>
          </p:nvPr>
        </p:nvGraphicFramePr>
        <p:xfrm>
          <a:off x="431165" y="1512570"/>
          <a:ext cx="8141970" cy="2987040"/>
        </p:xfrm>
        <a:graphic>
          <a:graphicData uri="http://schemas.openxmlformats.org/drawingml/2006/table">
            <a:tbl>
              <a:tblPr firstRow="1" bandRow="1">
                <a:tableStyleId>{5940675A-B579-460E-94D1-54222C63F5DA}</a:tableStyleId>
              </a:tblPr>
              <a:tblGrid>
                <a:gridCol w="2043430"/>
                <a:gridCol w="6098540"/>
              </a:tblGrid>
              <a:tr h="160020">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close()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read([size])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4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测试当前文件是否可读</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从</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中读取一行内容作为结果返回</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readlines()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中的</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每行文本作为一个字符串存入列表中，返回该列表，对于大文件会占用较多内存，不建议使用</a:t>
                      </a:r>
                      <a:endPar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seek(offset[, whence])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400" b="0" u="none">
                          <a:latin typeface="宋体" panose="02010600030101010101" pitchFamily="2" charset="-122"/>
                          <a:ea typeface="宋体" panose="02010600030101010101" pitchFamily="2" charset="-122"/>
                          <a:cs typeface="宋体" panose="02010600030101010101" pitchFamily="2" charset="-122"/>
                        </a:rPr>
                        <a:t>位置，</a:t>
                      </a:r>
                      <a:r>
                        <a:rPr lang="en-US" altLang="zh-CN" sz="1400" b="0" u="none">
                          <a:latin typeface="宋体" panose="02010600030101010101" pitchFamily="2" charset="-122"/>
                          <a:ea typeface="宋体" panose="02010600030101010101" pitchFamily="2" charset="-122"/>
                          <a:cs typeface="宋体" panose="02010600030101010101" pitchFamily="2" charset="-122"/>
                        </a:rPr>
                        <a:t>offset</a:t>
                      </a:r>
                      <a:r>
                        <a:rPr lang="zh-CN" altLang="en-US" sz="14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2</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测试当前文件是否可写</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400" b="0" u="none" dirty="0">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270" y="4287"/>
            <a:ext cx="9140825" cy="924563"/>
          </a:xfrm>
        </p:spPr>
        <p:txBody>
          <a:bodyPr/>
          <a:lstStyle/>
          <a:p>
            <a:pPr fontAlgn="base"/>
            <a:r>
              <a:rPr lang="zh-CN" altLang="en-US" strike="noStrike" noProof="1"/>
              <a:t>7.2  文本文件操作案例精选</a:t>
            </a:r>
            <a:endParaRPr lang="zh-CN" altLang="en-US" strike="noStrike" noProof="1"/>
          </a:p>
        </p:txBody>
      </p:sp>
      <p:sp>
        <p:nvSpPr>
          <p:cNvPr id="36866" name="文本占位符 25602"/>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a:t>例</a:t>
            </a:r>
            <a:r>
              <a:rPr lang="en-US" altLang="zh-CN" sz="1800" b="1"/>
              <a:t>7-</a:t>
            </a:r>
            <a:r>
              <a:rPr lang="zh-CN" altLang="en-US" sz="1800" b="1"/>
              <a:t>1</a:t>
            </a:r>
            <a:r>
              <a:rPr lang="zh-CN" altLang="en-US" sz="1800"/>
              <a:t>  向文本文件中写入内容，然后再读出。</a:t>
            </a:r>
            <a:endParaRPr lang="zh-CN" altLang="en-US" sz="1800"/>
          </a:p>
          <a:p>
            <a:pPr>
              <a:buSzPct val="90000"/>
              <a:buFont typeface="Wingdings" panose="05000000000000000000" pitchFamily="2" charset="2"/>
              <a:buNone/>
            </a:pPr>
            <a:endParaRPr lang="zh-CN" altLang="en-US" sz="1600"/>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s = 'Hello world\n文本文件的读取方法\n文本文件的写入方法\n'</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with open('sample.txt', 'w') as fp:    #默认使用cp936编码</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    fp.write(s)</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with open('sample.txt') as fp:         #默认使用cp936编码</a:t>
            </a:r>
            <a:endParaRPr lang="zh-CN" altLang="en-US" sz="1600">
              <a:latin typeface="Consolas" panose="020B0609020204030204" pitchFamily="49" charset="0"/>
            </a:endParaRPr>
          </a:p>
          <a:p>
            <a:pPr eaLnBrk="1" latinLnBrk="0" hangingPunct="1">
              <a:spcBef>
                <a:spcPct val="0"/>
              </a:spcBef>
              <a:buSzPct val="90000"/>
              <a:buFont typeface="Wingdings" panose="05000000000000000000" pitchFamily="2" charset="2"/>
              <a:buNone/>
            </a:pPr>
            <a:r>
              <a:rPr lang="zh-CN" altLang="en-US" sz="1600">
                <a:latin typeface="Consolas" panose="020B0609020204030204" pitchFamily="49" charset="0"/>
              </a:rPr>
              <a:t>    print(fp.read())</a:t>
            </a:r>
            <a:endParaRPr lang="zh-CN" altLang="en-US" sz="160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8673"/>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8914" name="文本占位符 28674"/>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b="1" dirty="0"/>
              <a:t>例</a:t>
            </a:r>
            <a:r>
              <a:rPr lang="en-US" altLang="zh-CN" sz="1800" b="1" dirty="0"/>
              <a:t>7-2</a:t>
            </a:r>
            <a:r>
              <a:rPr lang="en-US" altLang="zh-CN" sz="1800" dirty="0"/>
              <a:t>  </a:t>
            </a:r>
            <a:r>
              <a:rPr lang="zh-CN" altLang="en-US" sz="1800" dirty="0"/>
              <a:t>读取并显示文本文件的前5个字符。</a:t>
            </a:r>
            <a:endParaRPr lang="zh-CN" altLang="en-US" sz="1800" dirty="0"/>
          </a:p>
          <a:p>
            <a:pPr>
              <a:buSzPct val="90000"/>
              <a:buFont typeface="Wingdings" panose="05000000000000000000" pitchFamily="2" charset="2"/>
              <a:buNone/>
            </a:pPr>
            <a:endParaRPr lang="zh-CN" altLang="en-US" sz="1500" dirty="0"/>
          </a:p>
          <a:p>
            <a:pPr>
              <a:buSzPct val="90000"/>
              <a:buFont typeface="Wingdings" panose="05000000000000000000" pitchFamily="2" charset="2"/>
              <a:buNone/>
            </a:pPr>
            <a:r>
              <a:rPr lang="en-US" altLang="zh-CN" sz="1600" dirty="0">
                <a:latin typeface="Consolas" panose="020B0609020204030204" pitchFamily="49" charset="0"/>
              </a:rPr>
              <a:t>with </a:t>
            </a:r>
            <a:r>
              <a:rPr lang="zh-CN" altLang="en-US" sz="1600" dirty="0">
                <a:latin typeface="Consolas" panose="020B0609020204030204" pitchFamily="49" charset="0"/>
              </a:rPr>
              <a:t>open('sample.txt', 'r') </a:t>
            </a:r>
            <a:r>
              <a:rPr lang="en-US" altLang="zh-CN" sz="1600" dirty="0">
                <a:latin typeface="Consolas" panose="020B0609020204030204" pitchFamily="49" charset="0"/>
              </a:rPr>
              <a:t>as f:</a:t>
            </a:r>
            <a:endParaRPr lang="en-US" altLang="zh-CN"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    s = f.read(5)</a:t>
            </a:r>
            <a:endParaRPr lang="zh-CN" altLang="en-US" sz="1600" dirty="0">
              <a:latin typeface="Consolas" panose="020B0609020204030204" pitchFamily="49" charset="0"/>
            </a:endParaRP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print('s=',s)</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print('字符串s的长度(字符个数)=', len(s))</a:t>
            </a:r>
            <a:endParaRPr lang="zh-CN" altLang="en-US" sz="1600" dirty="0">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9697"/>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9938" name="文本占位符 29698"/>
          <p:cNvSpPr>
            <a:spLocks noGrp="1"/>
          </p:cNvSpPr>
          <p:nvPr>
            <p:ph idx="1"/>
          </p:nvPr>
        </p:nvSpPr>
        <p:spPr>
          <a:solidFill>
            <a:srgbClr val="FFC000"/>
          </a:solidFill>
        </p:spPr>
        <p:txBody>
          <a:bodyPr wrap="square" lIns="68591" tIns="34295" rIns="68591" bIns="34295" anchor="t"/>
          <a:lstStyle/>
          <a:p>
            <a:pPr>
              <a:buSzPct val="90000"/>
              <a:buFont typeface="Wingdings" panose="05000000000000000000" pitchFamily="2" charset="2"/>
              <a:buChar char="§"/>
            </a:pPr>
            <a:r>
              <a:rPr lang="zh-CN" altLang="en-US" sz="1800" b="1"/>
              <a:t>例</a:t>
            </a:r>
            <a:r>
              <a:rPr lang="en-US" altLang="zh-CN" sz="1800" b="1"/>
              <a:t>7-</a:t>
            </a:r>
            <a:r>
              <a:rPr lang="zh-CN" altLang="en-US" sz="1800" b="1"/>
              <a:t>3</a:t>
            </a:r>
            <a:r>
              <a:rPr lang="zh-CN" altLang="en-US" sz="1800"/>
              <a:t>  读取并显示文本文件所有行。</a:t>
            </a:r>
            <a:endParaRPr lang="zh-CN" altLang="en-US" sz="1800"/>
          </a:p>
          <a:p>
            <a:pPr>
              <a:buSzPct val="90000"/>
              <a:buFont typeface="Wingdings" panose="05000000000000000000" pitchFamily="2" charset="2"/>
              <a:buNone/>
            </a:pPr>
            <a:endParaRPr lang="zh-CN" altLang="en-US" sz="1500"/>
          </a:p>
          <a:p>
            <a:pPr>
              <a:buSzPct val="90000"/>
              <a:buFont typeface="Wingdings" panose="05000000000000000000" pitchFamily="2" charset="2"/>
              <a:buNone/>
            </a:pPr>
            <a:r>
              <a:rPr lang="zh-CN" altLang="en-US" sz="1600">
                <a:latin typeface="Consolas" panose="020B0609020204030204" pitchFamily="49" charset="0"/>
              </a:rPr>
              <a:t>with open('sample.txt') as fp:      #假设文件采用CP936编码</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for line in fp:                 #文件对象可以直接迭代</a:t>
            </a:r>
            <a:endParaRPr lang="zh-CN" altLang="en-US" sz="1600">
              <a:latin typeface="Consolas" panose="020B0609020204030204" pitchFamily="49" charset="0"/>
            </a:endParaRPr>
          </a:p>
          <a:p>
            <a:pPr>
              <a:buSzPct val="90000"/>
              <a:buFont typeface="Wingdings" panose="05000000000000000000" pitchFamily="2" charset="2"/>
              <a:buNone/>
            </a:pPr>
            <a:r>
              <a:rPr lang="zh-CN" altLang="en-US" sz="1600">
                <a:latin typeface="Consolas" panose="020B0609020204030204" pitchFamily="49" charset="0"/>
              </a:rPr>
              <a:t>        print(line)</a:t>
            </a:r>
            <a:endParaRPr lang="zh-CN" altLang="en-US" sz="160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8914" name="文本占位符 31746"/>
          <p:cNvSpPr>
            <a:spLocks noGrp="1"/>
          </p:cNvSpPr>
          <p:nvPr>
            <p:ph idx="1"/>
          </p:nvPr>
        </p:nvSpPr>
        <p:spPr/>
        <p:txBody>
          <a:bodyPr/>
          <a:lstStyle/>
          <a:p>
            <a:pPr fontAlgn="base">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4</a:t>
            </a:r>
            <a:r>
              <a:rPr lang="zh-CN" altLang="en-US" sz="1800" strike="noStrike" noProof="1"/>
              <a:t>  移动文件指针，然后读取并显示文本文件中的内容。</a:t>
            </a:r>
            <a:endParaRPr lang="zh-CN" altLang="en-US" sz="1800" strike="noStrike" noProof="1"/>
          </a:p>
          <a:p>
            <a:pPr marL="686435" indent="-342265" fontAlgn="base">
              <a:lnSpc>
                <a:spcPct val="150000"/>
              </a:lnSpc>
              <a:spcBef>
                <a:spcPct val="0"/>
              </a:spcBef>
              <a:buFont typeface="Wingdings" panose="05000000000000000000" charset="0"/>
              <a:buChar char="ü"/>
            </a:pPr>
            <a:r>
              <a:rPr lang="zh-CN" altLang="en-US" sz="1600" strike="noStrike" noProof="1"/>
              <a:t>seek()方法把文件指针定位到文件中</a:t>
            </a:r>
            <a:r>
              <a:rPr lang="zh-CN" altLang="en-US" sz="1600" strike="noStrike" noProof="1">
                <a:solidFill>
                  <a:srgbClr val="FF0000"/>
                </a:solidFill>
              </a:rPr>
              <a:t>指定字节的位置</a:t>
            </a:r>
            <a:r>
              <a:rPr lang="zh-CN" altLang="en-US" sz="1600" strike="noStrike" noProof="1"/>
              <a:t>。读取时遇到无法解码的字符会抛出异常。</a:t>
            </a:r>
            <a:endParaRPr lang="zh-CN" altLang="en-US" sz="1600" strike="noStrike"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2769"/>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41986" name="文本占位符 32770"/>
          <p:cNvSpPr>
            <a:spLocks noGrp="1"/>
          </p:cNvSpPr>
          <p:nvPr>
            <p:ph idx="1"/>
          </p:nvPr>
        </p:nvSpPr>
        <p:spPr>
          <a:xfrm>
            <a:off x="292100" y="1076325"/>
            <a:ext cx="7366635" cy="3395345"/>
          </a:xfrm>
        </p:spPr>
        <p:txBody>
          <a:bodyPr wrap="square" lIns="68591" tIns="34295" rIns="68591" bIns="34295" anchor="t"/>
          <a:lstStyle/>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s = '</a:t>
            </a:r>
            <a:r>
              <a:rPr lang="zh-CN" altLang="en-US" sz="1200">
                <a:latin typeface="Consolas" panose="020B0609020204030204" pitchFamily="49" charset="0"/>
              </a:rPr>
              <a:t>中国山东烟台</a:t>
            </a:r>
            <a:r>
              <a:rPr lang="en-US" altLang="zh-CN" sz="1200">
                <a:latin typeface="Consolas" panose="020B0609020204030204" pitchFamily="49" charset="0"/>
              </a:rPr>
              <a:t>SDIBT'</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with open(r'D:\sample.txt', 'w') as fp:</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    fp.write(s)</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 = open(r'D:\sample.txt', 'r')</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中国山</a:t>
            </a:r>
            <a:endParaRPr lang="zh-CN" altLang="en-US"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fp.seek(2)</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2</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zh-CN" altLang="en-US" sz="1200">
                <a:solidFill>
                  <a:srgbClr val="00B0F0"/>
                </a:solidFill>
                <a:latin typeface="Consolas" panose="020B0609020204030204" pitchFamily="49" charset="0"/>
              </a:rPr>
              <a:t>国</a:t>
            </a:r>
            <a:endParaRPr lang="zh-CN" altLang="en-US"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fp.seek(13)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13</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D</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fp.seek(3)</a:t>
            </a:r>
            <a:endParaRPr lang="en-US" altLang="zh-CN"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00B0F0"/>
                </a:solidFill>
                <a:latin typeface="Consolas" panose="020B0609020204030204" pitchFamily="49" charset="0"/>
              </a:rPr>
              <a:t>3</a:t>
            </a:r>
            <a:endParaRPr lang="en-US" altLang="zh-CN" sz="1200">
              <a:solidFill>
                <a:srgbClr val="00B0F0"/>
              </a:solidFill>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latin typeface="Consolas" panose="020B0609020204030204" pitchFamily="49" charset="0"/>
              </a:rPr>
              <a:t>&gt;&gt;&gt; print(fp.read(1))</a:t>
            </a:r>
            <a:endParaRPr lang="zh-CN" altLang="en-US" sz="1200">
              <a:latin typeface="Consolas" panose="020B0609020204030204" pitchFamily="49" charset="0"/>
            </a:endParaRPr>
          </a:p>
          <a:p>
            <a:pPr marL="1905" indent="-344805" eaLnBrk="1" latinLnBrk="0" hangingPunct="1">
              <a:lnSpc>
                <a:spcPct val="100000"/>
              </a:lnSpc>
              <a:spcBef>
                <a:spcPts val="0"/>
              </a:spcBef>
              <a:buSzPct val="90000"/>
              <a:buFont typeface="Wingdings" panose="05000000000000000000" pitchFamily="2" charset="2"/>
              <a:buNone/>
            </a:pPr>
            <a:r>
              <a:rPr lang="en-US" altLang="zh-CN" sz="1200">
                <a:solidFill>
                  <a:srgbClr val="FF0000"/>
                </a:solidFill>
                <a:latin typeface="Consolas" panose="020B0609020204030204" pitchFamily="49" charset="0"/>
              </a:rPr>
              <a:t>UnicodeDecodeError: 'gbk' codec can't decode byte 0xfa in position 0: illegal multibyte sequence</a:t>
            </a:r>
            <a:endParaRPr lang="en-US" altLang="zh-CN" sz="1200">
              <a:solidFill>
                <a:srgbClr val="FF0000"/>
              </a:solidFill>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4817"/>
          <p:cNvSpPr>
            <a:spLocks noGrp="1"/>
          </p:cNvSpPr>
          <p:nvPr>
            <p:ph type="title"/>
          </p:nvPr>
        </p:nvSpPr>
        <p:spPr>
          <a:xfrm>
            <a:off x="-1270" y="4287"/>
            <a:ext cx="9140825" cy="924563"/>
          </a:xfrm>
        </p:spPr>
        <p:txBody>
          <a:bodyPr/>
          <a:lstStyle/>
          <a:p>
            <a:pPr fontAlgn="base"/>
            <a:r>
              <a:rPr lang="zh-CN" altLang="en-US" strike="noStrike" noProof="1"/>
              <a:t>7.2  文本文件基本操作</a:t>
            </a:r>
            <a:endParaRPr lang="zh-CN" altLang="en-US" strike="noStrike" noProof="1"/>
          </a:p>
        </p:txBody>
      </p:sp>
      <p:sp>
        <p:nvSpPr>
          <p:cNvPr id="34819" name="文本占位符 34818"/>
          <p:cNvSpPr>
            <a:spLocks noGrp="1"/>
          </p:cNvSpPr>
          <p:nvPr>
            <p:ph idx="1"/>
          </p:nvPr>
        </p:nvSpPr>
        <p:spPr>
          <a:xfrm>
            <a:off x="334645" y="1200150"/>
            <a:ext cx="8161020" cy="3398520"/>
          </a:xfrm>
        </p:spPr>
        <p:txBody>
          <a:bodyPr/>
          <a:lstStyle/>
          <a:p>
            <a:pPr fontAlgn="base">
              <a:spcBef>
                <a:spcPts val="0"/>
              </a:spcBef>
              <a:buFont typeface="Wingdings" panose="05000000000000000000" charset="0"/>
              <a:buChar char="§"/>
            </a:pPr>
            <a:r>
              <a:rPr lang="zh-CN" altLang="en-US" sz="1800" b="1" strike="noStrike" noProof="1"/>
              <a:t>例</a:t>
            </a:r>
            <a:r>
              <a:rPr lang="en-US" altLang="zh-CN" sz="1800" b="1" strike="noStrike" noProof="1"/>
              <a:t>7-</a:t>
            </a:r>
            <a:r>
              <a:rPr lang="zh-CN" altLang="en-US" sz="1800" b="1" strike="noStrike" noProof="1"/>
              <a:t>5</a:t>
            </a:r>
            <a:r>
              <a:rPr lang="zh-CN" altLang="en-US" sz="1800" strike="noStrike" noProof="1"/>
              <a:t>  读取文本文件data.txt（文件中每行存放一个整数）中所有整数，按升序排序后再写入文本文件data_</a:t>
            </a:r>
            <a:r>
              <a:rPr lang="en-US" altLang="zh-CN" sz="1800" strike="noStrike" noProof="1"/>
              <a:t>new</a:t>
            </a:r>
            <a:r>
              <a:rPr lang="zh-CN" altLang="en-US" sz="1800" strike="noStrike" noProof="1"/>
              <a:t>.txt中。</a:t>
            </a:r>
            <a:endParaRPr lang="zh-CN" altLang="en-US" sz="1800" strike="noStrike" noProof="1"/>
          </a:p>
          <a:p>
            <a:pPr marL="1905" indent="-1905" fontAlgn="base">
              <a:lnSpc>
                <a:spcPct val="80000"/>
              </a:lnSpc>
            </a:pPr>
            <a:endParaRPr lang="zh-CN" altLang="en-US" sz="1350" strike="noStrike" noProof="1"/>
          </a:p>
          <a:p>
            <a:pPr marL="1905" indent="-344805" fontAlgn="base">
              <a:buFontTx/>
              <a:buNone/>
            </a:pPr>
            <a:r>
              <a:rPr lang="zh-CN" altLang="en-US" sz="1600" strike="noStrike" noProof="1">
                <a:latin typeface="Consolas" panose="020B0609020204030204" pitchFamily="49" charset="0"/>
              </a:rPr>
              <a:t>with open('data.txt') as fp:</a:t>
            </a: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    data = fp.readlines()</a:t>
            </a:r>
            <a:endParaRPr lang="zh-CN" altLang="en-US" sz="1600" strike="noStrike" noProof="1">
              <a:latin typeface="Consolas" panose="020B0609020204030204" pitchFamily="49" charset="0"/>
            </a:endParaRP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data.sort(key=int)</a:t>
            </a:r>
            <a:endParaRPr lang="zh-CN" altLang="en-US" sz="1600" strike="noStrike" noProof="1">
              <a:latin typeface="Consolas" panose="020B0609020204030204" pitchFamily="49" charset="0"/>
            </a:endParaRPr>
          </a:p>
          <a:p>
            <a:pPr marL="1905" indent="-344805" fontAlgn="base">
              <a:buFontTx/>
              <a:buNone/>
            </a:pP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with open('data_new.txt', 'w') as fp:</a:t>
            </a:r>
            <a:endParaRPr lang="zh-CN" altLang="en-US" sz="1600" strike="noStrike" noProof="1">
              <a:latin typeface="Consolas" panose="020B0609020204030204" pitchFamily="49" charset="0"/>
            </a:endParaRPr>
          </a:p>
          <a:p>
            <a:pPr marL="1905" indent="-344805" fontAlgn="base">
              <a:buFontTx/>
              <a:buNone/>
            </a:pPr>
            <a:r>
              <a:rPr lang="zh-CN" altLang="en-US" sz="1600" strike="noStrike" noProof="1">
                <a:latin typeface="Consolas" panose="020B0609020204030204" pitchFamily="49" charset="0"/>
              </a:rPr>
              <a:t>    fp.writelines(data)</a:t>
            </a:r>
            <a:endParaRPr lang="zh-CN" altLang="en-US" sz="1600" strike="noStrike" noProof="1">
              <a:latin typeface="Consolas" panose="020B0609020204030204" pitchFamily="49" charset="0"/>
            </a:endParaRPr>
          </a:p>
        </p:txBody>
      </p:sp>
      <p:sp>
        <p:nvSpPr>
          <p:cNvPr id="2" name="Text Box 1"/>
          <p:cNvSpPr txBox="1"/>
          <p:nvPr/>
        </p:nvSpPr>
        <p:spPr>
          <a:xfrm>
            <a:off x="4298315" y="1822450"/>
            <a:ext cx="4486910" cy="1599565"/>
          </a:xfrm>
          <a:prstGeom prst="rect">
            <a:avLst/>
          </a:prstGeom>
          <a:noFill/>
          <a:ln w="22225">
            <a:solidFill>
              <a:schemeClr val="accent1"/>
            </a:solidFill>
          </a:ln>
        </p:spPr>
        <p:txBody>
          <a:bodyPr wrap="square" rtlCol="0">
            <a:spAutoFit/>
          </a:bodyPr>
          <a:lstStyle/>
          <a:p>
            <a:r>
              <a:rPr lang="en-US" sz="1400">
                <a:latin typeface="Consolas" panose="020B0609020204030204" pitchFamily="49" charset="0"/>
                <a:cs typeface="Consolas" panose="020B0609020204030204" pitchFamily="49" charset="0"/>
              </a:rPr>
              <a:t>with open('data.txt') as fp:</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    data = fp.readlines()</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 = [int(line.strip()) for line in data]</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data.sort()</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data = [str(i)+'\n' for i in data]</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with open('data_new.txt', 'w') as fp:</a:t>
            </a:r>
            <a:endParaRPr lang="en-US" sz="1400">
              <a:latin typeface="Consolas" panose="020B0609020204030204" pitchFamily="49" charset="0"/>
              <a:cs typeface="Consolas" panose="020B0609020204030204" pitchFamily="49" charset="0"/>
            </a:endParaRPr>
          </a:p>
          <a:p>
            <a:r>
              <a:rPr lang="en-US" sz="1400">
                <a:latin typeface="Consolas" panose="020B0609020204030204" pitchFamily="49" charset="0"/>
                <a:cs typeface="Consolas" panose="020B0609020204030204" pitchFamily="49" charset="0"/>
              </a:rPr>
              <a:t>    fp.writelines(data)</a:t>
            </a:r>
            <a:endParaRPr lang="en-US" sz="1400">
              <a:latin typeface="Consolas" panose="020B0609020204030204" pitchFamily="49" charset="0"/>
              <a:cs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
        <p:nvSpPr>
          <p:cNvPr id="51202" name="内容占位符 2"/>
          <p:cNvSpPr>
            <a:spLocks noGrp="1"/>
          </p:cNvSpPr>
          <p:nvPr>
            <p:ph idx="1"/>
          </p:nvPr>
        </p:nvSpPr>
        <p:spPr/>
        <p:txBody>
          <a:bodyPr wrap="square" lIns="68591" tIns="34295" rIns="68591" bIns="34295" anchor="t"/>
          <a:lstStyle/>
          <a:p>
            <a:pPr eaLnBrk="1" latinLnBrk="0" hangingPunct="1">
              <a:lnSpc>
                <a:spcPct val="150000"/>
              </a:lnSpc>
              <a:spcBef>
                <a:spcPts val="0"/>
              </a:spcBef>
              <a:buFont typeface="Wingdings" panose="05000000000000000000" pitchFamily="2" charset="2"/>
              <a:buChar char="n"/>
            </a:pPr>
            <a:r>
              <a:rPr lang="zh-CN" altLang="en-US" sz="1800" b="1"/>
              <a:t>补充：</a:t>
            </a:r>
            <a:r>
              <a:rPr lang="zh-CN" altLang="en-US" sz="1800"/>
              <a:t>JSON（JavaScript Object Notation）是一个轻量级的数据交换格式，Python标准库json完美实现了该格式，用法类似于marshal和pickle。</a:t>
            </a:r>
            <a:endParaRPr lang="zh-CN" altLang="en-US" sz="1800"/>
          </a:p>
          <a:p>
            <a:pPr eaLnBrk="1" latinLnBrk="0" hangingPunct="1">
              <a:spcBef>
                <a:spcPts val="0"/>
              </a:spcBef>
              <a:buNone/>
            </a:pPr>
            <a:r>
              <a:rPr lang="zh-CN" altLang="en-US" sz="1600">
                <a:latin typeface="Consolas" panose="020B0609020204030204" pitchFamily="49" charset="0"/>
              </a:rPr>
              <a:t>&gt;&gt;&gt; import json</a:t>
            </a:r>
            <a:endParaRPr lang="zh-CN" altLang="en-US" sz="1600">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json.dumps(['a','b','c'])  # 序列化列表对象，直接查看序列化后的结果</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json.loads(_)              # 反序列化</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'b', 'c']</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json.dumps({'a':1, 'b':2, 'c':3})    # 序列化字典对象</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a:p>
            <a:pPr eaLnBrk="1" latinLnBrk="0" hangingPunct="1">
              <a:spcBef>
                <a:spcPts val="0"/>
              </a:spcBef>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eaLnBrk="1" latinLnBrk="0" hangingPunct="1">
              <a:spcBef>
                <a:spcPts val="0"/>
              </a:spcBef>
              <a:buNone/>
            </a:pPr>
            <a:r>
              <a:rPr lang="zh-CN" altLang="en-US" sz="1600">
                <a:solidFill>
                  <a:srgbClr val="00B0F0"/>
                </a:solidFill>
                <a:latin typeface="Consolas" panose="020B0609020204030204" pitchFamily="49" charset="0"/>
              </a:rPr>
              <a:t>{'a': 1, 'b': 2, 'c': 3}</a:t>
            </a:r>
            <a:endParaRPr lang="zh-CN" altLang="en-US" sz="1600">
              <a:solidFill>
                <a:srgbClr val="00B0F0"/>
              </a:solidFill>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wrap="square" lIns="68591" tIns="34295" rIns="68591" bIns="34295" anchor="t"/>
          <a:lstStyle/>
          <a:p>
            <a:pPr marL="0" indent="0">
              <a:buNone/>
            </a:pPr>
            <a:r>
              <a:rPr lang="zh-CN" altLang="en-US" sz="1600">
                <a:latin typeface="Consolas" panose="020B0609020204030204" pitchFamily="49" charset="0"/>
              </a:rPr>
              <a:t>&gt;&gt;&gt; json.dumps([1,2,3,{'4': 5, '6': 7}])</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 5, "6": 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 指定分隔符，可以压缩存储，注意和上面结果的区别</a:t>
            </a:r>
            <a:endParaRPr lang="zh-CN" altLang="en-US" sz="1600">
              <a:latin typeface="Consolas" panose="020B0609020204030204" pitchFamily="49" charset="0"/>
            </a:endParaRPr>
          </a:p>
          <a:p>
            <a:pPr marL="0" indent="0">
              <a:buNone/>
            </a:pPr>
            <a:r>
              <a:rPr lang="zh-CN" altLang="en-US" sz="1600">
                <a:latin typeface="Consolas" panose="020B0609020204030204" pitchFamily="49" charset="0"/>
              </a:rPr>
              <a:t>&gt;&gt;&gt; json.dumps([1,2,3,{'4':5, '6':7}], separators=(',', ':'))</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'[1,2,3,{"4":5,"6":7}]'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[1, 2, 3, {'4': 5, '6': 7}]</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json.dumps('山东烟台')           # 序列化中文字符串</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'"\\u5c71\\u4e1c\\u70df\\u53f0"'</a:t>
            </a:r>
            <a:endParaRPr lang="zh-CN" altLang="en-US" sz="1600">
              <a:solidFill>
                <a:srgbClr val="00B0F0"/>
              </a:solidFill>
              <a:latin typeface="Consolas" panose="020B0609020204030204" pitchFamily="49" charset="0"/>
            </a:endParaRPr>
          </a:p>
          <a:p>
            <a:pPr marL="0" indent="0">
              <a:buNone/>
            </a:pPr>
            <a:r>
              <a:rPr lang="zh-CN" altLang="en-US" sz="1600">
                <a:latin typeface="Consolas" panose="020B0609020204030204" pitchFamily="49" charset="0"/>
              </a:rPr>
              <a:t>&gt;&gt;&gt; json.loads(_)</a:t>
            </a:r>
            <a:endParaRPr lang="zh-CN" altLang="en-US" sz="1600">
              <a:latin typeface="Consolas" panose="020B0609020204030204" pitchFamily="49" charset="0"/>
            </a:endParaRPr>
          </a:p>
          <a:p>
            <a:pPr marL="0" indent="0">
              <a:buNone/>
            </a:pPr>
            <a:r>
              <a:rPr lang="zh-CN" altLang="en-US" sz="1600">
                <a:solidFill>
                  <a:srgbClr val="00B0F0"/>
                </a:solidFill>
                <a:latin typeface="Consolas" panose="020B0609020204030204" pitchFamily="49" charset="0"/>
              </a:rPr>
              <a:t>'山东烟台'</a:t>
            </a:r>
            <a:endParaRPr lang="zh-CN" altLang="en-US" sz="16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endParaRPr lang="zh-CN" altLang="en-US"/>
          </a:p>
        </p:txBody>
      </p:sp>
      <p:sp>
        <p:nvSpPr>
          <p:cNvPr id="3" name="内容占位符 2"/>
          <p:cNvSpPr>
            <a:spLocks noGrp="1"/>
          </p:cNvSpPr>
          <p:nvPr>
            <p:ph idx="1"/>
          </p:nvPr>
        </p:nvSpPr>
        <p:spPr/>
        <p:txBody>
          <a:bodyPr/>
          <a:lstStyle/>
          <a:p>
            <a:r>
              <a:rPr lang="zh-CN" altLang="en-US"/>
              <a:t>文件类型</a:t>
            </a:r>
            <a:endParaRPr lang="zh-CN" altLang="en-US"/>
          </a:p>
          <a:p>
            <a:r>
              <a:rPr lang="zh-CN" altLang="en-US"/>
              <a:t>文件基本操作：</a:t>
            </a:r>
            <a:r>
              <a:rPr lang="en-US" altLang="zh-CN"/>
              <a:t>open, read, write, close</a:t>
            </a:r>
            <a:endParaRPr lang="en-US" altLang="zh-CN"/>
          </a:p>
          <a:p>
            <a:r>
              <a:rPr lang="en-US" altLang="zh-CN"/>
              <a:t>json, pickle</a:t>
            </a:r>
            <a:r>
              <a:rPr lang="zh-CN" altLang="en-US"/>
              <a:t>的使用</a:t>
            </a:r>
            <a:endParaRPr lang="zh-CN" altLang="en-US"/>
          </a:p>
          <a:p>
            <a:r>
              <a:rPr lang="en-US" altLang="zh-CN"/>
              <a:t>os, os.path</a:t>
            </a:r>
            <a:r>
              <a:rPr lang="zh-CN" altLang="en-US"/>
              <a:t>模块</a:t>
            </a:r>
            <a:endParaRPr lang="zh-CN" altLang="en-US"/>
          </a:p>
          <a:p>
            <a:r>
              <a:rPr lang="zh-CN" altLang="en-US"/>
              <a:t>案例分析</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wrap="square" lIns="68591" tIns="34295" rIns="68591" bIns="34295" anchor="t"/>
          <a:lstStyle/>
          <a:p>
            <a:pPr marL="0" indent="0" eaLnBrk="1" latinLnBrk="0" hangingPunct="1">
              <a:spcBef>
                <a:spcPts val="0"/>
              </a:spcBef>
              <a:buNone/>
            </a:pPr>
            <a:r>
              <a:rPr lang="zh-CN" altLang="en-US" sz="1600">
                <a:latin typeface="Consolas" panose="020B0609020204030204" pitchFamily="49" charset="0"/>
              </a:rPr>
              <a:t>&gt;&gt;&gt; json.dumps({1,2,3,4})                 # 无法直接序列化集合对象</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FF0000"/>
                </a:solidFill>
                <a:latin typeface="Consolas" panose="020B0609020204030204" pitchFamily="49" charset="0"/>
              </a:rPr>
              <a:t>TypeError: Object of type 'set' is not JSON serializable</a:t>
            </a:r>
            <a:endParaRPr lang="zh-CN" altLang="en-US" sz="1600">
              <a:solidFill>
                <a:srgbClr val="FF0000"/>
              </a:solidFill>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class setEncoder(json.JSONEncoder):   # 可以自定义序列化编码器</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def default(self,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if isinstance(obj, set):</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list(obj)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json.JSONEncoder.default(self,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class setDecoder(json.JSONDecoder):   # 自定义反序列化解码器</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def decode(self,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        return set(json.JSONDecoder.decode(self, obj))</a:t>
            </a:r>
            <a:endParaRPr lang="zh-CN" altLang="en-US" sz="1600">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json.dumps({1,2,3,4}, cls=setEncoder) # 然后使用自定义的编码器和解码器</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a:p>
            <a:pPr marL="0" indent="0" eaLnBrk="1" latinLnBrk="0" hangingPunct="1">
              <a:spcBef>
                <a:spcPts val="0"/>
              </a:spcBef>
              <a:buNone/>
            </a:pPr>
            <a:r>
              <a:rPr lang="zh-CN" altLang="en-US" sz="1600">
                <a:latin typeface="Consolas" panose="020B0609020204030204" pitchFamily="49" charset="0"/>
              </a:rPr>
              <a:t>&gt;&gt;&gt; json.loads(_, cls=setDecoder)</a:t>
            </a:r>
            <a:endParaRPr lang="zh-CN" altLang="en-US" sz="1600">
              <a:latin typeface="Consolas" panose="020B0609020204030204" pitchFamily="49" charset="0"/>
            </a:endParaRPr>
          </a:p>
          <a:p>
            <a:pPr marL="0" indent="0" eaLnBrk="1" latinLnBrk="0" hangingPunct="1">
              <a:spcBef>
                <a:spcPts val="0"/>
              </a:spcBef>
              <a:buNone/>
            </a:pPr>
            <a:r>
              <a:rPr lang="zh-CN" altLang="en-US" sz="1600">
                <a:solidFill>
                  <a:srgbClr val="00B0F0"/>
                </a:solidFill>
                <a:latin typeface="Consolas" panose="020B0609020204030204" pitchFamily="49" charset="0"/>
              </a:rPr>
              <a:t>{1, 2, 3, 4}</a:t>
            </a:r>
            <a:endParaRPr lang="zh-CN" altLang="en-US" sz="16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337820" y="1120775"/>
            <a:ext cx="7320915" cy="3395345"/>
          </a:xfrm>
        </p:spPr>
        <p:txBody>
          <a:bodyPr wrap="square" lIns="68591" tIns="34295" rIns="68591" bIns="34295" anchor="t"/>
          <a:lstStyle/>
          <a:p>
            <a:pPr marL="0" indent="0" eaLnBrk="1" latinLnBrk="0" hangingPunct="1">
              <a:spcBef>
                <a:spcPts val="0"/>
              </a:spcBef>
              <a:buNone/>
            </a:pPr>
            <a:r>
              <a:rPr lang="zh-CN" altLang="en-US" sz="1400">
                <a:latin typeface="Consolas" panose="020B0609020204030204" pitchFamily="49" charset="0"/>
              </a:rPr>
              <a:t>&gt;&gt;&gt; s = '''董付国，系列图书：</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《Python程序设计基础》、</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《Python程序设计》（第2版）、</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《Python可以这样学》、</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《Python程序设计开发宝典》、</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《中学生可以这样学Python》、</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清华大学出版社'''</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&gt;&gt;&gt; with open('test.txt', 'w') as fp: # 将内容序列化并写入文本文件</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    json.dump(s, fp)</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&gt;&gt;&gt; with open('test.txt') as fp:      # 读取文件内容并反序列化</a:t>
            </a:r>
            <a:endParaRPr lang="zh-CN" altLang="en-US" sz="1400">
              <a:latin typeface="Consolas" panose="020B0609020204030204" pitchFamily="49" charset="0"/>
            </a:endParaRPr>
          </a:p>
          <a:p>
            <a:pPr marL="0" indent="0" eaLnBrk="1" latinLnBrk="0" hangingPunct="1">
              <a:spcBef>
                <a:spcPts val="0"/>
              </a:spcBef>
              <a:buNone/>
            </a:pPr>
            <a:r>
              <a:rPr lang="zh-CN" altLang="en-US" sz="1400">
                <a:latin typeface="Consolas" panose="020B0609020204030204" pitchFamily="49" charset="0"/>
              </a:rPr>
              <a:t>    print(json.load(fp))</a:t>
            </a:r>
            <a:endParaRPr lang="zh-CN" altLang="en-US" sz="1400">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董付国，系列图书：</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《Python程序设计基础》、</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《Python程序设计》（第2版）、</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《Python可以这样学》、</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《Python程序设计开发宝典》、</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《中学生可以这样学Python》、</a:t>
            </a:r>
            <a:endParaRPr lang="zh-CN" altLang="en-US" sz="1400">
              <a:solidFill>
                <a:srgbClr val="00B0F0"/>
              </a:solidFill>
              <a:latin typeface="Consolas" panose="020B0609020204030204" pitchFamily="49" charset="0"/>
            </a:endParaRPr>
          </a:p>
          <a:p>
            <a:pPr marL="0" indent="0" eaLnBrk="1" latinLnBrk="0" hangingPunct="1">
              <a:spcBef>
                <a:spcPts val="0"/>
              </a:spcBef>
              <a:buNone/>
            </a:pPr>
            <a:r>
              <a:rPr lang="zh-CN" altLang="en-US" sz="1400">
                <a:solidFill>
                  <a:srgbClr val="00B0F0"/>
                </a:solidFill>
                <a:latin typeface="Consolas" panose="020B0609020204030204" pitchFamily="49" charset="0"/>
              </a:rPr>
              <a:t>清华大学出版社</a:t>
            </a:r>
            <a:endParaRPr lang="zh-CN" altLang="en-US" sz="1400">
              <a:solidFill>
                <a:srgbClr val="00B0F0"/>
              </a:solidFill>
              <a:latin typeface="Consolas" panose="020B0609020204030204" pitchFamily="49" charset="0"/>
            </a:endParaRPr>
          </a:p>
        </p:txBody>
      </p:sp>
      <p:sp>
        <p:nvSpPr>
          <p:cNvPr id="4" name="标题 3"/>
          <p:cNvSpPr>
            <a:spLocks noGrp="1"/>
          </p:cNvSpPr>
          <p:nvPr>
            <p:ph type="title"/>
          </p:nvPr>
        </p:nvSpPr>
        <p:spPr>
          <a:xfrm>
            <a:off x="-1270" y="4287"/>
            <a:ext cx="9140825" cy="924563"/>
          </a:xfrm>
        </p:spPr>
        <p:txBody>
          <a:bodyPr/>
          <a:lstStyle/>
          <a:p>
            <a:pPr fontAlgn="base"/>
            <a:r>
              <a:rPr lang="zh-CN" altLang="en-US">
                <a:sym typeface="+mn-ea"/>
              </a:rPr>
              <a:t>7.2  文本文件基本操作</a:t>
            </a:r>
            <a:endParaRPr lang="zh-CN" altLang="en-US" strike="noStrike"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7889"/>
          <p:cNvSpPr>
            <a:spLocks noGrp="1"/>
          </p:cNvSpPr>
          <p:nvPr>
            <p:ph type="title"/>
          </p:nvPr>
        </p:nvSpPr>
        <p:spPr>
          <a:xfrm>
            <a:off x="-1270" y="4287"/>
            <a:ext cx="9140825" cy="924563"/>
          </a:xfrm>
        </p:spPr>
        <p:txBody>
          <a:bodyPr/>
          <a:lstStyle/>
          <a:p>
            <a:pPr fontAlgn="base"/>
            <a:r>
              <a:rPr lang="zh-CN" altLang="en-US" strike="noStrike" noProof="1"/>
              <a:t>7.3  二进制文件操作案例精选</a:t>
            </a:r>
            <a:endParaRPr lang="zh-CN" altLang="en-US" strike="noStrike" noProof="1"/>
          </a:p>
        </p:txBody>
      </p:sp>
      <p:sp>
        <p:nvSpPr>
          <p:cNvPr id="55298" name="文本占位符 37890"/>
          <p:cNvSpPr>
            <a:spLocks noGrp="1"/>
          </p:cNvSpPr>
          <p:nvPr>
            <p:ph idx="1"/>
          </p:nvPr>
        </p:nvSpPr>
        <p:spPr/>
        <p:txBody>
          <a:bodyPr wrap="square" lIns="68591" tIns="34295" rIns="68591" bIns="34295" anchor="t"/>
          <a:lstStyle/>
          <a:p>
            <a:pPr>
              <a:lnSpc>
                <a:spcPct val="130000"/>
              </a:lnSpc>
              <a:spcBef>
                <a:spcPts val="300"/>
              </a:spcBef>
              <a:buSzPct val="90000"/>
              <a:buFont typeface="Wingdings" panose="05000000000000000000" pitchFamily="2" charset="2"/>
              <a:buChar char="§"/>
            </a:pPr>
            <a:r>
              <a:rPr lang="zh-CN" altLang="en-US" sz="1600"/>
              <a:t>数据库文件、图像文件、可执行文件、音视频文件、Office文档等等均属于二进制文件。</a:t>
            </a:r>
            <a:endParaRPr lang="zh-CN" altLang="en-US" sz="1600"/>
          </a:p>
          <a:p>
            <a:pPr>
              <a:lnSpc>
                <a:spcPct val="130000"/>
              </a:lnSpc>
              <a:spcBef>
                <a:spcPts val="300"/>
              </a:spcBef>
              <a:buSzPct val="90000"/>
              <a:buFont typeface="Wingdings" panose="05000000000000000000" pitchFamily="2" charset="2"/>
              <a:buChar char="§"/>
            </a:pPr>
            <a:r>
              <a:rPr lang="zh-CN" altLang="en-US" sz="1600"/>
              <a:t>对于二进制文件，不能使用记事本或其他文本编辑软件进行正常读写，也无法通过Python的文件对象直接读取和理解二进制文件的内容。</a:t>
            </a:r>
            <a:r>
              <a:rPr lang="zh-CN" altLang="en-US" sz="1600">
                <a:solidFill>
                  <a:srgbClr val="FF0000"/>
                </a:solidFill>
              </a:rPr>
              <a:t>必须正确理解二进制文件结构和序列化规则，才能准确地理解二进制文件内容并且设计正确的反序列化规则。</a:t>
            </a:r>
            <a:endParaRPr lang="zh-CN" altLang="en-US" sz="1600">
              <a:solidFill>
                <a:srgbClr val="FF0000"/>
              </a:solidFill>
            </a:endParaRPr>
          </a:p>
          <a:p>
            <a:pPr>
              <a:lnSpc>
                <a:spcPct val="130000"/>
              </a:lnSpc>
              <a:spcBef>
                <a:spcPts val="300"/>
              </a:spcBef>
              <a:buSzPct val="90000"/>
              <a:buFont typeface="Wingdings" panose="05000000000000000000" pitchFamily="2" charset="2"/>
              <a:buChar char="§"/>
            </a:pPr>
            <a:r>
              <a:rPr lang="zh-CN" altLang="en-US" sz="1600"/>
              <a:t>所谓序列化，简单地说就是把内存中的数据在不丢失其类型信息的情况下转成对象的二进制形式的过程，</a:t>
            </a:r>
            <a:r>
              <a:rPr lang="zh-CN" altLang="en-US" sz="1600">
                <a:solidFill>
                  <a:srgbClr val="FF0000"/>
                </a:solidFill>
              </a:rPr>
              <a:t>对象序列化后的形式经过正确的反序列化过程应该能够准确无误地恢复为原来的对象</a:t>
            </a:r>
            <a:r>
              <a:rPr lang="zh-CN" altLang="en-US" sz="1600"/>
              <a:t>。</a:t>
            </a:r>
            <a:endParaRPr lang="zh-CN" altLang="en-US" sz="1600"/>
          </a:p>
          <a:p>
            <a:pPr>
              <a:lnSpc>
                <a:spcPct val="130000"/>
              </a:lnSpc>
              <a:spcBef>
                <a:spcPts val="300"/>
              </a:spcBef>
              <a:buSzPct val="90000"/>
              <a:buFont typeface="Wingdings" panose="05000000000000000000" pitchFamily="2" charset="2"/>
              <a:buChar char="§"/>
            </a:pPr>
            <a:r>
              <a:rPr lang="zh-CN" altLang="en-US" sz="1600"/>
              <a:t>Python中常用的序列化模块有struct、pickle、marshal和shelve。</a:t>
            </a:r>
            <a:endParaRPr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1270" y="4287"/>
            <a:ext cx="9140825" cy="924563"/>
          </a:xfrm>
        </p:spPr>
        <p:txBody>
          <a:bodyPr/>
          <a:lstStyle/>
          <a:p>
            <a:pPr fontAlgn="base"/>
            <a:r>
              <a:rPr lang="zh-CN" altLang="en-US" strike="noStrike" noProof="1"/>
              <a:t>7.3.1  使用pickle模块</a:t>
            </a:r>
            <a:endParaRPr lang="zh-CN" altLang="en-US" strike="noStrike" noProof="1"/>
          </a:p>
        </p:txBody>
      </p:sp>
      <p:sp>
        <p:nvSpPr>
          <p:cNvPr id="56322" name="文本占位符 38914"/>
          <p:cNvSpPr>
            <a:spLocks noGrp="1"/>
          </p:cNvSpPr>
          <p:nvPr>
            <p:ph idx="1"/>
          </p:nvPr>
        </p:nvSpPr>
        <p:spPr>
          <a:xfrm>
            <a:off x="321945" y="1172210"/>
            <a:ext cx="7314565" cy="3398520"/>
          </a:xfrm>
        </p:spPr>
        <p:txBody>
          <a:bodyPr wrap="square" lIns="68591" tIns="34295" rIns="68591" bIns="34295" anchor="t"/>
          <a:lstStyle/>
          <a:p>
            <a:pPr>
              <a:lnSpc>
                <a:spcPct val="80000"/>
              </a:lnSpc>
              <a:spcBef>
                <a:spcPct val="0"/>
              </a:spcBef>
              <a:buFont typeface="Wingdings" panose="05000000000000000000" pitchFamily="2" charset="2"/>
              <a:buChar char="§"/>
            </a:pPr>
            <a:r>
              <a:rPr lang="zh-CN" altLang="en-US" sz="1800" b="1" dirty="0"/>
              <a:t>例</a:t>
            </a:r>
            <a:r>
              <a:rPr lang="en-US" altLang="zh-CN" sz="1800" b="1" dirty="0"/>
              <a:t>7-8</a:t>
            </a:r>
            <a:r>
              <a:rPr lang="en-US" altLang="zh-CN" sz="1800" dirty="0"/>
              <a:t>  </a:t>
            </a:r>
            <a:r>
              <a:rPr lang="zh-CN" altLang="en-US" sz="1800" dirty="0"/>
              <a:t>写入二进制文件。</a:t>
            </a:r>
            <a:endParaRPr lang="zh-CN" altLang="en-US" sz="1800" dirty="0"/>
          </a:p>
          <a:p>
            <a:pPr eaLnBrk="1" latinLnBrk="0" hangingPunct="1">
              <a:spcBef>
                <a:spcPct val="0"/>
              </a:spcBef>
              <a:buNone/>
            </a:pPr>
            <a:r>
              <a:rPr lang="zh-CN" altLang="en-US" sz="1200" dirty="0">
                <a:latin typeface="Consolas" panose="020B0609020204030204" pitchFamily="49" charset="0"/>
              </a:rPr>
              <a:t>import pickle</a:t>
            </a:r>
            <a:endParaRPr lang="zh-CN" altLang="en-US" sz="1200" dirty="0">
              <a:latin typeface="Consolas" panose="020B0609020204030204" pitchFamily="49" charset="0"/>
            </a:endParaRP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i = 13000000</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a = 99.056</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s = '中国人民123abc'</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lst = [[1, 2, 3], [4, 5, 6], [7, 8, 9]]</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tu = (-5, 10, 8)</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coll = {4, 5, 6}</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dic = {'a':'apple', 'b':'banana', 'g':'grape', 'o':'orange'}</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data = [i, a, s, lst, tu, coll, dic]</a:t>
            </a:r>
            <a:endParaRPr lang="zh-CN" altLang="en-US" sz="1200" dirty="0">
              <a:latin typeface="Consolas" panose="020B0609020204030204" pitchFamily="49" charset="0"/>
            </a:endParaRPr>
          </a:p>
          <a:p>
            <a:pPr eaLnBrk="1" latinLnBrk="0" hangingPunct="1">
              <a:spcBef>
                <a:spcPct val="0"/>
              </a:spcBef>
              <a:buNone/>
            </a:pP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with open('sample_pickle.dat', 'wb') as f:</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try:</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pickle.dump(len(data), f) #表示后面将要写入的数据个数</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for item in data:</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pickle.dump(item, f)</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except:</a:t>
            </a:r>
            <a:endParaRPr lang="zh-CN" altLang="en-US" sz="1200" dirty="0">
              <a:latin typeface="Consolas" panose="020B0609020204030204" pitchFamily="49" charset="0"/>
            </a:endParaRPr>
          </a:p>
          <a:p>
            <a:pPr eaLnBrk="1" latinLnBrk="0" hangingPunct="1">
              <a:spcBef>
                <a:spcPct val="0"/>
              </a:spcBef>
              <a:buNone/>
            </a:pPr>
            <a:r>
              <a:rPr lang="zh-CN" altLang="en-US" sz="1200" dirty="0">
                <a:latin typeface="Consolas" panose="020B0609020204030204" pitchFamily="49" charset="0"/>
              </a:rPr>
              <a:t>        print('写文件异常!')        #如果写文件异常则跳到此处执行</a:t>
            </a:r>
            <a:endParaRPr lang="zh-CN" altLang="en-US" sz="1200" dirty="0">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9937"/>
          <p:cNvSpPr>
            <a:spLocks noGrp="1"/>
          </p:cNvSpPr>
          <p:nvPr>
            <p:ph type="title"/>
          </p:nvPr>
        </p:nvSpPr>
        <p:spPr>
          <a:xfrm>
            <a:off x="-1270" y="4287"/>
            <a:ext cx="9140825" cy="924563"/>
          </a:xfrm>
        </p:spPr>
        <p:txBody>
          <a:bodyPr/>
          <a:lstStyle/>
          <a:p>
            <a:pPr fontAlgn="base"/>
            <a:r>
              <a:rPr lang="zh-CN" altLang="en-US" strike="noStrike" noProof="1"/>
              <a:t>7.3.1  使用pickle模块</a:t>
            </a:r>
            <a:endParaRPr lang="zh-CN" altLang="en-US" strike="noStrike" noProof="1"/>
          </a:p>
        </p:txBody>
      </p:sp>
      <p:sp>
        <p:nvSpPr>
          <p:cNvPr id="57346" name="文本占位符 39938"/>
          <p:cNvSpPr>
            <a:spLocks noGrp="1"/>
          </p:cNvSpPr>
          <p:nvPr>
            <p:ph idx="1"/>
          </p:nvPr>
        </p:nvSpPr>
        <p:spPr/>
        <p:txBody>
          <a:bodyPr wrap="square" lIns="68591" tIns="34295" rIns="68591" bIns="34295" anchor="t"/>
          <a:lstStyle/>
          <a:p>
            <a:pPr>
              <a:lnSpc>
                <a:spcPct val="90000"/>
              </a:lnSpc>
              <a:buSzPct val="90000"/>
              <a:buFont typeface="Wingdings" panose="05000000000000000000" pitchFamily="2" charset="2"/>
              <a:buChar char="§"/>
            </a:pPr>
            <a:r>
              <a:rPr lang="zh-CN" altLang="en-US" sz="1800" b="1" dirty="0"/>
              <a:t>例</a:t>
            </a:r>
            <a:r>
              <a:rPr lang="en-US" altLang="zh-CN" sz="1800" b="1" dirty="0"/>
              <a:t>7-9</a:t>
            </a:r>
            <a:r>
              <a:rPr lang="en-US" altLang="zh-CN" sz="1800" dirty="0"/>
              <a:t>  </a:t>
            </a:r>
            <a:r>
              <a:rPr lang="zh-CN" altLang="en-US" sz="1800" dirty="0"/>
              <a:t>读取二进制文件。</a:t>
            </a:r>
            <a:endParaRPr lang="zh-CN" altLang="en-US" sz="1800" dirty="0"/>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import pickle</a:t>
            </a: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with open('sample_pickle.dat', 'rb') as f:</a:t>
            </a: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    n = pickle.load(f)        #读出文件的数据个数</a:t>
            </a: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    for i in range(n):</a:t>
            </a: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        x = pickle.load(f)</a:t>
            </a:r>
            <a:endParaRPr lang="zh-CN" altLang="en-US" sz="1600" dirty="0">
              <a:latin typeface="Consolas" panose="020B0609020204030204" pitchFamily="49" charset="0"/>
            </a:endParaRPr>
          </a:p>
          <a:p>
            <a:pPr>
              <a:lnSpc>
                <a:spcPct val="90000"/>
              </a:lnSpc>
              <a:buSzPct val="90000"/>
              <a:buFont typeface="Wingdings" panose="05000000000000000000" pitchFamily="2" charset="2"/>
              <a:buNone/>
            </a:pPr>
            <a:r>
              <a:rPr lang="zh-CN" altLang="en-US" sz="1600" dirty="0">
                <a:latin typeface="Consolas" panose="020B0609020204030204" pitchFamily="49" charset="0"/>
              </a:rPr>
              <a:t>        print(x)</a:t>
            </a:r>
            <a:endParaRPr lang="zh-CN" altLang="en-US" sz="1600" dirty="0">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
        <p:nvSpPr>
          <p:cNvPr id="67586" name="Content Placeholder 2"/>
          <p:cNvSpPr>
            <a:spLocks noGrp="1"/>
          </p:cNvSpPr>
          <p:nvPr>
            <p:ph idx="1"/>
          </p:nvPr>
        </p:nvSpPr>
        <p:spPr/>
        <p:txBody>
          <a:bodyPr wrap="square" lIns="68591" tIns="34295" rIns="68591" bIns="34295" anchor="t"/>
          <a:lstStyle/>
          <a:p>
            <a:r>
              <a:rPr lang="en-US" altLang="en-US" sz="1800"/>
              <a:t>os</a:t>
            </a:r>
            <a:r>
              <a:rPr lang="zh-CN" altLang="en-US" sz="1800"/>
              <a:t>模块常用的文件操作函数</a:t>
            </a:r>
            <a:endParaRPr lang="zh-CN" altLang="en-US" sz="1800"/>
          </a:p>
        </p:txBody>
      </p:sp>
      <p:graphicFrame>
        <p:nvGraphicFramePr>
          <p:cNvPr id="3" name="Table -1"/>
          <p:cNvGraphicFramePr/>
          <p:nvPr>
            <p:custDataLst>
              <p:tags r:id="rId1"/>
            </p:custDataLst>
          </p:nvPr>
        </p:nvGraphicFramePr>
        <p:xfrm>
          <a:off x="441747" y="1592144"/>
          <a:ext cx="7345045" cy="2880995"/>
        </p:xfrm>
        <a:graphic>
          <a:graphicData uri="http://schemas.openxmlformats.org/drawingml/2006/table">
            <a:tbl>
              <a:tblPr firstRow="1" bandRow="1">
                <a:tableStyleId>{5940675A-B579-460E-94D1-54222C63F5DA}</a:tableStyleId>
              </a:tblPr>
              <a:tblGrid>
                <a:gridCol w="3984625"/>
                <a:gridCol w="3360420"/>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Calibri" panose="020F0502020204030204" charset="0"/>
                          <a:ea typeface="Calibri" panose="020F0502020204030204" charset="0"/>
                          <a:cs typeface="Calibri" panose="020F0502020204030204" charset="0"/>
                        </a:rPr>
                        <a:t>access(path, mode)</a:t>
                      </a:r>
                      <a:endParaRPr lang="en-US" altLang="zh-CN" sz="1350" b="0" u="none">
                        <a:latin typeface="Calibri" panose="020F0502020204030204" charset="0"/>
                        <a:ea typeface="Calibri" panose="020F0502020204030204" charset="0"/>
                        <a:cs typeface="Calibri" panose="020F0502020204030204" charset="0"/>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chmod(path, mode, *, dir_fd=None, follow_symlinks=True)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listdir(path)</a:t>
                      </a:r>
                      <a:endPar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返回</a:t>
                      </a:r>
                      <a:r>
                        <a:rPr lang="en-US" altLang="zh-CN" sz="135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目录下的文件和目录列表</a:t>
                      </a:r>
                      <a:endPar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open(path, flags, mode=0o777,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popen</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cmd</a:t>
                      </a:r>
                      <a:r>
                        <a:rPr lang="en-US" altLang="zh-CN" sz="1350" b="0" u="none" dirty="0">
                          <a:latin typeface="宋体" panose="02010600030101010101" pitchFamily="2" charset="-122"/>
                          <a:ea typeface="宋体" panose="02010600030101010101" pitchFamily="2" charset="-122"/>
                          <a:cs typeface="宋体" panose="02010600030101010101" pitchFamily="2" charset="-122"/>
                        </a:rPr>
                        <a:t>, mode='r', buffering=-1)</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005" y="1200150"/>
          <a:ext cx="8472805" cy="3671570"/>
        </p:xfrm>
        <a:graphic>
          <a:graphicData uri="http://schemas.openxmlformats.org/drawingml/2006/table">
            <a:tbl>
              <a:tblPr firstRow="1" bandRow="1">
                <a:tableStyleId>{5940675A-B579-460E-94D1-54222C63F5DA}</a:tableStyleId>
              </a:tblPr>
              <a:tblGrid>
                <a:gridCol w="3408045"/>
                <a:gridCol w="5064760"/>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remove(path)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rename(src, dst)</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replace(old, new)</a:t>
                      </a:r>
                      <a:endParaRPr lang="en-US" altLang="zh-CN"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a:txBody>
                    <a:bodyPr/>
                    <a:lstStyle/>
                    <a:p>
                      <a:pPr marL="0" indent="0" algn="l">
                        <a:buNone/>
                      </a:pPr>
                      <a:r>
                        <a:rPr lang="en-US" altLang="zh-CN" sz="16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scandir</a:t>
                      </a:r>
                      <a:r>
                        <a:rPr lang="en-US" altLang="zh-CN" sz="1600" b="0" u="none" dirty="0">
                          <a:latin typeface="宋体" panose="02010600030101010101" pitchFamily="2" charset="-122"/>
                          <a:ea typeface="宋体" panose="02010600030101010101" pitchFamily="2" charset="-122"/>
                          <a:cs typeface="宋体" panose="02010600030101010101" pitchFamily="2" charset="-122"/>
                        </a:rPr>
                        <a:t>(path='.')</a:t>
                      </a:r>
                      <a:endParaRPr lang="en-US" altLang="zh-CN"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DirEntry</a:t>
                      </a: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listdir</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更加高效</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sep</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lstStyle/>
                    <a:p>
                      <a:pPr marL="0" indent="0" algn="l">
                        <a:buNone/>
                      </a:pPr>
                      <a:r>
                        <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rPr>
                        <a:t>startfile(filepath [, operation])</a:t>
                      </a:r>
                      <a:endPar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chemeClr val="tx1"/>
                          </a:solidFill>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endParaRPr lang="zh-CN" altLang="en-US" sz="16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stat(path)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返回文件的所有属性</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system()</a:t>
                      </a:r>
                      <a:endParaRPr lang="en-US" altLang="zh-CN" sz="16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启动外部程序</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truncate(path, length)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write(fd, data)</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将</a:t>
                      </a:r>
                      <a:r>
                        <a:rPr lang="en-US" altLang="zh-CN" sz="16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60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fd</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p:txBody>
          <a:bodyPr wrap="square" lIns="68591" tIns="34295" rIns="68591" bIns="34295" anchor="t"/>
          <a:lstStyle/>
          <a:p>
            <a:r>
              <a:rPr lang="en-US" altLang="en-US" sz="1800"/>
              <a:t>os.path</a:t>
            </a:r>
            <a:r>
              <a:rPr lang="zh-CN" altLang="en-US" sz="1800"/>
              <a:t>常用的文件操作函数</a:t>
            </a:r>
            <a:endParaRPr lang="zh-CN" altLang="en-US" sz="1800"/>
          </a:p>
        </p:txBody>
      </p:sp>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graphicFrame>
        <p:nvGraphicFramePr>
          <p:cNvPr id="2" name="Table -1"/>
          <p:cNvGraphicFramePr/>
          <p:nvPr/>
        </p:nvGraphicFramePr>
        <p:xfrm>
          <a:off x="457200" y="1659890"/>
          <a:ext cx="7167880" cy="2682240"/>
        </p:xfrm>
        <a:graphic>
          <a:graphicData uri="http://schemas.openxmlformats.org/drawingml/2006/table">
            <a:tbl>
              <a:tblPr firstRow="1" bandRow="1">
                <a:tableStyleId>{5940675A-B579-460E-94D1-54222C63F5DA}</a:tableStyleId>
              </a:tblPr>
              <a:tblGrid>
                <a:gridCol w="2598420"/>
                <a:gridCol w="4569460"/>
              </a:tblGrid>
              <a:tr h="206375">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abspath(path)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basename(path)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commonpath(paths)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commonprefix(paths)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dirname(p)</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返回给定路径的文件夹部分</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exists(path)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判断文件是否存在</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rPr>
                        <a:t>getatime(filename)</a:t>
                      </a:r>
                      <a:endPar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chemeClr val="tx1"/>
                          </a:solidFill>
                          <a:latin typeface="宋体" panose="02010600030101010101" pitchFamily="2" charset="-122"/>
                          <a:ea typeface="宋体" panose="02010600030101010101" pitchFamily="2" charset="-122"/>
                          <a:cs typeface="宋体" panose="02010600030101010101" pitchFamily="2" charset="-122"/>
                        </a:rPr>
                        <a:t>返回文件的最后访问时间</a:t>
                      </a:r>
                      <a:endParaRPr lang="zh-CN" altLang="en-US"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rPr>
                        <a:t>getctime(filename)</a:t>
                      </a:r>
                      <a:endPar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chemeClr val="tx1"/>
                          </a:solidFill>
                          <a:latin typeface="宋体" panose="02010600030101010101" pitchFamily="2" charset="-122"/>
                          <a:ea typeface="宋体" panose="02010600030101010101" pitchFamily="2" charset="-122"/>
                          <a:cs typeface="宋体" panose="02010600030101010101" pitchFamily="2" charset="-122"/>
                        </a:rPr>
                        <a:t>返回文件的创建时间</a:t>
                      </a:r>
                      <a:endParaRPr lang="zh-CN" altLang="en-US"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rPr>
                        <a:t>getmtime(filename)</a:t>
                      </a:r>
                      <a:endParaRPr lang="en-US" altLang="zh-CN" sz="1600" b="0" u="none">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chemeClr val="tx1"/>
                          </a:solidFill>
                          <a:latin typeface="宋体" panose="02010600030101010101" pitchFamily="2" charset="-122"/>
                          <a:ea typeface="宋体" panose="02010600030101010101" pitchFamily="2" charset="-122"/>
                          <a:cs typeface="宋体" panose="02010600030101010101" pitchFamily="2" charset="-122"/>
                        </a:rPr>
                        <a:t>返回文件的最后修改时间</a:t>
                      </a:r>
                      <a:endParaRPr lang="zh-CN" altLang="en-US" sz="1600" b="0" u="none"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getsize(filename)</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返回文件的大小</a:t>
                      </a:r>
                      <a:endParaRPr lang="zh-CN" altLang="en-US" sz="16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384810" y="1301115"/>
          <a:ext cx="8497570" cy="2708275"/>
        </p:xfrm>
        <a:graphic>
          <a:graphicData uri="http://schemas.openxmlformats.org/drawingml/2006/table">
            <a:tbl>
              <a:tblPr firstRow="1" bandRow="1">
                <a:tableStyleId>{5940675A-B579-460E-94D1-54222C63F5DA}</a:tableStyleId>
              </a:tblPr>
              <a:tblGrid>
                <a:gridCol w="1942465"/>
                <a:gridCol w="6555105"/>
              </a:tblGrid>
              <a:tr h="205740">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isabs(path)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判断</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isdir(path)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是否为文件夹</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isfile(path)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判断</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是否为文件</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join(path, *paths)</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realpath(path)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relpath(path)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samefile(f1, f2)</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a:t>
                      </a:r>
                      <a:r>
                        <a:rPr lang="en-US" altLang="zh-CN" sz="1600" b="0" u="none">
                          <a:latin typeface="宋体" panose="02010600030101010101" pitchFamily="2" charset="-122"/>
                          <a:ea typeface="宋体" panose="02010600030101010101" pitchFamily="2" charset="-122"/>
                          <a:cs typeface="宋体" panose="02010600030101010101" pitchFamily="2" charset="-122"/>
                        </a:rPr>
                        <a:t>f1</a:t>
                      </a:r>
                      <a:r>
                        <a:rPr lang="zh-CN" altLang="en-US" sz="1600" b="0" u="none">
                          <a:latin typeface="宋体" panose="02010600030101010101" pitchFamily="2" charset="-122"/>
                          <a:ea typeface="宋体" panose="02010600030101010101" pitchFamily="2" charset="-122"/>
                          <a:cs typeface="宋体" panose="02010600030101010101" pitchFamily="2" charset="-122"/>
                        </a:rPr>
                        <a:t>和</a:t>
                      </a:r>
                      <a:r>
                        <a:rPr lang="en-US" altLang="zh-CN" sz="1600" b="0" u="none">
                          <a:latin typeface="宋体" panose="02010600030101010101" pitchFamily="2" charset="-122"/>
                          <a:ea typeface="宋体" panose="02010600030101010101" pitchFamily="2" charset="-122"/>
                          <a:cs typeface="宋体" panose="02010600030101010101" pitchFamily="2" charset="-122"/>
                        </a:rPr>
                        <a:t>f2</a:t>
                      </a:r>
                      <a:r>
                        <a:rPr lang="zh-CN" altLang="en-US" sz="160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rPr>
                        <a:t>splitext(path)</a:t>
                      </a:r>
                      <a:endParaRPr lang="en-US" altLang="zh-CN"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rPr>
                        <a:t>从路径中分隔文件的扩展名</a:t>
                      </a:r>
                      <a:endParaRPr lang="zh-CN" altLang="en-US" sz="16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splitdrive(path)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从路径中分隔驱动器的名称</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itle 3"/>
          <p:cNvSpPr>
            <a:spLocks noGrp="1"/>
          </p:cNvSpPr>
          <p:nvPr>
            <p:ph type="title"/>
          </p:nvPr>
        </p:nvSpPr>
        <p:spPr>
          <a:xfrm>
            <a:off x="-1270" y="4287"/>
            <a:ext cx="9140825" cy="924563"/>
          </a:xfrm>
        </p:spPr>
        <p:txBody>
          <a:bodyPr/>
          <a:lstStyle/>
          <a:p>
            <a:pPr fontAlgn="base"/>
            <a:r>
              <a:rPr lang="en-US" strike="noStrike" noProof="1"/>
              <a:t>7.4.1  os</a:t>
            </a:r>
            <a:r>
              <a:rPr lang="zh-CN" altLang="en-US" strike="noStrike" noProof="1"/>
              <a:t>与</a:t>
            </a:r>
            <a:r>
              <a:rPr lang="en-US" altLang="zh-CN" strike="noStrike" noProof="1"/>
              <a:t>os.path</a:t>
            </a:r>
            <a:r>
              <a:rPr lang="zh-CN" altLang="en-US" strike="noStrike" noProof="1"/>
              <a:t>模块</a:t>
            </a:r>
            <a:endParaRPr lang="zh-CN" altLang="en-US" strike="noStrike" noProof="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7105"/>
          <p:cNvSpPr>
            <a:spLocks noGrp="1"/>
          </p:cNvSpPr>
          <p:nvPr>
            <p:ph type="title"/>
          </p:nvPr>
        </p:nvSpPr>
        <p:spPr>
          <a:xfrm>
            <a:off x="-1270" y="4287"/>
            <a:ext cx="9140825" cy="924563"/>
          </a:xfrm>
        </p:spPr>
        <p:txBody>
          <a:bodyPr/>
          <a:lstStyle/>
          <a:p>
            <a:pPr fontAlgn="base"/>
            <a:r>
              <a:rPr lang="zh-CN" altLang="en-US" strike="noStrike" noProof="1"/>
              <a:t>7.4.1  os与os.path模块</a:t>
            </a:r>
            <a:endParaRPr lang="zh-CN" altLang="en-US" strike="noStrike" noProof="1"/>
          </a:p>
        </p:txBody>
      </p:sp>
      <p:sp>
        <p:nvSpPr>
          <p:cNvPr id="73730" name="文本占位符 47106"/>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a:t>列出当前目录下所有扩展名为</a:t>
            </a:r>
            <a:r>
              <a:rPr lang="en-US" altLang="zh-CN" sz="1800"/>
              <a:t>pyc</a:t>
            </a:r>
            <a:r>
              <a:rPr lang="zh-CN" altLang="en-US" sz="1800"/>
              <a:t>的文件：</a:t>
            </a:r>
            <a:endParaRPr lang="zh-CN" altLang="en-US" sz="1800"/>
          </a:p>
          <a:p>
            <a:pPr>
              <a:buSzPct val="90000"/>
              <a:buFont typeface="Wingdings" panose="05000000000000000000" pitchFamily="2" charset="2"/>
              <a:buNone/>
            </a:pPr>
            <a:endParaRPr lang="en-US" altLang="zh-CN" sz="135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&gt;&gt;&gt; import os</a:t>
            </a: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&gt;&gt;&gt; [fname for fname in os.listdir(os.getcwd()) if   </a:t>
            </a: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latin typeface="Consolas" panose="020B0609020204030204" pitchFamily="49" charset="0"/>
              </a:rPr>
              <a:t>     os.path.isfile(fname) and fname.endswith('.pyc')]</a:t>
            </a:r>
            <a:endParaRPr lang="en-US" altLang="zh-CN" sz="1600">
              <a:latin typeface="Consolas" panose="020B0609020204030204" pitchFamily="49" charset="0"/>
            </a:endParaRPr>
          </a:p>
          <a:p>
            <a:pPr>
              <a:buSzPct val="90000"/>
              <a:buFont typeface="Wingdings" panose="05000000000000000000" pitchFamily="2" charset="2"/>
              <a:buNone/>
            </a:pPr>
            <a:endParaRPr lang="en-US" altLang="zh-CN" sz="1600">
              <a:latin typeface="Consolas" panose="020B0609020204030204" pitchFamily="49" charset="0"/>
            </a:endParaRPr>
          </a:p>
          <a:p>
            <a:pPr>
              <a:buSzPct val="90000"/>
              <a:buFont typeface="Wingdings" panose="05000000000000000000" pitchFamily="2" charset="2"/>
              <a:buNone/>
            </a:pPr>
            <a:r>
              <a:rPr lang="en-US" altLang="zh-CN" sz="1600">
                <a:solidFill>
                  <a:srgbClr val="00B0F0"/>
                </a:solidFill>
                <a:latin typeface="Consolas" panose="020B0609020204030204" pitchFamily="49" charset="0"/>
              </a:rPr>
              <a:t>['consts.pyc', 'database_demo.pyc', 'nqueens.pyc']</a:t>
            </a:r>
            <a:endParaRPr lang="en-US" altLang="zh-CN" sz="1600">
              <a:solidFill>
                <a:srgbClr val="00B0F0"/>
              </a:solidFill>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9457"/>
          <p:cNvSpPr>
            <a:spLocks noGrp="1"/>
          </p:cNvSpPr>
          <p:nvPr>
            <p:ph type="title"/>
          </p:nvPr>
        </p:nvSpPr>
        <p:spPr/>
        <p:txBody>
          <a:bodyPr/>
          <a:lstStyle/>
          <a:p>
            <a:pPr fontAlgn="base"/>
            <a:r>
              <a:rPr lang="zh-CN" altLang="en-US" strike="noStrike" noProof="1"/>
              <a:t>文件操作</a:t>
            </a:r>
            <a:endParaRPr lang="zh-CN" altLang="en-US" strike="noStrike" noProof="1"/>
          </a:p>
        </p:txBody>
      </p:sp>
      <p:sp>
        <p:nvSpPr>
          <p:cNvPr id="26626" name="文本占位符 19458"/>
          <p:cNvSpPr>
            <a:spLocks noGrp="1"/>
          </p:cNvSpPr>
          <p:nvPr>
            <p:ph idx="1"/>
          </p:nvPr>
        </p:nvSpPr>
        <p:spPr/>
        <p:txBody>
          <a:bodyPr/>
          <a:lstStyle/>
          <a:p>
            <a:pPr fontAlgn="base">
              <a:lnSpc>
                <a:spcPct val="130000"/>
              </a:lnSpc>
              <a:spcBef>
                <a:spcPts val="600"/>
              </a:spcBef>
              <a:spcAft>
                <a:spcPts val="600"/>
              </a:spcAft>
              <a:buSzPct val="90000"/>
              <a:buFont typeface="Wingdings" panose="05000000000000000000" charset="0"/>
              <a:buChar char="§"/>
            </a:pPr>
            <a:r>
              <a:rPr lang="zh-CN" altLang="en-US" sz="1800" strike="noStrike" noProof="1"/>
              <a:t>为了长期保存数据以便重复使用、修改和共享，必须将数据以文件的形式存储到外部存储介质</a:t>
            </a:r>
            <a:r>
              <a:rPr lang="en-US" altLang="zh-CN" sz="1800" strike="noStrike" noProof="1"/>
              <a:t>(</a:t>
            </a:r>
            <a:r>
              <a:rPr lang="zh-CN" altLang="en-US" sz="1800" strike="noStrike" noProof="1"/>
              <a:t>如磁盘、</a:t>
            </a:r>
            <a:r>
              <a:rPr lang="en-US" altLang="zh-CN" sz="1800" strike="noStrike" noProof="1"/>
              <a:t>U</a:t>
            </a:r>
            <a:r>
              <a:rPr lang="zh-CN" altLang="en-US" sz="1800" strike="noStrike" noProof="1"/>
              <a:t>盘、光盘或云盘、网盘、快盘等</a:t>
            </a:r>
            <a:r>
              <a:rPr lang="en-US" altLang="zh-CN" sz="1800" strike="noStrike" noProof="1"/>
              <a:t>)</a:t>
            </a:r>
            <a:r>
              <a:rPr lang="zh-CN" altLang="en-US" sz="1800" strike="noStrike" noProof="1"/>
              <a:t>中。</a:t>
            </a:r>
            <a:endParaRPr lang="zh-CN" altLang="en-US" sz="1800" strike="noStrike" noProof="1"/>
          </a:p>
          <a:p>
            <a:pPr fontAlgn="base">
              <a:lnSpc>
                <a:spcPct val="130000"/>
              </a:lnSpc>
              <a:spcBef>
                <a:spcPts val="600"/>
              </a:spcBef>
              <a:spcAft>
                <a:spcPts val="600"/>
              </a:spcAft>
              <a:buSzPct val="90000"/>
              <a:buFont typeface="Wingdings" panose="05000000000000000000" charset="0"/>
              <a:buChar char="§"/>
            </a:pPr>
            <a:r>
              <a:rPr lang="zh-CN" altLang="en-US" sz="1800" strike="noStrike" noProof="1"/>
              <a:t>文件操作在各类应用软件的开发中均占有重要的地位：</a:t>
            </a:r>
            <a:endParaRPr lang="zh-CN" altLang="en-US" sz="18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管理信息系统是使用数据库来存储数据的，而数据库最终还是要以文件的形式存储到硬盘或其他存储介质上。</a:t>
            </a:r>
            <a:endParaRPr lang="zh-CN" altLang="en-US" sz="16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1600" strike="noStrike" noProof="1"/>
              <a:t>应用程序的配置信息往往也是使用文件来存储的，图形、图像、音频、视频、可执行文件等等也都是以文件的形式存储在磁盘上的。</a:t>
            </a:r>
            <a:endParaRPr lang="zh-CN" altLang="en-US" sz="1600"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26626"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49153"/>
          <p:cNvSpPr>
            <a:spLocks noGrp="1"/>
          </p:cNvSpPr>
          <p:nvPr>
            <p:ph type="title"/>
          </p:nvPr>
        </p:nvSpPr>
        <p:spPr>
          <a:xfrm>
            <a:off x="-1270" y="4287"/>
            <a:ext cx="9140825" cy="924563"/>
          </a:xfrm>
        </p:spPr>
        <p:txBody>
          <a:bodyPr/>
          <a:lstStyle/>
          <a:p>
            <a:pPr fontAlgn="base"/>
            <a:r>
              <a:rPr lang="zh-CN" altLang="en-US" strike="noStrike" noProof="1"/>
              <a:t>7.4.1  os与os.path模块</a:t>
            </a:r>
            <a:endParaRPr lang="zh-CN" altLang="en-US" strike="noStrike" noProof="1"/>
          </a:p>
        </p:txBody>
      </p:sp>
      <p:sp>
        <p:nvSpPr>
          <p:cNvPr id="49155" name="文本占位符 49154"/>
          <p:cNvSpPr>
            <a:spLocks noGrp="1"/>
          </p:cNvSpPr>
          <p:nvPr>
            <p:ph idx="1"/>
          </p:nvPr>
        </p:nvSpPr>
        <p:spPr>
          <a:xfrm>
            <a:off x="299085" y="1200150"/>
            <a:ext cx="7386955" cy="3398520"/>
          </a:xfrm>
        </p:spPr>
        <p:txBody>
          <a:bodyPr/>
          <a:lstStyle/>
          <a:p>
            <a:pPr fontAlgn="base">
              <a:lnSpc>
                <a:spcPct val="80000"/>
              </a:lnSpc>
              <a:buFont typeface="Wingdings" panose="05000000000000000000" charset="0"/>
              <a:buChar char="v"/>
            </a:pPr>
            <a:r>
              <a:rPr lang="zh-CN" altLang="en-US" sz="1800" strike="noStrike" noProof="1"/>
              <a:t>将当前目录中所有扩展名为</a:t>
            </a:r>
            <a:r>
              <a:rPr lang="en-US" altLang="zh-CN" sz="1800" strike="noStrike" noProof="1"/>
              <a:t>html</a:t>
            </a:r>
            <a:r>
              <a:rPr lang="zh-CN" altLang="en-US" sz="1800" strike="noStrike" noProof="1"/>
              <a:t>的文件重命名为</a:t>
            </a:r>
            <a:r>
              <a:rPr lang="en-US" altLang="zh-CN" sz="1800" strike="noStrike" noProof="1"/>
              <a:t>htm</a:t>
            </a:r>
            <a:r>
              <a:rPr lang="zh-CN" altLang="en-US" sz="1800" strike="noStrike" noProof="1"/>
              <a:t>的文件：</a:t>
            </a:r>
            <a:endParaRPr lang="zh-CN" altLang="en-US" sz="1800" strike="noStrike" noProof="1"/>
          </a:p>
          <a:p>
            <a:pPr marL="1905" indent="-344805" fontAlgn="base">
              <a:lnSpc>
                <a:spcPct val="80000"/>
              </a:lnSpc>
              <a:buFontTx/>
              <a:buNone/>
            </a:pPr>
            <a:endParaRPr lang="zh-CN" altLang="en-US" sz="1350" strike="noStrike" noProof="1"/>
          </a:p>
          <a:p>
            <a:pPr marL="1905" indent="-344805" fontAlgn="base">
              <a:lnSpc>
                <a:spcPct val="110000"/>
              </a:lnSpc>
              <a:buFontTx/>
              <a:buNone/>
            </a:pPr>
            <a:r>
              <a:rPr lang="en-US" altLang="zh-CN" sz="1600" strike="noStrike" noProof="1">
                <a:latin typeface="Consolas" panose="020B0609020204030204" pitchFamily="49" charset="0"/>
              </a:rPr>
              <a:t>import os</a:t>
            </a:r>
            <a:endParaRPr lang="en-US" altLang="zh-CN" sz="1600" strike="noStrike" noProof="1">
              <a:latin typeface="Consolas" panose="020B0609020204030204" pitchFamily="49" charset="0"/>
            </a:endParaRPr>
          </a:p>
          <a:p>
            <a:pPr marL="1905" indent="-344805" fontAlgn="base">
              <a:lnSpc>
                <a:spcPct val="110000"/>
              </a:lnSpc>
              <a:buFontTx/>
              <a:buNone/>
            </a:pP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file_list = [filename for filename in os.listdir(".")\</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if filename.endswith('.html')]</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for filename in file_list:</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newname = filename[:-4]+'htm'</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os.rename(filename, newname)</a:t>
            </a:r>
            <a:endParaRPr lang="en-US" altLang="zh-CN" sz="1600" strike="noStrike" noProof="1">
              <a:latin typeface="Consolas" panose="020B0609020204030204" pitchFamily="49" charset="0"/>
            </a:endParaRPr>
          </a:p>
          <a:p>
            <a:pPr marL="1905" indent="-344805" fontAlgn="base">
              <a:lnSpc>
                <a:spcPct val="110000"/>
              </a:lnSpc>
              <a:buFontTx/>
              <a:buNone/>
            </a:pPr>
            <a:r>
              <a:rPr lang="en-US" altLang="zh-CN" sz="1600" strike="noStrike" noProof="1">
                <a:latin typeface="Consolas" panose="020B0609020204030204" pitchFamily="49" charset="0"/>
              </a:rPr>
              <a:t>    print(filename+"</a:t>
            </a:r>
            <a:r>
              <a:rPr lang="zh-CN" altLang="en-US" sz="1600" strike="noStrike" noProof="1">
                <a:latin typeface="Consolas" panose="020B0609020204030204" pitchFamily="49" charset="0"/>
              </a:rPr>
              <a:t>更名为：</a:t>
            </a:r>
            <a:r>
              <a:rPr lang="en-US" altLang="zh-CN" sz="1600" strike="noStrike" noProof="1">
                <a:latin typeface="Consolas" panose="020B0609020204030204" pitchFamily="49" charset="0"/>
              </a:rPr>
              <a:t>"+newname)</a:t>
            </a:r>
            <a:endParaRPr lang="en-US" altLang="zh-CN" sz="1600" strike="noStrike" noProof="1">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7.4.2  shutil模块</a:t>
            </a:r>
            <a:endParaRPr lang="zh-CN" altLang="en-US" strike="noStrike" noProof="1"/>
          </a:p>
        </p:txBody>
      </p:sp>
      <p:graphicFrame>
        <p:nvGraphicFramePr>
          <p:cNvPr id="3" name="Content Placeholder -1"/>
          <p:cNvGraphicFramePr>
            <a:graphicFrameLocks noGrp="1"/>
          </p:cNvGraphicFramePr>
          <p:nvPr>
            <p:ph idx="1"/>
          </p:nvPr>
        </p:nvGraphicFramePr>
        <p:xfrm>
          <a:off x="349885" y="1155065"/>
          <a:ext cx="8364855" cy="3662045"/>
        </p:xfrm>
        <a:graphic>
          <a:graphicData uri="http://schemas.openxmlformats.org/drawingml/2006/table">
            <a:tbl>
              <a:tblPr firstRow="1" bandRow="1">
                <a:tableStyleId>{5940675A-B579-460E-94D1-54222C63F5DA}</a:tableStyleId>
              </a:tblPr>
              <a:tblGrid>
                <a:gridCol w="2894330"/>
                <a:gridCol w="5470525"/>
              </a:tblGrid>
              <a:tr h="218440">
                <a:tc>
                  <a:txBody>
                    <a:bodyPr/>
                    <a:lstStyle/>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方法</a:t>
                      </a:r>
                      <a:endParaRPr lang="zh-CN" altLang="en-US" sz="1300" b="1">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300" b="1">
                          <a:latin typeface="宋体" panose="02010600030101010101" pitchFamily="2" charset="-122"/>
                          <a:ea typeface="宋体" panose="02010600030101010101" pitchFamily="2" charset="-122"/>
                          <a:cs typeface="宋体" panose="02010600030101010101" pitchFamily="2" charset="-122"/>
                        </a:rPr>
                        <a:t>功能说明</a:t>
                      </a:r>
                      <a:endParaRPr lang="zh-CN" altLang="en-US" sz="1300" b="1">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copy2(src,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copyfileobj(fsrc, fdst)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3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copymode(src,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a:t>
                      </a:r>
                      <a:r>
                        <a:rPr lang="en-US" altLang="zh-CN" sz="1300" b="0">
                          <a:latin typeface="宋体" panose="02010600030101010101" pitchFamily="2" charset="-122"/>
                          <a:ea typeface="宋体" panose="02010600030101010101" pitchFamily="2" charset="-122"/>
                          <a:cs typeface="宋体" panose="02010600030101010101" pitchFamily="2" charset="-122"/>
                        </a:rPr>
                        <a:t>mode bit</a:t>
                      </a:r>
                      <a:r>
                        <a:rPr lang="zh-CN" altLang="en-US" sz="1300" b="0">
                          <a:latin typeface="宋体" panose="02010600030101010101" pitchFamily="2" charset="-122"/>
                          <a:ea typeface="宋体" panose="02010600030101010101" pitchFamily="2" charset="-122"/>
                          <a:cs typeface="宋体" panose="02010600030101010101" pitchFamily="2" charset="-122"/>
                        </a:rPr>
                        <a:t>）复制到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copystat(src,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把</a:t>
                      </a:r>
                      <a:r>
                        <a:rPr lang="en-US" altLang="zh-CN" sz="1300" b="0">
                          <a:latin typeface="宋体" panose="02010600030101010101" pitchFamily="2" charset="-122"/>
                          <a:ea typeface="宋体" panose="02010600030101010101" pitchFamily="2" charset="-122"/>
                          <a:cs typeface="宋体" panose="02010600030101010101" pitchFamily="2" charset="-122"/>
                        </a:rPr>
                        <a:t>src</a:t>
                      </a:r>
                      <a:r>
                        <a:rPr lang="zh-CN" altLang="en-US" sz="13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300" b="0">
                          <a:latin typeface="宋体" panose="02010600030101010101" pitchFamily="2" charset="-122"/>
                          <a:ea typeface="宋体" panose="02010600030101010101" pitchFamily="2" charset="-122"/>
                          <a:cs typeface="宋体" panose="02010600030101010101" pitchFamily="2" charset="-122"/>
                        </a:rPr>
                        <a:t>dst</a:t>
                      </a:r>
                      <a:r>
                        <a:rPr lang="zh-CN" altLang="en-US" sz="1300" b="0">
                          <a:latin typeface="宋体" panose="02010600030101010101" pitchFamily="2" charset="-122"/>
                          <a:ea typeface="宋体" panose="02010600030101010101" pitchFamily="2" charset="-122"/>
                          <a:cs typeface="宋体" panose="02010600030101010101" pitchFamily="2" charset="-122"/>
                        </a:rPr>
                        <a:t>上</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递归复制文件夹</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disk_usage(path)</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查看磁盘使用情况</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300" b="0">
                          <a:latin typeface="宋体" panose="02010600030101010101" pitchFamily="2" charset="-122"/>
                          <a:ea typeface="宋体" panose="02010600030101010101" pitchFamily="2" charset="-122"/>
                          <a:cs typeface="宋体" panose="02010600030101010101" pitchFamily="2" charset="-122"/>
                        </a:rPr>
                        <a:t>move(src, dst)</a:t>
                      </a:r>
                      <a:endParaRPr lang="en-US" altLang="zh-CN"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递归删除文件夹</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创建</a:t>
                      </a:r>
                      <a:r>
                        <a:rPr lang="en-US" altLang="zh-CN" sz="1300" b="0">
                          <a:latin typeface="宋体" panose="02010600030101010101" pitchFamily="2" charset="-122"/>
                          <a:ea typeface="宋体" panose="02010600030101010101" pitchFamily="2" charset="-122"/>
                          <a:cs typeface="宋体" panose="02010600030101010101" pitchFamily="2" charset="-122"/>
                        </a:rPr>
                        <a:t>tar</a:t>
                      </a:r>
                      <a:r>
                        <a:rPr lang="zh-CN" altLang="en-US" sz="1300" b="0">
                          <a:latin typeface="宋体" panose="02010600030101010101" pitchFamily="2" charset="-122"/>
                          <a:ea typeface="宋体" panose="02010600030101010101" pitchFamily="2" charset="-122"/>
                          <a:cs typeface="宋体" panose="02010600030101010101" pitchFamily="2" charset="-122"/>
                        </a:rPr>
                        <a:t>或</a:t>
                      </a:r>
                      <a:r>
                        <a:rPr lang="en-US" altLang="zh-CN" sz="1300" b="0">
                          <a:latin typeface="宋体" panose="02010600030101010101" pitchFamily="2" charset="-122"/>
                          <a:ea typeface="宋体" panose="02010600030101010101" pitchFamily="2" charset="-122"/>
                          <a:cs typeface="宋体" panose="02010600030101010101" pitchFamily="2" charset="-122"/>
                        </a:rPr>
                        <a:t>zip</a:t>
                      </a:r>
                      <a:r>
                        <a:rPr lang="zh-CN" altLang="en-US" sz="1300" b="0">
                          <a:latin typeface="宋体" panose="02010600030101010101" pitchFamily="2" charset="-122"/>
                          <a:ea typeface="宋体" panose="02010600030101010101" pitchFamily="2" charset="-122"/>
                          <a:cs typeface="宋体" panose="02010600030101010101" pitchFamily="2" charset="-122"/>
                        </a:rPr>
                        <a:t>格式的压缩文件</a:t>
                      </a:r>
                      <a:endParaRPr 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lstStyle/>
                    <a:p>
                      <a:pPr indent="0">
                        <a:buNone/>
                      </a:pPr>
                      <a:r>
                        <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endParaRPr lang="en-US" altLang="zh-CN" sz="13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300" b="0">
                          <a:latin typeface="宋体" panose="02010600030101010101" pitchFamily="2" charset="-122"/>
                          <a:ea typeface="宋体" panose="02010600030101010101" pitchFamily="2" charset="-122"/>
                          <a:cs typeface="宋体" panose="02010600030101010101" pitchFamily="2" charset="-122"/>
                        </a:rPr>
                        <a:t>解压缩压缩文件</a:t>
                      </a:r>
                      <a:endParaRPr lang="zh-CN" altLang="en-US" sz="13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2225"/>
          <p:cNvSpPr>
            <a:spLocks noGrp="1"/>
          </p:cNvSpPr>
          <p:nvPr>
            <p:ph type="title"/>
          </p:nvPr>
        </p:nvSpPr>
        <p:spPr>
          <a:xfrm>
            <a:off x="-1270" y="4287"/>
            <a:ext cx="9140825" cy="924563"/>
          </a:xfrm>
        </p:spPr>
        <p:txBody>
          <a:bodyPr/>
          <a:lstStyle/>
          <a:p>
            <a:pPr fontAlgn="base"/>
            <a:r>
              <a:rPr lang="zh-CN" altLang="en-US" strike="noStrike" noProof="1"/>
              <a:t>7.4.2  shutil模块</a:t>
            </a:r>
            <a:endParaRPr lang="zh-CN" altLang="en-US" strike="noStrike" noProof="1"/>
          </a:p>
        </p:txBody>
      </p:sp>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strike="noStrike" noProof="1"/>
              <a:t>使用该模块的copyfile()方法复制文件</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import shutil</a:t>
            </a:r>
            <a:endParaRPr lang="en-US" altLang="x-none" sz="1600" strike="noStrike" noProof="1">
              <a:latin typeface="Consolas" panose="020B0609020204030204" pitchFamily="49" charset="0"/>
            </a:endParaRPr>
          </a:p>
          <a:p>
            <a:pPr marL="1905" indent="-344805" fontAlgn="base">
              <a:buFontTx/>
              <a:buNone/>
            </a:pPr>
            <a:r>
              <a:rPr lang="en-US" altLang="x-none" sz="1600" strike="noStrike" noProof="1">
                <a:latin typeface="Consolas" panose="020B0609020204030204" pitchFamily="49" charset="0"/>
              </a:rPr>
              <a:t>&gt;&gt;&gt; shutil.copyfile('C:\\dir.txt', 'C:\\dir1.txt')</a:t>
            </a:r>
            <a:endParaRPr lang="en-US" altLang="x-none" sz="1350" strike="noStrike" noProof="1">
              <a:latin typeface="Consolas" panose="020B0609020204030204" pitchFamily="49" charset="0"/>
            </a:endParaRPr>
          </a:p>
          <a:p>
            <a:pPr marL="1905" indent="-344805" fontAlgn="base">
              <a:buFont typeface="Wingdings" panose="05000000000000000000" charset="0"/>
              <a:buChar char="§"/>
            </a:pPr>
            <a:r>
              <a:rPr lang="en-US" altLang="x-none" sz="1800" strike="noStrike" noProof="1"/>
              <a:t>将C:\Python37\Dlls文件夹以及该文件夹中所有文件压缩至D:\a.zip文件</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shutil.make_archive('D:\\a', 'zip', 'C:\\Python37', 'Dlls')</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将刚压缩得到的文件D:\a.zip解压缩至D:\a_unpack文件夹</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shutil.unpack_archive('D:\\a.zip', 'D:\\a_unpack')</a:t>
            </a:r>
            <a:endParaRPr lang="en-US" altLang="x-none" sz="1350" strike="noStrike" noProof="1">
              <a:latin typeface="Consolas" panose="020B0609020204030204" pitchFamily="49" charset="0"/>
            </a:endParaRPr>
          </a:p>
          <a:p>
            <a:pPr fontAlgn="base">
              <a:buFont typeface="Wingdings" panose="05000000000000000000" charset="0"/>
              <a:buChar char="§"/>
            </a:pPr>
            <a:r>
              <a:rPr lang="en-US" altLang="x-none" sz="1800" strike="noStrike" noProof="1"/>
              <a:t>删除刚刚解压缩得到的文件夹</a:t>
            </a:r>
            <a:endParaRPr lang="en-US" altLang="x-none" sz="1800" strike="noStrike" noProof="1"/>
          </a:p>
          <a:p>
            <a:pPr marL="1905" indent="-344805" fontAlgn="base">
              <a:buFontTx/>
              <a:buNone/>
            </a:pPr>
            <a:r>
              <a:rPr lang="en-US" altLang="x-none" sz="1600" strike="noStrike" noProof="1">
                <a:latin typeface="Consolas" panose="020B0609020204030204" pitchFamily="49" charset="0"/>
              </a:rPr>
              <a:t>&gt;&gt;&gt; shutil.rmtree('D:\\a_unpack')</a:t>
            </a:r>
            <a:endParaRPr lang="en-US" altLang="x-none" sz="1600" strike="noStrike" noProof="1">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287"/>
            <a:ext cx="9140825" cy="924563"/>
          </a:xfrm>
        </p:spPr>
        <p:txBody>
          <a:bodyPr/>
          <a:lstStyle/>
          <a:p>
            <a:pPr fontAlgn="base"/>
            <a:r>
              <a:rPr lang="en-US" strike="noStrike" noProof="1"/>
              <a:t>7.5   </a:t>
            </a:r>
            <a:r>
              <a:rPr lang="zh-CN" altLang="en-US" strike="noStrike" noProof="1"/>
              <a:t>目录操作</a:t>
            </a:r>
            <a:endParaRPr lang="zh-CN" altLang="en-US" strike="noStrike" noProof="1"/>
          </a:p>
        </p:txBody>
      </p:sp>
      <p:sp>
        <p:nvSpPr>
          <p:cNvPr id="79874" name="Content Placeholder 2"/>
          <p:cNvSpPr>
            <a:spLocks noGrp="1"/>
          </p:cNvSpPr>
          <p:nvPr>
            <p:ph idx="1"/>
          </p:nvPr>
        </p:nvSpPr>
        <p:spPr/>
        <p:txBody>
          <a:bodyPr wrap="square" lIns="68591" tIns="34295" rIns="68591" bIns="34295" anchor="t"/>
          <a:lstStyle/>
          <a:p>
            <a:r>
              <a:rPr lang="en-US" altLang="en-US" sz="1800"/>
              <a:t>os</a:t>
            </a:r>
            <a:r>
              <a:rPr lang="zh-CN" altLang="en-US" sz="1800"/>
              <a:t>模块常用的目录操作函数</a:t>
            </a:r>
            <a:endParaRPr lang="zh-CN" altLang="en-US" sz="1800"/>
          </a:p>
        </p:txBody>
      </p:sp>
      <p:graphicFrame>
        <p:nvGraphicFramePr>
          <p:cNvPr id="53252" name="内容占位符 53251"/>
          <p:cNvGraphicFramePr>
            <a:graphicFrameLocks noGrp="1"/>
          </p:cNvGraphicFramePr>
          <p:nvPr>
            <p:ph sz="half" idx="4294967295"/>
            <p:custDataLst>
              <p:tags r:id="rId1"/>
            </p:custDataLst>
          </p:nvPr>
        </p:nvGraphicFramePr>
        <p:xfrm>
          <a:off x="387985" y="1622425"/>
          <a:ext cx="8337550" cy="3131880"/>
        </p:xfrm>
        <a:graphic>
          <a:graphicData uri="http://schemas.openxmlformats.org/drawingml/2006/table">
            <a:tbl>
              <a:tblPr/>
              <a:tblGrid>
                <a:gridCol w="2821305"/>
                <a:gridCol w="5516245"/>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函数名称</a:t>
                      </a:r>
                      <a:endParaRPr lang="zh-CN" altLang="en-US" sz="1600" b="1" dirty="0">
                        <a:effectLst/>
                        <a:latin typeface="宋体" panose="02010600030101010101" pitchFamily="2" charset="-122"/>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dirty="0">
                          <a:effectLst/>
                          <a:latin typeface="宋体" panose="02010600030101010101" pitchFamily="2" charset="-122"/>
                        </a:rPr>
                        <a:t>使用说明</a:t>
                      </a:r>
                      <a:endParaRPr lang="zh-CN" altLang="en-US" sz="1600" b="1"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rgbClr val="FF0000"/>
                          </a:solidFill>
                          <a:effectLst/>
                          <a:latin typeface="宋体" panose="02010600030101010101" pitchFamily="2" charset="-122"/>
                          <a:ea typeface="+mn-ea"/>
                          <a:cs typeface="+mn-cs"/>
                        </a:rPr>
                        <a:t>mkdir</a:t>
                      </a:r>
                      <a:r>
                        <a:rPr lang="en-US" altLang="zh-CN" sz="1600" b="0" i="0" u="none" kern="1200" baseline="0" dirty="0">
                          <a:solidFill>
                            <a:srgbClr val="FF0000"/>
                          </a:solidFill>
                          <a:effectLst/>
                          <a:latin typeface="宋体" panose="02010600030101010101" pitchFamily="2" charset="-122"/>
                          <a:ea typeface="+mn-ea"/>
                          <a:cs typeface="+mn-cs"/>
                        </a:rPr>
                        <a:t>(path[, mode=0o777])</a:t>
                      </a:r>
                      <a:endParaRPr lang="en-US" altLang="zh-CN" sz="1600" b="0" i="0" u="none" kern="1200" baseline="0" dirty="0">
                        <a:solidFill>
                          <a:srgbClr val="FF0000"/>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创建目录，要求上级目录必须存在</a:t>
                      </a:r>
                      <a:endParaRPr lang="zh-CN" altLang="en-US" sz="160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err="1">
                          <a:solidFill>
                            <a:srgbClr val="FF0000"/>
                          </a:solidFill>
                          <a:effectLst/>
                          <a:latin typeface="宋体" panose="02010600030101010101" pitchFamily="2" charset="-122"/>
                          <a:ea typeface="+mn-ea"/>
                          <a:cs typeface="+mn-cs"/>
                        </a:rPr>
                        <a:t>makedirs</a:t>
                      </a:r>
                      <a:r>
                        <a:rPr lang="en-US" altLang="zh-CN" sz="1600" b="0" i="0" u="none" kern="1200" baseline="0" dirty="0">
                          <a:solidFill>
                            <a:srgbClr val="FF0000"/>
                          </a:solidFill>
                          <a:effectLst/>
                          <a:latin typeface="宋体" panose="02010600030101010101" pitchFamily="2" charset="-122"/>
                          <a:ea typeface="+mn-ea"/>
                          <a:cs typeface="+mn-cs"/>
                        </a:rPr>
                        <a:t>(path1/path2…, mode=511)</a:t>
                      </a:r>
                      <a:endParaRPr lang="en-US" altLang="zh-CN" sz="1600" b="0" i="0" u="none" kern="1200" baseline="0" dirty="0">
                        <a:solidFill>
                          <a:srgbClr val="FF0000"/>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cs typeface="宋体" panose="02010600030101010101" pitchFamily="2" charset="-122"/>
                        </a:rPr>
                        <a:t>创建多级目录，会根据需要自动创建中间缺失的目录</a:t>
                      </a:r>
                      <a:endParaRPr lang="zh-CN" altLang="en-US" sz="160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rmdir(path)</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删除目录，要求该文件夹中不能有文件或子文件夹</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removedirs(path1/path2…)</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删除多级目录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rgbClr val="FF0000"/>
                          </a:solidFill>
                          <a:effectLst/>
                          <a:latin typeface="宋体" panose="02010600030101010101" pitchFamily="2" charset="-122"/>
                          <a:ea typeface="+mn-ea"/>
                          <a:cs typeface="+mn-cs"/>
                        </a:rPr>
                        <a:t>listdir(path)</a:t>
                      </a:r>
                      <a:endParaRPr lang="en-US" altLang="x-none" sz="1600" b="0" i="0" u="none" kern="1200" baseline="0" dirty="0">
                        <a:solidFill>
                          <a:srgbClr val="FF0000"/>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返回指定目录下所有文件信息</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getcwd()</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返回当前工作目录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600" b="0" i="0" u="none" kern="1200" baseline="0" dirty="0">
                          <a:solidFill>
                            <a:schemeClr val="tx1"/>
                          </a:solidFill>
                          <a:effectLst/>
                          <a:latin typeface="宋体" panose="02010600030101010101" pitchFamily="2" charset="-122"/>
                          <a:ea typeface="+mn-ea"/>
                          <a:cs typeface="+mn-cs"/>
                        </a:rPr>
                        <a:t>chdir(path)</a:t>
                      </a:r>
                      <a:endParaRPr lang="en-US" altLang="x-none" sz="160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600" b="0" dirty="0">
                          <a:effectLst/>
                          <a:latin typeface="宋体" panose="02010600030101010101" pitchFamily="2" charset="-122"/>
                        </a:rPr>
                        <a:t>把</a:t>
                      </a:r>
                      <a:r>
                        <a:rPr lang="en-US" altLang="x-none" sz="1600" b="0" dirty="0">
                          <a:effectLst/>
                          <a:latin typeface="宋体" panose="02010600030101010101" pitchFamily="2" charset="-122"/>
                        </a:rPr>
                        <a:t>path</a:t>
                      </a:r>
                      <a:r>
                        <a:rPr lang="zh-CN" altLang="en-US" sz="1600" b="0" dirty="0">
                          <a:effectLst/>
                          <a:latin typeface="宋体" panose="02010600030101010101" pitchFamily="2" charset="-122"/>
                        </a:rPr>
                        <a:t>设为当前工作目录</a:t>
                      </a:r>
                      <a:endParaRPr lang="zh-CN" altLang="en-US" sz="160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600" b="0" i="0" u="none" kern="1200" baseline="0" dirty="0">
                          <a:solidFill>
                            <a:srgbClr val="FF0000"/>
                          </a:solidFill>
                          <a:effectLst/>
                          <a:latin typeface="宋体" panose="02010600030101010101" pitchFamily="2" charset="-122"/>
                          <a:ea typeface="+mn-ea"/>
                          <a:cs typeface="+mn-cs"/>
                        </a:rPr>
                        <a:t>walk(top, </a:t>
                      </a:r>
                      <a:r>
                        <a:rPr lang="en-US" altLang="zh-CN" sz="1600" b="0" i="0" u="none" kern="1200" baseline="0" dirty="0" err="1">
                          <a:solidFill>
                            <a:srgbClr val="FF0000"/>
                          </a:solidFill>
                          <a:effectLst/>
                          <a:latin typeface="宋体" panose="02010600030101010101" pitchFamily="2" charset="-122"/>
                          <a:ea typeface="+mn-ea"/>
                          <a:cs typeface="+mn-cs"/>
                        </a:rPr>
                        <a:t>topdown</a:t>
                      </a:r>
                      <a:r>
                        <a:rPr lang="en-US" altLang="zh-CN" sz="1600" b="0" i="0" u="none" kern="1200" baseline="0" dirty="0">
                          <a:solidFill>
                            <a:srgbClr val="FF0000"/>
                          </a:solidFill>
                          <a:effectLst/>
                          <a:latin typeface="宋体" panose="02010600030101010101" pitchFamily="2" charset="-122"/>
                          <a:ea typeface="+mn-ea"/>
                          <a:cs typeface="+mn-cs"/>
                        </a:rPr>
                        <a:t>=True, </a:t>
                      </a:r>
                      <a:r>
                        <a:rPr lang="en-US" altLang="zh-CN" sz="1600" b="0" i="0" u="none" kern="1200" baseline="0" dirty="0" err="1">
                          <a:solidFill>
                            <a:srgbClr val="FF0000"/>
                          </a:solidFill>
                          <a:effectLst/>
                          <a:latin typeface="宋体" panose="02010600030101010101" pitchFamily="2" charset="-122"/>
                          <a:ea typeface="+mn-ea"/>
                          <a:cs typeface="+mn-cs"/>
                        </a:rPr>
                        <a:t>onerror</a:t>
                      </a:r>
                      <a:r>
                        <a:rPr lang="en-US" altLang="zh-CN" sz="1600" b="0" i="0" u="none" kern="1200" baseline="0" dirty="0">
                          <a:solidFill>
                            <a:srgbClr val="FF0000"/>
                          </a:solidFill>
                          <a:effectLst/>
                          <a:latin typeface="宋体" panose="02010600030101010101" pitchFamily="2" charset="-122"/>
                          <a:ea typeface="+mn-ea"/>
                          <a:cs typeface="+mn-cs"/>
                        </a:rPr>
                        <a:t>=None)</a:t>
                      </a:r>
                      <a:endParaRPr lang="en-US" altLang="zh-CN" sz="1600" b="0" i="0" u="none" kern="1200" baseline="0" dirty="0">
                        <a:solidFill>
                          <a:srgbClr val="FF0000"/>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60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60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60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4273"/>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0898" name="文本占位符 54274"/>
          <p:cNvSpPr>
            <a:spLocks noGrp="1"/>
          </p:cNvSpPr>
          <p:nvPr>
            <p:ph idx="1"/>
          </p:nvPr>
        </p:nvSpPr>
        <p:spPr/>
        <p:txBody>
          <a:bodyPr wrap="square" lIns="68591" tIns="34295" rIns="68591" bIns="34295" anchor="t"/>
          <a:lstStyle/>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import </a:t>
            </a:r>
            <a:r>
              <a:rPr lang="en-US" altLang="zh-CN" sz="1600" dirty="0" err="1">
                <a:latin typeface="Consolas" panose="020B0609020204030204" pitchFamily="49" charset="0"/>
              </a:rPr>
              <a:t>os</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                         #</a:t>
            </a:r>
            <a:r>
              <a:rPr lang="zh-CN" altLang="en-US" sz="1600" dirty="0">
                <a:latin typeface="Consolas" panose="020B0609020204030204" pitchFamily="49" charset="0"/>
              </a:rPr>
              <a:t>返回当前工作目录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创建目录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os.chdir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()+'\\temp')      #</a:t>
            </a:r>
            <a:r>
              <a:rPr lang="zh-CN" altLang="en-US" sz="1600" dirty="0">
                <a:latin typeface="Consolas" panose="020B0609020204030204" pitchFamily="49" charset="0"/>
              </a:rPr>
              <a:t>改变当前工作目录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os.getcwd</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'C:\\Python35\\temp'</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os.mkdir</a:t>
            </a:r>
            <a:r>
              <a:rPr lang="en-US" altLang="zh-CN" sz="1600" dirty="0">
                <a:latin typeface="Consolas" panose="020B0609020204030204" pitchFamily="49" charset="0"/>
              </a:rPr>
              <a:t>(</a:t>
            </a:r>
            <a:r>
              <a:rPr lang="en-US" altLang="zh-CN" sz="1600" dirty="0" err="1">
                <a:latin typeface="Consolas" panose="020B0609020204030204" pitchFamily="49" charset="0"/>
              </a:rPr>
              <a:t>os.getcwd</a:t>
            </a:r>
            <a:r>
              <a:rPr lang="en-US" altLang="zh-CN" sz="1600" dirty="0">
                <a:latin typeface="Consolas" panose="020B0609020204030204" pitchFamily="49" charset="0"/>
              </a:rPr>
              <a:t>()+'\\test')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['test']</a:t>
            </a:r>
            <a:endParaRPr lang="en-US" altLang="zh-CN" sz="1600" dirty="0">
              <a:solidFill>
                <a:srgbClr val="00B0F0"/>
              </a:solidFill>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os.rmdir</a:t>
            </a:r>
            <a:r>
              <a:rPr lang="en-US" altLang="zh-CN" sz="1600" dirty="0">
                <a:latin typeface="Consolas" panose="020B0609020204030204" pitchFamily="49" charset="0"/>
              </a:rPr>
              <a:t>('test')                    #</a:t>
            </a:r>
            <a:r>
              <a:rPr lang="zh-CN" altLang="en-US" sz="1600" dirty="0">
                <a:latin typeface="Consolas" panose="020B0609020204030204" pitchFamily="49" charset="0"/>
              </a:rPr>
              <a:t>删除目录</a:t>
            </a:r>
            <a:endParaRPr lang="zh-CN" altLang="en-US"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os.listdir</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eaLnBrk="1" latinLnBrk="0" hangingPunct="1">
              <a:spcBef>
                <a:spcPts val="0"/>
              </a:spcBef>
              <a:buSzPct val="90000"/>
              <a:buFont typeface="Wingdings" panose="05000000000000000000" pitchFamily="2" charset="2"/>
              <a:buNone/>
            </a:pPr>
            <a:r>
              <a:rPr lang="en-US" altLang="zh-CN" sz="1600" dirty="0">
                <a:solidFill>
                  <a:srgbClr val="00B0F0"/>
                </a:solidFill>
                <a:latin typeface="Consolas" panose="020B0609020204030204" pitchFamily="49" charset="0"/>
              </a:rPr>
              <a:t>[]</a:t>
            </a:r>
            <a:endParaRPr lang="en-US" altLang="zh-CN" sz="1600" dirty="0">
              <a:solidFill>
                <a:srgbClr val="00B0F0"/>
              </a:solidFill>
              <a:latin typeface="Consolas" panose="020B060902020403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5297"/>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1922" name="文本占位符 55298"/>
          <p:cNvSpPr>
            <a:spLocks noGrp="1"/>
          </p:cNvSpPr>
          <p:nvPr>
            <p:ph idx="1"/>
          </p:nvPr>
        </p:nvSpPr>
        <p:spPr>
          <a:xfrm>
            <a:off x="457200" y="1200150"/>
            <a:ext cx="8562340" cy="3395345"/>
          </a:xfrm>
        </p:spPr>
        <p:txBody>
          <a:bodyPr wrap="square" lIns="68591" tIns="34295" rIns="68591" bIns="34295" anchor="t"/>
          <a:lstStyle/>
          <a:p>
            <a:pPr>
              <a:buSzPct val="90000"/>
              <a:buFont typeface="Wingdings" panose="05000000000000000000" pitchFamily="2" charset="2"/>
              <a:buChar char="§"/>
            </a:pPr>
            <a:r>
              <a:rPr lang="zh-CN" altLang="en-US" sz="1800" dirty="0"/>
              <a:t>递归遍历文件夹（深度优先）</a:t>
            </a:r>
            <a:endParaRPr lang="zh-CN" altLang="en-US" sz="1800" dirty="0"/>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a:t>
            </a:r>
            <a:r>
              <a:rPr lang="en-US" altLang="zh-CN" sz="1600" dirty="0">
                <a:latin typeface="Consolas" panose="020B0609020204030204" pitchFamily="49" charset="0"/>
              </a:rPr>
              <a:t> import </a:t>
            </a:r>
            <a:r>
              <a:rPr lang="en-US" altLang="zh-CN" sz="1600" dirty="0" err="1">
                <a:latin typeface="Consolas" panose="020B0609020204030204" pitchFamily="49" charset="0"/>
              </a:rPr>
              <a:t>listdir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from </a:t>
            </a:r>
            <a:r>
              <a:rPr lang="en-US" altLang="zh-CN" sz="1600" dirty="0" err="1">
                <a:latin typeface="Consolas" panose="020B0609020204030204" pitchFamily="49" charset="0"/>
              </a:rPr>
              <a:t>os.path</a:t>
            </a:r>
            <a:r>
              <a:rPr lang="en-US" altLang="zh-CN" sz="1600" dirty="0">
                <a:latin typeface="Consolas" panose="020B0609020204030204" pitchFamily="49" charset="0"/>
              </a:rPr>
              <a:t> import join, </a:t>
            </a:r>
            <a:r>
              <a:rPr lang="en-US" altLang="zh-CN" sz="1600" dirty="0" err="1">
                <a:latin typeface="Consolas" panose="020B0609020204030204" pitchFamily="49" charset="0"/>
              </a:rPr>
              <a:t>isfile</a:t>
            </a:r>
            <a:r>
              <a:rPr lang="en-US" altLang="zh-CN" sz="1600" dirty="0">
                <a:latin typeface="Consolas" panose="020B0609020204030204" pitchFamily="49" charset="0"/>
              </a:rPr>
              <a:t>, </a:t>
            </a:r>
            <a:r>
              <a:rPr lang="en-US" altLang="zh-CN" sz="1600" dirty="0" err="1">
                <a:latin typeface="Consolas" panose="020B0609020204030204" pitchFamily="49" charset="0"/>
              </a:rPr>
              <a:t>isdir</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(directory):</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遍历文件夹</a:t>
            </a:r>
            <a:r>
              <a:rPr lang="zh-CN" altLang="en-US" sz="1600" dirty="0">
                <a:latin typeface="Consolas" panose="020B0609020204030204" pitchFamily="49" charset="0"/>
              </a:rPr>
              <a:t>，</a:t>
            </a:r>
            <a:r>
              <a:rPr lang="en-US" altLang="zh-CN" sz="1600" dirty="0" err="1">
                <a:latin typeface="Consolas" panose="020B0609020204030204" pitchFamily="49" charset="0"/>
              </a:rPr>
              <a:t>文件直接输出</a:t>
            </a:r>
            <a:r>
              <a:rPr lang="zh-CN" altLang="en-US" sz="1600" dirty="0">
                <a:latin typeface="Consolas" panose="020B0609020204030204" pitchFamily="49" charset="0"/>
              </a:rPr>
              <a:t>，</a:t>
            </a:r>
            <a:r>
              <a:rPr lang="en-US" altLang="zh-CN" sz="1600" dirty="0" err="1">
                <a:latin typeface="Consolas" panose="020B0609020204030204" pitchFamily="49" charset="0"/>
              </a:rPr>
              <a:t>文件夹输出显示后递归遍历该文件夹</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for </a:t>
            </a:r>
            <a:r>
              <a:rPr lang="en-US" altLang="zh-CN" sz="1600" dirty="0" err="1">
                <a:latin typeface="Consolas" panose="020B0609020204030204" pitchFamily="49" charset="0"/>
              </a:rPr>
              <a:t>subPath</a:t>
            </a:r>
            <a:r>
              <a:rPr lang="en-US" altLang="zh-CN" sz="1600" dirty="0">
                <a:latin typeface="Consolas" panose="020B0609020204030204" pitchFamily="49" charset="0"/>
              </a:rPr>
              <a:t> in </a:t>
            </a:r>
            <a:r>
              <a:rPr lang="en-US" altLang="zh-CN" sz="1600" dirty="0" err="1">
                <a:latin typeface="Consolas" panose="020B0609020204030204" pitchFamily="49" charset="0"/>
              </a:rPr>
              <a:t>listdir</a:t>
            </a:r>
            <a:r>
              <a:rPr lang="en-US" altLang="zh-CN" sz="1600" dirty="0">
                <a:latin typeface="Consolas" panose="020B0609020204030204" pitchFamily="49" charset="0"/>
              </a:rPr>
              <a:t>(directory):</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path = join(directory, </a:t>
            </a:r>
            <a:r>
              <a:rPr lang="en-US" altLang="zh-CN" sz="1600" dirty="0" err="1">
                <a:latin typeface="Consolas" panose="020B0609020204030204" pitchFamily="49" charset="0"/>
              </a:rPr>
              <a:t>subPath</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a:t>
            </a:r>
            <a:r>
              <a:rPr lang="en-US" altLang="zh-CN" sz="1600" dirty="0" err="1">
                <a:latin typeface="Consolas" panose="020B0609020204030204" pitchFamily="49" charset="0"/>
              </a:rPr>
              <a:t>isfile</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elif</a:t>
            </a:r>
            <a:r>
              <a:rPr lang="en-US" altLang="zh-CN" sz="1600" dirty="0">
                <a:latin typeface="Consolas" panose="020B0609020204030204" pitchFamily="49" charset="0"/>
              </a:rPr>
              <a:t> </a:t>
            </a:r>
            <a:r>
              <a:rPr lang="en-US" altLang="zh-CN" sz="1600" dirty="0" err="1">
                <a:latin typeface="Consolas" panose="020B0609020204030204" pitchFamily="49" charset="0"/>
              </a:rPr>
              <a:t>isdir</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listDirDepthFirst</a:t>
            </a:r>
            <a:r>
              <a:rPr lang="en-US" altLang="zh-CN" sz="1600" dirty="0">
                <a:latin typeface="Consolas" panose="020B0609020204030204" pitchFamily="49" charset="0"/>
              </a:rPr>
              <a:t>(path)</a:t>
            </a:r>
            <a:endParaRPr lang="en-US" altLang="zh-CN" sz="1600" dirty="0">
              <a:latin typeface="Consolas" panose="020B0609020204030204" pitchFamily="49" charset="0"/>
            </a:endParaRPr>
          </a:p>
        </p:txBody>
      </p:sp>
      <p:graphicFrame>
        <p:nvGraphicFramePr>
          <p:cNvPr id="2" name="Object 1"/>
          <p:cNvGraphicFramePr/>
          <p:nvPr/>
        </p:nvGraphicFramePr>
        <p:xfrm>
          <a:off x="4686935" y="3312160"/>
          <a:ext cx="3595370" cy="1598295"/>
        </p:xfrm>
        <a:graphic>
          <a:graphicData uri="http://schemas.openxmlformats.org/presentationml/2006/ole">
            <mc:AlternateContent xmlns:mc="http://schemas.openxmlformats.org/markup-compatibility/2006">
              <mc:Choice xmlns:v="urn:schemas-microsoft-com:vml" Requires="v">
                <p:oleObj spid="_x0000_s1030" name="" r:id="rId1" imgW="5086350" imgH="2838450" progId="Paint.Picture">
                  <p:embed/>
                </p:oleObj>
              </mc:Choice>
              <mc:Fallback>
                <p:oleObj name="" r:id="rId1" imgW="5086350" imgH="2838450" progId="Paint.Picture">
                  <p:embed/>
                  <p:pic>
                    <p:nvPicPr>
                      <p:cNvPr id="0" name="Picture 4"/>
                      <p:cNvPicPr/>
                      <p:nvPr/>
                    </p:nvPicPr>
                    <p:blipFill>
                      <a:blip r:embed="rId2"/>
                      <a:stretch>
                        <a:fillRect/>
                      </a:stretch>
                    </p:blipFill>
                    <p:spPr>
                      <a:xfrm>
                        <a:off x="4686935" y="3312160"/>
                        <a:ext cx="3595370" cy="1598295"/>
                      </a:xfrm>
                      <a:prstGeom prst="rect">
                        <a:avLst/>
                      </a:prstGeom>
                    </p:spPr>
                  </p:pic>
                </p:oleObj>
              </mc:Fallback>
            </mc:AlternateContent>
          </a:graphicData>
        </a:graphic>
      </p:graphicFrame>
      <p:pic>
        <p:nvPicPr>
          <p:cNvPr id="7" name="Picture 6"/>
          <p:cNvPicPr>
            <a:picLocks noChangeAspect="1"/>
          </p:cNvPicPr>
          <p:nvPr/>
        </p:nvPicPr>
        <p:blipFill>
          <a:blip r:embed="rId3"/>
          <a:stretch>
            <a:fillRect/>
          </a:stretch>
        </p:blipFill>
        <p:spPr>
          <a:xfrm>
            <a:off x="7926070" y="1083310"/>
            <a:ext cx="1093470" cy="28200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4287"/>
            <a:ext cx="9140825" cy="924563"/>
          </a:xfrm>
        </p:spPr>
        <p:txBody>
          <a:bodyPr/>
          <a:lstStyle/>
          <a:p>
            <a:pPr fontAlgn="base"/>
            <a:r>
              <a:rPr lang="zh-CN" altLang="en-US" strike="noStrike" noProof="1">
                <a:sym typeface="+mn-ea"/>
              </a:rPr>
              <a:t>7.5  目录操作</a:t>
            </a:r>
            <a:endParaRPr lang="zh-CN" altLang="en-US" strike="noStrike" noProof="1"/>
          </a:p>
        </p:txBody>
      </p:sp>
      <p:sp>
        <p:nvSpPr>
          <p:cNvPr id="3" name="内容占位符 2"/>
          <p:cNvSpPr>
            <a:spLocks noGrp="1"/>
          </p:cNvSpPr>
          <p:nvPr>
            <p:ph idx="1"/>
          </p:nvPr>
        </p:nvSpPr>
        <p:spPr>
          <a:xfrm>
            <a:off x="457200" y="1200150"/>
            <a:ext cx="8435340" cy="3395345"/>
          </a:xfrm>
        </p:spPr>
        <p:txBody>
          <a:bodyPr/>
          <a:lstStyle/>
          <a:p>
            <a:pPr fontAlgn="base"/>
            <a:r>
              <a:rPr lang="zh-CN" altLang="en-US" sz="1800" strike="noStrike" noProof="1"/>
              <a:t>遍历指定文件夹（广度优先）</a:t>
            </a:r>
            <a:endParaRPr lang="zh-CN" altLang="en-US" sz="1800" strike="noStrike" noProof="1"/>
          </a:p>
          <a:p>
            <a:pPr marL="0" indent="0" fontAlgn="base">
              <a:buFontTx/>
              <a:buNone/>
            </a:pPr>
            <a:r>
              <a:rPr lang="zh-CN" altLang="en-US" sz="1400" strike="noStrike" noProof="1">
                <a:latin typeface="Consolas" panose="020B0609020204030204" pitchFamily="49" charset="0"/>
                <a:cs typeface="Consolas" panose="020B0609020204030204" pitchFamily="49" charset="0"/>
              </a:rPr>
              <a:t>def listDirWidthFirst(directory):</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 = [directory]</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#如果还有没遍历过的文件夹，继续循环</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while dirs:</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current = dirs.pop(0)</a:t>
            </a:r>
            <a:r>
              <a:rPr lang="zh-CN" altLang="en-US" sz="1400">
                <a:latin typeface="Consolas" panose="020B0609020204030204" pitchFamily="49" charset="0"/>
                <a:cs typeface="Consolas" panose="020B0609020204030204" pitchFamily="49" charset="0"/>
                <a:sym typeface="+mn-ea"/>
              </a:rPr>
              <a:t>             #遍历还没遍历过的第一项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#遍历该文件夹，文件直接输出显示，文件夹输出显示后标记为待遍历项</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for subPath in listdir(current):</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path = join(current, subPath)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if isfile(path):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elif isdir(path):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print(path)</a:t>
            </a:r>
            <a:endParaRPr lang="zh-CN" altLang="en-US" sz="1400" strike="noStrike" noProof="1">
              <a:latin typeface="Consolas" panose="020B0609020204030204" pitchFamily="49" charset="0"/>
              <a:cs typeface="Consolas" panose="020B0609020204030204" pitchFamily="49" charset="0"/>
            </a:endParaRPr>
          </a:p>
          <a:p>
            <a:pPr marL="0" indent="0" fontAlgn="base">
              <a:buFontTx/>
              <a:buNone/>
            </a:pPr>
            <a:r>
              <a:rPr lang="zh-CN" altLang="en-US" sz="1400" strike="noStrike" noProof="1">
                <a:latin typeface="Consolas" panose="020B0609020204030204" pitchFamily="49" charset="0"/>
                <a:cs typeface="Consolas" panose="020B0609020204030204" pitchFamily="49" charset="0"/>
              </a:rPr>
              <a:t>                dirs.append(path)</a:t>
            </a:r>
            <a:endParaRPr lang="zh-CN" altLang="en-US" sz="1400" strike="noStrike" noProof="1">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1"/>
          <a:stretch>
            <a:fillRect/>
          </a:stretch>
        </p:blipFill>
        <p:spPr>
          <a:xfrm>
            <a:off x="7860665" y="1014730"/>
            <a:ext cx="1193800" cy="29698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6321"/>
          <p:cNvSpPr>
            <a:spLocks noGrp="1"/>
          </p:cNvSpPr>
          <p:nvPr>
            <p:ph type="title"/>
          </p:nvPr>
        </p:nvSpPr>
        <p:spPr>
          <a:xfrm>
            <a:off x="-1270" y="4287"/>
            <a:ext cx="9140825" cy="924563"/>
          </a:xfrm>
        </p:spPr>
        <p:txBody>
          <a:bodyPr/>
          <a:lstStyle/>
          <a:p>
            <a:pPr fontAlgn="base"/>
            <a:r>
              <a:rPr lang="zh-CN" altLang="en-US" strike="noStrike" noProof="1"/>
              <a:t>7.5  目录操作</a:t>
            </a:r>
            <a:endParaRPr lang="zh-CN" altLang="en-US" strike="noStrike" noProof="1"/>
          </a:p>
        </p:txBody>
      </p:sp>
      <p:sp>
        <p:nvSpPr>
          <p:cNvPr id="83970" name="文本占位符 56322"/>
          <p:cNvSpPr>
            <a:spLocks noGrp="1"/>
          </p:cNvSpPr>
          <p:nvPr>
            <p:ph idx="1"/>
          </p:nvPr>
        </p:nvSpPr>
        <p:spPr/>
        <p:txBody>
          <a:bodyPr wrap="square" lIns="68591" tIns="34295" rIns="68591" bIns="34295" anchor="t"/>
          <a:lstStyle/>
          <a:p>
            <a:pPr>
              <a:lnSpc>
                <a:spcPct val="80000"/>
              </a:lnSpc>
              <a:buSzPct val="90000"/>
              <a:buFont typeface="Wingdings" panose="05000000000000000000" pitchFamily="2" charset="2"/>
              <a:buChar char="§"/>
            </a:pPr>
            <a:r>
              <a:rPr lang="zh-CN" altLang="en-US" sz="1800" dirty="0"/>
              <a:t>使用os.walk函数遍历</a:t>
            </a:r>
            <a:endParaRPr lang="zh-CN" altLang="en-US" sz="1800" dirty="0"/>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import </a:t>
            </a:r>
            <a:r>
              <a:rPr lang="en-US" altLang="zh-CN" sz="1600" dirty="0" err="1">
                <a:latin typeface="Consolas" panose="020B0609020204030204" pitchFamily="49" charset="0"/>
              </a:rPr>
              <a:t>os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err="1">
                <a:latin typeface="Consolas" panose="020B0609020204030204" pitchFamily="49" charset="0"/>
              </a:rPr>
              <a:t>def</a:t>
            </a:r>
            <a:r>
              <a:rPr lang="en-US" altLang="zh-CN" sz="1600" dirty="0">
                <a:latin typeface="Consolas" panose="020B0609020204030204" pitchFamily="49" charset="0"/>
              </a:rPr>
              <a:t> visitDir2(path):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if not </a:t>
            </a:r>
            <a:r>
              <a:rPr lang="en-US" altLang="zh-CN" sz="1600" dirty="0" err="1">
                <a:latin typeface="Consolas" panose="020B0609020204030204" pitchFamily="49" charset="0"/>
              </a:rPr>
              <a:t>os.path.isdir</a:t>
            </a:r>
            <a:r>
              <a:rPr lang="en-US" altLang="zh-CN" sz="1600" dirty="0">
                <a:latin typeface="Consolas" panose="020B0609020204030204" pitchFamily="49" charset="0"/>
              </a:rPr>
              <a:t>(path):</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Error:"',path</a:t>
            </a:r>
            <a:r>
              <a:rPr lang="en-US" altLang="zh-CN" sz="1600" dirty="0">
                <a:latin typeface="Consolas" panose="020B0609020204030204" pitchFamily="49" charset="0"/>
              </a:rPr>
              <a:t>,'" is not a directory or does not exist.')</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return</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list_dirs</a:t>
            </a:r>
            <a:r>
              <a:rPr lang="en-US" altLang="zh-CN" sz="1600" dirty="0">
                <a:latin typeface="Consolas" panose="020B0609020204030204" pitchFamily="49" charset="0"/>
              </a:rPr>
              <a:t> = </a:t>
            </a:r>
            <a:r>
              <a:rPr lang="en-US" altLang="zh-CN" sz="1600" dirty="0" err="1">
                <a:latin typeface="Consolas" panose="020B0609020204030204" pitchFamily="49" charset="0"/>
              </a:rPr>
              <a:t>os.walk</a:t>
            </a:r>
            <a:r>
              <a:rPr lang="en-US" altLang="zh-CN" sz="1600" dirty="0">
                <a:latin typeface="Consolas" panose="020B0609020204030204" pitchFamily="49" charset="0"/>
              </a:rPr>
              <a:t>(path)        #</a:t>
            </a:r>
            <a:r>
              <a:rPr lang="en-US" altLang="zh-CN" sz="1600" dirty="0" err="1">
                <a:latin typeface="Consolas" panose="020B0609020204030204" pitchFamily="49" charset="0"/>
              </a:rPr>
              <a:t>os.walk</a:t>
            </a:r>
            <a:r>
              <a:rPr lang="zh-CN" altLang="en-US" sz="1600" dirty="0">
                <a:latin typeface="Consolas" panose="020B0609020204030204" pitchFamily="49" charset="0"/>
              </a:rPr>
              <a:t>返回一个元组，包括</a:t>
            </a:r>
            <a:r>
              <a:rPr lang="en-US" altLang="zh-CN" sz="1600" dirty="0">
                <a:latin typeface="Consolas" panose="020B0609020204030204" pitchFamily="49" charset="0"/>
              </a:rPr>
              <a:t>3</a:t>
            </a:r>
            <a:r>
              <a:rPr lang="zh-CN" altLang="en-US" sz="1600" dirty="0">
                <a:latin typeface="Consolas" panose="020B0609020204030204" pitchFamily="49" charset="0"/>
              </a:rPr>
              <a:t>个元素：</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所有路径名、所有目录列表与文件列表</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root, </a:t>
            </a:r>
            <a:r>
              <a:rPr lang="en-US" altLang="zh-CN" sz="1600" dirty="0" err="1">
                <a:latin typeface="Consolas" panose="020B0609020204030204" pitchFamily="49" charset="0"/>
              </a:rPr>
              <a:t>dirs</a:t>
            </a:r>
            <a:r>
              <a:rPr lang="en-US" altLang="zh-CN" sz="1600" dirty="0">
                <a:latin typeface="Consolas" panose="020B0609020204030204" pitchFamily="49" charset="0"/>
              </a:rPr>
              <a:t>, files in </a:t>
            </a:r>
            <a:r>
              <a:rPr lang="en-US" altLang="zh-CN" sz="1600" dirty="0" err="1">
                <a:latin typeface="Consolas" panose="020B0609020204030204" pitchFamily="49" charset="0"/>
              </a:rPr>
              <a:t>list_dirs</a:t>
            </a:r>
            <a:r>
              <a:rPr lang="en-US" altLang="zh-CN" sz="1600" dirty="0">
                <a:latin typeface="Consolas" panose="020B0609020204030204" pitchFamily="49" charset="0"/>
              </a:rPr>
              <a:t>:  #</a:t>
            </a:r>
            <a:r>
              <a:rPr lang="zh-CN" altLang="en-US" sz="1600" dirty="0">
                <a:latin typeface="Consolas" panose="020B0609020204030204" pitchFamily="49" charset="0"/>
              </a:rPr>
              <a:t>遍历该元组的目录和文件信息</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d in </a:t>
            </a:r>
            <a:r>
              <a:rPr lang="en-US" altLang="zh-CN" sz="1600" dirty="0" err="1">
                <a:latin typeface="Consolas" panose="020B0609020204030204" pitchFamily="49" charset="0"/>
              </a:rPr>
              <a:t>dirs</a:t>
            </a:r>
            <a:r>
              <a:rPr lang="en-US" altLang="zh-CN" sz="1600" dirty="0">
                <a:latin typeface="Consolas" panose="020B0609020204030204" pitchFamily="49" charset="0"/>
              </a:rPr>
              <a:t>: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d)) #</a:t>
            </a:r>
            <a:r>
              <a:rPr lang="zh-CN" altLang="en-US" sz="1600" dirty="0">
                <a:latin typeface="Consolas" panose="020B0609020204030204" pitchFamily="49" charset="0"/>
              </a:rPr>
              <a:t>获取完整路径</a:t>
            </a:r>
            <a:endParaRPr lang="zh-CN" altLang="en-US"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for f in files: </a:t>
            </a:r>
            <a:endParaRPr lang="en-US" altLang="zh-CN" sz="1600" dirty="0">
              <a:latin typeface="Consolas" panose="020B0609020204030204" pitchFamily="49" charset="0"/>
            </a:endParaRPr>
          </a:p>
          <a:p>
            <a:pPr eaLnBrk="1" latinLnBrk="0" hangingPunct="1">
              <a:lnSpc>
                <a:spcPct val="100000"/>
              </a:lnSpc>
              <a:spcBef>
                <a:spcPts val="0"/>
              </a:spcBef>
              <a:buSzPct val="90000"/>
              <a:buFont typeface="Wingdings" panose="05000000000000000000" pitchFamily="2" charset="2"/>
              <a:buNone/>
            </a:pPr>
            <a:r>
              <a:rPr lang="en-US" altLang="zh-CN" sz="1600" dirty="0">
                <a:latin typeface="Consolas" panose="020B0609020204030204" pitchFamily="49" charset="0"/>
              </a:rPr>
              <a:t>            print(</a:t>
            </a:r>
            <a:r>
              <a:rPr lang="en-US" altLang="zh-CN" sz="1600" dirty="0" err="1">
                <a:latin typeface="Consolas" panose="020B0609020204030204" pitchFamily="49" charset="0"/>
              </a:rPr>
              <a:t>os.path.join</a:t>
            </a:r>
            <a:r>
              <a:rPr lang="en-US" altLang="zh-CN" sz="1600" dirty="0">
                <a:latin typeface="Consolas" panose="020B0609020204030204" pitchFamily="49" charset="0"/>
              </a:rPr>
              <a:t>(root, f)) #</a:t>
            </a:r>
            <a:r>
              <a:rPr lang="zh-CN" altLang="en-US" sz="1600" dirty="0">
                <a:latin typeface="Consolas" panose="020B0609020204030204" pitchFamily="49" charset="0"/>
              </a:rPr>
              <a:t>获取文件绝对路径</a:t>
            </a:r>
            <a:endParaRPr lang="zh-CN" altLang="en-US" sz="1600" dirty="0">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a:t>
            </a:r>
            <a:r>
              <a:rPr lang="en-US" altLang="zh-CN" sz="1800" strike="noStrike" noProof="1"/>
              <a:t>7-22  </a:t>
            </a:r>
            <a:r>
              <a:rPr lang="zh-CN" altLang="en-US" sz="1800" strike="noStrike" noProof="1"/>
              <a:t>编写程序，统计指定文件夹大小以及文件和子文件夹数量。</a:t>
            </a:r>
            <a:endParaRPr lang="zh-CN" altLang="en-US" sz="1800" strike="noStrike" noProof="1"/>
          </a:p>
          <a:p>
            <a:pPr marL="0" indent="0" fontAlgn="base">
              <a:buFontTx/>
              <a:buNone/>
            </a:pPr>
            <a:endParaRPr lang="zh-CN" altLang="en-US" sz="1500" strike="noStrike" noProof="1"/>
          </a:p>
          <a:p>
            <a:pPr marL="0" indent="0" fontAlgn="base">
              <a:buFontTx/>
              <a:buNone/>
            </a:pPr>
            <a:r>
              <a:rPr lang="zh-CN" altLang="en-US" sz="1600" strike="noStrike" noProof="1">
                <a:latin typeface="Consolas" panose="020B0609020204030204" pitchFamily="49" charset="0"/>
                <a:cs typeface="Consolas" panose="020B0609020204030204" pitchFamily="49" charset="0"/>
              </a:rPr>
              <a:t>import os</a:t>
            </a: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endParaRPr lang="zh-CN" altLang="en-US" sz="1600" strike="noStrike" noProof="1">
              <a:latin typeface="Consolas" panose="020B0609020204030204" pitchFamily="49" charset="0"/>
              <a:cs typeface="Consolas" panose="020B0609020204030204" pitchFamily="49" charset="0"/>
            </a:endParaRPr>
          </a:p>
          <a:p>
            <a:pPr marL="0" indent="0" fontAlgn="base">
              <a:buFontTx/>
              <a:buNone/>
            </a:pPr>
            <a:r>
              <a:rPr lang="zh-CN" altLang="en-US" sz="1600" strike="noStrike" noProof="1">
                <a:latin typeface="Consolas" panose="020B0609020204030204" pitchFamily="49" charset="0"/>
                <a:cs typeface="Consolas" panose="020B0609020204030204" pitchFamily="49" charset="0"/>
              </a:rPr>
              <a:t>totalSize</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fileNum</a:t>
            </a:r>
            <a:r>
              <a:rPr lang="en-US" altLang="zh-CN" sz="1600" strike="noStrike" noProof="1">
                <a:latin typeface="Consolas" panose="020B0609020204030204" pitchFamily="49" charset="0"/>
                <a:cs typeface="Consolas" panose="020B0609020204030204" pitchFamily="49" charset="0"/>
              </a:rPr>
              <a:t>, </a:t>
            </a:r>
            <a:r>
              <a:rPr lang="zh-CN" altLang="en-US" sz="1600" strike="noStrike" noProof="1">
                <a:latin typeface="Consolas" panose="020B0609020204030204" pitchFamily="49" charset="0"/>
                <a:cs typeface="Consolas" panose="020B0609020204030204" pitchFamily="49" charset="0"/>
              </a:rPr>
              <a:t>dirNum = 0</a:t>
            </a:r>
            <a:r>
              <a:rPr lang="en-US" altLang="zh-CN" sz="1600" strike="noStrike" noProof="1">
                <a:latin typeface="Consolas" panose="020B0609020204030204" pitchFamily="49" charset="0"/>
                <a:cs typeface="Consolas" panose="020B0609020204030204" pitchFamily="49" charset="0"/>
              </a:rPr>
              <a:t>, 0, 0</a:t>
            </a:r>
            <a:endParaRPr lang="en-US" altLang="zh-CN" sz="1600" strike="noStrike" noProof="1">
              <a:latin typeface="Consolas" panose="020B0609020204030204" pitchFamily="49" charset="0"/>
              <a:cs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6498"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visitDir(path):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global totalSize</a:t>
            </a:r>
            <a:r>
              <a:rPr lang="en-US" altLang="zh-CN" sz="1600" dirty="0">
                <a:latin typeface="Consolas" panose="020B0609020204030204" pitchFamily="49" charset="0"/>
              </a:rPr>
              <a:t>, </a:t>
            </a:r>
            <a:r>
              <a:rPr lang="zh-CN" altLang="en-US" sz="1600" dirty="0">
                <a:latin typeface="Consolas" panose="020B0609020204030204" pitchFamily="49" charset="0"/>
              </a:rPr>
              <a:t>fileNum</a:t>
            </a:r>
            <a:r>
              <a:rPr lang="en-US" altLang="zh-CN" sz="1600" dirty="0">
                <a:latin typeface="Consolas" panose="020B0609020204030204" pitchFamily="49" charset="0"/>
              </a:rPr>
              <a:t>, </a:t>
            </a:r>
            <a:r>
              <a:rPr lang="zh-CN" altLang="en-US" sz="1600" dirty="0">
                <a:latin typeface="Consolas" panose="020B0609020204030204" pitchFamily="49" charset="0"/>
              </a:rPr>
              <a:t>dirNum</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lists in os.listdir(path):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sub_path = os.path.join(path, lists)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p:txBody>
          <a:bodyPr/>
          <a:lstStyle/>
          <a:p>
            <a:pPr fontAlgn="base"/>
            <a:r>
              <a:rPr lang="zh-CN" altLang="en-US" strike="noStrike" noProof="1"/>
              <a:t>文件操作</a:t>
            </a:r>
            <a:endParaRPr lang="zh-CN" altLang="en-US" strike="noStrike" noProof="1"/>
          </a:p>
        </p:txBody>
      </p:sp>
      <p:sp>
        <p:nvSpPr>
          <p:cNvPr id="27650" name="文本占位符 20482"/>
          <p:cNvSpPr>
            <a:spLocks noGrp="1"/>
          </p:cNvSpPr>
          <p:nvPr>
            <p:ph idx="1"/>
          </p:nvPr>
        </p:nvSpPr>
        <p:spPr/>
        <p:txBody>
          <a:bodyPr/>
          <a:lstStyle/>
          <a:p>
            <a:pPr fontAlgn="base">
              <a:spcBef>
                <a:spcPct val="0"/>
              </a:spcBef>
              <a:buSzPct val="90000"/>
              <a:buFont typeface="Wingdings" panose="05000000000000000000" charset="0"/>
              <a:buChar char="§"/>
            </a:pPr>
            <a:r>
              <a:rPr lang="zh-CN" altLang="en-US" sz="1800" strike="noStrike" noProof="1"/>
              <a:t>按文件中数据的组织形式把文件分为文本文件和二进制文件两类。</a:t>
            </a:r>
            <a:endParaRPr lang="zh-CN" altLang="en-US" sz="1800" strike="noStrike" noProof="1"/>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文本文件</a:t>
            </a:r>
            <a:r>
              <a:rPr lang="zh-CN" altLang="en-US" sz="1600" strike="noStrike" noProof="1"/>
              <a:t>：文本文件存储的是常规字符串，由若干文本行组成，通常每行以换行符'\n'结尾。</a:t>
            </a:r>
            <a:r>
              <a:rPr lang="zh-CN" altLang="en-US" sz="1600" strike="noStrike" noProof="1">
                <a:solidFill>
                  <a:srgbClr val="FF0000"/>
                </a:solidFill>
              </a:rPr>
              <a:t>常规字符串是指记事本或其他文本编辑器能正常显示、编辑并且人类能够直接阅读和理解的字符串</a:t>
            </a:r>
            <a:r>
              <a:rPr lang="zh-CN" altLang="en-US" sz="1600" strike="noStrike" noProof="1"/>
              <a:t>，如英文字母、汉字、数字字符串。文本文件可以使用字处理软件如gedit、记事本进行编辑。</a:t>
            </a:r>
            <a:endParaRPr lang="zh-CN" altLang="en-US" sz="1600" strike="noStrike" noProof="1"/>
          </a:p>
          <a:p>
            <a:pPr marL="619760" indent="-287020" fontAlgn="base">
              <a:lnSpc>
                <a:spcPct val="130000"/>
              </a:lnSpc>
              <a:spcBef>
                <a:spcPts val="1200"/>
              </a:spcBef>
              <a:spcAft>
                <a:spcPts val="600"/>
              </a:spcAft>
              <a:buSzPct val="90000"/>
              <a:buFont typeface="Wingdings" panose="05000000000000000000" charset="0"/>
              <a:buChar char="ü"/>
            </a:pPr>
            <a:r>
              <a:rPr lang="zh-CN" altLang="en-US" sz="1600" b="1" strike="noStrike" noProof="1"/>
              <a:t>二进制文件</a:t>
            </a:r>
            <a:r>
              <a:rPr lang="zh-CN" altLang="en-US" sz="1600" strike="noStrike" noProof="1"/>
              <a:t>：</a:t>
            </a:r>
            <a:r>
              <a:rPr lang="zh-CN" altLang="en-US" sz="1600" strike="noStrike" noProof="1">
                <a:solidFill>
                  <a:srgbClr val="FF0000"/>
                </a:solidFill>
              </a:rPr>
              <a:t>二进制文件把对象内容以字节串(bytes)进行存储</a:t>
            </a:r>
            <a:r>
              <a:rPr lang="zh-CN" altLang="en-US" sz="1600" strike="noStrike" noProof="1"/>
              <a:t>，无法用记事本或其他普通字处理软件直接进行编辑，通常也无法被人类直接阅读和理解，</a:t>
            </a:r>
            <a:r>
              <a:rPr lang="zh-CN" altLang="en-US" sz="1600" strike="noStrike" noProof="1">
                <a:solidFill>
                  <a:srgbClr val="FF0000"/>
                </a:solidFill>
              </a:rPr>
              <a:t>需要使用专门的软件</a:t>
            </a:r>
            <a:r>
              <a:rPr lang="zh-CN" altLang="en-US" sz="1600" strike="noStrike" noProof="1"/>
              <a:t>进行解码后读取、显示、修改或执行。常见的如图形图像文件、音视频文件、可执行文件、资源文件、各种数据库文件、各类office文档等都属于二进制文件。</a:t>
            </a:r>
            <a:endParaRPr lang="zh-CN" altLang="en-US" sz="1600"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P spid="27650"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08546" name="内容占位符 2"/>
          <p:cNvSpPr>
            <a:spLocks noGrp="1"/>
          </p:cNvSpPr>
          <p:nvPr>
            <p:ph idx="1"/>
          </p:nvPr>
        </p:nvSpPr>
        <p:spPr>
          <a:xfrm>
            <a:off x="324485" y="1200150"/>
            <a:ext cx="8382000" cy="3395345"/>
          </a:xfrm>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main(path):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os.path.isdir(path):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print('Error:"', path,</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 '" is not a directory or does not exist.')</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visitDir(path)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output(path):</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size of '+path+' is:'</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+sizeConvert(totalSize)+ '('+ str(totalSize) +' Bytes)')</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files in '+path+' is:',fileNum)</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print('The total number of directories in '+path+' is:',dirNum)</a:t>
            </a:r>
            <a:endParaRPr lang="zh-CN" altLang="en-US" sz="1600" dirty="0">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270" y="4287"/>
            <a:ext cx="9140825" cy="924563"/>
          </a:xfrm>
        </p:spPr>
        <p:txBody>
          <a:bodyPr/>
          <a:lstStyle/>
          <a:p>
            <a:pPr fontAlgn="base"/>
            <a:r>
              <a:rPr lang="zh-CN" altLang="en-US" strike="noStrike" noProof="1"/>
              <a:t>7.6  案例精选</a:t>
            </a:r>
            <a:endParaRPr lang="zh-CN" altLang="en-US" strike="noStrike" noProof="1"/>
          </a:p>
        </p:txBody>
      </p:sp>
      <p:sp>
        <p:nvSpPr>
          <p:cNvPr id="114690" name="内容占位符 2"/>
          <p:cNvSpPr>
            <a:spLocks noGrp="1"/>
          </p:cNvSpPr>
          <p:nvPr>
            <p:ph idx="1"/>
          </p:nvPr>
        </p:nvSpPr>
        <p:spPr/>
        <p:txBody>
          <a:bodyPr wrap="square" lIns="68591" tIns="34295" rIns="68591" bIns="34295" anchor="t"/>
          <a:lstStyle/>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def delCertainFiles(directory):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not isdir(directory):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return</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for filename in listdir(directory):</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temp = join(directory, filename)</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if isdir(temp):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delCertainFiles(temp)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elif splitext(temp)[1] in filetypes:  #检查文件类型</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remove(temp)</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dirty="0">
                <a:latin typeface="Consolas" panose="020B0609020204030204" pitchFamily="49" charset="0"/>
              </a:rPr>
              <a:t>            print(temp, ' deleted....')</a:t>
            </a:r>
            <a:endParaRPr lang="zh-CN" altLang="en-US" sz="1600" dirty="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directory = r'E:\new'</a:t>
            </a:r>
            <a:endParaRPr lang="zh-CN" altLang="en-US" sz="1600">
              <a:latin typeface="Consolas" panose="020B0609020204030204" pitchFamily="49" charset="0"/>
            </a:endParaRPr>
          </a:p>
          <a:p>
            <a:pPr marL="0" indent="0"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sym typeface="宋体" panose="02010600030101010101" pitchFamily="2" charset="-122"/>
              </a:rPr>
              <a:t>delCertainFiles(directory)</a:t>
            </a:r>
            <a:endParaRPr lang="zh-CN" altLang="en-US" sz="1600" dirty="0">
              <a:latin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en-US" dirty="0"/>
              <a:t>实验</a:t>
            </a:r>
            <a:r>
              <a:rPr lang="en-US" altLang="zh-CN" dirty="0"/>
              <a:t>9</a:t>
            </a:r>
            <a:r>
              <a:rPr lang="zh-CN" altLang="en-US" dirty="0"/>
              <a:t> 文件操作</a:t>
            </a:r>
            <a:endParaRPr lang="zh-CN" altLang="en-US" dirty="0"/>
          </a:p>
        </p:txBody>
      </p:sp>
      <p:sp>
        <p:nvSpPr>
          <p:cNvPr id="3" name="Content Placeholder 2"/>
          <p:cNvSpPr>
            <a:spLocks noGrp="1"/>
          </p:cNvSpPr>
          <p:nvPr>
            <p:ph idx="1"/>
          </p:nvPr>
        </p:nvSpPr>
        <p:spPr/>
        <p:txBody>
          <a:bodyPr/>
          <a:lstStyle/>
          <a:p>
            <a:r>
              <a:rPr lang="zh-CN" altLang="en-US">
                <a:sym typeface="+mn-ea"/>
              </a:rPr>
              <a:t>文件基本操作：</a:t>
            </a:r>
            <a:r>
              <a:rPr lang="en-US" altLang="zh-CN">
                <a:sym typeface="+mn-ea"/>
              </a:rPr>
              <a:t>open, read, write, close</a:t>
            </a:r>
            <a:endParaRPr lang="en-US" altLang="zh-CN"/>
          </a:p>
          <a:p>
            <a:r>
              <a:rPr lang="en-US" altLang="zh-CN">
                <a:sym typeface="+mn-ea"/>
              </a:rPr>
              <a:t>json, pickle</a:t>
            </a:r>
            <a:r>
              <a:rPr lang="zh-CN" altLang="en-US">
                <a:sym typeface="+mn-ea"/>
              </a:rPr>
              <a:t>的使用</a:t>
            </a:r>
            <a:endParaRPr lang="zh-CN" altLang="en-US"/>
          </a:p>
          <a:p>
            <a:r>
              <a:rPr lang="en-US" altLang="zh-CN">
                <a:sym typeface="+mn-ea"/>
              </a:rPr>
              <a:t>os, os.path</a:t>
            </a:r>
            <a:r>
              <a:rPr lang="zh-CN" altLang="en-US">
                <a:sym typeface="+mn-ea"/>
              </a:rPr>
              <a:t>模块</a:t>
            </a:r>
            <a:endParaRPr lang="zh-CN" altLang="en-US"/>
          </a:p>
          <a:p>
            <a:r>
              <a:rPr lang="zh-CN" altLang="en-US" dirty="0"/>
              <a:t>综合：实验指导书</a:t>
            </a:r>
            <a:r>
              <a:rPr lang="en-US" altLang="zh-CN" dirty="0"/>
              <a:t>-</a:t>
            </a:r>
            <a:r>
              <a:rPr lang="zh-CN" altLang="en-US" dirty="0"/>
              <a:t>实验</a:t>
            </a:r>
            <a:r>
              <a:rPr lang="en-US" altLang="zh-CN" dirty="0"/>
              <a:t>25</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p:txBody>
          <a:bodyPr/>
          <a:lstStyle/>
          <a:p>
            <a:pPr fontAlgn="base"/>
            <a:r>
              <a:rPr lang="zh-CN" altLang="en-US" strike="noStrike" noProof="1"/>
              <a:t>7.1  文件基本操作</a:t>
            </a:r>
            <a:endParaRPr lang="zh-CN" altLang="en-US" strike="noStrike" noProof="1"/>
          </a:p>
        </p:txBody>
      </p:sp>
      <p:sp>
        <p:nvSpPr>
          <p:cNvPr id="29698" name="文本占位符 21506"/>
          <p:cNvSpPr>
            <a:spLocks noGrp="1"/>
          </p:cNvSpPr>
          <p:nvPr>
            <p:ph idx="1"/>
          </p:nvPr>
        </p:nvSpPr>
        <p:spPr/>
        <p:txBody>
          <a:bodyPr wrap="square" lIns="68591" tIns="34295" rIns="68591" bIns="34295" anchor="t"/>
          <a:lstStyle/>
          <a:p>
            <a:pPr>
              <a:buSzPct val="90000"/>
              <a:buFont typeface="Wingdings" panose="05000000000000000000" pitchFamily="2" charset="2"/>
              <a:buChar char="n"/>
            </a:pPr>
            <a:r>
              <a:rPr lang="zh-CN" altLang="en-US" sz="1800">
                <a:latin typeface="Times New Roman" panose="02020603050405020304" pitchFamily="18" charset="0"/>
              </a:rPr>
              <a:t>文件内容操作三步走：打开、读写、关闭。</a:t>
            </a:r>
            <a:endParaRPr lang="zh-CN" altLang="en-US" sz="1800">
              <a:latin typeface="Times New Roman" panose="02020603050405020304" pitchFamily="18" charset="0"/>
            </a:endParaRPr>
          </a:p>
          <a:p>
            <a:pPr>
              <a:buSzPct val="90000"/>
              <a:buFont typeface="Wingdings" panose="05000000000000000000" pitchFamily="2" charset="2"/>
              <a:buNone/>
            </a:pPr>
            <a:endParaRPr lang="zh-CN" altLang="en-US" sz="1500">
              <a:latin typeface="Times New Roman" panose="02020603050405020304" pitchFamily="18" charset="0"/>
            </a:endParaRPr>
          </a:p>
          <a:p>
            <a:pPr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rPr>
              <a:t>open(file, mode='r', buffering=-1, encoding=None, errors=None,</a:t>
            </a:r>
            <a:endParaRPr lang="zh-CN" altLang="en-US" sz="1600">
              <a:latin typeface="Consolas" panose="020B0609020204030204" pitchFamily="49" charset="0"/>
            </a:endParaRPr>
          </a:p>
          <a:p>
            <a:pPr eaLnBrk="1" latinLnBrk="0" hangingPunct="1">
              <a:spcBef>
                <a:spcPts val="0"/>
              </a:spcBef>
              <a:buSzPct val="90000"/>
              <a:buFont typeface="Wingdings" panose="05000000000000000000" pitchFamily="2" charset="2"/>
              <a:buNone/>
            </a:pPr>
            <a:r>
              <a:rPr lang="zh-CN" altLang="en-US" sz="1600">
                <a:latin typeface="Consolas" panose="020B0609020204030204" pitchFamily="49" charset="0"/>
              </a:rPr>
              <a:t>     newline=None, closefd=True, opener=None)</a:t>
            </a:r>
            <a:endParaRPr lang="zh-CN" altLang="en-US" sz="1600">
              <a:latin typeface="Consolas" panose="020B0609020204030204" pitchFamily="49" charset="0"/>
            </a:endParaRPr>
          </a:p>
          <a:p>
            <a:pPr>
              <a:buSzPct val="90000"/>
              <a:buFont typeface="Wingdings" panose="05000000000000000000" charset="0"/>
              <a:buChar char=""/>
            </a:pPr>
            <a:r>
              <a:rPr lang="en-US" altLang="zh-CN" sz="1600">
                <a:solidFill>
                  <a:srgbClr val="FF0000"/>
                </a:solidFill>
                <a:latin typeface="Times New Roman" panose="02020603050405020304" pitchFamily="18" charset="0"/>
              </a:rPr>
              <a:t>file</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指定了被打开的文件名称。</a:t>
            </a:r>
            <a:endParaRPr lang="zh-CN" altLang="en-US" sz="1600">
              <a:latin typeface="Times New Roman" panose="02020603050405020304" pitchFamily="18" charset="0"/>
            </a:endParaRPr>
          </a:p>
          <a:p>
            <a:pPr>
              <a:spcBef>
                <a:spcPts val="600"/>
              </a:spcBef>
              <a:spcAft>
                <a:spcPts val="600"/>
              </a:spcAft>
              <a:buFont typeface="Wingdings" panose="05000000000000000000" pitchFamily="2" charset="2"/>
              <a:buChar char="ü"/>
            </a:pPr>
            <a:r>
              <a:rPr lang="en-US" altLang="zh-CN" sz="1600">
                <a:solidFill>
                  <a:srgbClr val="FF0000"/>
                </a:solidFill>
                <a:latin typeface="Times New Roman" panose="02020603050405020304" pitchFamily="18" charset="0"/>
              </a:rPr>
              <a:t>mode</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指定了打开文件后的处理方式。</a:t>
            </a:r>
            <a:endParaRPr lang="zh-CN" altLang="en-US" sz="16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en-US" altLang="zh-CN" sz="1600">
                <a:solidFill>
                  <a:srgbClr val="FF0000"/>
                </a:solidFill>
                <a:latin typeface="Times New Roman" panose="02020603050405020304" pitchFamily="18" charset="0"/>
              </a:rPr>
              <a:t>buffering</a:t>
            </a:r>
            <a:r>
              <a:rPr lang="zh-CN" altLang="en-US" sz="1600">
                <a:solidFill>
                  <a:srgbClr val="FF0000"/>
                </a:solidFill>
                <a:latin typeface="Times New Roman" panose="02020603050405020304" pitchFamily="18" charset="0"/>
              </a:rPr>
              <a:t>参数</a:t>
            </a:r>
            <a:r>
              <a:rPr lang="zh-CN" altLang="en-US" sz="1600">
                <a:latin typeface="Times New Roman" panose="02020603050405020304" pitchFamily="18" charset="0"/>
              </a:rPr>
              <a:t>指定了读写文件的缓存模式。</a:t>
            </a:r>
            <a:r>
              <a:rPr lang="en-US" altLang="zh-CN" sz="1600">
                <a:latin typeface="Times New Roman" panose="02020603050405020304" pitchFamily="18" charset="0"/>
              </a:rPr>
              <a:t>0</a:t>
            </a:r>
            <a:r>
              <a:rPr lang="zh-CN" altLang="en-US" sz="1600">
                <a:latin typeface="Times New Roman" panose="02020603050405020304" pitchFamily="18" charset="0"/>
              </a:rPr>
              <a:t>表示不缓存，</a:t>
            </a:r>
            <a:r>
              <a:rPr lang="en-US" altLang="zh-CN" sz="1600">
                <a:latin typeface="Times New Roman" panose="02020603050405020304" pitchFamily="18" charset="0"/>
              </a:rPr>
              <a:t>1</a:t>
            </a:r>
            <a:r>
              <a:rPr lang="zh-CN" altLang="en-US" sz="1600">
                <a:latin typeface="Times New Roman" panose="02020603050405020304" pitchFamily="18" charset="0"/>
              </a:rPr>
              <a:t>表示缓存，如大于</a:t>
            </a:r>
            <a:r>
              <a:rPr lang="en-US" altLang="zh-CN" sz="1600">
                <a:latin typeface="Times New Roman" panose="02020603050405020304" pitchFamily="18" charset="0"/>
              </a:rPr>
              <a:t>1</a:t>
            </a:r>
            <a:r>
              <a:rPr lang="zh-CN" altLang="en-US" sz="1600">
                <a:latin typeface="Times New Roman" panose="02020603050405020304" pitchFamily="18" charset="0"/>
              </a:rPr>
              <a:t>则表示缓冲区的大小。默认值</a:t>
            </a:r>
            <a:r>
              <a:rPr lang="en-US" altLang="zh-CN" sz="1600">
                <a:latin typeface="Times New Roman" panose="02020603050405020304" pitchFamily="18" charset="0"/>
              </a:rPr>
              <a:t>-1</a:t>
            </a:r>
            <a:r>
              <a:rPr lang="zh-CN" altLang="en-US" sz="1600">
                <a:latin typeface="Times New Roman" panose="02020603050405020304" pitchFamily="18" charset="0"/>
              </a:rPr>
              <a:t>表示由系统管理缓存。</a:t>
            </a:r>
            <a:endParaRPr lang="zh-CN" altLang="en-US" sz="16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zh-CN" altLang="en-US" sz="1600">
                <a:solidFill>
                  <a:srgbClr val="FF0000"/>
                </a:solidFill>
                <a:latin typeface="Times New Roman" panose="02020603050405020304" pitchFamily="18" charset="0"/>
              </a:rPr>
              <a:t>encoding参数</a:t>
            </a:r>
            <a:r>
              <a:rPr lang="zh-CN" altLang="en-US" sz="1600">
                <a:latin typeface="Times New Roman" panose="02020603050405020304" pitchFamily="18" charset="0"/>
              </a:rPr>
              <a:t>指定对文本进行编码和解码的方式，只适用于文本模式，可以使用Python支持的任何格式，如GBK、utf8、CP936等等。</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969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如果执行正常，open()函数返回1个文件对象，通过该文件对象可以对文件进行读写操作</a:t>
            </a:r>
            <a:r>
              <a:rPr lang="zh-CN" altLang="en-US" sz="1800" strike="noStrike" noProof="1"/>
              <a:t>。</a:t>
            </a:r>
            <a:r>
              <a:rPr lang="en-US" sz="1800" strike="noStrike" noProof="1"/>
              <a:t>如果指定</a:t>
            </a:r>
            <a:r>
              <a:rPr lang="en-US" sz="1800" strike="noStrike" noProof="1">
                <a:solidFill>
                  <a:srgbClr val="FF0000"/>
                </a:solidFill>
              </a:rPr>
              <a:t>文件不存在</a:t>
            </a:r>
            <a:r>
              <a:rPr lang="en-US" sz="1800" strike="noStrike" noProof="1"/>
              <a:t>、</a:t>
            </a:r>
            <a:r>
              <a:rPr lang="en-US" sz="1800" strike="noStrike" noProof="1">
                <a:solidFill>
                  <a:srgbClr val="FF0000"/>
                </a:solidFill>
              </a:rPr>
              <a:t>访问权限不够</a:t>
            </a:r>
            <a:r>
              <a:rPr lang="en-US" sz="1800" strike="noStrike" noProof="1"/>
              <a:t>、</a:t>
            </a:r>
            <a:r>
              <a:rPr lang="en-US" sz="1800" strike="noStrike" noProof="1">
                <a:solidFill>
                  <a:srgbClr val="FF0000"/>
                </a:solidFill>
              </a:rPr>
              <a:t>磁盘空间不</a:t>
            </a:r>
            <a:r>
              <a:rPr lang="zh-CN" altLang="en-US" sz="1800" strike="noStrike" noProof="1">
                <a:solidFill>
                  <a:srgbClr val="FF0000"/>
                </a:solidFill>
              </a:rPr>
              <a:t>足</a:t>
            </a:r>
            <a:r>
              <a:rPr lang="en-US" sz="1800" strike="noStrike" noProof="1"/>
              <a:t>或其他原因导致创建文件对象失败则抛出异常。</a:t>
            </a:r>
            <a:endParaRPr lang="en-US" sz="1800" strike="noStrike" noProof="1"/>
          </a:p>
          <a:p>
            <a:pPr marL="0" indent="0" fontAlgn="base">
              <a:buFont typeface="Wingdings" panose="05000000000000000000" charset="0"/>
              <a:buNone/>
            </a:pPr>
            <a:endParaRPr lang="en-US" sz="1800" strike="noStrike" noProof="1"/>
          </a:p>
          <a:p>
            <a:pPr marL="0" indent="0" fontAlgn="base">
              <a:buFontTx/>
              <a:buNone/>
            </a:pPr>
            <a:r>
              <a:rPr lang="en-US" sz="1600" strike="noStrike" noProof="1">
                <a:latin typeface="Consolas" panose="020B0609020204030204" pitchFamily="49" charset="0"/>
              </a:rPr>
              <a:t>f1 = open('file1.txt', 'r')     # </a:t>
            </a:r>
            <a:r>
              <a:rPr lang="zh-CN" altLang="en-US" sz="1600" strike="noStrike" noProof="1">
                <a:latin typeface="Consolas" panose="020B0609020204030204" pitchFamily="49" charset="0"/>
              </a:rPr>
              <a:t>以读模式打开文件</a:t>
            </a:r>
            <a:endParaRPr lang="zh-CN" alt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f2 = open('file2.txt', 'w')      # </a:t>
            </a:r>
            <a:r>
              <a:rPr lang="zh-CN" altLang="en-US" sz="1600" strike="noStrike" noProof="1">
                <a:latin typeface="Consolas" panose="020B0609020204030204" pitchFamily="49" charset="0"/>
              </a:rPr>
              <a:t>以写模式打开文件</a:t>
            </a:r>
            <a:endParaRPr lang="zh-CN" alt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当对文件内容操作完以后，</a:t>
            </a:r>
            <a:r>
              <a:rPr lang="en-US" sz="1800" strike="noStrike" noProof="1">
                <a:solidFill>
                  <a:srgbClr val="FF0000"/>
                </a:solidFill>
              </a:rPr>
              <a:t>一定要关闭文件对象</a:t>
            </a:r>
            <a:r>
              <a:rPr lang="en-US" sz="1800" strike="noStrike" noProof="1"/>
              <a:t>，这样才能保证所做的任何修改都确实被保存到文件中。</a:t>
            </a:r>
            <a:endParaRPr lang="en-US" sz="1800" strike="noStrike" noProof="1"/>
          </a:p>
          <a:p>
            <a:pPr marL="0" indent="0" fontAlgn="base">
              <a:buFontTx/>
              <a:buNone/>
            </a:pPr>
            <a:r>
              <a:rPr lang="en-US" sz="1600" strike="noStrike" noProof="1">
                <a:latin typeface="Consolas" panose="020B0609020204030204" pitchFamily="49" charset="0"/>
              </a:rPr>
              <a:t>f1.close()</a:t>
            </a:r>
            <a:endParaRPr lang="en-US" sz="1600" strike="noStrike" noProof="1">
              <a:latin typeface="Consolas" panose="020B0609020204030204" pitchFamily="49" charset="0"/>
            </a:endParaRPr>
          </a:p>
        </p:txBody>
      </p:sp>
      <p:sp>
        <p:nvSpPr>
          <p:cNvPr id="26625" name="标题 21505"/>
          <p:cNvSpPr>
            <a:spLocks noGrp="1"/>
          </p:cNvSpPr>
          <p:nvPr>
            <p:ph type="title"/>
          </p:nvPr>
        </p:nvSpPr>
        <p:spPr/>
        <p:txBody>
          <a:bodyPr/>
          <a:lstStyle/>
          <a:p>
            <a:pPr fontAlgn="base"/>
            <a:r>
              <a:rPr lang="zh-CN" altLang="en-US" strike="noStrike" noProof="1"/>
              <a:t>7.1  文件基本操作</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ontent Placeholder 2"/>
          <p:cNvSpPr>
            <a:spLocks noGrp="1"/>
          </p:cNvSpPr>
          <p:nvPr>
            <p:ph idx="1"/>
          </p:nvPr>
        </p:nvSpPr>
        <p:spPr/>
        <p:txBody>
          <a:bodyPr wrap="square" lIns="68591" tIns="34295" rIns="68591" bIns="34295" anchor="t"/>
          <a:lstStyle/>
          <a:p>
            <a:pPr>
              <a:lnSpc>
                <a:spcPct val="150000"/>
              </a:lnSpc>
              <a:spcBef>
                <a:spcPct val="0"/>
              </a:spcBef>
              <a:buFont typeface="Wingdings" panose="05000000000000000000" pitchFamily="2" charset="2"/>
              <a:buChar char="§"/>
            </a:pPr>
            <a:r>
              <a:rPr lang="zh-CN" altLang="en-US" sz="1800"/>
              <a:t>但是</a:t>
            </a:r>
            <a:r>
              <a:rPr lang="en-US" altLang="en-US" sz="1800"/>
              <a:t>，</a:t>
            </a:r>
            <a:r>
              <a:rPr lang="en-US" altLang="en-US" sz="1800">
                <a:solidFill>
                  <a:srgbClr val="FF0000"/>
                </a:solidFill>
              </a:rPr>
              <a:t>即使写了关闭文件的代码，也无法保证文件一定能够正常关闭</a:t>
            </a:r>
            <a:r>
              <a:rPr lang="en-US" altLang="en-US" sz="1800"/>
              <a:t>。例如，如果在打开文件之后和关闭文件之前发生了错误导致程序崩溃，这时文件就无法正常关闭。在管理文件对象时</a:t>
            </a:r>
            <a:r>
              <a:rPr lang="en-US" altLang="en-US" sz="1800">
                <a:solidFill>
                  <a:srgbClr val="FF0000"/>
                </a:solidFill>
              </a:rPr>
              <a:t>推荐</a:t>
            </a:r>
            <a:r>
              <a:rPr lang="zh-CN" altLang="en-US" sz="1800">
                <a:solidFill>
                  <a:srgbClr val="FF0000"/>
                </a:solidFill>
              </a:rPr>
              <a:t>使用</a:t>
            </a:r>
            <a:r>
              <a:rPr lang="en-US" altLang="en-US" sz="1800">
                <a:solidFill>
                  <a:srgbClr val="FF0000"/>
                </a:solidFill>
              </a:rPr>
              <a:t>with关键字</a:t>
            </a:r>
            <a:r>
              <a:rPr lang="en-US" altLang="en-US" sz="1800"/>
              <a:t>，可以有效地避免这个问题。</a:t>
            </a:r>
            <a:endParaRPr lang="en-US" altLang="en-US" sz="1800"/>
          </a:p>
        </p:txBody>
      </p:sp>
      <p:sp>
        <p:nvSpPr>
          <p:cNvPr id="26625" name="标题 21505"/>
          <p:cNvSpPr>
            <a:spLocks noGrp="1"/>
          </p:cNvSpPr>
          <p:nvPr>
            <p:ph type="title"/>
          </p:nvPr>
        </p:nvSpPr>
        <p:spPr/>
        <p:txBody>
          <a:bodyPr/>
          <a:lstStyle/>
          <a:p>
            <a:pPr fontAlgn="base"/>
            <a:r>
              <a:rPr lang="zh-CN" altLang="en-US" strike="noStrike" noProof="1"/>
              <a:t>7.1  文件基本操作</a:t>
            </a:r>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with语句的用法如下：</a:t>
            </a:r>
            <a:endParaRPr lang="en-US" sz="1800" strike="noStrike" noProof="1"/>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open(filename, mode, encoding) as fp:</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    #这里写通过文件对象fp读写文件内容的语句</a:t>
            </a:r>
            <a:endParaRPr lang="en-US" sz="1350" strike="noStrike" noProof="1">
              <a:latin typeface="Consolas" panose="020B0609020204030204" pitchFamily="49" charset="0"/>
            </a:endParaRPr>
          </a:p>
          <a:p>
            <a:pPr marL="0" indent="0" fontAlgn="base">
              <a:buFontTx/>
              <a:buNone/>
            </a:pPr>
            <a:endParaRPr lang="en-US" sz="1350" strike="noStrike" noProof="1"/>
          </a:p>
          <a:p>
            <a:pPr fontAlgn="base">
              <a:buFont typeface="Wingdings" panose="05000000000000000000" charset="0"/>
              <a:buChar char="§"/>
            </a:pPr>
            <a:r>
              <a:rPr lang="en-US" sz="1800" strike="noStrike" noProof="1"/>
              <a:t>上下文管理语句with还支持下面的用法</a:t>
            </a:r>
            <a:r>
              <a:rPr lang="zh-CN" altLang="en-US" sz="1800" strike="noStrike" noProof="1"/>
              <a:t>：</a:t>
            </a:r>
            <a:endParaRPr lang="zh-CN" altLang="en-US" sz="1800" strike="noStrike" noProof="1"/>
          </a:p>
          <a:p>
            <a:pPr marL="0" indent="0" fontAlgn="base">
              <a:buFontTx/>
              <a:buNone/>
            </a:pPr>
            <a:endParaRPr lang="en-US" sz="1350" strike="noStrike" noProof="1"/>
          </a:p>
          <a:p>
            <a:pPr marL="0" indent="0" fontAlgn="base">
              <a:buFontTx/>
              <a:buNone/>
            </a:pPr>
            <a:r>
              <a:rPr lang="en-US" sz="1600" strike="noStrike" noProof="1">
                <a:latin typeface="Consolas" panose="020B0609020204030204" pitchFamily="49" charset="0"/>
              </a:rPr>
              <a:t>with open('test.txt', 'r') as src, open('test_new.txt', 'w') as dst:</a:t>
            </a:r>
            <a:endParaRPr lang="en-US" sz="1600" strike="noStrike" noProof="1">
              <a:latin typeface="Consolas" panose="020B0609020204030204" pitchFamily="49" charset="0"/>
            </a:endParaRPr>
          </a:p>
          <a:p>
            <a:pPr marL="0" indent="0" fontAlgn="base">
              <a:buFontTx/>
              <a:buNone/>
            </a:pPr>
            <a:r>
              <a:rPr lang="en-US" sz="1600" strike="noStrike" noProof="1">
                <a:latin typeface="Consolas" panose="020B0609020204030204" pitchFamily="49" charset="0"/>
              </a:rPr>
              <a:t>    dst.write(src.read())</a:t>
            </a:r>
            <a:endParaRPr lang="en-US" sz="1600" strike="noStrike" noProof="1">
              <a:latin typeface="Consolas" panose="020B0609020204030204" pitchFamily="49" charset="0"/>
            </a:endParaRPr>
          </a:p>
        </p:txBody>
      </p:sp>
      <p:sp>
        <p:nvSpPr>
          <p:cNvPr id="26625" name="标题 21505"/>
          <p:cNvSpPr>
            <a:spLocks noGrp="1"/>
          </p:cNvSpPr>
          <p:nvPr>
            <p:ph type="title"/>
          </p:nvPr>
        </p:nvSpPr>
        <p:spPr/>
        <p:txBody>
          <a:bodyPr/>
          <a:lstStyle/>
          <a:p>
            <a:pPr fontAlgn="base"/>
            <a:r>
              <a:rPr lang="zh-CN" altLang="en-US" strike="noStrike" noProof="1"/>
              <a:t>7.1  文件基本操作</a:t>
            </a:r>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270" y="4287"/>
            <a:ext cx="9140825" cy="924563"/>
          </a:xfrm>
        </p:spPr>
        <p:txBody>
          <a:bodyPr/>
          <a:lstStyle/>
          <a:p>
            <a:pPr fontAlgn="base"/>
            <a:r>
              <a:rPr lang="zh-CN" altLang="en-US" strike="noStrike" noProof="1"/>
              <a:t>7.1  文件基本操作</a:t>
            </a:r>
            <a:endParaRPr lang="zh-CN" altLang="en-US" strike="noStrike" noProof="1"/>
          </a:p>
        </p:txBody>
      </p:sp>
      <p:sp>
        <p:nvSpPr>
          <p:cNvPr id="33794" name="文本占位符 22530"/>
          <p:cNvSpPr>
            <a:spLocks noGrp="1"/>
          </p:cNvSpPr>
          <p:nvPr>
            <p:ph idx="1"/>
          </p:nvPr>
        </p:nvSpPr>
        <p:spPr/>
        <p:txBody>
          <a:bodyPr wrap="square" lIns="68591" tIns="34295" rIns="68591" bIns="34295" anchor="t"/>
          <a:lstStyle/>
          <a:p>
            <a:pPr>
              <a:buSzPct val="90000"/>
              <a:buFont typeface="Wingdings" panose="05000000000000000000" pitchFamily="2" charset="2"/>
              <a:buChar char="§"/>
            </a:pPr>
            <a:r>
              <a:rPr lang="zh-CN" altLang="en-US" sz="1800"/>
              <a:t>文件打开方式</a:t>
            </a:r>
            <a:endParaRPr lang="zh-CN" altLang="en-US" sz="1800"/>
          </a:p>
        </p:txBody>
      </p:sp>
      <p:graphicFrame>
        <p:nvGraphicFramePr>
          <p:cNvPr id="2" name="表格 -1"/>
          <p:cNvGraphicFramePr/>
          <p:nvPr>
            <p:custDataLst>
              <p:tags r:id="rId1"/>
            </p:custDataLst>
          </p:nvPr>
        </p:nvGraphicFramePr>
        <p:xfrm>
          <a:off x="1024890" y="1851025"/>
          <a:ext cx="6111875" cy="1983740"/>
        </p:xfrm>
        <a:graphic>
          <a:graphicData uri="http://schemas.openxmlformats.org/drawingml/2006/table">
            <a:tbl>
              <a:tblPr firstRow="1" bandRow="1">
                <a:tableStyleId>{5940675A-B579-460E-94D1-54222C63F5DA}</a:tableStyleId>
              </a:tblPr>
              <a:tblGrid>
                <a:gridCol w="760095"/>
                <a:gridCol w="5351780"/>
              </a:tblGrid>
              <a:tr h="274320">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16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600" b="1" u="none">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16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写模式，如果文件已存在，</a:t>
                      </a:r>
                      <a:r>
                        <a:rPr lang="zh-CN" altLang="en-US" sz="1600" b="0" u="none" dirty="0">
                          <a:ln>
                            <a:noFill/>
                          </a:ln>
                          <a:solidFill>
                            <a:srgbClr val="FF0000"/>
                          </a:solidFill>
                          <a:latin typeface="宋体" panose="02010600030101010101" pitchFamily="2" charset="-122"/>
                          <a:ea typeface="宋体" panose="02010600030101010101" pitchFamily="2" charset="-122"/>
                          <a:cs typeface="宋体" panose="02010600030101010101" pitchFamily="2" charset="-122"/>
                        </a:rPr>
                        <a:t>先清空原有内容</a:t>
                      </a:r>
                      <a:endParaRPr lang="zh-CN" altLang="en-US" sz="1600" b="0" u="none" dirty="0">
                        <a:ln>
                          <a:noFill/>
                        </a:ln>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16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60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60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6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160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60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16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9f31d0e7-2a88-41c5-8b9b-1b5ccd7f786d}"/>
</p:tagLst>
</file>

<file path=ppt/tags/tag2.xml><?xml version="1.0" encoding="utf-8"?>
<p:tagLst xmlns:p="http://schemas.openxmlformats.org/presentationml/2006/main">
  <p:tag name="KSO_WM_UNIT_TABLE_BEAUTIFY" val="smartTable{48c2a430-8a54-4335-9a56-4773e72cd6dd}"/>
</p:tagLst>
</file>

<file path=ppt/tags/tag3.xml><?xml version="1.0" encoding="utf-8"?>
<p:tagLst xmlns:p="http://schemas.openxmlformats.org/presentationml/2006/main">
  <p:tag name="KSO_WM_UNIT_TABLE_BEAUTIFY" val="smartTable{6df2ad64-5a79-4def-91b2-8a940bdb0028}"/>
</p:tagLst>
</file>

<file path=ppt/tags/tag4.xml><?xml version="1.0" encoding="utf-8"?>
<p:tagLst xmlns:p="http://schemas.openxmlformats.org/presentationml/2006/main">
  <p:tag name="KSO_WM_UNIT_TABLE_BEAUTIFY" val="smartTable{07250809-9c1f-4190-bb7e-b8010624056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8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8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3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3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3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3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3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3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3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3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3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4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4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5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5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6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6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_7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7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eam_2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_2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_2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_2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_2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_2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_2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_2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_2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12168</Words>
  <Application>WPS 演示</Application>
  <PresentationFormat>全屏显示(16:9)</PresentationFormat>
  <Paragraphs>796</Paragraphs>
  <Slides>42</Slides>
  <Notes>2</Notes>
  <HiddenSlides>1</HiddenSlides>
  <MMClips>0</MMClips>
  <ScaleCrop>false</ScaleCrop>
  <HeadingPairs>
    <vt:vector size="8" baseType="variant">
      <vt:variant>
        <vt:lpstr>已用的字体</vt:lpstr>
      </vt:variant>
      <vt:variant>
        <vt:i4>11</vt:i4>
      </vt:variant>
      <vt:variant>
        <vt:lpstr>主题</vt:lpstr>
      </vt:variant>
      <vt:variant>
        <vt:i4>14</vt:i4>
      </vt:variant>
      <vt:variant>
        <vt:lpstr>嵌入 OLE 服务器</vt:lpstr>
      </vt:variant>
      <vt:variant>
        <vt:i4>1</vt:i4>
      </vt:variant>
      <vt:variant>
        <vt:lpstr>幻灯片标题</vt:lpstr>
      </vt:variant>
      <vt:variant>
        <vt:i4>42</vt:i4>
      </vt:variant>
    </vt:vector>
  </HeadingPairs>
  <TitlesOfParts>
    <vt:vector size="68" baseType="lpstr">
      <vt:lpstr>Arial</vt:lpstr>
      <vt:lpstr>宋体</vt:lpstr>
      <vt:lpstr>Wingdings</vt:lpstr>
      <vt:lpstr>微软雅黑</vt:lpstr>
      <vt:lpstr>隶书</vt:lpstr>
      <vt:lpstr>Wingdings</vt:lpstr>
      <vt:lpstr>Times New Roman</vt:lpstr>
      <vt:lpstr>Consolas</vt:lpstr>
      <vt:lpstr>Arial Unicode MS</vt:lpstr>
      <vt:lpstr>Calibri</vt:lpstr>
      <vt:lpstr>Consolas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Default Design</vt:lpstr>
      <vt:lpstr>1_默认设计模板</vt:lpstr>
      <vt:lpstr>Paint.Picture</vt:lpstr>
      <vt:lpstr>第7章 文件操作</vt:lpstr>
      <vt:lpstr>主要内容</vt:lpstr>
      <vt:lpstr>文件操作</vt:lpstr>
      <vt:lpstr>文件操作</vt:lpstr>
      <vt:lpstr>7.1  文件基本操作</vt:lpstr>
      <vt:lpstr>7.1  文件基本操作</vt:lpstr>
      <vt:lpstr>7.1  文件基本操作</vt:lpstr>
      <vt:lpstr>7.1  文件基本操作</vt:lpstr>
      <vt:lpstr>7.1  文件基本操作</vt:lpstr>
      <vt:lpstr>7.1  文件基本操作</vt:lpstr>
      <vt:lpstr>7.1  文件基本操作</vt:lpstr>
      <vt:lpstr>7.2  文本文件操作案例精选</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7.2  文本文件基本操作</vt:lpstr>
      <vt:lpstr>7.3  二进制文件操作案例精选</vt:lpstr>
      <vt:lpstr>7.3.1  使用pickle模块</vt:lpstr>
      <vt:lpstr>7.3.1  使用pickle模块</vt:lpstr>
      <vt:lpstr>7.4.1  os与os.path模块</vt:lpstr>
      <vt:lpstr>7.4.1  os与os.path模块</vt:lpstr>
      <vt:lpstr>7.4.1  os与os.path模块</vt:lpstr>
      <vt:lpstr>7.4.1  os与os.path模块</vt:lpstr>
      <vt:lpstr>7.4.1  os与os.path模块</vt:lpstr>
      <vt:lpstr>7.4.1  os与os.path模块</vt:lpstr>
      <vt:lpstr>7.4.2  shutil模块</vt:lpstr>
      <vt:lpstr>7.4.2  shutil模块</vt:lpstr>
      <vt:lpstr>7.5   目录操作</vt:lpstr>
      <vt:lpstr>7.5  目录操作</vt:lpstr>
      <vt:lpstr>7.5  目录操作</vt:lpstr>
      <vt:lpstr>7.5  目录操作</vt:lpstr>
      <vt:lpstr>7.5  目录操作</vt:lpstr>
      <vt:lpstr>7.6  案例精选</vt:lpstr>
      <vt:lpstr>7.6  案例精选</vt:lpstr>
      <vt:lpstr>7.6  案例精选</vt:lpstr>
      <vt:lpstr>7.6  案例精选</vt:lpstr>
      <vt:lpstr>实验9 文件操作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229</cp:revision>
  <dcterms:created xsi:type="dcterms:W3CDTF">2013-01-25T01:44:00Z</dcterms:created>
  <dcterms:modified xsi:type="dcterms:W3CDTF">2021-11-19T06:34:25Z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BDBC436B9E074570948A6683253EC1C1</vt:lpwstr>
  </property>
</Properties>
</file>