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4.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70" r:id="rId11"/>
    <p:sldMasterId id="2147483782" r:id="rId12"/>
    <p:sldMasterId id="2147483794" r:id="rId13"/>
    <p:sldMasterId id="2147483806" r:id="rId14"/>
    <p:sldMasterId id="2147483820" r:id="rId15"/>
  </p:sldMasterIdLst>
  <p:notesMasterIdLst>
    <p:notesMasterId r:id="rId62"/>
  </p:notesMasterIdLst>
  <p:sldIdLst>
    <p:sldId id="475" r:id="rId16"/>
    <p:sldId id="476" r:id="rId17"/>
    <p:sldId id="335" r:id="rId18"/>
    <p:sldId id="258" r:id="rId19"/>
    <p:sldId id="296" r:id="rId20"/>
    <p:sldId id="257" r:id="rId21"/>
    <p:sldId id="381" r:id="rId22"/>
    <p:sldId id="382" r:id="rId23"/>
    <p:sldId id="384" r:id="rId24"/>
    <p:sldId id="383" r:id="rId25"/>
    <p:sldId id="259" r:id="rId26"/>
    <p:sldId id="271" r:id="rId27"/>
    <p:sldId id="303" r:id="rId28"/>
    <p:sldId id="260" r:id="rId29"/>
    <p:sldId id="297" r:id="rId30"/>
    <p:sldId id="301" r:id="rId31"/>
    <p:sldId id="261" r:id="rId32"/>
    <p:sldId id="300" r:id="rId33"/>
    <p:sldId id="262" r:id="rId34"/>
    <p:sldId id="263" r:id="rId35"/>
    <p:sldId id="299" r:id="rId36"/>
    <p:sldId id="264" r:id="rId37"/>
    <p:sldId id="385" r:id="rId38"/>
    <p:sldId id="304" r:id="rId39"/>
    <p:sldId id="305" r:id="rId40"/>
    <p:sldId id="386" r:id="rId41"/>
    <p:sldId id="337" r:id="rId42"/>
    <p:sldId id="266" r:id="rId43"/>
    <p:sldId id="267" r:id="rId44"/>
    <p:sldId id="268" r:id="rId45"/>
    <p:sldId id="276" r:id="rId46"/>
    <p:sldId id="277" r:id="rId47"/>
    <p:sldId id="433" r:id="rId48"/>
    <p:sldId id="434" r:id="rId49"/>
    <p:sldId id="278" r:id="rId50"/>
    <p:sldId id="279" r:id="rId51"/>
    <p:sldId id="280" r:id="rId52"/>
    <p:sldId id="281" r:id="rId53"/>
    <p:sldId id="388" r:id="rId54"/>
    <p:sldId id="282" r:id="rId55"/>
    <p:sldId id="378" r:id="rId56"/>
    <p:sldId id="389" r:id="rId57"/>
    <p:sldId id="450" r:id="rId58"/>
    <p:sldId id="451" r:id="rId59"/>
    <p:sldId id="452" r:id="rId60"/>
    <p:sldId id="477" r:id="rId61"/>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61" Type="http://schemas.openxmlformats.org/officeDocument/2006/relationships/slide" Target="slides/slide46.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endParaRPr lang="zh-CN" altLang="en-US" sz="1200" strike="noStrike" noProof="1"/>
          </a:p>
        </p:txBody>
      </p:sp>
      <p:sp>
        <p:nvSpPr>
          <p:cNvPr id="20484" name="Rectangle 4"/>
          <p:cNvSpPr>
            <a:spLocks noGrp="1" noRot="1" noChangeAspect="1"/>
          </p:cNvSpPr>
          <p:nvPr>
            <p:ph type="sldImg"/>
          </p:nvPr>
        </p:nvSpPr>
        <p:spPr>
          <a:xfrm>
            <a:off x="381533" y="685800"/>
            <a:ext cx="6094934" cy="3429000"/>
          </a:xfrm>
          <a:prstGeom prst="rect">
            <a:avLst/>
          </a:prstGeom>
          <a:noFill/>
          <a:ln w="9525">
            <a:noFill/>
          </a:ln>
        </p:spPr>
      </p:sp>
      <p:sp>
        <p:nvSpPr>
          <p:cNvPr id="2048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p>
        </p:txBody>
      </p:sp>
      <p:sp>
        <p:nvSpPr>
          <p:cNvPr id="4" name="灯片编号占位符 3"/>
          <p:cNvSpPr>
            <a:spLocks noGrp="1"/>
          </p:cNvSpPr>
          <p:nvPr>
            <p:ph type="sldNum" sz="quarter" idx="5"/>
          </p:nvPr>
        </p:nvSpPr>
        <p:spPr/>
        <p:txBody>
          <a:bodyPr/>
          <a:lstStyle/>
          <a:p>
            <a:fld id="{27A1B270-2DD3-4852-9DC5-35395D70D8A2}"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2289"/>
          <p:cNvGrpSpPr/>
          <p:nvPr/>
        </p:nvGrpSpPr>
        <p:grpSpPr>
          <a:xfrm>
            <a:off x="0" y="0"/>
            <a:ext cx="9144000" cy="5143209"/>
            <a:chOff x="0" y="0"/>
            <a:chExt cx="5760" cy="4319"/>
          </a:xfrm>
        </p:grpSpPr>
        <p:sp>
          <p:nvSpPr>
            <p:cNvPr id="12291"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2"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3"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4"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5"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alpha val="100000"/>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6"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7"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8"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299"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0"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1"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2"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3"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4"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5"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6"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7"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8"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09"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0"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1"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alpha val="100000"/>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2"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3"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4"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5"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6"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7"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8"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19"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0"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1"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2"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3"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4"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5"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6"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17447" name="组合 12326"/>
            <p:cNvGrpSpPr/>
            <p:nvPr userDrawn="1"/>
          </p:nvGrpSpPr>
          <p:grpSpPr>
            <a:xfrm>
              <a:off x="0" y="1632"/>
              <a:ext cx="5758" cy="1858"/>
              <a:chOff x="0" y="0"/>
              <a:chExt cx="5758" cy="1858"/>
            </a:xfrm>
          </p:grpSpPr>
          <p:sp>
            <p:nvSpPr>
              <p:cNvPr id="12328"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2329"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endParaRPr lang="en-US" altLang="x-none"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8434" name="组合 15361"/>
          <p:cNvGrpSpPr/>
          <p:nvPr/>
        </p:nvGrpSpPr>
        <p:grpSpPr>
          <a:xfrm>
            <a:off x="0" y="0"/>
            <a:ext cx="9144000" cy="5143209"/>
            <a:chOff x="0" y="0"/>
            <a:chExt cx="5760" cy="4319"/>
          </a:xfrm>
        </p:grpSpPr>
        <p:sp>
          <p:nvSpPr>
            <p:cNvPr id="18435" name="任意多边形 1536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8436" name="任意多边形 1536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8437" name="任意多边形 1536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8438" name="任意多边形 1536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8439" name="任意多边形 1536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8440" name="任意多边形 1536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8441" name="任意多边形 1536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8442" name="任意多边形 1536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8443" name="任意多边形 1537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8444" name="任意多边形 1537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8445" name="任意多边形 1537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8446" name="任意多边形 1537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8447" name="任意多边形 1537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8448" name="任意多边形 1537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8449" name="任意多边形 1537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8450" name="任意多边形 1537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8451" name="任意多边形 1537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8452" name="任意多边形 1537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8453" name="任意多边形 1538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8454" name="任意多边形 1538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8455" name="任意多边形 1538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8456" name="任意多边形 1538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8457" name="任意多边形 1538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8458" name="任意多边形 1538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8459" name="任意多边形 1538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8460" name="任意多边形 1538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8461" name="任意多边形 1538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8462" name="任意多边形 1538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8463" name="任意多边形 1539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8464" name="任意多边形 1539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8465" name="任意多边形 1539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8466" name="任意多边形 1539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8467" name="任意多边形 1539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8468" name="任意多边形 1539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8469" name="任意多边形 1539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8470" name="任意多边形 1539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8471" name="组合 15398"/>
            <p:cNvGrpSpPr/>
            <p:nvPr userDrawn="1"/>
          </p:nvGrpSpPr>
          <p:grpSpPr>
            <a:xfrm>
              <a:off x="0" y="1632"/>
              <a:ext cx="5758" cy="1858"/>
              <a:chOff x="0" y="0"/>
              <a:chExt cx="5758" cy="1858"/>
            </a:xfrm>
          </p:grpSpPr>
          <p:sp>
            <p:nvSpPr>
              <p:cNvPr id="18472" name="任意多边形 1539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8473" name="任意多边形 1540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5403" name="副标题 1540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5404" name="日期占位符 15403"/>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5405" name="页脚占位符 15404"/>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19458" name="组合 17409"/>
          <p:cNvGrpSpPr/>
          <p:nvPr/>
        </p:nvGrpSpPr>
        <p:grpSpPr>
          <a:xfrm>
            <a:off x="0" y="0"/>
            <a:ext cx="9140825" cy="5138446"/>
            <a:chOff x="0" y="0"/>
            <a:chExt cx="5758" cy="4315"/>
          </a:xfrm>
        </p:grpSpPr>
        <p:grpSp>
          <p:nvGrpSpPr>
            <p:cNvPr id="19459" name="组合 17410"/>
            <p:cNvGrpSpPr/>
            <p:nvPr userDrawn="1"/>
          </p:nvGrpSpPr>
          <p:grpSpPr>
            <a:xfrm>
              <a:off x="1728" y="2230"/>
              <a:ext cx="4027" cy="2085"/>
              <a:chOff x="0" y="0"/>
              <a:chExt cx="4027" cy="2085"/>
            </a:xfrm>
          </p:grpSpPr>
          <p:sp>
            <p:nvSpPr>
              <p:cNvPr id="19460" name="任意多边形 17411"/>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9461" name="任意多边形 17412"/>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9462" name="任意多边形 17413"/>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9463" name="任意多边形 17414"/>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9464" name="任意多边形 17415"/>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9465" name="任意多边形 17416"/>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9466" name="任意多边形 17417"/>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7419" name="标题 17418"/>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7420" name="副标题 17419"/>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7421" name="日期占位符 17420"/>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17422" name="页脚占位符 17421"/>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7423" name="灯片编号占位符 17422"/>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24"/>
            <a:ext cx="6858000" cy="1791234"/>
          </a:xfrm>
        </p:spPr>
        <p:txBody>
          <a:bodyPr anchor="b"/>
          <a:lstStyle>
            <a:lvl1pPr algn="ctr">
              <a:defRPr sz="3375"/>
            </a:lvl1pPr>
          </a:lstStyle>
          <a:p>
            <a:pPr fontAlgn="base"/>
            <a:r>
              <a:rPr lang="en-US" strike="noStrike" noProof="1"/>
              <a:t>Click to edit Master title style</a:t>
            </a:r>
          </a:p>
        </p:txBody>
      </p:sp>
      <p:sp>
        <p:nvSpPr>
          <p:cNvPr id="3" name="Subtitle 2"/>
          <p:cNvSpPr>
            <a:spLocks noGrp="1"/>
          </p:cNvSpPr>
          <p:nvPr>
            <p:ph type="subTitle" idx="1"/>
          </p:nvPr>
        </p:nvSpPr>
        <p:spPr>
          <a:xfrm>
            <a:off x="1143000" y="2702335"/>
            <a:ext cx="6858000" cy="124219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96"/>
            <a:ext cx="0" cy="332283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704"/>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197"/>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a:xfrm>
            <a:off x="457200" y="4685316"/>
            <a:ext cx="2133600" cy="357294"/>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5316"/>
            <a:ext cx="2895600" cy="357294"/>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686"/>
            <a:ext cx="7886700" cy="2140191"/>
          </a:xfrm>
        </p:spPr>
        <p:txBody>
          <a:bodyPr anchor="b"/>
          <a:lstStyle>
            <a:lvl1pPr>
              <a:defRPr sz="3375"/>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3443124"/>
            <a:ext cx="7886700" cy="1125476"/>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457200" y="1200508"/>
            <a:ext cx="4032504" cy="3395485"/>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54296" y="1200508"/>
            <a:ext cx="4032504" cy="3395485"/>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6"/>
            <a:ext cx="7886700" cy="994469"/>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29841" y="1261249"/>
            <a:ext cx="3868340" cy="618118"/>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29841" y="1879367"/>
            <a:ext cx="3868340" cy="2764265"/>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261249"/>
            <a:ext cx="3887391" cy="618118"/>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1879367"/>
            <a:ext cx="3887391" cy="2764265"/>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2"/>
            <a:ext cx="2949178" cy="1200508"/>
          </a:xfrm>
        </p:spPr>
        <p:txBody>
          <a:bodyPr anchor="b"/>
          <a:lstStyle>
            <a:lvl1pPr>
              <a:defRPr sz="1800"/>
            </a:lvl1pPr>
          </a:lstStyle>
          <a:p>
            <a:pPr fontAlgn="base"/>
            <a:r>
              <a:rPr lang="en-US" strike="noStrike" noProof="1"/>
              <a:t>Click to edit Master title style</a:t>
            </a:r>
          </a:p>
        </p:txBody>
      </p:sp>
      <p:sp>
        <p:nvSpPr>
          <p:cNvPr id="3" name="Content Placeholder 2"/>
          <p:cNvSpPr>
            <a:spLocks noGrp="1"/>
          </p:cNvSpPr>
          <p:nvPr>
            <p:ph idx="1"/>
          </p:nvPr>
        </p:nvSpPr>
        <p:spPr>
          <a:xfrm>
            <a:off x="3887391" y="740789"/>
            <a:ext cx="4629150" cy="365630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2"/>
            <a:ext cx="2949178" cy="1200508"/>
          </a:xfrm>
        </p:spPr>
        <p:txBody>
          <a:bodyPr anchor="b"/>
          <a:lstStyle>
            <a:lvl1pPr>
              <a:defRPr sz="18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391" y="740789"/>
            <a:ext cx="4629150" cy="365630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a:xfrm>
            <a:off x="457200" y="4685316"/>
            <a:ext cx="2133600" cy="357294"/>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5316"/>
            <a:ext cx="2895600" cy="357294"/>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5316"/>
            <a:ext cx="2133600" cy="357294"/>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t>‹#›</a:t>
            </a:fld>
            <a:endParaRPr lang="en-US" strike="noStrike" noProof="1"/>
          </a:p>
        </p:txBody>
      </p:sp>
    </p:spTree>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40"/>
            <a:ext cx="2057400" cy="4389953"/>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457200" y="206040"/>
            <a:ext cx="6052930" cy="4389953"/>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627"/>
            <a:ext cx="3886200" cy="3264477"/>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627"/>
            <a:ext cx="3886200" cy="3264477"/>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4125"/>
            <a:ext cx="2133600" cy="343002"/>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699"/>
            <a:ext cx="2895600" cy="343002"/>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4125"/>
            <a:ext cx="2133600" cy="343002"/>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686"/>
            <a:ext cx="9144000" cy="2304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811"/>
            <a:ext cx="9144000" cy="12419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462"/>
            <a:ext cx="7772400" cy="754950"/>
          </a:xfrm>
        </p:spPr>
        <p:txBody>
          <a:bodyPr anchor="b"/>
          <a:lstStyle>
            <a:lvl1pPr algn="ctr">
              <a:defRPr sz="3600">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736"/>
            <a:ext cx="6858000" cy="1241975"/>
          </a:xfrm>
        </p:spPr>
        <p:txBody>
          <a:bodyPr/>
          <a:lstStyle>
            <a:lvl1pPr marL="0" indent="0" algn="ctr">
              <a:buNone/>
              <a:defRPr sz="18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1046"/>
            <a:ext cx="1166495" cy="252730"/>
          </a:xfrm>
          <a:prstGeom prst="rect">
            <a:avLst/>
          </a:prstGeom>
          <a:noFill/>
        </p:spPr>
        <p:txBody>
          <a:bodyPr wrap="none" rtlCol="0">
            <a:spAutoFit/>
          </a:bodyPr>
          <a:lstStyle/>
          <a:p>
            <a:r>
              <a:rPr lang="en-US" altLang="zh-CN" sz="1050" dirty="0">
                <a:solidFill>
                  <a:schemeClr val="bg1"/>
                </a:solidFill>
                <a:latin typeface="微软雅黑" panose="020B0503020204020204" charset="-122"/>
                <a:ea typeface="微软雅黑" panose="020B0503020204020204" charset="-122"/>
              </a:rPr>
              <a:t>Python</a:t>
            </a:r>
            <a:r>
              <a:rPr lang="zh-CN" altLang="en-US" sz="1050" dirty="0">
                <a:solidFill>
                  <a:schemeClr val="bg1"/>
                </a:solidFill>
                <a:latin typeface="微软雅黑" panose="020B0503020204020204" charset="-122"/>
                <a:ea typeface="微软雅黑" panose="020B0503020204020204" charset="-122"/>
              </a:rPr>
              <a:t>程序设计</a:t>
            </a:r>
          </a:p>
        </p:txBody>
      </p:sp>
      <p:sp>
        <p:nvSpPr>
          <p:cNvPr id="10" name="文本框 9"/>
          <p:cNvSpPr txBox="1"/>
          <p:nvPr userDrawn="1"/>
        </p:nvSpPr>
        <p:spPr>
          <a:xfrm>
            <a:off x="2787918" y="4931046"/>
            <a:ext cx="2774315" cy="252730"/>
          </a:xfrm>
          <a:prstGeom prst="rect">
            <a:avLst/>
          </a:prstGeom>
          <a:noFill/>
        </p:spPr>
        <p:txBody>
          <a:bodyPr wrap="none" rtlCol="0">
            <a:spAutoFit/>
          </a:bodyPr>
          <a:lstStyle/>
          <a:p>
            <a:r>
              <a:rPr lang="zh-CN" altLang="en-US" sz="1050" dirty="0">
                <a:solidFill>
                  <a:schemeClr val="bg1"/>
                </a:solidFill>
                <a:latin typeface="微软雅黑" panose="020B0503020204020204" charset="-122"/>
                <a:ea typeface="微软雅黑" panose="020B0503020204020204" charset="-122"/>
              </a:rPr>
              <a:t>彭小江，深圳技术大学</a:t>
            </a:r>
            <a:r>
              <a:rPr lang="en-US" altLang="zh-CN" sz="1050" dirty="0">
                <a:solidFill>
                  <a:schemeClr val="bg1"/>
                </a:solidFill>
                <a:latin typeface="微软雅黑" panose="020B0503020204020204" charset="-122"/>
                <a:ea typeface="微软雅黑" panose="020B0503020204020204" charset="-122"/>
              </a:rPr>
              <a:t>-</a:t>
            </a:r>
            <a:r>
              <a:rPr lang="zh-CN" altLang="en-US" sz="1050" dirty="0">
                <a:solidFill>
                  <a:schemeClr val="bg1"/>
                </a:solidFill>
                <a:latin typeface="微软雅黑" panose="020B0503020204020204" charset="-122"/>
                <a:ea typeface="微软雅黑" panose="020B0503020204020204" charset="-122"/>
              </a:rPr>
              <a:t>大数据与互联网学院</a:t>
            </a: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768"/>
            <a:ext cx="1634144" cy="1019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2024"/>
            <a:ext cx="6858000" cy="1791234"/>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335"/>
            <a:ext cx="6858000" cy="124219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5291"/>
            <a:ext cx="2133600" cy="357232"/>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5291"/>
            <a:ext cx="2895600" cy="357232"/>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96"/>
            <a:ext cx="0" cy="332283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916"/>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153"/>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Date Placeholder 3"/>
          <p:cNvSpPr>
            <a:spLocks noGrp="1"/>
          </p:cNvSpPr>
          <p:nvPr>
            <p:ph type="dt" sz="half" idx="2"/>
          </p:nvPr>
        </p:nvSpPr>
        <p:spPr>
          <a:xfrm>
            <a:off x="457200" y="4685291"/>
            <a:ext cx="2133600" cy="357232"/>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5291"/>
            <a:ext cx="2895600" cy="357232"/>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686"/>
            <a:ext cx="7886700" cy="2140191"/>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3124"/>
            <a:ext cx="7886700" cy="1125476"/>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508"/>
            <a:ext cx="4032504" cy="339548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508"/>
            <a:ext cx="4032504" cy="339548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926"/>
            <a:ext cx="7886700" cy="994469"/>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227"/>
            <a:ext cx="3655181" cy="618118"/>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631"/>
            <a:ext cx="3655181" cy="264400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227"/>
            <a:ext cx="3673182" cy="618118"/>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631"/>
            <a:ext cx="3673182" cy="264400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2"/>
            <a:ext cx="2949178" cy="1200508"/>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789"/>
            <a:ext cx="4629150" cy="365630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511"/>
            <a:ext cx="2949178" cy="2859544"/>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2"/>
            <a:ext cx="3124012" cy="1200508"/>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3003"/>
            <a:ext cx="4629150" cy="40540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511"/>
            <a:ext cx="3124012" cy="2859544"/>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0"/>
            <a:ext cx="2057400" cy="438995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40"/>
            <a:ext cx="6052930" cy="438995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2540" y="476"/>
            <a:ext cx="9140190" cy="912655"/>
          </a:xfrm>
          <a:gradFill>
            <a:gsLst>
              <a:gs pos="0">
                <a:srgbClr val="00B0F0"/>
              </a:gs>
              <a:gs pos="16000">
                <a:srgbClr val="00B0F0"/>
              </a:gs>
              <a:gs pos="79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8193"/>
          <p:cNvGrpSpPr/>
          <p:nvPr/>
        </p:nvGrpSpPr>
        <p:grpSpPr>
          <a:xfrm>
            <a:off x="0" y="0"/>
            <a:ext cx="9144000" cy="5143209"/>
            <a:chOff x="0" y="0"/>
            <a:chExt cx="5760" cy="4319"/>
          </a:xfrm>
        </p:grpSpPr>
        <p:sp>
          <p:nvSpPr>
            <p:cNvPr id="16387"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8230"/>
            <p:cNvGrpSpPr/>
            <p:nvPr userDrawn="1"/>
          </p:nvGrpSpPr>
          <p:grpSpPr>
            <a:xfrm>
              <a:off x="0" y="1632"/>
              <a:ext cx="5758" cy="1858"/>
              <a:chOff x="0" y="0"/>
              <a:chExt cx="5758" cy="1858"/>
            </a:xfrm>
          </p:grpSpPr>
          <p:sp>
            <p:nvSpPr>
              <p:cNvPr id="16424"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8234" name="标题 8233"/>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8235" name="副标题 8234"/>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8236" name="日期占位符 8235"/>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heme" Target="../theme/theme10.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6" Type="http://schemas.openxmlformats.org/officeDocument/2006/relationships/image" Target="../media/image3.png"/><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1.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image" Target="../media/image3.png"/><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3.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3.xml"/><Relationship Id="rId13" Type="http://schemas.openxmlformats.org/officeDocument/2006/relationships/slideLayout" Target="../slideLayouts/slideLayout158.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theme" Target="../theme/theme15.xml"/><Relationship Id="rId2" Type="http://schemas.openxmlformats.org/officeDocument/2006/relationships/slideLayout" Target="../slideLayouts/slideLayout160.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3.pn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1265"/>
          <p:cNvGrpSpPr/>
          <p:nvPr/>
        </p:nvGrpSpPr>
        <p:grpSpPr>
          <a:xfrm>
            <a:off x="0" y="0"/>
            <a:ext cx="9144000" cy="5143209"/>
            <a:chOff x="0" y="0"/>
            <a:chExt cx="5760" cy="4319"/>
          </a:xfrm>
        </p:grpSpPr>
        <p:sp>
          <p:nvSpPr>
            <p:cNvPr id="10243"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0244"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45"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0246"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47"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0248"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0249"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0250"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51"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0252"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0253"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0254"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0255"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56"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0257"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0258"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0259"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0260"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0261"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0262"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0263"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64"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0265"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0266"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0267"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0268"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0269"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0270"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0271"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72"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0273"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0274"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0275"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76"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0277"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0278"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81"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331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331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331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229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29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229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29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229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229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229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29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230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230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230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230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30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230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230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230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230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230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231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231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1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231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231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231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231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231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231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231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32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232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232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232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2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232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232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32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4379" name="文本占位符 14378"/>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4380" name="日期占位符 1437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日期占位符 16385"/>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ea"/>
              </a:rPr>
              <a:t>2021/11/8</a:t>
            </a:fld>
            <a:endParaRPr lang="zh-CN" altLang="en-US" strike="noStrike" noProof="1"/>
          </a:p>
        </p:txBody>
      </p:sp>
      <p:sp>
        <p:nvSpPr>
          <p:cNvPr id="16387" name="灯片编号占位符 16386"/>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3316" name="组合 16387"/>
          <p:cNvGrpSpPr/>
          <p:nvPr/>
        </p:nvGrpSpPr>
        <p:grpSpPr>
          <a:xfrm>
            <a:off x="0" y="0"/>
            <a:ext cx="9140825" cy="5138446"/>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3319" name="任意多边形 1639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3320" name="任意多边形 1639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3321" name="任意多边形 1639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3322" name="任意多边形 1639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3323" name="任意多边形 1639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3324" name="任意多边形 1639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7" name="标题 16396"/>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6398" name="页脚占位符 16397"/>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6399" name="文本占位符 16398"/>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40"/>
            <a:ext cx="8229600" cy="857506"/>
          </a:xfrm>
          <a:prstGeom prst="rect">
            <a:avLst/>
          </a:prstGeom>
          <a:noFill/>
          <a:ln w="9525">
            <a:noFill/>
          </a:ln>
        </p:spPr>
        <p:txBody>
          <a:bodyPr anchor="ctr"/>
          <a:lstStyle/>
          <a:p>
            <a:pPr lvl="0" indent="0"/>
            <a:r>
              <a:rPr lang="zh-CN" altLang="en-US"/>
              <a:t>Click to edit Master title style</a:t>
            </a:r>
          </a:p>
        </p:txBody>
      </p:sp>
      <p:sp>
        <p:nvSpPr>
          <p:cNvPr id="2051" name="Text Placeholder 1026"/>
          <p:cNvSpPr>
            <a:spLocks noGrp="1"/>
          </p:cNvSpPr>
          <p:nvPr>
            <p:ph type="body"/>
          </p:nvPr>
        </p:nvSpPr>
        <p:spPr>
          <a:xfrm>
            <a:off x="457200" y="1200508"/>
            <a:ext cx="8229600" cy="3395485"/>
          </a:xfrm>
          <a:prstGeom prst="rect">
            <a:avLst/>
          </a:prstGeom>
          <a:noFill/>
          <a:ln w="9525">
            <a:noFill/>
          </a:ln>
        </p:spPr>
        <p:txBody>
          <a:bodyPr anchor="t"/>
          <a:lstStyle/>
          <a:p>
            <a:pPr lvl="0" indent="-342900"/>
            <a:r>
              <a:rPr lang="zh-CN" altLang="en-US"/>
              <a:t>Click to edit Master text styles</a:t>
            </a:r>
          </a:p>
          <a:p>
            <a:pPr lvl="1" indent="-28575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1028" name="Date Placeholder 1027"/>
          <p:cNvSpPr>
            <a:spLocks noGrp="1"/>
          </p:cNvSpPr>
          <p:nvPr>
            <p:ph type="dt" sz="half" idx="2"/>
          </p:nvPr>
        </p:nvSpPr>
        <p:spPr>
          <a:xfrm>
            <a:off x="457200" y="4685316"/>
            <a:ext cx="2133600" cy="357294"/>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5316"/>
            <a:ext cx="2895600" cy="357294"/>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5316"/>
            <a:ext cx="2133600" cy="357294"/>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400"/>
            <a:ext cx="8229600" cy="857356"/>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p:nvPr>
        </p:nvSpPr>
        <p:spPr>
          <a:xfrm>
            <a:off x="457200" y="1200298"/>
            <a:ext cx="8229600" cy="3396082"/>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Rectangle 4"/>
          <p:cNvSpPr>
            <a:spLocks noGrp="1"/>
          </p:cNvSpPr>
          <p:nvPr>
            <p:ph type="dt" sz="half" idx="2"/>
          </p:nvPr>
        </p:nvSpPr>
        <p:spPr>
          <a:xfrm>
            <a:off x="457200" y="4685291"/>
            <a:ext cx="2133600" cy="357232"/>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5291"/>
            <a:ext cx="2895600" cy="357232"/>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5291"/>
            <a:ext cx="2133600" cy="357232"/>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7169"/>
          <p:cNvGrpSpPr/>
          <p:nvPr/>
        </p:nvGrpSpPr>
        <p:grpSpPr>
          <a:xfrm>
            <a:off x="0" y="0"/>
            <a:ext cx="9144000" cy="5143209"/>
            <a:chOff x="0" y="0"/>
            <a:chExt cx="5760" cy="4319"/>
          </a:xfrm>
        </p:grpSpPr>
        <p:sp>
          <p:nvSpPr>
            <p:cNvPr id="7171"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7211" name="文本占位符 7210"/>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212" name="日期占位符 7211"/>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t>2021/11/8</a:t>
            </a:fld>
            <a:endParaRPr lang="zh-CN" altLang="en-US" strike="noStrike" noProof="1"/>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032" y="1055913"/>
            <a:ext cx="5829300" cy="1186913"/>
          </a:xfrm>
        </p:spPr>
        <p:txBody>
          <a:bodyPr>
            <a:noAutofit/>
          </a:bodyPr>
          <a:lstStyle/>
          <a:p>
            <a:r>
              <a:rPr lang="zh-CN" altLang="en-US">
                <a:solidFill>
                  <a:schemeClr val="tx1"/>
                </a:solidFill>
                <a:latin typeface="隶书" panose="02010509060101010101" pitchFamily="49" charset="-122"/>
                <a:ea typeface="+mj-ea"/>
                <a:sym typeface="+mn-ea"/>
              </a:rPr>
              <a:t>第</a:t>
            </a:r>
            <a:r>
              <a:rPr lang="en-US" altLang="zh-CN">
                <a:solidFill>
                  <a:schemeClr val="tx1"/>
                </a:solidFill>
                <a:latin typeface="隶书" panose="02010509060101010101" pitchFamily="49" charset="-122"/>
                <a:ea typeface="+mj-ea"/>
                <a:sym typeface="+mn-ea"/>
              </a:rPr>
              <a:t>8</a:t>
            </a:r>
            <a:r>
              <a:rPr lang="zh-CN" altLang="en-US">
                <a:solidFill>
                  <a:schemeClr val="tx1"/>
                </a:solidFill>
                <a:latin typeface="隶书" panose="02010509060101010101" pitchFamily="49" charset="-122"/>
                <a:ea typeface="+mj-ea"/>
                <a:sym typeface="+mn-ea"/>
              </a:rPr>
              <a:t>章</a:t>
            </a:r>
            <a:r>
              <a:rPr lang="en-US" altLang="zh-CN">
                <a:solidFill>
                  <a:schemeClr val="tx1"/>
                </a:solidFill>
                <a:latin typeface="隶书" panose="02010509060101010101" pitchFamily="49" charset="-122"/>
                <a:ea typeface="+mj-ea"/>
                <a:sym typeface="+mn-ea"/>
              </a:rPr>
              <a:t> </a:t>
            </a:r>
            <a:r>
              <a:rPr lang="zh-CN" altLang="en-US" dirty="0">
                <a:latin typeface="+mj-lt"/>
                <a:ea typeface="+mj-ea"/>
                <a:sym typeface="+mn-ea"/>
              </a:rPr>
              <a:t>异常处理结构与程序调试、测试</a:t>
            </a:r>
            <a:endParaRPr lang="zh-CN" altLang="en-US">
              <a:solidFill>
                <a:schemeClr val="tx1"/>
              </a:solidFill>
              <a:latin typeface="隶书" panose="02010509060101010101" pitchFamily="49" charset="-122"/>
              <a:ea typeface="+mj-ea"/>
              <a:sym typeface="+mn-ea"/>
            </a:endParaRPr>
          </a:p>
        </p:txBody>
      </p:sp>
      <p:sp>
        <p:nvSpPr>
          <p:cNvPr id="3" name="副标题 2"/>
          <p:cNvSpPr>
            <a:spLocks noGrp="1"/>
          </p:cNvSpPr>
          <p:nvPr>
            <p:ph type="subTitle" idx="1"/>
          </p:nvPr>
        </p:nvSpPr>
        <p:spPr/>
        <p:txBody>
          <a:bodyPr>
            <a:normAutofit lnSpcReduction="10000"/>
          </a:bodyPr>
          <a:lstStyle/>
          <a:p>
            <a:r>
              <a:rPr lang="zh-CN" altLang="en-US" dirty="0"/>
              <a:t>彭小江，博士，副教授</a:t>
            </a:r>
            <a:endParaRPr lang="en-US" altLang="zh-CN" dirty="0"/>
          </a:p>
          <a:p>
            <a:r>
              <a:rPr lang="zh-CN" altLang="en-US" dirty="0"/>
              <a:t>深圳技术大学</a:t>
            </a:r>
            <a:endParaRPr lang="en-US" altLang="zh-CN" dirty="0"/>
          </a:p>
          <a:p>
            <a:r>
              <a:rPr lang="en-US" altLang="zh-CN" dirty="0"/>
              <a:t>Email: pengxiaojiang@sztu.edu.cn</a:t>
            </a:r>
          </a:p>
          <a:p>
            <a:r>
              <a:rPr lang="en-US" altLang="zh-CN" dirty="0"/>
              <a:t>Homepage: https://pengxj.github.io/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29698" name="内容占位符 2"/>
          <p:cNvSpPr>
            <a:spLocks noGrp="1"/>
          </p:cNvSpPr>
          <p:nvPr>
            <p:ph idx="1"/>
          </p:nvPr>
        </p:nvSpPr>
        <p:spPr>
          <a:xfrm>
            <a:off x="439420" y="1186180"/>
            <a:ext cx="7219315" cy="2904490"/>
          </a:xfrm>
        </p:spPr>
        <p:txBody>
          <a:bodyPr anchor="t"/>
          <a:lstStyle/>
          <a:p>
            <a:pPr>
              <a:buFont typeface="Wingdings" panose="05000000000000000000" charset="0"/>
              <a:buChar char="v"/>
            </a:pPr>
            <a:r>
              <a:rPr lang="zh-CN" altLang="en-US" sz="1800"/>
              <a:t>注意</a:t>
            </a:r>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不建议使用异常来代替常规的检查，如</a:t>
            </a:r>
            <a:r>
              <a:rPr lang="en-US" altLang="x-none" sz="1500" dirty="0">
                <a:sym typeface="宋体" panose="02010600030101010101" pitchFamily="2" charset="-122"/>
              </a:rPr>
              <a:t>if...else</a:t>
            </a:r>
            <a:r>
              <a:rPr lang="zh-CN" altLang="en-US" sz="1500" dirty="0">
                <a:sym typeface="宋体" panose="02010600030101010101" pitchFamily="2" charset="-122"/>
              </a:rPr>
              <a:t>判断。</a:t>
            </a:r>
            <a:endParaRPr lang="zh-CN" altLang="en-US" sz="1500" dirty="0"/>
          </a:p>
          <a:p>
            <a:pPr>
              <a:lnSpc>
                <a:spcPct val="120000"/>
              </a:lnSpc>
              <a:spcBef>
                <a:spcPts val="600"/>
              </a:spcBef>
              <a:spcAft>
                <a:spcPts val="600"/>
              </a:spcAft>
              <a:buFont typeface="Wingdings" panose="05000000000000000000" charset="0"/>
              <a:buChar char="ü"/>
            </a:pPr>
            <a:r>
              <a:rPr lang="zh-CN" altLang="en-US" sz="1500" dirty="0">
                <a:sym typeface="宋体" panose="02010600030101010101" pitchFamily="2" charset="-122"/>
              </a:rPr>
              <a:t>应避免过多使用异常处理机制，只在确实需要时才使用。</a:t>
            </a:r>
          </a:p>
          <a:p>
            <a:pPr>
              <a:lnSpc>
                <a:spcPct val="120000"/>
              </a:lnSpc>
              <a:spcBef>
                <a:spcPts val="600"/>
              </a:spcBef>
              <a:spcAft>
                <a:spcPts val="600"/>
              </a:spcAft>
              <a:buFont typeface="Wingdings" panose="05000000000000000000" charset="0"/>
              <a:buChar char="ü"/>
            </a:pPr>
            <a:r>
              <a:rPr lang="zh-CN" altLang="en-US" sz="1500"/>
              <a:t>捕捉异常时，应尽量精准，并针对不同类型的异常设计不同的处理代码。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457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pic>
        <p:nvPicPr>
          <p:cNvPr id="30722" name="图片 2"/>
          <p:cNvPicPr>
            <a:picLocks noChangeAspect="1"/>
          </p:cNvPicPr>
          <p:nvPr/>
        </p:nvPicPr>
        <p:blipFill>
          <a:blip r:embed="rId2"/>
          <a:stretch>
            <a:fillRect/>
          </a:stretch>
        </p:blipFill>
        <p:spPr>
          <a:xfrm>
            <a:off x="1396048" y="1065796"/>
            <a:ext cx="1880325" cy="3789232"/>
          </a:xfrm>
          <a:prstGeom prst="rect">
            <a:avLst/>
          </a:prstGeom>
          <a:noFill/>
          <a:ln w="9525">
            <a:noFill/>
          </a:ln>
        </p:spPr>
      </p:pic>
      <p:pic>
        <p:nvPicPr>
          <p:cNvPr id="30723" name="图片 3"/>
          <p:cNvPicPr>
            <a:picLocks noChangeAspect="1"/>
          </p:cNvPicPr>
          <p:nvPr/>
        </p:nvPicPr>
        <p:blipFill>
          <a:blip r:embed="rId3"/>
          <a:stretch>
            <a:fillRect/>
          </a:stretch>
        </p:blipFill>
        <p:spPr>
          <a:xfrm>
            <a:off x="3335915" y="1044361"/>
            <a:ext cx="2047043" cy="3709445"/>
          </a:xfrm>
          <a:prstGeom prst="rect">
            <a:avLst/>
          </a:prstGeom>
          <a:noFill/>
          <a:ln w="9525">
            <a:noFill/>
          </a:ln>
        </p:spPr>
      </p:pic>
      <p:pic>
        <p:nvPicPr>
          <p:cNvPr id="30724" name="图片 4"/>
          <p:cNvPicPr>
            <a:picLocks noChangeAspect="1"/>
          </p:cNvPicPr>
          <p:nvPr/>
        </p:nvPicPr>
        <p:blipFill>
          <a:blip r:embed="rId4">
            <a:clrChange>
              <a:clrFrom>
                <a:srgbClr val="FFFFFF"/>
              </a:clrFrom>
              <a:clrTo>
                <a:srgbClr val="FFFFFF">
                  <a:alpha val="0"/>
                </a:srgbClr>
              </a:clrTo>
            </a:clrChange>
          </a:blip>
          <a:stretch>
            <a:fillRect/>
          </a:stretch>
        </p:blipFill>
        <p:spPr>
          <a:xfrm>
            <a:off x="5407965" y="1065796"/>
            <a:ext cx="1951776" cy="37106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560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sp>
        <p:nvSpPr>
          <p:cNvPr id="31746" name="文本占位符 25602"/>
          <p:cNvSpPr>
            <a:spLocks noGrp="1"/>
          </p:cNvSpPr>
          <p:nvPr>
            <p:ph idx="1"/>
          </p:nvPr>
        </p:nvSpPr>
        <p:spPr/>
        <p:txBody>
          <a:bodyPr anchor="t"/>
          <a:lstStyle/>
          <a:p>
            <a:pPr>
              <a:lnSpc>
                <a:spcPct val="80000"/>
              </a:lnSpc>
              <a:buFont typeface="Wingdings" panose="05000000000000000000" charset="0"/>
              <a:buChar char="§"/>
            </a:pPr>
            <a:r>
              <a:rPr lang="zh-CN" altLang="en-US" sz="1800" dirty="0"/>
              <a:t>可以继承Python内置异常类来实现自定义的异常类。</a:t>
            </a:r>
          </a:p>
          <a:p>
            <a:pPr>
              <a:lnSpc>
                <a:spcPct val="80000"/>
              </a:lnSpc>
              <a:spcBef>
                <a:spcPct val="10000"/>
              </a:spcBef>
              <a:buNone/>
            </a:pPr>
            <a:endParaRPr lang="en-US" altLang="x-none" sz="1350" dirty="0">
              <a:latin typeface="Times New Roman" panose="02020603050405020304" pitchFamily="2" charset="0"/>
            </a:endParaRPr>
          </a:p>
          <a:p>
            <a:pPr>
              <a:spcBef>
                <a:spcPct val="0"/>
              </a:spcBef>
              <a:buNone/>
            </a:pPr>
            <a:r>
              <a:rPr lang="en-US" altLang="x-none" sz="1200" dirty="0">
                <a:latin typeface="Consolas" panose="020B0609020204030204" charset="0"/>
              </a:rPr>
              <a:t>class ShortInputException(Exception):</a:t>
            </a:r>
          </a:p>
          <a:p>
            <a:pPr>
              <a:spcBef>
                <a:spcPct val="0"/>
              </a:spcBef>
              <a:buNone/>
            </a:pPr>
            <a:r>
              <a:rPr lang="en-US" altLang="x-none" sz="1200" dirty="0">
                <a:latin typeface="Consolas" panose="020B0609020204030204" charset="0"/>
              </a:rPr>
              <a:t>    def __init__(self, length, atleast):</a:t>
            </a:r>
          </a:p>
          <a:p>
            <a:pPr>
              <a:spcBef>
                <a:spcPct val="0"/>
              </a:spcBef>
              <a:buNone/>
            </a:pPr>
            <a:r>
              <a:rPr lang="en-US" altLang="x-none" sz="1200" dirty="0">
                <a:latin typeface="Consolas" panose="020B0609020204030204" charset="0"/>
              </a:rPr>
              <a:t>        Exception.__init__(self)</a:t>
            </a:r>
          </a:p>
          <a:p>
            <a:pPr>
              <a:spcBef>
                <a:spcPct val="0"/>
              </a:spcBef>
              <a:buNone/>
            </a:pPr>
            <a:r>
              <a:rPr lang="en-US" altLang="x-none" sz="1200" dirty="0">
                <a:latin typeface="Consolas" panose="020B0609020204030204" charset="0"/>
              </a:rPr>
              <a:t>        self.length = length</a:t>
            </a:r>
          </a:p>
          <a:p>
            <a:pPr>
              <a:spcBef>
                <a:spcPct val="0"/>
              </a:spcBef>
              <a:buNone/>
            </a:pPr>
            <a:r>
              <a:rPr lang="en-US" altLang="x-none" sz="1200" dirty="0">
                <a:latin typeface="Consolas" panose="020B0609020204030204" charset="0"/>
              </a:rPr>
              <a:t>        self.atleast = atleast </a:t>
            </a:r>
          </a:p>
          <a:p>
            <a:pPr>
              <a:spcBef>
                <a:spcPct val="0"/>
              </a:spcBef>
              <a:buNone/>
            </a:pPr>
            <a:r>
              <a:rPr lang="en-US" altLang="x-none" sz="1200" dirty="0">
                <a:latin typeface="Consolas" panose="020B0609020204030204" charset="0"/>
              </a:rPr>
              <a:t>try:</a:t>
            </a:r>
          </a:p>
          <a:p>
            <a:pPr>
              <a:spcBef>
                <a:spcPct val="0"/>
              </a:spcBef>
              <a:buNone/>
            </a:pPr>
            <a:r>
              <a:rPr lang="en-US" altLang="x-none" sz="1200" dirty="0">
                <a:latin typeface="Consolas" panose="020B0609020204030204" charset="0"/>
              </a:rPr>
              <a:t>    s = input('</a:t>
            </a:r>
            <a:r>
              <a:rPr lang="zh-CN" altLang="en-US" sz="1200" dirty="0">
                <a:latin typeface="Consolas" panose="020B0609020204030204" charset="0"/>
              </a:rPr>
              <a:t>请输入 </a:t>
            </a:r>
            <a:r>
              <a:rPr lang="en-US" altLang="x-none" sz="1200" dirty="0">
                <a:latin typeface="Consolas" panose="020B0609020204030204" charset="0"/>
              </a:rPr>
              <a:t>--&gt; ')</a:t>
            </a:r>
          </a:p>
          <a:p>
            <a:pPr>
              <a:spcBef>
                <a:spcPct val="0"/>
              </a:spcBef>
              <a:buNone/>
            </a:pPr>
            <a:r>
              <a:rPr lang="en-US" altLang="x-none" sz="1200" dirty="0">
                <a:latin typeface="Consolas" panose="020B0609020204030204" charset="0"/>
              </a:rPr>
              <a:t>    if len(s) &lt; 3:</a:t>
            </a:r>
          </a:p>
          <a:p>
            <a:pPr>
              <a:spcBef>
                <a:spcPct val="0"/>
              </a:spcBef>
              <a:buNone/>
            </a:pPr>
            <a:r>
              <a:rPr lang="en-US" altLang="x-none" sz="1200" dirty="0">
                <a:latin typeface="Consolas" panose="020B0609020204030204" charset="0"/>
              </a:rPr>
              <a:t>        raise ShortInputException(len(s), 3)</a:t>
            </a:r>
          </a:p>
          <a:p>
            <a:pPr>
              <a:spcBef>
                <a:spcPct val="0"/>
              </a:spcBef>
              <a:buNone/>
            </a:pPr>
            <a:r>
              <a:rPr lang="en-US" altLang="x-none" sz="1200" dirty="0">
                <a:latin typeface="Consolas" panose="020B0609020204030204" charset="0"/>
              </a:rPr>
              <a:t>except EOFError: 		</a:t>
            </a:r>
          </a:p>
          <a:p>
            <a:pPr>
              <a:spcBef>
                <a:spcPct val="0"/>
              </a:spcBef>
              <a:buNone/>
            </a:pPr>
            <a:r>
              <a:rPr lang="en-US" altLang="x-none" sz="1200" dirty="0">
                <a:latin typeface="Consolas" panose="020B0609020204030204" charset="0"/>
              </a:rPr>
              <a:t>    print('</a:t>
            </a:r>
            <a:r>
              <a:rPr lang="zh-CN" altLang="en-US" sz="1200" dirty="0">
                <a:latin typeface="Consolas" panose="020B0609020204030204" charset="0"/>
              </a:rPr>
              <a:t>你输入了一个结束标记</a:t>
            </a:r>
            <a:r>
              <a:rPr lang="en-US" altLang="x-none" sz="1200" dirty="0">
                <a:latin typeface="Consolas" panose="020B0609020204030204" charset="0"/>
              </a:rPr>
              <a:t>EOF')</a:t>
            </a:r>
          </a:p>
          <a:p>
            <a:pPr>
              <a:spcBef>
                <a:spcPct val="0"/>
              </a:spcBef>
              <a:buNone/>
            </a:pPr>
            <a:r>
              <a:rPr lang="en-US" altLang="x-none" sz="1200" dirty="0">
                <a:latin typeface="Consolas" panose="020B0609020204030204" charset="0"/>
              </a:rPr>
              <a:t>except ShortInputException as x:				</a:t>
            </a:r>
          </a:p>
          <a:p>
            <a:pPr>
              <a:spcBef>
                <a:spcPct val="0"/>
              </a:spcBef>
              <a:buNone/>
            </a:pPr>
            <a:r>
              <a:rPr lang="en-US" altLang="x-none" sz="1200" dirty="0">
                <a:latin typeface="Consolas" panose="020B0609020204030204" charset="0"/>
              </a:rPr>
              <a:t>    print('ShortInputException: </a:t>
            </a:r>
            <a:r>
              <a:rPr lang="zh-CN" altLang="en-US" sz="1200" dirty="0">
                <a:latin typeface="Consolas" panose="020B0609020204030204" charset="0"/>
              </a:rPr>
              <a:t>长度是 </a:t>
            </a:r>
            <a:r>
              <a:rPr lang="en-US" altLang="x-none" sz="1200" dirty="0">
                <a:latin typeface="Consolas" panose="020B0609020204030204" charset="0"/>
              </a:rPr>
              <a:t>%d, </a:t>
            </a:r>
            <a:r>
              <a:rPr lang="zh-CN" altLang="en-US" sz="1200" dirty="0">
                <a:latin typeface="Consolas" panose="020B0609020204030204" charset="0"/>
              </a:rPr>
              <a:t>至少应是 </a:t>
            </a:r>
            <a:r>
              <a:rPr lang="en-US" altLang="x-none" sz="1200" dirty="0">
                <a:latin typeface="Consolas" panose="020B0609020204030204" charset="0"/>
              </a:rPr>
              <a:t>%d' % (x.length, x.atleast))</a:t>
            </a:r>
          </a:p>
          <a:p>
            <a:pPr>
              <a:spcBef>
                <a:spcPct val="0"/>
              </a:spcBef>
              <a:buNone/>
            </a:pPr>
            <a:r>
              <a:rPr lang="en-US" altLang="x-none" sz="1200" dirty="0">
                <a:latin typeface="Consolas" panose="020B0609020204030204" charset="0"/>
              </a:rPr>
              <a:t>else:</a:t>
            </a:r>
          </a:p>
          <a:p>
            <a:pPr>
              <a:spcBef>
                <a:spcPct val="0"/>
              </a:spcBef>
              <a:buNone/>
            </a:pPr>
            <a:r>
              <a:rPr lang="en-US" altLang="x-none" sz="1200" dirty="0">
                <a:latin typeface="Consolas" panose="020B0609020204030204" charset="0"/>
              </a:rPr>
              <a:t>    print ('</a:t>
            </a:r>
            <a:r>
              <a:rPr lang="zh-CN" altLang="en-US" sz="1200" dirty="0">
                <a:latin typeface="Consolas" panose="020B0609020204030204" charset="0"/>
              </a:rPr>
              <a:t>没有异常发生</a:t>
            </a:r>
            <a:r>
              <a:rPr lang="en-US" altLang="x-none" sz="1200" dirty="0">
                <a:latin typeface="Consolas" panose="020B060902020403020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764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8.2 </a:t>
            </a:r>
            <a:r>
              <a:rPr lang="en-US" altLang="x-none" kern="1200" baseline="0" dirty="0">
                <a:latin typeface="+mj-lt"/>
                <a:ea typeface="+mj-ea"/>
                <a:cs typeface="+mj-cs"/>
              </a:rPr>
              <a:t>Python</a:t>
            </a:r>
            <a:r>
              <a:rPr lang="zh-CN" altLang="en-US" kern="1200" baseline="0" dirty="0">
                <a:latin typeface="+mj-lt"/>
                <a:ea typeface="+mj-ea"/>
                <a:cs typeface="+mj-cs"/>
              </a:rPr>
              <a:t>中的异常类</a:t>
            </a:r>
          </a:p>
        </p:txBody>
      </p:sp>
      <p:sp>
        <p:nvSpPr>
          <p:cNvPr id="31746" name="文本占位符 27650"/>
          <p:cNvSpPr>
            <a:spLocks noGrp="1"/>
          </p:cNvSpPr>
          <p:nvPr>
            <p:ph idx="1"/>
          </p:nvPr>
        </p:nvSpPr>
        <p:spPr/>
        <p:txBody>
          <a:bodyPr anchor="t"/>
          <a:lstStyle/>
          <a:p>
            <a:pPr fontAlgn="base">
              <a:lnSpc>
                <a:spcPct val="80000"/>
              </a:lnSpc>
              <a:buFont typeface="Wingdings" panose="05000000000000000000" charset="0"/>
              <a:buChar char="§"/>
            </a:pPr>
            <a:r>
              <a:rPr lang="zh-CN" altLang="en-US" sz="1800" strike="noStrike" noProof="1"/>
              <a:t>如果自己编写的某个模块需要抛出多个不同的异常，</a:t>
            </a:r>
            <a:r>
              <a:rPr lang="zh-CN" altLang="en-US" sz="1800" strike="noStrike" noProof="1">
                <a:solidFill>
                  <a:srgbClr val="FF0000"/>
                </a:solidFill>
              </a:rPr>
              <a:t>一般习惯</a:t>
            </a:r>
            <a:r>
              <a:rPr lang="zh-CN" altLang="en-US" sz="1800" strike="noStrike" noProof="1"/>
              <a:t>先创建一个基类，再创建多个派生类分别表示不同的异常。根据不同的错误条件，创建特定的异常类：</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Error(Exception):</a:t>
            </a:r>
          </a:p>
          <a:p>
            <a:pPr marL="152400" indent="-152400" fontAlgn="base">
              <a:lnSpc>
                <a:spcPct val="80000"/>
              </a:lnSpc>
              <a:buNone/>
            </a:pPr>
            <a:r>
              <a:rPr lang="zh-CN" altLang="en-US" sz="1350" strike="noStrike" noProof="1">
                <a:latin typeface="Consolas" panose="020B0609020204030204" charset="0"/>
              </a:rPr>
              <a:t>    pass</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InputError(Error):</a:t>
            </a:r>
          </a:p>
          <a:p>
            <a:pPr marL="152400" indent="-152400" fontAlgn="base">
              <a:lnSpc>
                <a:spcPct val="80000"/>
              </a:lnSpc>
              <a:buNone/>
            </a:pPr>
            <a:r>
              <a:rPr lang="zh-CN" altLang="en-US" sz="1350" strike="noStrike" noProof="1">
                <a:latin typeface="Consolas" panose="020B0609020204030204" charset="0"/>
              </a:rPr>
              <a:t>    def __init__(self, expression, message):</a:t>
            </a:r>
          </a:p>
          <a:p>
            <a:pPr marL="152400" indent="-152400" fontAlgn="base">
              <a:lnSpc>
                <a:spcPct val="80000"/>
              </a:lnSpc>
              <a:buNone/>
            </a:pPr>
            <a:r>
              <a:rPr lang="zh-CN" altLang="en-US" sz="1350" strike="noStrike" noProof="1">
                <a:latin typeface="Consolas" panose="020B0609020204030204" charset="0"/>
              </a:rPr>
              <a:t>        self.expression = expression</a:t>
            </a:r>
          </a:p>
          <a:p>
            <a:pPr marL="152400" indent="-152400" fontAlgn="base">
              <a:lnSpc>
                <a:spcPct val="80000"/>
              </a:lnSpc>
              <a:buNone/>
            </a:pPr>
            <a:r>
              <a:rPr lang="zh-CN" altLang="en-US" sz="1350" strike="noStrike" noProof="1">
                <a:latin typeface="Consolas" panose="020B0609020204030204" charset="0"/>
              </a:rPr>
              <a:t>        self.message = message</a:t>
            </a:r>
          </a:p>
          <a:p>
            <a:pPr marL="152400" indent="-152400" fontAlgn="base">
              <a:lnSpc>
                <a:spcPct val="80000"/>
              </a:lnSpc>
              <a:buNone/>
            </a:pPr>
            <a:endParaRPr lang="zh-CN" altLang="en-US" sz="1350" strike="noStrike" noProof="1">
              <a:latin typeface="Consolas" panose="020B0609020204030204" charset="0"/>
            </a:endParaRPr>
          </a:p>
          <a:p>
            <a:pPr marL="152400" indent="-152400" fontAlgn="base">
              <a:lnSpc>
                <a:spcPct val="80000"/>
              </a:lnSpc>
              <a:buNone/>
            </a:pPr>
            <a:r>
              <a:rPr lang="zh-CN" altLang="en-US" sz="1350" strike="noStrike" noProof="1">
                <a:latin typeface="Consolas" panose="020B0609020204030204" charset="0"/>
              </a:rPr>
              <a:t>class TransitionError(Error):</a:t>
            </a:r>
          </a:p>
          <a:p>
            <a:pPr marL="152400" indent="-152400" fontAlgn="base">
              <a:lnSpc>
                <a:spcPct val="80000"/>
              </a:lnSpc>
              <a:buNone/>
            </a:pPr>
            <a:r>
              <a:rPr lang="zh-CN" altLang="en-US" sz="1350" strike="noStrike" noProof="1">
                <a:latin typeface="Consolas" panose="020B0609020204030204" charset="0"/>
              </a:rPr>
              <a:t>    def __init__(self, previous, next, message):</a:t>
            </a:r>
          </a:p>
          <a:p>
            <a:pPr marL="152400" indent="-152400" fontAlgn="base">
              <a:lnSpc>
                <a:spcPct val="80000"/>
              </a:lnSpc>
              <a:buNone/>
            </a:pPr>
            <a:r>
              <a:rPr lang="zh-CN" altLang="en-US" sz="1350" strike="noStrike" noProof="1">
                <a:latin typeface="Consolas" panose="020B0609020204030204" charset="0"/>
              </a:rPr>
              <a:t>        self.previous = previous</a:t>
            </a:r>
          </a:p>
          <a:p>
            <a:pPr marL="152400" indent="-152400" fontAlgn="base">
              <a:lnSpc>
                <a:spcPct val="80000"/>
              </a:lnSpc>
              <a:buNone/>
            </a:pPr>
            <a:r>
              <a:rPr lang="zh-CN" altLang="en-US" sz="1350" strike="noStrike" noProof="1">
                <a:latin typeface="Consolas" panose="020B0609020204030204" charset="0"/>
              </a:rPr>
              <a:t>        self.next = next</a:t>
            </a:r>
          </a:p>
          <a:p>
            <a:pPr marL="152400" indent="-152400" fontAlgn="base">
              <a:lnSpc>
                <a:spcPct val="80000"/>
              </a:lnSpc>
              <a:buNone/>
            </a:pPr>
            <a:r>
              <a:rPr lang="zh-CN" altLang="en-US" sz="1350" strike="noStrike" noProof="1">
                <a:latin typeface="Consolas" panose="020B0609020204030204" charset="0"/>
              </a:rPr>
              <a:t>        self.message = message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2867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28675" name="文本占位符 28674"/>
          <p:cNvSpPr>
            <a:spLocks noGrp="1"/>
          </p:cNvSpPr>
          <p:nvPr>
            <p:ph idx="1"/>
          </p:nvPr>
        </p:nvSpPr>
        <p:spPr/>
        <p:txBody>
          <a:bodyPr/>
          <a:lstStyle/>
          <a:p>
            <a:pPr fontAlgn="base">
              <a:lnSpc>
                <a:spcPct val="90000"/>
              </a:lnSpc>
              <a:buFont typeface="Wingdings" panose="05000000000000000000" charset="0"/>
              <a:buChar char="v"/>
            </a:pPr>
            <a:r>
              <a:rPr lang="en-US" altLang="x-none" sz="1800" strike="noStrike" noProof="1">
                <a:solidFill>
                  <a:srgbClr val="FF0000"/>
                </a:solidFill>
                <a:effectLst/>
                <a:ea typeface="宋体" panose="02010600030101010101" pitchFamily="2" charset="-122"/>
              </a:rPr>
              <a:t>try</a:t>
            </a:r>
            <a:r>
              <a:rPr lang="zh-CN" altLang="en-US" sz="1800" strike="noStrike" noProof="1">
                <a:solidFill>
                  <a:srgbClr val="FF0000"/>
                </a:solidFill>
                <a:effectLst/>
                <a:ea typeface="宋体" panose="02010600030101010101" pitchFamily="2" charset="-122"/>
              </a:rPr>
              <a:t>子句中的代码块放置可能出现异常的语句</a:t>
            </a:r>
            <a:r>
              <a:rPr lang="zh-CN" altLang="en-US" sz="1800" strike="noStrike" noProof="1">
                <a:effectLst/>
                <a:ea typeface="宋体" panose="02010600030101010101" pitchFamily="2" charset="-122"/>
              </a:rPr>
              <a:t>，</a:t>
            </a:r>
            <a:r>
              <a:rPr lang="en-US" altLang="x-none" sz="1800" strike="noStrike" noProof="1">
                <a:effectLst/>
                <a:ea typeface="宋体" panose="02010600030101010101" pitchFamily="2" charset="-122"/>
              </a:rPr>
              <a:t>except</a:t>
            </a:r>
            <a:r>
              <a:rPr lang="zh-CN" altLang="en-US" sz="1800" strike="noStrike" noProof="1">
                <a:effectLst/>
                <a:ea typeface="宋体" panose="02010600030101010101" pitchFamily="2" charset="-122"/>
              </a:rPr>
              <a:t>子句中的代码块处理异常。</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try:</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try</a:t>
            </a:r>
            <a:r>
              <a:rPr lang="zh-CN" altLang="en-US" sz="1500" strike="noStrike" noProof="1">
                <a:effectLst/>
                <a:latin typeface="Consolas" panose="020B0609020204030204" charset="0"/>
                <a:ea typeface="宋体" panose="02010600030101010101" pitchFamily="2" charset="-122"/>
              </a:rPr>
              <a:t>块			       </a:t>
            </a:r>
            <a:r>
              <a:rPr lang="en-US" altLang="x-none" sz="1500" strike="noStrike" noProof="1">
                <a:effectLst/>
                <a:latin typeface="Consolas" panose="020B0609020204030204" charset="0"/>
                <a:ea typeface="宋体" panose="02010600030101010101" pitchFamily="2" charset="-122"/>
              </a:rPr>
              <a:t>#</a:t>
            </a:r>
            <a:r>
              <a:rPr lang="zh-CN" altLang="en-US" sz="1500" strike="noStrike" noProof="1">
                <a:effectLst/>
                <a:latin typeface="Consolas" panose="020B0609020204030204" charset="0"/>
                <a:ea typeface="宋体" panose="02010600030101010101" pitchFamily="2" charset="-122"/>
              </a:rPr>
              <a:t>被监控的语句</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except Exception[ as reason]:</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a:t>
            </a:r>
            <a:r>
              <a:rPr lang="zh-CN" altLang="en-US" sz="1500" strike="noStrike" noProof="1">
                <a:effectLst/>
                <a:latin typeface="Consolas" panose="020B0609020204030204" charset="0"/>
                <a:ea typeface="宋体" panose="02010600030101010101" pitchFamily="2" charset="-122"/>
              </a:rPr>
              <a:t>块		             </a:t>
            </a:r>
            <a:r>
              <a:rPr lang="en-US" altLang="x-none" sz="1500" strike="noStrike" noProof="1">
                <a:effectLst/>
                <a:latin typeface="Consolas" panose="020B0609020204030204" charset="0"/>
                <a:ea typeface="宋体" panose="02010600030101010101" pitchFamily="2" charset="-122"/>
              </a:rPr>
              <a:t>#</a:t>
            </a:r>
            <a:r>
              <a:rPr lang="zh-CN" altLang="en-US" sz="1500" strike="noStrike" noProof="1">
                <a:effectLst/>
                <a:latin typeface="Consolas" panose="020B0609020204030204" charset="0"/>
                <a:ea typeface="宋体" panose="02010600030101010101" pitchFamily="2" charset="-122"/>
              </a:rPr>
              <a:t>处理异常的语句</a:t>
            </a:r>
          </a:p>
          <a:p>
            <a:pPr marL="1905" indent="-1905" fontAlgn="base">
              <a:lnSpc>
                <a:spcPct val="90000"/>
              </a:lnSpc>
              <a:buNone/>
            </a:pPr>
            <a:endParaRPr lang="zh-CN" altLang="en-US" sz="1350" strike="noStrike" noProof="1">
              <a:effectLst/>
              <a:latin typeface="Consolas" panose="020B0609020204030204" charset="0"/>
              <a:ea typeface="宋体" panose="02010600030101010101" pitchFamily="2" charset="-122"/>
            </a:endParaRPr>
          </a:p>
          <a:p>
            <a:pPr fontAlgn="base">
              <a:lnSpc>
                <a:spcPct val="90000"/>
              </a:lnSpc>
              <a:buFont typeface="Wingdings" panose="05000000000000000000" charset="0"/>
              <a:buChar char="§"/>
            </a:pPr>
            <a:r>
              <a:rPr lang="zh-CN" altLang="en-US" sz="1800" strike="noStrike" noProof="1">
                <a:effectLst/>
                <a:ea typeface="宋体" panose="02010600030101010101" pitchFamily="2" charset="-122"/>
              </a:rPr>
              <a:t>需要捕获所有异常时，可以使用</a:t>
            </a:r>
            <a:r>
              <a:rPr lang="en-US" altLang="x-none" sz="1800" strike="noStrike" noProof="1">
                <a:effectLst/>
                <a:ea typeface="宋体" panose="02010600030101010101" pitchFamily="2" charset="-122"/>
              </a:rPr>
              <a:t>BaseException</a:t>
            </a:r>
            <a:endParaRPr lang="zh-CN" altLang="en-US" sz="1800" strike="noStrike" noProof="1">
              <a:effectLst/>
              <a:ea typeface="宋体" panose="02010600030101010101" pitchFamily="2" charset="-122"/>
            </a:endParaRPr>
          </a:p>
          <a:p>
            <a:pPr marL="1905" indent="-1905" fontAlgn="base">
              <a:lnSpc>
                <a:spcPct val="90000"/>
              </a:lnSpc>
              <a:buNone/>
            </a:pPr>
            <a:r>
              <a:rPr lang="zh-CN" altLang="en-US" sz="1500" strike="noStrike" noProof="1">
                <a:effectLst/>
                <a:latin typeface="Consolas" panose="020B0609020204030204" charset="0"/>
                <a:ea typeface="宋体" panose="02010600030101010101" pitchFamily="2" charset="-122"/>
              </a:rPr>
              <a:t>	</a:t>
            </a:r>
            <a:r>
              <a:rPr lang="en-US" altLang="x-none" sz="1500" strike="noStrike" noProof="1">
                <a:effectLst/>
                <a:latin typeface="Consolas" panose="020B0609020204030204" charset="0"/>
                <a:ea typeface="宋体" panose="02010600030101010101" pitchFamily="2" charset="-122"/>
              </a:rPr>
              <a:t>try:</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try</a:t>
            </a:r>
            <a:r>
              <a:rPr lang="zh-CN" altLang="en-US" sz="1500" strike="noStrike" noProof="1">
                <a:effectLst/>
                <a:latin typeface="Consolas" panose="020B0609020204030204" charset="0"/>
                <a:ea typeface="宋体" panose="02010600030101010101" pitchFamily="2" charset="-122"/>
              </a:rPr>
              <a:t>块</a:t>
            </a:r>
            <a:endParaRPr lang="en-US" altLang="x-none" sz="1500" strike="noStrike" noProof="1">
              <a:effectLst/>
              <a:latin typeface="Consolas" panose="020B0609020204030204" charset="0"/>
              <a:ea typeface="宋体" panose="02010600030101010101" pitchFamily="2" charset="-122"/>
            </a:endParaRP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 BaseException as e:       #</a:t>
            </a:r>
            <a:r>
              <a:rPr lang="zh-CN" altLang="en-US" sz="1500" strike="noStrike" noProof="1">
                <a:solidFill>
                  <a:srgbClr val="FF0000"/>
                </a:solidFill>
                <a:effectLst/>
                <a:latin typeface="Consolas" panose="020B0609020204030204" charset="0"/>
                <a:ea typeface="宋体" panose="02010600030101010101" pitchFamily="2" charset="-122"/>
              </a:rPr>
              <a:t>不建议</a:t>
            </a:r>
            <a:r>
              <a:rPr lang="zh-CN" altLang="en-US" sz="1500" strike="noStrike" noProof="1">
                <a:effectLst/>
                <a:latin typeface="Consolas" panose="020B0609020204030204" charset="0"/>
                <a:ea typeface="宋体" panose="02010600030101010101" pitchFamily="2" charset="-122"/>
              </a:rPr>
              <a:t>这样做</a:t>
            </a:r>
          </a:p>
          <a:p>
            <a:pPr marL="1905" indent="-1905" fontAlgn="base">
              <a:lnSpc>
                <a:spcPct val="90000"/>
              </a:lnSpc>
              <a:buNone/>
            </a:pPr>
            <a:r>
              <a:rPr lang="en-US" altLang="x-none" sz="1500" strike="noStrike" noProof="1">
                <a:effectLst/>
                <a:latin typeface="Consolas" panose="020B0609020204030204" charset="0"/>
                <a:ea typeface="宋体" panose="02010600030101010101" pitchFamily="2" charset="-122"/>
              </a:rPr>
              <a:t>	    except</a:t>
            </a:r>
            <a:r>
              <a:rPr lang="zh-CN" altLang="en-US" sz="1500" strike="noStrike" noProof="1">
                <a:effectLst/>
                <a:latin typeface="Consolas" panose="020B0609020204030204" charset="0"/>
                <a:ea typeface="宋体" panose="02010600030101010101" pitchFamily="2" charset="-122"/>
              </a:rPr>
              <a:t>块</a:t>
            </a:r>
            <a:r>
              <a:rPr lang="en-US" altLang="x-none" sz="1500" strike="noStrike" noProof="1">
                <a:effectLst/>
                <a:latin typeface="Consolas" panose="020B0609020204030204" charset="0"/>
                <a:ea typeface="宋体" panose="02010600030101010101" pitchFamily="2" charset="-122"/>
              </a:rPr>
              <a:t>......		       #</a:t>
            </a:r>
            <a:r>
              <a:rPr lang="zh-CN" altLang="en-US" sz="1500" strike="noStrike" noProof="1">
                <a:effectLst/>
                <a:latin typeface="Consolas" panose="020B0609020204030204" charset="0"/>
                <a:ea typeface="宋体" panose="02010600030101010101" pitchFamily="2" charset="-122"/>
              </a:rPr>
              <a:t>处理所有错误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96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35842" name="文本占位符 29698"/>
          <p:cNvSpPr>
            <a:spLocks noGrp="1"/>
          </p:cNvSpPr>
          <p:nvPr>
            <p:ph idx="1"/>
          </p:nvPr>
        </p:nvSpPr>
        <p:spPr/>
        <p:txBody>
          <a:bodyPr anchor="t"/>
          <a:lstStyle/>
          <a:p>
            <a:pPr>
              <a:lnSpc>
                <a:spcPct val="80000"/>
              </a:lnSpc>
              <a:buFont typeface="Wingdings" panose="05000000000000000000" charset="0"/>
              <a:buChar char="§"/>
            </a:pPr>
            <a:r>
              <a:rPr lang="zh-CN" altLang="en-US" sz="1800" b="1" dirty="0"/>
              <a:t>应用：</a:t>
            </a:r>
            <a:r>
              <a:rPr lang="zh-CN" altLang="en-US" sz="1800" dirty="0"/>
              <a:t>要求用户必须输入数字字符串</a:t>
            </a:r>
          </a:p>
          <a:p>
            <a:pPr>
              <a:lnSpc>
                <a:spcPct val="80000"/>
              </a:lnSpc>
              <a:buNone/>
            </a:pPr>
            <a:endParaRPr lang="zh-CN" altLang="en-US" sz="1350" dirty="0">
              <a:latin typeface="Consolas" panose="020B0609020204030204" charset="0"/>
            </a:endParaRPr>
          </a:p>
          <a:p>
            <a:pPr>
              <a:lnSpc>
                <a:spcPct val="80000"/>
              </a:lnSpc>
              <a:buNone/>
            </a:pPr>
            <a:r>
              <a:rPr lang="zh-CN" altLang="en-US" sz="1500" dirty="0">
                <a:latin typeface="Consolas" panose="020B0609020204030204" charset="0"/>
              </a:rPr>
              <a:t>&gt;&gt;&gt; while True:</a:t>
            </a:r>
          </a:p>
          <a:p>
            <a:pPr>
              <a:lnSpc>
                <a:spcPct val="80000"/>
              </a:lnSpc>
              <a:buNone/>
            </a:pPr>
            <a:r>
              <a:rPr lang="zh-CN" altLang="en-US" sz="1500" dirty="0">
                <a:latin typeface="Consolas" panose="020B0609020204030204" charset="0"/>
              </a:rPr>
              <a:t>    x = input('Please input:')</a:t>
            </a:r>
          </a:p>
          <a:p>
            <a:pPr>
              <a:lnSpc>
                <a:spcPct val="80000"/>
              </a:lnSpc>
              <a:buNone/>
            </a:pPr>
            <a:r>
              <a:rPr lang="zh-CN" altLang="en-US" sz="1500" dirty="0">
                <a:latin typeface="Consolas" panose="020B0609020204030204" charset="0"/>
              </a:rPr>
              <a:t>    try:</a:t>
            </a:r>
          </a:p>
          <a:p>
            <a:pPr>
              <a:lnSpc>
                <a:spcPct val="80000"/>
              </a:lnSpc>
              <a:buNone/>
            </a:pPr>
            <a:r>
              <a:rPr lang="zh-CN" altLang="en-US" sz="1500" dirty="0">
                <a:latin typeface="Consolas" panose="020B0609020204030204" charset="0"/>
              </a:rPr>
              <a:t>        x = int(x)</a:t>
            </a:r>
          </a:p>
          <a:p>
            <a:pPr>
              <a:lnSpc>
                <a:spcPct val="80000"/>
              </a:lnSpc>
              <a:buNone/>
            </a:pPr>
            <a:r>
              <a:rPr lang="zh-CN" altLang="en-US" sz="1500" dirty="0">
                <a:latin typeface="Consolas" panose="020B0609020204030204" charset="0"/>
              </a:rPr>
              <a:t>        print('You have input {0}'.format(x))</a:t>
            </a:r>
          </a:p>
          <a:p>
            <a:pPr>
              <a:lnSpc>
                <a:spcPct val="80000"/>
              </a:lnSpc>
              <a:buNone/>
            </a:pPr>
            <a:r>
              <a:rPr lang="zh-CN" altLang="en-US" sz="1500" dirty="0">
                <a:latin typeface="Consolas" panose="020B0609020204030204" charset="0"/>
              </a:rPr>
              <a:t>        break</a:t>
            </a:r>
          </a:p>
          <a:p>
            <a:pPr>
              <a:lnSpc>
                <a:spcPct val="80000"/>
              </a:lnSpc>
              <a:buNone/>
            </a:pPr>
            <a:r>
              <a:rPr lang="zh-CN" altLang="en-US" sz="1500" dirty="0">
                <a:latin typeface="Consolas" panose="020B0609020204030204" charset="0"/>
              </a:rPr>
              <a:t>    except Exception as e:</a:t>
            </a:r>
          </a:p>
          <a:p>
            <a:pPr>
              <a:lnSpc>
                <a:spcPct val="80000"/>
              </a:lnSpc>
              <a:buNone/>
            </a:pPr>
            <a:r>
              <a:rPr lang="zh-CN" altLang="en-US" sz="1500" dirty="0">
                <a:latin typeface="Consolas" panose="020B0609020204030204" charset="0"/>
              </a:rPr>
              <a:t>        print('Error.')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07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8.3.1 try...except结构</a:t>
            </a:r>
          </a:p>
        </p:txBody>
      </p:sp>
      <p:sp>
        <p:nvSpPr>
          <p:cNvPr id="36866" name="文本占位符 30722"/>
          <p:cNvSpPr>
            <a:spLocks noGrp="1"/>
          </p:cNvSpPr>
          <p:nvPr>
            <p:ph idx="1"/>
          </p:nvPr>
        </p:nvSpPr>
        <p:spPr/>
        <p:txBody>
          <a:bodyPr anchor="t"/>
          <a:lstStyle/>
          <a:p>
            <a:pPr>
              <a:lnSpc>
                <a:spcPct val="80000"/>
              </a:lnSpc>
              <a:buFont typeface="Wingdings" panose="05000000000000000000" charset="0"/>
              <a:buChar char="§"/>
            </a:pPr>
            <a:r>
              <a:rPr lang="zh-CN" altLang="en-US" sz="1800" dirty="0"/>
              <a:t>except子句可以在异常类名字后指定一个变量。</a:t>
            </a:r>
          </a:p>
          <a:p>
            <a:pPr>
              <a:lnSpc>
                <a:spcPct val="80000"/>
              </a:lnSpc>
              <a:spcBef>
                <a:spcPts val="0"/>
              </a:spcBef>
              <a:buNone/>
            </a:pPr>
            <a:r>
              <a:rPr lang="zh-CN" altLang="en-US" sz="1600" dirty="0">
                <a:latin typeface="Consolas" panose="020B0609020204030204" charset="0"/>
              </a:rPr>
              <a:t>&gt;&gt;&gt; try:</a:t>
            </a:r>
          </a:p>
          <a:p>
            <a:pPr>
              <a:lnSpc>
                <a:spcPct val="80000"/>
              </a:lnSpc>
              <a:spcBef>
                <a:spcPts val="0"/>
              </a:spcBef>
              <a:buNone/>
            </a:pPr>
            <a:r>
              <a:rPr lang="zh-CN" altLang="en-US" sz="1600" dirty="0">
                <a:latin typeface="Consolas" panose="020B0609020204030204" charset="0"/>
              </a:rPr>
              <a:t>    raise Exception('spam', 'eggs')</a:t>
            </a:r>
          </a:p>
          <a:p>
            <a:pPr>
              <a:lnSpc>
                <a:spcPct val="80000"/>
              </a:lnSpc>
              <a:spcBef>
                <a:spcPts val="0"/>
              </a:spcBef>
              <a:buNone/>
            </a:pPr>
            <a:r>
              <a:rPr lang="zh-CN" altLang="en-US" sz="1600" dirty="0">
                <a:latin typeface="Consolas" panose="020B0609020204030204" charset="0"/>
              </a:rPr>
              <a:t>except Exception as inst:</a:t>
            </a:r>
          </a:p>
          <a:p>
            <a:pPr>
              <a:lnSpc>
                <a:spcPct val="80000"/>
              </a:lnSpc>
              <a:spcBef>
                <a:spcPts val="0"/>
              </a:spcBef>
              <a:buNone/>
            </a:pPr>
            <a:r>
              <a:rPr lang="zh-CN" altLang="en-US" sz="1600" dirty="0">
                <a:latin typeface="Consolas" panose="020B0609020204030204" charset="0"/>
              </a:rPr>
              <a:t>    print(type(inst))    # the exception instance</a:t>
            </a:r>
          </a:p>
          <a:p>
            <a:pPr>
              <a:lnSpc>
                <a:spcPct val="80000"/>
              </a:lnSpc>
              <a:spcBef>
                <a:spcPts val="0"/>
              </a:spcBef>
              <a:buNone/>
            </a:pPr>
            <a:r>
              <a:rPr lang="zh-CN" altLang="en-US" sz="1600" dirty="0">
                <a:latin typeface="Consolas" panose="020B0609020204030204" charset="0"/>
              </a:rPr>
              <a:t>    print(inst.args)     # arguments stored in .args</a:t>
            </a:r>
          </a:p>
          <a:p>
            <a:pPr>
              <a:lnSpc>
                <a:spcPct val="80000"/>
              </a:lnSpc>
              <a:spcBef>
                <a:spcPts val="0"/>
              </a:spcBef>
              <a:buNone/>
            </a:pPr>
            <a:r>
              <a:rPr lang="zh-CN" altLang="en-US" sz="1600" dirty="0">
                <a:latin typeface="Consolas" panose="020B0609020204030204" charset="0"/>
              </a:rPr>
              <a:t>    print(inst)          # __str__ allows args to be printed directly,</a:t>
            </a:r>
          </a:p>
          <a:p>
            <a:pPr>
              <a:lnSpc>
                <a:spcPct val="80000"/>
              </a:lnSpc>
              <a:spcBef>
                <a:spcPts val="0"/>
              </a:spcBef>
              <a:buNone/>
            </a:pPr>
            <a:r>
              <a:rPr lang="zh-CN" altLang="en-US" sz="1600" dirty="0">
                <a:latin typeface="Consolas" panose="020B0609020204030204" charset="0"/>
              </a:rPr>
              <a:t>                         # but may be overridden in exception subclasses</a:t>
            </a:r>
          </a:p>
          <a:p>
            <a:pPr>
              <a:lnSpc>
                <a:spcPct val="80000"/>
              </a:lnSpc>
              <a:spcBef>
                <a:spcPts val="0"/>
              </a:spcBef>
              <a:buNone/>
            </a:pPr>
            <a:r>
              <a:rPr lang="zh-CN" altLang="en-US" sz="1600" dirty="0">
                <a:latin typeface="Consolas" panose="020B0609020204030204" charset="0"/>
              </a:rPr>
              <a:t>    x, y = inst.args     # unpack args</a:t>
            </a:r>
          </a:p>
          <a:p>
            <a:pPr>
              <a:lnSpc>
                <a:spcPct val="80000"/>
              </a:lnSpc>
              <a:spcBef>
                <a:spcPts val="0"/>
              </a:spcBef>
              <a:buNone/>
            </a:pPr>
            <a:r>
              <a:rPr lang="zh-CN" altLang="en-US" sz="1600" dirty="0">
                <a:latin typeface="Consolas" panose="020B0609020204030204" charset="0"/>
              </a:rPr>
              <a:t>    print('x =', x)</a:t>
            </a:r>
          </a:p>
          <a:p>
            <a:pPr>
              <a:lnSpc>
                <a:spcPct val="80000"/>
              </a:lnSpc>
              <a:spcBef>
                <a:spcPts val="0"/>
              </a:spcBef>
              <a:buNone/>
            </a:pPr>
            <a:r>
              <a:rPr lang="zh-CN" altLang="en-US" sz="1600" dirty="0">
                <a:latin typeface="Consolas" panose="020B0609020204030204" charset="0"/>
              </a:rPr>
              <a:t>    print('y =', y)</a:t>
            </a:r>
          </a:p>
          <a:p>
            <a:pPr>
              <a:lnSpc>
                <a:spcPct val="80000"/>
              </a:lnSpc>
              <a:spcBef>
                <a:spcPts val="0"/>
              </a:spcBef>
              <a:buNone/>
            </a:pPr>
            <a:r>
              <a:rPr lang="zh-CN" altLang="en-US" sz="1600" dirty="0">
                <a:latin typeface="Consolas" panose="020B0609020204030204" charset="0"/>
              </a:rPr>
              <a:t>   </a:t>
            </a:r>
          </a:p>
          <a:p>
            <a:pPr>
              <a:lnSpc>
                <a:spcPct val="80000"/>
              </a:lnSpc>
              <a:spcBef>
                <a:spcPts val="0"/>
              </a:spcBef>
              <a:buNone/>
            </a:pPr>
            <a:r>
              <a:rPr lang="zh-CN" altLang="en-US" sz="1600" dirty="0">
                <a:solidFill>
                  <a:srgbClr val="00B0F0"/>
                </a:solidFill>
                <a:latin typeface="Consolas" panose="020B0609020204030204" charset="0"/>
              </a:rPr>
              <a:t>&lt;class 'Exception'&gt;</a:t>
            </a:r>
          </a:p>
          <a:p>
            <a:pPr>
              <a:lnSpc>
                <a:spcPct val="80000"/>
              </a:lnSpc>
              <a:spcBef>
                <a:spcPts val="0"/>
              </a:spcBef>
              <a:buNone/>
            </a:pPr>
            <a:r>
              <a:rPr lang="zh-CN" altLang="en-US" sz="1600" dirty="0">
                <a:solidFill>
                  <a:srgbClr val="00B0F0"/>
                </a:solidFill>
                <a:latin typeface="Consolas" panose="020B0609020204030204" charset="0"/>
              </a:rPr>
              <a:t>('spam', 'eggs')</a:t>
            </a:r>
          </a:p>
          <a:p>
            <a:pPr>
              <a:lnSpc>
                <a:spcPct val="80000"/>
              </a:lnSpc>
              <a:spcBef>
                <a:spcPts val="0"/>
              </a:spcBef>
              <a:buNone/>
            </a:pPr>
            <a:r>
              <a:rPr lang="zh-CN" altLang="en-US" sz="1600" dirty="0">
                <a:solidFill>
                  <a:srgbClr val="00B0F0"/>
                </a:solidFill>
                <a:latin typeface="Consolas" panose="020B0609020204030204" charset="0"/>
              </a:rPr>
              <a:t>('spam', 'eggs')</a:t>
            </a:r>
          </a:p>
          <a:p>
            <a:pPr>
              <a:lnSpc>
                <a:spcPct val="80000"/>
              </a:lnSpc>
              <a:spcBef>
                <a:spcPts val="0"/>
              </a:spcBef>
              <a:buNone/>
            </a:pPr>
            <a:r>
              <a:rPr lang="zh-CN" altLang="en-US" sz="1600" dirty="0">
                <a:solidFill>
                  <a:srgbClr val="00B0F0"/>
                </a:solidFill>
                <a:latin typeface="Consolas" panose="020B0609020204030204" charset="0"/>
              </a:rPr>
              <a:t>x = spam</a:t>
            </a:r>
          </a:p>
          <a:p>
            <a:pPr>
              <a:lnSpc>
                <a:spcPct val="80000"/>
              </a:lnSpc>
              <a:spcBef>
                <a:spcPts val="0"/>
              </a:spcBef>
              <a:buNone/>
            </a:pPr>
            <a:r>
              <a:rPr lang="zh-CN" altLang="en-US" sz="1600" dirty="0">
                <a:solidFill>
                  <a:srgbClr val="00B0F0"/>
                </a:solidFill>
                <a:latin typeface="Consolas" panose="020B0609020204030204" charset="0"/>
              </a:rPr>
              <a:t>y = eggs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8.3.2 try...except...else结构</a:t>
            </a:r>
          </a:p>
        </p:txBody>
      </p:sp>
      <p:sp>
        <p:nvSpPr>
          <p:cNvPr id="31747" name="文本占位符 31746"/>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effectLst/>
                <a:ea typeface="宋体" panose="02010600030101010101" pitchFamily="2" charset="-122"/>
              </a:rPr>
              <a:t>如果</a:t>
            </a:r>
            <a:r>
              <a:rPr lang="en-US" altLang="x-none" sz="1800" strike="noStrike" noProof="1">
                <a:effectLst/>
                <a:ea typeface="宋体" panose="02010600030101010101" pitchFamily="2" charset="-122"/>
              </a:rPr>
              <a:t>try</a:t>
            </a:r>
            <a:r>
              <a:rPr lang="zh-CN" altLang="en-US" sz="1800" strike="noStrike" noProof="1">
                <a:effectLst/>
                <a:ea typeface="宋体" panose="02010600030101010101" pitchFamily="2" charset="-122"/>
              </a:rPr>
              <a:t>范围内捕获了异常，就执行</a:t>
            </a:r>
            <a:r>
              <a:rPr lang="en-US" altLang="x-none" sz="1800" strike="noStrike" noProof="1">
                <a:effectLst/>
                <a:ea typeface="宋体" panose="02010600030101010101" pitchFamily="2" charset="-122"/>
              </a:rPr>
              <a:t>except</a:t>
            </a:r>
            <a:r>
              <a:rPr lang="zh-CN" altLang="en-US" sz="1800" strike="noStrike" noProof="1">
                <a:effectLst/>
                <a:ea typeface="宋体" panose="02010600030101010101" pitchFamily="2" charset="-122"/>
              </a:rPr>
              <a:t>块；如果</a:t>
            </a:r>
            <a:r>
              <a:rPr lang="en-US" altLang="x-none" sz="1800" strike="noStrike" noProof="1">
                <a:effectLst/>
                <a:ea typeface="宋体" panose="02010600030101010101" pitchFamily="2" charset="-122"/>
              </a:rPr>
              <a:t>try</a:t>
            </a:r>
            <a:r>
              <a:rPr lang="zh-CN" altLang="en-US" sz="1800" strike="noStrike" noProof="1">
                <a:effectLst/>
                <a:ea typeface="宋体" panose="02010600030101010101" pitchFamily="2" charset="-122"/>
              </a:rPr>
              <a:t>范围内没有捕获异常，就执行</a:t>
            </a:r>
            <a:r>
              <a:rPr lang="en-US" altLang="x-none" sz="1800" strike="noStrike" noProof="1">
                <a:effectLst/>
                <a:ea typeface="宋体" panose="02010600030101010101" pitchFamily="2" charset="-122"/>
              </a:rPr>
              <a:t>else</a:t>
            </a:r>
            <a:r>
              <a:rPr lang="zh-CN" altLang="en-US" sz="1800" strike="noStrike" noProof="1">
                <a:effectLst/>
                <a:ea typeface="宋体" panose="02010600030101010101" pitchFamily="2" charset="-122"/>
              </a:rPr>
              <a:t>块。</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a_list = ['China', 'America', 'England', 'France']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while True: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n = input('请输入字符串的序号')</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try:</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n = int(n)</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print(a_list[n])</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except:</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print('列表的下标必须为</a:t>
            </a:r>
            <a:r>
              <a:rPr lang="en-US" altLang="zh-CN" sz="1600" strike="noStrike" noProof="1">
                <a:effectLst/>
                <a:latin typeface="Consolas" panose="020B0609020204030204" charset="0"/>
                <a:ea typeface="宋体" panose="02010600030101010101" pitchFamily="2" charset="-122"/>
                <a:cs typeface="Consolas" panose="020B0609020204030204" charset="0"/>
              </a:rPr>
              <a:t>[0,3]</a:t>
            </a:r>
            <a:r>
              <a:rPr lang="zh-CN" altLang="en-US" sz="1600" strike="noStrike" noProof="1">
                <a:effectLst/>
                <a:latin typeface="Consolas" panose="020B0609020204030204" charset="0"/>
                <a:ea typeface="宋体" panose="02010600030101010101" pitchFamily="2" charset="-122"/>
                <a:cs typeface="Consolas" panose="020B0609020204030204" charset="0"/>
              </a:rPr>
              <a:t>之间的整数')</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else:</a:t>
            </a:r>
          </a:p>
          <a:p>
            <a:pPr marL="1905" indent="-1905">
              <a:lnSpc>
                <a:spcPct val="100000"/>
              </a:lnSpc>
              <a:spcBef>
                <a:spcPts val="0"/>
              </a:spcBef>
              <a:buNone/>
            </a:pPr>
            <a:r>
              <a:rPr lang="zh-CN" altLang="en-US" sz="1600" strike="noStrike" noProof="1">
                <a:effectLst/>
                <a:latin typeface="Consolas" panose="020B0609020204030204" charset="0"/>
                <a:ea typeface="宋体" panose="02010600030101010101" pitchFamily="2" charset="-122"/>
                <a:cs typeface="Consolas" panose="020B0609020204030204" charset="0"/>
              </a:rPr>
              <a:t>        break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276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8.3.2 try...except...else结构</a:t>
            </a:r>
          </a:p>
        </p:txBody>
      </p:sp>
      <p:sp>
        <p:nvSpPr>
          <p:cNvPr id="32771" name="文本占位符 32770"/>
          <p:cNvSpPr>
            <a:spLocks noGrp="1"/>
          </p:cNvSpPr>
          <p:nvPr>
            <p:ph idx="1"/>
          </p:nvPr>
        </p:nvSpPr>
        <p:spPr/>
        <p:txBody>
          <a:bodyPr/>
          <a:lstStyle/>
          <a:p>
            <a:pPr fontAlgn="base">
              <a:lnSpc>
                <a:spcPct val="80000"/>
              </a:lnSpc>
              <a:buFont typeface="Wingdings" panose="05000000000000000000" charset="0"/>
              <a:buChar char="§"/>
            </a:pPr>
            <a:r>
              <a:rPr lang="zh-CN" altLang="en-US" sz="1800" b="1" strike="noStrike" noProof="1">
                <a:effectLst/>
              </a:rPr>
              <a:t>应用：</a:t>
            </a:r>
            <a:r>
              <a:rPr lang="zh-CN" altLang="en-US" sz="1800" strike="noStrike" noProof="1">
                <a:effectLst/>
              </a:rPr>
              <a:t>查看多个文本文件分别有多少行</a:t>
            </a:r>
          </a:p>
          <a:p>
            <a:pPr marL="0" indent="0" fontAlgn="base">
              <a:lnSpc>
                <a:spcPct val="80000"/>
              </a:lnSpc>
              <a:buNone/>
            </a:pPr>
            <a:endParaRPr lang="en-US" altLang="zh-CN" sz="1350" strike="noStrike" noProof="1">
              <a:effectLst/>
              <a:latin typeface="Consolas" panose="020B0609020204030204" charset="0"/>
            </a:endParaRPr>
          </a:p>
          <a:p>
            <a:pPr marL="0" indent="0" fontAlgn="base">
              <a:lnSpc>
                <a:spcPct val="80000"/>
              </a:lnSpc>
              <a:buNone/>
            </a:pPr>
            <a:r>
              <a:rPr lang="en-US" altLang="zh-CN" sz="1600" strike="noStrike" noProof="1">
                <a:effectLst/>
                <a:latin typeface="Consolas" panose="020B0609020204030204" charset="0"/>
              </a:rPr>
              <a:t>import sys</a:t>
            </a:r>
          </a:p>
          <a:p>
            <a:pPr marL="0" indent="0" fontAlgn="base">
              <a:lnSpc>
                <a:spcPct val="80000"/>
              </a:lnSpc>
              <a:buNone/>
            </a:pPr>
            <a:r>
              <a:rPr lang="en-US" altLang="zh-CN" sz="1600" strike="noStrike" noProof="1">
                <a:effectLst/>
                <a:latin typeface="Consolas" panose="020B0609020204030204" charset="0"/>
              </a:rPr>
              <a:t>for arg in sys.argv[1:]:</a:t>
            </a:r>
          </a:p>
          <a:p>
            <a:pPr marL="0" indent="0" fontAlgn="base">
              <a:lnSpc>
                <a:spcPct val="80000"/>
              </a:lnSpc>
              <a:buNone/>
            </a:pPr>
            <a:r>
              <a:rPr lang="en-US" altLang="zh-CN" sz="1600" strike="noStrike" noProof="1">
                <a:effectLst/>
                <a:latin typeface="Consolas" panose="020B0609020204030204" charset="0"/>
              </a:rPr>
              <a:t>    try:</a:t>
            </a:r>
          </a:p>
          <a:p>
            <a:pPr marL="0" indent="0" fontAlgn="base">
              <a:lnSpc>
                <a:spcPct val="80000"/>
              </a:lnSpc>
              <a:buNone/>
            </a:pPr>
            <a:r>
              <a:rPr lang="en-US" altLang="zh-CN" sz="1600" strike="noStrike" noProof="1">
                <a:effectLst/>
                <a:latin typeface="Consolas" panose="020B0609020204030204" charset="0"/>
              </a:rPr>
              <a:t>        f = open(arg, 'r')</a:t>
            </a:r>
          </a:p>
          <a:p>
            <a:pPr marL="0" indent="0" fontAlgn="base">
              <a:lnSpc>
                <a:spcPct val="80000"/>
              </a:lnSpc>
              <a:buNone/>
            </a:pPr>
            <a:r>
              <a:rPr lang="en-US" altLang="zh-CN" sz="1600" strike="noStrike" noProof="1">
                <a:effectLst/>
                <a:latin typeface="Consolas" panose="020B0609020204030204" charset="0"/>
              </a:rPr>
              <a:t>    except IOError:</a:t>
            </a:r>
          </a:p>
          <a:p>
            <a:pPr marL="0" indent="0" fontAlgn="base">
              <a:lnSpc>
                <a:spcPct val="80000"/>
              </a:lnSpc>
              <a:buNone/>
            </a:pPr>
            <a:r>
              <a:rPr lang="en-US" altLang="zh-CN" sz="1600" strike="noStrike" noProof="1">
                <a:effectLst/>
                <a:latin typeface="Consolas" panose="020B0609020204030204" charset="0"/>
              </a:rPr>
              <a:t>        print('cannot open', arg)</a:t>
            </a:r>
          </a:p>
          <a:p>
            <a:pPr marL="0" indent="0" fontAlgn="base">
              <a:lnSpc>
                <a:spcPct val="80000"/>
              </a:lnSpc>
              <a:buNone/>
            </a:pPr>
            <a:r>
              <a:rPr lang="en-US" altLang="zh-CN" sz="1600" strike="noStrike" noProof="1">
                <a:effectLst/>
                <a:latin typeface="Consolas" panose="020B0609020204030204" charset="0"/>
              </a:rPr>
              <a:t>    else:</a:t>
            </a:r>
          </a:p>
          <a:p>
            <a:pPr marL="0" indent="0" fontAlgn="base">
              <a:lnSpc>
                <a:spcPct val="80000"/>
              </a:lnSpc>
              <a:buNone/>
            </a:pPr>
            <a:r>
              <a:rPr lang="en-US" altLang="zh-CN" sz="1600" strike="noStrike" noProof="1">
                <a:effectLst/>
                <a:latin typeface="Consolas" panose="020B0609020204030204" charset="0"/>
              </a:rPr>
              <a:t>        print(arg, 'has', len(f.readlines()), 'lines')</a:t>
            </a:r>
          </a:p>
          <a:p>
            <a:pPr marL="0" indent="0" fontAlgn="base">
              <a:lnSpc>
                <a:spcPct val="80000"/>
              </a:lnSpc>
              <a:buNone/>
            </a:pPr>
            <a:r>
              <a:rPr lang="en-US" altLang="zh-CN" sz="1600" strike="noStrike" noProof="1">
                <a:effectLst/>
                <a:latin typeface="Consolas" panose="020B0609020204030204" charset="0"/>
              </a:rPr>
              <a:t>        f.close()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37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0962" name="文本占位符 33794"/>
          <p:cNvSpPr>
            <a:spLocks noGrp="1"/>
          </p:cNvSpPr>
          <p:nvPr>
            <p:ph idx="1"/>
          </p:nvPr>
        </p:nvSpPr>
        <p:spPr/>
        <p:txBody>
          <a:bodyPr anchor="t"/>
          <a:lstStyle/>
          <a:p>
            <a:pPr>
              <a:buFont typeface="Wingdings" panose="05000000000000000000" charset="0"/>
              <a:buChar char="v"/>
            </a:pPr>
            <a:r>
              <a:rPr lang="zh-CN" altLang="en-US" sz="1800" dirty="0"/>
              <a:t>带有多个except的try结构</a:t>
            </a:r>
          </a:p>
          <a:p>
            <a:pPr>
              <a:lnSpc>
                <a:spcPct val="80000"/>
              </a:lnSpc>
              <a:buNone/>
            </a:pPr>
            <a:endParaRPr lang="en-US" altLang="x-none" sz="1350" dirty="0">
              <a:latin typeface="Consolas" panose="020B0609020204030204" charset="0"/>
            </a:endParaRPr>
          </a:p>
          <a:p>
            <a:pPr>
              <a:lnSpc>
                <a:spcPct val="80000"/>
              </a:lnSpc>
              <a:buNone/>
            </a:pPr>
            <a:r>
              <a:rPr lang="en-US" altLang="x-none" sz="1600" dirty="0">
                <a:latin typeface="Consolas" panose="020B0609020204030204" charset="0"/>
              </a:rPr>
              <a:t>try:</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try</a:t>
            </a:r>
            <a:r>
              <a:rPr lang="zh-CN" altLang="en-US" sz="1600" i="1" dirty="0">
                <a:latin typeface="Consolas" panose="020B0609020204030204" charset="0"/>
              </a:rPr>
              <a:t>块</a:t>
            </a:r>
            <a:r>
              <a:rPr lang="zh-CN" altLang="en-US" sz="1600" dirty="0">
                <a:latin typeface="Consolas" panose="020B0609020204030204" charset="0"/>
              </a:rPr>
              <a:t>		</a:t>
            </a:r>
            <a:r>
              <a:rPr lang="en-US" altLang="x-none" sz="1600" dirty="0">
                <a:latin typeface="Consolas" panose="020B0609020204030204" charset="0"/>
              </a:rPr>
              <a:t>#</a:t>
            </a:r>
            <a:r>
              <a:rPr lang="zh-CN" altLang="en-US" sz="1600" dirty="0">
                <a:latin typeface="Consolas" panose="020B0609020204030204" charset="0"/>
              </a:rPr>
              <a:t>被监控的语句</a:t>
            </a: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Exception1</a:t>
            </a:r>
            <a:r>
              <a:rPr lang="en-US" altLang="x-none" sz="1600" dirty="0">
                <a:latin typeface="Consolas" panose="020B0609020204030204" charset="0"/>
              </a:rPr>
              <a:t>:</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1</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1</a:t>
            </a:r>
            <a:r>
              <a:rPr lang="zh-CN" altLang="en-US" sz="1600" dirty="0">
                <a:latin typeface="Consolas" panose="020B0609020204030204" charset="0"/>
              </a:rPr>
              <a:t>的语句</a:t>
            </a:r>
          </a:p>
          <a:p>
            <a:pPr>
              <a:lnSpc>
                <a:spcPct val="80000"/>
              </a:lnSpc>
              <a:buNone/>
            </a:pPr>
            <a:r>
              <a:rPr lang="en-US" altLang="x-none" sz="1600" dirty="0">
                <a:latin typeface="Consolas" panose="020B0609020204030204" charset="0"/>
              </a:rPr>
              <a:t>except </a:t>
            </a:r>
            <a:r>
              <a:rPr lang="en-US" altLang="x-none" sz="1600" i="1" dirty="0">
                <a:latin typeface="Consolas" panose="020B0609020204030204" charset="0"/>
              </a:rPr>
              <a:t>Exception2</a:t>
            </a:r>
            <a:r>
              <a:rPr lang="en-US" altLang="x-none" sz="1600" dirty="0">
                <a:latin typeface="Consolas" panose="020B0609020204030204" charset="0"/>
              </a:rPr>
              <a:t>:</a:t>
            </a:r>
          </a:p>
          <a:p>
            <a:pPr>
              <a:lnSpc>
                <a:spcPct val="80000"/>
              </a:lnSpc>
              <a:buNone/>
            </a:pPr>
            <a:r>
              <a:rPr lang="en-US" altLang="x-none" sz="1600" dirty="0">
                <a:latin typeface="Consolas" panose="020B0609020204030204" charset="0"/>
              </a:rPr>
              <a:t>    </a:t>
            </a:r>
            <a:r>
              <a:rPr lang="en-US" altLang="x-none" sz="1600" i="1" dirty="0">
                <a:latin typeface="Consolas" panose="020B0609020204030204" charset="0"/>
              </a:rPr>
              <a:t>except</a:t>
            </a:r>
            <a:r>
              <a:rPr lang="zh-CN" altLang="en-US" sz="1600" i="1" dirty="0">
                <a:latin typeface="Consolas" panose="020B0609020204030204" charset="0"/>
              </a:rPr>
              <a:t>块</a:t>
            </a:r>
            <a:r>
              <a:rPr lang="en-US" altLang="x-none" sz="1600" i="1" dirty="0">
                <a:latin typeface="Consolas" panose="020B0609020204030204" charset="0"/>
              </a:rPr>
              <a:t>2</a:t>
            </a:r>
            <a:r>
              <a:rPr lang="en-US" altLang="x-none" sz="1600" dirty="0">
                <a:latin typeface="Consolas" panose="020B0609020204030204" charset="0"/>
              </a:rPr>
              <a:t>		#</a:t>
            </a:r>
            <a:r>
              <a:rPr lang="zh-CN" altLang="en-US" sz="1600" dirty="0">
                <a:latin typeface="Consolas" panose="020B0609020204030204" charset="0"/>
              </a:rPr>
              <a:t>处理异常</a:t>
            </a:r>
            <a:r>
              <a:rPr lang="en-US" altLang="x-none" sz="1600" dirty="0">
                <a:latin typeface="Consolas" panose="020B0609020204030204" charset="0"/>
              </a:rPr>
              <a:t>2</a:t>
            </a:r>
            <a:r>
              <a:rPr lang="zh-CN" altLang="en-US" sz="1600" dirty="0">
                <a:latin typeface="Consolas" panose="020B0609020204030204" charset="0"/>
              </a:rPr>
              <a:t>的语句</a:t>
            </a:r>
          </a:p>
          <a:p>
            <a:pPr>
              <a:lnSpc>
                <a:spcPct val="80000"/>
              </a:lnSpc>
              <a:buNone/>
            </a:pPr>
            <a:r>
              <a:rPr lang="en-US" altLang="zh-CN" sz="1600" dirty="0">
                <a:latin typeface="Consolas" panose="020B0609020204030204" charset="0"/>
              </a:rPr>
              <a:t>[else:</a:t>
            </a:r>
          </a:p>
          <a:p>
            <a:pPr>
              <a:lnSpc>
                <a:spcPct val="80000"/>
              </a:lnSpc>
              <a:buNone/>
            </a:pPr>
            <a:r>
              <a:rPr lang="en-US" altLang="zh-CN" sz="1600" dirty="0">
                <a:latin typeface="Consolas" panose="020B0609020204030204" charset="0"/>
              </a:rPr>
              <a:t>    </a:t>
            </a:r>
            <a:r>
              <a:rPr lang="zh-CN" altLang="en-US" sz="1600" dirty="0">
                <a:latin typeface="Consolas" panose="020B0609020204030204" charset="0"/>
              </a:rPr>
              <a:t>没有异常时执行的代码</a:t>
            </a:r>
            <a:r>
              <a:rPr lang="en-US" altLang="zh-CN" sz="1600" dirty="0">
                <a:latin typeface="Consolas" panose="020B060902020403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p>
        </p:txBody>
      </p:sp>
      <p:sp>
        <p:nvSpPr>
          <p:cNvPr id="3" name="内容占位符 2"/>
          <p:cNvSpPr>
            <a:spLocks noGrp="1"/>
          </p:cNvSpPr>
          <p:nvPr>
            <p:ph idx="1"/>
          </p:nvPr>
        </p:nvSpPr>
        <p:spPr/>
        <p:txBody>
          <a:bodyPr/>
          <a:lstStyle/>
          <a:p>
            <a:r>
              <a:rPr lang="zh-CN" altLang="en-US"/>
              <a:t>基本概念</a:t>
            </a:r>
          </a:p>
          <a:p>
            <a:r>
              <a:rPr lang="en-US" altLang="zh-CN"/>
              <a:t>python</a:t>
            </a:r>
            <a:r>
              <a:rPr lang="zh-CN" altLang="en-US"/>
              <a:t>的异常类</a:t>
            </a:r>
          </a:p>
          <a:p>
            <a:r>
              <a:rPr lang="en-US" altLang="zh-CN"/>
              <a:t>python</a:t>
            </a:r>
            <a:r>
              <a:rPr lang="zh-CN" altLang="en-US"/>
              <a:t>异常处理结构语句</a:t>
            </a:r>
          </a:p>
          <a:p>
            <a:r>
              <a:rPr lang="en-US" altLang="zh-CN"/>
              <a:t>assert</a:t>
            </a:r>
          </a:p>
          <a:p>
            <a:r>
              <a:rPr lang="en-US" altLang="zh-CN"/>
              <a:t>pdb</a:t>
            </a:r>
            <a:r>
              <a:rPr lang="zh-CN" altLang="en-US"/>
              <a:t>调试模块</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48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1986" name="文本占位符 34818"/>
          <p:cNvSpPr>
            <a:spLocks noGrp="1"/>
          </p:cNvSpPr>
          <p:nvPr>
            <p:ph idx="1"/>
          </p:nvPr>
        </p:nvSpPr>
        <p:spPr/>
        <p:txBody>
          <a:bodyPr anchor="t"/>
          <a:lstStyle/>
          <a:p>
            <a:pPr>
              <a:lnSpc>
                <a:spcPct val="90000"/>
              </a:lnSpc>
              <a:spcBef>
                <a:spcPct val="25000"/>
              </a:spcBef>
              <a:buFont typeface="Wingdings" panose="05000000000000000000" charset="0"/>
              <a:buChar char="§"/>
            </a:pPr>
            <a:r>
              <a:rPr lang="zh-CN" altLang="en-US" sz="1800" dirty="0"/>
              <a:t>例如</a:t>
            </a:r>
          </a:p>
          <a:p>
            <a:pPr>
              <a:lnSpc>
                <a:spcPct val="90000"/>
              </a:lnSpc>
              <a:spcBef>
                <a:spcPct val="25000"/>
              </a:spcBef>
              <a:buNone/>
            </a:pPr>
            <a:r>
              <a:rPr lang="zh-CN" altLang="en-US" sz="1500" dirty="0">
                <a:latin typeface="Consolas" panose="020B0609020204030204" charset="0"/>
              </a:rPr>
              <a:t>try:</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x=input('请输入被除数: ')</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y=input('请输入除数: ')</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z=float(x) / </a:t>
            </a:r>
            <a:r>
              <a:rPr lang="en-US" altLang="zh-CN" sz="1500" dirty="0">
                <a:latin typeface="Consolas" panose="020B0609020204030204" charset="0"/>
              </a:rPr>
              <a:t>float(</a:t>
            </a:r>
            <a:r>
              <a:rPr lang="zh-CN" altLang="en-US" sz="1500" dirty="0">
                <a:latin typeface="Consolas" panose="020B0609020204030204" charset="0"/>
              </a:rPr>
              <a:t>y</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ZeroDivisionError: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'除数不能为零'</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TypeError: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 print</a:t>
            </a:r>
            <a:r>
              <a:rPr lang="en-US" altLang="zh-CN" sz="1500" dirty="0">
                <a:latin typeface="Consolas" panose="020B0609020204030204" charset="0"/>
              </a:rPr>
              <a:t>(</a:t>
            </a:r>
            <a:r>
              <a:rPr lang="zh-CN" altLang="en-US" sz="1500" dirty="0">
                <a:latin typeface="Consolas" panose="020B0609020204030204" charset="0"/>
              </a:rPr>
              <a:t>'被除数和除数应为数值类型'</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except NameError:</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'变量不存在'</a:t>
            </a:r>
            <a:r>
              <a:rPr lang="en-US" altLang="zh-CN" sz="1500" dirty="0">
                <a:latin typeface="Consolas" panose="020B0609020204030204" charset="0"/>
              </a:rPr>
              <a:t>)</a:t>
            </a:r>
          </a:p>
          <a:p>
            <a:pPr>
              <a:lnSpc>
                <a:spcPct val="90000"/>
              </a:lnSpc>
              <a:spcBef>
                <a:spcPct val="25000"/>
              </a:spcBef>
              <a:buNone/>
            </a:pPr>
            <a:r>
              <a:rPr lang="zh-CN" altLang="en-US" sz="1500" dirty="0">
                <a:latin typeface="Consolas" panose="020B0609020204030204" charset="0"/>
              </a:rPr>
              <a:t>else:</a:t>
            </a:r>
          </a:p>
          <a:p>
            <a:pPr>
              <a:lnSpc>
                <a:spcPct val="90000"/>
              </a:lnSpc>
              <a:spcBef>
                <a:spcPct val="25000"/>
              </a:spcBef>
              <a:buNone/>
            </a:pPr>
            <a:r>
              <a:rPr lang="zh-CN" altLang="en-US" sz="1500" dirty="0">
                <a:latin typeface="Consolas" panose="020B0609020204030204" charset="0"/>
              </a:rPr>
              <a:t>  </a:t>
            </a:r>
            <a:r>
              <a:rPr lang="en-US" altLang="x-none" sz="1500" dirty="0">
                <a:latin typeface="Consolas" panose="020B0609020204030204" charset="0"/>
              </a:rPr>
              <a:t>  </a:t>
            </a:r>
            <a:r>
              <a:rPr lang="zh-CN" altLang="en-US" sz="1500" dirty="0">
                <a:latin typeface="Consolas" panose="020B0609020204030204" charset="0"/>
              </a:rPr>
              <a:t>print</a:t>
            </a:r>
            <a:r>
              <a:rPr lang="en-US" altLang="zh-CN" sz="1500" dirty="0">
                <a:latin typeface="Consolas" panose="020B0609020204030204" charset="0"/>
              </a:rPr>
              <a:t>(</a:t>
            </a:r>
            <a:r>
              <a:rPr lang="zh-CN" altLang="en-US" sz="1500" dirty="0">
                <a:latin typeface="Consolas" panose="020B0609020204030204" charset="0"/>
              </a:rPr>
              <a:t>x, '/', y, '=', z</a:t>
            </a:r>
            <a:r>
              <a:rPr lang="en-US" altLang="zh-CN" sz="1500" dirty="0">
                <a:latin typeface="Consolas" panose="020B060902020403020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8.3.3 带有多个except的try结构</a:t>
            </a:r>
          </a:p>
        </p:txBody>
      </p:sp>
      <p:sp>
        <p:nvSpPr>
          <p:cNvPr id="44034" name="文本占位符 36866"/>
          <p:cNvSpPr>
            <a:spLocks noGrp="1"/>
          </p:cNvSpPr>
          <p:nvPr>
            <p:ph idx="1"/>
          </p:nvPr>
        </p:nvSpPr>
        <p:spPr/>
        <p:txBody>
          <a:bodyPr anchor="t"/>
          <a:lstStyle/>
          <a:p>
            <a:pPr>
              <a:spcBef>
                <a:spcPct val="0"/>
              </a:spcBef>
              <a:buFont typeface="Wingdings" panose="05000000000000000000" charset="0"/>
              <a:buChar char="§"/>
            </a:pPr>
            <a:r>
              <a:rPr lang="zh-CN" altLang="en-US" sz="1800" dirty="0"/>
              <a:t>将要捕获的异常写在一个元组中，可以使用一个excep语句捕获多个异常：</a:t>
            </a:r>
          </a:p>
          <a:p>
            <a:pPr>
              <a:spcBef>
                <a:spcPct val="0"/>
              </a:spcBef>
              <a:buNone/>
            </a:pPr>
            <a:endParaRPr lang="zh-CN" altLang="en-US" sz="1350" dirty="0">
              <a:latin typeface="Consolas" panose="020B0609020204030204" charset="0"/>
            </a:endParaRPr>
          </a:p>
          <a:p>
            <a:pPr>
              <a:spcBef>
                <a:spcPct val="0"/>
              </a:spcBef>
              <a:buNone/>
            </a:pPr>
            <a:r>
              <a:rPr lang="zh-CN" altLang="en-US" sz="1600" dirty="0">
                <a:latin typeface="Consolas" panose="020B0609020204030204" charset="0"/>
              </a:rPr>
              <a:t>import sys</a:t>
            </a:r>
          </a:p>
          <a:p>
            <a:pPr>
              <a:spcBef>
                <a:spcPct val="0"/>
              </a:spcBef>
              <a:buNone/>
            </a:pPr>
            <a:r>
              <a:rPr lang="zh-CN" altLang="en-US" sz="1600" dirty="0">
                <a:latin typeface="Consolas" panose="020B0609020204030204" charset="0"/>
              </a:rPr>
              <a:t>try:</a:t>
            </a:r>
          </a:p>
          <a:p>
            <a:pPr>
              <a:spcBef>
                <a:spcPct val="0"/>
              </a:spcBef>
              <a:buNone/>
            </a:pPr>
            <a:r>
              <a:rPr lang="zh-CN" altLang="en-US" sz="1600" dirty="0">
                <a:latin typeface="Consolas" panose="020B0609020204030204" charset="0"/>
              </a:rPr>
              <a:t>    f = open('myfile.txt')</a:t>
            </a:r>
          </a:p>
          <a:p>
            <a:pPr>
              <a:spcBef>
                <a:spcPct val="0"/>
              </a:spcBef>
              <a:buNone/>
            </a:pPr>
            <a:r>
              <a:rPr lang="zh-CN" altLang="en-US" sz="1600" dirty="0">
                <a:latin typeface="Consolas" panose="020B0609020204030204" charset="0"/>
              </a:rPr>
              <a:t>    s = f.readline()</a:t>
            </a:r>
          </a:p>
          <a:p>
            <a:pPr>
              <a:spcBef>
                <a:spcPct val="0"/>
              </a:spcBef>
              <a:buNone/>
            </a:pPr>
            <a:r>
              <a:rPr lang="zh-CN" altLang="en-US" sz="1600" dirty="0">
                <a:latin typeface="Consolas" panose="020B0609020204030204" charset="0"/>
              </a:rPr>
              <a:t>    i = int(s.strip())</a:t>
            </a:r>
          </a:p>
          <a:p>
            <a:pPr>
              <a:spcBef>
                <a:spcPct val="0"/>
              </a:spcBef>
              <a:buNone/>
            </a:pPr>
            <a:r>
              <a:rPr lang="zh-CN" altLang="en-US" sz="1600" dirty="0">
                <a:latin typeface="Consolas" panose="020B0609020204030204" charset="0"/>
              </a:rPr>
              <a:t>    </a:t>
            </a:r>
            <a:r>
              <a:rPr lang="en-US" altLang="zh-CN" sz="1600" dirty="0">
                <a:latin typeface="Consolas" panose="020B0609020204030204" charset="0"/>
              </a:rPr>
              <a:t>f.close()</a:t>
            </a:r>
          </a:p>
          <a:p>
            <a:pPr>
              <a:spcBef>
                <a:spcPct val="0"/>
              </a:spcBef>
              <a:buNone/>
            </a:pPr>
            <a:r>
              <a:rPr lang="zh-CN" altLang="en-US" sz="1600" dirty="0">
                <a:latin typeface="Consolas" panose="020B0609020204030204" charset="0"/>
              </a:rPr>
              <a:t>except (OSError, ValueError,RuntimeError, NameError):</a:t>
            </a:r>
          </a:p>
          <a:p>
            <a:pPr>
              <a:spcBef>
                <a:spcPct val="0"/>
              </a:spcBef>
              <a:buNone/>
            </a:pPr>
            <a:r>
              <a:rPr lang="zh-CN" altLang="en-US" sz="1600" dirty="0">
                <a:latin typeface="Consolas" panose="020B0609020204030204" charset="0"/>
              </a:rPr>
              <a:t>    pass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78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37891" name="文本占位符 37890"/>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t>在该结构中，</a:t>
            </a:r>
            <a:r>
              <a:rPr lang="zh-CN" altLang="en-US" sz="1800" strike="noStrike" noProof="1">
                <a:solidFill>
                  <a:srgbClr val="FF0000"/>
                </a:solidFill>
              </a:rPr>
              <a:t>finally子句中的内容无论是否发生异常都会执行</a:t>
            </a:r>
            <a:r>
              <a:rPr lang="zh-CN" altLang="en-US" sz="1800" strike="noStrike" noProof="1"/>
              <a:t>，常用来做一些清理工作以释放try子句中申请的资源。</a:t>
            </a:r>
          </a:p>
          <a:p>
            <a:pPr marL="1905" indent="-1905" fontAlgn="base">
              <a:lnSpc>
                <a:spcPct val="80000"/>
              </a:lnSpc>
              <a:buNone/>
            </a:pPr>
            <a:endParaRPr lang="zh-CN" altLang="en-US" sz="1350" strike="noStrike" noProof="1">
              <a:effectLst/>
              <a:latin typeface="Consolas" panose="020B0609020204030204" charset="0"/>
              <a:ea typeface="宋体" panose="02010600030101010101" pitchFamily="2" charset="-122"/>
            </a:endParaRP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try:</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finally:</a:t>
            </a:r>
          </a:p>
          <a:p>
            <a:pPr marL="1905" indent="-1905" fontAlgn="base">
              <a:lnSpc>
                <a:spcPct val="80000"/>
              </a:lnSpc>
              <a:buNone/>
            </a:pPr>
            <a:r>
              <a:rPr lang="zh-CN" altLang="en-US" sz="1600" strike="noStrike" noProof="1">
                <a:effectLst/>
                <a:latin typeface="Consolas" panose="020B0609020204030204" charset="0"/>
                <a:ea typeface="宋体" panose="02010600030101010101" pitchFamily="2" charset="-122"/>
              </a:rPr>
              <a:t>	    </a:t>
            </a:r>
            <a:r>
              <a:rPr lang="zh-CN" altLang="en-US" sz="1600" strike="noStrike" noProof="1">
                <a:effectLst/>
                <a:latin typeface="Consolas" panose="020B0609020204030204" charset="0"/>
                <a:ea typeface="宋体" panose="02010600030101010101" pitchFamily="2" charset="-122"/>
                <a:sym typeface="+mn-ea"/>
              </a:rPr>
              <a:t>……</a:t>
            </a:r>
            <a:r>
              <a:rPr lang="zh-CN" altLang="en-US" sz="1600" strike="noStrike" noProof="1">
                <a:effectLst/>
                <a:latin typeface="Consolas" panose="020B0609020204030204" charset="0"/>
                <a:ea typeface="宋体" panose="02010600030101010101" pitchFamily="2" charset="-122"/>
              </a:rPr>
              <a:t>		#无论如何都会执行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46082" name="内容占位符 2"/>
          <p:cNvSpPr>
            <a:spLocks noGrp="1"/>
          </p:cNvSpPr>
          <p:nvPr>
            <p:ph idx="1"/>
          </p:nvPr>
        </p:nvSpPr>
        <p:spPr/>
        <p:txBody>
          <a:bodyPr anchor="t"/>
          <a:lstStyle/>
          <a:p>
            <a:pPr marL="1905" indent="-1905">
              <a:lnSpc>
                <a:spcPct val="80000"/>
              </a:lnSpc>
              <a:buNone/>
            </a:pPr>
            <a:r>
              <a:rPr lang="zh-CN" altLang="en-US" sz="1800" dirty="0">
                <a:latin typeface="Consolas" panose="020B0609020204030204" charset="0"/>
                <a:cs typeface="Consolas" panose="020B0609020204030204" charset="0"/>
              </a:rPr>
              <a:t>&gt;&gt;&gt; try:</a:t>
            </a:r>
          </a:p>
          <a:p>
            <a:pPr marL="1905" indent="-1905">
              <a:lnSpc>
                <a:spcPct val="80000"/>
              </a:lnSpc>
              <a:buNone/>
            </a:pPr>
            <a:r>
              <a:rPr lang="zh-CN" altLang="en-US" sz="1800" dirty="0">
                <a:latin typeface="Consolas" panose="020B0609020204030204" charset="0"/>
                <a:cs typeface="Consolas" panose="020B0609020204030204" charset="0"/>
              </a:rPr>
              <a:t>	    3/0</a:t>
            </a:r>
          </a:p>
          <a:p>
            <a:pPr marL="1905" indent="-1905">
              <a:lnSpc>
                <a:spcPct val="80000"/>
              </a:lnSpc>
              <a:buNone/>
            </a:pPr>
            <a:r>
              <a:rPr lang="zh-CN" altLang="en-US" sz="1800" dirty="0">
                <a:latin typeface="Consolas" panose="020B0609020204030204" charset="0"/>
                <a:cs typeface="Consolas" panose="020B0609020204030204" charset="0"/>
              </a:rPr>
              <a:t>except:</a:t>
            </a:r>
          </a:p>
          <a:p>
            <a:pPr marL="1905" indent="-1905">
              <a:lnSpc>
                <a:spcPct val="80000"/>
              </a:lnSpc>
              <a:buNone/>
            </a:pPr>
            <a:r>
              <a:rPr lang="zh-CN" altLang="en-US" sz="1800" dirty="0">
                <a:latin typeface="Consolas" panose="020B0609020204030204" charset="0"/>
                <a:cs typeface="Consolas" panose="020B0609020204030204" charset="0"/>
              </a:rPr>
              <a:t>	    print(3)</a:t>
            </a:r>
          </a:p>
          <a:p>
            <a:pPr marL="1905" indent="-1905">
              <a:lnSpc>
                <a:spcPct val="80000"/>
              </a:lnSpc>
              <a:buNone/>
            </a:pPr>
            <a:r>
              <a:rPr lang="zh-CN" altLang="en-US" sz="1800" dirty="0">
                <a:latin typeface="Consolas" panose="020B0609020204030204" charset="0"/>
                <a:cs typeface="Consolas" panose="020B0609020204030204" charset="0"/>
              </a:rPr>
              <a:t>finally:</a:t>
            </a:r>
          </a:p>
          <a:p>
            <a:pPr marL="1905" indent="-1905">
              <a:lnSpc>
                <a:spcPct val="80000"/>
              </a:lnSpc>
              <a:buNone/>
            </a:pPr>
            <a:r>
              <a:rPr lang="zh-CN" altLang="en-US" sz="1800" dirty="0">
                <a:latin typeface="Consolas" panose="020B0609020204030204" charset="0"/>
                <a:cs typeface="Consolas" panose="020B0609020204030204" charset="0"/>
              </a:rPr>
              <a:t>	    print(5)</a:t>
            </a:r>
          </a:p>
          <a:p>
            <a:pPr marL="1905" indent="-1905">
              <a:lnSpc>
                <a:spcPct val="80000"/>
              </a:lnSpc>
              <a:buNone/>
            </a:pPr>
            <a:endParaRPr lang="zh-CN" altLang="en-US" sz="1800" dirty="0">
              <a:latin typeface="Consolas" panose="020B0609020204030204" charset="0"/>
              <a:cs typeface="Consolas" panose="020B0609020204030204" charset="0"/>
            </a:endParaRPr>
          </a:p>
          <a:p>
            <a:pPr marL="1905" indent="-1905">
              <a:lnSpc>
                <a:spcPct val="80000"/>
              </a:lnSpc>
              <a:buNone/>
            </a:pPr>
            <a:r>
              <a:rPr lang="zh-CN" altLang="en-US" sz="1800" dirty="0">
                <a:latin typeface="Consolas" panose="020B0609020204030204" charset="0"/>
                <a:cs typeface="Consolas" panose="020B0609020204030204" charset="0"/>
              </a:rPr>
              <a:t>	</a:t>
            </a: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3</a:t>
            </a:r>
          </a:p>
          <a:p>
            <a:pPr marL="1905" indent="-1905">
              <a:lnSpc>
                <a:spcPct val="80000"/>
              </a:lnSpc>
              <a:buNone/>
            </a:pPr>
            <a:r>
              <a:rPr lang="zh-CN" altLang="en-US" sz="1800" dirty="0">
                <a:solidFill>
                  <a:srgbClr val="00B0F0"/>
                </a:solidFill>
                <a:latin typeface="Consolas" panose="020B0609020204030204" charset="0"/>
                <a:cs typeface="Consolas" panose="020B0609020204030204" charset="0"/>
              </a:rPr>
              <a:t>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096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49154" name="文本占位符 40962"/>
          <p:cNvSpPr>
            <a:spLocks noGrp="1"/>
          </p:cNvSpPr>
          <p:nvPr>
            <p:ph idx="1"/>
          </p:nvPr>
        </p:nvSpPr>
        <p:spPr/>
        <p:txBody>
          <a:bodyPr anchor="t"/>
          <a:lstStyle/>
          <a:p>
            <a:pPr>
              <a:spcBef>
                <a:spcPct val="0"/>
              </a:spcBef>
              <a:buFont typeface="Wingdings" panose="05000000000000000000" charset="0"/>
              <a:buChar char="§"/>
            </a:pPr>
            <a:r>
              <a:rPr lang="zh-CN" altLang="en-US" sz="1800" dirty="0"/>
              <a:t>如果try子句中的异常没有被处理，或者在except子句或else子句中出现了异常，那么这些异常将会在finally子句执行完后</a:t>
            </a:r>
            <a:r>
              <a:rPr lang="zh-CN" altLang="en-US" sz="1800" dirty="0">
                <a:solidFill>
                  <a:srgbClr val="FF0000"/>
                </a:solidFill>
              </a:rPr>
              <a:t>再次抛出</a:t>
            </a:r>
            <a:r>
              <a:rPr lang="zh-CN" altLang="en-US" sz="1800" dirty="0"/>
              <a:t>。</a:t>
            </a:r>
          </a:p>
          <a:p>
            <a:pPr>
              <a:lnSpc>
                <a:spcPct val="80000"/>
              </a:lnSpc>
              <a:buNone/>
            </a:pPr>
            <a:r>
              <a:rPr lang="zh-CN" altLang="en-US" sz="1600" dirty="0">
                <a:latin typeface="Consolas" panose="020B0609020204030204" charset="0"/>
                <a:cs typeface="Consolas" panose="020B0609020204030204" charset="0"/>
              </a:rPr>
              <a:t>&gt;&gt;&gt; try:</a:t>
            </a:r>
          </a:p>
          <a:p>
            <a:pPr>
              <a:lnSpc>
                <a:spcPct val="80000"/>
              </a:lnSpc>
              <a:buNone/>
            </a:pPr>
            <a:r>
              <a:rPr lang="en-US" altLang="en-US" sz="1600" dirty="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3/0</a:t>
            </a:r>
          </a:p>
          <a:p>
            <a:pPr>
              <a:lnSpc>
                <a:spcPct val="80000"/>
              </a:lnSpc>
              <a:buNone/>
            </a:pPr>
            <a:r>
              <a:rPr lang="en-US" altLang="zh-CN" sz="1600" dirty="0">
                <a:latin typeface="Consolas" panose="020B0609020204030204" charset="0"/>
                <a:cs typeface="Consolas" panose="020B0609020204030204" charset="0"/>
              </a:rPr>
              <a:t>f</a:t>
            </a:r>
            <a:r>
              <a:rPr lang="zh-CN" altLang="en-US" sz="1600" dirty="0">
                <a:latin typeface="Consolas" panose="020B0609020204030204" charset="0"/>
                <a:cs typeface="Consolas" panose="020B0609020204030204" charset="0"/>
              </a:rPr>
              <a:t>inally:</a:t>
            </a:r>
          </a:p>
          <a:p>
            <a:pPr>
              <a:lnSpc>
                <a:spcPct val="80000"/>
              </a:lnSpc>
              <a:buNone/>
            </a:pPr>
            <a:r>
              <a:rPr lang="en-US" altLang="en-US" sz="1600" dirty="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print(5)</a:t>
            </a: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solidFill>
                  <a:srgbClr val="00B0F0"/>
                </a:solidFill>
                <a:latin typeface="Consolas" panose="020B0609020204030204" charset="0"/>
                <a:cs typeface="Consolas" panose="020B0609020204030204" charset="0"/>
              </a:rPr>
              <a:t>5</a:t>
            </a:r>
          </a:p>
          <a:p>
            <a:pPr>
              <a:lnSpc>
                <a:spcPct val="80000"/>
              </a:lnSpc>
              <a:buNone/>
            </a:pPr>
            <a:r>
              <a:rPr lang="zh-CN" altLang="en-US" sz="1600" dirty="0">
                <a:solidFill>
                  <a:srgbClr val="FF0000"/>
                </a:solidFill>
                <a:latin typeface="Consolas" panose="020B0609020204030204" charset="0"/>
                <a:cs typeface="Consolas" panose="020B0609020204030204" charset="0"/>
              </a:rPr>
              <a:t>Traceback (most recent call last):</a:t>
            </a:r>
          </a:p>
          <a:p>
            <a:pPr>
              <a:lnSpc>
                <a:spcPct val="80000"/>
              </a:lnSpc>
              <a:buNone/>
            </a:pPr>
            <a:r>
              <a:rPr lang="zh-CN" altLang="en-US" sz="1600" dirty="0">
                <a:solidFill>
                  <a:srgbClr val="FF0000"/>
                </a:solidFill>
                <a:latin typeface="Consolas" panose="020B0609020204030204" charset="0"/>
                <a:cs typeface="Consolas" panose="020B0609020204030204" charset="0"/>
              </a:rPr>
              <a:t>  File "&lt;pyshell#52&gt;", line 1, in &lt;module&gt;</a:t>
            </a:r>
          </a:p>
          <a:p>
            <a:pPr>
              <a:lnSpc>
                <a:spcPct val="80000"/>
              </a:lnSpc>
              <a:buNone/>
            </a:pPr>
            <a:r>
              <a:rPr lang="zh-CN" altLang="en-US" sz="1600" dirty="0">
                <a:solidFill>
                  <a:srgbClr val="FF0000"/>
                </a:solidFill>
                <a:latin typeface="Consolas" panose="020B0609020204030204" charset="0"/>
                <a:cs typeface="Consolas" panose="020B0609020204030204" charset="0"/>
              </a:rPr>
              <a:t>    try:3/0</a:t>
            </a:r>
          </a:p>
          <a:p>
            <a:pPr>
              <a:lnSpc>
                <a:spcPct val="80000"/>
              </a:lnSpc>
              <a:buNone/>
            </a:pPr>
            <a:r>
              <a:rPr lang="zh-CN" altLang="en-US" sz="1600" dirty="0">
                <a:solidFill>
                  <a:srgbClr val="FF0000"/>
                </a:solidFill>
                <a:latin typeface="Consolas" panose="020B0609020204030204" charset="0"/>
                <a:cs typeface="Consolas" panose="020B0609020204030204" charset="0"/>
              </a:rPr>
              <a:t>finally:</a:t>
            </a:r>
          </a:p>
          <a:p>
            <a:pPr>
              <a:lnSpc>
                <a:spcPct val="80000"/>
              </a:lnSpc>
              <a:buNone/>
            </a:pPr>
            <a:r>
              <a:rPr lang="zh-CN" altLang="en-US" sz="1600" dirty="0">
                <a:solidFill>
                  <a:srgbClr val="FF0000"/>
                </a:solidFill>
                <a:latin typeface="Consolas" panose="020B0609020204030204" charset="0"/>
                <a:cs typeface="Consolas" panose="020B0609020204030204" charset="0"/>
              </a:rPr>
              <a:t>	print(5)</a:t>
            </a:r>
          </a:p>
          <a:p>
            <a:pPr>
              <a:lnSpc>
                <a:spcPct val="80000"/>
              </a:lnSpc>
              <a:buNone/>
            </a:pPr>
            <a:r>
              <a:rPr lang="zh-CN" altLang="en-US" sz="1600" dirty="0">
                <a:solidFill>
                  <a:srgbClr val="FF0000"/>
                </a:solidFill>
                <a:latin typeface="Consolas" panose="020B0609020204030204" charset="0"/>
                <a:cs typeface="Consolas" panose="020B0609020204030204" charset="0"/>
              </a:rPr>
              <a:t>ZeroDivisionError: division by zero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198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50178" name="文本占位符 41986"/>
          <p:cNvSpPr>
            <a:spLocks noGrp="1"/>
          </p:cNvSpPr>
          <p:nvPr>
            <p:ph idx="1"/>
          </p:nvPr>
        </p:nvSpPr>
        <p:spPr/>
        <p:txBody>
          <a:bodyPr anchor="t"/>
          <a:lstStyle/>
          <a:p>
            <a:pPr>
              <a:lnSpc>
                <a:spcPct val="80000"/>
              </a:lnSpc>
              <a:buFont typeface="Wingdings" panose="05000000000000000000" charset="0"/>
              <a:buChar char="§"/>
            </a:pPr>
            <a:r>
              <a:rPr lang="zh-CN" altLang="en-US" sz="1800" dirty="0">
                <a:latin typeface="Consolas" panose="020B0609020204030204" charset="0"/>
              </a:rPr>
              <a:t>例如，有函数定义如下：</a:t>
            </a:r>
          </a:p>
          <a:p>
            <a:pPr>
              <a:lnSpc>
                <a:spcPct val="80000"/>
              </a:lnSpc>
              <a:buNone/>
            </a:pPr>
            <a:endParaRPr lang="zh-CN" altLang="en-US" sz="1350" dirty="0">
              <a:latin typeface="Consolas" panose="020B0609020204030204" charset="0"/>
            </a:endParaRPr>
          </a:p>
          <a:p>
            <a:pPr>
              <a:lnSpc>
                <a:spcPct val="80000"/>
              </a:lnSpc>
              <a:buNone/>
            </a:pPr>
            <a:r>
              <a:rPr lang="zh-CN" altLang="en-US" sz="1600" dirty="0">
                <a:latin typeface="Consolas" panose="020B0609020204030204" charset="0"/>
              </a:rPr>
              <a:t>&gt;&gt;&gt; def divide(x, y):</a:t>
            </a:r>
          </a:p>
          <a:p>
            <a:pPr>
              <a:lnSpc>
                <a:spcPct val="80000"/>
              </a:lnSpc>
              <a:buNone/>
            </a:pPr>
            <a:r>
              <a:rPr lang="zh-CN" altLang="en-US" sz="1600" dirty="0">
                <a:latin typeface="Consolas" panose="020B0609020204030204" charset="0"/>
              </a:rPr>
              <a:t>    try:</a:t>
            </a:r>
          </a:p>
          <a:p>
            <a:pPr>
              <a:lnSpc>
                <a:spcPct val="80000"/>
              </a:lnSpc>
              <a:buNone/>
            </a:pPr>
            <a:r>
              <a:rPr lang="zh-CN" altLang="en-US" sz="1600" dirty="0">
                <a:latin typeface="Consolas" panose="020B0609020204030204" charset="0"/>
              </a:rPr>
              <a:t>        result = x / y</a:t>
            </a:r>
          </a:p>
          <a:p>
            <a:pPr>
              <a:lnSpc>
                <a:spcPct val="80000"/>
              </a:lnSpc>
              <a:buNone/>
            </a:pPr>
            <a:r>
              <a:rPr lang="zh-CN" altLang="en-US" sz="1600" dirty="0">
                <a:latin typeface="Consolas" panose="020B0609020204030204" charset="0"/>
              </a:rPr>
              <a:t>    except ZeroDivisionError:</a:t>
            </a:r>
          </a:p>
          <a:p>
            <a:pPr>
              <a:lnSpc>
                <a:spcPct val="80000"/>
              </a:lnSpc>
              <a:buNone/>
            </a:pPr>
            <a:r>
              <a:rPr lang="zh-CN" altLang="en-US" sz="1600" dirty="0">
                <a:latin typeface="Consolas" panose="020B0609020204030204" charset="0"/>
              </a:rPr>
              <a:t>        print("division by zero!")</a:t>
            </a:r>
          </a:p>
          <a:p>
            <a:pPr>
              <a:lnSpc>
                <a:spcPct val="80000"/>
              </a:lnSpc>
              <a:buNone/>
            </a:pPr>
            <a:r>
              <a:rPr lang="zh-CN" altLang="en-US" sz="1600" dirty="0">
                <a:latin typeface="Consolas" panose="020B0609020204030204" charset="0"/>
              </a:rPr>
              <a:t>    else:</a:t>
            </a:r>
          </a:p>
          <a:p>
            <a:pPr>
              <a:lnSpc>
                <a:spcPct val="80000"/>
              </a:lnSpc>
              <a:buNone/>
            </a:pPr>
            <a:r>
              <a:rPr lang="zh-CN" altLang="en-US" sz="1600" dirty="0">
                <a:latin typeface="Consolas" panose="020B0609020204030204" charset="0"/>
              </a:rPr>
              <a:t>        print("result is", result)</a:t>
            </a:r>
          </a:p>
          <a:p>
            <a:pPr>
              <a:lnSpc>
                <a:spcPct val="80000"/>
              </a:lnSpc>
              <a:buNone/>
            </a:pPr>
            <a:r>
              <a:rPr lang="zh-CN" altLang="en-US" sz="1600" dirty="0">
                <a:latin typeface="Consolas" panose="020B0609020204030204" charset="0"/>
              </a:rPr>
              <a:t>    finally:</a:t>
            </a:r>
          </a:p>
          <a:p>
            <a:pPr>
              <a:lnSpc>
                <a:spcPct val="80000"/>
              </a:lnSpc>
              <a:buNone/>
            </a:pPr>
            <a:r>
              <a:rPr lang="zh-CN" altLang="en-US" sz="1600" dirty="0">
                <a:latin typeface="Consolas" panose="020B0609020204030204" charset="0"/>
              </a:rPr>
              <a:t>        print("executing finally clause")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8.3.4 try...except...finally结构</a:t>
            </a:r>
            <a:endParaRPr lang="zh-CN" altLang="en-US" kern="1200" baseline="0">
              <a:latin typeface="+mj-lt"/>
              <a:ea typeface="+mj-ea"/>
              <a:cs typeface="+mj-cs"/>
            </a:endParaRPr>
          </a:p>
        </p:txBody>
      </p:sp>
      <p:sp>
        <p:nvSpPr>
          <p:cNvPr id="51202" name="内容占位符 2"/>
          <p:cNvSpPr>
            <a:spLocks noGrp="1"/>
          </p:cNvSpPr>
          <p:nvPr>
            <p:ph idx="1"/>
          </p:nvPr>
        </p:nvSpPr>
        <p:spPr/>
        <p:txBody>
          <a:bodyPr anchor="t"/>
          <a:lstStyle/>
          <a:p>
            <a:pPr>
              <a:spcBef>
                <a:spcPct val="0"/>
              </a:spcBef>
              <a:buNone/>
            </a:pPr>
            <a:r>
              <a:rPr lang="zh-CN" altLang="en-US" sz="1600" dirty="0">
                <a:latin typeface="Consolas" panose="020B0609020204030204" charset="0"/>
              </a:rPr>
              <a:t>&gt;&gt;&gt; divide(2, 1)</a:t>
            </a:r>
          </a:p>
          <a:p>
            <a:pPr>
              <a:spcBef>
                <a:spcPct val="0"/>
              </a:spcBef>
              <a:buNone/>
            </a:pPr>
            <a:r>
              <a:rPr lang="zh-CN" altLang="en-US" sz="1600" dirty="0">
                <a:solidFill>
                  <a:srgbClr val="00B0F0"/>
                </a:solidFill>
                <a:latin typeface="Consolas" panose="020B0609020204030204" charset="0"/>
              </a:rPr>
              <a:t>result is 2.0</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0)</a:t>
            </a:r>
          </a:p>
          <a:p>
            <a:pPr>
              <a:spcBef>
                <a:spcPct val="0"/>
              </a:spcBef>
              <a:buNone/>
            </a:pPr>
            <a:r>
              <a:rPr lang="zh-CN" altLang="en-US" sz="1600" dirty="0">
                <a:solidFill>
                  <a:srgbClr val="00B0F0"/>
                </a:solidFill>
                <a:latin typeface="Consolas" panose="020B0609020204030204" charset="0"/>
              </a:rPr>
              <a:t>division by zero!</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divide("2", "1")</a:t>
            </a:r>
          </a:p>
          <a:p>
            <a:pPr>
              <a:spcBef>
                <a:spcPct val="0"/>
              </a:spcBef>
              <a:buNone/>
            </a:pPr>
            <a:r>
              <a:rPr lang="zh-CN" altLang="en-US" sz="1600" dirty="0">
                <a:solidFill>
                  <a:srgbClr val="00B0F0"/>
                </a:solidFill>
                <a:latin typeface="Consolas" panose="020B0609020204030204" charset="0"/>
              </a:rPr>
              <a:t>executing finally clause</a:t>
            </a:r>
          </a:p>
          <a:p>
            <a:pPr>
              <a:spcBef>
                <a:spcPct val="0"/>
              </a:spcBef>
              <a:buNone/>
            </a:pPr>
            <a:r>
              <a:rPr lang="zh-CN" altLang="en-US" sz="1600" dirty="0">
                <a:solidFill>
                  <a:srgbClr val="FF0000"/>
                </a:solidFill>
                <a:latin typeface="Consolas" panose="020B0609020204030204" charset="0"/>
              </a:rPr>
              <a:t>Traceback (most recent call last):</a:t>
            </a:r>
          </a:p>
          <a:p>
            <a:pPr>
              <a:spcBef>
                <a:spcPct val="0"/>
              </a:spcBef>
              <a:buNone/>
            </a:pPr>
            <a:r>
              <a:rPr lang="zh-CN" altLang="en-US" sz="1600" dirty="0">
                <a:solidFill>
                  <a:srgbClr val="FF0000"/>
                </a:solidFill>
                <a:latin typeface="Consolas" panose="020B0609020204030204" charset="0"/>
              </a:rPr>
              <a:t>  File "&lt;stdin&gt;", line 1, in ?</a:t>
            </a:r>
          </a:p>
          <a:p>
            <a:pPr>
              <a:spcBef>
                <a:spcPct val="0"/>
              </a:spcBef>
              <a:buNone/>
            </a:pPr>
            <a:r>
              <a:rPr lang="zh-CN" altLang="en-US" sz="1600" dirty="0">
                <a:solidFill>
                  <a:srgbClr val="FF0000"/>
                </a:solidFill>
                <a:latin typeface="Consolas" panose="020B0609020204030204" charset="0"/>
              </a:rPr>
              <a:t>  File "&lt;stdin&gt;", line 3, in divide</a:t>
            </a:r>
          </a:p>
          <a:p>
            <a:pPr>
              <a:spcBef>
                <a:spcPct val="0"/>
              </a:spcBef>
              <a:buNone/>
            </a:pPr>
            <a:r>
              <a:rPr lang="zh-CN" altLang="en-US" sz="1600" dirty="0">
                <a:solidFill>
                  <a:srgbClr val="FF0000"/>
                </a:solidFill>
                <a:latin typeface="Consolas" panose="020B0609020204030204" charset="0"/>
              </a:rPr>
              <a:t>TypeError: unsupported operand type(s) for /: 'str' and 'str'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300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8.3.4 try...except...finally结构</a:t>
            </a:r>
          </a:p>
        </p:txBody>
      </p:sp>
      <p:sp>
        <p:nvSpPr>
          <p:cNvPr id="43011" name="文本占位符 43010"/>
          <p:cNvSpPr>
            <a:spLocks noGrp="1"/>
          </p:cNvSpPr>
          <p:nvPr>
            <p:ph idx="1"/>
          </p:nvPr>
        </p:nvSpPr>
        <p:spPr/>
        <p:txBody>
          <a:bodyPr/>
          <a:lstStyle/>
          <a:p>
            <a:pPr fontAlgn="base">
              <a:lnSpc>
                <a:spcPct val="100000"/>
              </a:lnSpc>
              <a:spcBef>
                <a:spcPts val="0"/>
              </a:spcBef>
              <a:buFont typeface="Wingdings" panose="05000000000000000000" charset="0"/>
              <a:buChar char="§"/>
            </a:pPr>
            <a:r>
              <a:rPr lang="zh-CN" altLang="en-US" sz="1800" strike="noStrike" noProof="1">
                <a:effectLst/>
              </a:rPr>
              <a:t>使用带有</a:t>
            </a:r>
            <a:r>
              <a:rPr lang="en-US" altLang="zh-CN" sz="1800" strike="noStrike" noProof="1">
                <a:effectLst/>
              </a:rPr>
              <a:t>finally</a:t>
            </a:r>
            <a:r>
              <a:rPr lang="zh-CN" altLang="en-US" sz="1800" strike="noStrike" noProof="1">
                <a:effectLst/>
              </a:rPr>
              <a:t>子句的异常处理结构时，应</a:t>
            </a:r>
            <a:r>
              <a:rPr lang="zh-CN" altLang="en-US" sz="1800" strike="noStrike" noProof="1">
                <a:solidFill>
                  <a:srgbClr val="FF0000"/>
                </a:solidFill>
                <a:effectLst/>
              </a:rPr>
              <a:t>尽量避免在</a:t>
            </a:r>
            <a:r>
              <a:rPr lang="en-US" altLang="zh-CN" sz="1800" strike="noStrike" noProof="1">
                <a:solidFill>
                  <a:srgbClr val="FF0000"/>
                </a:solidFill>
                <a:effectLst/>
              </a:rPr>
              <a:t>finally</a:t>
            </a:r>
            <a:r>
              <a:rPr lang="zh-CN" altLang="en-US" sz="1800" strike="noStrike" noProof="1">
                <a:solidFill>
                  <a:srgbClr val="FF0000"/>
                </a:solidFill>
                <a:effectLst/>
              </a:rPr>
              <a:t>子句中使用</a:t>
            </a:r>
            <a:r>
              <a:rPr lang="en-US" altLang="zh-CN" sz="1800" strike="noStrike" noProof="1">
                <a:solidFill>
                  <a:srgbClr val="FF0000"/>
                </a:solidFill>
                <a:effectLst/>
              </a:rPr>
              <a:t>return</a:t>
            </a:r>
            <a:r>
              <a:rPr lang="zh-CN" altLang="en-US" sz="1800" strike="noStrike" noProof="1">
                <a:solidFill>
                  <a:srgbClr val="FF0000"/>
                </a:solidFill>
                <a:effectLst/>
              </a:rPr>
              <a:t>语句</a:t>
            </a:r>
            <a:r>
              <a:rPr lang="zh-CN" altLang="en-US" sz="1800" strike="noStrike" noProof="1">
                <a:effectLst/>
              </a:rPr>
              <a:t>，否则可能会出现出乎意料的错误。</a:t>
            </a:r>
          </a:p>
          <a:p>
            <a:pPr marL="1905" indent="-344805" fontAlgn="base">
              <a:lnSpc>
                <a:spcPct val="100000"/>
              </a:lnSpc>
              <a:spcBef>
                <a:spcPts val="0"/>
              </a:spcBef>
              <a:buNone/>
            </a:pPr>
            <a:endParaRPr lang="en-US" altLang="zh-CN" sz="135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def demo_div(a, b):</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try:</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a/b</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except:</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pass</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finally:</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	        return -1	#</a:t>
            </a:r>
            <a:r>
              <a:rPr lang="zh-CN" altLang="en-US" sz="1600" strike="noStrike" noProof="1">
                <a:effectLst/>
                <a:latin typeface="Consolas" panose="020B0609020204030204" charset="0"/>
                <a:cs typeface="Consolas" panose="020B0609020204030204" charset="0"/>
              </a:rPr>
              <a:t>一直会执行</a:t>
            </a:r>
            <a:endParaRPr lang="en-US" altLang="zh-CN" sz="1600" strike="noStrike" noProof="1">
              <a:effectLst/>
              <a:latin typeface="Consolas" panose="020B0609020204030204" charset="0"/>
              <a:cs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0)</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p>
          <a:p>
            <a:pPr marL="1905" indent="-344805" fontAlgn="base">
              <a:lnSpc>
                <a:spcPct val="100000"/>
              </a:lnSpc>
              <a:spcBef>
                <a:spcPts val="0"/>
              </a:spcBef>
              <a:buNone/>
            </a:pPr>
            <a:r>
              <a:rPr lang="en-US" altLang="zh-CN" sz="1600" strike="noStrike" noProof="1">
                <a:effectLst/>
                <a:latin typeface="Consolas" panose="020B0609020204030204" charset="0"/>
                <a:cs typeface="Consolas" panose="020B0609020204030204" charset="0"/>
              </a:rPr>
              <a:t>&gt;&gt;&gt; demo_div(1, 2)</a:t>
            </a: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cs typeface="Consolas" panose="020B0609020204030204" charset="0"/>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403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 断言与上下文管理</a:t>
            </a:r>
          </a:p>
        </p:txBody>
      </p:sp>
      <p:sp>
        <p:nvSpPr>
          <p:cNvPr id="55298" name="文本占位符 44034"/>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dirty="0"/>
              <a:t>断言与上下文管理是两种比较特殊的异常处理方式，在形式上比异常处理结构要简单一些。</a:t>
            </a:r>
            <a:endParaRPr lang="en-US" altLang="zh-CN" sz="1800" dirty="0"/>
          </a:p>
          <a:p>
            <a:pPr>
              <a:lnSpc>
                <a:spcPct val="150000"/>
              </a:lnSpc>
              <a:spcBef>
                <a:spcPct val="0"/>
              </a:spcBef>
              <a:buFont typeface="Wingdings" panose="05000000000000000000" charset="0"/>
              <a:buChar char="§"/>
            </a:pPr>
            <a:r>
              <a:rPr lang="en-US" altLang="zh-CN" sz="1800" dirty="0"/>
              <a:t>Assert </a:t>
            </a:r>
            <a:endParaRPr lang="zh-CN"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505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8.4.1 断言</a:t>
            </a:r>
          </a:p>
        </p:txBody>
      </p:sp>
      <p:sp>
        <p:nvSpPr>
          <p:cNvPr id="56322" name="文本占位符 45058"/>
          <p:cNvSpPr>
            <a:spLocks noGrp="1"/>
          </p:cNvSpPr>
          <p:nvPr>
            <p:ph idx="1"/>
          </p:nvPr>
        </p:nvSpPr>
        <p:spPr/>
        <p:txBody>
          <a:bodyPr anchor="t"/>
          <a:lstStyle/>
          <a:p>
            <a:pPr>
              <a:spcBef>
                <a:spcPct val="0"/>
              </a:spcBef>
              <a:buFont typeface="Wingdings" panose="05000000000000000000" charset="0"/>
              <a:buChar char="v"/>
            </a:pPr>
            <a:r>
              <a:rPr lang="zh-CN" altLang="en-US" sz="1800" dirty="0"/>
              <a:t>断言语句的语法是：</a:t>
            </a:r>
          </a:p>
          <a:p>
            <a:pPr>
              <a:spcBef>
                <a:spcPct val="0"/>
              </a:spcBef>
              <a:buNone/>
            </a:pPr>
            <a:r>
              <a:rPr lang="zh-CN" altLang="en-US" sz="1350" dirty="0">
                <a:latin typeface="Consolas" panose="020B0609020204030204" charset="0"/>
              </a:rPr>
              <a:t>  </a:t>
            </a:r>
          </a:p>
          <a:p>
            <a:pPr>
              <a:spcBef>
                <a:spcPct val="0"/>
              </a:spcBef>
              <a:buNone/>
            </a:pPr>
            <a:r>
              <a:rPr lang="zh-CN" altLang="en-US" sz="1500" dirty="0">
                <a:latin typeface="Consolas" panose="020B0609020204030204" charset="0"/>
              </a:rPr>
              <a:t> </a:t>
            </a:r>
            <a:r>
              <a:rPr lang="en-US" altLang="x-none" sz="1500" dirty="0">
                <a:latin typeface="Consolas" panose="020B0609020204030204" charset="0"/>
              </a:rPr>
              <a:t>assert expression[, reason] </a:t>
            </a:r>
          </a:p>
          <a:p>
            <a:pPr>
              <a:spcBef>
                <a:spcPct val="0"/>
              </a:spcBef>
              <a:buNone/>
            </a:pPr>
            <a:endParaRPr lang="en-US" altLang="x-none" sz="1350" dirty="0">
              <a:latin typeface="Consolas" panose="020B0609020204030204" charset="0"/>
            </a:endParaRPr>
          </a:p>
          <a:p>
            <a:pPr>
              <a:lnSpc>
                <a:spcPct val="150000"/>
              </a:lnSpc>
              <a:spcBef>
                <a:spcPts val="1200"/>
              </a:spcBef>
              <a:spcAft>
                <a:spcPts val="600"/>
              </a:spcAft>
              <a:buFont typeface="Wingdings" panose="05000000000000000000" charset="0"/>
              <a:buChar char="ü"/>
            </a:pPr>
            <a:r>
              <a:rPr lang="en-US" altLang="x-none" sz="1350" dirty="0"/>
              <a:t> </a:t>
            </a:r>
            <a:r>
              <a:rPr lang="zh-CN" altLang="en-US" sz="1350" dirty="0"/>
              <a:t>当判断表达式</a:t>
            </a:r>
            <a:r>
              <a:rPr lang="en-US" altLang="x-none" sz="1350" dirty="0"/>
              <a:t>expression</a:t>
            </a:r>
            <a:r>
              <a:rPr lang="zh-CN" altLang="en-US" sz="1350" dirty="0"/>
              <a:t>为真时，什么都不做；如果表达式为假，则抛出异常。 </a:t>
            </a:r>
            <a:endParaRPr lang="en-US" altLang="x-none" sz="1350" dirty="0"/>
          </a:p>
          <a:p>
            <a:pPr>
              <a:lnSpc>
                <a:spcPct val="150000"/>
              </a:lnSpc>
              <a:spcBef>
                <a:spcPts val="1200"/>
              </a:spcBef>
              <a:spcAft>
                <a:spcPts val="600"/>
              </a:spcAft>
              <a:buFont typeface="Wingdings" panose="05000000000000000000" charset="0"/>
              <a:buChar char="ü"/>
            </a:pPr>
            <a:r>
              <a:rPr lang="en-US" altLang="x-none" sz="1350" dirty="0"/>
              <a:t>assert</a:t>
            </a:r>
            <a:r>
              <a:rPr lang="zh-CN" altLang="en-US" sz="1350" dirty="0"/>
              <a:t>语句一般用于开发程序时对特定必须满足的条件进行验证，仅当</a:t>
            </a:r>
            <a:r>
              <a:rPr lang="en-US" altLang="x-none" sz="1350" dirty="0"/>
              <a:t>__debug__</a:t>
            </a:r>
            <a:r>
              <a:rPr lang="zh-CN" altLang="en-US" sz="1350" dirty="0"/>
              <a:t>为</a:t>
            </a:r>
            <a:r>
              <a:rPr lang="en-US" altLang="x-none" sz="1350" dirty="0"/>
              <a:t>True</a:t>
            </a:r>
            <a:r>
              <a:rPr lang="zh-CN" altLang="en-US" sz="1350" dirty="0"/>
              <a:t>时有效。当</a:t>
            </a:r>
            <a:r>
              <a:rPr lang="en-US" altLang="x-none" sz="1350" dirty="0"/>
              <a:t>Python</a:t>
            </a:r>
            <a:r>
              <a:rPr lang="zh-CN" altLang="en-US" sz="1350" dirty="0"/>
              <a:t>脚本以</a:t>
            </a:r>
            <a:r>
              <a:rPr lang="en-US" altLang="x-none" sz="1350" dirty="0"/>
              <a:t>-O</a:t>
            </a:r>
            <a:r>
              <a:rPr lang="zh-CN" altLang="en-US" sz="1350" dirty="0"/>
              <a:t>选项编译为字节码文件时，</a:t>
            </a:r>
            <a:r>
              <a:rPr lang="en-US" altLang="x-none" sz="1350" dirty="0"/>
              <a:t>assert</a:t>
            </a:r>
            <a:r>
              <a:rPr lang="zh-CN" altLang="en-US" sz="1350" dirty="0"/>
              <a:t>语句将被移除以提高运行速度。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204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异常处理结构与程序调试、测试</a:t>
            </a:r>
          </a:p>
        </p:txBody>
      </p:sp>
      <p:sp>
        <p:nvSpPr>
          <p:cNvPr id="22530" name="文本占位符 20482"/>
          <p:cNvSpPr>
            <a:spLocks noGrp="1"/>
          </p:cNvSpPr>
          <p:nvPr>
            <p:ph idx="1"/>
          </p:nvPr>
        </p:nvSpPr>
        <p:spPr/>
        <p:txBody>
          <a:bodyPr anchor="t"/>
          <a:lstStyle/>
          <a:p>
            <a:pPr>
              <a:lnSpc>
                <a:spcPct val="150000"/>
              </a:lnSpc>
              <a:spcBef>
                <a:spcPts val="600"/>
              </a:spcBef>
              <a:buFont typeface="Wingdings" panose="05000000000000000000" charset="0"/>
              <a:buChar char="§"/>
            </a:pPr>
            <a:r>
              <a:rPr lang="zh-CN" altLang="en-US" sz="1500" dirty="0"/>
              <a:t>简单地说，异常是指程序运行时引发的错误，引发错误的原因有很多，例如除零、下标越界、文件不存在、网络异常、类型错误、名字错误、字典键错误、磁盘空间不足，等等。</a:t>
            </a:r>
          </a:p>
          <a:p>
            <a:pPr>
              <a:lnSpc>
                <a:spcPct val="150000"/>
              </a:lnSpc>
              <a:spcBef>
                <a:spcPts val="600"/>
              </a:spcBef>
              <a:buFont typeface="Wingdings" panose="05000000000000000000" charset="0"/>
              <a:buChar char="§"/>
            </a:pPr>
            <a:r>
              <a:rPr lang="zh-CN" altLang="en-US" sz="1500" dirty="0"/>
              <a:t>如果这些</a:t>
            </a:r>
            <a:r>
              <a:rPr lang="zh-CN" altLang="en-US" sz="1500" dirty="0">
                <a:solidFill>
                  <a:srgbClr val="FF0000"/>
                </a:solidFill>
              </a:rPr>
              <a:t>错误得不到正确的处理将会导致程序终止运行</a:t>
            </a:r>
            <a:r>
              <a:rPr lang="zh-CN" altLang="en-US" sz="1500" dirty="0"/>
              <a:t>，而合理地使用异常处理结构可以使得程序更加健壮，具有更强的</a:t>
            </a:r>
            <a:r>
              <a:rPr lang="zh-CN" altLang="en-US" sz="1500" dirty="0">
                <a:solidFill>
                  <a:srgbClr val="FF0000"/>
                </a:solidFill>
              </a:rPr>
              <a:t>容错性</a:t>
            </a:r>
            <a:r>
              <a:rPr lang="zh-CN" altLang="en-US" sz="1500" dirty="0"/>
              <a:t>，不会因为用户不小心的错误输入或其他运行时原因而造成程序终止。</a:t>
            </a:r>
          </a:p>
          <a:p>
            <a:pPr>
              <a:lnSpc>
                <a:spcPct val="150000"/>
              </a:lnSpc>
              <a:spcBef>
                <a:spcPts val="600"/>
              </a:spcBef>
              <a:buFont typeface="Wingdings" panose="05000000000000000000" charset="0"/>
              <a:buChar char="§"/>
            </a:pPr>
            <a:r>
              <a:rPr lang="zh-CN" altLang="en-US" sz="1500" dirty="0"/>
              <a:t>也可以使用异常处理结构为用户提供更加</a:t>
            </a:r>
            <a:r>
              <a:rPr lang="zh-CN" altLang="en-US" sz="1500" dirty="0">
                <a:solidFill>
                  <a:srgbClr val="FF0000"/>
                </a:solidFill>
              </a:rPr>
              <a:t>友好的提示</a:t>
            </a:r>
            <a:r>
              <a:rPr lang="zh-CN" altLang="en-US" sz="1500" dirty="0"/>
              <a:t>。</a:t>
            </a:r>
          </a:p>
          <a:p>
            <a:pPr>
              <a:lnSpc>
                <a:spcPct val="150000"/>
              </a:lnSpc>
              <a:spcBef>
                <a:spcPts val="600"/>
              </a:spcBef>
              <a:buFont typeface="Wingdings" panose="05000000000000000000" charset="0"/>
              <a:buChar char="§"/>
            </a:pPr>
            <a:r>
              <a:rPr lang="zh-CN" altLang="en-US" sz="1500" dirty="0"/>
              <a:t>程序出现异常或错误之后是否能够调试程序并</a:t>
            </a:r>
            <a:r>
              <a:rPr lang="zh-CN" altLang="en-US" sz="1500" dirty="0">
                <a:solidFill>
                  <a:srgbClr val="FF0000"/>
                </a:solidFill>
              </a:rPr>
              <a:t>快速定位和解决存在的问题</a:t>
            </a:r>
            <a:r>
              <a:rPr lang="zh-CN" altLang="en-US" sz="1500" dirty="0"/>
              <a:t>也是程序员综合水平和能力的重要体现方式之一。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P spid="22530"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608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8.4.1 断言</a:t>
            </a:r>
          </a:p>
        </p:txBody>
      </p:sp>
      <p:sp>
        <p:nvSpPr>
          <p:cNvPr id="57346" name="文本占位符 46082"/>
          <p:cNvSpPr>
            <a:spLocks noGrp="1"/>
          </p:cNvSpPr>
          <p:nvPr>
            <p:ph idx="1"/>
          </p:nvPr>
        </p:nvSpPr>
        <p:spPr>
          <a:xfrm>
            <a:off x="344170" y="1206500"/>
            <a:ext cx="7314565" cy="3395345"/>
          </a:xfrm>
        </p:spPr>
        <p:txBody>
          <a:bodyPr anchor="t"/>
          <a:lstStyle/>
          <a:p>
            <a:pPr>
              <a:spcBef>
                <a:spcPct val="0"/>
              </a:spcBef>
              <a:buNone/>
            </a:pPr>
            <a:r>
              <a:rPr lang="zh-CN" altLang="en-US" sz="1600" dirty="0">
                <a:latin typeface="Consolas" panose="020B0609020204030204" charset="0"/>
              </a:rPr>
              <a:t>&gt;&gt;&gt; a = 3</a:t>
            </a:r>
          </a:p>
          <a:p>
            <a:pPr>
              <a:spcBef>
                <a:spcPct val="0"/>
              </a:spcBef>
              <a:buNone/>
            </a:pPr>
            <a:r>
              <a:rPr lang="zh-CN" altLang="en-US" sz="1600" dirty="0">
                <a:latin typeface="Consolas" panose="020B0609020204030204" charset="0"/>
              </a:rPr>
              <a:t>&gt;&gt;&gt; b = 5</a:t>
            </a:r>
          </a:p>
          <a:p>
            <a:pPr>
              <a:spcBef>
                <a:spcPct val="0"/>
              </a:spcBef>
              <a:buNone/>
            </a:pPr>
            <a:r>
              <a:rPr lang="zh-CN" altLang="en-US" sz="1600" dirty="0">
                <a:latin typeface="Consolas" panose="020B0609020204030204" charset="0"/>
              </a:rPr>
              <a:t>&gt;&gt;&gt; assert a==b, 'a must be equal to b'</a:t>
            </a:r>
          </a:p>
          <a:p>
            <a:pPr>
              <a:spcBef>
                <a:spcPct val="0"/>
              </a:spcBef>
              <a:buNone/>
            </a:pPr>
            <a:r>
              <a:rPr lang="zh-CN" altLang="en-US" sz="1600" dirty="0">
                <a:solidFill>
                  <a:srgbClr val="FF0000"/>
                </a:solidFill>
                <a:latin typeface="Consolas" panose="020B0609020204030204" charset="0"/>
              </a:rPr>
              <a:t>Traceback (most recent call last):</a:t>
            </a:r>
          </a:p>
          <a:p>
            <a:pPr>
              <a:spcBef>
                <a:spcPct val="0"/>
              </a:spcBef>
              <a:buNone/>
            </a:pPr>
            <a:r>
              <a:rPr lang="zh-CN" altLang="en-US" sz="1600" dirty="0">
                <a:solidFill>
                  <a:srgbClr val="FF0000"/>
                </a:solidFill>
                <a:latin typeface="Consolas" panose="020B0609020204030204" charset="0"/>
              </a:rPr>
              <a:t>  File "&lt;pyshell#17&gt;", line 1, in &lt;module&gt;</a:t>
            </a:r>
          </a:p>
          <a:p>
            <a:pPr>
              <a:spcBef>
                <a:spcPct val="0"/>
              </a:spcBef>
              <a:buNone/>
            </a:pPr>
            <a:r>
              <a:rPr lang="zh-CN" altLang="en-US" sz="1600" dirty="0">
                <a:solidFill>
                  <a:srgbClr val="FF0000"/>
                </a:solidFill>
                <a:latin typeface="Consolas" panose="020B0609020204030204" charset="0"/>
              </a:rPr>
              <a:t>    assert a==b, 'a must be equal to b'</a:t>
            </a:r>
          </a:p>
          <a:p>
            <a:pPr>
              <a:spcBef>
                <a:spcPct val="0"/>
              </a:spcBef>
              <a:buNone/>
            </a:pPr>
            <a:r>
              <a:rPr lang="zh-CN" altLang="en-US" sz="1600" dirty="0">
                <a:solidFill>
                  <a:srgbClr val="FF0000"/>
                </a:solidFill>
                <a:latin typeface="Consolas" panose="020B0609020204030204" charset="0"/>
              </a:rPr>
              <a:t>AssertionError: a must be equal to b</a:t>
            </a:r>
          </a:p>
          <a:p>
            <a:pPr>
              <a:spcBef>
                <a:spcPct val="0"/>
              </a:spcBef>
              <a:buNone/>
            </a:pPr>
            <a:endParaRPr lang="zh-CN" altLang="en-US" sz="1600" dirty="0">
              <a:latin typeface="Consolas" panose="020B0609020204030204" charset="0"/>
            </a:endParaRPr>
          </a:p>
          <a:p>
            <a:pPr>
              <a:spcBef>
                <a:spcPct val="0"/>
              </a:spcBef>
              <a:buNone/>
            </a:pPr>
            <a:r>
              <a:rPr lang="zh-CN" altLang="en-US" sz="1600" dirty="0">
                <a:latin typeface="Consolas" panose="020B0609020204030204" charset="0"/>
              </a:rPr>
              <a:t>&gt;&gt;&gt; try:</a:t>
            </a:r>
          </a:p>
          <a:p>
            <a:pPr>
              <a:spcBef>
                <a:spcPct val="0"/>
              </a:spcBef>
              <a:buNone/>
            </a:pPr>
            <a:r>
              <a:rPr lang="zh-CN" altLang="en-US" sz="1600" dirty="0">
                <a:latin typeface="Consolas" panose="020B0609020204030204" charset="0"/>
              </a:rPr>
              <a:t>    assert a==b, 'a must be equal to b'</a:t>
            </a:r>
          </a:p>
          <a:p>
            <a:pPr>
              <a:spcBef>
                <a:spcPct val="0"/>
              </a:spcBef>
              <a:buNone/>
            </a:pPr>
            <a:r>
              <a:rPr lang="zh-CN" altLang="en-US" sz="1600" dirty="0">
                <a:latin typeface="Consolas" panose="020B0609020204030204" charset="0"/>
              </a:rPr>
              <a:t>except AssertionError as reason:</a:t>
            </a:r>
          </a:p>
          <a:p>
            <a:pPr>
              <a:spcBef>
                <a:spcPct val="0"/>
              </a:spcBef>
              <a:buNone/>
            </a:pPr>
            <a:r>
              <a:rPr lang="zh-CN" altLang="en-US" sz="1600" dirty="0">
                <a:latin typeface="Consolas" panose="020B0609020204030204" charset="0"/>
              </a:rPr>
              <a:t>    print('%s:%s'%(reason.__class__.__name__, reason))</a:t>
            </a:r>
          </a:p>
          <a:p>
            <a:pPr>
              <a:spcBef>
                <a:spcPct val="0"/>
              </a:spcBef>
              <a:buNone/>
            </a:pPr>
            <a:endParaRPr lang="zh-CN" altLang="en-US" sz="1600" dirty="0">
              <a:latin typeface="Consolas" panose="020B0609020204030204" charset="0"/>
            </a:endParaRPr>
          </a:p>
          <a:p>
            <a:pPr>
              <a:spcBef>
                <a:spcPct val="0"/>
              </a:spcBef>
              <a:buNone/>
            </a:pPr>
            <a:r>
              <a:rPr lang="zh-CN" altLang="en-US" sz="1600" dirty="0">
                <a:solidFill>
                  <a:srgbClr val="00B0F0"/>
                </a:solidFill>
                <a:latin typeface="Consolas" panose="020B0609020204030204" charset="0"/>
              </a:rPr>
              <a:t>AssertionError:a must be equal to 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529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5</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0658" name="文本占位符 55298"/>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en-US" altLang="x-none" sz="1800" dirty="0"/>
              <a:t>pdb</a:t>
            </a:r>
            <a:r>
              <a:rPr lang="zh-CN" altLang="en-US" sz="1800" dirty="0"/>
              <a:t>是</a:t>
            </a:r>
            <a:r>
              <a:rPr lang="en-US" altLang="x-none" sz="1800" dirty="0"/>
              <a:t>Python</a:t>
            </a:r>
            <a:r>
              <a:rPr lang="zh-CN" altLang="en-US" sz="1800" dirty="0"/>
              <a:t>自带的交互式源代码调试模块，代码文件为pdb.py，但需要导入后才能使用其中的功能，使用该模块可以完成代码调试的绝大部分功能，包括设置</a:t>
            </a:r>
            <a:r>
              <a:rPr lang="en-US" altLang="x-none" sz="1800" dirty="0"/>
              <a:t>/</a:t>
            </a:r>
            <a:r>
              <a:rPr lang="zh-CN" altLang="en-US" sz="1800" dirty="0"/>
              <a:t>清除（条件）断点、启用</a:t>
            </a:r>
            <a:r>
              <a:rPr lang="en-US" altLang="x-none" sz="1800" dirty="0"/>
              <a:t>/</a:t>
            </a:r>
            <a:r>
              <a:rPr lang="zh-CN" altLang="en-US" sz="1800" dirty="0"/>
              <a:t>禁用断点、单步执行、查看栈帧、查看变量值、查看当前执行位置、列出源代码、执行任意Python代码或表达式等等。</a:t>
            </a:r>
          </a:p>
          <a:p>
            <a:pPr>
              <a:lnSpc>
                <a:spcPct val="120000"/>
              </a:lnSpc>
              <a:spcBef>
                <a:spcPts val="600"/>
              </a:spcBef>
              <a:spcAft>
                <a:spcPts val="600"/>
              </a:spcAft>
              <a:buFont typeface="Wingdings" panose="05000000000000000000" charset="0"/>
              <a:buChar char="§"/>
            </a:pPr>
            <a:r>
              <a:rPr lang="zh-CN" altLang="en-US" sz="1800" dirty="0"/>
              <a:t>pdb还支持事后调试，可在程序控制下被调用。</a:t>
            </a:r>
          </a:p>
          <a:p>
            <a:pPr>
              <a:lnSpc>
                <a:spcPct val="120000"/>
              </a:lnSpc>
              <a:spcBef>
                <a:spcPts val="600"/>
              </a:spcBef>
              <a:spcAft>
                <a:spcPts val="600"/>
              </a:spcAft>
              <a:buFont typeface="Wingdings" panose="05000000000000000000" charset="0"/>
              <a:buChar char="§"/>
            </a:pPr>
            <a:r>
              <a:rPr lang="zh-CN" altLang="en-US" sz="1800" dirty="0"/>
              <a:t>可以通过bdb和cmd接口对该调试器进行扩展。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1682" name="文本占位符 56322"/>
          <p:cNvSpPr>
            <a:spLocks noGrp="1"/>
          </p:cNvSpPr>
          <p:nvPr>
            <p:ph idx="1"/>
          </p:nvPr>
        </p:nvSpPr>
        <p:spPr/>
        <p:txBody>
          <a:bodyPr anchor="t"/>
          <a:lstStyle/>
          <a:p>
            <a:pPr>
              <a:buFont typeface="Wingdings" panose="05000000000000000000" charset="0"/>
              <a:buChar char="§"/>
            </a:pPr>
            <a:r>
              <a:rPr lang="en-US" altLang="x-none" sz="1800" dirty="0"/>
              <a:t>pdb</a:t>
            </a:r>
            <a:r>
              <a:rPr lang="zh-CN" altLang="en-US" sz="1800" dirty="0"/>
              <a:t>常用调试命令</a:t>
            </a:r>
          </a:p>
        </p:txBody>
      </p:sp>
      <p:graphicFrame>
        <p:nvGraphicFramePr>
          <p:cNvPr id="56324" name="表格 56323"/>
          <p:cNvGraphicFramePr/>
          <p:nvPr/>
        </p:nvGraphicFramePr>
        <p:xfrm>
          <a:off x="457200" y="1657985"/>
          <a:ext cx="7999095" cy="2583180"/>
        </p:xfrm>
        <a:graphic>
          <a:graphicData uri="http://schemas.openxmlformats.org/drawingml/2006/table">
            <a:tbl>
              <a:tblPr/>
              <a:tblGrid>
                <a:gridCol w="2580640">
                  <a:extLst>
                    <a:ext uri="{9D8B030D-6E8A-4147-A177-3AD203B41FA5}">
                      <a16:colId xmlns:a16="http://schemas.microsoft.com/office/drawing/2014/main" val="20000"/>
                    </a:ext>
                  </a:extLst>
                </a:gridCol>
                <a:gridCol w="1491615">
                  <a:extLst>
                    <a:ext uri="{9D8B030D-6E8A-4147-A177-3AD203B41FA5}">
                      <a16:colId xmlns:a16="http://schemas.microsoft.com/office/drawing/2014/main" val="20001"/>
                    </a:ext>
                  </a:extLst>
                </a:gridCol>
                <a:gridCol w="3926840">
                  <a:extLst>
                    <a:ext uri="{9D8B030D-6E8A-4147-A177-3AD203B41FA5}">
                      <a16:colId xmlns:a16="http://schemas.microsoft.com/office/drawing/2014/main" val="20002"/>
                    </a:ext>
                  </a:extLst>
                </a:gridCol>
              </a:tblGrid>
              <a:tr h="27813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完整</a:t>
                      </a:r>
                      <a:r>
                        <a:rPr lang="en-US" altLang="zh-CN" sz="1350" b="1" u="none">
                          <a:effectLst/>
                          <a:latin typeface="宋体" panose="02010600030101010101" pitchFamily="2" charset="-122"/>
                          <a:ea typeface="宋体" panose="02010600030101010101" pitchFamily="2" charset="-122"/>
                          <a:sym typeface="宋体" panose="02010600030101010101" pitchFamily="2" charset="-122"/>
                        </a:rPr>
                        <a:t>/</a:t>
                      </a: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简写命令</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用法示例</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u="none">
                          <a:effectLst/>
                          <a:latin typeface="宋体" panose="02010600030101010101" pitchFamily="2" charset="-122"/>
                          <a:ea typeface="宋体" panose="02010600030101010101" pitchFamily="2" charset="-122"/>
                          <a:sym typeface="宋体" panose="02010600030101010101" pitchFamily="2" charset="-122"/>
                        </a:rPr>
                        <a:t>解释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90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a(rgs)</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显示当前函数中的参数</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270">
                <a:tc rowSpan="4">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b(reak)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function[, condition]]</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173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行设置断点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876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 function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function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函数第一条可执行语句位置设置断点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88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不带参数则列出所有断点，包括每个断点的触发次数、当前忽略计数、以及与之关联的条件</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b 175, condition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设置条件断点，仅当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的值为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True</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时该断点有效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905">
                <a:tc rowSpan="3">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cl(ear)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filename:lineno | bpnumber [bpnumber ...]]</a:t>
                      </a:r>
                      <a:endParaRPr lang="en-US" altLang="zh-CN" sz="1200" u="none">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清除所有断点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27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cl filename:lineno</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删除指定文件指定行的所有断点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83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cl 3 5 9</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删除第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9</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graphicFrame>
        <p:nvGraphicFramePr>
          <p:cNvPr id="57346" name="表格占位符 57345"/>
          <p:cNvGraphicFramePr>
            <a:graphicFrameLocks noGrp="1"/>
          </p:cNvGraphicFramePr>
          <p:nvPr>
            <p:ph idx="1"/>
          </p:nvPr>
        </p:nvGraphicFramePr>
        <p:xfrm>
          <a:off x="471170" y="1169670"/>
          <a:ext cx="8027035" cy="2779395"/>
        </p:xfrm>
        <a:graphic>
          <a:graphicData uri="http://schemas.openxmlformats.org/drawingml/2006/table">
            <a:tbl>
              <a:tblPr/>
              <a:tblGrid>
                <a:gridCol w="2865755">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3530600">
                  <a:extLst>
                    <a:ext uri="{9D8B030D-6E8A-4147-A177-3AD203B41FA5}">
                      <a16:colId xmlns:a16="http://schemas.microsoft.com/office/drawing/2014/main" val="20002"/>
                    </a:ext>
                  </a:extLst>
                </a:gridCol>
              </a:tblGrid>
              <a:tr h="318770">
                <a:tc rowSpan="2">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[condition]</a:t>
                      </a:r>
                    </a:p>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 a&lt;b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仅当</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a&lt;b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号断点有效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18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condition 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将</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号断点设置为无条件断点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continue</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继续运行至下一个断点或脚本结束</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69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disable 3 5</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禁用第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个断点，禁用后断点仍存在，可以再次被启用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d(own)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在栈跟踪器中向下移动一个栈帧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38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enable 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启用第</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个断点</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98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h(elp) [</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command]</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查看</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帮助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2738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ignore</a:t>
                      </a:r>
                      <a:r>
                        <a:rPr lang="en-US" altLang="zh-CN" sz="1200" u="none">
                          <a:effectLst/>
                          <a:latin typeface="Times New Roman" panose="02020603050405020304" pitchFamily="2" charset="0"/>
                          <a:ea typeface="Times New Roman" panose="02020603050405020304" pitchFamily="2" charset="0"/>
                          <a:sym typeface="Times New Roman" panose="02020603050405020304" pitchFamily="2" charset="0"/>
                        </a:rPr>
                        <a:t> bpnumber [count]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20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200" u="none">
                          <a:effectLst/>
                          <a:latin typeface="宋体" panose="02010600030101010101" pitchFamily="2" charset="-122"/>
                          <a:ea typeface="宋体" panose="02010600030101010101" pitchFamily="2" charset="-122"/>
                          <a:sym typeface="宋体" panose="02010600030101010101" pitchFamily="2" charset="-122"/>
                        </a:rPr>
                        <a:t>为断点设置忽略计数，</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count</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默认值为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。若某断点的忽略计数不为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，则每次触发时自动减</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，当忽略计数为</a:t>
                      </a:r>
                      <a:r>
                        <a:rPr lang="en-US" altLang="zh-CN" sz="12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200" u="none">
                          <a:effectLst/>
                          <a:latin typeface="宋体" panose="02010600030101010101" pitchFamily="2" charset="-122"/>
                          <a:ea typeface="宋体" panose="02010600030101010101" pitchFamily="2" charset="-122"/>
                          <a:sym typeface="宋体" panose="02010600030101010101" pitchFamily="2" charset="-122"/>
                        </a:rPr>
                        <a:t>时该断点处于活动状态。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5632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graphicFrame>
        <p:nvGraphicFramePr>
          <p:cNvPr id="58370" name="表格占位符 58369"/>
          <p:cNvGraphicFramePr>
            <a:graphicFrameLocks noGrp="1"/>
          </p:cNvGraphicFramePr>
          <p:nvPr>
            <p:ph idx="1"/>
          </p:nvPr>
        </p:nvGraphicFramePr>
        <p:xfrm>
          <a:off x="456565" y="1076325"/>
          <a:ext cx="7865745" cy="3698240"/>
        </p:xfrm>
        <a:graphic>
          <a:graphicData uri="http://schemas.openxmlformats.org/drawingml/2006/table">
            <a:tbl>
              <a:tblPr/>
              <a:tblGrid>
                <a:gridCol w="1871980">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5352415">
                  <a:extLst>
                    <a:ext uri="{9D8B030D-6E8A-4147-A177-3AD203B41FA5}">
                      <a16:colId xmlns:a16="http://schemas.microsoft.com/office/drawing/2014/main" val="20002"/>
                    </a:ext>
                  </a:extLst>
                </a:gridCol>
              </a:tblGrid>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j(ump)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j 20</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跳至第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20</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行继续运行</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045">
                <a:tc rowSpan="3">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 [first [,last]]</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列出脚本清单，默认</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m,n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行到第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之间的脚本代码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1140">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 m</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m</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行开始的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1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n(ext)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执行下一条语句，遇到函数时不进入其内部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p(rint)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Times New Roman" panose="02020603050405020304" pitchFamily="2" charset="0"/>
                          <a:ea typeface="Times New Roman" panose="02020603050405020304" pitchFamily="2" charset="0"/>
                          <a:sym typeface="Times New Roman" panose="02020603050405020304" pitchFamily="2" charset="0"/>
                        </a:rPr>
                        <a:t>p i</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打印变量</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i</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的值</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q(uit)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退出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调试环境</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r(eturn)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一直运行至当前函数返回</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90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tbreak</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设置临时断点，该类型断点只被中断一次，触发后该断点自动删除</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368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step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执行下一条语句，遇到函数时进入其内部</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51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u(p)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在栈跟踪器中向上移动一个栈帧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11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w(here)</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查看当前栈帧</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116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[!]statement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执行语句，</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与要执行的语句之间不需要空格，任何非</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命令都被解释为</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语句并执行，可以调用函数或修改当前上下文中变量的值。</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2291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 </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3"/>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050" u="none">
                          <a:effectLst/>
                          <a:latin typeface="宋体" panose="02010600030101010101" pitchFamily="2" charset="-122"/>
                          <a:ea typeface="宋体" panose="02010600030101010101" pitchFamily="2" charset="-122"/>
                          <a:sym typeface="宋体" panose="02010600030101010101" pitchFamily="2" charset="-122"/>
                        </a:rPr>
                        <a:t>直接回车则默认执行上一个命令，但如果上一个命令是</a:t>
                      </a:r>
                    </a:p>
                    <a:p>
                      <a:pPr marL="0" lvl="0" indent="0" algn="l">
                        <a:buNone/>
                      </a:pPr>
                      <a:r>
                        <a:rPr lang="en-US" altLang="zh-CN" sz="1050" u="none">
                          <a:effectLst/>
                          <a:latin typeface="宋体" panose="02010600030101010101" pitchFamily="2" charset="-122"/>
                          <a:ea typeface="宋体" panose="02010600030101010101" pitchFamily="2" charset="-122"/>
                          <a:sym typeface="宋体" panose="02010600030101010101" pitchFamily="2" charset="-122"/>
                        </a:rPr>
                        <a:t>list</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，则会列出接下来的</a:t>
                      </a:r>
                      <a:r>
                        <a:rPr lang="en-US" altLang="zh-CN" sz="105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050" u="none">
                          <a:effectLst/>
                          <a:latin typeface="宋体" panose="02010600030101010101" pitchFamily="2" charset="-122"/>
                          <a:ea typeface="宋体" panose="02010600030101010101" pitchFamily="2" charset="-122"/>
                          <a:sym typeface="宋体" panose="02010600030101010101" pitchFamily="2" charset="-122"/>
                        </a:rPr>
                        <a:t>行代码</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939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4754" name="文本占位符 59394"/>
          <p:cNvSpPr>
            <a:spLocks noGrp="1"/>
          </p:cNvSpPr>
          <p:nvPr>
            <p:ph idx="1"/>
          </p:nvPr>
        </p:nvSpPr>
        <p:spPr/>
        <p:txBody>
          <a:bodyPr anchor="t"/>
          <a:lstStyle/>
          <a:p>
            <a:pPr>
              <a:buFont typeface="Wingdings" panose="05000000000000000000" charset="0"/>
              <a:buChar char="v"/>
            </a:pPr>
            <a:r>
              <a:rPr lang="en-US" altLang="x-none" sz="1800" dirty="0"/>
              <a:t>pdb</a:t>
            </a:r>
            <a:r>
              <a:rPr lang="zh-CN" altLang="en-US" sz="1800" dirty="0"/>
              <a:t>模块用法主要有三种：</a:t>
            </a:r>
          </a:p>
          <a:p>
            <a:pPr>
              <a:spcBef>
                <a:spcPts val="1200"/>
              </a:spcBef>
              <a:spcAft>
                <a:spcPts val="1200"/>
              </a:spcAft>
              <a:buFont typeface="Wingdings" panose="05000000000000000000" charset="0"/>
              <a:buChar char="ü"/>
            </a:pPr>
            <a:r>
              <a:rPr lang="zh-CN" altLang="en-US" sz="1500" dirty="0"/>
              <a:t>在交互模式下调试语句块、表达式、函数等多种脚本。</a:t>
            </a:r>
          </a:p>
          <a:p>
            <a:pPr>
              <a:spcBef>
                <a:spcPts val="1200"/>
              </a:spcBef>
              <a:spcAft>
                <a:spcPts val="1200"/>
              </a:spcAft>
              <a:buFont typeface="Wingdings" panose="05000000000000000000" charset="0"/>
              <a:buChar char="ü"/>
            </a:pPr>
            <a:r>
              <a:rPr lang="zh-CN" altLang="en-US" sz="1500" dirty="0">
                <a:solidFill>
                  <a:srgbClr val="FF0000"/>
                </a:solidFill>
              </a:rPr>
              <a:t>在程序中嵌入调试功能。</a:t>
            </a:r>
            <a:endParaRPr lang="en-US" altLang="zh-CN" sz="1500" dirty="0">
              <a:solidFill>
                <a:srgbClr val="FF0000"/>
              </a:solidFill>
            </a:endParaRPr>
          </a:p>
          <a:p>
            <a:pPr>
              <a:spcBef>
                <a:spcPts val="1200"/>
              </a:spcBef>
              <a:spcAft>
                <a:spcPts val="1200"/>
              </a:spcAft>
              <a:buFont typeface="Wingdings" panose="05000000000000000000" charset="0"/>
              <a:buChar char="ü"/>
            </a:pPr>
            <a:r>
              <a:rPr lang="zh-CN" altLang="en-US" sz="1500" dirty="0"/>
              <a:t>使用命令行调试程序。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60417"/>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5778" name="文本占位符 60418"/>
          <p:cNvSpPr>
            <a:spLocks noGrp="1"/>
          </p:cNvSpPr>
          <p:nvPr>
            <p:ph idx="1"/>
          </p:nvPr>
        </p:nvSpPr>
        <p:spPr/>
        <p:txBody>
          <a:bodyPr anchor="t"/>
          <a:lstStyle/>
          <a:p>
            <a:pPr>
              <a:buNone/>
            </a:pPr>
            <a:r>
              <a:rPr lang="zh-CN" altLang="en-US" sz="1800" dirty="0"/>
              <a:t>1）交互模式调试：</a:t>
            </a:r>
          </a:p>
          <a:p>
            <a:pPr>
              <a:lnSpc>
                <a:spcPct val="120000"/>
              </a:lnSpc>
              <a:spcBef>
                <a:spcPts val="600"/>
              </a:spcBef>
              <a:spcAft>
                <a:spcPts val="600"/>
              </a:spcAft>
              <a:buFont typeface="Wingdings" panose="05000000000000000000" charset="0"/>
              <a:buChar char="ü"/>
            </a:pPr>
            <a:r>
              <a:rPr lang="zh-CN" altLang="en-US" sz="1500" dirty="0"/>
              <a:t>pdb.run(statement[, globals[, locals]])：调试指定语句，可选参数</a:t>
            </a:r>
            <a:r>
              <a:rPr lang="en-US" altLang="zh-CN" sz="1500" dirty="0"/>
              <a:t>globals</a:t>
            </a:r>
            <a:r>
              <a:rPr lang="zh-CN" altLang="en-US" sz="1500" dirty="0"/>
              <a:t>和</a:t>
            </a:r>
            <a:r>
              <a:rPr lang="en-US" altLang="zh-CN" sz="1500" dirty="0"/>
              <a:t>locals</a:t>
            </a:r>
            <a:r>
              <a:rPr lang="zh-CN" altLang="en-US" sz="1500" dirty="0"/>
              <a:t>用来指定代码执行的环境，默认是</a:t>
            </a:r>
            <a:r>
              <a:rPr lang="en-US" altLang="zh-CN" sz="1500" dirty="0"/>
              <a:t>__main__</a:t>
            </a:r>
            <a:r>
              <a:rPr lang="zh-CN" altLang="en-US" sz="1500" dirty="0"/>
              <a:t>模块的字典。 </a:t>
            </a:r>
          </a:p>
          <a:p>
            <a:pPr>
              <a:lnSpc>
                <a:spcPct val="120000"/>
              </a:lnSpc>
              <a:spcBef>
                <a:spcPts val="600"/>
              </a:spcBef>
              <a:spcAft>
                <a:spcPts val="600"/>
              </a:spcAft>
              <a:buFont typeface="Wingdings" panose="05000000000000000000" charset="0"/>
              <a:buChar char="ü"/>
            </a:pPr>
            <a:r>
              <a:rPr lang="zh-CN" altLang="en-US" sz="1500" dirty="0"/>
              <a:t>pdb.runeval(expression[, globals[, locals]])：返回表达式的值，其他与run函数一样。</a:t>
            </a:r>
          </a:p>
          <a:p>
            <a:pPr>
              <a:lnSpc>
                <a:spcPct val="120000"/>
              </a:lnSpc>
              <a:spcBef>
                <a:spcPts val="600"/>
              </a:spcBef>
              <a:spcAft>
                <a:spcPts val="600"/>
              </a:spcAft>
              <a:buFont typeface="Wingdings" panose="05000000000000000000" charset="0"/>
              <a:buChar char="ü"/>
            </a:pPr>
            <a:r>
              <a:rPr lang="zh-CN" altLang="en-US" sz="1500" dirty="0"/>
              <a:t>pdb.runcall(function[, argument, ...])：调试指定函数</a:t>
            </a:r>
          </a:p>
          <a:p>
            <a:pPr>
              <a:lnSpc>
                <a:spcPct val="120000"/>
              </a:lnSpc>
              <a:spcBef>
                <a:spcPts val="600"/>
              </a:spcBef>
              <a:spcAft>
                <a:spcPts val="600"/>
              </a:spcAft>
              <a:buFont typeface="Wingdings" panose="05000000000000000000" charset="0"/>
              <a:buChar char="ü"/>
            </a:pPr>
            <a:r>
              <a:rPr lang="zh-CN" altLang="en-US" sz="1500" dirty="0"/>
              <a:t>pdb.post_mortem([traceback])：进入指定</a:t>
            </a:r>
            <a:r>
              <a:rPr lang="en-US" altLang="zh-CN" sz="1500" dirty="0"/>
              <a:t>traceback</a:t>
            </a:r>
            <a:r>
              <a:rPr lang="zh-CN" altLang="en-US" sz="1500" dirty="0"/>
              <a:t>对象的时候调试模式，如果没有指定</a:t>
            </a:r>
            <a:r>
              <a:rPr lang="en-US" altLang="zh-CN" sz="1500" dirty="0"/>
              <a:t>traceback</a:t>
            </a:r>
            <a:r>
              <a:rPr lang="zh-CN" altLang="en-US" sz="1500" dirty="0"/>
              <a:t>对象，则使用当前正在处理的一个异常。</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6144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6802" name="文本占位符 61442"/>
          <p:cNvSpPr>
            <a:spLocks noGrp="1"/>
          </p:cNvSpPr>
          <p:nvPr>
            <p:ph idx="1"/>
          </p:nvPr>
        </p:nvSpPr>
        <p:spPr/>
        <p:txBody>
          <a:bodyPr anchor="t"/>
          <a:lstStyle/>
          <a:p>
            <a:pPr>
              <a:lnSpc>
                <a:spcPct val="85000"/>
              </a:lnSpc>
              <a:spcBef>
                <a:spcPct val="0"/>
              </a:spcBef>
              <a:buNone/>
            </a:pPr>
            <a:r>
              <a:rPr lang="en-US" altLang="zh-CN" sz="1500">
                <a:latin typeface="Consolas" panose="020B0609020204030204" charset="0"/>
              </a:rPr>
              <a:t>&gt;&gt;&gt; import pdb</a:t>
            </a:r>
          </a:p>
          <a:p>
            <a:pPr>
              <a:lnSpc>
                <a:spcPct val="85000"/>
              </a:lnSpc>
              <a:spcBef>
                <a:spcPct val="0"/>
              </a:spcBef>
              <a:buNone/>
            </a:pPr>
            <a:r>
              <a:rPr lang="en-US" altLang="zh-CN" sz="1500">
                <a:latin typeface="Consolas" panose="020B0609020204030204" charset="0"/>
              </a:rPr>
              <a:t>&gt;&gt;&gt; def f():</a:t>
            </a:r>
          </a:p>
          <a:p>
            <a:pPr>
              <a:lnSpc>
                <a:spcPct val="85000"/>
              </a:lnSpc>
              <a:spcBef>
                <a:spcPct val="0"/>
              </a:spcBef>
              <a:buNone/>
            </a:pPr>
            <a:r>
              <a:rPr lang="en-US" altLang="zh-CN" sz="1500">
                <a:latin typeface="Consolas" panose="020B0609020204030204" charset="0"/>
              </a:rPr>
              <a:t>    x = 5</a:t>
            </a:r>
          </a:p>
          <a:p>
            <a:pPr>
              <a:lnSpc>
                <a:spcPct val="85000"/>
              </a:lnSpc>
              <a:spcBef>
                <a:spcPct val="0"/>
              </a:spcBef>
              <a:buNone/>
            </a:pPr>
            <a:r>
              <a:rPr lang="en-US" altLang="zh-CN" sz="1500">
                <a:latin typeface="Consolas" panose="020B0609020204030204" charset="0"/>
              </a:rPr>
              <a:t>    print(x)</a:t>
            </a:r>
          </a:p>
          <a:p>
            <a:pPr>
              <a:lnSpc>
                <a:spcPct val="85000"/>
              </a:lnSpc>
              <a:spcBef>
                <a:spcPct val="0"/>
              </a:spcBef>
              <a:buNone/>
            </a:pPr>
            <a:r>
              <a:rPr lang="en-US" altLang="zh-CN" sz="1500">
                <a:latin typeface="Consolas" panose="020B0609020204030204" charset="0"/>
              </a:rPr>
              <a:t>&gt;&gt;&gt; pdb.runcall(f)</a:t>
            </a:r>
          </a:p>
          <a:p>
            <a:pPr>
              <a:lnSpc>
                <a:spcPct val="85000"/>
              </a:lnSpc>
              <a:spcBef>
                <a:spcPct val="0"/>
              </a:spcBef>
              <a:buNone/>
            </a:pPr>
            <a:r>
              <a:rPr lang="en-US" altLang="zh-CN" sz="1500">
                <a:latin typeface="Consolas" panose="020B0609020204030204" charset="0"/>
              </a:rPr>
              <a:t>&gt; &lt;pyshell#5&gt;(2)f()</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&gt; &lt;pyshell#5&gt;(3)f()</a:t>
            </a:r>
          </a:p>
          <a:p>
            <a:pPr>
              <a:lnSpc>
                <a:spcPct val="85000"/>
              </a:lnSpc>
              <a:spcBef>
                <a:spcPct val="0"/>
              </a:spcBef>
              <a:buNone/>
            </a:pPr>
            <a:r>
              <a:rPr lang="en-US" altLang="zh-CN" sz="1500">
                <a:latin typeface="Consolas" panose="020B0609020204030204" charset="0"/>
              </a:rPr>
              <a:t>(Pdb) l</a:t>
            </a:r>
          </a:p>
          <a:p>
            <a:pPr>
              <a:lnSpc>
                <a:spcPct val="85000"/>
              </a:lnSpc>
              <a:spcBef>
                <a:spcPct val="0"/>
              </a:spcBef>
              <a:buNone/>
            </a:pPr>
            <a:r>
              <a:rPr lang="en-US" altLang="zh-CN" sz="1500">
                <a:latin typeface="Consolas" panose="020B0609020204030204" charset="0"/>
              </a:rPr>
              <a:t>[EOF]</a:t>
            </a:r>
          </a:p>
          <a:p>
            <a:pPr>
              <a:lnSpc>
                <a:spcPct val="85000"/>
              </a:lnSpc>
              <a:spcBef>
                <a:spcPct val="0"/>
              </a:spcBef>
              <a:buNone/>
            </a:pPr>
            <a:r>
              <a:rPr lang="en-US" altLang="zh-CN" sz="1500">
                <a:latin typeface="Consolas" panose="020B0609020204030204" charset="0"/>
              </a:rPr>
              <a:t>(Pdb) p x</a:t>
            </a:r>
          </a:p>
          <a:p>
            <a:pPr>
              <a:lnSpc>
                <a:spcPct val="85000"/>
              </a:lnSpc>
              <a:spcBef>
                <a:spcPct val="0"/>
              </a:spcBef>
              <a:buNone/>
            </a:pPr>
            <a:r>
              <a:rPr lang="en-US" altLang="zh-CN" sz="1500">
                <a:latin typeface="Consolas" panose="020B0609020204030204" charset="0"/>
              </a:rPr>
              <a:t>5</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5</a:t>
            </a:r>
          </a:p>
          <a:p>
            <a:pPr>
              <a:lnSpc>
                <a:spcPct val="85000"/>
              </a:lnSpc>
              <a:spcBef>
                <a:spcPct val="0"/>
              </a:spcBef>
              <a:buNone/>
            </a:pPr>
            <a:r>
              <a:rPr lang="en-US" altLang="zh-CN" sz="1500">
                <a:latin typeface="Consolas" panose="020B0609020204030204" charset="0"/>
              </a:rPr>
              <a:t>--Return--</a:t>
            </a:r>
          </a:p>
          <a:p>
            <a:pPr>
              <a:lnSpc>
                <a:spcPct val="85000"/>
              </a:lnSpc>
              <a:spcBef>
                <a:spcPct val="0"/>
              </a:spcBef>
              <a:buNone/>
            </a:pPr>
            <a:r>
              <a:rPr lang="en-US" altLang="zh-CN" sz="1500">
                <a:latin typeface="Consolas" panose="020B0609020204030204" charset="0"/>
              </a:rPr>
              <a:t>&gt; &lt;pyshell#5&gt;(3)f()-&gt;None</a:t>
            </a:r>
          </a:p>
          <a:p>
            <a:pPr>
              <a:lnSpc>
                <a:spcPct val="85000"/>
              </a:lnSpc>
              <a:spcBef>
                <a:spcPct val="0"/>
              </a:spcBef>
              <a:buNone/>
            </a:pPr>
            <a:r>
              <a:rPr lang="en-US" altLang="zh-CN" sz="1500">
                <a:latin typeface="Consolas" panose="020B0609020204030204" charset="0"/>
              </a:rPr>
              <a:t>(Pdb) n</a:t>
            </a:r>
          </a:p>
          <a:p>
            <a:pPr>
              <a:lnSpc>
                <a:spcPct val="85000"/>
              </a:lnSpc>
              <a:spcBef>
                <a:spcPct val="0"/>
              </a:spcBef>
              <a:buNone/>
            </a:pPr>
            <a:r>
              <a:rPr lang="en-US" altLang="zh-CN" sz="1500">
                <a:latin typeface="Consolas" panose="020B0609020204030204" charset="0"/>
              </a:rPr>
              <a:t>&gt;&gt;&gt;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6246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7826" name="文本占位符 62466"/>
          <p:cNvSpPr>
            <a:spLocks noGrp="1"/>
          </p:cNvSpPr>
          <p:nvPr>
            <p:ph idx="1"/>
          </p:nvPr>
        </p:nvSpPr>
        <p:spPr/>
        <p:txBody>
          <a:bodyPr anchor="t"/>
          <a:lstStyle/>
          <a:p>
            <a:pPr>
              <a:buNone/>
            </a:pPr>
            <a:r>
              <a:rPr lang="zh-CN" altLang="en-US" sz="1800" dirty="0"/>
              <a:t>2）在程序中插入断点：</a:t>
            </a:r>
          </a:p>
          <a:p>
            <a:pPr>
              <a:lnSpc>
                <a:spcPct val="150000"/>
              </a:lnSpc>
              <a:spcBef>
                <a:spcPts val="1200"/>
              </a:spcBef>
              <a:spcAft>
                <a:spcPts val="600"/>
              </a:spcAft>
              <a:buFont typeface="Wingdings" panose="05000000000000000000" charset="0"/>
              <a:buChar char="ü"/>
            </a:pPr>
            <a:r>
              <a:rPr lang="zh-CN" altLang="en-US" sz="1500" dirty="0"/>
              <a:t>在程序中首先导入</a:t>
            </a:r>
            <a:r>
              <a:rPr lang="en-US" altLang="x-none" sz="1500" dirty="0"/>
              <a:t>pdb</a:t>
            </a:r>
            <a:r>
              <a:rPr lang="zh-CN" altLang="en-US" sz="1500" dirty="0"/>
              <a:t>模块，然后使用</a:t>
            </a:r>
            <a:r>
              <a:rPr lang="en-US" altLang="x-none" sz="1500" dirty="0"/>
              <a:t>pdb.set_trace()</a:t>
            </a:r>
            <a:r>
              <a:rPr lang="zh-CN" altLang="en-US" sz="1500" dirty="0"/>
              <a:t>在需要的位置设置断点。</a:t>
            </a:r>
          </a:p>
          <a:p>
            <a:pPr>
              <a:lnSpc>
                <a:spcPct val="150000"/>
              </a:lnSpc>
              <a:spcBef>
                <a:spcPts val="1200"/>
              </a:spcBef>
              <a:spcAft>
                <a:spcPts val="600"/>
              </a:spcAft>
              <a:buFont typeface="Wingdings" panose="05000000000000000000" charset="0"/>
              <a:buChar char="ü"/>
            </a:pPr>
            <a:r>
              <a:rPr lang="zh-CN" altLang="en-US" sz="1500" dirty="0"/>
              <a:t>在命令提示符环境下执行该程序或双击执行程序时将自动打开pdb调试环境，即使该程序当前不处于调试状态。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8</a:t>
            </a:r>
            <a:r>
              <a:rPr lang="en-US" altLang="x-none" kern="1200" baseline="0" dirty="0">
                <a:latin typeface="+mj-lt"/>
                <a:ea typeface="+mj-ea"/>
                <a:cs typeface="+mj-cs"/>
                <a:sym typeface="宋体" panose="02010600030101010101" pitchFamily="2" charset="-122"/>
              </a:rPr>
              <a:t>.</a:t>
            </a:r>
            <a:r>
              <a:rPr lang="en-US" altLang="zh-CN" kern="1200" baseline="0" dirty="0">
                <a:latin typeface="+mj-lt"/>
                <a:ea typeface="+mj-ea"/>
                <a:cs typeface="+mj-cs"/>
                <a:sym typeface="宋体" panose="02010600030101010101" pitchFamily="2" charset="-122"/>
              </a:rPr>
              <a:t>6</a:t>
            </a:r>
            <a:r>
              <a:rPr lang="en-US" altLang="x-none" kern="1200" baseline="0" dirty="0">
                <a:latin typeface="+mj-lt"/>
                <a:ea typeface="+mj-ea"/>
                <a:cs typeface="+mj-cs"/>
                <a:sym typeface="宋体" panose="02010600030101010101" pitchFamily="2" charset="-122"/>
              </a:rPr>
              <a:t> </a:t>
            </a:r>
            <a:r>
              <a:rPr lang="zh-CN" altLang="en-US" kern="1200" baseline="0" dirty="0">
                <a:latin typeface="+mj-lt"/>
                <a:ea typeface="+mj-ea"/>
                <a:cs typeface="+mj-cs"/>
                <a:sym typeface="宋体" panose="02010600030101010101" pitchFamily="2" charset="-122"/>
              </a:rPr>
              <a:t>使用</a:t>
            </a:r>
            <a:r>
              <a:rPr lang="en-US" altLang="x-none" kern="1200" baseline="0" dirty="0">
                <a:latin typeface="+mj-lt"/>
                <a:ea typeface="+mj-ea"/>
                <a:cs typeface="+mj-cs"/>
                <a:sym typeface="宋体" panose="02010600030101010101" pitchFamily="2" charset="-122"/>
              </a:rPr>
              <a:t>pdb</a:t>
            </a:r>
            <a:r>
              <a:rPr lang="zh-CN" altLang="en-US" kern="1200" baseline="0" dirty="0">
                <a:latin typeface="+mj-lt"/>
                <a:ea typeface="+mj-ea"/>
                <a:cs typeface="+mj-cs"/>
                <a:sym typeface="宋体" panose="02010600030101010101" pitchFamily="2" charset="-122"/>
              </a:rPr>
              <a:t>模块调试程序</a:t>
            </a:r>
            <a:endParaRPr lang="zh-CN" altLang="en-US" kern="1200" baseline="0">
              <a:latin typeface="+mj-lt"/>
              <a:ea typeface="+mj-ea"/>
              <a:cs typeface="+mj-cs"/>
            </a:endParaRPr>
          </a:p>
        </p:txBody>
      </p:sp>
      <p:sp>
        <p:nvSpPr>
          <p:cNvPr id="78850" name="内容占位符 2"/>
          <p:cNvSpPr>
            <a:spLocks noGrp="1"/>
          </p:cNvSpPr>
          <p:nvPr>
            <p:ph idx="1"/>
          </p:nvPr>
        </p:nvSpPr>
        <p:spPr/>
        <p:txBody>
          <a:bodyPr anchor="t"/>
          <a:lstStyle/>
          <a:p>
            <a:pPr marL="0" indent="0">
              <a:spcBef>
                <a:spcPts val="0"/>
              </a:spcBef>
              <a:buNone/>
            </a:pPr>
            <a:r>
              <a:rPr lang="zh-CN" altLang="en-US" sz="1600">
                <a:latin typeface="Consolas" panose="020B0609020204030204" charset="0"/>
              </a:rPr>
              <a:t>import pdb</a:t>
            </a:r>
          </a:p>
          <a:p>
            <a:pPr marL="0" indent="0">
              <a:spcBef>
                <a:spcPts val="0"/>
              </a:spcBef>
              <a:buNone/>
            </a:pPr>
            <a:endParaRPr lang="zh-CN" altLang="en-US" sz="1600">
              <a:latin typeface="Consolas" panose="020B0609020204030204" charset="0"/>
            </a:endParaRPr>
          </a:p>
          <a:p>
            <a:pPr marL="0" indent="0">
              <a:spcBef>
                <a:spcPts val="0"/>
              </a:spcBef>
              <a:buNone/>
            </a:pPr>
            <a:r>
              <a:rPr lang="zh-CN" altLang="en-US" sz="1600">
                <a:latin typeface="Consolas" panose="020B0609020204030204" charset="0"/>
              </a:rPr>
              <a:t>n=37</a:t>
            </a:r>
          </a:p>
          <a:p>
            <a:pPr marL="0" indent="0">
              <a:spcBef>
                <a:spcPts val="0"/>
              </a:spcBef>
              <a:buNone/>
            </a:pPr>
            <a:r>
              <a:rPr lang="zh-CN" altLang="en-US" sz="1600">
                <a:latin typeface="Consolas" panose="020B0609020204030204" charset="0"/>
              </a:rPr>
              <a:t>pdb.set_trace()              </a:t>
            </a:r>
            <a:r>
              <a:rPr lang="en-US" altLang="zh-CN" sz="1600">
                <a:latin typeface="Consolas" panose="020B0609020204030204" charset="0"/>
              </a:rPr>
              <a:t>#</a:t>
            </a:r>
            <a:r>
              <a:rPr lang="zh-CN" altLang="en-US" sz="1600">
                <a:latin typeface="Consolas" panose="020B0609020204030204" charset="0"/>
              </a:rPr>
              <a:t>插入断点</a:t>
            </a:r>
          </a:p>
          <a:p>
            <a:pPr marL="0" indent="0">
              <a:spcBef>
                <a:spcPts val="0"/>
              </a:spcBef>
              <a:buNone/>
            </a:pPr>
            <a:r>
              <a:rPr lang="zh-CN" altLang="en-US" sz="1600">
                <a:latin typeface="Consolas" panose="020B0609020204030204" charset="0"/>
              </a:rPr>
              <a:t>for i in range(2, n):</a:t>
            </a:r>
          </a:p>
          <a:p>
            <a:pPr marL="0" indent="0">
              <a:spcBef>
                <a:spcPts val="0"/>
              </a:spcBef>
              <a:buNone/>
            </a:pPr>
            <a:r>
              <a:rPr lang="zh-CN" altLang="en-US" sz="1600">
                <a:latin typeface="Consolas" panose="020B0609020204030204" charset="0"/>
              </a:rPr>
              <a:t>    if n%i==0:</a:t>
            </a:r>
          </a:p>
          <a:p>
            <a:pPr marL="0" indent="0">
              <a:spcBef>
                <a:spcPts val="0"/>
              </a:spcBef>
              <a:buNone/>
            </a:pPr>
            <a:r>
              <a:rPr lang="zh-CN" altLang="en-US" sz="1600">
                <a:latin typeface="Consolas" panose="020B0609020204030204" charset="0"/>
              </a:rPr>
              <a:t>        print('No')</a:t>
            </a:r>
          </a:p>
          <a:p>
            <a:pPr marL="0" indent="0">
              <a:spcBef>
                <a:spcPts val="0"/>
              </a:spcBef>
              <a:buNone/>
            </a:pPr>
            <a:r>
              <a:rPr lang="zh-CN" altLang="en-US" sz="1600">
                <a:latin typeface="Consolas" panose="020B0609020204030204" charset="0"/>
              </a:rPr>
              <a:t>        break</a:t>
            </a:r>
          </a:p>
          <a:p>
            <a:pPr marL="0" indent="0">
              <a:spcBef>
                <a:spcPts val="0"/>
              </a:spcBef>
              <a:buNone/>
            </a:pPr>
            <a:r>
              <a:rPr lang="zh-CN" altLang="en-US" sz="1600">
                <a:latin typeface="Consolas" panose="020B0609020204030204" charset="0"/>
              </a:rPr>
              <a:t>else:</a:t>
            </a:r>
          </a:p>
          <a:p>
            <a:pPr marL="0" indent="0">
              <a:spcBef>
                <a:spcPts val="0"/>
              </a:spcBef>
              <a:buNone/>
            </a:pPr>
            <a:r>
              <a:rPr lang="zh-CN" altLang="en-US" sz="1600">
                <a:latin typeface="Consolas" panose="020B0609020204030204" charset="0"/>
              </a:rPr>
              <a:t>    print('Yes')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2150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3554" name="文本占位符 21506"/>
          <p:cNvSpPr>
            <a:spLocks noGrp="1"/>
          </p:cNvSpPr>
          <p:nvPr>
            <p:ph idx="1"/>
          </p:nvPr>
        </p:nvSpPr>
        <p:spPr/>
        <p:txBody>
          <a:bodyPr anchor="t"/>
          <a:lstStyle/>
          <a:p>
            <a:pPr>
              <a:spcBef>
                <a:spcPct val="0"/>
              </a:spcBef>
              <a:buFont typeface="Wingdings" panose="05000000000000000000" charset="0"/>
              <a:buChar char="§"/>
            </a:pPr>
            <a:r>
              <a:rPr lang="zh-CN" altLang="fr-FR" sz="1800" dirty="0"/>
              <a:t>异常的常见表现形式</a:t>
            </a:r>
          </a:p>
          <a:p>
            <a:pPr>
              <a:spcBef>
                <a:spcPct val="0"/>
              </a:spcBef>
              <a:buNone/>
            </a:pPr>
            <a:endParaRPr lang="fr-FR" altLang="en-US" sz="1350" dirty="0">
              <a:latin typeface="Consolas" panose="020B0609020204030204" charset="0"/>
            </a:endParaRPr>
          </a:p>
          <a:p>
            <a:pPr>
              <a:spcBef>
                <a:spcPct val="0"/>
              </a:spcBef>
              <a:buNone/>
            </a:pPr>
            <a:r>
              <a:rPr lang="fr-FR" altLang="en-US" sz="1350" dirty="0">
                <a:latin typeface="Consolas" panose="020B0609020204030204" charset="0"/>
              </a:rPr>
              <a:t>&gt;&gt;&gt; x, y = 10, 5</a:t>
            </a:r>
          </a:p>
          <a:p>
            <a:pPr>
              <a:spcBef>
                <a:spcPct val="0"/>
              </a:spcBef>
              <a:buNone/>
            </a:pPr>
            <a:r>
              <a:rPr lang="fr-FR" altLang="en-US" sz="1350" dirty="0">
                <a:latin typeface="Consolas" panose="020B0609020204030204" charset="0"/>
              </a:rPr>
              <a:t>&gt;&gt;&gt; a = x / y</a:t>
            </a:r>
          </a:p>
          <a:p>
            <a:pPr>
              <a:spcBef>
                <a:spcPct val="0"/>
              </a:spcBef>
              <a:buNone/>
            </a:pPr>
            <a:r>
              <a:rPr lang="fr-FR" altLang="en-US" sz="1350" dirty="0">
                <a:latin typeface="Consolas" panose="020B0609020204030204" charset="0"/>
              </a:rPr>
              <a:t>&gt;&gt;&gt; A</a:t>
            </a:r>
            <a:endParaRPr lang="zh-CN" altLang="en-US" sz="1350" dirty="0">
              <a:latin typeface="Consolas" panose="020B0609020204030204" charset="0"/>
            </a:endParaRPr>
          </a:p>
          <a:p>
            <a:pPr>
              <a:spcBef>
                <a:spcPct val="0"/>
              </a:spcBef>
              <a:buNone/>
            </a:pPr>
            <a:r>
              <a:rPr lang="zh-CN" altLang="en-US" sz="1350" dirty="0">
                <a:solidFill>
                  <a:srgbClr val="FF0000"/>
                </a:solidFill>
                <a:latin typeface="Consolas" panose="020B0609020204030204" charset="0"/>
              </a:rPr>
              <a:t>Traceback (most recent call last):</a:t>
            </a:r>
          </a:p>
          <a:p>
            <a:pPr>
              <a:spcBef>
                <a:spcPct val="0"/>
              </a:spcBef>
              <a:buNone/>
            </a:pPr>
            <a:r>
              <a:rPr lang="zh-CN" altLang="en-US" sz="1350" dirty="0">
                <a:solidFill>
                  <a:srgbClr val="FF0000"/>
                </a:solidFill>
                <a:latin typeface="Consolas" panose="020B0609020204030204" charset="0"/>
              </a:rPr>
              <a:t>  File "&lt;pyshell#35&gt;", line 1, in &lt;module&gt;</a:t>
            </a:r>
          </a:p>
          <a:p>
            <a:pPr>
              <a:spcBef>
                <a:spcPct val="0"/>
              </a:spcBef>
              <a:buNone/>
            </a:pPr>
            <a:r>
              <a:rPr lang="zh-CN" altLang="en-US" sz="1350" dirty="0">
                <a:solidFill>
                  <a:srgbClr val="FF0000"/>
                </a:solidFill>
                <a:latin typeface="Consolas" panose="020B0609020204030204" charset="0"/>
              </a:rPr>
              <a:t>    A</a:t>
            </a:r>
          </a:p>
          <a:p>
            <a:pPr>
              <a:spcBef>
                <a:spcPct val="0"/>
              </a:spcBef>
              <a:buNone/>
            </a:pPr>
            <a:r>
              <a:rPr lang="zh-CN" altLang="en-US" sz="1350" dirty="0">
                <a:solidFill>
                  <a:srgbClr val="FF0000"/>
                </a:solidFill>
                <a:latin typeface="Consolas" panose="020B0609020204030204" charset="0"/>
              </a:rPr>
              <a:t>NameError: name 'A' is not defined</a:t>
            </a:r>
          </a:p>
          <a:p>
            <a:pPr>
              <a:spcBef>
                <a:spcPct val="0"/>
              </a:spcBef>
              <a:buNone/>
            </a:pPr>
            <a:endParaRPr lang="zh-CN" altLang="en-US" sz="1350" dirty="0">
              <a:latin typeface="Consolas" panose="020B0609020204030204" charset="0"/>
            </a:endParaRPr>
          </a:p>
          <a:p>
            <a:pPr>
              <a:lnSpc>
                <a:spcPct val="80000"/>
              </a:lnSpc>
              <a:buNone/>
            </a:pPr>
            <a:r>
              <a:rPr lang="en-US" altLang="zh-CN" sz="1350">
                <a:latin typeface="Consolas" panose="020B0609020204030204" charset="0"/>
                <a:sym typeface="宋体" panose="02010600030101010101" pitchFamily="2" charset="-122"/>
              </a:rPr>
              <a:t>&gt;&gt;&gt; 10 * (1/0)</a:t>
            </a:r>
            <a:endParaRPr lang="en-US" altLang="zh-CN" sz="1350">
              <a:latin typeface="Consolas" panose="020B0609020204030204" charset="0"/>
            </a:endParaRPr>
          </a:p>
          <a:p>
            <a:pPr>
              <a:lnSpc>
                <a:spcPct val="80000"/>
              </a:lnSpc>
              <a:buNone/>
            </a:pPr>
            <a:r>
              <a:rPr lang="en-US" altLang="zh-CN" sz="1350">
                <a:solidFill>
                  <a:srgbClr val="FF0000"/>
                </a:solidFill>
                <a:latin typeface="Consolas" panose="020B0609020204030204" charset="0"/>
                <a:sym typeface="宋体" panose="02010600030101010101" pitchFamily="2" charset="-122"/>
              </a:rPr>
              <a:t>Traceback (most recent call last):</a:t>
            </a:r>
          </a:p>
          <a:p>
            <a:pPr>
              <a:lnSpc>
                <a:spcPct val="80000"/>
              </a:lnSpc>
              <a:buNone/>
            </a:pPr>
            <a:r>
              <a:rPr lang="en-US" altLang="zh-CN" sz="1350">
                <a:solidFill>
                  <a:srgbClr val="FF0000"/>
                </a:solidFill>
                <a:latin typeface="Consolas" panose="020B0609020204030204" charset="0"/>
                <a:sym typeface="宋体" panose="02010600030101010101" pitchFamily="2" charset="-122"/>
              </a:rPr>
              <a:t>  File "&lt;pyshell#39&gt;", line 1, in &lt;module&gt;</a:t>
            </a:r>
          </a:p>
          <a:p>
            <a:pPr>
              <a:lnSpc>
                <a:spcPct val="80000"/>
              </a:lnSpc>
              <a:buNone/>
            </a:pPr>
            <a:r>
              <a:rPr lang="en-US" altLang="zh-CN" sz="1350">
                <a:solidFill>
                  <a:srgbClr val="FF0000"/>
                </a:solidFill>
                <a:latin typeface="Consolas" panose="020B0609020204030204" charset="0"/>
                <a:sym typeface="宋体" panose="02010600030101010101" pitchFamily="2" charset="-122"/>
              </a:rPr>
              <a:t>    10 * (1/0)</a:t>
            </a:r>
          </a:p>
          <a:p>
            <a:pPr>
              <a:lnSpc>
                <a:spcPct val="80000"/>
              </a:lnSpc>
              <a:buNone/>
            </a:pPr>
            <a:r>
              <a:rPr lang="en-US" altLang="zh-CN" sz="1350">
                <a:solidFill>
                  <a:srgbClr val="FF0000"/>
                </a:solidFill>
                <a:latin typeface="Consolas" panose="020B0609020204030204" charset="0"/>
                <a:sym typeface="宋体" panose="02010600030101010101" pitchFamily="2" charset="-122"/>
              </a:rPr>
              <a:t>ZeroDivisionError: division by zero</a:t>
            </a:r>
            <a:r>
              <a:rPr lang="zh-CN" altLang="en-US" sz="1350" dirty="0">
                <a:solidFill>
                  <a:srgbClr val="FF0000"/>
                </a:solidFill>
                <a:latin typeface="Consolas" panose="020B060902020403020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348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a:t>
            </a:r>
            <a:r>
              <a:rPr lang="en-US" altLang="x-none" kern="1200" baseline="0" dirty="0">
                <a:latin typeface="+mj-lt"/>
                <a:ea typeface="+mj-ea"/>
                <a:cs typeface="+mj-cs"/>
              </a:rPr>
              <a:t>.</a:t>
            </a:r>
            <a:r>
              <a:rPr lang="en-US" altLang="zh-CN" kern="1200" baseline="0" dirty="0">
                <a:latin typeface="+mj-lt"/>
                <a:ea typeface="+mj-ea"/>
                <a:cs typeface="+mj-cs"/>
              </a:rPr>
              <a:t>6</a:t>
            </a:r>
            <a:r>
              <a:rPr lang="en-US" altLang="x-none" kern="1200" baseline="0" dirty="0">
                <a:latin typeface="+mj-lt"/>
                <a:ea typeface="+mj-ea"/>
                <a:cs typeface="+mj-cs"/>
              </a:rPr>
              <a:t> </a:t>
            </a:r>
            <a:r>
              <a:rPr lang="zh-CN" altLang="en-US" kern="1200" baseline="0" dirty="0">
                <a:latin typeface="+mj-lt"/>
                <a:ea typeface="+mj-ea"/>
                <a:cs typeface="+mj-cs"/>
              </a:rPr>
              <a:t>使用</a:t>
            </a:r>
            <a:r>
              <a:rPr lang="en-US" altLang="x-none" kern="1200" baseline="0" dirty="0">
                <a:latin typeface="+mj-lt"/>
                <a:ea typeface="+mj-ea"/>
                <a:cs typeface="+mj-cs"/>
              </a:rPr>
              <a:t>pdb</a:t>
            </a:r>
            <a:r>
              <a:rPr lang="zh-CN" altLang="en-US" kern="1200" baseline="0" dirty="0">
                <a:latin typeface="+mj-lt"/>
                <a:ea typeface="+mj-ea"/>
                <a:cs typeface="+mj-cs"/>
              </a:rPr>
              <a:t>模块调试程序</a:t>
            </a:r>
          </a:p>
        </p:txBody>
      </p:sp>
      <p:sp>
        <p:nvSpPr>
          <p:cNvPr id="79874" name="文本占位符 63490"/>
          <p:cNvSpPr>
            <a:spLocks noGrp="1"/>
          </p:cNvSpPr>
          <p:nvPr>
            <p:ph idx="1"/>
          </p:nvPr>
        </p:nvSpPr>
        <p:spPr/>
        <p:txBody>
          <a:bodyPr anchor="t"/>
          <a:lstStyle/>
          <a:p>
            <a:pPr>
              <a:buNone/>
            </a:pPr>
            <a:r>
              <a:rPr lang="zh-CN" altLang="en-US" sz="1800" dirty="0"/>
              <a:t>3）以脚本模式进行调试</a:t>
            </a:r>
          </a:p>
          <a:p>
            <a:pPr>
              <a:lnSpc>
                <a:spcPct val="150000"/>
              </a:lnSpc>
              <a:spcBef>
                <a:spcPts val="1200"/>
              </a:spcBef>
              <a:spcAft>
                <a:spcPts val="600"/>
              </a:spcAft>
            </a:pPr>
            <a:r>
              <a:rPr lang="zh-CN" altLang="en-US" sz="1500" dirty="0"/>
              <a:t>在命令行提示符下执行“</a:t>
            </a:r>
            <a:r>
              <a:rPr lang="en-US" altLang="x-none" sz="1500" dirty="0"/>
              <a:t>python –m pdb </a:t>
            </a:r>
            <a:r>
              <a:rPr lang="zh-CN" altLang="en-US" sz="1500" dirty="0"/>
              <a:t>脚本文件名”，则直接进入调试环境；</a:t>
            </a:r>
          </a:p>
          <a:p>
            <a:pPr>
              <a:lnSpc>
                <a:spcPct val="150000"/>
              </a:lnSpc>
              <a:spcBef>
                <a:spcPts val="1200"/>
              </a:spcBef>
              <a:spcAft>
                <a:spcPts val="600"/>
              </a:spcAft>
            </a:pPr>
            <a:r>
              <a:rPr lang="zh-CN" altLang="en-US" sz="1500" dirty="0"/>
              <a:t>当调试结束或程序正常结束以后，pdb将重启该程序；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8.</a:t>
            </a:r>
            <a:r>
              <a:rPr lang="en-US" altLang="zh-CN" kern="1200" baseline="0">
                <a:latin typeface="+mj-lt"/>
                <a:ea typeface="+mj-ea"/>
                <a:cs typeface="+mj-cs"/>
              </a:rPr>
              <a:t>7</a:t>
            </a:r>
            <a:r>
              <a:rPr lang="zh-CN" altLang="en-US" kern="1200" baseline="0">
                <a:latin typeface="+mj-lt"/>
                <a:ea typeface="+mj-ea"/>
                <a:cs typeface="+mj-cs"/>
              </a:rPr>
              <a:t>  Python单元测试</a:t>
            </a:r>
          </a:p>
        </p:txBody>
      </p:sp>
      <p:sp>
        <p:nvSpPr>
          <p:cNvPr id="80898" name="内容占位符 2"/>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zh-CN" altLang="en-US" sz="1800"/>
              <a:t>软件测试对于保证软件质量非常重要，尤其是系统升级过程中对代码的改动不应该影响原有功能，是未来重构代码的信心保证。</a:t>
            </a:r>
          </a:p>
          <a:p>
            <a:pPr>
              <a:lnSpc>
                <a:spcPct val="120000"/>
              </a:lnSpc>
              <a:spcBef>
                <a:spcPts val="600"/>
              </a:spcBef>
              <a:spcAft>
                <a:spcPts val="600"/>
              </a:spcAft>
              <a:buFont typeface="Wingdings" panose="05000000000000000000" charset="0"/>
              <a:buChar char="§"/>
            </a:pPr>
            <a:r>
              <a:rPr lang="zh-CN" altLang="en-US" sz="1800"/>
              <a:t>几乎所有软件公司都有专门的测试团队来保证软件质量，但作为程序员，首先应该保证自己编写的代码准确无误地实现了预定功能，单元测试是保证模块质量的重要手段之一。</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宋体" panose="02010600030101010101" pitchFamily="2" charset="-122"/>
              </a:rPr>
              <a:t>8.</a:t>
            </a:r>
            <a:r>
              <a:rPr lang="en-US" altLang="zh-CN" kern="1200" baseline="0">
                <a:latin typeface="+mj-lt"/>
                <a:ea typeface="+mj-ea"/>
                <a:cs typeface="+mj-cs"/>
                <a:sym typeface="宋体" panose="02010600030101010101" pitchFamily="2" charset="-122"/>
              </a:rPr>
              <a:t>7</a:t>
            </a:r>
            <a:r>
              <a:rPr lang="zh-CN" altLang="en-US" kern="1200" baseline="0">
                <a:latin typeface="+mj-lt"/>
                <a:ea typeface="+mj-ea"/>
                <a:cs typeface="+mj-cs"/>
                <a:sym typeface="宋体" panose="02010600030101010101" pitchFamily="2" charset="-122"/>
              </a:rPr>
              <a:t>  Python单元测试</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lstStyle/>
          <a:p>
            <a:pPr>
              <a:buFont typeface="Wingdings" panose="05000000000000000000" charset="0"/>
              <a:buChar char="§"/>
            </a:pPr>
            <a:r>
              <a:rPr lang="zh-CN" altLang="en-US" sz="1800"/>
              <a:t>从软件工程角度来讲，软件测试分为白盒测试和黑盒测试。</a:t>
            </a:r>
          </a:p>
          <a:p>
            <a:pPr>
              <a:lnSpc>
                <a:spcPct val="150000"/>
              </a:lnSpc>
              <a:spcBef>
                <a:spcPts val="1200"/>
              </a:spcBef>
              <a:buFont typeface="Wingdings" panose="05000000000000000000" charset="0"/>
              <a:buChar char="ü"/>
            </a:pPr>
            <a:r>
              <a:rPr lang="zh-CN" altLang="en-US" sz="1500">
                <a:solidFill>
                  <a:srgbClr val="FF0000"/>
                </a:solidFill>
              </a:rPr>
              <a:t>白盒测试</a:t>
            </a:r>
            <a:r>
              <a:rPr lang="zh-CN" altLang="en-US" sz="1500"/>
              <a:t>主要通过阅读程序源代码来判断是否符合功能要求，对于复杂的业务逻辑白盒测试难度非常大，一般以黑盒测试为主，白盒测试为辅。</a:t>
            </a:r>
          </a:p>
          <a:p>
            <a:pPr>
              <a:lnSpc>
                <a:spcPct val="150000"/>
              </a:lnSpc>
              <a:spcBef>
                <a:spcPts val="1200"/>
              </a:spcBef>
              <a:buFont typeface="Wingdings" panose="05000000000000000000" charset="0"/>
              <a:buChar char="ü"/>
            </a:pPr>
            <a:r>
              <a:rPr lang="zh-CN" altLang="en-US" sz="1500">
                <a:solidFill>
                  <a:srgbClr val="FF0000"/>
                </a:solidFill>
              </a:rPr>
              <a:t>黑盒测试</a:t>
            </a:r>
            <a:r>
              <a:rPr lang="zh-CN" altLang="en-US" sz="1500"/>
              <a:t>不关心模块的内部实现方式，只关心其功能是否正确，通过精心设计一些测试用例检验模块的输入和输出是否正确来判断其是否符合预定的功能要求。</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运行时间测试</a:t>
            </a:r>
          </a:p>
          <a:p>
            <a:pPr marL="0" indent="0" fontAlgn="base">
              <a:buNone/>
            </a:pPr>
            <a:endParaRPr lang="zh-CN" altLang="en-US" sz="1350" strike="noStrike" noProof="1"/>
          </a:p>
          <a:p>
            <a:pPr marL="0" indent="0">
              <a:spcBef>
                <a:spcPts val="0"/>
              </a:spcBef>
              <a:buNone/>
            </a:pPr>
            <a:r>
              <a:rPr lang="zh-CN" altLang="en-US" sz="1600" strike="noStrike" noProof="1">
                <a:latin typeface="Consolas" panose="020B0609020204030204" charset="0"/>
                <a:cs typeface="Consolas" panose="020B0609020204030204" charset="0"/>
              </a:rPr>
              <a:t>&gt;&gt;&gt; import time</a:t>
            </a:r>
          </a:p>
          <a:p>
            <a:pPr marL="0" indent="0">
              <a:spcBef>
                <a:spcPts val="0"/>
              </a:spcBef>
              <a:buNone/>
            </a:pPr>
            <a:r>
              <a:rPr lang="zh-CN" altLang="en-US" sz="1600" strike="noStrike" noProof="1">
                <a:latin typeface="Consolas" panose="020B0609020204030204" charset="0"/>
                <a:cs typeface="Consolas" panose="020B0609020204030204" charset="0"/>
              </a:rPr>
              <a:t>&gt;&gt;&gt; def demo():</a:t>
            </a:r>
          </a:p>
          <a:p>
            <a:pPr marL="0" indent="0">
              <a:spcBef>
                <a:spcPts val="0"/>
              </a:spcBef>
              <a:buNone/>
            </a:pPr>
            <a:r>
              <a:rPr lang="zh-CN" altLang="en-US" sz="1600" strike="noStrike" noProof="1">
                <a:latin typeface="Consolas" panose="020B0609020204030204" charset="0"/>
                <a:cs typeface="Consolas" panose="020B0609020204030204" charset="0"/>
              </a:rPr>
              <a:t>    start = time.time()</a:t>
            </a:r>
          </a:p>
          <a:p>
            <a:pPr marL="0" indent="0">
              <a:spcBef>
                <a:spcPts val="0"/>
              </a:spcBef>
              <a:buNone/>
            </a:pPr>
            <a:r>
              <a:rPr lang="zh-CN" altLang="en-US" sz="1600" strike="noStrike" noProof="1">
                <a:latin typeface="Consolas" panose="020B0609020204030204" charset="0"/>
                <a:cs typeface="Consolas" panose="020B0609020204030204" charset="0"/>
              </a:rPr>
              <a:t>    for i in range(9999999):</a:t>
            </a:r>
          </a:p>
          <a:p>
            <a:pPr marL="0" indent="0">
              <a:spcBef>
                <a:spcPts val="0"/>
              </a:spcBef>
              <a:buNone/>
            </a:pPr>
            <a:r>
              <a:rPr lang="zh-CN" altLang="en-US" sz="1600" strike="noStrike" noProof="1">
                <a:latin typeface="Consolas" panose="020B0609020204030204" charset="0"/>
                <a:cs typeface="Consolas" panose="020B0609020204030204" charset="0"/>
              </a:rPr>
              <a:t>        1+1</a:t>
            </a:r>
          </a:p>
          <a:p>
            <a:pPr marL="0" indent="0">
              <a:spcBef>
                <a:spcPts val="0"/>
              </a:spcBef>
              <a:buNone/>
            </a:pPr>
            <a:r>
              <a:rPr lang="zh-CN" altLang="en-US" sz="1600" strike="noStrike" noProof="1">
                <a:latin typeface="Consolas" panose="020B0609020204030204" charset="0"/>
                <a:cs typeface="Consolas" panose="020B0609020204030204" charset="0"/>
              </a:rPr>
              <a:t>    end = time.time()</a:t>
            </a:r>
          </a:p>
          <a:p>
            <a:pPr marL="0" indent="0">
              <a:spcBef>
                <a:spcPts val="0"/>
              </a:spcBef>
              <a:buNone/>
            </a:pPr>
            <a:r>
              <a:rPr lang="zh-CN" altLang="en-US" sz="1600" strike="noStrike" noProof="1">
                <a:latin typeface="Consolas" panose="020B0609020204030204" charset="0"/>
                <a:cs typeface="Consolas" panose="020B0609020204030204" charset="0"/>
              </a:rPr>
              <a:t>    print(end-start)</a:t>
            </a:r>
          </a:p>
          <a:p>
            <a:pPr marL="0" indent="0">
              <a:spcBef>
                <a:spcPts val="0"/>
              </a:spcBef>
              <a:buNone/>
            </a:pPr>
            <a:r>
              <a:rPr lang="zh-CN" altLang="en-US" sz="1600" strike="noStrike" noProof="1">
                <a:latin typeface="Consolas" panose="020B0609020204030204" charset="0"/>
                <a:cs typeface="Consolas" panose="020B0609020204030204" charset="0"/>
              </a:rPr>
              <a:t>	</a:t>
            </a:r>
          </a:p>
          <a:p>
            <a:pPr marL="0" indent="0">
              <a:spcBef>
                <a:spcPts val="0"/>
              </a:spcBef>
              <a:buNone/>
            </a:pPr>
            <a:r>
              <a:rPr lang="zh-CN" altLang="en-US" sz="1600" strike="noStrike" noProof="1">
                <a:latin typeface="Consolas" panose="020B0609020204030204" charset="0"/>
                <a:cs typeface="Consolas" panose="020B0609020204030204" charset="0"/>
              </a:rPr>
              <a:t>&gt;&gt;&gt; demo()</a:t>
            </a: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0.255908727645874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655" y="1200150"/>
            <a:ext cx="8225155" cy="3395345"/>
          </a:xfrm>
        </p:spPr>
        <p:txBody>
          <a:bodyPr/>
          <a:lstStyle/>
          <a:p>
            <a:pPr fontAlgn="base"/>
            <a:r>
              <a:rPr lang="zh-CN" altLang="en-US" sz="1800" strike="noStrike" noProof="1">
                <a:latin typeface="Times New Roman" panose="02020603050405020304" pitchFamily="2" charset="0"/>
              </a:rPr>
              <a:t>内存占用测试。使用pip安装Python扩展库memory_profiler，然后编写下面的代码：</a:t>
            </a:r>
          </a:p>
          <a:p>
            <a:pPr marL="0" indent="0">
              <a:spcBef>
                <a:spcPts val="0"/>
              </a:spcBef>
              <a:buNone/>
            </a:pPr>
            <a:r>
              <a:rPr lang="zh-CN" altLang="en-US" sz="1600" strike="noStrike" noProof="1">
                <a:latin typeface="Consolas" panose="020B0609020204030204" charset="0"/>
              </a:rPr>
              <a:t>from memory_profiler import profile</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@profile</a:t>
            </a:r>
          </a:p>
          <a:p>
            <a:pPr marL="0" indent="0">
              <a:spcBef>
                <a:spcPts val="0"/>
              </a:spcBef>
              <a:buNone/>
            </a:pPr>
            <a:r>
              <a:rPr lang="zh-CN" altLang="en-US" sz="1600" strike="noStrike" noProof="1">
                <a:latin typeface="Consolas" panose="020B0609020204030204" charset="0"/>
              </a:rPr>
              <a:t>def memory_test():</a:t>
            </a:r>
          </a:p>
          <a:p>
            <a:pPr marL="0" indent="0">
              <a:spcBef>
                <a:spcPts val="0"/>
              </a:spcBef>
              <a:buNone/>
            </a:pPr>
            <a:r>
              <a:rPr lang="zh-CN" altLang="en-US" sz="1600" strike="noStrike" noProof="1">
                <a:latin typeface="Consolas" panose="020B0609020204030204" charset="0"/>
              </a:rPr>
              <a:t>    test = []</a:t>
            </a:r>
          </a:p>
          <a:p>
            <a:pPr marL="0" indent="0">
              <a:spcBef>
                <a:spcPts val="0"/>
              </a:spcBef>
              <a:buNone/>
            </a:pPr>
            <a:r>
              <a:rPr lang="zh-CN" altLang="en-US" sz="1600" strike="noStrike" noProof="1">
                <a:latin typeface="Consolas" panose="020B0609020204030204" charset="0"/>
              </a:rPr>
              <a:t>    test.append([8]*100000)</a:t>
            </a:r>
          </a:p>
          <a:p>
            <a:pPr marL="0" indent="0">
              <a:spcBef>
                <a:spcPts val="0"/>
              </a:spcBef>
              <a:buNone/>
            </a:pPr>
            <a:r>
              <a:rPr lang="zh-CN" altLang="en-US" sz="1600" strike="noStrike" noProof="1">
                <a:latin typeface="Consolas" panose="020B0609020204030204" charset="0"/>
              </a:rPr>
              <a:t>    test.append([8]*200000)</a:t>
            </a:r>
          </a:p>
          <a:p>
            <a:pPr marL="0" indent="0">
              <a:spcBef>
                <a:spcPts val="0"/>
              </a:spcBef>
              <a:buNone/>
            </a:pPr>
            <a:r>
              <a:rPr lang="zh-CN" altLang="en-US" sz="1600" strike="noStrike" noProof="1">
                <a:latin typeface="Consolas" panose="020B0609020204030204" charset="0"/>
              </a:rPr>
              <a:t>    test.append([8]*300000)</a:t>
            </a:r>
          </a:p>
          <a:p>
            <a:pPr marL="0" indent="0">
              <a:spcBef>
                <a:spcPts val="0"/>
              </a:spcBef>
              <a:buNone/>
            </a:pPr>
            <a:r>
              <a:rPr lang="zh-CN" altLang="en-US" sz="1600" strike="noStrike" noProof="1">
                <a:latin typeface="Consolas" panose="020B0609020204030204" charset="0"/>
              </a:rPr>
              <a:t>    test.append([8]*400000)</a:t>
            </a:r>
          </a:p>
          <a:p>
            <a:pPr marL="0" indent="0">
              <a:spcBef>
                <a:spcPts val="0"/>
              </a:spcBef>
              <a:buNone/>
            </a:pPr>
            <a:r>
              <a:rPr lang="zh-CN" altLang="en-US" sz="1600" strike="noStrike" noProof="1">
                <a:latin typeface="Consolas" panose="020B0609020204030204" charset="0"/>
              </a:rPr>
              <a:t>    test.append([8]*500000)</a:t>
            </a:r>
          </a:p>
          <a:p>
            <a:pPr marL="0" indent="0">
              <a:spcBef>
                <a:spcPts val="0"/>
              </a:spcBef>
              <a:buNone/>
            </a:pP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memory_test()</a:t>
            </a:r>
          </a:p>
        </p:txBody>
      </p:sp>
      <p:sp>
        <p:nvSpPr>
          <p:cNvPr id="87042" name="Title 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p:txBody>
          <a:bodyPr anchor="t"/>
          <a:lstStyle/>
          <a:p>
            <a:pPr>
              <a:buFont typeface="Wingdings" panose="05000000000000000000" charset="0"/>
              <a:buChar char="v"/>
            </a:pPr>
            <a:r>
              <a:rPr lang="zh-CN" altLang="en-US" sz="1800">
                <a:latin typeface="Times New Roman" panose="02020603050405020304" pitchFamily="2" charset="0"/>
              </a:rPr>
              <a:t>运行结果：</a:t>
            </a:r>
          </a:p>
        </p:txBody>
      </p:sp>
      <p:sp>
        <p:nvSpPr>
          <p:cNvPr id="88067" name="Title 5"/>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8.9  </a:t>
            </a:r>
            <a:r>
              <a:rPr lang="zh-CN" altLang="en-US" kern="1200" baseline="0">
                <a:latin typeface="+mj-lt"/>
                <a:ea typeface="+mj-ea"/>
                <a:cs typeface="+mj-cs"/>
              </a:rPr>
              <a:t>性能测试</a:t>
            </a:r>
          </a:p>
        </p:txBody>
      </p:sp>
      <p:pic>
        <p:nvPicPr>
          <p:cNvPr id="2" name="Picture 1"/>
          <p:cNvPicPr>
            <a:picLocks noChangeAspect="1"/>
          </p:cNvPicPr>
          <p:nvPr/>
        </p:nvPicPr>
        <p:blipFill>
          <a:blip r:embed="rId2"/>
          <a:stretch>
            <a:fillRect/>
          </a:stretch>
        </p:blipFill>
        <p:spPr>
          <a:xfrm>
            <a:off x="457200" y="1713230"/>
            <a:ext cx="6998335" cy="25196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en-US" dirty="0"/>
              <a:t>实验</a:t>
            </a:r>
            <a:r>
              <a:rPr lang="en-US" altLang="zh-CN" dirty="0"/>
              <a:t>10</a:t>
            </a:r>
            <a:r>
              <a:rPr lang="zh-CN" altLang="en-US" dirty="0"/>
              <a:t> 异常处理与调试</a:t>
            </a:r>
          </a:p>
        </p:txBody>
      </p:sp>
      <p:sp>
        <p:nvSpPr>
          <p:cNvPr id="3" name="Content Placeholder 2"/>
          <p:cNvSpPr>
            <a:spLocks noGrp="1"/>
          </p:cNvSpPr>
          <p:nvPr>
            <p:ph idx="1"/>
          </p:nvPr>
        </p:nvSpPr>
        <p:spPr/>
        <p:txBody>
          <a:bodyPr/>
          <a:lstStyle/>
          <a:p>
            <a:r>
              <a:rPr lang="en-US" altLang="zh-CN" dirty="0">
                <a:sym typeface="+mn-ea"/>
              </a:rPr>
              <a:t>try...except</a:t>
            </a:r>
            <a:r>
              <a:rPr lang="zh-CN" altLang="en-US" dirty="0">
                <a:sym typeface="+mn-ea"/>
              </a:rPr>
              <a:t>及其变种使用</a:t>
            </a:r>
          </a:p>
          <a:p>
            <a:r>
              <a:rPr lang="en-US" altLang="zh-CN" dirty="0">
                <a:sym typeface="+mn-ea"/>
              </a:rPr>
              <a:t>assert</a:t>
            </a:r>
            <a:r>
              <a:rPr lang="zh-CN" altLang="en-US" dirty="0">
                <a:sym typeface="+mn-ea"/>
              </a:rPr>
              <a:t>的使用</a:t>
            </a:r>
          </a:p>
          <a:p>
            <a:r>
              <a:rPr lang="en-US" altLang="zh-CN" dirty="0">
                <a:sym typeface="+mn-ea"/>
              </a:rPr>
              <a:t>with</a:t>
            </a:r>
            <a:r>
              <a:rPr lang="zh-CN" altLang="en-US" dirty="0">
                <a:sym typeface="+mn-ea"/>
              </a:rPr>
              <a:t>上下文管理</a:t>
            </a:r>
            <a:endParaRPr lang="en-US" altLang="zh-CN" dirty="0">
              <a:sym typeface="+mn-ea"/>
            </a:endParaRPr>
          </a:p>
          <a:p>
            <a:r>
              <a:rPr lang="en-US" altLang="zh-CN" dirty="0" err="1">
                <a:sym typeface="+mn-ea"/>
              </a:rPr>
              <a:t>pdb</a:t>
            </a:r>
            <a:r>
              <a:rPr lang="zh-CN" altLang="en-US" dirty="0">
                <a:sym typeface="+mn-ea"/>
              </a:rPr>
              <a:t>的使用</a:t>
            </a:r>
          </a:p>
          <a:p>
            <a:r>
              <a:rPr lang="zh-CN" altLang="en-US" dirty="0">
                <a:sym typeface="+mn-ea"/>
              </a:rPr>
              <a:t>综合：书本案例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2529"/>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4578" name="文本占位符 22530"/>
          <p:cNvSpPr>
            <a:spLocks noGrp="1"/>
          </p:cNvSpPr>
          <p:nvPr>
            <p:ph idx="1"/>
          </p:nvPr>
        </p:nvSpPr>
        <p:spPr>
          <a:xfrm>
            <a:off x="368935" y="1200150"/>
            <a:ext cx="7559040" cy="3395345"/>
          </a:xfrm>
        </p:spPr>
        <p:txBody>
          <a:bodyPr anchor="t"/>
          <a:lstStyle/>
          <a:p>
            <a:pPr>
              <a:lnSpc>
                <a:spcPct val="80000"/>
              </a:lnSpc>
              <a:buNone/>
            </a:pPr>
            <a:r>
              <a:rPr lang="en-US" altLang="zh-CN" sz="1350">
                <a:latin typeface="Consolas" panose="020B0609020204030204" charset="0"/>
              </a:rPr>
              <a:t>&gt;&gt;&gt; 4 + spam*3</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"&lt;stdin&gt;", line 1, in ?</a:t>
            </a:r>
          </a:p>
          <a:p>
            <a:pPr>
              <a:lnSpc>
                <a:spcPct val="80000"/>
              </a:lnSpc>
              <a:buNone/>
            </a:pPr>
            <a:r>
              <a:rPr lang="en-US" altLang="zh-CN" sz="1350">
                <a:solidFill>
                  <a:srgbClr val="FF0000"/>
                </a:solidFill>
                <a:latin typeface="Consolas" panose="020B0609020204030204" charset="0"/>
              </a:rPr>
              <a:t>NameError: name 'spam' is not defined</a:t>
            </a: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'2' + 2</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"&lt;stdin&gt;", line 1, in ?</a:t>
            </a:r>
          </a:p>
          <a:p>
            <a:pPr>
              <a:lnSpc>
                <a:spcPct val="80000"/>
              </a:lnSpc>
              <a:buNone/>
            </a:pPr>
            <a:r>
              <a:rPr lang="en-US" altLang="zh-CN" sz="1350">
                <a:solidFill>
                  <a:srgbClr val="FF0000"/>
                </a:solidFill>
                <a:latin typeface="Consolas" panose="020B0609020204030204" charset="0"/>
              </a:rPr>
              <a:t>TypeError: Can't convert 'int' object to str implicitly</a:t>
            </a:r>
          </a:p>
          <a:p>
            <a:pPr>
              <a:lnSpc>
                <a:spcPct val="80000"/>
              </a:lnSpc>
              <a:buNone/>
            </a:pPr>
            <a:endParaRPr lang="en-US" altLang="zh-CN" sz="1350">
              <a:latin typeface="Consolas" panose="020B0609020204030204" charset="0"/>
            </a:endParaRPr>
          </a:p>
          <a:p>
            <a:pPr>
              <a:lnSpc>
                <a:spcPct val="80000"/>
              </a:lnSpc>
              <a:buNone/>
            </a:pPr>
            <a:r>
              <a:rPr lang="en-US" altLang="zh-CN" sz="1350">
                <a:latin typeface="Consolas" panose="020B0609020204030204" charset="0"/>
              </a:rPr>
              <a:t>&gt;&gt;&gt; fp = open('123.data', 'rb')</a:t>
            </a:r>
          </a:p>
          <a:p>
            <a:pPr>
              <a:lnSpc>
                <a:spcPct val="80000"/>
              </a:lnSpc>
              <a:buNone/>
            </a:pPr>
            <a:r>
              <a:rPr lang="en-US" altLang="zh-CN" sz="1350">
                <a:solidFill>
                  <a:srgbClr val="FF0000"/>
                </a:solidFill>
                <a:latin typeface="Consolas" panose="020B0609020204030204" charset="0"/>
              </a:rPr>
              <a:t>Traceback (most recent call last):</a:t>
            </a:r>
          </a:p>
          <a:p>
            <a:pPr>
              <a:lnSpc>
                <a:spcPct val="80000"/>
              </a:lnSpc>
              <a:buNone/>
            </a:pPr>
            <a:r>
              <a:rPr lang="en-US" altLang="zh-CN" sz="1350">
                <a:solidFill>
                  <a:srgbClr val="FF0000"/>
                </a:solidFill>
                <a:latin typeface="Consolas" panose="020B0609020204030204" charset="0"/>
              </a:rPr>
              <a:t>  File "&lt;pyshell#2&gt;", line 1, in &lt;module&gt;</a:t>
            </a:r>
          </a:p>
          <a:p>
            <a:pPr>
              <a:lnSpc>
                <a:spcPct val="80000"/>
              </a:lnSpc>
              <a:buNone/>
            </a:pPr>
            <a:r>
              <a:rPr lang="en-US" altLang="zh-CN" sz="1350">
                <a:solidFill>
                  <a:srgbClr val="FF0000"/>
                </a:solidFill>
                <a:latin typeface="Consolas" panose="020B0609020204030204" charset="0"/>
              </a:rPr>
              <a:t>    fp = open('123.data', 'rb')</a:t>
            </a:r>
          </a:p>
          <a:p>
            <a:pPr>
              <a:lnSpc>
                <a:spcPct val="80000"/>
              </a:lnSpc>
              <a:buNone/>
            </a:pPr>
            <a:r>
              <a:rPr lang="en-US" altLang="zh-CN" sz="1350">
                <a:solidFill>
                  <a:srgbClr val="FF0000"/>
                </a:solidFill>
                <a:latin typeface="Consolas" panose="020B0609020204030204" charset="0"/>
              </a:rPr>
              <a:t>FileNotFoundError: [Errno 2] No such file or directory: '123.data'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3553"/>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rPr>
              <a:t>8.1 基本概念</a:t>
            </a:r>
          </a:p>
        </p:txBody>
      </p:sp>
      <p:sp>
        <p:nvSpPr>
          <p:cNvPr id="25602" name="文本占位符 23554"/>
          <p:cNvSpPr>
            <a:spLocks noGrp="1"/>
          </p:cNvSpPr>
          <p:nvPr>
            <p:ph idx="1"/>
          </p:nvPr>
        </p:nvSpPr>
        <p:spPr>
          <a:xfrm>
            <a:off x="467360" y="1201420"/>
            <a:ext cx="8152765" cy="3398520"/>
          </a:xfrm>
        </p:spPr>
        <p:txBody>
          <a:bodyPr anchor="t"/>
          <a:lstStyle/>
          <a:p>
            <a:pPr>
              <a:lnSpc>
                <a:spcPct val="120000"/>
              </a:lnSpc>
              <a:spcBef>
                <a:spcPts val="600"/>
              </a:spcBef>
              <a:buFont typeface="Wingdings" panose="05000000000000000000" charset="0"/>
              <a:buChar char="§"/>
            </a:pPr>
            <a:r>
              <a:rPr lang="zh-CN" altLang="en-US" sz="1800" dirty="0"/>
              <a:t>语法错误和逻辑错误不属于异常，但</a:t>
            </a:r>
            <a:r>
              <a:rPr lang="zh-CN" altLang="en-US" sz="1800" dirty="0">
                <a:solidFill>
                  <a:srgbClr val="FF0000"/>
                </a:solidFill>
              </a:rPr>
              <a:t>有些语法错误往往会导致异常</a:t>
            </a:r>
            <a:r>
              <a:rPr lang="zh-CN" altLang="en-US" sz="1800" dirty="0"/>
              <a:t>，例如由于大小写拼写错误而访问不存在的对象。</a:t>
            </a:r>
          </a:p>
          <a:p>
            <a:pPr>
              <a:lnSpc>
                <a:spcPct val="120000"/>
              </a:lnSpc>
              <a:spcBef>
                <a:spcPts val="600"/>
              </a:spcBef>
              <a:buFont typeface="Wingdings" panose="05000000000000000000" charset="0"/>
              <a:buChar char="§"/>
            </a:pPr>
            <a:r>
              <a:rPr lang="zh-CN" altLang="en-US" sz="1800" dirty="0"/>
              <a:t>异常是指因为程序出错而在</a:t>
            </a:r>
            <a:r>
              <a:rPr lang="zh-CN" altLang="en-US" sz="1800" dirty="0">
                <a:solidFill>
                  <a:srgbClr val="FF0000"/>
                </a:solidFill>
              </a:rPr>
              <a:t>正常控制流以外</a:t>
            </a:r>
            <a:r>
              <a:rPr lang="zh-CN" altLang="en-US" sz="1800" dirty="0"/>
              <a:t>采取的行为。当Python检测到一个错误时，解释器就会指出当前流已无法继续执行下去，这时候就出现了异常。</a:t>
            </a:r>
          </a:p>
          <a:p>
            <a:pPr>
              <a:lnSpc>
                <a:spcPct val="120000"/>
              </a:lnSpc>
              <a:spcBef>
                <a:spcPts val="600"/>
              </a:spcBef>
              <a:buFont typeface="Wingdings" panose="05000000000000000000" charset="0"/>
              <a:buChar char="§"/>
            </a:pPr>
            <a:r>
              <a:rPr lang="zh-CN" altLang="en-US" sz="1800" dirty="0"/>
              <a:t>异常分为两个阶段：第一个阶段是引起异常发生的错误；第二个阶段是检测并处理阶段。</a:t>
            </a:r>
            <a:endParaRPr lang="zh-CN" altLang="en-US" sz="1800" dirty="0">
              <a:latin typeface="楷体_GB2312" pitchFamily="1" charset="-122"/>
              <a:ea typeface="楷体_GB2312" pitchFamily="1" charset="-122"/>
            </a:endParaRPr>
          </a:p>
          <a:p>
            <a:pPr>
              <a:lnSpc>
                <a:spcPct val="120000"/>
              </a:lnSpc>
              <a:spcBef>
                <a:spcPts val="600"/>
              </a:spcBef>
              <a:buFont typeface="Wingdings" panose="05000000000000000000" charset="0"/>
              <a:buChar char="§"/>
            </a:pPr>
            <a:r>
              <a:rPr lang="zh-CN" altLang="en-US" sz="1800" dirty="0"/>
              <a:t>当程序出现错误，</a:t>
            </a:r>
            <a:r>
              <a:rPr lang="en-US" altLang="x-none" sz="1800" dirty="0"/>
              <a:t>python</a:t>
            </a:r>
            <a:r>
              <a:rPr lang="zh-CN" altLang="en-US" sz="1800" dirty="0"/>
              <a:t>会自动引发异常，也可以通过</a:t>
            </a:r>
            <a:r>
              <a:rPr lang="en-US" altLang="x-none" sz="1800" dirty="0"/>
              <a:t>raise</a:t>
            </a:r>
            <a:r>
              <a:rPr lang="zh-CN" altLang="en-US" sz="1800" dirty="0"/>
              <a:t>显式地引发异常。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5602"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26626" name="内容占位符 2"/>
          <p:cNvSpPr>
            <a:spLocks noGrp="1"/>
          </p:cNvSpPr>
          <p:nvPr>
            <p:ph idx="1"/>
          </p:nvPr>
        </p:nvSpPr>
        <p:spPr/>
        <p:txBody>
          <a:bodyPr anchor="t"/>
          <a:lstStyle/>
          <a:p>
            <a:pPr>
              <a:buFont typeface="Wingdings" panose="05000000000000000000" charset="0"/>
              <a:buChar char="v"/>
            </a:pPr>
            <a:r>
              <a:rPr lang="zh-CN" altLang="en-US" sz="1800"/>
              <a:t>异常处理的作用</a:t>
            </a:r>
          </a:p>
          <a:p>
            <a:pPr>
              <a:spcBef>
                <a:spcPts val="1200"/>
              </a:spcBef>
              <a:spcAft>
                <a:spcPts val="1200"/>
              </a:spcAft>
              <a:buFont typeface="Wingdings" panose="05000000000000000000" charset="0"/>
              <a:buChar char="ü"/>
            </a:pPr>
            <a:r>
              <a:rPr lang="zh-CN" altLang="en-US" sz="1500"/>
              <a:t>提高程序的健壮性和容错性</a:t>
            </a:r>
          </a:p>
          <a:p>
            <a:pPr>
              <a:spcBef>
                <a:spcPts val="1200"/>
              </a:spcBef>
              <a:spcAft>
                <a:spcPts val="1200"/>
              </a:spcAft>
              <a:buFont typeface="Wingdings" panose="05000000000000000000" charset="0"/>
              <a:buChar char="ü"/>
            </a:pPr>
            <a:r>
              <a:rPr lang="zh-CN" altLang="en-US" sz="1500"/>
              <a:t>把晦涩难懂的错误提示转换为友好提示显示给最终用户</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3" name="内容占位符 2"/>
          <p:cNvSpPr>
            <a:spLocks noGrp="1"/>
          </p:cNvSpPr>
          <p:nvPr>
            <p:ph idx="1"/>
          </p:nvPr>
        </p:nvSpPr>
        <p:spPr/>
        <p:txBody>
          <a:bodyPr/>
          <a:lstStyle/>
          <a:p>
            <a:pPr algn="l" fontAlgn="base">
              <a:lnSpc>
                <a:spcPct val="120000"/>
              </a:lnSpc>
              <a:spcBef>
                <a:spcPts val="600"/>
              </a:spcBef>
              <a:spcAft>
                <a:spcPts val="0"/>
              </a:spcAft>
              <a:buFont typeface="Wingdings" panose="05000000000000000000" charset="0"/>
              <a:buChar char="§"/>
            </a:pPr>
            <a:r>
              <a:rPr lang="zh-CN" altLang="en-US" sz="1800" strike="noStrike" noProof="1">
                <a:effectLst/>
                <a:ea typeface="宋体" panose="02010600030101010101" pitchFamily="2" charset="-122"/>
                <a:sym typeface="+mn-ea"/>
              </a:rPr>
              <a:t>既然这么神奇，那么是不是可以把所有代码都放到一个异常处理结构中呢？</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try:</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    </a:t>
            </a:r>
            <a:r>
              <a:rPr lang="zh-CN" altLang="en-US" sz="1500" strike="noStrike" noProof="1">
                <a:effectLst/>
                <a:latin typeface="Consolas" panose="020B0609020204030204" charset="0"/>
                <a:ea typeface="宋体" panose="02010600030101010101" pitchFamily="2" charset="-122"/>
                <a:sym typeface="+mn-ea"/>
              </a:rPr>
              <a:t>全部代码</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except:</a:t>
            </a:r>
          </a:p>
          <a:p>
            <a:pPr marL="0" indent="0" algn="l" fontAlgn="base">
              <a:lnSpc>
                <a:spcPct val="120000"/>
              </a:lnSpc>
              <a:spcBef>
                <a:spcPts val="600"/>
              </a:spcBef>
              <a:spcAft>
                <a:spcPts val="0"/>
              </a:spcAft>
              <a:buNone/>
            </a:pPr>
            <a:r>
              <a:rPr lang="en-US" altLang="zh-CN" sz="1500" strike="noStrike" noProof="1">
                <a:effectLst/>
                <a:latin typeface="Consolas" panose="020B0609020204030204" charset="0"/>
                <a:ea typeface="宋体" panose="02010600030101010101" pitchFamily="2" charset="-122"/>
                <a:sym typeface="+mn-ea"/>
              </a:rPr>
              <a:t>    </a:t>
            </a:r>
            <a:r>
              <a:rPr lang="zh-CN" altLang="en-US" sz="1500" strike="noStrike" noProof="1">
                <a:effectLst/>
                <a:latin typeface="Consolas" panose="020B0609020204030204" charset="0"/>
                <a:ea typeface="宋体" panose="02010600030101010101" pitchFamily="2" charset="-122"/>
                <a:sym typeface="+mn-ea"/>
              </a:rPr>
              <a:t>异常处理代码</a:t>
            </a:r>
          </a:p>
          <a:p>
            <a:pPr algn="l" fontAlgn="base">
              <a:lnSpc>
                <a:spcPct val="120000"/>
              </a:lnSpc>
              <a:spcBef>
                <a:spcPts val="600"/>
              </a:spcBef>
              <a:spcAft>
                <a:spcPts val="0"/>
              </a:spcAft>
            </a:pPr>
            <a:endParaRPr lang="zh-CN" altLang="en-US" sz="1800" strike="noStrike" noProof="1"/>
          </a:p>
        </p:txBody>
      </p:sp>
      <p:sp>
        <p:nvSpPr>
          <p:cNvPr id="4" name="Text Box 3"/>
          <p:cNvSpPr txBox="1"/>
          <p:nvPr/>
        </p:nvSpPr>
        <p:spPr>
          <a:xfrm>
            <a:off x="2555875" y="2256155"/>
            <a:ext cx="1165225" cy="521970"/>
          </a:xfrm>
          <a:prstGeom prst="rect">
            <a:avLst/>
          </a:prstGeom>
          <a:noFill/>
        </p:spPr>
        <p:txBody>
          <a:bodyPr wrap="square" rtlCol="0">
            <a:spAutoFit/>
          </a:bodyPr>
          <a:lstStyle/>
          <a:p>
            <a:r>
              <a:rPr lang="en-US" sz="2800">
                <a:solidFill>
                  <a:srgbClr val="FF0000"/>
                </a:solidFill>
              </a:rPr>
              <a:t>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445" y="-6350"/>
            <a:ext cx="9139555" cy="957580"/>
          </a:xfrm>
          <a:gradFill rotWithShape="1">
            <a:gsLst>
              <a:gs pos="0">
                <a:srgbClr val="00B0F0">
                  <a:alpha val="100000"/>
                </a:srgbClr>
              </a:gs>
              <a:gs pos="16000">
                <a:srgbClr val="00B0F0">
                  <a:alpha val="100000"/>
                </a:srgbClr>
              </a:gs>
              <a:gs pos="78999">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8.1  </a:t>
            </a:r>
            <a:r>
              <a:rPr lang="zh-CN" altLang="en-US" kern="1200" baseline="0">
                <a:latin typeface="+mj-lt"/>
                <a:ea typeface="+mj-ea"/>
                <a:cs typeface="+mj-cs"/>
              </a:rPr>
              <a:t>基本概念</a:t>
            </a: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rPr>
              <a:t>或者可不可以为每条语句都配上异常处理结构呢，反正也没啥坏处，不是吗？</a:t>
            </a:r>
          </a:p>
          <a:p>
            <a:pPr marL="0" indent="0" fontAlgn="base">
              <a:buNone/>
            </a:pPr>
            <a:endParaRPr lang="en-US" altLang="zh-CN" sz="1350" strike="noStrike" noProof="1">
              <a:effectLst/>
              <a:latin typeface="Consolas" panose="020B0609020204030204" charset="0"/>
            </a:endParaRPr>
          </a:p>
          <a:p>
            <a:pPr marL="0" indent="0" fontAlgn="base">
              <a:buNone/>
            </a:pPr>
            <a:r>
              <a:rPr lang="en-US" altLang="zh-CN" sz="1350" strike="noStrike" noProof="1">
                <a:effectLst/>
                <a:latin typeface="Consolas" panose="020B0609020204030204" charset="0"/>
              </a:rPr>
              <a:t>...</a:t>
            </a:r>
          </a:p>
          <a:p>
            <a:pPr marL="0" indent="0" fontAlgn="base">
              <a:buNone/>
            </a:pPr>
            <a:r>
              <a:rPr lang="en-US" altLang="zh-CN" sz="1350" strike="noStrike" noProof="1">
                <a:effectLst/>
                <a:latin typeface="Consolas" panose="020B0609020204030204" charset="0"/>
              </a:rPr>
              <a:t>try:</a:t>
            </a:r>
          </a:p>
          <a:p>
            <a:pPr marL="0" indent="0" fontAlgn="base">
              <a:buNone/>
            </a:pPr>
            <a:r>
              <a:rPr lang="en-US" altLang="zh-CN" sz="1350" strike="noStrike" noProof="1">
                <a:effectLst/>
                <a:latin typeface="Consolas" panose="020B0609020204030204" charset="0"/>
              </a:rPr>
              <a:t>    print('ok')</a:t>
            </a:r>
          </a:p>
          <a:p>
            <a:pPr marL="0" indent="0" fontAlgn="base">
              <a:buNone/>
            </a:pPr>
            <a:r>
              <a:rPr lang="en-US" altLang="zh-CN" sz="1350" strike="noStrike" noProof="1">
                <a:effectLst/>
                <a:latin typeface="Consolas" panose="020B0609020204030204" charset="0"/>
              </a:rPr>
              <a:t>except:</a:t>
            </a:r>
          </a:p>
          <a:p>
            <a:pPr marL="0" indent="0" fontAlgn="base">
              <a:buNone/>
            </a:pPr>
            <a:r>
              <a:rPr lang="en-US" altLang="zh-CN" sz="1350" strike="noStrike" noProof="1">
                <a:effectLst/>
                <a:latin typeface="Consolas" panose="020B0609020204030204" charset="0"/>
              </a:rPr>
              <a:t>    pass</a:t>
            </a:r>
          </a:p>
          <a:p>
            <a:pPr marL="0" indent="0" fontAlgn="base">
              <a:buNone/>
            </a:pPr>
            <a:r>
              <a:rPr lang="en-US" altLang="zh-CN" sz="1350" strike="noStrike" noProof="1">
                <a:effectLst/>
                <a:latin typeface="Consolas" panose="020B0609020204030204" charset="0"/>
              </a:rPr>
              <a:t>...</a:t>
            </a:r>
          </a:p>
        </p:txBody>
      </p:sp>
      <p:sp>
        <p:nvSpPr>
          <p:cNvPr id="4" name="Text Box 3"/>
          <p:cNvSpPr txBox="1"/>
          <p:nvPr/>
        </p:nvSpPr>
        <p:spPr>
          <a:xfrm>
            <a:off x="2508250" y="2263775"/>
            <a:ext cx="1165225" cy="521970"/>
          </a:xfrm>
          <a:prstGeom prst="rect">
            <a:avLst/>
          </a:prstGeom>
          <a:noFill/>
        </p:spPr>
        <p:txBody>
          <a:bodyPr wrap="square" rtlCol="0">
            <a:spAutoFit/>
          </a:bodyPr>
          <a:lstStyle/>
          <a:p>
            <a:r>
              <a:rPr lang="en-US" sz="2800">
                <a:solidFill>
                  <a:srgbClr val="FF0000"/>
                </a:solidFill>
              </a:rPr>
              <a:t>X</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3979</Words>
  <Application>Microsoft Office PowerPoint</Application>
  <PresentationFormat>全屏显示(16:9)</PresentationFormat>
  <Paragraphs>506</Paragraphs>
  <Slides>46</Slides>
  <Notes>1</Notes>
  <HiddenSlides>0</HiddenSlides>
  <MMClips>0</MMClips>
  <ScaleCrop>false</ScaleCrop>
  <HeadingPairs>
    <vt:vector size="6" baseType="variant">
      <vt:variant>
        <vt:lpstr>已用的字体</vt:lpstr>
      </vt:variant>
      <vt:variant>
        <vt:i4>9</vt:i4>
      </vt:variant>
      <vt:variant>
        <vt:lpstr>主题</vt:lpstr>
      </vt:variant>
      <vt:variant>
        <vt:i4>15</vt:i4>
      </vt:variant>
      <vt:variant>
        <vt:lpstr>幻灯片标题</vt:lpstr>
      </vt:variant>
      <vt:variant>
        <vt:i4>46</vt:i4>
      </vt:variant>
    </vt:vector>
  </HeadingPairs>
  <TitlesOfParts>
    <vt:vector size="70" baseType="lpstr">
      <vt:lpstr>楷体_GB2312</vt:lpstr>
      <vt:lpstr>隶书</vt:lpstr>
      <vt:lpstr>宋体</vt:lpstr>
      <vt:lpstr>微软雅黑</vt:lpstr>
      <vt:lpstr>Arial</vt:lpstr>
      <vt:lpstr>Calibri</vt:lpstr>
      <vt:lpstr>Consolas</vt:lpstr>
      <vt:lpstr>Times New Roman</vt:lpstr>
      <vt:lpstr>Wingdings</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Default Design</vt:lpstr>
      <vt:lpstr>1_默认设计模板</vt:lpstr>
      <vt:lpstr>第8章 异常处理结构与程序调试、测试</vt:lpstr>
      <vt:lpstr>主要内容</vt:lpstr>
      <vt:lpstr>异常处理结构与程序调试、测试</vt:lpstr>
      <vt:lpstr>8.1 基本概念</vt:lpstr>
      <vt:lpstr>8.1 基本概念</vt:lpstr>
      <vt:lpstr>8.1 基本概念</vt:lpstr>
      <vt:lpstr>8.1  基本概念</vt:lpstr>
      <vt:lpstr>8.1  基本概念</vt:lpstr>
      <vt:lpstr>8.1  基本概念</vt:lpstr>
      <vt:lpstr>8.1  基本概念</vt:lpstr>
      <vt:lpstr>8.2 Python中的异常类</vt:lpstr>
      <vt:lpstr>8.2 Python中的异常类</vt:lpstr>
      <vt:lpstr>8.2 Python中的异常类</vt:lpstr>
      <vt:lpstr>8.3.1 try...except结构</vt:lpstr>
      <vt:lpstr>8.3.1 try...except结构</vt:lpstr>
      <vt:lpstr>8.3.1 try...except结构</vt:lpstr>
      <vt:lpstr>8.3.2 try...except...else结构</vt:lpstr>
      <vt:lpstr>8.3.2 try...except...else结构</vt:lpstr>
      <vt:lpstr>8.3.3 带有多个except的try结构</vt:lpstr>
      <vt:lpstr>8.3.3 带有多个except的try结构</vt:lpstr>
      <vt:lpstr>8.3.3 带有多个except的try结构</vt:lpstr>
      <vt:lpstr>8.3.4 try...except...finally结构</vt:lpstr>
      <vt:lpstr>8.3.4 try...except...finally结构</vt:lpstr>
      <vt:lpstr>8.3.4 try...except...finally结构</vt:lpstr>
      <vt:lpstr>8.3.4 try...except...finally结构</vt:lpstr>
      <vt:lpstr>8.3.4 try...except...finally结构</vt:lpstr>
      <vt:lpstr>8.3.4 try...except...finally结构</vt:lpstr>
      <vt:lpstr>8.4 断言与上下文管理</vt:lpstr>
      <vt:lpstr>8.4.1 断言</vt:lpstr>
      <vt:lpstr>8.4.1 断言</vt:lpstr>
      <vt:lpstr>8.5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8.6 使用pdb模块调试程序</vt:lpstr>
      <vt:lpstr>8.7  Python单元测试</vt:lpstr>
      <vt:lpstr>8.7  Python单元测试</vt:lpstr>
      <vt:lpstr>8.9  性能测试</vt:lpstr>
      <vt:lpstr>8.9  性能测试</vt:lpstr>
      <vt:lpstr>8.9  性能测试</vt:lpstr>
      <vt:lpstr>实验10 异常处理与调试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admin</cp:lastModifiedBy>
  <cp:revision>80</cp:revision>
  <dcterms:created xsi:type="dcterms:W3CDTF">2013-01-25T01:44:00Z</dcterms:created>
  <dcterms:modified xsi:type="dcterms:W3CDTF">2021-11-08T03:23:03Z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565E2BFDBA6C46F6A3CB830B7AED2774</vt:lpwstr>
  </property>
</Properties>
</file>