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2" r:id="rId12"/>
  </p:sldMasterIdLst>
  <p:notesMasterIdLst>
    <p:notesMasterId r:id="rId36"/>
  </p:notesMasterIdLst>
  <p:handoutMasterIdLst>
    <p:handoutMasterId r:id="rId37"/>
  </p:handoutMasterIdLst>
  <p:sldIdLst>
    <p:sldId id="451" r:id="rId13"/>
    <p:sldId id="452" r:id="rId14"/>
    <p:sldId id="432" r:id="rId15"/>
    <p:sldId id="433" r:id="rId16"/>
    <p:sldId id="434" r:id="rId17"/>
    <p:sldId id="435" r:id="rId18"/>
    <p:sldId id="436" r:id="rId19"/>
    <p:sldId id="437" r:id="rId20"/>
    <p:sldId id="397" r:id="rId21"/>
    <p:sldId id="456" r:id="rId22"/>
    <p:sldId id="337" r:id="rId23"/>
    <p:sldId id="453" r:id="rId24"/>
    <p:sldId id="339" r:id="rId25"/>
    <p:sldId id="344" r:id="rId26"/>
    <p:sldId id="455" r:id="rId27"/>
    <p:sldId id="438" r:id="rId28"/>
    <p:sldId id="345" r:id="rId29"/>
    <p:sldId id="346" r:id="rId30"/>
    <p:sldId id="439" r:id="rId31"/>
    <p:sldId id="440" r:id="rId32"/>
    <p:sldId id="441" r:id="rId33"/>
    <p:sldId id="442" r:id="rId34"/>
    <p:sldId id="454" r:id="rId35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05"/>
  </p:normalViewPr>
  <p:slideViewPr>
    <p:cSldViewPr snapToGrid="0" snapToObjects="1" showGuides="1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11/15/2021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2662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6629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1B270-2DD3-4852-9DC5-35395D70D8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4337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24579" name="组合 14338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4580" name="任意多边形 14339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1" name="任意多边形 14340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2" name="任意多边形 14341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3" name="任意多边形 14342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4" name="任意多边形 14343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24585" name="任意多边形 14344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4586" name="任意多边形 14345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4347" name="标题 14346"/>
          <p:cNvSpPr>
            <a:spLocks noGrp="1"/>
          </p:cNvSpPr>
          <p:nvPr>
            <p:ph type="ctrTitle" sz="quarter"/>
          </p:nvPr>
        </p:nvSpPr>
        <p:spPr>
          <a:xfrm>
            <a:off x="685800" y="1302772"/>
            <a:ext cx="7772400" cy="144090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5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348" name="副标题 14347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342900" lvl="1" indent="-34290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349" name="日期占位符 14348"/>
          <p:cNvSpPr>
            <a:spLocks noGrp="1"/>
          </p:cNvSpPr>
          <p:nvPr>
            <p:ph type="dt" sz="quarter" idx="2"/>
          </p:nvPr>
        </p:nvSpPr>
        <p:spPr>
          <a:xfrm>
            <a:off x="457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4350" name="页脚占位符 14349"/>
          <p:cNvSpPr>
            <a:spLocks noGrp="1"/>
          </p:cNvSpPr>
          <p:nvPr>
            <p:ph type="ftr" sz="quarter" idx="3"/>
          </p:nvPr>
        </p:nvSpPr>
        <p:spPr>
          <a:xfrm>
            <a:off x="3124200" y="4689501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14351" name="灯片编号占位符 14350"/>
          <p:cNvSpPr>
            <a:spLocks noGrp="1"/>
          </p:cNvSpPr>
          <p:nvPr>
            <p:ph type="sldNum" sz="quarter" idx="4"/>
          </p:nvPr>
        </p:nvSpPr>
        <p:spPr>
          <a:xfrm>
            <a:off x="6553200" y="4691883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24"/>
            <a:ext cx="6858000" cy="1791234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35"/>
            <a:ext cx="6858000" cy="124219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87325" y="742696"/>
            <a:ext cx="0" cy="332283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 userDrawn="1"/>
        </p:nvCxnSpPr>
        <p:spPr>
          <a:xfrm>
            <a:off x="44450" y="989704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1905"/>
            <a:ext cx="9135745" cy="9141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F0"/>
              </a:gs>
              <a:gs pos="2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5316"/>
            <a:ext cx="2133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5316"/>
            <a:ext cx="2895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686"/>
            <a:ext cx="7886700" cy="2140191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24"/>
            <a:ext cx="7886700" cy="112547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508"/>
            <a:ext cx="4032504" cy="3395485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508"/>
            <a:ext cx="4032504" cy="3395485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6"/>
            <a:ext cx="7886700" cy="994469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249"/>
            <a:ext cx="3868340" cy="61811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367"/>
            <a:ext cx="3868340" cy="2764265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49"/>
            <a:ext cx="3887391" cy="61811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67"/>
            <a:ext cx="3887391" cy="2764265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2"/>
            <a:ext cx="2949178" cy="1200508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89"/>
            <a:ext cx="4629150" cy="365630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11"/>
            <a:ext cx="2949178" cy="285954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2"/>
            <a:ext cx="2949178" cy="1200508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789"/>
            <a:ext cx="4629150" cy="365630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11"/>
            <a:ext cx="2949178" cy="285954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5316"/>
            <a:ext cx="2133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5316"/>
            <a:ext cx="2895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5316"/>
            <a:ext cx="2133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40"/>
            <a:ext cx="2057400" cy="4389953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40"/>
            <a:ext cx="6052930" cy="4389953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627"/>
            <a:ext cx="3886200" cy="3264477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27"/>
            <a:ext cx="3886200" cy="3264477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4125"/>
            <a:ext cx="2133600" cy="3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699"/>
            <a:ext cx="2895600" cy="3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4125"/>
            <a:ext cx="2133600" cy="3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686"/>
            <a:ext cx="9144000" cy="2304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811"/>
            <a:ext cx="9144000" cy="124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462"/>
            <a:ext cx="7772400" cy="754950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736"/>
            <a:ext cx="6858000" cy="1241975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1046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1046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768"/>
            <a:ext cx="1634144" cy="101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24"/>
            <a:ext cx="6858000" cy="1791234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335"/>
            <a:ext cx="6858000" cy="124219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85291"/>
            <a:ext cx="2895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46050" y="742696"/>
            <a:ext cx="0" cy="332283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6"/>
          <p:cNvCxnSpPr/>
          <p:nvPr userDrawn="1"/>
        </p:nvCxnSpPr>
        <p:spPr>
          <a:xfrm>
            <a:off x="44450" y="939916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" y="-953"/>
            <a:ext cx="9121775" cy="925153"/>
          </a:xfrm>
          <a:gradFill>
            <a:gsLst>
              <a:gs pos="0">
                <a:srgbClr val="00B0F0"/>
              </a:gs>
              <a:gs pos="1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85291"/>
            <a:ext cx="2895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686"/>
            <a:ext cx="7886700" cy="2140191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124"/>
            <a:ext cx="7886700" cy="112547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08"/>
            <a:ext cx="4032504" cy="339548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508"/>
            <a:ext cx="4032504" cy="339548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6"/>
            <a:ext cx="7886700" cy="99446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227"/>
            <a:ext cx="3655181" cy="618118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631"/>
            <a:ext cx="3655181" cy="26440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227"/>
            <a:ext cx="3673182" cy="618118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631"/>
            <a:ext cx="3673182" cy="26440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2"/>
            <a:ext cx="2949178" cy="1200508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89"/>
            <a:ext cx="4629150" cy="365630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11"/>
            <a:ext cx="2949178" cy="285954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2"/>
            <a:ext cx="3124012" cy="1200508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3003"/>
            <a:ext cx="4629150" cy="40540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11"/>
            <a:ext cx="3124012" cy="2859544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0"/>
            <a:ext cx="2057400" cy="438995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0"/>
            <a:ext cx="6052930" cy="438995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1113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  <a:gradFill>
            <a:gsLst>
              <a:gs pos="0">
                <a:srgbClr val="00B0F0"/>
              </a:gs>
              <a:gs pos="3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12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512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6" name="任意多边形 512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7" name="任意多边形 512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8" name="任意多边形 512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9" name="任意多边形 512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0" name="任意多边形 512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1" name="任意多边形 512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2" name="任意多边形 512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3" name="任意多边形 513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4" name="任意多边形 513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5" name="任意多边形 513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6" name="任意多边形 513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7" name="任意多边形 513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8" name="任意多边形 513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9" name="任意多边形 513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0" name="任意多边形 513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1" name="任意多边形 513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2" name="任意多边形 513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3" name="任意多边形 514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4" name="任意多边形 514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5" name="任意多边形 514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6" name="任意多边形 514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7" name="任意多边形 514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8" name="任意多边形 514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9" name="任意多边形 514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0" name="任意多边形 514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1" name="任意多边形 514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2" name="任意多边形 514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3" name="任意多边形 515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4" name="任意多边形 515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5" name="任意多边形 515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6" name="任意多边形 515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7" name="任意多边形 515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8" name="任意多边形 515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9" name="任意多边形 515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50" name="任意多边形 515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3351" name="组合 515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515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3353" name="任意多边形 516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5162" name="标题 5161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63" name="副标题 5162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5164" name="日期占位符 5163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165" name="页脚占位符 516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5166" name="灯片编号占位符 516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921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2531" name="任意多边形 921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2" name="任意多边形 921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3" name="任意多边形 922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4" name="任意多边形 922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5" name="任意多边形 922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6" name="任意多边形 922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7" name="任意多边形 922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8" name="任意多边形 922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9" name="任意多边形 922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0" name="任意多边形 922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1" name="任意多边形 922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2" name="任意多边形 922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3" name="任意多边形 923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4" name="任意多边形 923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5" name="任意多边形 923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6" name="任意多边形 923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7" name="任意多边形 923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8" name="任意多边形 923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9" name="任意多边形 923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0" name="任意多边形 923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1" name="任意多边形 923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2" name="任意多边形 923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3" name="任意多边形 924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4" name="任意多边形 924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5" name="任意多边形 924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6" name="任意多边形 924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7" name="任意多边形 924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8" name="任意多边形 924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9" name="任意多边形 924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0" name="任意多边形 924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1" name="任意多边形 924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2" name="任意多边形 924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3" name="任意多边形 925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4" name="任意多边形 925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5" name="任意多边形 925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6" name="任意多边形 925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22567" name="组合 925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2568" name="任意多边形 925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2569" name="任意多边形 925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9258" name="标题 925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259" name="副标题 925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260" name="日期占位符 925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9261" name="页脚占位符 926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9262" name="灯片编号占位符 926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228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3555" name="任意多边形 1229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6" name="任意多边形 1229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7" name="任意多边形 1229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8" name="任意多边形 1229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9" name="任意多边形 1229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0" name="任意多边形 1229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1" name="任意多边形 1229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2" name="任意多边形 1229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3" name="任意多边形 1229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4" name="任意多边形 1229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5" name="任意多边形 1230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6" name="任意多边形 1230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7" name="任意多边形 1230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8" name="任意多边形 1230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9" name="任意多边形 1230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0" name="任意多边形 1230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1" name="任意多边形 1230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2" name="任意多边形 1230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3" name="任意多边形 1230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4" name="任意多边形 1230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5" name="任意多边形 1231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6" name="任意多边形 1231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7" name="任意多边形 1231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8" name="任意多边形 1231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9" name="任意多边形 1231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0" name="任意多边形 1231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1" name="任意多边形 1231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2" name="任意多边形 1231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3" name="任意多边形 1231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4" name="任意多边形 1231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5" name="任意多边形 1232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6" name="任意多边形 1232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7" name="任意多边形 1232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8" name="任意多边形 1232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9" name="任意多边形 1232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90" name="任意多边形 1232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23591" name="组合 1232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3592" name="任意多边形 1232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3593" name="任意多边形 1232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2330" name="标题 12329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331" name="副标题 12330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332" name="日期占位符 12331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2333" name="页脚占位符 1233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12334" name="灯片编号占位符 1233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3313"/>
          <p:cNvSpPr>
            <a:spLocks noGrp="1"/>
          </p:cNvSpPr>
          <p:nvPr>
            <p:ph type="dt" sz="half" idx="2"/>
          </p:nvPr>
        </p:nvSpPr>
        <p:spPr>
          <a:xfrm>
            <a:off x="457200" y="4689501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3315" name="灯片编号占位符 13314"/>
          <p:cNvSpPr>
            <a:spLocks noGrp="1"/>
          </p:cNvSpPr>
          <p:nvPr>
            <p:ph type="sldNum" sz="quarter" idx="4"/>
          </p:nvPr>
        </p:nvSpPr>
        <p:spPr>
          <a:xfrm>
            <a:off x="6553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grpSp>
        <p:nvGrpSpPr>
          <p:cNvPr id="10244" name="组合 13315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0245" name="组合 1331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246" name="任意多边形 13317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7" name="任意多边形 13318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8" name="任意多边形 13319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9" name="任意多边形 13320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50" name="任意多边形 13321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10251" name="任意多边形 1332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0252" name="任意多边形 13323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3325" name="标题 13324"/>
          <p:cNvSpPr>
            <a:spLocks noGrp="1" noRot="1"/>
          </p:cNvSpPr>
          <p:nvPr>
            <p:ph type="title"/>
          </p:nvPr>
        </p:nvSpPr>
        <p:spPr>
          <a:xfrm>
            <a:off x="457200" y="206014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3326" name="页脚占位符 13325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3327" name="文本占位符 1332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025"/>
          <p:cNvSpPr>
            <a:spLocks noGrp="1"/>
          </p:cNvSpPr>
          <p:nvPr>
            <p:ph type="title"/>
          </p:nvPr>
        </p:nvSpPr>
        <p:spPr>
          <a:xfrm>
            <a:off x="457200" y="206040"/>
            <a:ext cx="8229600" cy="85750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</a:p>
        </p:txBody>
      </p:sp>
      <p:sp>
        <p:nvSpPr>
          <p:cNvPr id="2051" name="Text Placeholder 1026"/>
          <p:cNvSpPr>
            <a:spLocks noGrp="1"/>
          </p:cNvSpPr>
          <p:nvPr>
            <p:ph type="body"/>
          </p:nvPr>
        </p:nvSpPr>
        <p:spPr>
          <a:xfrm>
            <a:off x="457200" y="1200508"/>
            <a:ext cx="8229600" cy="33954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</a:p>
          <a:p>
            <a:pPr lvl="1" indent="-285750"/>
            <a:r>
              <a:rPr lang="zh-CN" altLang="en-US"/>
              <a:t>Second level</a:t>
            </a:r>
          </a:p>
          <a:p>
            <a:pPr lvl="2" indent="-228600"/>
            <a:r>
              <a:rPr lang="zh-CN" altLang="en-US"/>
              <a:t>Third level</a:t>
            </a:r>
          </a:p>
          <a:p>
            <a:pPr lvl="3" indent="-228600"/>
            <a:r>
              <a:rPr lang="zh-CN" altLang="en-US"/>
              <a:t>Fourth level</a:t>
            </a:r>
          </a:p>
          <a:p>
            <a:pPr lvl="4" indent="-228600"/>
            <a:r>
              <a:rPr lang="zh-CN" altLang="en-US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5316"/>
            <a:ext cx="2133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5316"/>
            <a:ext cx="2895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5316"/>
            <a:ext cx="2133600" cy="35729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400"/>
            <a:ext cx="8229600" cy="85735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298"/>
            <a:ext cx="8229600" cy="339608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5291"/>
            <a:ext cx="2895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5291"/>
            <a:ext cx="2133600" cy="3572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lvl="0" eaLnBrk="1" fontAlgn="base" hangingPunct="1"/>
            <a:fld id="{9A0DB2DC-4C9A-4742-B13C-FB6460FD3503}" type="slidenum">
              <a:rPr lang="zh-CN" altLang="en-US" sz="105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4099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0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1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2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3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4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5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6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7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8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9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0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1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2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5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8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9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0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9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2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4135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4137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4139" name="文本占位符 4138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140" name="日期占位符 4139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4141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4142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717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717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720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720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720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35" name="文本占位符 823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236" name="日期占位符 823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8237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8238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024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4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9219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0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1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2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3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4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5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6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7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8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9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0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1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2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3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4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5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6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7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8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9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0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1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2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3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4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5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6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7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8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9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0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1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2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3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4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9255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9256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9257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307" name="文本占位符 1130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1308" name="日期占位符 11307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2021/11/15</a:t>
            </a:fld>
            <a:endParaRPr lang="zh-CN" altLang="en-US" strike="noStrike" noProof="1"/>
          </a:p>
        </p:txBody>
      </p:sp>
      <p:sp>
        <p:nvSpPr>
          <p:cNvPr id="11309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1310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de/tkinter_login.py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ode/tkinter_selection.py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/tkinter_notepad.py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hyperlink" Target="code/tkinter_paint.py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code/tkinter_DigitalWatch.py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ode/tkinter&#26700;&#38754;&#25918;&#22823;&#38236;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code/tkinter_randomTiwen.py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code/tkinter_guessNumber.py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code/tkinter_LabelPicture.py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032" y="1055913"/>
            <a:ext cx="5829300" cy="1186913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9</a:t>
            </a:r>
            <a:r>
              <a:rPr lang="zh-CN" altLang="en-US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</a:t>
            </a:r>
            <a:r>
              <a:rPr lang="en-US" altLang="zh-CN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 Python </a:t>
            </a:r>
            <a:r>
              <a:rPr lang="en-US" altLang="zh-CN" dirty="0">
                <a:latin typeface="+mj-lt"/>
                <a:ea typeface="+mj-ea"/>
                <a:sym typeface="+mn-ea"/>
              </a:rPr>
              <a:t>GUI</a:t>
            </a:r>
            <a:r>
              <a:rPr lang="zh-CN" altLang="en-US" dirty="0">
                <a:latin typeface="+mj-lt"/>
                <a:ea typeface="+mj-ea"/>
                <a:sym typeface="+mn-ea"/>
              </a:rPr>
              <a:t>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D6F9-59FC-4CD7-9F30-A94F3344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E53BE-34EB-4BBE-B93F-D3E85C89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3AC027-4096-4CB8-8548-83B8E70B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49" y="2287077"/>
            <a:ext cx="1162050" cy="8096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772F8B8-3A6B-42C1-B38C-A2CD719F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82" y="1634816"/>
            <a:ext cx="431169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 = tkinter.Tk()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label1 = tkinter.Label(root,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"SZTU"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label1.pack(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=TOP)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bnt = tkinter.Button(root,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"click"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bnt.pack(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=TOP)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9.2.1  用户登录界面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9-1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实现用户登录界面。</a:t>
            </a:r>
          </a:p>
          <a:p>
            <a:pPr defTabSz="914400" fontAlgn="base">
              <a:buSzPct val="90000"/>
              <a:buFont typeface="Wingdings" panose="05000000000000000000" charset="0"/>
              <a:buChar char="§"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342900" indent="-342900" defTabSz="914400" fontAlgn="base">
              <a:buSzPct val="90000"/>
              <a:buFont typeface="Wingdings" panose="05000000000000000000" charset="0"/>
              <a:buAutoNum type="arabicPeriod"/>
            </a:pP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设置摆放位置</a:t>
            </a:r>
          </a:p>
          <a:p>
            <a:pPr marL="342900" indent="-342900" defTabSz="914400" fontAlgn="base">
              <a:buSzPct val="90000"/>
              <a:buFont typeface="Wingdings" panose="05000000000000000000" charset="0"/>
              <a:buAutoNum type="arabicPeriod"/>
            </a:pP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获取组件的值</a:t>
            </a:r>
          </a:p>
          <a:p>
            <a:pPr marL="342900" indent="-342900" defTabSz="914400" fontAlgn="base">
              <a:buSzPct val="90000"/>
              <a:buFont typeface="Wingdings" panose="05000000000000000000" charset="0"/>
              <a:buAutoNum type="arabicPeriod"/>
            </a:pP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处理事件相应</a:t>
            </a:r>
          </a:p>
          <a:p>
            <a:pPr marL="342900" indent="-34290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500" strike="noStrike" kern="1200" baseline="0" noProof="1">
              <a:latin typeface="+mn-lt"/>
              <a:ea typeface="+mn-ea"/>
              <a:cs typeface="+mn-cs"/>
              <a:hlinkClick r:id="rId3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50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7660" y="1646555"/>
            <a:ext cx="4048760" cy="349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790" y="1539875"/>
            <a:ext cx="192024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.py vs. .pyw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" y="1092200"/>
            <a:ext cx="6741160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9.2.2  选择类组件应用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9-2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单选钮、复选框、组合框、列表框综合运用案例。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85" y="1642745"/>
            <a:ext cx="2606675" cy="3501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1701800"/>
            <a:ext cx="464185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9.2.3  简单文本编辑器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337820" y="1106170"/>
            <a:ext cx="8378190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9-3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实现文本编辑器。主要演示菜单、文本框、文件对话框等组件的用法，实现了打开文件、保存文件、另存文件以及文本的复制、剪切、粘贴、查找等功能。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</p:txBody>
      </p:sp>
      <p:pic>
        <p:nvPicPr>
          <p:cNvPr id="69635" name="图片 10" descr="7AYUTQI55NVXNTE$EAR]O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58" y="2318264"/>
            <a:ext cx="3025907" cy="2401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355" y="1971040"/>
            <a:ext cx="3046730" cy="3173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2866-3457-4D8D-9FE6-96514958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A315-8582-4F9D-B6D8-42A8C226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F3C8D7E1-41FD-45CC-925E-1C82D9A9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6" y="1200360"/>
            <a:ext cx="6287032" cy="38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8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lstStyle/>
          <a:p>
            <a:pPr fontAlgn="base"/>
            <a:r>
              <a:rPr lang="en-US" altLang="zh-CN" strike="noStrike" noProof="1"/>
              <a:t>9.2.6  </a:t>
            </a:r>
            <a:r>
              <a:rPr lang="zh-CN" altLang="en-US" strike="noStrike" noProof="1"/>
              <a:t>简易计算器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 dirty="0"/>
              <a:t>例</a:t>
            </a:r>
            <a:r>
              <a:rPr lang="en-US" altLang="zh-CN" sz="1800" b="1" dirty="0"/>
              <a:t>9-6</a:t>
            </a:r>
            <a:r>
              <a:rPr lang="en-US" altLang="zh-CN" sz="1800" dirty="0"/>
              <a:t>  </a:t>
            </a:r>
            <a:r>
              <a:rPr lang="zh-CN" altLang="en-US" sz="1800" dirty="0"/>
              <a:t>编写简易计算器。</a:t>
            </a:r>
            <a:r>
              <a:rPr lang="en-US" altLang="zh-CN" sz="1800" dirty="0"/>
              <a:t> </a:t>
            </a:r>
            <a:r>
              <a:rPr lang="zh-CN" altLang="en-US" sz="1800" dirty="0"/>
              <a:t>如何编写一个类似自带的计算器？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92" y="1643350"/>
            <a:ext cx="3019953" cy="29520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D417E4-BF06-4AF1-B93C-44DE78C9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" y="2383543"/>
            <a:ext cx="52101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36D8A2E-865D-4DD2-A63D-92A965CA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52" y="1834092"/>
            <a:ext cx="429834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tkinter.Button(frame,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'Clear'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=Hbtn,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=Wbtn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CBFEA-6C62-4742-A6F9-12D8A3E1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3865335"/>
            <a:ext cx="38845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.place(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+index*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9.2.4  简单画图程序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3390" y="1055370"/>
            <a:ext cx="8237855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9-4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实现画图程序。包括曲线、直线、矩形、文本的绘制，前景色和背景色的选取和设置，图片文件的打开与显示，橡皮擦。主要演示了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canvas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menu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组件，颜色选择对话框，以及鼠标事件处理函数的应用。</a:t>
            </a:r>
          </a:p>
          <a:p>
            <a:pPr marL="0" indent="0" defTabSz="914400" fontAlgn="base">
              <a:buSzPct val="90000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4" action="ppaction://hlinkfile"/>
            </a:endParaRPr>
          </a:p>
          <a:p>
            <a:pPr marL="0" indent="0" defTabSz="914400" fontAlgn="base">
              <a:buSzPct val="90000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4" action="ppaction://hlinkfile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041140" y="2395855"/>
          <a:ext cx="324866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7658100" imgH="6103620" progId="Paint.Picture">
                  <p:embed/>
                </p:oleObj>
              </mc:Choice>
              <mc:Fallback>
                <p:oleObj r:id="rId5" imgW="7658100" imgH="61036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1140" y="2395855"/>
                        <a:ext cx="3248660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9.2.5  电子时钟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9-5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实现电子时钟。使用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Label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组件实时显示当前日期和时间，主要涉及多线程编程和无标题栏、半透明、顶端显示、可拖动窗体的技术。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2" action="ppaction://hlinkfile"/>
              </a:rPr>
              <a:t>code\tkinter_DigitalWatch.pyw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0" y="3074035"/>
            <a:ext cx="191262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lstStyle/>
          <a:p>
            <a:pPr fontAlgn="base"/>
            <a:r>
              <a:rPr lang="en-US" altLang="zh-CN" strike="noStrike" noProof="1"/>
              <a:t>9.2.7  </a:t>
            </a:r>
            <a:r>
              <a:rPr lang="zh-CN" altLang="en-US" strike="noStrike" noProof="1"/>
              <a:t>桌面放大镜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/>
              <a:t>例</a:t>
            </a:r>
            <a:r>
              <a:rPr lang="en-US" altLang="zh-CN" sz="1800" b="1"/>
              <a:t>9-7</a:t>
            </a:r>
            <a:r>
              <a:rPr lang="en-US" altLang="zh-CN" sz="1800"/>
              <a:t>  </a:t>
            </a:r>
            <a:r>
              <a:rPr lang="zh-CN" altLang="en-US" sz="1800"/>
              <a:t>编写计算机桌面放大镜程序。</a:t>
            </a:r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2" action="ppaction://hlinkfile"/>
              </a:rPr>
              <a:t>code\tkinter桌面放大镜.py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tkinter</a:t>
            </a:r>
            <a:r>
              <a:rPr lang="zh-CN" altLang="en-US">
                <a:sym typeface="+mn-ea"/>
              </a:rPr>
              <a:t>介绍</a:t>
            </a:r>
          </a:p>
          <a:p>
            <a:r>
              <a:rPr lang="zh-CN" altLang="en-US">
                <a:sym typeface="+mn-ea"/>
              </a:rPr>
              <a:t>tkinter常用组件</a:t>
            </a:r>
          </a:p>
          <a:p>
            <a:r>
              <a:rPr lang="zh-CN" altLang="en-US">
                <a:sym typeface="+mn-ea"/>
              </a:rPr>
              <a:t>案例分析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9-8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编写抽奖程序。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开始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按钮之后学生名单滚动显示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停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按钮提示中奖同学</a:t>
            </a:r>
          </a:p>
          <a:p>
            <a:pPr marL="0" indent="0" fontAlgn="base">
              <a:buNone/>
            </a:pPr>
            <a:endParaRPr lang="zh-CN" altLang="en-US" sz="1500" strike="noStrike" noProof="1">
              <a:hlinkClick r:id="rId2" action="ppaction://hlinkfile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hlinkClick r:id="rId2" action="ppaction://hlinkfile"/>
              </a:rPr>
              <a:t>code\tkinter_randomTiwen.pyw</a:t>
            </a:r>
            <a:endParaRPr lang="zh-CN" altLang="en-US" sz="150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9.2.8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抽奖程序</a:t>
            </a:r>
          </a:p>
        </p:txBody>
      </p:sp>
      <p:pic>
        <p:nvPicPr>
          <p:cNvPr id="8294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58" y="2060142"/>
            <a:ext cx="2063714" cy="285204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9-9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</a:t>
            </a:r>
            <a:r>
              <a:rPr lang="en-US" altLang="zh-CN" sz="1800" strike="noStrike" noProof="1"/>
              <a:t>GUI</a:t>
            </a:r>
            <a:r>
              <a:rPr lang="zh-CN" altLang="en-US" sz="1800" strike="noStrike" noProof="1"/>
              <a:t>版猜数游戏。</a:t>
            </a:r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启动游戏：设置数值范围和猜测次数</a:t>
            </a:r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退出游戏时显示战绩</a:t>
            </a:r>
          </a:p>
          <a:p>
            <a:pPr marL="0" indent="0" fontAlgn="base">
              <a:buNone/>
            </a:pPr>
            <a:endParaRPr lang="zh-CN" altLang="en-US" sz="1350" strike="noStrike" noProof="1">
              <a:hlinkClick r:id="rId2" action="ppaction://hlinkfile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hlinkClick r:id="rId2" action="ppaction://hlinkfile"/>
              </a:rPr>
              <a:t>code\tkinter_guessNumber.pyw</a:t>
            </a:r>
            <a:endParaRPr lang="zh-CN" altLang="en-US" sz="135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9.2.9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猜数游戏</a:t>
            </a:r>
          </a:p>
        </p:txBody>
      </p:sp>
      <p:pic>
        <p:nvPicPr>
          <p:cNvPr id="7987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63" y="2269728"/>
            <a:ext cx="2560292" cy="97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/>
              <a:t>例</a:t>
            </a:r>
            <a:r>
              <a:rPr lang="en-US" altLang="zh-CN" sz="1800" b="1"/>
              <a:t>9-10</a:t>
            </a:r>
            <a:r>
              <a:rPr lang="en-US" altLang="zh-CN" sz="1800"/>
              <a:t>  </a:t>
            </a:r>
            <a:r>
              <a:rPr lang="zh-CN" altLang="en-US" sz="1800"/>
              <a:t>编写图片查看器程序。</a:t>
            </a:r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2" action="ppaction://hlinkfile"/>
              </a:rPr>
              <a:t>code\tkinter_LabelPicture.pyw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9.2.10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图片查看器程序</a:t>
            </a:r>
          </a:p>
        </p:txBody>
      </p:sp>
      <p:pic>
        <p:nvPicPr>
          <p:cNvPr id="8192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83" y="1371810"/>
            <a:ext cx="2655558" cy="354630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F0"/>
              </a:gs>
              <a:gs pos="2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计算器</a:t>
            </a:r>
          </a:p>
          <a:p>
            <a:r>
              <a:rPr lang="zh-CN" altLang="en-US">
                <a:sym typeface="+mn-ea"/>
              </a:rPr>
              <a:t>文本编辑器</a:t>
            </a:r>
          </a:p>
          <a:p>
            <a:r>
              <a:rPr lang="zh-CN" altLang="en-US">
                <a:sym typeface="+mn-ea"/>
              </a:rPr>
              <a:t>图片浏览器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  </a:t>
            </a:r>
            <a:r>
              <a:rPr lang="en-US" altLang="zh-CN">
                <a:sym typeface="+mn-ea"/>
              </a:rPr>
              <a:t>tkinter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Python标准库tkinter是对Tcl/Tk的进一步封装，是一套完整的GUI开发模块的组合或套件，这些模块共同提供了强大的跨平台GUI编程的功能，所有的源码文件位于Python安装目录中lib\tkinter文件夹。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tkinter套件中的ttk子模块提供了Combobox、Progressbar和Treeview等组件，scrolledtext模块中提供了带滚动条的文本框，messagebox、commondialog、dialog、colorchooser、simpledialog、filedialog等模块提供了各种对话框，font模块提供了与字体有关的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9.1.1  tkinter常用组件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6435" y="1265872"/>
          <a:ext cx="6426200" cy="3511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复选框形式的按钮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标签，常用来显示单行文本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单选钮，同一组中的单选钮任何时刻只能有一个处于选中状态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下面的代码用来创建并返回一个按钮组件，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buttonImportXueshengXinxi = tkinter.Button(root, text='导入学生信息',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                 command=buttonImportXueshengXinxiClick)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其中，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参数root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用来说明这次创建的按钮是要放置在root这个应用程序主界面上的，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参数text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用来设置按钮上显示的文本，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参数command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用来指定单击该按钮时要执行的代码，这里buttonImportXueshengXinxiClick是一个函数的名字，也就是单击按钮之后会执行buttonImportXueshengXinxiClick函数中的代码。除此之外，常用的参数还有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background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（背景色）、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bitmap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（按钮上显示的位图）、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borderwidth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（边框宽度）、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（鼠标形状）、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font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（字体）、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foreground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（前景色）、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justify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（文本对齐方式）、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height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（高度）、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（宽度）等。</a:t>
            </a: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ym typeface="+mn-ea"/>
              </a:rPr>
              <a:t>按钮创建成功后使用变量buttonImportXueshengXinxi保存，然后可以通过这个变量访问按钮属性或调用按钮的方法。例如，按钮组件的pack()和place()方法用来把按钮组件放置到界面上，下面的代码使用place()方法把按钮放置到界面上距离左边界和上边界均为20个像素的位置：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  <a:sym typeface="+mn-ea"/>
              </a:rPr>
              <a:t>buttonImportXueshengXinxi.place(x=20, y=20, height=30, width=100)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1935">
              <a:spcBef>
                <a:spcPts val="0"/>
              </a:spcBef>
            </a:pPr>
            <a:r>
              <a:rPr lang="zh-CN" altLang="en-US" sz="1600"/>
              <a:t>下面的代码用来创建一个输入框Entry组件并放置到界面上，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xuehao = tkinter.StringVar(root)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 = tkinter.Entry(root, width=150, textvariable=xuehao)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entryXuehao.place(x=100, y=5, width=150, height=20)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/>
              <a:t>其中，</a:t>
            </a:r>
            <a:r>
              <a:rPr lang="zh-CN" altLang="en-US" sz="1600">
                <a:solidFill>
                  <a:srgbClr val="FF0000"/>
                </a:solidFill>
              </a:rPr>
              <a:t>参数textvariable</a:t>
            </a:r>
            <a:r>
              <a:rPr lang="zh-CN" altLang="en-US" sz="1600"/>
              <a:t>用来指定一个tkinter字符串变量xuehao。当用户在界面上修改了输入框的内容以后，在代码中可以通过变量xuehao获取最新的内容。如果在代码中修改了变量xuehao的值，也会立刻把最新的内容显示到界面上的输入框中。Entry组件还支持使用</a:t>
            </a:r>
            <a:r>
              <a:rPr lang="zh-CN" altLang="en-US" sz="1600">
                <a:solidFill>
                  <a:srgbClr val="FF0000"/>
                </a:solidFill>
              </a:rPr>
              <a:t>get()方法</a:t>
            </a:r>
            <a:r>
              <a:rPr lang="zh-CN" altLang="en-US" sz="1600"/>
              <a:t>获取输入的内容，</a:t>
            </a:r>
            <a:r>
              <a:rPr lang="zh-CN" altLang="en-US" sz="1600">
                <a:solidFill>
                  <a:srgbClr val="FF0000"/>
                </a:solidFill>
              </a:rPr>
              <a:t>delete(first, last)方法</a:t>
            </a:r>
            <a:r>
              <a:rPr lang="zh-CN" altLang="en-US" sz="1600"/>
              <a:t>删除输入框中下标介于[first, last)之间的文本，</a:t>
            </a:r>
            <a:r>
              <a:rPr lang="zh-CN" altLang="en-US" sz="1600">
                <a:solidFill>
                  <a:srgbClr val="FF0000"/>
                </a:solidFill>
              </a:rPr>
              <a:t>insert(index, string)方法</a:t>
            </a:r>
            <a:r>
              <a:rPr lang="zh-CN" altLang="en-US" sz="1600"/>
              <a:t>在指定位置插入字符串，等等。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9.1.2  tkinter</a:t>
            </a:r>
            <a:r>
              <a:rPr lang="zh-CN" altLang="en-US" dirty="0">
                <a:sym typeface="+mn-ea"/>
              </a:rPr>
              <a:t>应用程序开发基本流程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编写通用代码，例如数据库操作、程序中需要多次调用的函数，这需要在编写代码之间对软件的功能进行分析和整理，最终提炼出通用部分的代码封装成类或函数。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搭建界面，放置菜单、标签、按钮、输入框、选择框等组件，设置组件属性。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编写组件的事件处理代码。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#根据需要导入需要的模块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tkinter.ttk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tkinter.messagebox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tkinter.simpledialog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#这里编写通用代码，或单独放置到另外的模块中再导入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#创建tkinter应用程序主窗口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 = tkinter.Tk()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#此处编写设置窗口属性的代码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#此处编写创建窗口上各种组件的代码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#以及按钮、组合框等交互式组件的事件代码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#启动消息主循环，启动应用程序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root.mainloop()</a:t>
            </a:r>
          </a:p>
        </p:txBody>
      </p:sp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9.1.2  tkinter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应用程序开发基本流程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7fd0e8-cfaf-4df9-bb60-fe0f3b3b93a3}"/>
  <p:tag name="REFSHAPE" val="3745071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36,&quot;width&quot;:87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25381324"/>
  <p:tag name="KSO_WM_UNIT_PLACING_PICTURE_USER_VIEWPORT" val="{&quot;height&quot;:5391,&quot;width&quot;:644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1336</Words>
  <Application>Microsoft Office PowerPoint</Application>
  <PresentationFormat>全屏显示(16:9)</PresentationFormat>
  <Paragraphs>121</Paragraphs>
  <Slides>23</Slides>
  <Notes>1</Notes>
  <HiddenSlides>4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 Unicode MS</vt:lpstr>
      <vt:lpstr>隶书</vt:lpstr>
      <vt:lpstr>宋体</vt:lpstr>
      <vt:lpstr>微软雅黑</vt:lpstr>
      <vt:lpstr>Arial</vt:lpstr>
      <vt:lpstr>Calibri</vt:lpstr>
      <vt:lpstr>Consolas</vt:lpstr>
      <vt:lpstr>Wingdings</vt:lpstr>
      <vt:lpstr>默认设计模板</vt:lpstr>
      <vt:lpstr>默认设计模板_2</vt:lpstr>
      <vt:lpstr>默认设计模板_3</vt:lpstr>
      <vt:lpstr>Beam</vt:lpstr>
      <vt:lpstr>默认设计模板_4</vt:lpstr>
      <vt:lpstr>默认设计模板_5</vt:lpstr>
      <vt:lpstr>Beam_2</vt:lpstr>
      <vt:lpstr>默认设计模板_6</vt:lpstr>
      <vt:lpstr>Beam_3</vt:lpstr>
      <vt:lpstr>Stream</vt:lpstr>
      <vt:lpstr>Default Design</vt:lpstr>
      <vt:lpstr>1_默认设计模板</vt:lpstr>
      <vt:lpstr>Bitmap Image</vt:lpstr>
      <vt:lpstr>第9章 Python GUI编程</vt:lpstr>
      <vt:lpstr>主要内容</vt:lpstr>
      <vt:lpstr>9.1  tkinter</vt:lpstr>
      <vt:lpstr>9.1.1  tkinter常用组件</vt:lpstr>
      <vt:lpstr>9.1.1  tkinter常用组件</vt:lpstr>
      <vt:lpstr>9.1.1  tkinter常用组件</vt:lpstr>
      <vt:lpstr>9.1.1  tkinter常用组件</vt:lpstr>
      <vt:lpstr>9.1.2  tkinter应用程序开发基本流程</vt:lpstr>
      <vt:lpstr>9.1.2  tkinter应用程序开发基本流程</vt:lpstr>
      <vt:lpstr>PowerPoint 演示文稿</vt:lpstr>
      <vt:lpstr>9.2.1  用户登录界面</vt:lpstr>
      <vt:lpstr>.py vs. .pyw</vt:lpstr>
      <vt:lpstr>9.2.2  选择类组件应用</vt:lpstr>
      <vt:lpstr>9.2.3  简单文本编辑器</vt:lpstr>
      <vt:lpstr>PowerPoint 演示文稿</vt:lpstr>
      <vt:lpstr>9.2.6  简易计算器</vt:lpstr>
      <vt:lpstr>9.2.4  简单画图程序</vt:lpstr>
      <vt:lpstr>9.2.5  电子时钟</vt:lpstr>
      <vt:lpstr>9.2.7  桌面放大镜</vt:lpstr>
      <vt:lpstr>9.2.8  抽奖程序</vt:lpstr>
      <vt:lpstr>9.2.9  猜数游戏</vt:lpstr>
      <vt:lpstr>9.2.10  图片查看器程序</vt:lpstr>
      <vt:lpstr>实验11 GUI编程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admin</cp:lastModifiedBy>
  <cp:revision>118</cp:revision>
  <dcterms:created xsi:type="dcterms:W3CDTF">2013-01-25T01:44:00Z</dcterms:created>
  <dcterms:modified xsi:type="dcterms:W3CDTF">2021-11-15T02:41:03Z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57F180C1776641AAAC1603B49899354B</vt:lpwstr>
  </property>
</Properties>
</file>