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56" r:id="rId3"/>
    <p:sldId id="3257" r:id="rId5"/>
    <p:sldId id="257" r:id="rId6"/>
    <p:sldId id="3290" r:id="rId7"/>
    <p:sldId id="285" r:id="rId8"/>
    <p:sldId id="286" r:id="rId9"/>
    <p:sldId id="287" r:id="rId10"/>
    <p:sldId id="3320" r:id="rId11"/>
    <p:sldId id="258" r:id="rId12"/>
    <p:sldId id="288" r:id="rId13"/>
    <p:sldId id="379" r:id="rId14"/>
    <p:sldId id="259" r:id="rId15"/>
    <p:sldId id="289" r:id="rId16"/>
    <p:sldId id="290" r:id="rId17"/>
    <p:sldId id="293" r:id="rId18"/>
    <p:sldId id="294" r:id="rId19"/>
    <p:sldId id="295" r:id="rId20"/>
    <p:sldId id="296" r:id="rId21"/>
    <p:sldId id="297" r:id="rId22"/>
    <p:sldId id="265" r:id="rId23"/>
    <p:sldId id="298" r:id="rId24"/>
    <p:sldId id="317" r:id="rId25"/>
    <p:sldId id="356" r:id="rId26"/>
    <p:sldId id="268" r:id="rId27"/>
    <p:sldId id="3340" r:id="rId28"/>
    <p:sldId id="447" r:id="rId29"/>
  </p:sldIdLst>
  <p:sldSz cx="9144000" cy="5143500" type="screen16x9"/>
  <p:notesSz cx="6858000" cy="9144000"/>
  <p:custDataLst>
    <p:tags r:id="rId3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705"/>
  </p:normalViewPr>
  <p:slideViewPr>
    <p:cSldViewPr showGuides="1">
      <p:cViewPr varScale="1">
        <p:scale>
          <a:sx n="144" d="100"/>
          <a:sy n="144" d="100"/>
        </p:scale>
        <p:origin x="72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gs" Target="tags/tag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8281E-0D33-EE45-A06B-A2AB9D3BCFD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59D9A-1B7F-F848-A33F-C1F08299AE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很多深度学习书都喜欢用植物或者水果作为代号，如南京大学周志华的西瓜书</a:t>
            </a:r>
            <a:r>
              <a:rPr lang="en-US" altLang="zh-CN" dirty="0"/>
              <a:t>-</a:t>
            </a:r>
            <a:r>
              <a:rPr lang="zh-CN" altLang="en-US" dirty="0"/>
              <a:t>机器学习、复旦大学邱锡鹏的蒲公英</a:t>
            </a:r>
            <a:r>
              <a:rPr lang="en-US" altLang="zh-CN" dirty="0"/>
              <a:t>-</a:t>
            </a:r>
            <a:r>
              <a:rPr lang="zh-CN" altLang="en-US" dirty="0"/>
              <a:t>神经网络与深度学习，最适合的感觉是榴莲，因为拨起来很费劲，一旦拨开很甜蜜。榴莲课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1B270-2DD3-4852-9DC5-35395D70D8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4913079"/>
            <a:ext cx="9144000" cy="2304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1000687"/>
            <a:ext cx="9144000" cy="1241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38297"/>
            <a:ext cx="7772400" cy="754857"/>
          </a:xfrm>
        </p:spPr>
        <p:txBody>
          <a:bodyPr anchor="b"/>
          <a:lstStyle>
            <a:lvl1pPr algn="ctr">
              <a:defRPr sz="36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29436"/>
            <a:ext cx="6858000" cy="1241822"/>
          </a:xfrm>
        </p:spPr>
        <p:txBody>
          <a:bodyPr/>
          <a:lstStyle>
            <a:lvl1pPr marL="0" indent="0" algn="ctr">
              <a:buNone/>
              <a:defRPr sz="1800">
                <a:latin typeface="微软雅黑" panose="020B0503020204020204" charset="-122"/>
                <a:ea typeface="微软雅黑" panose="020B050302020402020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256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14300" y="4930437"/>
            <a:ext cx="1166495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程序设计</a:t>
            </a:r>
            <a:endParaRPr lang="zh-CN" altLang="en-US" sz="10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2787918" y="4930437"/>
            <a:ext cx="2774315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彭小江，深圳技术大学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大数据与互联网学院</a:t>
            </a:r>
            <a:endParaRPr lang="zh-CN" altLang="en-US" sz="10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229" y="3744306"/>
            <a:ext cx="1634144" cy="101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7"/>
          <p:cNvCxnSpPr/>
          <p:nvPr userDrawn="1"/>
        </p:nvCxnSpPr>
        <p:spPr>
          <a:xfrm>
            <a:off x="184150" y="742604"/>
            <a:ext cx="0" cy="3322425"/>
          </a:xfrm>
          <a:prstGeom prst="line">
            <a:avLst/>
          </a:prstGeom>
          <a:ln w="28575" cmpd="sng">
            <a:solidFill>
              <a:srgbClr val="002060"/>
            </a:solidFill>
            <a:prstDash val="solid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6"/>
          <p:cNvCxnSpPr/>
          <p:nvPr userDrawn="1"/>
        </p:nvCxnSpPr>
        <p:spPr>
          <a:xfrm>
            <a:off x="44450" y="1001491"/>
            <a:ext cx="8286750" cy="0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445" y="3811"/>
            <a:ext cx="9149715" cy="924563"/>
          </a:xfrm>
          <a:gradFill>
            <a:gsLst>
              <a:gs pos="0">
                <a:srgbClr val="00B0F0"/>
              </a:gs>
              <a:gs pos="2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/>
          <a:lstStyle>
            <a:lvl1pPr algn="l">
              <a:defRPr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093"/>
            <a:ext cx="3868340" cy="61804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9135"/>
            <a:ext cx="3868340" cy="276392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093"/>
            <a:ext cx="3887391" cy="61804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135"/>
            <a:ext cx="3887391" cy="276392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1027" name="Text Placeholder 1026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Click to edit Master text styles</a:t>
            </a:r>
            <a:endParaRPr lang="zh-CN" altLang="en-US"/>
          </a:p>
          <a:p>
            <a:pPr lvl="1" indent="-285750"/>
            <a:r>
              <a:rPr lang="zh-CN" altLang="en-US"/>
              <a:t>Second level</a:t>
            </a:r>
            <a:endParaRPr lang="zh-CN" altLang="en-US"/>
          </a:p>
          <a:p>
            <a:pPr lvl="2" indent="-228600"/>
            <a:r>
              <a:rPr lang="zh-CN" altLang="en-US"/>
              <a:t>Third level</a:t>
            </a:r>
            <a:endParaRPr lang="zh-CN" altLang="en-US"/>
          </a:p>
          <a:p>
            <a:pPr lvl="3" indent="-228600"/>
            <a:r>
              <a:rPr lang="zh-CN" altLang="en-US"/>
              <a:t>Fourth level</a:t>
            </a:r>
            <a:endParaRPr lang="zh-CN" altLang="en-US"/>
          </a:p>
          <a:p>
            <a:pPr lvl="4" indent="-228600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5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/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50"/>
            </a:lvl1pPr>
          </a:lstStyle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hyperlink" Target="code/tkinter_addressListManage.pyw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38382" y="1055783"/>
            <a:ext cx="6001838" cy="1186766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+mj-ea"/>
                <a:sym typeface="+mn-ea"/>
              </a:rPr>
              <a:t>第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+mj-ea"/>
                <a:sym typeface="+mn-ea"/>
              </a:rPr>
              <a:t>14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+mj-ea"/>
                <a:sym typeface="+mn-ea"/>
              </a:rPr>
              <a:t>章 </a:t>
            </a:r>
            <a:r>
              <a:rPr lang="zh-CN" altLang="en-US" sz="4000" dirty="0"/>
              <a:t>数据库编程</a:t>
            </a:r>
            <a:endParaRPr lang="zh-CN" altLang="en-US" dirty="0">
              <a:latin typeface="+mj-lt"/>
              <a:ea typeface="+mj-ea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彭小江，博士，副教授</a:t>
            </a:r>
            <a:endParaRPr lang="en-US" altLang="zh-CN" dirty="0"/>
          </a:p>
          <a:p>
            <a:r>
              <a:rPr lang="zh-CN" altLang="en-US" dirty="0"/>
              <a:t>深圳技术大学</a:t>
            </a:r>
            <a:endParaRPr lang="en-US" altLang="zh-CN" dirty="0"/>
          </a:p>
          <a:p>
            <a:r>
              <a:rPr lang="en-US" altLang="zh-CN" dirty="0"/>
              <a:t>Email: pengxiaojiang@sztu.edu.cn</a:t>
            </a:r>
            <a:endParaRPr lang="en-US" altLang="zh-CN" dirty="0"/>
          </a:p>
          <a:p>
            <a:r>
              <a:rPr lang="en-US" altLang="zh-CN" dirty="0"/>
              <a:t>Homepage: https://pengxj.github.io/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zh-CN" altLang="en-US" strike="noStrike" noProof="1"/>
              <a:t>14.1.</a:t>
            </a:r>
            <a:r>
              <a:rPr lang="en-US" altLang="zh-CN" strike="noStrike" noProof="1"/>
              <a:t>1 </a:t>
            </a:r>
            <a:r>
              <a:rPr lang="zh-CN" altLang="en-US" strike="noStrike" noProof="1"/>
              <a:t> </a:t>
            </a:r>
            <a:r>
              <a:rPr lang="en-US" altLang="zh-CN" strike="noStrike" noProof="1"/>
              <a:t>Connection</a:t>
            </a:r>
            <a:r>
              <a:rPr lang="zh-CN" altLang="en-US" strike="noStrike" noProof="1"/>
              <a:t>对象</a:t>
            </a:r>
            <a:endParaRPr lang="zh-CN" altLang="en-US" strike="noStrike" noProof="1"/>
          </a:p>
        </p:txBody>
      </p:sp>
      <p:sp>
        <p:nvSpPr>
          <p:cNvPr id="11266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anose="05000000000000000000" charset="0"/>
              <a:buChar char="§"/>
            </a:pPr>
            <a:r>
              <a:rPr lang="zh-CN" altLang="en-US" sz="1800"/>
              <a:t>在sqlite3连接中创建并调用自定义函数：</a:t>
            </a:r>
            <a:endParaRPr lang="zh-CN" altLang="en-US" sz="1800"/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</a:rPr>
              <a:t>import sqlite3</a:t>
            </a:r>
            <a:endParaRPr lang="zh-CN" altLang="en-US" sz="140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</a:rPr>
              <a:t>import hashlib</a:t>
            </a:r>
            <a:endParaRPr lang="zh-CN" altLang="en-US" sz="140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endParaRPr lang="zh-CN" altLang="en-US" sz="140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</a:rPr>
              <a:t># 自定义</a:t>
            </a:r>
            <a:r>
              <a:rPr lang="en-US" altLang="zh-CN" sz="1400">
                <a:latin typeface="Consolas" panose="020B0609020204030204" charset="0"/>
              </a:rPr>
              <a:t>Python</a:t>
            </a:r>
            <a:r>
              <a:rPr lang="zh-CN" altLang="en-US" sz="1400">
                <a:latin typeface="Consolas" panose="020B0609020204030204" charset="0"/>
              </a:rPr>
              <a:t>函数</a:t>
            </a:r>
            <a:endParaRPr lang="zh-CN" altLang="en-US" sz="140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</a:rPr>
              <a:t>def md5sum(t):</a:t>
            </a:r>
            <a:endParaRPr lang="zh-CN" altLang="en-US" sz="140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</a:rPr>
              <a:t>    return hashlib.md5(t).hexdigest()</a:t>
            </a:r>
            <a:endParaRPr lang="zh-CN" altLang="en-US" sz="140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endParaRPr lang="zh-CN" altLang="en-US" sz="140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</a:rPr>
              <a:t># 在内存中创建临时数据库，不需要提交事务保存数据</a:t>
            </a:r>
            <a:endParaRPr lang="zh-CN" altLang="en-US" sz="140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</a:rPr>
              <a:t>conn = sqlite3.connect(":memory:")</a:t>
            </a:r>
            <a:endParaRPr lang="zh-CN" altLang="en-US" sz="140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</a:rPr>
              <a:t># 创建可在SQL调用的函数，其中第二个参数表示函数的参数个数</a:t>
            </a:r>
            <a:endParaRPr lang="zh-CN" altLang="en-US" sz="140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</a:rPr>
              <a:t>conn.create_function("md5", 1, md5sum)</a:t>
            </a:r>
            <a:endParaRPr lang="zh-CN" altLang="en-US" sz="140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</a:rPr>
              <a:t>cur = conn.cursor()</a:t>
            </a:r>
            <a:endParaRPr lang="zh-CN" altLang="en-US" sz="140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</a:rPr>
              <a:t># 在SQL语句中调用自定义函数</a:t>
            </a:r>
            <a:endParaRPr lang="zh-CN" altLang="en-US" sz="140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</a:rPr>
              <a:t>cur.execute("select md5(?)", ["中国山东烟台".encode()])</a:t>
            </a:r>
            <a:endParaRPr lang="zh-CN" altLang="en-US" sz="140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</a:rPr>
              <a:t>print(cur.fetchone()[0])</a:t>
            </a:r>
            <a:endParaRPr lang="zh-CN" altLang="en-US" sz="140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>
                <a:sym typeface="+mn-ea"/>
              </a:rPr>
              <a:t>14.1.</a:t>
            </a:r>
            <a:r>
              <a:rPr lang="en-US" altLang="zh-CN" strike="noStrike" noProof="1">
                <a:sym typeface="+mn-ea"/>
              </a:rPr>
              <a:t>1 </a:t>
            </a:r>
            <a:r>
              <a:rPr lang="zh-CN" altLang="en-US" strike="noStrike" noProof="1">
                <a:sym typeface="+mn-ea"/>
              </a:rPr>
              <a:t> </a:t>
            </a:r>
            <a:r>
              <a:rPr lang="en-US" altLang="zh-CN" strike="noStrike" noProof="1">
                <a:sym typeface="+mn-ea"/>
              </a:rPr>
              <a:t>Connection</a:t>
            </a:r>
            <a:r>
              <a:rPr lang="zh-CN" altLang="en-US" strike="noStrike" noProof="1">
                <a:sym typeface="+mn-ea"/>
              </a:rPr>
              <a:t>对象</a:t>
            </a:r>
            <a:endParaRPr lang="en-US" strike="noStrike" noProof="1"/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import sqlite3</a:t>
            </a: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conn = sqlite3.connect(":memory:")</a:t>
            </a: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# 自定义Python函数</a:t>
            </a: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def getLen(field):</a:t>
            </a: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    return len(field)</a:t>
            </a: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# 创建可在SQL调用的函数</a:t>
            </a: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conn.create_function("getLen", 1, getLen)</a:t>
            </a: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conn.execute("create table test (field1 text, field2 text, field3 text)")</a:t>
            </a: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conn.execute("insert into test values('Readability', 'counts', 'complicated')")</a:t>
            </a: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conn.execute("insert into test values('than', 'break', 'better')")</a:t>
            </a: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conn.execute("insert into test values('practicality', 'temptation', 'ugly')")</a:t>
            </a: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sql = "select * from test order by getLen(field3)"     # </a:t>
            </a:r>
            <a:r>
              <a:rPr lang="zh-CN" altLang="en-US" sz="1200">
                <a:latin typeface="Consolas" panose="020B0609020204030204" charset="0"/>
              </a:rPr>
              <a:t>按</a:t>
            </a:r>
            <a:r>
              <a:rPr lang="en-US" altLang="zh-CN" sz="1200">
                <a:latin typeface="Consolas" panose="020B0609020204030204" charset="0"/>
              </a:rPr>
              <a:t>field3</a:t>
            </a:r>
            <a:r>
              <a:rPr lang="zh-CN" altLang="en-US" sz="1200">
                <a:latin typeface="Consolas" panose="020B0609020204030204" charset="0"/>
              </a:rPr>
              <a:t>长度升序排列</a:t>
            </a: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for row in conn.execute(sql):</a:t>
            </a: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    print(row)</a:t>
            </a: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conn.close()</a:t>
            </a:r>
            <a:endParaRPr lang="en-US" altLang="zh-CN" sz="1200">
              <a:latin typeface="Consolas" panose="020B060902020403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47895" y="1942465"/>
            <a:ext cx="4179570" cy="737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('practicality', 'temptation', 'ugly')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('than', 'break', 'better')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('Readability', 'counts', 'complicated')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81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zh-CN" altLang="en-US" strike="noStrike" noProof="1"/>
              <a:t>14.1.</a:t>
            </a:r>
            <a:r>
              <a:rPr lang="en-US" altLang="zh-CN" strike="noStrike" noProof="1"/>
              <a:t>2</a:t>
            </a:r>
            <a:r>
              <a:rPr lang="zh-CN" altLang="en-US" strike="noStrike" noProof="1"/>
              <a:t>  </a:t>
            </a:r>
            <a:r>
              <a:rPr lang="en-US" altLang="zh-CN" strike="noStrike" noProof="1"/>
              <a:t>Cursor</a:t>
            </a:r>
            <a:r>
              <a:rPr lang="zh-CN" altLang="en-US" strike="noStrike" noProof="1"/>
              <a:t>对象</a:t>
            </a:r>
            <a:endParaRPr lang="zh-CN" altLang="en-US" strike="noStrike" noProof="1"/>
          </a:p>
        </p:txBody>
      </p:sp>
      <p:sp>
        <p:nvSpPr>
          <p:cNvPr id="13314" name="文本占位符 819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en-US" altLang="zh-CN" sz="1800">
                <a:latin typeface="Consolas" panose="020B0609020204030204" charset="0"/>
                <a:cs typeface="Consolas" panose="020B0609020204030204" charset="0"/>
              </a:rPr>
              <a:t>Cursor</a:t>
            </a:r>
            <a:r>
              <a:rPr lang="zh-CN" altLang="en-US" sz="1800">
                <a:latin typeface="Consolas" panose="020B0609020204030204" charset="0"/>
                <a:cs typeface="Consolas" panose="020B0609020204030204" charset="0"/>
              </a:rPr>
              <a:t>对象常用方法：</a:t>
            </a:r>
            <a:endParaRPr lang="zh-CN" altLang="en-US" sz="18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 close(...)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： 关闭游标</a:t>
            </a: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 </a:t>
            </a:r>
            <a:endParaRPr lang="en-US" altLang="zh-CN" sz="135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 execute(...)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：执行</a:t>
            </a: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SQL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语句</a:t>
            </a:r>
            <a:endParaRPr lang="zh-CN" altLang="en-US" sz="135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 executemany(...)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：多次执行同一条</a:t>
            </a: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SQL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语句</a:t>
            </a:r>
            <a:endParaRPr lang="zh-CN" altLang="en-US" sz="135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 executescript(...)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：一次执行多条</a:t>
            </a: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SQL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语句</a:t>
            </a: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 </a:t>
            </a:r>
            <a:endParaRPr lang="en-US" altLang="zh-CN" sz="135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 fetchall(...)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：从结果集中返回所有行记录</a:t>
            </a:r>
            <a:endParaRPr lang="zh-CN" altLang="en-US" sz="135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 fetchmany(...)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： 从结果集中返回多行记录</a:t>
            </a:r>
            <a:endParaRPr lang="zh-CN" altLang="en-US" sz="135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 fetchone(...)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：从结果集中返回一行记录</a:t>
            </a:r>
            <a:endParaRPr lang="en-US" altLang="zh-CN" sz="135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zh-CN" altLang="en-US" strike="noStrike" noProof="1"/>
              <a:t>14.1.</a:t>
            </a:r>
            <a:r>
              <a:rPr lang="en-US" altLang="zh-CN" strike="noStrike" noProof="1"/>
              <a:t>2</a:t>
            </a:r>
            <a:r>
              <a:rPr lang="zh-CN" altLang="en-US" strike="noStrike" noProof="1"/>
              <a:t>  </a:t>
            </a:r>
            <a:r>
              <a:rPr lang="en-US" altLang="zh-CN" strike="noStrike" noProof="1"/>
              <a:t>Cursor</a:t>
            </a:r>
            <a:r>
              <a:rPr lang="zh-CN" altLang="en-US" strike="noStrike" noProof="1"/>
              <a:t>对象</a:t>
            </a:r>
            <a:endParaRPr lang="zh-CN" altLang="en-US" strike="noStrike" noProof="1"/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71805" y="1200150"/>
            <a:ext cx="7918450" cy="3395345"/>
          </a:xfrm>
        </p:spPr>
        <p:txBody>
          <a:bodyPr anchor="t"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§"/>
            </a:pPr>
            <a:r>
              <a:rPr lang="zh-CN" altLang="en-US" sz="1800"/>
              <a:t>execute(sql[, parameters])：执行一条SQL语句，可以使用问号和命名变量作为占位符。</a:t>
            </a:r>
            <a:endParaRPr lang="zh-CN" altLang="en-US" sz="1800"/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import sqlite3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conn = sqlite3.connect(":memory:")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cur = conn.cursor()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cur.execute("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CREATE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TABLE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people (name_last, age)")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who = "Dong"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age = 38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# 使用问号作为占位符，使用元组提供参数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cur.execute("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INSERT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INTO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people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VALUES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(?, ?)", (who, age))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# 使用命名变量作为占位符，使用字典提供参数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cur.execute("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SELECT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*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people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WHERE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name_last=:who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AND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age=:age", 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           {"who": who, "age": age})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print(cur.fetchone())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zh-CN" altLang="en-US" strike="noStrike" noProof="1"/>
              <a:t>14.1.</a:t>
            </a:r>
            <a:r>
              <a:rPr lang="en-US" altLang="zh-CN" strike="noStrike" noProof="1"/>
              <a:t>2</a:t>
            </a:r>
            <a:r>
              <a:rPr lang="zh-CN" altLang="en-US" strike="noStrike" noProof="1"/>
              <a:t>  </a:t>
            </a:r>
            <a:r>
              <a:rPr lang="en-US" altLang="zh-CN" strike="noStrike" noProof="1"/>
              <a:t>Cursor</a:t>
            </a:r>
            <a:r>
              <a:rPr lang="zh-CN" altLang="en-US" strike="noStrike" noProof="1"/>
              <a:t>对象</a:t>
            </a:r>
            <a:endParaRPr lang="zh-CN" altLang="en-US" strike="noStrike" noProof="1"/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§"/>
            </a:pPr>
            <a:r>
              <a:rPr lang="zh-CN" altLang="en-US" sz="1800"/>
              <a:t>executemany(sql, seq_of_parameters)：该方法用来对于所有给定参数多次执行同一个SQL语句，具体执行多少次取决于参数序列的长度，参数序列可以使用不同的方式产生。</a:t>
            </a:r>
            <a:endParaRPr lang="zh-CN" altLang="en-US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zh-CN" altLang="en-US" strike="noStrike" noProof="1">
                <a:sym typeface="宋体" panose="02010600030101010101" pitchFamily="2" charset="-122"/>
              </a:rPr>
              <a:t>14.1.</a:t>
            </a:r>
            <a:r>
              <a:rPr lang="en-US" altLang="zh-CN" strike="noStrike" noProof="1">
                <a:sym typeface="宋体" panose="02010600030101010101" pitchFamily="2" charset="-122"/>
              </a:rPr>
              <a:t>2</a:t>
            </a:r>
            <a:r>
              <a:rPr lang="zh-CN" altLang="en-US" strike="noStrike" noProof="1">
                <a:sym typeface="宋体" panose="02010600030101010101" pitchFamily="2" charset="-122"/>
              </a:rPr>
              <a:t>  </a:t>
            </a:r>
            <a:r>
              <a:rPr lang="en-US" altLang="zh-CN" strike="noStrike" noProof="1">
                <a:sym typeface="宋体" panose="02010600030101010101" pitchFamily="2" charset="-122"/>
              </a:rPr>
              <a:t>Cursor</a:t>
            </a:r>
            <a:r>
              <a:rPr lang="zh-CN" altLang="en-US" strike="noStrike" noProof="1">
                <a:sym typeface="宋体" panose="02010600030101010101" pitchFamily="2" charset="-122"/>
              </a:rPr>
              <a:t>对象</a:t>
            </a:r>
            <a:endParaRPr lang="zh-CN" altLang="en-US" strike="noStrike" noProof="1"/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anose="05000000000000000000" charset="0"/>
              <a:buChar char="ü"/>
            </a:pPr>
            <a:r>
              <a:rPr lang="zh-CN" altLang="en-US" sz="1800"/>
              <a:t>使用生成器对象来产生参数：</a:t>
            </a:r>
            <a:endParaRPr lang="zh-CN" altLang="en-US" sz="1800"/>
          </a:p>
          <a:p>
            <a:pPr>
              <a:buNone/>
            </a:pPr>
            <a:endParaRPr lang="zh-CN" altLang="en-US" sz="135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import sqlite3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import string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# 包含yield语句的函数可以用来创建生成器对象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def char_generator():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for c in string.ascii_lowercase: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    yield (c,)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zh-CN" altLang="en-US" strike="noStrike" noProof="1">
                <a:sym typeface="宋体" panose="02010600030101010101" pitchFamily="2" charset="-122"/>
              </a:rPr>
              <a:t>14.1.</a:t>
            </a:r>
            <a:r>
              <a:rPr lang="en-US" altLang="zh-CN" strike="noStrike" noProof="1">
                <a:sym typeface="宋体" panose="02010600030101010101" pitchFamily="2" charset="-122"/>
              </a:rPr>
              <a:t>2</a:t>
            </a:r>
            <a:r>
              <a:rPr lang="zh-CN" altLang="en-US" strike="noStrike" noProof="1">
                <a:sym typeface="宋体" panose="02010600030101010101" pitchFamily="2" charset="-122"/>
              </a:rPr>
              <a:t>  </a:t>
            </a:r>
            <a:r>
              <a:rPr lang="en-US" altLang="zh-CN" strike="noStrike" noProof="1">
                <a:sym typeface="宋体" panose="02010600030101010101" pitchFamily="2" charset="-122"/>
              </a:rPr>
              <a:t>Cursor</a:t>
            </a:r>
            <a:r>
              <a:rPr lang="zh-CN" altLang="en-US" strike="noStrike" noProof="1">
                <a:sym typeface="宋体" panose="02010600030101010101" pitchFamily="2" charset="-122"/>
              </a:rPr>
              <a:t>对象</a:t>
            </a:r>
            <a:endParaRPr lang="zh-CN" altLang="en-US" strike="noStrike" noProof="1"/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372475" cy="3395345"/>
          </a:xfrm>
        </p:spPr>
        <p:txBody>
          <a:bodyPr anchor="t"/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conn = sqlite3.connect(":memory:")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cur = conn.cursor()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cur.execute("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CREATE TABLE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characters(c)")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# 使用生成器对象得到参数序列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cur.executemany("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INSERT INTO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characters(c) 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VALUES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(?)", char_generator())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cur.execute("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SELECT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c 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characters")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print(cur.fetchall())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zh-CN" altLang="en-US" strike="noStrike" noProof="1">
                <a:sym typeface="宋体" panose="02010600030101010101" pitchFamily="2" charset="-122"/>
              </a:rPr>
              <a:t>14.1.</a:t>
            </a:r>
            <a:r>
              <a:rPr lang="en-US" altLang="zh-CN" strike="noStrike" noProof="1">
                <a:sym typeface="宋体" panose="02010600030101010101" pitchFamily="2" charset="-122"/>
              </a:rPr>
              <a:t>2</a:t>
            </a:r>
            <a:r>
              <a:rPr lang="zh-CN" altLang="en-US" strike="noStrike" noProof="1">
                <a:sym typeface="宋体" panose="02010600030101010101" pitchFamily="2" charset="-122"/>
              </a:rPr>
              <a:t>  </a:t>
            </a:r>
            <a:r>
              <a:rPr lang="en-US" altLang="zh-CN" strike="noStrike" noProof="1">
                <a:sym typeface="宋体" panose="02010600030101010101" pitchFamily="2" charset="-122"/>
              </a:rPr>
              <a:t>Cursor</a:t>
            </a:r>
            <a:r>
              <a:rPr lang="zh-CN" altLang="en-US" strike="noStrike" noProof="1">
                <a:sym typeface="宋体" panose="02010600030101010101" pitchFamily="2" charset="-122"/>
              </a:rPr>
              <a:t>对象</a:t>
            </a:r>
            <a:endParaRPr lang="zh-CN" altLang="en-US" strike="noStrike" noProof="1"/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anose="05000000000000000000" charset="0"/>
              <a:buChar char="ü"/>
            </a:pPr>
            <a:r>
              <a:rPr lang="zh-CN" altLang="en-US" sz="1800"/>
              <a:t>使用直接创建的序列作为SQL语句的参数：</a:t>
            </a:r>
            <a:endParaRPr lang="zh-CN" altLang="en-US" sz="1800"/>
          </a:p>
          <a:p>
            <a:pPr>
              <a:buNone/>
            </a:pPr>
            <a:endParaRPr lang="zh-CN" altLang="en-US" sz="1350">
              <a:latin typeface="Times New Roman" panose="02020603050405020304" pitchFamily="2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import sqlite3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persons = [("Hugo", "Boss"), ("Calvin", "Klein") ]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conn = sqlite3.connect(":memory:")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# 创建表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conn.execute("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CREATE TABLE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person(firstname, lastname)")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# 插入数据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conn.executemany("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INSERT INTO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person(firstname, lastname)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VALUES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(?, ?)", persons)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# 显示数据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for row in conn.execute("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SELECT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firstname, lastname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person"):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   print(row)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print("I just deleted", conn.execute("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DELETE FROM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person").rowcount, "rows")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zh-CN" altLang="en-US" strike="noStrike" noProof="1">
                <a:sym typeface="宋体" panose="02010600030101010101" pitchFamily="2" charset="-122"/>
              </a:rPr>
              <a:t>14.1.</a:t>
            </a:r>
            <a:r>
              <a:rPr lang="en-US" altLang="zh-CN" strike="noStrike" noProof="1">
                <a:sym typeface="宋体" panose="02010600030101010101" pitchFamily="2" charset="-122"/>
              </a:rPr>
              <a:t>2</a:t>
            </a:r>
            <a:r>
              <a:rPr lang="zh-CN" altLang="en-US" strike="noStrike" noProof="1">
                <a:sym typeface="宋体" panose="02010600030101010101" pitchFamily="2" charset="-122"/>
              </a:rPr>
              <a:t>  </a:t>
            </a:r>
            <a:r>
              <a:rPr lang="en-US" altLang="zh-CN" strike="noStrike" noProof="1">
                <a:sym typeface="宋体" panose="02010600030101010101" pitchFamily="2" charset="-122"/>
              </a:rPr>
              <a:t>Cursor</a:t>
            </a:r>
            <a:r>
              <a:rPr lang="zh-CN" altLang="en-US" strike="noStrike" noProof="1">
                <a:sym typeface="宋体" panose="02010600030101010101" pitchFamily="2" charset="-122"/>
              </a:rPr>
              <a:t>对象</a:t>
            </a:r>
            <a:endParaRPr lang="zh-CN" altLang="en-US" strike="noStrike" noProof="1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329295" cy="3395345"/>
          </a:xfrm>
        </p:spPr>
        <p:txBody>
          <a:bodyPr anchor="t"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§"/>
            </a:pPr>
            <a:r>
              <a:rPr lang="zh-CN" altLang="en-US" sz="1800"/>
              <a:t>fetchone()、fetchmany(size=cursor.arraysize)、fetchall()：用来读取数据。假设数据库通过下面代码插入数据：</a:t>
            </a:r>
            <a:endParaRPr lang="zh-CN" altLang="en-US" sz="1800"/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import sqlite3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conn = sqlite3.connect("D:/addressBook.db")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cur = conn.cursor()               # 创建游标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cur.execute('create table addressList(name,sex,phon,QQ,address)')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cur.execute('''</a:t>
            </a:r>
            <a:r>
              <a:rPr lang="en-US" altLang="zh-CN" sz="1200">
                <a:latin typeface="Consolas" panose="020B0609020204030204" charset="0"/>
                <a:cs typeface="Consolas" panose="020B0609020204030204" charset="0"/>
              </a:rPr>
              <a:t>INSERT INTO</a:t>
            </a: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 addressList(name , sex , phon , QQ , address) </a:t>
            </a:r>
            <a:r>
              <a:rPr lang="en-US" altLang="zh-CN" sz="1200">
                <a:latin typeface="Consolas" panose="020B0609020204030204" charset="0"/>
                <a:cs typeface="Consolas" panose="020B0609020204030204" charset="0"/>
              </a:rPr>
              <a:t>VALUES</a:t>
            </a: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('王小丫' ,  '女' ,  '13888997011' ,  '66735' ,  '北京市' )''')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cur.execute('''</a:t>
            </a:r>
            <a:r>
              <a:rPr lang="en-US" altLang="zh-CN" sz="1200">
                <a:latin typeface="Consolas" panose="020B0609020204030204" charset="0"/>
                <a:cs typeface="Consolas" panose="020B0609020204030204" charset="0"/>
              </a:rPr>
              <a:t>INSERT INTO</a:t>
            </a: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 addressList(name, sex, phon, QQ, address) </a:t>
            </a:r>
            <a:r>
              <a:rPr lang="en-US" altLang="zh-CN" sz="1200">
                <a:latin typeface="Consolas" panose="020B0609020204030204" charset="0"/>
                <a:cs typeface="Consolas" panose="020B0609020204030204" charset="0"/>
              </a:rPr>
              <a:t>VALUES</a:t>
            </a: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('李莉', '女', '15808066055', '675797', '天津市')''')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cur.execute('''</a:t>
            </a:r>
            <a:r>
              <a:rPr lang="en-US" altLang="zh-CN" sz="1200">
                <a:latin typeface="Consolas" panose="020B0609020204030204" charset="0"/>
                <a:cs typeface="Consolas" panose="020B0609020204030204" charset="0"/>
              </a:rPr>
              <a:t>INSERT INTO</a:t>
            </a: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 addressList(name, sex, phon, QQ, address) </a:t>
            </a:r>
            <a:r>
              <a:rPr lang="en-US" altLang="zh-CN" sz="1200">
                <a:latin typeface="Consolas" panose="020B0609020204030204" charset="0"/>
                <a:cs typeface="Consolas" panose="020B0609020204030204" charset="0"/>
              </a:rPr>
              <a:t>VALUES</a:t>
            </a: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('李星草', '男', '15912108090', '3232099', '昆明市')''')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conn.commit()                      # 提交事务，把数据写入数据库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conn.close()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zh-CN" altLang="en-US" strike="noStrike" noProof="1">
                <a:sym typeface="宋体" panose="02010600030101010101" pitchFamily="2" charset="-122"/>
              </a:rPr>
              <a:t>14.1.</a:t>
            </a:r>
            <a:r>
              <a:rPr lang="en-US" altLang="zh-CN" strike="noStrike" noProof="1">
                <a:sym typeface="宋体" panose="02010600030101010101" pitchFamily="2" charset="-122"/>
              </a:rPr>
              <a:t>2</a:t>
            </a:r>
            <a:r>
              <a:rPr lang="zh-CN" altLang="en-US" strike="noStrike" noProof="1">
                <a:sym typeface="宋体" panose="02010600030101010101" pitchFamily="2" charset="-122"/>
              </a:rPr>
              <a:t>  </a:t>
            </a:r>
            <a:r>
              <a:rPr lang="en-US" altLang="zh-CN" strike="noStrike" noProof="1">
                <a:sym typeface="宋体" panose="02010600030101010101" pitchFamily="2" charset="-122"/>
              </a:rPr>
              <a:t>Cursor</a:t>
            </a:r>
            <a:r>
              <a:rPr lang="zh-CN" altLang="en-US" strike="noStrike" noProof="1">
                <a:sym typeface="宋体" panose="02010600030101010101" pitchFamily="2" charset="-122"/>
              </a:rPr>
              <a:t>对象</a:t>
            </a:r>
            <a:endParaRPr lang="zh-CN" altLang="en-US" strike="noStrike" noProof="1"/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anose="05000000000000000000" charset="0"/>
              <a:buChar char="ü"/>
            </a:pPr>
            <a:r>
              <a:rPr lang="zh-CN" altLang="en-US" sz="1800"/>
              <a:t>使用fetchall()读取数据：</a:t>
            </a:r>
            <a:endParaRPr lang="zh-CN" altLang="en-US" sz="1800"/>
          </a:p>
          <a:p>
            <a:pPr>
              <a:buNone/>
            </a:pPr>
            <a:endParaRPr lang="zh-CN" altLang="en-US" sz="135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import sqlite3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conn = sqlite3.connect('D:/addressBook.db')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cur = conn.cursor()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cur.execute('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SELECT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* 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addressList')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li = cur.fetchall()       #返回所有查询结果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for line in li: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for item in line: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    print(item, end=' ')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print()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conn.close()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98315" y="3244850"/>
            <a:ext cx="4342765" cy="583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for line in li: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print(*line)  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#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更简洁的写法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SQLite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MySQL</a:t>
            </a:r>
            <a:endParaRPr lang="en-US" altLang="zh-CN" dirty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126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zh-CN" altLang="en-US" strike="noStrike" noProof="1"/>
              <a:t>14.1.</a:t>
            </a:r>
            <a:r>
              <a:rPr lang="en-US" altLang="zh-CN" strike="noStrike" noProof="1"/>
              <a:t>3  Row</a:t>
            </a:r>
            <a:r>
              <a:rPr lang="zh-CN" altLang="en-US" strike="noStrike" noProof="1"/>
              <a:t>对象</a:t>
            </a:r>
            <a:endParaRPr lang="zh-CN" altLang="en-US" strike="noStrike" noProof="1"/>
          </a:p>
        </p:txBody>
      </p:sp>
      <p:sp>
        <p:nvSpPr>
          <p:cNvPr id="23554" name="文本占位符 11266"/>
          <p:cNvSpPr>
            <a:spLocks noGrp="1"/>
          </p:cNvSpPr>
          <p:nvPr>
            <p:ph idx="1"/>
          </p:nvPr>
        </p:nvSpPr>
        <p:spPr>
          <a:xfrm>
            <a:off x="457200" y="1200150"/>
            <a:ext cx="8419465" cy="3395345"/>
          </a:xfrm>
        </p:spPr>
        <p:txBody>
          <a:bodyPr anchor="t"/>
          <a:lstStyle/>
          <a:p>
            <a:pPr>
              <a:buFont typeface="Wingdings" panose="05000000000000000000" charset="0"/>
              <a:buChar char="§"/>
            </a:pPr>
            <a:r>
              <a:rPr lang="zh-CN" altLang="en-US" sz="1800" dirty="0"/>
              <a:t>假设数据以下面的方式创建并插入数据：</a:t>
            </a:r>
            <a:endParaRPr lang="zh-CN" altLang="en-US" sz="1800" dirty="0"/>
          </a:p>
          <a:p>
            <a:pPr>
              <a:spcBef>
                <a:spcPts val="600"/>
              </a:spcBef>
              <a:buNone/>
            </a:pPr>
            <a:r>
              <a:rPr lang="zh-CN" altLang="en-US" sz="1350" dirty="0">
                <a:latin typeface="Times New Roman" panose="02020603050405020304" pitchFamily="2" charset="0"/>
              </a:rPr>
              <a:t>import sqlite3</a:t>
            </a:r>
            <a:endParaRPr lang="zh-CN" altLang="en-US" sz="1350" dirty="0">
              <a:latin typeface="Times New Roman" panose="02020603050405020304" pitchFamily="2" charset="0"/>
            </a:endParaRPr>
          </a:p>
          <a:p>
            <a:pPr>
              <a:spcBef>
                <a:spcPts val="600"/>
              </a:spcBef>
              <a:buNone/>
            </a:pPr>
            <a:endParaRPr lang="zh-CN" altLang="en-US" sz="1350" dirty="0">
              <a:latin typeface="Times New Roman" panose="02020603050405020304" pitchFamily="2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conn = sqlite3.connect(</a:t>
            </a:r>
            <a:r>
              <a:rPr lang="en-US" altLang="zh-CN" sz="1400" dirty="0"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D:\\test.db</a:t>
            </a:r>
            <a:r>
              <a:rPr lang="en-US" altLang="zh-CN" sz="1400" dirty="0"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)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c = conn.cursor()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c.execute('</a:t>
            </a:r>
            <a:r>
              <a:rPr lang="en-US" altLang="zh-CN" sz="1400" dirty="0">
                <a:latin typeface="Consolas" panose="020B0609020204030204" charset="0"/>
                <a:cs typeface="Consolas" panose="020B0609020204030204" charset="0"/>
              </a:rPr>
              <a:t>CREATE TABLE</a:t>
            </a: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 stocks(date text, trans text, symbol text, qty real, price real)')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c.execute("</a:t>
            </a:r>
            <a:r>
              <a:rPr lang="en-US" altLang="zh-CN" sz="1400" dirty="0">
                <a:latin typeface="Consolas" panose="020B0609020204030204" charset="0"/>
                <a:cs typeface="Consolas" panose="020B0609020204030204" charset="0"/>
              </a:rPr>
              <a:t>INSERT INTO</a:t>
            </a: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 stocks </a:t>
            </a:r>
            <a:r>
              <a:rPr lang="en-US" altLang="zh-CN" sz="1400" dirty="0">
                <a:latin typeface="Consolas" panose="020B0609020204030204" charset="0"/>
                <a:cs typeface="Consolas" panose="020B0609020204030204" charset="0"/>
              </a:rPr>
              <a:t>VALUES</a:t>
            </a: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 ('2006-01-05','BUY','RHAT',100,35.14)")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conn.commit()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c.close()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zh-CN" altLang="en-US" strike="noStrike" noProof="1"/>
              <a:t>14.1.</a:t>
            </a:r>
            <a:r>
              <a:rPr lang="en-US" altLang="zh-CN" strike="noStrike" noProof="1"/>
              <a:t>3  Row</a:t>
            </a:r>
            <a:r>
              <a:rPr lang="zh-CN" altLang="en-US" strike="noStrike" noProof="1"/>
              <a:t>对象</a:t>
            </a:r>
            <a:endParaRPr lang="zh-CN" altLang="en-US" strike="noStrike" noProof="1"/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anose="05000000000000000000" charset="0"/>
              <a:buChar char="ü"/>
            </a:pPr>
            <a:r>
              <a:rPr lang="zh-CN" altLang="en-US" sz="1800" dirty="0"/>
              <a:t>使用</a:t>
            </a:r>
            <a:r>
              <a:rPr lang="en-US" altLang="zh-CN" sz="1800" dirty="0" err="1"/>
              <a:t>fetchone</a:t>
            </a:r>
            <a:r>
              <a:rPr lang="en-US" altLang="zh-CN" sz="1800" dirty="0"/>
              <a:t>()</a:t>
            </a:r>
            <a:r>
              <a:rPr lang="zh-CN" altLang="en-US" sz="1800" dirty="0">
                <a:ea typeface="宋体" panose="02010600030101010101" pitchFamily="2" charset="-122"/>
              </a:rPr>
              <a:t>方法</a:t>
            </a:r>
            <a:r>
              <a:rPr lang="zh-CN" altLang="en-US" sz="1800" dirty="0"/>
              <a:t>读取其中数据：</a:t>
            </a:r>
            <a:endParaRPr lang="zh-CN" altLang="en-US" sz="1800" dirty="0"/>
          </a:p>
          <a:p>
            <a:pPr>
              <a:buNone/>
            </a:pPr>
            <a:endParaRPr lang="zh-CN" altLang="en-US" sz="1350" dirty="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import sqlite3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conn = sqlite3.connect('D:\\test.db')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 dirty="0"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</a:rPr>
              <a:t>conn.row_factory = sqlite3.Row</a:t>
            </a:r>
            <a:endParaRPr lang="zh-CN" altLang="en-US" sz="1400" dirty="0">
              <a:highlight>
                <a:srgbClr val="FFFF00"/>
              </a:highlight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c = conn.cursor()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c.execute('</a:t>
            </a:r>
            <a:r>
              <a:rPr lang="en-US" altLang="zh-CN" sz="1400" dirty="0">
                <a:latin typeface="Consolas" panose="020B0609020204030204" charset="0"/>
                <a:cs typeface="Consolas" panose="020B0609020204030204" charset="0"/>
              </a:rPr>
              <a:t>SELECT</a:t>
            </a: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 * </a:t>
            </a:r>
            <a:r>
              <a:rPr lang="en-US" altLang="zh-CN" sz="1400" dirty="0"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 stocks')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r = c.fetchone()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print(type(r))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print(tuple(r))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print(r[2])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print(r.keys())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print(r['qty'])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for field in r: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    print(field)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83100" y="1466850"/>
            <a:ext cx="4424680" cy="2245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&lt;class 'sqlite3.Row'&gt;</a:t>
            </a:r>
            <a:r>
              <a:rPr lang="en-US" altLang="zh-CN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sz="1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type</a:t>
            </a:r>
            <a:r>
              <a:rPr lang="zh-CN" altLang="en-US" sz="1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变为</a:t>
            </a:r>
            <a:r>
              <a:rPr lang="en-US" altLang="zh-CN" sz="1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Row</a:t>
            </a:r>
            <a:r>
              <a:rPr lang="zh-CN" altLang="en-US" sz="1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对象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('2006-01-05', 'BUY', 'RHAT', 100.0, 35.14)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RHAT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['date', 'trans', 'symbol', 'qty', 'price']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100.0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2006-01-05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BUY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RHAT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100.0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35.14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§"/>
            </a:pPr>
            <a:r>
              <a:rPr lang="zh-CN" altLang="en-US" sz="1800" b="1"/>
              <a:t>例</a:t>
            </a:r>
            <a:r>
              <a:rPr lang="en-US" altLang="zh-CN" sz="1800" b="1"/>
              <a:t>14-1</a:t>
            </a:r>
            <a:r>
              <a:rPr lang="en-US" altLang="zh-CN" sz="1800"/>
              <a:t>  </a:t>
            </a:r>
            <a:r>
              <a:rPr lang="zh-CN" altLang="en-US" sz="1800"/>
              <a:t>把批量</a:t>
            </a:r>
            <a:r>
              <a:rPr lang="en-US" altLang="zh-CN" sz="1800"/>
              <a:t>Excel</a:t>
            </a:r>
            <a:r>
              <a:rPr lang="zh-CN" altLang="en-US" sz="1800"/>
              <a:t>文件中的数据导入</a:t>
            </a:r>
            <a:r>
              <a:rPr lang="en-US" altLang="zh-CN" sz="1800"/>
              <a:t>SQLite</a:t>
            </a:r>
            <a:r>
              <a:rPr lang="zh-CN" altLang="en-US" sz="1800"/>
              <a:t>数据库。</a:t>
            </a:r>
            <a:endParaRPr lang="zh-CN" altLang="en-US" sz="180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1600"/>
              <a:t>使用</a:t>
            </a:r>
            <a:r>
              <a:rPr lang="en-US" altLang="zh-CN" sz="1600"/>
              <a:t>executemany()</a:t>
            </a:r>
            <a:r>
              <a:rPr lang="zh-CN" altLang="en-US" sz="1600"/>
              <a:t>实现批量数据导入</a:t>
            </a:r>
            <a:endParaRPr lang="zh-CN" altLang="en-US" sz="160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1600"/>
              <a:t>通过减少事务提交次数提高速度</a:t>
            </a:r>
            <a:endParaRPr lang="zh-CN" altLang="en-US" sz="1600"/>
          </a:p>
          <a:p>
            <a:pPr>
              <a:buNone/>
            </a:pPr>
            <a:endParaRPr lang="zh-CN" altLang="en-US" sz="1350"/>
          </a:p>
          <a:p>
            <a:pPr>
              <a:buNone/>
            </a:pPr>
            <a:endParaRPr lang="zh-CN" alt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14.1.4  </a:t>
            </a:r>
            <a:r>
              <a:rPr lang="zh-CN" altLang="en-US">
                <a:sym typeface="+mn-ea"/>
              </a:rPr>
              <a:t>案例精选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§"/>
            </a:pPr>
            <a:r>
              <a:rPr lang="en-US" altLang="zh-CN" sz="1800"/>
              <a:t>tkinter GUI</a:t>
            </a:r>
            <a:r>
              <a:rPr lang="zh-CN" altLang="en-US" sz="1800"/>
              <a:t>版通信录管理系统。</a:t>
            </a:r>
            <a:endParaRPr lang="zh-CN" altLang="en-US" sz="180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600">
                <a:hlinkClick r:id="rId1" action="ppaction://hlinkfile"/>
              </a:rPr>
              <a:t>tkinter_addressListManage.pyw</a:t>
            </a:r>
            <a:endParaRPr lang="zh-CN" altLang="en-US" sz="1600"/>
          </a:p>
        </p:txBody>
      </p:sp>
      <p:pic>
        <p:nvPicPr>
          <p:cNvPr id="27651" name="Picture 187" descr=")E0I]}2%{@}OL)6~5)_VC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520" y="1640205"/>
            <a:ext cx="3116580" cy="330454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14.1.4  </a:t>
            </a:r>
            <a:r>
              <a:rPr lang="zh-CN" altLang="en-US">
                <a:sym typeface="+mn-ea"/>
              </a:rPr>
              <a:t>案例精选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228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zh-CN" altLang="en-US" strike="noStrike" noProof="1"/>
              <a:t>14.2 访问其他类型数据库</a:t>
            </a:r>
            <a:endParaRPr lang="zh-CN" altLang="en-US" strike="noStrike" noProof="1"/>
          </a:p>
        </p:txBody>
      </p:sp>
      <p:sp>
        <p:nvSpPr>
          <p:cNvPr id="31746" name="文本占位符 12290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charset="0"/>
              <a:buChar char="§"/>
            </a:pPr>
            <a:r>
              <a:rPr lang="zh-CN" altLang="en-US" sz="1800" dirty="0"/>
              <a:t>除了SQLite数据库以外，Python还可以操作ACCESS、SQLServer、</a:t>
            </a:r>
            <a:r>
              <a:rPr lang="zh-CN" altLang="en-US" sz="1800" dirty="0">
                <a:solidFill>
                  <a:srgbClr val="FF0000"/>
                </a:solidFill>
              </a:rPr>
              <a:t>MYSQL、</a:t>
            </a:r>
            <a:r>
              <a:rPr lang="en-US" altLang="zh-CN" sz="1800" dirty="0" err="1">
                <a:solidFill>
                  <a:srgbClr val="FF0000"/>
                </a:solidFill>
              </a:rPr>
              <a:t>MongoDb</a:t>
            </a:r>
            <a:r>
              <a:rPr lang="zh-CN" altLang="en-US" sz="1800" dirty="0"/>
              <a:t>等多种类型的数据库。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事前准备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安装</a:t>
            </a:r>
            <a:r>
              <a:rPr lang="en-US" altLang="zh-CN" dirty="0" err="1">
                <a:sym typeface="+mn-ea"/>
              </a:rPr>
              <a:t>mysql mysql-5.5.60-winx64.msi</a:t>
            </a:r>
            <a:endParaRPr lang="en-US" altLang="zh-CN" dirty="0" err="1">
              <a:sym typeface="+mn-ea"/>
            </a:endParaRPr>
          </a:p>
          <a:p>
            <a:r>
              <a:rPr lang="zh-CN" altLang="en-US" dirty="0">
                <a:sym typeface="+mn-ea"/>
              </a:rPr>
              <a:t>安装</a:t>
            </a:r>
            <a:r>
              <a:rPr lang="en-US" altLang="zh-CN" dirty="0" err="1">
                <a:sym typeface="+mn-ea"/>
              </a:rPr>
              <a:t>SQLyog</a:t>
            </a:r>
            <a:r>
              <a:rPr lang="zh-CN" altLang="en-US" dirty="0">
                <a:sym typeface="+mn-ea"/>
              </a:rPr>
              <a:t>可视化数据库编辑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安装时候设置端口和密码等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启动</a:t>
            </a:r>
            <a:r>
              <a:rPr lang="en-US" altLang="zh-CN" dirty="0" err="1">
                <a:sym typeface="+mn-ea"/>
              </a:rPr>
              <a:t>mysql</a:t>
            </a:r>
            <a:r>
              <a:rPr lang="zh-CN" altLang="en-US" dirty="0">
                <a:sym typeface="+mn-ea"/>
              </a:rPr>
              <a:t>服务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67810" y="2068195"/>
            <a:ext cx="3469640" cy="308673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2048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zh-CN" altLang="en-US" strike="noStrike" noProof="1"/>
              <a:t>14.2.3 操作MySQL数据库</a:t>
            </a:r>
            <a:endParaRPr lang="zh-CN" altLang="en-US" strike="noStrike" noProof="1"/>
          </a:p>
        </p:txBody>
      </p:sp>
      <p:sp>
        <p:nvSpPr>
          <p:cNvPr id="41986" name="文本占位符 2048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anose="05000000000000000000" charset="0"/>
              <a:buChar char="§"/>
            </a:pPr>
            <a:r>
              <a:rPr lang="zh-CN" altLang="en-US" sz="1800" dirty="0"/>
              <a:t>安装</a:t>
            </a:r>
            <a:r>
              <a:rPr lang="en-US" altLang="zh-CN" sz="1800" dirty="0"/>
              <a:t>pymysql     pip install pymysql</a:t>
            </a:r>
            <a:endParaRPr lang="en-US" altLang="zh-CN" sz="1800" dirty="0"/>
          </a:p>
          <a:p>
            <a:pPr>
              <a:buFont typeface="Wingdings" panose="05000000000000000000" charset="0"/>
              <a:buChar char="§"/>
            </a:pPr>
            <a:r>
              <a:rPr lang="zh-CN" altLang="en-US" sz="1800" dirty="0">
                <a:ea typeface="宋体" panose="02010600030101010101" pitchFamily="2" charset="-122"/>
              </a:rPr>
              <a:t>编写代码</a:t>
            </a:r>
            <a:endParaRPr lang="en-US" altLang="zh-CN" sz="1800" dirty="0"/>
          </a:p>
          <a:p>
            <a:pPr>
              <a:buNone/>
            </a:pPr>
            <a:endParaRPr lang="zh-CN" altLang="en-US" sz="1800" dirty="0"/>
          </a:p>
          <a:p>
            <a:pPr>
              <a:buNone/>
            </a:pPr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1924050"/>
            <a:ext cx="866394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文本占位符 614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zh-CN" altLang="en-US" sz="1800" dirty="0"/>
              <a:t>已内嵌在</a:t>
            </a:r>
            <a:r>
              <a:rPr lang="en-US" altLang="zh-CN" sz="1800" dirty="0"/>
              <a:t>Python</a:t>
            </a:r>
            <a:r>
              <a:rPr lang="zh-CN" altLang="en-US" sz="1800" dirty="0"/>
              <a:t>中，使用时需要导入</a:t>
            </a:r>
            <a:r>
              <a:rPr lang="zh-CN" altLang="en-US" sz="1800" dirty="0">
                <a:solidFill>
                  <a:srgbClr val="FF0000"/>
                </a:solidFill>
              </a:rPr>
              <a:t>标准库</a:t>
            </a:r>
            <a:r>
              <a:rPr lang="en-US" altLang="zh-CN" sz="1800" dirty="0">
                <a:solidFill>
                  <a:srgbClr val="FF0000"/>
                </a:solidFill>
              </a:rPr>
              <a:t>sqlite3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zh-CN" altLang="en-US" sz="1800" dirty="0"/>
              <a:t>使用</a:t>
            </a:r>
            <a:r>
              <a:rPr lang="en-US" altLang="zh-CN" sz="1800" dirty="0"/>
              <a:t>c</a:t>
            </a:r>
            <a:r>
              <a:rPr lang="zh-CN" altLang="en-US" sz="1800" dirty="0"/>
              <a:t>语言开发，支持大多数</a:t>
            </a:r>
            <a:r>
              <a:rPr lang="en-US" altLang="zh-CN" sz="1800" dirty="0"/>
              <a:t>SQL91</a:t>
            </a:r>
            <a:r>
              <a:rPr lang="zh-CN" altLang="en-US" sz="1800" dirty="0"/>
              <a:t>标准，不支持外键限制。</a:t>
            </a:r>
            <a:endParaRPr lang="zh-CN" altLang="en-US" sz="1800" dirty="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zh-CN" altLang="en-US" sz="1800" dirty="0"/>
              <a:t>支持原子的、一致的、独立和持久的</a:t>
            </a:r>
            <a:r>
              <a:rPr lang="zh-CN" altLang="en-US" sz="1800" dirty="0">
                <a:solidFill>
                  <a:srgbClr val="FF0000"/>
                </a:solidFill>
              </a:rPr>
              <a:t>事务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zh-CN" altLang="en-US" sz="1800" dirty="0"/>
              <a:t>通过数据库级上的独占性和共享锁定来实现独立事务，当多个线程和进程同一时间访问同一数据库时，只有一个可以写入数据。</a:t>
            </a:r>
            <a:endParaRPr lang="zh-CN" altLang="en-US" sz="1800" dirty="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zh-CN" altLang="en-US" sz="1800" dirty="0"/>
              <a:t>支持</a:t>
            </a:r>
            <a:r>
              <a:rPr lang="en-US" altLang="zh-CN" sz="1800" dirty="0"/>
              <a:t>140TB</a:t>
            </a:r>
            <a:r>
              <a:rPr lang="zh-CN" altLang="en-US" sz="1800" dirty="0"/>
              <a:t>的数据库，每个数据库完全存储在单个磁盘文件中，以</a:t>
            </a:r>
            <a:r>
              <a:rPr lang="en-US" altLang="zh-CN" sz="1800" dirty="0"/>
              <a:t>B+</a:t>
            </a:r>
            <a:r>
              <a:rPr lang="zh-CN" altLang="en-US" sz="1800" dirty="0"/>
              <a:t>数据结构的形式存储，</a:t>
            </a:r>
            <a:r>
              <a:rPr lang="zh-CN" altLang="en-US" sz="1800" dirty="0">
                <a:solidFill>
                  <a:srgbClr val="FF0000"/>
                </a:solidFill>
              </a:rPr>
              <a:t>一个数据库就是一个文件，通过复制即可实现备份</a:t>
            </a:r>
            <a:r>
              <a:rPr lang="zh-CN" altLang="en-US" sz="1800" dirty="0"/>
              <a:t>。</a:t>
            </a:r>
            <a:endParaRPr lang="zh-CN" altLang="en-US" sz="1800" dirty="0"/>
          </a:p>
        </p:txBody>
      </p:sp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CN" strike="noStrike" noProof="1"/>
              <a:t>14.1  SQLite</a:t>
            </a:r>
            <a:r>
              <a:rPr lang="zh-CN" altLang="en-US" strike="noStrike" noProof="1"/>
              <a:t>应用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SQLite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MySQL</a:t>
            </a:r>
            <a:r>
              <a:rPr lang="zh-CN" altLang="en-US">
                <a:ea typeface="宋体" panose="02010600030101010101" pitchFamily="2" charset="-122"/>
              </a:rPr>
              <a:t>在</a:t>
            </a:r>
            <a:r>
              <a:rPr lang="en-US" altLang="zh-CN">
                <a:ea typeface="宋体" panose="02010600030101010101" pitchFamily="2" charset="-122"/>
              </a:rPr>
              <a:t>python</a:t>
            </a:r>
            <a:r>
              <a:rPr lang="zh-CN" altLang="en-US">
                <a:ea typeface="宋体" panose="02010600030101010101" pitchFamily="2" charset="-122"/>
              </a:rPr>
              <a:t>中的标准操作步骤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1、创建connection对象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2、创建cursor(游标)对象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3、通过cursor(游标)对象操作数据库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4、通过connection对象关闭数据库连接、提交事务及回滚等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CN" strike="noStrike" noProof="1"/>
              <a:t>14.1  SQLite</a:t>
            </a:r>
            <a:r>
              <a:rPr lang="zh-CN" altLang="en-US" strike="noStrike" noProof="1"/>
              <a:t>应用</a:t>
            </a:r>
            <a:endParaRPr lang="zh-CN" altLang="en-US" strike="noStrike" noProof="1"/>
          </a:p>
        </p:txBody>
      </p:sp>
      <p:sp>
        <p:nvSpPr>
          <p:cNvPr id="7170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§"/>
            </a:pPr>
            <a:r>
              <a:rPr lang="zh-CN" altLang="en-US" sz="1800"/>
              <a:t>访问和操作SQLite数据时，需要首先导入sqlite3模块，然后创建一个与数据库关联的Connection对象：</a:t>
            </a:r>
            <a:endParaRPr lang="zh-CN" altLang="en-US" sz="1800"/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1500"/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import sqlite3                           #导入模块</a:t>
            </a:r>
            <a:endParaRPr lang="zh-CN" altLang="en-US" sz="1350"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conn = sqlite3.connect('example.db')     #连接数据库</a:t>
            </a:r>
            <a:endParaRPr lang="zh-CN" altLang="en-US" sz="135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CN" strike="noStrike" noProof="1"/>
              <a:t>14.1  SQLite</a:t>
            </a:r>
            <a:r>
              <a:rPr lang="zh-CN" altLang="en-US" strike="noStrike" noProof="1"/>
              <a:t>应用</a:t>
            </a:r>
            <a:endParaRPr lang="zh-CN" altLang="en-US" strike="noStrike" noProof="1"/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§"/>
            </a:pPr>
            <a:r>
              <a:rPr lang="zh-CN" altLang="en-US" sz="1800"/>
              <a:t>成功创建Connection对象以后，再创建一个Cursor对象，并且调用Cursor对象的execute()方法来执行SQL语句创建数据表以及查询、插入、修改或删除数据库中的数据：</a:t>
            </a:r>
            <a:endParaRPr lang="zh-CN" altLang="en-US" sz="1800"/>
          </a:p>
          <a:p>
            <a:pPr>
              <a:buNone/>
            </a:pPr>
            <a:endParaRPr lang="zh-CN" altLang="en-US" sz="1200">
              <a:latin typeface="Times New Roman" panose="02020603050405020304" pitchFamily="2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c = conn.cursor()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# 创建表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c.execute('CREATE TABLE stocks (date text, trans text, symbol text, qty real, price real)')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# 插入一条记录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c.execute("INSERT INTO stocks VALUES ('2006-01-05','BUY', 'RHAT', 100, 35.14)")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# 提交当前事务，保存数据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conn.commit()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# 关闭数据库连接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conn.close()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CN" strike="noStrike" noProof="1">
                <a:sym typeface="宋体" panose="02010600030101010101" pitchFamily="2" charset="-122"/>
              </a:rPr>
              <a:t>14.1  SQLite</a:t>
            </a:r>
            <a:r>
              <a:rPr lang="zh-CN" altLang="en-US" strike="noStrike" noProof="1">
                <a:sym typeface="宋体" panose="02010600030101010101" pitchFamily="2" charset="-122"/>
              </a:rPr>
              <a:t>应用</a:t>
            </a:r>
            <a:endParaRPr lang="zh-CN" altLang="en-US" strike="noStrike" noProof="1"/>
          </a:p>
        </p:txBody>
      </p:sp>
      <p:sp>
        <p:nvSpPr>
          <p:cNvPr id="921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zh-CN" altLang="en-US" sz="1800"/>
              <a:t>如果需要查询表中内容，那么重新创建Connection对象和Cursor对象之后，可以使用下面的代码来查询。</a:t>
            </a:r>
            <a:endParaRPr lang="zh-CN" altLang="en-US" sz="1800"/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endParaRPr lang="zh-CN" altLang="en-US" sz="1350">
              <a:latin typeface="Consolas" panose="020B060902020403020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for row in c.execute('SELECT * FROM stocks ORDER BY price'):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print(row)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CN" strike="noStrike" noProof="1"/>
              <a:t>14.1  SQLite</a:t>
            </a:r>
            <a:r>
              <a:rPr lang="zh-CN" altLang="en-US" strike="noStrike" noProof="1"/>
              <a:t>应用</a:t>
            </a:r>
            <a:endParaRPr lang="zh-CN" altLang="en-US" strike="noStrike" noProof="1"/>
          </a:p>
        </p:txBody>
      </p:sp>
      <p:sp>
        <p:nvSpPr>
          <p:cNvPr id="6146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anose="05000000000000000000" charset="0"/>
              <a:buChar char="§"/>
            </a:pPr>
            <a:r>
              <a:rPr lang="zh-CN" altLang="en-US" sz="1800">
                <a:sym typeface="Arial" panose="020B0604020202020204" pitchFamily="34" charset="0"/>
              </a:rPr>
              <a:t>常用的</a:t>
            </a:r>
            <a:r>
              <a:rPr lang="en-US" altLang="zh-CN" sz="1800">
                <a:sym typeface="Arial" panose="020B0604020202020204" pitchFamily="34" charset="0"/>
              </a:rPr>
              <a:t>SQLite</a:t>
            </a:r>
            <a:r>
              <a:rPr lang="zh-CN" altLang="en-US" sz="1800">
                <a:sym typeface="Arial" panose="020B0604020202020204" pitchFamily="34" charset="0"/>
              </a:rPr>
              <a:t>可视化管理工具</a:t>
            </a:r>
            <a:endParaRPr lang="zh-CN" altLang="en-US" sz="1800">
              <a:sym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>
                <a:latin typeface="Consolas" panose="020B0609020204030204" charset="0"/>
                <a:cs typeface="Consolas" panose="020B0609020204030204" charset="0"/>
                <a:sym typeface="Arial" panose="020B0604020202020204" pitchFamily="34" charset="0"/>
              </a:rPr>
              <a:t>www.sqlabs.com==&gt;SQLiteManager</a:t>
            </a:r>
            <a:endParaRPr lang="en-US" altLang="zh-CN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en-US" altLang="zh-CN" sz="1600">
                <a:latin typeface="Consolas" panose="020B0609020204030204" charset="0"/>
                <a:cs typeface="Consolas" panose="020B0609020204030204" charset="0"/>
                <a:sym typeface="Arial" panose="020B0604020202020204" pitchFamily="34" charset="0"/>
              </a:rPr>
              <a:t>SQLite Database Browser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2284095"/>
            <a:ext cx="4100830" cy="162877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</p:pic>
      <p:sp>
        <p:nvSpPr>
          <p:cNvPr id="2" name="文本框 1"/>
          <p:cNvSpPr txBox="1"/>
          <p:nvPr/>
        </p:nvSpPr>
        <p:spPr>
          <a:xfrm>
            <a:off x="5219700" y="139128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sqlitestudio_v3.3.3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855" y="2067560"/>
            <a:ext cx="4481195" cy="30518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zh-CN" altLang="en-US" strike="noStrike" noProof="1"/>
              <a:t>14.1.</a:t>
            </a:r>
            <a:r>
              <a:rPr lang="en-US" altLang="zh-CN" strike="noStrike" noProof="1"/>
              <a:t>1 </a:t>
            </a:r>
            <a:r>
              <a:rPr lang="zh-CN" altLang="en-US" strike="noStrike" noProof="1"/>
              <a:t> </a:t>
            </a:r>
            <a:r>
              <a:rPr lang="en-US" altLang="zh-CN" strike="noStrike" noProof="1"/>
              <a:t>Connection</a:t>
            </a:r>
            <a:r>
              <a:rPr lang="zh-CN" altLang="en-US" strike="noStrike" noProof="1"/>
              <a:t>对象</a:t>
            </a:r>
            <a:endParaRPr lang="zh-CN" altLang="en-US" strike="noStrike" noProof="1"/>
          </a:p>
        </p:txBody>
      </p:sp>
      <p:sp>
        <p:nvSpPr>
          <p:cNvPr id="10242" name="文本占位符 7170"/>
          <p:cNvSpPr>
            <a:spLocks noGrp="1"/>
          </p:cNvSpPr>
          <p:nvPr>
            <p:ph idx="1"/>
          </p:nvPr>
        </p:nvSpPr>
        <p:spPr>
          <a:xfrm>
            <a:off x="433070" y="1200150"/>
            <a:ext cx="8427085" cy="3185160"/>
          </a:xfrm>
        </p:spPr>
        <p:txBody>
          <a:bodyPr anchor="t"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en-US" altLang="zh-CN" sz="1800">
                <a:latin typeface="Consolas" panose="020B0609020204030204" charset="0"/>
                <a:cs typeface="Consolas" panose="020B0609020204030204" charset="0"/>
              </a:rPr>
              <a:t>connect(database[, timeout, isolation_level, detect_types, factory]) </a:t>
            </a:r>
            <a:r>
              <a:rPr lang="zh-CN" altLang="en-US" sz="1800">
                <a:latin typeface="Consolas" panose="020B0609020204030204" charset="0"/>
                <a:cs typeface="Consolas" panose="020B0609020204030204" charset="0"/>
              </a:rPr>
              <a:t>：</a:t>
            </a:r>
            <a:r>
              <a:rPr lang="zh-CN" altLang="en-US" sz="1800"/>
              <a:t>连接数据库文件，也可以连接</a:t>
            </a:r>
            <a:r>
              <a:rPr lang="en-US" altLang="zh-CN" sz="1800"/>
              <a:t>":memory:"</a:t>
            </a:r>
            <a:r>
              <a:rPr lang="zh-CN" altLang="en-US" sz="1800"/>
              <a:t>在内存中创建数据库，在内存中创建的数据库不需要提交事务确认保存数据。</a:t>
            </a:r>
            <a:endParaRPr lang="zh-CN" altLang="en-US" sz="180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sqlite3.Connection.execute()：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执行</a:t>
            </a: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SQL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语句</a:t>
            </a:r>
            <a:endParaRPr lang="zh-CN" altLang="en-US" sz="135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sqlite3.Connection.cursor()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：返回游标对象</a:t>
            </a:r>
            <a:endParaRPr lang="zh-CN" altLang="en-US" sz="135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sqlite3.Connection.commit()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：提交事务</a:t>
            </a:r>
            <a:endParaRPr lang="zh-CN" altLang="en-US" sz="135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sqlite3.Connection.rollback()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：回滚事务</a:t>
            </a:r>
            <a:endParaRPr lang="zh-CN" altLang="en-US" sz="135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sqlite3.Connection.close()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：关闭连接</a:t>
            </a:r>
            <a:endParaRPr lang="zh-CN" altLang="en-US" sz="135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976,&quot;width&quot;:6717}"/>
</p:tagLst>
</file>

<file path=ppt/tags/tag2.xml><?xml version="1.0" encoding="utf-8"?>
<p:tagLst xmlns:p="http://schemas.openxmlformats.org/presentationml/2006/main">
  <p:tag name="COMMONDATA" val="eyJoZGlkIjoiMjY2NTVmOTVkZjRmYmRhZWUyZjQ3Mzk3YmM0NGU3NzkifQ==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0</TotalTime>
  <Words>6280</Words>
  <Application>WPS 演示</Application>
  <PresentationFormat>On-screen Show (16:9)</PresentationFormat>
  <Paragraphs>297</Paragraphs>
  <Slides>26</Slides>
  <Notes>1</Notes>
  <HiddenSlides>14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隶书</vt:lpstr>
      <vt:lpstr>Wingdings</vt:lpstr>
      <vt:lpstr>Consolas</vt:lpstr>
      <vt:lpstr>Times New Roman</vt:lpstr>
      <vt:lpstr>Arial Unicode MS</vt:lpstr>
      <vt:lpstr>等线</vt:lpstr>
      <vt:lpstr>Calibri</vt:lpstr>
      <vt:lpstr>Default Design</vt:lpstr>
      <vt:lpstr>第14章 数据库编程</vt:lpstr>
      <vt:lpstr>主要内容</vt:lpstr>
      <vt:lpstr>14.1  SQLite应用</vt:lpstr>
      <vt:lpstr>SQLite和MySQL在python中的标准操作步骤</vt:lpstr>
      <vt:lpstr>14.1  SQLite应用</vt:lpstr>
      <vt:lpstr>14.1  SQLite应用</vt:lpstr>
      <vt:lpstr>14.1  SQLite应用</vt:lpstr>
      <vt:lpstr>14.1  SQLite应用</vt:lpstr>
      <vt:lpstr>14.1.1  Connection对象</vt:lpstr>
      <vt:lpstr>14.1.1  Connection对象</vt:lpstr>
      <vt:lpstr>14.1.1  Connection对象</vt:lpstr>
      <vt:lpstr>14.1.2  Cursor对象</vt:lpstr>
      <vt:lpstr>14.1.2  Cursor对象</vt:lpstr>
      <vt:lpstr>14.1.2  Cursor对象</vt:lpstr>
      <vt:lpstr>14.1.2  Cursor对象</vt:lpstr>
      <vt:lpstr>14.1.2  Cursor对象</vt:lpstr>
      <vt:lpstr>14.1.2  Cursor对象</vt:lpstr>
      <vt:lpstr>14.1.2  Cursor对象</vt:lpstr>
      <vt:lpstr>14.1.2  Cursor对象</vt:lpstr>
      <vt:lpstr>14.1.3  Row对象</vt:lpstr>
      <vt:lpstr>14.1.3  Row对象</vt:lpstr>
      <vt:lpstr>14.1.4  案例精选</vt:lpstr>
      <vt:lpstr>14.1.4  案例精选</vt:lpstr>
      <vt:lpstr>14.2 访问其他类型数据库</vt:lpstr>
      <vt:lpstr>PowerPoint 演示文稿</vt:lpstr>
      <vt:lpstr>14.2.3 操作MySQL数据库</vt:lpstr>
    </vt:vector>
  </TitlesOfParts>
  <Company>烟台信雅达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Python数据库编程</dc:title>
  <dc:creator>山东工商学院 董付国</dc:creator>
  <cp:lastModifiedBy>彭小江</cp:lastModifiedBy>
  <cp:revision>67</cp:revision>
  <dcterms:created xsi:type="dcterms:W3CDTF">2014-10-28T14:34:00Z</dcterms:created>
  <dcterms:modified xsi:type="dcterms:W3CDTF">2022-06-09T12:03:29Z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64939C53D11342A3BBBFE6A0E0AFD12E</vt:lpwstr>
  </property>
</Properties>
</file>