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4"/>
  </p:handoutMasterIdLst>
  <p:sldIdLst>
    <p:sldId id="3256" r:id="rId4"/>
    <p:sldId id="3257" r:id="rId6"/>
    <p:sldId id="257" r:id="rId7"/>
    <p:sldId id="413" r:id="rId8"/>
    <p:sldId id="414" r:id="rId9"/>
    <p:sldId id="415" r:id="rId10"/>
    <p:sldId id="1123" r:id="rId11"/>
    <p:sldId id="385" r:id="rId12"/>
    <p:sldId id="258" r:id="rId13"/>
    <p:sldId id="386" r:id="rId14"/>
    <p:sldId id="673" r:id="rId15"/>
    <p:sldId id="502" r:id="rId16"/>
    <p:sldId id="503" r:id="rId17"/>
    <p:sldId id="1557" r:id="rId18"/>
    <p:sldId id="1721" r:id="rId19"/>
    <p:sldId id="1722" r:id="rId20"/>
    <p:sldId id="24088" r:id="rId21"/>
    <p:sldId id="2370" r:id="rId22"/>
    <p:sldId id="259" r:id="rId23"/>
    <p:sldId id="4738" r:id="rId24"/>
    <p:sldId id="387" r:id="rId25"/>
    <p:sldId id="504" r:id="rId26"/>
    <p:sldId id="260" r:id="rId27"/>
    <p:sldId id="1395" r:id="rId28"/>
    <p:sldId id="388" r:id="rId29"/>
    <p:sldId id="505" r:id="rId30"/>
    <p:sldId id="389" r:id="rId31"/>
    <p:sldId id="287" r:id="rId32"/>
    <p:sldId id="261" r:id="rId33"/>
    <p:sldId id="391" r:id="rId34"/>
    <p:sldId id="853" r:id="rId35"/>
    <p:sldId id="2027" r:id="rId36"/>
    <p:sldId id="4739" r:id="rId37"/>
    <p:sldId id="4740" r:id="rId38"/>
    <p:sldId id="4741" r:id="rId39"/>
    <p:sldId id="4742" r:id="rId40"/>
    <p:sldId id="4744" r:id="rId41"/>
    <p:sldId id="4745" r:id="rId42"/>
    <p:sldId id="11413" r:id="rId43"/>
    <p:sldId id="4746" r:id="rId44"/>
    <p:sldId id="4747" r:id="rId45"/>
    <p:sldId id="4748" r:id="rId46"/>
    <p:sldId id="988" r:id="rId47"/>
    <p:sldId id="989" r:id="rId48"/>
    <p:sldId id="990" r:id="rId49"/>
    <p:sldId id="2192" r:id="rId50"/>
    <p:sldId id="2369" r:id="rId51"/>
    <p:sldId id="10351" r:id="rId52"/>
    <p:sldId id="10696" r:id="rId53"/>
  </p:sldIdLst>
  <p:sldSz cx="9144000" cy="5143500" type="screen16x9"/>
  <p:notesSz cx="6858000" cy="9144000"/>
  <p:custDataLst>
    <p:tags r:id="rId5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05"/>
  </p:normalViewPr>
  <p:slideViewPr>
    <p:cSldViewPr showGuides="1">
      <p:cViewPr varScale="1">
        <p:scale>
          <a:sx n="142" d="100"/>
          <a:sy n="142" d="100"/>
        </p:scale>
        <p:origin x="714" y="120"/>
      </p:cViewPr>
      <p:guideLst>
        <p:guide orient="horz" pos="1698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A1B270-2DD3-4852-9DC5-35395D70D8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30797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75" y="-1905"/>
            <a:ext cx="9141460" cy="912655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17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dirty="0"/>
              <a:t>数据分析、科学计算与可视化</a:t>
            </a:r>
            <a:r>
              <a:rPr lang="en-US" altLang="zh-CN" sz="4400" dirty="0"/>
              <a:t>-1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  <a:endParaRPr lang="en-US" altLang="zh-CN" dirty="0"/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生成数组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np.array([1, 2, 3, 4, 5])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把列表转换为数组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np.array((1, 2, 3, 4, 5))        # 把元组转换成数组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np.array(range(5))               # 把range对象转换成数组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np.array([[1, 2, 3], [4, 5, 6]])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二维数组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np.arange(8)                    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类似于内置函数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range()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，但三个参数均可为实数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np.arange(1, 10, 2)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3, 5, 7, 9])</a:t>
            </a:r>
            <a:endParaRPr lang="zh-CN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 dirty="0">
              <a:latin typeface="Times New Roman" panose="020206030504050203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np.linspace(0, 10, 11)                 # 等差数组，包含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11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个数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0.,   1.,   2.,   3.,   4.,   5.,   6.,   7.,   8.,   9.,  10.])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np.linspace(0, 10, 11, endpoint=False)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不包含终点</a:t>
            </a:r>
            <a:endParaRPr lang="zh-CN" altLang="en-US" sz="1350" strike="noStrike" noProof="1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array([ 0.        ,  0.90909091,  1.81818182,  2.72727273,  3.63636364,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4.54545455,  5.45454545,  6.36363636,  7.27272727,  8.18181818,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9.09090909])</a:t>
            </a:r>
            <a:endParaRPr lang="zh-CN" altLang="en-US" sz="120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np.logspace(0, 100, 10)                # 对数数组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array([ 1.00000000e+000,   1.29154967e+011,   1.66810054e+022,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2.15443469e+033,   2.78255940e+044,   3.59381366e+055,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4.64158883e+066,   5.99484250e+077,   7.74263683e+088,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1.00000000e+100])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&gt;&gt;&gt; np.logspace(1,6,5, base=2)            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对数数组，相当于</a:t>
            </a:r>
            <a:r>
              <a:rPr lang="zh-CN" altLang="en-US" sz="1400" strike="noStrike" noProof="1">
                <a:latin typeface="Consolas" panose="020B0609020204030204" charset="0"/>
                <a:sym typeface="+mn-ea"/>
              </a:rPr>
              <a:t>2 ** np.linspace(1,6,5)</a:t>
            </a:r>
            <a:endParaRPr lang="zh-CN" altLang="en-US" sz="1400" strike="noStrike" noProof="1"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  2.        ,   4.75682846,  11.3137085 ,  26.90868529,  64.        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np.zeros(3)                            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一维数组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0.,  0.])</a:t>
            </a:r>
            <a:endParaRPr lang="zh-CN" altLang="en-US" sz="135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np.ones(3)                             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一维数组</a:t>
            </a:r>
            <a:endParaRPr lang="zh-CN" altLang="en-US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  <a:endParaRPr lang="zh-CN" altLang="en-US" sz="1350" strike="noStrike" noProof="1">
              <a:latin typeface="Consolas" panose="020B0609020204030204" charset="0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np.zeros((3,3))              # 全0二维数组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np.zeros((3,1))              # 全0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np.zeros((1,3))     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全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np.ones((3,3))               # 全1二维数组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 1.,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np.ones((1,3))        # 全1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二</a:t>
            </a: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维数组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1.,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np.identity(3)        # 单位矩阵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np.identity(2)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1.]])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np.empty((3,3))       # 空数组，只申请空间而不初始化，元素值是不确定的</a:t>
            </a:r>
            <a:endParaRPr lang="en-US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0.],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[ 0.,  0.,  0.]])</a:t>
            </a:r>
            <a:endParaRPr lang="en-US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np.hamming(20)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Hamming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array([ 0.08      ,  0.10492407,  0.17699537,  0.28840385,  0.42707668,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0.5779865 ,  0.7247799 ,  0.85154952,  0.94455793,  0.9937262 ,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0.9937262 ,  0.94455793,  0.85154952,  0.7247799 ,  0.5779865 ,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0.42707668,  0.28840385,  0.17699537,  0.10492407,  0.08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np.blackman(10)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Blackman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-1.38777878e-17,   5.08696327e-02,   2.58000502e-01,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9.51129866e-01,   9.51129866e-01,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6.30000000e-01,   2.58000502e-01,   5.08696327e-02,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-1.38777878e-17])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np.kaiser(12, 5)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Kaiser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窗口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array([ 0.03671089,  0.16199525,  0.36683806,  0.61609304,  0.84458838,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0.98167828,  0.98167828,  0.84458838,  0.61609304,  0.36683806,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0.16199525,  0.03671089])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504190" y="1207770"/>
            <a:ext cx="7947025" cy="3395345"/>
          </a:xfrm>
        </p:spPr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5)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随机一维数组，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个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到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50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之间的数字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array([13, 47, 31, 26,  9])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np.random.randint(0, 50, (3,5))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随机二维数组，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array([[34,  2, 33, 14, 40],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 5, 10, 27, 11],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[26, 17, 10, 46, 30]])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np.random.rand(10)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array([ 0.98139326,  0.35675498,  0.30580776,  0.30379627,  0.19527425,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0.59159936,  0.31132305,  0.20219211,  0.20073821,  0.02435331])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np.random.standard_normal(5)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从标准正态分布中随机采样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array([ 2.82669067,  0.9773194 , -0.72595951, -0.11343254,  0.74813065])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np.random.standard_normal(size=(3, 4, 2))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array([[[ 0.5218421 , -1.10892934],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[ 2.27295689,  0.9598461 ],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[-0.92229318,  2.25708573],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[ 0.0070173 , -0.30608704]],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[[ 1.05133704, -0.4094823 ],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[-0.03457527, -2.3034343 ],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[-0.45156185, -1.26174441],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[ 0.59367951, -0.78355627]],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[[ 0.0424474 , -1.75202307],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[-0.43457619, -0.96445206],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[ 0.28342028,  1.27303125],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[-0.15312326,  2.0399687 ]]])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17.1 numpy</a:t>
            </a:r>
            <a:r>
              <a:rPr lang="zh-CN" altLang="en-US" dirty="0">
                <a:sym typeface="+mn-ea"/>
              </a:rPr>
              <a:t>简单应用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np.random.choice(range(100), 3)  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随机选择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个数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array([32, 23, 32])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np.random.choice((1,-1), (3,5))  # 3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行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列随机数，均为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或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array([[-1, -1, -1, -1,  1],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 1, -1, -1],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[ 1, -1, -1, -1, -1]])</a:t>
            </a:r>
            <a:endParaRPr 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np.diag([1,2,3])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3]])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np.diag([1,2,3,4])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对角矩阵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array([[1, 0,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2, 0,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3, 0],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[0, 0, 0, 4]])</a:t>
            </a: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9698" name="文本占位符 8194"/>
          <p:cNvSpPr>
            <a:spLocks noGrp="1"/>
          </p:cNvSpPr>
          <p:nvPr>
            <p:ph idx="1"/>
          </p:nvPr>
        </p:nvSpPr>
        <p:spPr>
          <a:xfrm>
            <a:off x="509270" y="1093470"/>
            <a:ext cx="7149465" cy="3395345"/>
          </a:xfrm>
        </p:spPr>
        <p:txBody>
          <a:bodyPr anchor="t"/>
          <a:lstStyle/>
          <a:p>
            <a:pPr defTabSz="9144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数组与数值的运算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np.array((1, 2, 3, 4, 5))    # 创建数组对象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 2                            # 数组与数值相乘，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返回新数组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array([ 2, 4, 6, 8, 10])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 2                            # 数组与数值相除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array([ 0.5, 1. , 1.5, 2. , 2.5])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// 2                           # 数组与数值整除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1, 2, 2],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** 3                           # 幂运算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8, 27, 64, 125],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+ 2                            # 数组与数值相加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array([3, 4, 5, 6, 7])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% 3                            # 余数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0, 1, 2], dtype=int32)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相关标准库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Numpy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Matplotlib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Pandas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**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8, 16, 32], dtype=int32)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2 /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array([2. ,1. ,0.66666667, 0.5, 0.4])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63 //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array([63, 31, 21, 15, 12], dtype=int32)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0722" name="标题 819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fontAlgn="base">
              <a:lnSpc>
                <a:spcPct val="80000"/>
              </a:lnSpc>
            </a:pPr>
            <a:r>
              <a:rPr lang="zh-CN" altLang="en-US" sz="1800" strike="noStrike" noProof="1">
                <a:ea typeface="宋体" panose="02010600030101010101" pitchFamily="2" charset="-122"/>
              </a:rPr>
              <a:t>数组与数组的运算</a:t>
            </a:r>
            <a:endParaRPr lang="zh-CN" altLang="en-US" sz="1800" strike="noStrike" noProof="1">
              <a:ea typeface="宋体" panose="02010600030101010101" pitchFamily="2" charset="-122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a = np.array((1, 2, 3))</a:t>
            </a:r>
            <a:endParaRPr lang="en-US" altLang="x-none" sz="1350" strike="noStrike" noProof="1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b = np.array(([1, 2, 3], [4, 5, 6], [7, 8, 9]))</a:t>
            </a:r>
            <a:endParaRPr lang="en-US" altLang="x-none" sz="1350" strike="noStrike" noProof="1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= a * b                   # 数组与数组相乘</a:t>
            </a:r>
            <a:endParaRPr lang="en-US" altLang="x-none" sz="1350" strike="noStrike" noProof="1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                          # a中的每个元素乘以b中的</a:t>
            </a:r>
            <a:r>
              <a:rPr lang="zh-CN" altLang="en-US" sz="1350" strike="noStrike" noProof="1">
                <a:latin typeface="Consolas" panose="020B0609020204030204" charset="0"/>
              </a:rPr>
              <a:t>对应</a:t>
            </a:r>
            <a:r>
              <a:rPr lang="en-US" altLang="x-none" sz="1350" strike="noStrike" noProof="1">
                <a:latin typeface="Consolas" panose="020B0609020204030204" charset="0"/>
              </a:rPr>
              <a:t>列元素</a:t>
            </a:r>
            <a:endParaRPr lang="en-US" altLang="x-none" sz="1350" strike="noStrike" noProof="1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array([[ 1, 4, 9],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[ 4, 10, 18],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[ 7, 16, 27]])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latin typeface="Consolas" panose="020B0609020204030204" charset="0"/>
              </a:rPr>
              <a:t>&gt;&gt;&gt; c / b                       # 数组之间的除法运算</a:t>
            </a:r>
            <a:endParaRPr lang="en-US" altLang="x-none" sz="1350" strike="noStrike" noProof="1"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array([[ 1.,  2.,  3.],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[ 1.,  2.,  3.],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fontAlgn="base">
              <a:lnSpc>
                <a:spcPct val="80000"/>
              </a:lnSpc>
              <a:buNone/>
            </a:pPr>
            <a:r>
              <a:rPr lang="en-US" altLang="x-none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[ 1.,  2.,  3.]])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latin typeface="Consolas" panose="020B0609020204030204" charset="0"/>
                <a:sym typeface="+mn-ea"/>
              </a:rPr>
              <a:t>&gt;&gt;&gt; c / a</a:t>
            </a:r>
            <a:endParaRPr lang="en-US" sz="1350" strike="noStrike" noProof="1">
              <a:latin typeface="Consolas" panose="020B0609020204030204" charset="0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array([[ 1.,  2.,  3.],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[ 4.,  5.,  6.],</a:t>
            </a:r>
            <a:endParaRPr lang="en-US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0" indent="0" fontAlgn="base">
              <a:buNone/>
            </a:pPr>
            <a:r>
              <a:rPr lang="en-US" sz="1350" strike="noStrike" noProof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[ 7.,  8.,  9.]])</a:t>
            </a:r>
            <a:endParaRPr lang="en-US" altLang="x-none" sz="1350" strike="noStrike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a                         # 数组之间的加法运算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a                         # 数组之间的乘法运算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4, 9])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- a                         # 数组之间的减法运算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0, 0])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/ a                         # 数组之间的除法运算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1.,  1.])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a+b                           # 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a中每个元素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加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b中的每一列元素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array([[ 2,  4,  6],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7,  9],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[ 8, 10, 12]])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np.array([4, 3, 2, 1])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5, 5, 5])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np.array([1, 2, 3, 4]) + np.array([4])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3794" name="文本占位符 92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转置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2, 3],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[4, 5, 6],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[7, 8, 9]])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b.T                           # 转置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array([[1, 4, 7],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[2, 5, 8],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[3, 6, 9]])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np.array((1, 2, 3, 4))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a.T                           # 一维数组转置以后和原来是一样的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排序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2])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返回排序后元素的原下标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0], dtype=int64)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                  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获取排序后的元素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 = np.array([3, 1, 2, 4])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x.argmax(), x.argmin()    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最大值和最小值的下标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(3, 1)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np.argsort(x)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0, 3], dtype=int64)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x[_]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x.sort()                                                </a:t>
            </a:r>
            <a:r>
              <a:rPr lang="en-US" altLang="zh-CN" sz="1350" strike="noStrike" noProof="1"/>
              <a:t># </a:t>
            </a:r>
            <a:r>
              <a:rPr lang="zh-CN" altLang="en-US" sz="1350" strike="noStrike" noProof="1"/>
              <a:t>原地排序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/>
              <a:t>&gt;&gt;&gt; x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</a:rPr>
              <a:t>array([1, 2, 3, 4])</a:t>
            </a:r>
            <a:endParaRPr lang="zh-CN" altLang="en-US" sz="1350" strike="noStrike" noProof="1">
              <a:solidFill>
                <a:srgbClr val="00B0F0"/>
              </a:solidFill>
            </a:endParaRPr>
          </a:p>
        </p:txBody>
      </p:sp>
      <p:sp>
        <p:nvSpPr>
          <p:cNvPr id="34818" name="标题 921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点积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内积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np.array((5, 6, 7))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np.array((6, 6, 6))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a.dot(b)                                    # 向量内积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np.dot(a,b)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sum(a*b)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108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np.array(([1,2,3],[4,5,6],[7,8,9]))     # 二维数组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c.dot(a)                                    # 二维数组的每行与一维向量计算内积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array([ 38, 92, 146])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c[0].dot(a)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验证一下，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两个一维向量计算内积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38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c[1].dot(a)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92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c[2].dot(a)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146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a.dot(c)                # 一维向量与二维向量的每列计算内积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array([78, 96, 114])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cT = c.T                # 转置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a.dot(cT[0])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78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a.dot(cT[1])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96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a.dot(cT[2])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114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数组元素访问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 = np.array(([1,2,3],[4,5,6],[7,8,9]))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[7, 8, 9]])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              # 第0行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array([1, 2, 3])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b[0][0]           # 第0行第0列的元素值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1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b[0,2]  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列的元素值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&gt;&gt;&gt; b[[0,1]]          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行和第</a:t>
            </a:r>
            <a:r>
              <a:rPr lang="en-US" altLang="zh-CN" sz="1350" strike="noStrike" noProof="1">
                <a:solidFill>
                  <a:schemeClr val="tx1"/>
                </a:solidFill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solidFill>
                  <a:schemeClr val="tx1"/>
                </a:solidFill>
                <a:latin typeface="Consolas" panose="020B0609020204030204" charset="0"/>
              </a:rPr>
              <a:t>行</a:t>
            </a:r>
            <a:endParaRPr lang="zh-CN" altLang="en-US" sz="1350" strike="noStrike" noProof="1">
              <a:solidFill>
                <a:schemeClr val="tx1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array([[1, 2, 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       [4, 5, 6]])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</a:rPr>
              <a:t>&gt;&gt;&gt; b[[0,0], [1,2]]   </a:t>
            </a:r>
            <a:r>
              <a:rPr lang="en-US" altLang="zh-CN" sz="1350" strike="noStrike" noProof="1">
                <a:latin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</a:rPr>
              <a:t>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</a:rPr>
              <a:t>列的元素和第</a:t>
            </a:r>
            <a:r>
              <a:rPr lang="en-US" altLang="zh-CN" sz="1350" strike="noStrike" noProof="1">
                <a:latin typeface="Consolas" panose="020B0609020204030204" charset="0"/>
              </a:rPr>
              <a:t>0</a:t>
            </a:r>
            <a:r>
              <a:rPr lang="zh-CN" altLang="en-US" sz="1350" strike="noStrike" noProof="1">
                <a:latin typeface="Consolas" panose="020B0609020204030204" charset="0"/>
              </a:rPr>
              <a:t>行第</a:t>
            </a:r>
            <a:r>
              <a:rPr lang="en-US" altLang="zh-CN" sz="1350" strike="noStrike" noProof="1">
                <a:latin typeface="Consolas" panose="020B0609020204030204" charset="0"/>
              </a:rPr>
              <a:t>2</a:t>
            </a:r>
            <a:r>
              <a:rPr lang="zh-CN" altLang="en-US" sz="1350" strike="noStrike" noProof="1">
                <a:latin typeface="Consolas" panose="020B0609020204030204" charset="0"/>
              </a:rPr>
              <a:t>列的元素</a:t>
            </a:r>
            <a:endParaRPr lang="zh-CN" altLang="en-US" sz="135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</a:rPr>
              <a:t>array([2, 3])</a:t>
            </a:r>
            <a:endParaRPr lang="en-US" altLang="zh-CN" sz="135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024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3010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np.arange(0,100,10,dtype=np.floating)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10.,  20.,  30.,  40.,  50.,  60.,  70.,  80.,  90.])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x[[1, 3, 5]]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同时访问多个位置上的元素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array([ 10.,  30.,  50.])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126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6082" name="文本占位符 112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9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数组支持函数运算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np.arange(0, 100, 10, dtype=np.floating)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np.sin(x)                             # 一维数组中所有元素求正弦值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-0.54402111,  0.91294525, -0.98803162,  0.74511316,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-0.26237485, -0.30481062,  0.77389068, -0.99388865,  0.89399666])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b = np.array(([1, 2, 3], [4, 5, 6], [7, 8, 9]))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np.cos(b)                             # 二维数组中所有元素求余弦值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array([[ 0.54030231, -0.41614684, -0.9899925 ],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[-0.65364362,  0.28366219,  0.96017029],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[ 0.75390225, -0.14550003, -0.91113026]])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np.round(_)                           # 四舍五入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array([[ 1., -0., -1.],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[-1.,  0.,  1.],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[ 1., -0., -1.]])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 dirty="0">
              <a:latin typeface="+mj-lt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170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用于数据分析、科学计算与可视化的扩展模块主要有：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statistics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 err="1">
                <a:latin typeface="+mn-lt"/>
                <a:ea typeface="+mn-ea"/>
                <a:cs typeface="+mn-cs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sklearn</a:t>
            </a:r>
            <a:r>
              <a:rPr lang="zh-CN" altLang="en-US" sz="1800" dirty="0"/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pandas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SymPy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b="1" kern="1200" baseline="0" dirty="0">
                <a:latin typeface="+mn-lt"/>
                <a:ea typeface="+mn-ea"/>
                <a:cs typeface="+mn-cs"/>
              </a:rPr>
              <a:t>matplotlib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TraitsUI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Chaco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TVTK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Mayavi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VPython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OpenCV</a:t>
            </a:r>
            <a:r>
              <a:rPr lang="en-US" altLang="zh-CN" sz="1800"/>
              <a:t>/PILLOW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PyTorch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、</a:t>
            </a:r>
            <a:r>
              <a:rPr lang="en-US" altLang="zh-CN" sz="1800" kern="1200" baseline="0" dirty="0" err="1"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MXNet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。</a:t>
            </a:r>
            <a:endParaRPr lang="en-US" altLang="zh-CN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np.random.rand(10) * 10            # 包含10个随机数的数组</a:t>
            </a:r>
            <a:endParaRPr lang="en-US" altLang="x-none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x-none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array([ 2.16124573,  2.58272611,  6.18827437,  5.21282916,  4.06596404,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3.34858432,  5.60654631,  9.49699461,  1.68564166,  2.9930861 ])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np.floor(x)                            # 所有元素向下取整</a:t>
            </a:r>
            <a:endParaRPr lang="en-US" altLang="x-none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2.,  6.,  5.,  4.,  3.,  5.,  9.,  1.,  2.])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np.ceil(x)                             # 所有元素向上取整</a:t>
            </a:r>
            <a:endParaRPr lang="en-US" altLang="x-none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3.,   3.,   7.,   6.,   5.,   4.,   6.,  10.,   2.,   3.])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np.angle(1+1j, deg=True)         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返回指定向量的角度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45.0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np.angle(1+1j)                   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返回指定向量对应角度的弧度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0.78539816339744828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algn="l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np.angle([1, 1j, 1+1j], deg=True)      # </a:t>
            </a: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返回多个向量的角度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0.,  90.,  45.])</a:t>
            </a:r>
            <a:endParaRPr lang="en-US" altLang="x-none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 = np.linspace(0, 3.14, 10)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 = np.cos(x)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余弦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y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        ,  0.93975313,  0.76627189,  0.50045969,  0.17434523,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-0.17277674, -0.4990802 , -0.76524761, -0.93920748, -0.99999873])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np.arccos(y)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反余弦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        ,  0.34888889,  0.69777778,  1.04666667,  1.39555556,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1.74444444,  2.09333333,  2.44222222,  2.79111111,  3.14      ])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np.absolute(-3)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绝对值或模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np.absolute(3+4j)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np.ceil(3.2)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向上取整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np.ceil(np.array([1, 2, 3.1]))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array([ 1.,  2.,  4.])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np.isnan(np.NAN)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np.log2(8)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对数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np.log10(100)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np.log10([100, 1000, 10000])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array([ 2.,  3.,  4.])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2226" name="文本占位符 184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改变数组大小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形状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np.arange(1, 11, 1)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9, 10])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2, 5                         # 改为2行5列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a.shape = 5, -1                        # -1表示自动计算</a:t>
            </a:r>
            <a:r>
              <a:rPr lang="zh-CN" altLang="en-US" sz="1200" kern="1200" baseline="0" dirty="0">
                <a:latin typeface="Consolas" panose="020B0609020204030204" charset="0"/>
                <a:ea typeface="+mn-ea"/>
                <a:cs typeface="+mn-cs"/>
              </a:rPr>
              <a:t>，原地修改</a:t>
            </a:r>
            <a:endParaRPr lang="zh-CN" altLang="en-US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[ 3,  4],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[ 7,  8],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 = a.reshape(2,5)                     # reshape()方法返回新数组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2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array([[ 1,  2,  3,  4,  5],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[ 6,  7,  8,  9, 10]])</a:t>
            </a:r>
            <a:endParaRPr lang="en-US" altLang="zh-CN" sz="12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np.array(range(5))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x.reshape((1,  10))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不能修改数组总大小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Traceback (most recent call last):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File "&lt;pyshell#100&gt;", line 1, in &lt;module&gt;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    x.reshape((1,  10))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ValueError: total size of new array must be unchanged</a:t>
            </a:r>
            <a:endParaRPr lang="zh-CN" altLang="en-US" sz="1350" kern="1200" baseline="0">
              <a:solidFill>
                <a:srgbClr val="FF000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x.resize((1,10))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resize()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可以改变总大小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array([[0, 1, 2, 3, 4, 0, 0, 0, 0, 0]])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53250" name="标题 1843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9457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6322" name="文本占位符 194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切片操作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60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np.arange(10)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5, 6, 7, 8, 9])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a[::-1]                           # 反向切片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array([9, 8, 7, 6, 5, 4, 3, 2, 1, 0])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a[::2]                            # 隔一个取一个元素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2, 4, 6, 8])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a[:5]                             # 前5个元素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2048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734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 = np.arange(25)     # 创建数组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c.shape = 5,5         # 修改数组大小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[ 5,  6,  7,  8,  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[15, 16, 17, 18, 19],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c[0, 2:5]             # 第0行中下标[2,5)之间的元素值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3, 4])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c[1]                  # 第0行所有元素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array([5, 6, 7, 8, 9])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c[2:5, 2:5]           # 行下标和列下标都介于[2,5)之间的元素值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array([[12, 13, 14],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[17, 18, 19],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[22, 23, 24]])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0418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布尔运算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 # 包含10个随机数的数组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0.07527513,  0.0149213 ,  0.49157657,  0.75404095,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0.40330683,  0.90158037,  0.36465894,  0.37620859,  0.62250594])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&gt; 0.5                # 比较数组中每个元素值是否大于0.5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True, False, False, False,  True, False,  True, False, False,  True], dtype=bool)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x[x&gt;0.5]               # 获取数组中大于0.5的元素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，可用于检测和过滤异常值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array([ 0.56707504,  0.75404095,  0.90158037,  0.62250594])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&lt; 0.5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array([False,  True,  True,  True, False,  True, False,  True,  True, False], dtype=bool)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np.all(x&lt;1)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测试是否全部元素都小于</a:t>
            </a: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1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np.any([1,2,3,4])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是否存在等价于</a:t>
            </a: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True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的元素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np.any([0])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False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 np.array([1, 2, 3])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b = np.array([3, 2, 1])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&gt; b                     # 两个数组中对应位置上的元素比较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False,  True], dtype=bool)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a[a&gt;b]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array([3])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 ==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array([False,  True, False], dtype=bool)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a[a==b]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array([2])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61442" name="标题 21505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 = np.arange(1, 10)</a:t>
            </a:r>
            <a:endParaRPr lang="en-US" altLang="zh-CN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array([1, 2, 3, 4, 5, 6, 7, 8, 9])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x[(x%2==0)&amp;(x&gt;5)]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布尔与运算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array([6, 8])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&gt;&gt;&gt; x[(x%2==0)|(x&gt;5)]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布尔或运算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array([2, 4, 6, 7, 8, 9])</a:t>
            </a:r>
            <a:endParaRPr lang="en-US" altLang="zh-CN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：科学计算包，支持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维数组运算、处理大型矩阵、成熟的广播函数库、矢量运算、线性代数、傅里叶变换、随机数生成，并可与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</a:rPr>
              <a:t>C++/Fortran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语言无缝结合。树莓派Python v3默认安装已经包含了numpy。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2252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4514" name="文本占位符 22530"/>
          <p:cNvSpPr>
            <a:spLocks noGrp="1"/>
          </p:cNvSpPr>
          <p:nvPr>
            <p:ph idx="1"/>
          </p:nvPr>
        </p:nvSpPr>
        <p:spPr>
          <a:xfrm>
            <a:off x="516890" y="1200150"/>
            <a:ext cx="8068945" cy="3398520"/>
          </a:xfrm>
        </p:spPr>
        <p:txBody>
          <a:bodyPr anchor="t"/>
          <a:lstStyle/>
          <a:p>
            <a:pPr defTabSz="914400"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取整运算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= np.random.rand(10)*50      # 10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个随机数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 0.69708323,  14.99931488,  15.04431214,  24.60547929,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12.12020273,  42.72638176,  16.01128916,  38.91558471,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39.6877989 ,  21.98678429])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np.int64(x)                    # </a:t>
            </a:r>
            <a:r>
              <a:rPr lang="zh-CN" altLang="en-US" sz="1400" kern="1200" baseline="0" dirty="0">
                <a:latin typeface="Consolas" panose="020B0609020204030204" charset="0"/>
                <a:ea typeface="+mn-ea"/>
                <a:cs typeface="+mn-cs"/>
              </a:rPr>
              <a:t>取整</a:t>
            </a:r>
            <a:endParaRPr lang="zh-CN" altLang="en-US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array([ 0, 14, 15, 24, 12, 42, 16, 38, 39, 21], dtype=int64)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latin typeface="Consolas" panose="020B0609020204030204" charset="0"/>
                <a:ea typeface="+mn-ea"/>
                <a:cs typeface="+mn-cs"/>
              </a:rPr>
              <a:t>&gt;&gt;&gt; x - np.int64(x)</a:t>
            </a:r>
            <a:endParaRPr lang="en-US" altLang="zh-CN" sz="140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array([ 0.69708323,  0.99931488,  0.04431214,  0.60547929,  0.12020273,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0.72638176,  0.01128916,  0.91558471,  0.6877989 ,  0.98678429])</a:t>
            </a:r>
            <a:endParaRPr lang="en-US" altLang="zh-CN" sz="140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5538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80000"/>
              </a:lnSpc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广播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 = np.arange(0,60,10).reshape(-1,1)     # 列向量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 = np.arange(0,6)                       # 行向量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[40],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[50]])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a[0] + b                  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数组与标量的加法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array([0, 1, 2, 3, 4, 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latin typeface="Consolas" panose="020B0609020204030204" charset="0"/>
                <a:ea typeface="+mn-ea"/>
                <a:cs typeface="+mn-cs"/>
              </a:rPr>
              <a:t>&gt;&gt;&gt; a[1] + b</a:t>
            </a:r>
            <a:endParaRPr lang="en-US" altLang="zh-CN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array([10, 11, 12, 13, 14, 15])</a:t>
            </a:r>
            <a:endParaRPr lang="en-US" altLang="zh-CN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+ b                                     # 广播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array([[ 0,  1,  2,  3,  4,  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[10, 11, 12, 13, 14, 15],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[20, 21, 22, 23, 24, 25],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[30, 31, 32, 33, 34, 35],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[40, 41, 42, 43, 44, 45],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[50, 51, 52, 53, 54, 55]])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 * b</a:t>
            </a:r>
            <a:endParaRPr lang="en-US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  0,   0,   0,   0,   0,   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10,  20,  30,  40,  50],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20,  40,  60,  80, 100],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30,  60,  90,  120, 150],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40,  80,  120, 160, 200],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 0,  50,  100, 150,  200, 250]])</a:t>
            </a:r>
            <a:endParaRPr lang="en-US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66562" name="标题 23553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zh-CN" altLang="en-US" sz="1800" strike="noStrike" noProof="1"/>
              <a:t>矩阵运算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a_list = [3, 5, 7]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 = np.matrix(a_list)            # 创建矩阵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matrix([[3, 5, 7]])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a_mat.T                              # 矩阵转置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matrix([[3],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[5],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        [7]])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a_mat.shape                          # 矩阵形状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(1, 3)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&gt;&gt;&gt; a_mat.size                           </a:t>
            </a:r>
            <a:r>
              <a:rPr lang="en-US" altLang="zh-CN" sz="1350" strike="noStrike" noProof="1">
                <a:latin typeface="Consolas" panose="020B0609020204030204" charset="0"/>
                <a:ea typeface="宋体" panose="02010600030101010101" pitchFamily="2" charset="-122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ea typeface="宋体" panose="02010600030101010101" pitchFamily="2" charset="-122"/>
              </a:rPr>
              <a:t>元素个数</a:t>
            </a:r>
            <a:endParaRPr lang="zh-CN" altLang="en-US" sz="1350" strike="noStrike" noProof="1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r>
              <a:rPr lang="zh-CN" altLang="en-US" sz="1350" strike="noStrike" noProof="1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3</a:t>
            </a:r>
            <a:endParaRPr lang="zh-CN" altLang="en-US" sz="1350" strike="noStrike" noProof="1">
              <a:solidFill>
                <a:srgbClr val="00B0F0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a_mat.mean()                         # 元素平均值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5.0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a_mat.sum()                          # 所有元素之和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15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a_mat.max()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a_mat.max(axis=1)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横向最大值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matrix([[7]])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a_mat.max(axis=0)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纵向最大值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matrix([[3, 5, 7]])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 = np.matrix((1, 2, 3))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创建矩阵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b_mat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a_mat * b_mat.T                      # 矩阵相乘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matrix([[34]])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=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np.matrix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([[1, 5, 3], [2, 9, 6]])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创建二维矩阵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3],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[2, 9, 6]])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c_mat.argsort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(axis=0)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纵向排序后的元素序号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0, 0],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[1, 1, 1]], </a:t>
            </a:r>
            <a:r>
              <a:rPr lang="en-US" altLang="en-US" sz="1350" kern="1200" baseline="0" dirty="0" err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</a:t>
            </a: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=int64)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c_mat.argsort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(axis=1)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横向排序后的元素序号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matrix([[0, 2, 1],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[0, 2, 1]], </a:t>
            </a:r>
            <a:r>
              <a:rPr lang="en-US" altLang="en-US" sz="1350" kern="1200" baseline="0" dirty="0" err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</a:t>
            </a: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=int64)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 =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np.matrix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([[1, 2, 3], [4, 5, 6], [7, 8, 9]])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d_mat.diagonal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()     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矩阵对角线元素</a:t>
            </a:r>
            <a:endParaRPr lang="en-US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5, 9]])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d_mat.flatten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()                        #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矩阵平铺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，行优先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2, 3, 4, 5, 6, 7, 8, 9]])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en-US" sz="1350" kern="1200" baseline="0" dirty="0" err="1">
                <a:latin typeface="Consolas" panose="020B0609020204030204" charset="0"/>
                <a:ea typeface="+mn-ea"/>
                <a:cs typeface="+mn-cs"/>
              </a:rPr>
              <a:t>d_mat.flatten</a:t>
            </a:r>
            <a:r>
              <a:rPr lang="en-US" altLang="en-US" sz="1350" kern="1200" baseline="0" dirty="0">
                <a:latin typeface="Consolas" panose="020B0609020204030204" charset="0"/>
                <a:ea typeface="+mn-ea"/>
                <a:cs typeface="+mn-cs"/>
              </a:rPr>
              <a:t>('F')               # </a:t>
            </a: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+mn-cs"/>
              </a:rPr>
              <a:t>矩阵平铺，列优先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en-US" sz="1350" kern="1200" baseline="0" dirty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matrix([[1, 4, 7, 2, 5, 8, 3, 6, 9]])</a:t>
            </a:r>
            <a:endParaRPr lang="en-US" altLang="en-US" sz="1350" kern="1200" baseline="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计算特征值与特征向量</a:t>
            </a:r>
            <a:endParaRPr lang="zh-CN" altLang="en-US" sz="12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35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  <a:endParaRPr lang="en-US" altLang="zh-CN" sz="135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e, v = np.linalg.eig([[1,1],[2,2]])    </a:t>
            </a:r>
            <a:r>
              <a:rPr lang="en-US" altLang="zh-CN" sz="1350" strike="noStrike" noProof="1">
                <a:latin typeface="Consolas" panose="020B0609020204030204" charset="0"/>
                <a:sym typeface="+mn-ea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sym typeface="+mn-ea"/>
              </a:rPr>
              <a:t>特征值与特征向量</a:t>
            </a:r>
            <a:endParaRPr lang="zh-CN" altLang="en-US" sz="1200" strike="noStrike" kern="1200" baseline="0" noProof="1">
              <a:solidFill>
                <a:schemeClr val="tx1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e</a:t>
            </a:r>
            <a:r>
              <a:rPr lang="zh-CN" altLang="en-US" sz="1200">
                <a:latin typeface="Consolas" panose="020B0609020204030204" charset="0"/>
                <a:sym typeface="+mn-ea"/>
              </a:rPr>
              <a:t>                            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所有特征值的和等于主对角线元素之和，也就是矩阵的迹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array([ 0.,  3.])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chemeClr val="tx1"/>
                </a:solidFill>
                <a:latin typeface="Consolas" panose="020B0609020204030204" charset="0"/>
                <a:ea typeface="+mn-ea"/>
                <a:cs typeface="+mn-cs"/>
              </a:rPr>
              <a:t>&gt;&gt;&gt; v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array([[-0.70710678, -0.4472136 ],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2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[ 0.70710678, -0.89442719]])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np.matrix(v)*np.matrix(np.diag(e))*np.linalg.inv(v)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matrix([[1.,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np.dot(v, np.diag(e)).dot(np.linalg.inv(v))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</a:t>
            </a:r>
            <a:r>
              <a:rPr lang="zh-CN" altLang="en-US" sz="1200">
                <a:latin typeface="Consolas" panose="020B0609020204030204" charset="0"/>
                <a:sym typeface="+mn-ea"/>
              </a:rPr>
              <a:t>还原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array([[1., 1.],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[2., 2.]])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latin typeface="Consolas" panose="020B0609020204030204" charset="0"/>
                <a:sym typeface="+mn-ea"/>
              </a:rPr>
              <a:t>&gt;&gt;&gt; np.linalg.det(np.array([[1,1],[2,2]])-e*v)          </a:t>
            </a:r>
            <a:r>
              <a:rPr lang="en-US" altLang="zh-CN" sz="1200">
                <a:latin typeface="Consolas" panose="020B0609020204030204" charset="0"/>
                <a:sym typeface="+mn-ea"/>
              </a:rPr>
              <a:t># A-ev</a:t>
            </a:r>
            <a:r>
              <a:rPr lang="zh-CN" altLang="en-US" sz="1200">
                <a:latin typeface="Consolas" panose="020B0609020204030204" charset="0"/>
                <a:sym typeface="+mn-ea"/>
              </a:rPr>
              <a:t>的行列式为</a:t>
            </a:r>
            <a:r>
              <a:rPr lang="en-US" altLang="zh-CN" sz="1200">
                <a:latin typeface="Consolas" panose="020B0609020204030204" charset="0"/>
                <a:sym typeface="+mn-ea"/>
              </a:rPr>
              <a:t>0</a:t>
            </a:r>
            <a:endParaRPr kumimoji="0" lang="zh-CN" altLang="en-US" sz="1200" b="0" i="0" u="none" strike="noStrike" kern="1200" cap="none" spc="0" normalizeH="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marR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0.0</a:t>
            </a:r>
            <a:endParaRPr lang="zh-CN" altLang="en-US" sz="12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 fontAlgn="base"/>
            <a:r>
              <a:rPr lang="zh-CN" altLang="en-US" sz="1800" strike="noStrike" kern="1200" baseline="0" noProof="1">
                <a:latin typeface="Consolas" panose="020B0609020204030204" charset="0"/>
                <a:ea typeface="+mn-ea"/>
                <a:cs typeface="+mn-cs"/>
              </a:rPr>
              <a:t>计算逆矩阵</a:t>
            </a:r>
            <a:endParaRPr lang="zh-CN" altLang="en-US" sz="18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sym typeface="+mn-ea"/>
              </a:rPr>
              <a:t>矩阵可逆的充分必要条件是行列式不等于</a:t>
            </a:r>
            <a:r>
              <a:rPr lang="en-US" altLang="zh-CN" sz="1400">
                <a:latin typeface="Consolas" panose="020B0609020204030204" charset="0"/>
                <a:sym typeface="+mn-ea"/>
              </a:rPr>
              <a:t>0</a:t>
            </a:r>
            <a:r>
              <a:rPr lang="zh-CN" altLang="en-US" sz="1400">
                <a:latin typeface="Consolas" panose="020B0609020204030204" charset="0"/>
                <a:sym typeface="+mn-ea"/>
              </a:rPr>
              <a:t>，或者说满秩。矩阵的秩定义为矩阵线性无关的行向量或列向量的最大数量。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400" strike="noStrike" noProof="1">
                <a:latin typeface="Consolas" panose="020B0609020204030204" charset="0"/>
                <a:sym typeface="+mn-ea"/>
              </a:rPr>
              <a:t>&gt;&gt;&gt; import numpy as np</a:t>
            </a:r>
            <a:endParaRPr lang="en-US" altLang="zh-CN" sz="1400" strike="noStrike" noProof="1">
              <a:latin typeface="Consolas" panose="020B0609020204030204" charset="0"/>
              <a:sym typeface="+mn-ea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= np.matrix([[1,2], [3,4]])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= np.linalg.inv(x)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x * y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1.11022302e-16],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latin typeface="Consolas" panose="020B0609020204030204" charset="0"/>
                <a:ea typeface="+mn-ea"/>
                <a:cs typeface="+mn-cs"/>
              </a:rPr>
              <a:t>&gt;&gt;&gt; y * x</a:t>
            </a:r>
            <a:endParaRPr lang="zh-CN" altLang="en-US" sz="1400" strike="noStrike" kern="1200" baseline="0" noProof="1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matrix([[  1.00000000e+00,   4.44089210e-16],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strike="noStrike" kern="1200" baseline="0" noProof="1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[  0.00000000e+00,   1.00000000e+00]])</a:t>
            </a: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 fontAlgn="base">
              <a:buFont typeface="Wingdings" panose="05000000000000000000" charset="0"/>
              <a:buNone/>
            </a:pPr>
            <a:endParaRPr lang="zh-CN" altLang="en-US" sz="1400" strike="noStrike" kern="1200" baseline="0" noProof="1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求解线性方程组</a:t>
            </a:r>
            <a:r>
              <a:rPr lang="en-US" altLang="zh-CN" sz="1800" strike="noStrike" noProof="1"/>
              <a:t>ax=b</a:t>
            </a:r>
            <a:r>
              <a:rPr lang="zh-CN" altLang="en-US" sz="1800" strike="noStrike" noProof="1"/>
              <a:t>的解。</a:t>
            </a:r>
            <a:endParaRPr lang="zh-CN" altLang="en-US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import numpy as np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a = np.array([[3,1], [1,2]])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b = np.array([9,8])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 = np.linalg.solve(a, b)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array([ 2.,  3.])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np.dot(a, x)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array([ 9.,  8.])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&gt;&gt;&gt; np.linalg.lstsq(a, b)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最小二乘解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                          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返回解、余项、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的秩、</a:t>
            </a:r>
            <a:r>
              <a:rPr lang="en-US" altLang="zh-CN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1500" strike="noStrike" noProof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的奇异值</a:t>
            </a:r>
            <a:endParaRPr lang="zh-CN" altLang="en-US" sz="1500" strike="noStrike" noProof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(array([ 2.,  3.]), array([], dtype=float64), 2, array([ 3.61803399,  1.38196601]))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92163" name="对象 -2147482624"/>
          <p:cNvGraphicFramePr>
            <a:graphicFrameLocks noChangeAspect="1"/>
          </p:cNvGraphicFramePr>
          <p:nvPr/>
        </p:nvGraphicFramePr>
        <p:xfrm>
          <a:off x="4613826" y="2041075"/>
          <a:ext cx="303276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1" imgW="1854200" imgH="736600" progId="Equation.KSEE3">
                  <p:embed/>
                </p:oleObj>
              </mc:Choice>
              <mc:Fallback>
                <p:oleObj name="" r:id="rId1" imgW="1854200" imgH="736600" progId="Equation.KSEE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3826" y="2041075"/>
                        <a:ext cx="3032760" cy="1203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简单应用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计算矩阵和向量的范数</a:t>
            </a:r>
            <a:endParaRPr lang="zh-CN" altLang="en-US" sz="180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import numpy as np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x = np.matrix([[1,2],[3,-4]])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np.linalg.norm(x)    </a:t>
            </a:r>
            <a:r>
              <a:rPr lang="en-US" altLang="zh-CN" sz="1500" strike="noStrike" noProof="1">
                <a:latin typeface="Consolas" panose="020B0609020204030204" charset="0"/>
              </a:rPr>
              <a:t># (1**2+2**2+3**2+(-4)**2)**0.5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5.4772255750516612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-2) </a:t>
            </a:r>
            <a:r>
              <a:rPr lang="en-US" altLang="zh-CN" sz="1500" strike="noStrike" noProof="1">
                <a:latin typeface="Consolas" panose="020B0609020204030204" charset="0"/>
              </a:rPr>
              <a:t># smallest singular value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1.9543950758485487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-1) </a:t>
            </a:r>
            <a:r>
              <a:rPr lang="en-US" altLang="zh-CN" sz="1500" strike="noStrike" noProof="1">
                <a:latin typeface="Consolas" panose="020B0609020204030204" charset="0"/>
              </a:rPr>
              <a:t># min(sum(abs(x), axis=0))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4.0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np.linalg.norm(x, 1)  </a:t>
            </a:r>
            <a:r>
              <a:rPr lang="en-US" altLang="zh-CN" sz="1500" strike="noStrike" noProof="1">
                <a:latin typeface="Consolas" panose="020B0609020204030204" charset="0"/>
              </a:rPr>
              <a:t># max(sum(abs(x), axis=0))</a:t>
            </a:r>
            <a:endParaRPr lang="en-US" altLang="zh-CN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6.0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</a:rPr>
              <a:t>&gt;&gt;&gt; np.linalg.norm(np.array([1,2,3,4]), 3)</a:t>
            </a:r>
            <a:endParaRPr lang="zh-CN" altLang="en-US" sz="1500" strike="noStrike" noProof="1">
              <a:latin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B0F0"/>
                </a:solidFill>
                <a:latin typeface="Consolas" panose="020B0609020204030204" charset="0"/>
              </a:rPr>
              <a:t>4.6415888336127784</a:t>
            </a:r>
            <a:endParaRPr lang="zh-CN" altLang="en-US" sz="1500" strike="noStrike" noProof="1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scipy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依赖于</a:t>
            </a:r>
            <a:r>
              <a:rPr lang="en-US" altLang="zh-CN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numpy</a:t>
            </a:r>
            <a:r>
              <a:rPr lang="zh-CN" altLang="en-US" sz="1800" kern="1200" baseline="0" dirty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，提供了更多的数学工具，包括矩阵运算、线性方程组求解、积分、优化、插值、信号处理、图像处理、统计等等。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matplotlib模块依赖于numpy模块和tkinter模块，可以绘制多种形式的图形，包括线图、直方图、饼状图、散点图、误差线图等等，图形质量可满足出版要求，是数据可视化的重要工具。</a:t>
            </a:r>
            <a:endParaRPr lang="zh-CN" altLang="en-US" sz="1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</a:pPr>
            <a:r>
              <a:rPr lang="en-US" altLang="en-US" sz="1800" kern="1200" baseline="0">
                <a:latin typeface="宋体" panose="02010600030101010101" pitchFamily="2" charset="-122"/>
                <a:ea typeface="+mn-ea"/>
                <a:cs typeface="+mn-cs"/>
              </a:rPr>
              <a:t>pandas（Python Data Analysis Library）是基于numpy的数据分析模块，提供了大量标准数据模型和高效操作大型数据集所需要的工具，可以说pandas是使得Python能够成为高效且强大的数据分析环境的重要因素之一。</a:t>
            </a:r>
            <a:endParaRPr lang="zh-CN" altLang="en-US" sz="1800" kern="1200" baseline="0"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相关标准库和扩展库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>
                <a:sym typeface="+mn-ea"/>
              </a:rPr>
              <a:t>大量科学扩展库安装包下载：</a:t>
            </a:r>
            <a:endParaRPr lang="zh-CN" altLang="en-US" sz="1800" strike="noStrike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>
                <a:sym typeface="+mn-ea"/>
              </a:rPr>
              <a:t>http://www.lfd.uci.edu/~gohlke/pythonlibs/</a:t>
            </a:r>
            <a:endParaRPr lang="en-US" altLang="x-none" sz="1500" strike="noStrike" noProof="1">
              <a:sym typeface="+mn-ea"/>
            </a:endParaRP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x-none" sz="1800" strike="noStrike" noProof="1">
                <a:sym typeface="+mn-ea"/>
              </a:rPr>
              <a:t>enthought</a:t>
            </a:r>
            <a:r>
              <a:rPr lang="zh-CN" altLang="en-US" sz="1800" strike="noStrike" noProof="1">
                <a:sym typeface="+mn-ea"/>
              </a:rPr>
              <a:t>科学计算解决方案：</a:t>
            </a:r>
            <a:endParaRPr lang="zh-CN" altLang="en-US" sz="1800" strike="noStrike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x-none" sz="1500" strike="noStrike" noProof="1">
                <a:sym typeface="+mn-ea"/>
              </a:rPr>
              <a:t>https://www.enthought.com/</a:t>
            </a:r>
            <a:endParaRPr lang="en-US" altLang="x-none" sz="1500" strike="noStrike" noProof="1">
              <a:sym typeface="+mn-ea"/>
            </a:endParaRPr>
          </a:p>
          <a:p>
            <a:pPr indent="-257175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strike="noStrike" noProof="1">
                <a:sym typeface="+mn-ea"/>
              </a:rPr>
              <a:t>anaconda</a:t>
            </a:r>
            <a:r>
              <a:rPr lang="en-US" altLang="zh-CN" sz="1800" strike="noStrike" noProof="1">
                <a:sym typeface="+mn-ea"/>
              </a:rPr>
              <a:t>3</a:t>
            </a:r>
            <a:r>
              <a:rPr lang="zh-CN" altLang="en-US" sz="1800" strike="noStrike" noProof="1">
                <a:sym typeface="+mn-ea"/>
              </a:rPr>
              <a:t>下载</a:t>
            </a:r>
            <a:endParaRPr lang="zh-CN" altLang="en-US" sz="1500" strike="noStrike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500" strike="noStrike" noProof="1"/>
              <a:t>https://www.continuum.io/downloads/</a:t>
            </a:r>
            <a:endParaRPr lang="zh-CN" altLang="en-US" sz="1500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7169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en-US" altLang="zh-CN" kern="1200" baseline="0" dirty="0">
                <a:latin typeface="+mj-lt"/>
                <a:ea typeface="+mj-ea"/>
                <a:cs typeface="+mj-cs"/>
              </a:rPr>
              <a:t>17.1 numpy</a:t>
            </a:r>
            <a:r>
              <a:rPr lang="zh-CN" altLang="en-US" kern="1200" baseline="0" dirty="0">
                <a:latin typeface="+mj-lt"/>
                <a:ea typeface="+mj-ea"/>
                <a:cs typeface="+mj-cs"/>
              </a:rPr>
              <a:t>简单应用</a:t>
            </a:r>
            <a:endParaRPr lang="zh-CN" altLang="en-US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314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</a:pPr>
            <a:r>
              <a:rPr lang="zh-CN" altLang="en-US" sz="1800" kern="1200" baseline="0" dirty="0">
                <a:latin typeface="+mn-lt"/>
                <a:ea typeface="+mn-ea"/>
                <a:cs typeface="+mn-cs"/>
              </a:rPr>
              <a:t>导入模块</a:t>
            </a:r>
            <a:endParaRPr lang="zh-CN" altLang="en-US" sz="1800" kern="1200" baseline="0" dirty="0"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None/>
            </a:pPr>
            <a:r>
              <a:rPr lang="zh-CN" altLang="en-US" sz="1350" kern="1200" baseline="0" dirty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  <a:endParaRPr lang="zh-CN" altLang="en-US" sz="1350" kern="1200" baseline="0" dirty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2NTVmOTVkZjRmYmRhZWUyZjQ3Mzk3YmM0NGU3Nz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17956</Words>
  <Application>WPS 演示</Application>
  <PresentationFormat>全屏显示(16:9)</PresentationFormat>
  <Paragraphs>702</Paragraphs>
  <Slides>49</Slides>
  <Notes>1</Notes>
  <HiddenSlides>14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Wingdings</vt:lpstr>
      <vt:lpstr>微软雅黑</vt:lpstr>
      <vt:lpstr>隶书</vt:lpstr>
      <vt:lpstr>Consolas</vt:lpstr>
      <vt:lpstr>Times New Roman</vt:lpstr>
      <vt:lpstr>Arial Unicode MS</vt:lpstr>
      <vt:lpstr>Calibri</vt:lpstr>
      <vt:lpstr>默认设计模板</vt:lpstr>
      <vt:lpstr>Default Design</vt:lpstr>
      <vt:lpstr>Equation.KSEE3</vt:lpstr>
      <vt:lpstr>第17章 数据分析、科学计算与可视化-1</vt:lpstr>
      <vt:lpstr>主要内容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相关标准库和扩展库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  <vt:lpstr>17.1 numpy简单应用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彭小江</cp:lastModifiedBy>
  <cp:revision>526</cp:revision>
  <dcterms:created xsi:type="dcterms:W3CDTF">2014-12-27T07:17:00Z</dcterms:created>
  <dcterms:modified xsi:type="dcterms:W3CDTF">2022-06-09T12:14:31Z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38E6C30A311E4FCA8E5F9760D598817C</vt:lpwstr>
  </property>
</Properties>
</file>