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469" r:id="rId2"/>
    <p:sldId id="479" r:id="rId3"/>
    <p:sldId id="480" r:id="rId4"/>
    <p:sldId id="481" r:id="rId5"/>
    <p:sldId id="482" r:id="rId6"/>
    <p:sldId id="483" r:id="rId7"/>
    <p:sldId id="484" r:id="rId8"/>
    <p:sldId id="485" r:id="rId9"/>
    <p:sldId id="486" r:id="rId10"/>
    <p:sldId id="487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6556" autoAdjust="0"/>
  </p:normalViewPr>
  <p:slideViewPr>
    <p:cSldViewPr>
      <p:cViewPr varScale="1">
        <p:scale>
          <a:sx n="110" d="100"/>
          <a:sy n="110" d="100"/>
        </p:scale>
        <p:origin x="186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2\Downloads\ch09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2\Downloads\ch09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2\Downloads\ch09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2\Downloads\ch09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2\Downloads\ch09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2\Downloads\ch09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2\Downloads\ch09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/>
              <a:t>中華旅行社銷售業績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直條圖!$A$2</c:f>
              <c:strCache>
                <c:ptCount val="1"/>
                <c:pt idx="0">
                  <c:v>北海道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75000"/>
                </a:schemeClr>
              </a:contourClr>
            </a:sp3d>
          </c:spPr>
          <c:invertIfNegative val="0"/>
          <c:cat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直條圖!$B$2:$G$2</c:f>
              <c:numCache>
                <c:formatCode>#,##0</c:formatCode>
                <c:ptCount val="6"/>
                <c:pt idx="0">
                  <c:v>3600</c:v>
                </c:pt>
                <c:pt idx="1">
                  <c:v>4200</c:v>
                </c:pt>
                <c:pt idx="2">
                  <c:v>5500</c:v>
                </c:pt>
                <c:pt idx="3">
                  <c:v>4800</c:v>
                </c:pt>
                <c:pt idx="4">
                  <c:v>4500</c:v>
                </c:pt>
                <c:pt idx="5">
                  <c:v>3800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42-4998-A463-5CA5677A0E77}"/>
            </c:ext>
          </c:extLst>
        </c:ser>
        <c:ser>
          <c:idx val="1"/>
          <c:order val="1"/>
          <c:tx>
            <c:strRef>
              <c:f>直條圖!$A$3</c:f>
              <c:strCache>
                <c:ptCount val="1"/>
                <c:pt idx="0">
                  <c:v>濟州島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2">
                  <a:lumMod val="75000"/>
                </a:schemeClr>
              </a:contourClr>
            </a:sp3d>
          </c:spPr>
          <c:invertIfNegative val="0"/>
          <c:cat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直條圖!$B$3:$G$3</c:f>
              <c:numCache>
                <c:formatCode>#,##0</c:formatCode>
                <c:ptCount val="6"/>
                <c:pt idx="0">
                  <c:v>2400</c:v>
                </c:pt>
                <c:pt idx="1">
                  <c:v>2600</c:v>
                </c:pt>
                <c:pt idx="2">
                  <c:v>2550</c:v>
                </c:pt>
                <c:pt idx="3">
                  <c:v>3000</c:v>
                </c:pt>
                <c:pt idx="4">
                  <c:v>3800</c:v>
                </c:pt>
                <c:pt idx="5">
                  <c:v>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642-4998-A463-5CA5677A0E77}"/>
            </c:ext>
          </c:extLst>
        </c:ser>
        <c:ser>
          <c:idx val="2"/>
          <c:order val="2"/>
          <c:tx>
            <c:strRef>
              <c:f>直條圖!$A$4</c:f>
              <c:strCache>
                <c:ptCount val="1"/>
                <c:pt idx="0">
                  <c:v>京阪神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3">
                  <a:lumMod val="75000"/>
                </a:schemeClr>
              </a:contourClr>
            </a:sp3d>
          </c:spPr>
          <c:invertIfNegative val="0"/>
          <c:cat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直條圖!$B$4:$G$4</c:f>
              <c:numCache>
                <c:formatCode>#,##0</c:formatCode>
                <c:ptCount val="6"/>
                <c:pt idx="0">
                  <c:v>2500</c:v>
                </c:pt>
                <c:pt idx="1">
                  <c:v>2000</c:v>
                </c:pt>
                <c:pt idx="2">
                  <c:v>3650</c:v>
                </c:pt>
                <c:pt idx="3">
                  <c:v>4200</c:v>
                </c:pt>
                <c:pt idx="4">
                  <c:v>6400</c:v>
                </c:pt>
                <c:pt idx="5">
                  <c:v>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642-4998-A463-5CA5677A0E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545531968"/>
        <c:axId val="545532360"/>
        <c:axId val="0"/>
      </c:bar3DChart>
      <c:catAx>
        <c:axId val="545531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45532360"/>
        <c:crosses val="autoZero"/>
        <c:auto val="1"/>
        <c:lblAlgn val="ctr"/>
        <c:lblOffset val="100"/>
        <c:noMultiLvlLbl val="0"/>
      </c:catAx>
      <c:valAx>
        <c:axId val="545532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wordArtVertRtl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金額</a:t>
                </a:r>
                <a:r>
                  <a:rPr lang="en-US"/>
                  <a:t>(</a:t>
                </a:r>
                <a:r>
                  <a:rPr lang="zh-TW"/>
                  <a:t>千元</a:t>
                </a:r>
                <a:r>
                  <a:rPr lang="en-US"/>
                  <a:t>)</a:t>
                </a:r>
                <a:endParaRPr lang="zh-TW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wordArtVertRtl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45531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/>
              <a:t>中華旅行社銷售業績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直條圖!$A$2</c:f>
              <c:strCache>
                <c:ptCount val="1"/>
                <c:pt idx="0">
                  <c:v>北海道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75000"/>
                </a:schemeClr>
              </a:contourClr>
            </a:sp3d>
          </c:spPr>
          <c:invertIfNegative val="0"/>
          <c:cat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直條圖!$B$2:$G$2</c:f>
              <c:numCache>
                <c:formatCode>#,##0</c:formatCode>
                <c:ptCount val="6"/>
                <c:pt idx="0">
                  <c:v>3600</c:v>
                </c:pt>
                <c:pt idx="1">
                  <c:v>4200</c:v>
                </c:pt>
                <c:pt idx="2">
                  <c:v>5500</c:v>
                </c:pt>
                <c:pt idx="3">
                  <c:v>4800</c:v>
                </c:pt>
                <c:pt idx="4">
                  <c:v>4500</c:v>
                </c:pt>
                <c:pt idx="5">
                  <c:v>3800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66-42BA-8620-C4A357A212C4}"/>
            </c:ext>
          </c:extLst>
        </c:ser>
        <c:ser>
          <c:idx val="1"/>
          <c:order val="1"/>
          <c:tx>
            <c:strRef>
              <c:f>直條圖!$A$3</c:f>
              <c:strCache>
                <c:ptCount val="1"/>
                <c:pt idx="0">
                  <c:v>濟州島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2">
                  <a:lumMod val="75000"/>
                </a:schemeClr>
              </a:contourClr>
            </a:sp3d>
          </c:spPr>
          <c:invertIfNegative val="0"/>
          <c:cat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直條圖!$B$3:$G$3</c:f>
              <c:numCache>
                <c:formatCode>#,##0</c:formatCode>
                <c:ptCount val="6"/>
                <c:pt idx="0">
                  <c:v>2400</c:v>
                </c:pt>
                <c:pt idx="1">
                  <c:v>2600</c:v>
                </c:pt>
                <c:pt idx="2">
                  <c:v>2550</c:v>
                </c:pt>
                <c:pt idx="3">
                  <c:v>3000</c:v>
                </c:pt>
                <c:pt idx="4">
                  <c:v>3800</c:v>
                </c:pt>
                <c:pt idx="5">
                  <c:v>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A66-42BA-8620-C4A357A212C4}"/>
            </c:ext>
          </c:extLst>
        </c:ser>
        <c:ser>
          <c:idx val="2"/>
          <c:order val="2"/>
          <c:tx>
            <c:strRef>
              <c:f>直條圖!$A$4</c:f>
              <c:strCache>
                <c:ptCount val="1"/>
                <c:pt idx="0">
                  <c:v>京阪神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3">
                  <a:lumMod val="75000"/>
                </a:schemeClr>
              </a:contourClr>
            </a:sp3d>
          </c:spPr>
          <c:invertIfNegative val="0"/>
          <c:cat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直條圖!$B$4:$G$4</c:f>
              <c:numCache>
                <c:formatCode>#,##0</c:formatCode>
                <c:ptCount val="6"/>
                <c:pt idx="0">
                  <c:v>2500</c:v>
                </c:pt>
                <c:pt idx="1">
                  <c:v>2000</c:v>
                </c:pt>
                <c:pt idx="2">
                  <c:v>3650</c:v>
                </c:pt>
                <c:pt idx="3">
                  <c:v>4200</c:v>
                </c:pt>
                <c:pt idx="4">
                  <c:v>6400</c:v>
                </c:pt>
                <c:pt idx="5">
                  <c:v>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A66-42BA-8620-C4A357A212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545531968"/>
        <c:axId val="545532360"/>
        <c:axId val="0"/>
      </c:bar3DChart>
      <c:catAx>
        <c:axId val="545531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45532360"/>
        <c:crosses val="autoZero"/>
        <c:auto val="1"/>
        <c:lblAlgn val="ctr"/>
        <c:lblOffset val="100"/>
        <c:noMultiLvlLbl val="0"/>
      </c:catAx>
      <c:valAx>
        <c:axId val="545532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wordArtVertRtl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金額</a:t>
                </a:r>
                <a:r>
                  <a:rPr lang="en-US"/>
                  <a:t>(</a:t>
                </a:r>
                <a:r>
                  <a:rPr lang="zh-TW"/>
                  <a:t>千元</a:t>
                </a:r>
                <a:r>
                  <a:rPr lang="en-US"/>
                  <a:t>)</a:t>
                </a:r>
                <a:endParaRPr lang="zh-TW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wordArtVertRtl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45531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/>
              <a:t>中華旅行社銷售業績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6.5860686497474952E-2"/>
          <c:y val="0.20147440031034597"/>
          <c:w val="0.9341393135025251"/>
          <c:h val="0.77813345390925459"/>
        </c:manualLayout>
      </c:layout>
      <c:pie3DChart>
        <c:varyColors val="1"/>
        <c:ser>
          <c:idx val="0"/>
          <c:order val="0"/>
          <c:tx>
            <c:strRef>
              <c:f>圓形圖!$H$1</c:f>
              <c:strCache>
                <c:ptCount val="1"/>
                <c:pt idx="0">
                  <c:v>總計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alpha val="9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2F36-48E2-94F2-C7625C04B3BE}"/>
              </c:ext>
            </c:extLst>
          </c:dPt>
          <c:dPt>
            <c:idx val="1"/>
            <c:bubble3D val="0"/>
            <c:spPr>
              <a:solidFill>
                <a:schemeClr val="accent2">
                  <a:alpha val="9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2F36-48E2-94F2-C7625C04B3BE}"/>
              </c:ext>
            </c:extLst>
          </c:dPt>
          <c:dPt>
            <c:idx val="2"/>
            <c:bubble3D val="0"/>
            <c:spPr>
              <a:solidFill>
                <a:schemeClr val="accent3">
                  <a:alpha val="90000"/>
                </a:schemeClr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2F36-48E2-94F2-C7625C04B3BE}"/>
              </c:ext>
            </c:extLst>
          </c:dPt>
          <c:dPt>
            <c:idx val="3"/>
            <c:bubble3D val="0"/>
            <c:spPr>
              <a:solidFill>
                <a:schemeClr val="accent4">
                  <a:alpha val="90000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2F36-48E2-94F2-C7625C04B3BE}"/>
              </c:ext>
            </c:extLst>
          </c:dPt>
          <c:dPt>
            <c:idx val="4"/>
            <c:bubble3D val="0"/>
            <c:spPr>
              <a:solidFill>
                <a:schemeClr val="accent5">
                  <a:alpha val="90000"/>
                </a:schemeClr>
              </a:solidFill>
              <a:ln w="19050">
                <a:solidFill>
                  <a:schemeClr val="accent5">
                    <a:lumMod val="75000"/>
                  </a:schemeClr>
                </a:solidFill>
              </a:ln>
              <a:effectLst>
                <a:innerShdw blurRad="114300">
                  <a:schemeClr val="accent5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5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2F36-48E2-94F2-C7625C04B3BE}"/>
              </c:ext>
            </c:extLst>
          </c:dPt>
          <c:dLbls>
            <c:dLbl>
              <c:idx val="0"/>
              <c:layout>
                <c:manualLayout>
                  <c:x val="-0.12916049075404593"/>
                  <c:y val="8.8086683639782865E-2"/>
                </c:manualLayout>
              </c:layout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1"/>
                  </a:solidFill>
                  <a:round/>
                </a:ln>
                <a:effectLst>
                  <a:outerShdw blurRad="50800" dist="38100" dir="2700000" algn="tl" rotWithShape="0">
                    <a:schemeClr val="accent1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F36-48E2-94F2-C7625C04B3BE}"/>
                </c:ext>
              </c:extLst>
            </c:dLbl>
            <c:dLbl>
              <c:idx val="1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2"/>
                  </a:solidFill>
                  <a:round/>
                </a:ln>
                <a:effectLst>
                  <a:outerShdw blurRad="50800" dist="38100" dir="2700000" algn="tl" rotWithShape="0">
                    <a:schemeClr val="accent2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2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2F36-48E2-94F2-C7625C04B3BE}"/>
                </c:ext>
              </c:extLst>
            </c:dLbl>
            <c:dLbl>
              <c:idx val="2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3"/>
                  </a:solidFill>
                  <a:round/>
                </a:ln>
                <a:effectLst>
                  <a:outerShdw blurRad="50800" dist="38100" dir="2700000" algn="tl" rotWithShape="0">
                    <a:schemeClr val="accent3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3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2F36-48E2-94F2-C7625C04B3BE}"/>
                </c:ext>
              </c:extLst>
            </c:dLbl>
            <c:dLbl>
              <c:idx val="3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4"/>
                  </a:solidFill>
                  <a:round/>
                </a:ln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4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2F36-48E2-94F2-C7625C04B3BE}"/>
                </c:ext>
              </c:extLst>
            </c:dLbl>
            <c:dLbl>
              <c:idx val="4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5"/>
                  </a:solidFill>
                  <a:round/>
                </a:ln>
                <a:effectLst>
                  <a:outerShdw blurRad="50800" dist="38100" dir="2700000" algn="tl" rotWithShape="0">
                    <a:schemeClr val="accent5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5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2F36-48E2-94F2-C7625C04B3BE}"/>
                </c:ext>
              </c:extLst>
            </c:dLbl>
            <c:spPr>
              <a:solidFill>
                <a:sysClr val="window" lastClr="FFFFFF">
                  <a:alpha val="90000"/>
                </a:sysClr>
              </a:solidFill>
              <a:ln w="12700" cap="flat" cmpd="sng" algn="ctr">
                <a:solidFill>
                  <a:srgbClr val="AD84C6"/>
                </a:solidFill>
                <a:round/>
              </a:ln>
              <a:effectLst>
                <a:outerShdw blurRad="50800" dist="38100" dir="2700000" algn="tl" rotWithShape="0">
                  <a:srgbClr val="AD84C6">
                    <a:lumMod val="75000"/>
                    <a:alpha val="40000"/>
                  </a:srgbClr>
                </a:outerShdw>
              </a:effectLst>
            </c:sp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圓形圖!$A$2:$A$6</c:f>
              <c:strCache>
                <c:ptCount val="5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  <c:pt idx="3">
                  <c:v>九州</c:v>
                </c:pt>
                <c:pt idx="4">
                  <c:v>四國</c:v>
                </c:pt>
              </c:strCache>
            </c:strRef>
          </c:cat>
          <c:val>
            <c:numRef>
              <c:f>圓形圖!$H$2:$H$6</c:f>
              <c:numCache>
                <c:formatCode>#,##0</c:formatCode>
                <c:ptCount val="5"/>
                <c:pt idx="0">
                  <c:v>26400</c:v>
                </c:pt>
                <c:pt idx="1">
                  <c:v>18350</c:v>
                </c:pt>
                <c:pt idx="2">
                  <c:v>26750</c:v>
                </c:pt>
                <c:pt idx="3">
                  <c:v>12180</c:v>
                </c:pt>
                <c:pt idx="4">
                  <c:v>13225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F36-48E2-94F2-C7625C04B3BE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zh-TW"/>
              <a:t>中華旅行社銷售業績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ofPieChart>
        <c:ofPieType val="bar"/>
        <c:varyColors val="1"/>
        <c:ser>
          <c:idx val="0"/>
          <c:order val="0"/>
          <c:tx>
            <c:strRef>
              <c:f>子圖!$H$1</c:f>
              <c:strCache>
                <c:ptCount val="1"/>
                <c:pt idx="0">
                  <c:v>總計</c:v>
                </c:pt>
              </c:strCache>
            </c:strRef>
          </c:tx>
          <c:spPr>
            <a:solidFill>
              <a:schemeClr val="lt1"/>
            </a:solidFill>
            <a:ln w="19050">
              <a:solidFill>
                <a:schemeClr val="accent1"/>
              </a:solidFill>
            </a:ln>
            <a:effectLst/>
          </c:spPr>
          <c:dPt>
            <c:idx val="0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668-412A-A567-EF7C9A579F0E}"/>
              </c:ext>
            </c:extLst>
          </c:dPt>
          <c:dPt>
            <c:idx val="1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668-412A-A567-EF7C9A579F0E}"/>
              </c:ext>
            </c:extLst>
          </c:dPt>
          <c:dPt>
            <c:idx val="2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668-412A-A567-EF7C9A579F0E}"/>
              </c:ext>
            </c:extLst>
          </c:dPt>
          <c:dPt>
            <c:idx val="3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668-412A-A567-EF7C9A579F0E}"/>
              </c:ext>
            </c:extLst>
          </c:dPt>
          <c:dPt>
            <c:idx val="4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668-412A-A567-EF7C9A579F0E}"/>
              </c:ext>
            </c:extLst>
          </c:dPt>
          <c:dPt>
            <c:idx val="5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668-412A-A567-EF7C9A579F0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子圖!$A$2:$A$6</c:f>
              <c:strCache>
                <c:ptCount val="5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  <c:pt idx="3">
                  <c:v>九州</c:v>
                </c:pt>
                <c:pt idx="4">
                  <c:v>四國</c:v>
                </c:pt>
              </c:strCache>
            </c:strRef>
          </c:cat>
          <c:val>
            <c:numRef>
              <c:f>子圖!$H$2:$H$6</c:f>
              <c:numCache>
                <c:formatCode>#,##0</c:formatCode>
                <c:ptCount val="5"/>
                <c:pt idx="0">
                  <c:v>26400</c:v>
                </c:pt>
                <c:pt idx="1">
                  <c:v>18350</c:v>
                </c:pt>
                <c:pt idx="2">
                  <c:v>26750</c:v>
                </c:pt>
                <c:pt idx="3">
                  <c:v>12180</c:v>
                </c:pt>
                <c:pt idx="4">
                  <c:v>13225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F668-412A-A567-EF7C9A579F0E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gapWidth val="100"/>
        <c:secondPieSize val="75"/>
        <c:serLines>
          <c:spPr>
            <a:ln w="9525">
              <a:solidFill>
                <a:schemeClr val="accent1">
                  <a:lumMod val="60000"/>
                  <a:lumOff val="40000"/>
                  <a:tint val="50000"/>
                </a:schemeClr>
              </a:solidFill>
              <a:prstDash val="dash"/>
            </a:ln>
            <a:effectLst/>
          </c:spPr>
        </c:serLines>
      </c:of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/>
              <a:t>中華旅行社銷售業績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8.9302409344449232E-2"/>
          <c:y val="0.27451540047682166"/>
          <c:w val="0.80948294075700411"/>
          <c:h val="0.62602564170522268"/>
        </c:manualLayout>
      </c:layout>
      <c:pie3DChart>
        <c:varyColors val="1"/>
        <c:ser>
          <c:idx val="0"/>
          <c:order val="0"/>
          <c:tx>
            <c:strRef>
              <c:f>脫離圓心!$H$1</c:f>
              <c:strCache>
                <c:ptCount val="1"/>
                <c:pt idx="0">
                  <c:v>總計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CAF2-4093-8368-DE5B36503B0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CAF2-4093-8368-DE5B36503B0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5-CAF2-4093-8368-DE5B36503B0B}"/>
              </c:ext>
            </c:extLst>
          </c:dPt>
          <c:dPt>
            <c:idx val="3"/>
            <c:bubble3D val="0"/>
            <c:explosion val="21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7-CAF2-4093-8368-DE5B36503B0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9-CAF2-4093-8368-DE5B36503B0B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CAF2-4093-8368-DE5B36503B0B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CAF2-4093-8368-DE5B36503B0B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CAF2-4093-8368-DE5B36503B0B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CAF2-4093-8368-DE5B36503B0B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CAF2-4093-8368-DE5B36503B0B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脫離圓心!$A$2:$A$6</c:f>
              <c:strCache>
                <c:ptCount val="5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  <c:pt idx="3">
                  <c:v>九州</c:v>
                </c:pt>
                <c:pt idx="4">
                  <c:v>四國</c:v>
                </c:pt>
              </c:strCache>
            </c:strRef>
          </c:cat>
          <c:val>
            <c:numRef>
              <c:f>脫離圓心!$H$2:$H$6</c:f>
              <c:numCache>
                <c:formatCode>#,##0</c:formatCode>
                <c:ptCount val="5"/>
                <c:pt idx="0">
                  <c:v>26400</c:v>
                </c:pt>
                <c:pt idx="1">
                  <c:v>18350</c:v>
                </c:pt>
                <c:pt idx="2">
                  <c:v>26750</c:v>
                </c:pt>
                <c:pt idx="3">
                  <c:v>12180</c:v>
                </c:pt>
                <c:pt idx="4">
                  <c:v>13225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AF2-4093-8368-DE5B36503B0B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zh-TW"/>
              <a:t>年資與月所得關係圖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1"/>
        <c:ser>
          <c:idx val="0"/>
          <c:order val="0"/>
          <c:tx>
            <c:strRef>
              <c:f>XY散佈圖!$B$1</c:f>
              <c:strCache>
                <c:ptCount val="1"/>
                <c:pt idx="0">
                  <c:v>月所得</c:v>
                </c:pt>
              </c:strCache>
            </c:strRef>
          </c:tx>
          <c:spPr>
            <a:ln w="25400">
              <a:noFill/>
            </a:ln>
          </c:spPr>
          <c:marker>
            <c:symbol val="circle"/>
            <c:size val="5"/>
          </c:marker>
          <c:dPt>
            <c:idx val="0"/>
            <c:marker>
              <c:symbol val="circle"/>
              <c:size val="5"/>
              <c:spPr>
                <a:gradFill rotWithShape="1">
                  <a:gsLst>
                    <a:gs pos="0">
                      <a:schemeClr val="accent1"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1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1"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  <a:ln w="9525">
                  <a:solidFill>
                    <a:schemeClr val="accent1"/>
                  </a:solidFill>
                  <a:round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F416-42C7-9C77-4A76B1A0CE89}"/>
              </c:ext>
            </c:extLst>
          </c:dPt>
          <c:dPt>
            <c:idx val="1"/>
            <c:marker>
              <c:symbol val="circle"/>
              <c:size val="5"/>
              <c:spPr>
                <a:gradFill rotWithShape="1">
                  <a:gsLst>
                    <a:gs pos="0">
                      <a:schemeClr val="accent2"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2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2"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  <a:ln w="9525">
                  <a:solidFill>
                    <a:schemeClr val="accent2"/>
                  </a:solidFill>
                  <a:round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F416-42C7-9C77-4A76B1A0CE89}"/>
              </c:ext>
            </c:extLst>
          </c:dPt>
          <c:dPt>
            <c:idx val="2"/>
            <c:marker>
              <c:symbol val="circle"/>
              <c:size val="5"/>
              <c:spPr>
                <a:gradFill rotWithShape="1">
                  <a:gsLst>
                    <a:gs pos="0">
                      <a:schemeClr val="accent3"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3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3"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  <a:ln w="9525">
                  <a:solidFill>
                    <a:schemeClr val="accent3"/>
                  </a:solidFill>
                  <a:round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F416-42C7-9C77-4A76B1A0CE89}"/>
              </c:ext>
            </c:extLst>
          </c:dPt>
          <c:dPt>
            <c:idx val="3"/>
            <c:marker>
              <c:symbol val="circle"/>
              <c:size val="5"/>
              <c:spPr>
                <a:gradFill rotWithShape="1">
                  <a:gsLst>
                    <a:gs pos="0">
                      <a:schemeClr val="accent4"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4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4"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  <a:ln w="9525">
                  <a:solidFill>
                    <a:schemeClr val="accent4"/>
                  </a:solidFill>
                  <a:round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F416-42C7-9C77-4A76B1A0CE89}"/>
              </c:ext>
            </c:extLst>
          </c:dPt>
          <c:dPt>
            <c:idx val="4"/>
            <c:marker>
              <c:symbol val="circle"/>
              <c:size val="5"/>
              <c:spPr>
                <a:gradFill rotWithShape="1">
                  <a:gsLst>
                    <a:gs pos="0">
                      <a:schemeClr val="accent5"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5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5"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  <a:ln w="9525">
                  <a:solidFill>
                    <a:schemeClr val="accent5"/>
                  </a:solidFill>
                  <a:round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F416-42C7-9C77-4A76B1A0CE89}"/>
              </c:ext>
            </c:extLst>
          </c:dPt>
          <c:dPt>
            <c:idx val="5"/>
            <c:marker>
              <c:symbol val="circle"/>
              <c:size val="5"/>
              <c:spPr>
                <a:gradFill rotWithShape="1">
                  <a:gsLst>
                    <a:gs pos="0">
                      <a:schemeClr val="accent6"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6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6"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  <a:ln w="9525">
                  <a:solidFill>
                    <a:schemeClr val="accent6"/>
                  </a:solidFill>
                  <a:round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B-F416-42C7-9C77-4A76B1A0CE89}"/>
              </c:ext>
            </c:extLst>
          </c:dPt>
          <c:dPt>
            <c:idx val="6"/>
            <c:marker>
              <c:symbol val="circle"/>
              <c:size val="5"/>
              <c:spPr>
                <a:gradFill rotWithShape="1">
                  <a:gsLst>
                    <a:gs pos="0">
                      <a:schemeClr val="accent1">
                        <a:lumMod val="60000"/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1">
                        <a:lumMod val="60000"/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1">
                        <a:lumMod val="60000"/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  <a:ln w="9525">
                  <a:solidFill>
                    <a:schemeClr val="accent1">
                      <a:lumMod val="60000"/>
                    </a:schemeClr>
                  </a:solidFill>
                  <a:round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D-F416-42C7-9C77-4A76B1A0CE89}"/>
              </c:ext>
            </c:extLst>
          </c:dPt>
          <c:dPt>
            <c:idx val="7"/>
            <c:marker>
              <c:symbol val="circle"/>
              <c:size val="5"/>
              <c:spPr>
                <a:gradFill rotWithShape="1">
                  <a:gsLst>
                    <a:gs pos="0">
                      <a:schemeClr val="accent2">
                        <a:lumMod val="60000"/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2">
                        <a:lumMod val="60000"/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2">
                        <a:lumMod val="60000"/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  <a:ln w="9525">
                  <a:solidFill>
                    <a:schemeClr val="accent2">
                      <a:lumMod val="60000"/>
                    </a:schemeClr>
                  </a:solidFill>
                  <a:round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F-F416-42C7-9C77-4A76B1A0CE89}"/>
              </c:ext>
            </c:extLst>
          </c:dPt>
          <c:dPt>
            <c:idx val="8"/>
            <c:marker>
              <c:symbol val="circle"/>
              <c:size val="5"/>
              <c:spPr>
                <a:gradFill rotWithShape="1">
                  <a:gsLst>
                    <a:gs pos="0">
                      <a:schemeClr val="accent3">
                        <a:lumMod val="60000"/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3">
                        <a:lumMod val="60000"/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3">
                        <a:lumMod val="60000"/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  <a:ln w="9525">
                  <a:solidFill>
                    <a:schemeClr val="accent3">
                      <a:lumMod val="60000"/>
                    </a:schemeClr>
                  </a:solidFill>
                  <a:round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1-F416-42C7-9C77-4A76B1A0CE89}"/>
              </c:ext>
            </c:extLst>
          </c:dPt>
          <c:dPt>
            <c:idx val="9"/>
            <c:marker>
              <c:symbol val="circle"/>
              <c:size val="5"/>
              <c:spPr>
                <a:gradFill rotWithShape="1">
                  <a:gsLst>
                    <a:gs pos="0">
                      <a:schemeClr val="accent4">
                        <a:lumMod val="60000"/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4">
                        <a:lumMod val="60000"/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4">
                        <a:lumMod val="60000"/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  <a:ln w="9525">
                  <a:solidFill>
                    <a:schemeClr val="accent4">
                      <a:lumMod val="60000"/>
                    </a:schemeClr>
                  </a:solidFill>
                  <a:round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3-F416-42C7-9C77-4A76B1A0CE89}"/>
              </c:ext>
            </c:extLst>
          </c:dPt>
          <c:dPt>
            <c:idx val="10"/>
            <c:marker>
              <c:symbol val="circle"/>
              <c:size val="5"/>
              <c:spPr>
                <a:gradFill rotWithShape="1">
                  <a:gsLst>
                    <a:gs pos="0">
                      <a:schemeClr val="accent5">
                        <a:lumMod val="60000"/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5">
                        <a:lumMod val="60000"/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5">
                        <a:lumMod val="60000"/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  <a:ln w="9525">
                  <a:solidFill>
                    <a:schemeClr val="accent5">
                      <a:lumMod val="60000"/>
                    </a:schemeClr>
                  </a:solidFill>
                  <a:round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5-F416-42C7-9C77-4A76B1A0CE89}"/>
              </c:ext>
            </c:extLst>
          </c:dPt>
          <c:dPt>
            <c:idx val="11"/>
            <c:marker>
              <c:symbol val="circle"/>
              <c:size val="5"/>
              <c:spPr>
                <a:gradFill rotWithShape="1">
                  <a:gsLst>
                    <a:gs pos="0">
                      <a:schemeClr val="accent6">
                        <a:lumMod val="60000"/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6">
                        <a:lumMod val="60000"/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6">
                        <a:lumMod val="60000"/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  <a:ln w="9525">
                  <a:solidFill>
                    <a:schemeClr val="accent6">
                      <a:lumMod val="60000"/>
                    </a:schemeClr>
                  </a:solidFill>
                  <a:round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7-F416-42C7-9C77-4A76B1A0CE89}"/>
              </c:ext>
            </c:extLst>
          </c:dPt>
          <c:dPt>
            <c:idx val="12"/>
            <c:marker>
              <c:symbol val="circle"/>
              <c:size val="5"/>
              <c:spPr>
                <a:gradFill rotWithShape="1">
                  <a:gsLst>
                    <a:gs pos="0">
                      <a:schemeClr val="accent1">
                        <a:lumMod val="80000"/>
                        <a:lumOff val="20000"/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1">
                        <a:lumMod val="80000"/>
                        <a:lumOff val="20000"/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1">
                        <a:lumMod val="80000"/>
                        <a:lumOff val="20000"/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  <a:ln w="9525">
                  <a:solidFill>
                    <a:schemeClr val="accent1">
                      <a:lumMod val="80000"/>
                      <a:lumOff val="20000"/>
                    </a:schemeClr>
                  </a:solidFill>
                  <a:round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9-F416-42C7-9C77-4A76B1A0CE89}"/>
              </c:ext>
            </c:extLst>
          </c:dPt>
          <c:dPt>
            <c:idx val="13"/>
            <c:marker>
              <c:symbol val="circle"/>
              <c:size val="5"/>
              <c:spPr>
                <a:gradFill rotWithShape="1">
                  <a:gsLst>
                    <a:gs pos="0">
                      <a:schemeClr val="accent2">
                        <a:lumMod val="80000"/>
                        <a:lumOff val="20000"/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2">
                        <a:lumMod val="80000"/>
                        <a:lumOff val="20000"/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2">
                        <a:lumMod val="80000"/>
                        <a:lumOff val="20000"/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  <a:ln w="9525">
                  <a:solidFill>
                    <a:schemeClr val="accent2">
                      <a:lumMod val="80000"/>
                      <a:lumOff val="20000"/>
                    </a:schemeClr>
                  </a:solidFill>
                  <a:round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B-F416-42C7-9C77-4A76B1A0CE89}"/>
              </c:ext>
            </c:extLst>
          </c:dPt>
          <c:xVal>
            <c:numRef>
              <c:f>XY散佈圖!$A$2:$A$15</c:f>
              <c:numCache>
                <c:formatCode>General</c:formatCode>
                <c:ptCount val="14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  <c:pt idx="4">
                  <c:v>9</c:v>
                </c:pt>
                <c:pt idx="5">
                  <c:v>11</c:v>
                </c:pt>
                <c:pt idx="6">
                  <c:v>13</c:v>
                </c:pt>
                <c:pt idx="7">
                  <c:v>15</c:v>
                </c:pt>
                <c:pt idx="8">
                  <c:v>17</c:v>
                </c:pt>
                <c:pt idx="9">
                  <c:v>19</c:v>
                </c:pt>
                <c:pt idx="10">
                  <c:v>21</c:v>
                </c:pt>
                <c:pt idx="11">
                  <c:v>23</c:v>
                </c:pt>
                <c:pt idx="12">
                  <c:v>25</c:v>
                </c:pt>
                <c:pt idx="13">
                  <c:v>27</c:v>
                </c:pt>
              </c:numCache>
            </c:numRef>
          </c:xVal>
          <c:yVal>
            <c:numRef>
              <c:f>XY散佈圖!$B$2:$B$15</c:f>
              <c:numCache>
                <c:formatCode>_(* #,##0_);_(* \(#,##0\);_(* "-"_);_(@_)</c:formatCode>
                <c:ptCount val="14"/>
                <c:pt idx="0">
                  <c:v>33000</c:v>
                </c:pt>
                <c:pt idx="1">
                  <c:v>34000</c:v>
                </c:pt>
                <c:pt idx="2">
                  <c:v>37000</c:v>
                </c:pt>
                <c:pt idx="3">
                  <c:v>43000</c:v>
                </c:pt>
                <c:pt idx="4">
                  <c:v>48000</c:v>
                </c:pt>
                <c:pt idx="5">
                  <c:v>54000</c:v>
                </c:pt>
                <c:pt idx="6">
                  <c:v>63000</c:v>
                </c:pt>
                <c:pt idx="7">
                  <c:v>66000</c:v>
                </c:pt>
                <c:pt idx="8">
                  <c:v>68000</c:v>
                </c:pt>
                <c:pt idx="9">
                  <c:v>69000</c:v>
                </c:pt>
                <c:pt idx="10">
                  <c:v>69000</c:v>
                </c:pt>
                <c:pt idx="11">
                  <c:v>70000</c:v>
                </c:pt>
                <c:pt idx="12">
                  <c:v>71000</c:v>
                </c:pt>
                <c:pt idx="13">
                  <c:v>72000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C-F416-42C7-9C77-4A76B1A0CE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03934408"/>
        <c:axId val="603934800"/>
      </c:scatterChart>
      <c:valAx>
        <c:axId val="6039344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年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3934800"/>
        <c:crosses val="autoZero"/>
        <c:crossBetween val="midCat"/>
      </c:valAx>
      <c:valAx>
        <c:axId val="603934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每月所得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_(* #,##0_);_(* \(#,##0\);_(* &quot;-&quot;_);_(@_)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39344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zh-TW"/>
              <a:t>中華航空股價趨勢圖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股票圖!$B$1</c:f>
              <c:strCache>
                <c:ptCount val="1"/>
                <c:pt idx="0">
                  <c:v>成交量</c:v>
                </c:pt>
              </c:strCache>
            </c:strRef>
          </c:tx>
          <c:spPr>
            <a:solidFill>
              <a:schemeClr val="accent1">
                <a:alpha val="10000"/>
              </a:schemeClr>
            </a:solidFill>
            <a:ln w="28575">
              <a:solidFill>
                <a:schemeClr val="accent1"/>
              </a:solidFill>
            </a:ln>
            <a:effectLst>
              <a:innerShdw blurRad="114300">
                <a:schemeClr val="accent1"/>
              </a:innerShdw>
            </a:effectLst>
          </c:spPr>
          <c:invertIfNegative val="0"/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股票圖!$B$2:$B$15</c:f>
              <c:numCache>
                <c:formatCode>General</c:formatCode>
                <c:ptCount val="14"/>
                <c:pt idx="0">
                  <c:v>1200</c:v>
                </c:pt>
                <c:pt idx="1">
                  <c:v>1250</c:v>
                </c:pt>
                <c:pt idx="2">
                  <c:v>1500</c:v>
                </c:pt>
                <c:pt idx="3">
                  <c:v>1600</c:v>
                </c:pt>
                <c:pt idx="4">
                  <c:v>2500</c:v>
                </c:pt>
                <c:pt idx="5">
                  <c:v>2400</c:v>
                </c:pt>
                <c:pt idx="6">
                  <c:v>3000</c:v>
                </c:pt>
                <c:pt idx="7">
                  <c:v>3600</c:v>
                </c:pt>
                <c:pt idx="8">
                  <c:v>3000</c:v>
                </c:pt>
                <c:pt idx="9">
                  <c:v>2560</c:v>
                </c:pt>
                <c:pt idx="10">
                  <c:v>2000</c:v>
                </c:pt>
                <c:pt idx="11">
                  <c:v>2200</c:v>
                </c:pt>
                <c:pt idx="12">
                  <c:v>2000</c:v>
                </c:pt>
                <c:pt idx="13">
                  <c:v>1800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53-4AAA-87AC-DADB82500C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03935584"/>
        <c:axId val="603935976"/>
      </c:barChart>
      <c:stockChart>
        <c:ser>
          <c:idx val="1"/>
          <c:order val="1"/>
          <c:tx>
            <c:strRef>
              <c:f>股票圖!$C$1</c:f>
              <c:strCache>
                <c:ptCount val="1"/>
                <c:pt idx="0">
                  <c:v>開盤價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股票圖!$C$2:$C$15</c:f>
              <c:numCache>
                <c:formatCode>General</c:formatCode>
                <c:ptCount val="14"/>
                <c:pt idx="0">
                  <c:v>52</c:v>
                </c:pt>
                <c:pt idx="1">
                  <c:v>53</c:v>
                </c:pt>
                <c:pt idx="2">
                  <c:v>56</c:v>
                </c:pt>
                <c:pt idx="3">
                  <c:v>62</c:v>
                </c:pt>
                <c:pt idx="4">
                  <c:v>60</c:v>
                </c:pt>
                <c:pt idx="5">
                  <c:v>56</c:v>
                </c:pt>
                <c:pt idx="6">
                  <c:v>54</c:v>
                </c:pt>
                <c:pt idx="7">
                  <c:v>50</c:v>
                </c:pt>
                <c:pt idx="8">
                  <c:v>50</c:v>
                </c:pt>
                <c:pt idx="9">
                  <c:v>55</c:v>
                </c:pt>
                <c:pt idx="10">
                  <c:v>60</c:v>
                </c:pt>
                <c:pt idx="11">
                  <c:v>66</c:v>
                </c:pt>
                <c:pt idx="12">
                  <c:v>71</c:v>
                </c:pt>
                <c:pt idx="13">
                  <c:v>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B53-4AAA-87AC-DADB82500C41}"/>
            </c:ext>
          </c:extLst>
        </c:ser>
        <c:ser>
          <c:idx val="2"/>
          <c:order val="2"/>
          <c:tx>
            <c:strRef>
              <c:f>股票圖!$D$1</c:f>
              <c:strCache>
                <c:ptCount val="1"/>
                <c:pt idx="0">
                  <c:v>最高價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股票圖!$D$2:$D$15</c:f>
              <c:numCache>
                <c:formatCode>General</c:formatCode>
                <c:ptCount val="14"/>
                <c:pt idx="0">
                  <c:v>56</c:v>
                </c:pt>
                <c:pt idx="1">
                  <c:v>56</c:v>
                </c:pt>
                <c:pt idx="2">
                  <c:v>62</c:v>
                </c:pt>
                <c:pt idx="3">
                  <c:v>62</c:v>
                </c:pt>
                <c:pt idx="4">
                  <c:v>60</c:v>
                </c:pt>
                <c:pt idx="5">
                  <c:v>57</c:v>
                </c:pt>
                <c:pt idx="6">
                  <c:v>55</c:v>
                </c:pt>
                <c:pt idx="7">
                  <c:v>55</c:v>
                </c:pt>
                <c:pt idx="8">
                  <c:v>56</c:v>
                </c:pt>
                <c:pt idx="9">
                  <c:v>58</c:v>
                </c:pt>
                <c:pt idx="10">
                  <c:v>66</c:v>
                </c:pt>
                <c:pt idx="11">
                  <c:v>70</c:v>
                </c:pt>
                <c:pt idx="12">
                  <c:v>76</c:v>
                </c:pt>
                <c:pt idx="13">
                  <c:v>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B53-4AAA-87AC-DADB82500C41}"/>
            </c:ext>
          </c:extLst>
        </c:ser>
        <c:ser>
          <c:idx val="3"/>
          <c:order val="3"/>
          <c:tx>
            <c:strRef>
              <c:f>股票圖!$E$1</c:f>
              <c:strCache>
                <c:ptCount val="1"/>
                <c:pt idx="0">
                  <c:v>最低價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股票圖!$E$2:$E$15</c:f>
              <c:numCache>
                <c:formatCode>General</c:formatCode>
                <c:ptCount val="14"/>
                <c:pt idx="0">
                  <c:v>50</c:v>
                </c:pt>
                <c:pt idx="1">
                  <c:v>52</c:v>
                </c:pt>
                <c:pt idx="2">
                  <c:v>56</c:v>
                </c:pt>
                <c:pt idx="3">
                  <c:v>58</c:v>
                </c:pt>
                <c:pt idx="4">
                  <c:v>56</c:v>
                </c:pt>
                <c:pt idx="5">
                  <c:v>52</c:v>
                </c:pt>
                <c:pt idx="6">
                  <c:v>50</c:v>
                </c:pt>
                <c:pt idx="7">
                  <c:v>45</c:v>
                </c:pt>
                <c:pt idx="8">
                  <c:v>48</c:v>
                </c:pt>
                <c:pt idx="9">
                  <c:v>53</c:v>
                </c:pt>
                <c:pt idx="10">
                  <c:v>60</c:v>
                </c:pt>
                <c:pt idx="11">
                  <c:v>64</c:v>
                </c:pt>
                <c:pt idx="12">
                  <c:v>70</c:v>
                </c:pt>
                <c:pt idx="13">
                  <c:v>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B53-4AAA-87AC-DADB82500C41}"/>
            </c:ext>
          </c:extLst>
        </c:ser>
        <c:ser>
          <c:idx val="4"/>
          <c:order val="4"/>
          <c:tx>
            <c:strRef>
              <c:f>股票圖!$F$1</c:f>
              <c:strCache>
                <c:ptCount val="1"/>
                <c:pt idx="0">
                  <c:v>收盤價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股票圖!$F$2:$F$15</c:f>
              <c:numCache>
                <c:formatCode>General</c:formatCode>
                <c:ptCount val="14"/>
                <c:pt idx="0">
                  <c:v>54</c:v>
                </c:pt>
                <c:pt idx="1">
                  <c:v>55</c:v>
                </c:pt>
                <c:pt idx="2">
                  <c:v>60</c:v>
                </c:pt>
                <c:pt idx="3">
                  <c:v>60</c:v>
                </c:pt>
                <c:pt idx="4">
                  <c:v>58</c:v>
                </c:pt>
                <c:pt idx="5">
                  <c:v>54</c:v>
                </c:pt>
                <c:pt idx="6">
                  <c:v>52</c:v>
                </c:pt>
                <c:pt idx="7">
                  <c:v>50</c:v>
                </c:pt>
                <c:pt idx="8">
                  <c:v>54</c:v>
                </c:pt>
                <c:pt idx="9">
                  <c:v>58</c:v>
                </c:pt>
                <c:pt idx="10">
                  <c:v>66</c:v>
                </c:pt>
                <c:pt idx="11">
                  <c:v>70</c:v>
                </c:pt>
                <c:pt idx="12">
                  <c:v>75</c:v>
                </c:pt>
                <c:pt idx="13">
                  <c:v>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B53-4AAA-87AC-DADB82500C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25400" cap="flat" cmpd="sng" algn="ctr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/>
          </c:spPr>
        </c:hiLowLines>
        <c:upDownBars>
          <c:gapWidth val="150"/>
          <c:upBars>
            <c:spPr>
              <a:solidFill>
                <a:schemeClr val="lt1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upBars>
          <c:downBars>
            <c:spPr>
              <a:solidFill>
                <a:schemeClr val="dk1">
                  <a:lumMod val="65000"/>
                  <a:lumOff val="35000"/>
                </a:schemeClr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c:spPr>
          </c:downBars>
        </c:upDownBars>
        <c:axId val="603936760"/>
        <c:axId val="603936368"/>
      </c:stockChart>
      <c:catAx>
        <c:axId val="603935584"/>
        <c:scaling>
          <c:orientation val="minMax"/>
        </c:scaling>
        <c:delete val="0"/>
        <c:axPos val="b"/>
        <c:numFmt formatCode="m/d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35000"/>
                <a:lumOff val="6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3935976"/>
        <c:crosses val="autoZero"/>
        <c:auto val="0"/>
        <c:lblAlgn val="ctr"/>
        <c:lblOffset val="100"/>
        <c:noMultiLvlLbl val="0"/>
      </c:catAx>
      <c:valAx>
        <c:axId val="603935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wordArtVertRtl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成交量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wordArtVertRtl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3935584"/>
        <c:crosses val="autoZero"/>
        <c:crossBetween val="between"/>
      </c:valAx>
      <c:valAx>
        <c:axId val="603936368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wordArtVertRtl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金額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wordArtVertRtl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3936760"/>
        <c:crosses val="max"/>
        <c:crossBetween val="between"/>
      </c:valAx>
      <c:catAx>
        <c:axId val="603936760"/>
        <c:scaling>
          <c:orientation val="minMax"/>
        </c:scaling>
        <c:delete val="1"/>
        <c:axPos val="b"/>
        <c:numFmt formatCode="m/d" sourceLinked="1"/>
        <c:majorTickMark val="none"/>
        <c:minorTickMark val="none"/>
        <c:tickLblPos val="nextTo"/>
        <c:crossAx val="603936368"/>
        <c:crosses val="autoZero"/>
        <c:auto val="0"/>
        <c:lblAlgn val="ctr"/>
        <c:lblOffset val="100"/>
        <c:noMultiLvlLbl val="1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00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00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60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800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>
      <cs:styleClr val="0"/>
    </cs:lnRef>
    <cs:fillRef idx="0"/>
    <cs:effectRef idx="0"/>
    <cs:fontRef idx="minor">
      <cs:styleClr val="0"/>
    </cs:fontRef>
    <cs:defRPr sz="900" b="1" kern="1200"/>
  </cs:dataLabel>
  <cs:dataLabelCallout>
    <cs:lnRef idx="0">
      <cs:styleClr val="0"/>
    </cs:lnRef>
    <cs:fillRef idx="0"/>
    <cs:effectRef idx="0"/>
    <cs:fontRef idx="minor">
      <cs:styleClr val="0"/>
    </cs:fontRef>
    <cs:spPr>
      <a:solidFill>
        <a:schemeClr val="lt1"/>
      </a:solidFill>
      <a:ln>
        <a:solidFill>
          <a:schemeClr val="phClr"/>
        </a:solidFill>
      </a:ln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0"/>
    </cs:lnRef>
    <cs:fillRef idx="0"/>
    <cs:effectRef idx="0"/>
    <cs:fontRef idx="minor">
      <a:schemeClr val="dk1"/>
    </cs:fontRef>
    <cs:spPr>
      <a:solidFill>
        <a:schemeClr val="lt1"/>
      </a:solidFill>
      <a:ln w="19050"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3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10000"/>
        </a:schemeClr>
      </a:solidFill>
      <a:ln w="28575">
        <a:solidFill>
          <a:schemeClr val="phClr"/>
        </a:solidFill>
      </a:ln>
      <a:effectLst>
        <a:innerShdw blurRad="114300">
          <a:schemeClr val="phClr"/>
        </a:innerShd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10000"/>
        </a:schemeClr>
      </a:solidFill>
      <a:ln w="28575">
        <a:solidFill>
          <a:schemeClr val="phClr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2857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25400" cap="flat" cmpd="sng" algn="ctr">
        <a:solidFill>
          <a:schemeClr val="tx1">
            <a:lumMod val="65000"/>
            <a:lumOff val="3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2857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DC4A5-2496-4D6A-80D0-8518A4B59863}" type="datetimeFigureOut">
              <a:rPr lang="zh-TW" altLang="en-US" smtClean="0"/>
              <a:t>2024/3/26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2CCDE-5A9C-45A9-937D-FBD721F8AC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104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332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313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TW" altLang="en-US" sz="3200" b="1" kern="1200" dirty="0">
          <a:solidFill>
            <a:schemeClr val="tx1"/>
          </a:solidFill>
          <a:latin typeface="+mj-ea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j-ea"/>
          <a:ea typeface="+mj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j-ea"/>
          <a:ea typeface="+mj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j-ea"/>
          <a:ea typeface="+mj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411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直條圖練習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535638" y="822141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348102"/>
              </p:ext>
            </p:extLst>
          </p:nvPr>
        </p:nvGraphicFramePr>
        <p:xfrm>
          <a:off x="4390699" y="530159"/>
          <a:ext cx="4633534" cy="1248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9554">
                  <a:extLst>
                    <a:ext uri="{9D8B030D-6E8A-4147-A177-3AD203B41FA5}">
                      <a16:colId xmlns:a16="http://schemas.microsoft.com/office/drawing/2014/main" val="2113074593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946876971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332596555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10280970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371034244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518546876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551099566"/>
                    </a:ext>
                  </a:extLst>
                </a:gridCol>
                <a:gridCol w="633904">
                  <a:extLst>
                    <a:ext uri="{9D8B030D-6E8A-4147-A177-3AD203B41FA5}">
                      <a16:colId xmlns:a16="http://schemas.microsoft.com/office/drawing/2014/main" val="1116444048"/>
                    </a:ext>
                  </a:extLst>
                </a:gridCol>
              </a:tblGrid>
              <a:tr h="216127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品名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一月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二月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三月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四月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五月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六月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總計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5289824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北海道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3,600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4,200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5,500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4,800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3,800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26,400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961568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濟州島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2,400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2,600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2,550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3,800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4,000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18,350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455466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京阪神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2,000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3,650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4,200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6,400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8,000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26,750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7267239"/>
                  </a:ext>
                </a:extLst>
              </a:tr>
            </a:tbl>
          </a:graphicData>
        </a:graphic>
      </p:graphicFrame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28" y="3260979"/>
            <a:ext cx="4248473" cy="2732802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2" name="圖表 11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419674"/>
              </p:ext>
            </p:extLst>
          </p:nvPr>
        </p:nvGraphicFramePr>
        <p:xfrm>
          <a:off x="4943279" y="3534218"/>
          <a:ext cx="3925717" cy="22991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8412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33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組合圖練習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203848" y="782057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056281D0-BD06-4A1A-A3D3-268EF0FA66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115869"/>
              </p:ext>
            </p:extLst>
          </p:nvPr>
        </p:nvGraphicFramePr>
        <p:xfrm>
          <a:off x="5039544" y="332657"/>
          <a:ext cx="3708918" cy="1451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1977">
                  <a:extLst>
                    <a:ext uri="{9D8B030D-6E8A-4147-A177-3AD203B41FA5}">
                      <a16:colId xmlns:a16="http://schemas.microsoft.com/office/drawing/2014/main" val="3676487989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973806323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3592266473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2177110474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195061044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325599683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3439637360"/>
                    </a:ext>
                  </a:extLst>
                </a:gridCol>
                <a:gridCol w="507409">
                  <a:extLst>
                    <a:ext uri="{9D8B030D-6E8A-4147-A177-3AD203B41FA5}">
                      <a16:colId xmlns:a16="http://schemas.microsoft.com/office/drawing/2014/main" val="4016246764"/>
                    </a:ext>
                  </a:extLst>
                </a:gridCol>
              </a:tblGrid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8775067"/>
                  </a:ext>
                </a:extLst>
              </a:tr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北海道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5153515"/>
                  </a:ext>
                </a:extLst>
              </a:tr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 dirty="0">
                          <a:effectLst/>
                        </a:rPr>
                        <a:t>濟州島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5817271"/>
                  </a:ext>
                </a:extLst>
              </a:tr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京阪神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26,750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1473744"/>
                  </a:ext>
                </a:extLst>
              </a:tr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 dirty="0">
                          <a:effectLst/>
                        </a:rPr>
                        <a:t>平均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2,833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2,933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5,267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23,833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8265236"/>
                  </a:ext>
                </a:extLst>
              </a:tr>
            </a:tbl>
          </a:graphicData>
        </a:graphic>
      </p:graphicFrame>
      <p:pic>
        <p:nvPicPr>
          <p:cNvPr id="3" name="圖片 2">
            <a:extLst>
              <a:ext uri="{FF2B5EF4-FFF2-40B4-BE49-F238E27FC236}">
                <a16:creationId xmlns:a16="http://schemas.microsoft.com/office/drawing/2014/main" id="{78B229F4-2BE8-4C6F-B699-9EC24DD88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84" y="3524575"/>
            <a:ext cx="4416189" cy="245887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4E5C058-28CF-4229-9EDE-CDFD710DF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701" y="3563788"/>
            <a:ext cx="4412112" cy="245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21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33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橫條圖練習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283198"/>
            <a:ext cx="4176464" cy="2892062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535638" y="822141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818578"/>
              </p:ext>
            </p:extLst>
          </p:nvPr>
        </p:nvGraphicFramePr>
        <p:xfrm>
          <a:off x="4390699" y="530159"/>
          <a:ext cx="4633534" cy="1248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9554">
                  <a:extLst>
                    <a:ext uri="{9D8B030D-6E8A-4147-A177-3AD203B41FA5}">
                      <a16:colId xmlns:a16="http://schemas.microsoft.com/office/drawing/2014/main" val="2113074593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946876971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332596555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10280970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371034244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518546876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551099566"/>
                    </a:ext>
                  </a:extLst>
                </a:gridCol>
                <a:gridCol w="633904">
                  <a:extLst>
                    <a:ext uri="{9D8B030D-6E8A-4147-A177-3AD203B41FA5}">
                      <a16:colId xmlns:a16="http://schemas.microsoft.com/office/drawing/2014/main" val="1116444048"/>
                    </a:ext>
                  </a:extLst>
                </a:gridCol>
              </a:tblGrid>
              <a:tr h="216127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品名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一月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二月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三月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四月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五月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六月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總計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5289824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北海道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3,600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4,200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5,500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4,800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3,800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26,400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961568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濟州島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2,400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2,600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2,550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3,800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4,000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18,350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455466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京阪神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2,000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3,650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4,200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6,400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8,000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26,750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7267239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graphicFrame>
        <p:nvGraphicFramePr>
          <p:cNvPr id="15" name="圖表 14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468915"/>
              </p:ext>
            </p:extLst>
          </p:nvPr>
        </p:nvGraphicFramePr>
        <p:xfrm>
          <a:off x="4802705" y="3459101"/>
          <a:ext cx="4176465" cy="2584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6337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483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圓形圖練習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843808" y="822143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260981"/>
            <a:ext cx="3892160" cy="2860570"/>
          </a:xfrm>
          <a:prstGeom prst="rect">
            <a:avLst/>
          </a:prstGeom>
        </p:spPr>
      </p:pic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4EEB50E-931E-4398-9B03-C37838ADC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318117"/>
              </p:ext>
            </p:extLst>
          </p:nvPr>
        </p:nvGraphicFramePr>
        <p:xfrm>
          <a:off x="4788022" y="525858"/>
          <a:ext cx="4185425" cy="1486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8032">
                  <a:extLst>
                    <a:ext uri="{9D8B030D-6E8A-4147-A177-3AD203B41FA5}">
                      <a16:colId xmlns:a16="http://schemas.microsoft.com/office/drawing/2014/main" val="3485317497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551880350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4146827630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3889513302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3245986372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129987970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3091093800"/>
                    </a:ext>
                  </a:extLst>
                </a:gridCol>
                <a:gridCol w="572599">
                  <a:extLst>
                    <a:ext uri="{9D8B030D-6E8A-4147-A177-3AD203B41FA5}">
                      <a16:colId xmlns:a16="http://schemas.microsoft.com/office/drawing/2014/main" val="2541960133"/>
                    </a:ext>
                  </a:extLst>
                </a:gridCol>
              </a:tblGrid>
              <a:tr h="163622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1856011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北海道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1002249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濟州島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67330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京阪神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2,500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8662488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九州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1,280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12,180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26819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四國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1,875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13,225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3992468"/>
                  </a:ext>
                </a:extLst>
              </a:tr>
            </a:tbl>
          </a:graphicData>
        </a:graphic>
      </p:graphicFrame>
      <p:graphicFrame>
        <p:nvGraphicFramePr>
          <p:cNvPr id="10" name="圖表 9">
            <a:extLst>
              <a:ext uri="{FF2B5EF4-FFF2-40B4-BE49-F238E27FC236}">
                <a16:creationId xmlns:a16="http://schemas.microsoft.com/office/drawing/2014/main" id="{00000000-0008-0000-02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4797962"/>
              </p:ext>
            </p:extLst>
          </p:nvPr>
        </p:nvGraphicFramePr>
        <p:xfrm>
          <a:off x="4571999" y="3215764"/>
          <a:ext cx="4242288" cy="31139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6083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3491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圓形圖</a:t>
            </a:r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(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子圖</a:t>
            </a:r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)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419497" y="1065461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4EEB50E-931E-4398-9B03-C37838ADC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814971"/>
              </p:ext>
            </p:extLst>
          </p:nvPr>
        </p:nvGraphicFramePr>
        <p:xfrm>
          <a:off x="4206729" y="584776"/>
          <a:ext cx="4829767" cy="1486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0875">
                  <a:extLst>
                    <a:ext uri="{9D8B030D-6E8A-4147-A177-3AD203B41FA5}">
                      <a16:colId xmlns:a16="http://schemas.microsoft.com/office/drawing/2014/main" val="3485317497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551880350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4146827630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3889513302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3245986372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129987970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3091093800"/>
                    </a:ext>
                  </a:extLst>
                </a:gridCol>
                <a:gridCol w="660750">
                  <a:extLst>
                    <a:ext uri="{9D8B030D-6E8A-4147-A177-3AD203B41FA5}">
                      <a16:colId xmlns:a16="http://schemas.microsoft.com/office/drawing/2014/main" val="2541960133"/>
                    </a:ext>
                  </a:extLst>
                </a:gridCol>
              </a:tblGrid>
              <a:tr h="163622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1856011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北海道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1002249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濟州島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67330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京阪神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2,500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8662488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九州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1,280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12,180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26819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四國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13,225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3992468"/>
                  </a:ext>
                </a:extLst>
              </a:tr>
            </a:tbl>
          </a:graphicData>
        </a:graphic>
      </p:graphicFrame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280885"/>
            <a:ext cx="3744416" cy="2888268"/>
          </a:xfrm>
          <a:prstGeom prst="rect">
            <a:avLst/>
          </a:prstGeom>
        </p:spPr>
      </p:pic>
      <p:graphicFrame>
        <p:nvGraphicFramePr>
          <p:cNvPr id="12" name="圖表 11">
            <a:extLst>
              <a:ext uri="{FF2B5EF4-FFF2-40B4-BE49-F238E27FC236}">
                <a16:creationId xmlns:a16="http://schemas.microsoft.com/office/drawing/2014/main" id="{00000000-0008-0000-03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3259483"/>
              </p:ext>
            </p:extLst>
          </p:nvPr>
        </p:nvGraphicFramePr>
        <p:xfrm>
          <a:off x="4714158" y="3414294"/>
          <a:ext cx="4156596" cy="27316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2120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4211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圓形圖</a:t>
            </a:r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(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脫離圓心</a:t>
            </a:r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)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952328" y="1009743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4EEB50E-931E-4398-9B03-C37838ADC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032890"/>
              </p:ext>
            </p:extLst>
          </p:nvPr>
        </p:nvGraphicFramePr>
        <p:xfrm>
          <a:off x="4788024" y="584776"/>
          <a:ext cx="4289199" cy="1486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4595">
                  <a:extLst>
                    <a:ext uri="{9D8B030D-6E8A-4147-A177-3AD203B41FA5}">
                      <a16:colId xmlns:a16="http://schemas.microsoft.com/office/drawing/2014/main" val="3485317497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551880350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4146827630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3889513302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3245986372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129987970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3091093800"/>
                    </a:ext>
                  </a:extLst>
                </a:gridCol>
                <a:gridCol w="586796">
                  <a:extLst>
                    <a:ext uri="{9D8B030D-6E8A-4147-A177-3AD203B41FA5}">
                      <a16:colId xmlns:a16="http://schemas.microsoft.com/office/drawing/2014/main" val="2541960133"/>
                    </a:ext>
                  </a:extLst>
                </a:gridCol>
              </a:tblGrid>
              <a:tr h="163622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 dirty="0">
                          <a:effectLst/>
                        </a:rPr>
                        <a:t>品名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1856011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 dirty="0">
                          <a:effectLst/>
                        </a:rPr>
                        <a:t>北海道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1002249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濟州島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67330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京阪神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2,500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8662488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九州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1,280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12,180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26819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四國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13,225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3992468"/>
                  </a:ext>
                </a:extLst>
              </a:tr>
            </a:tbl>
          </a:graphicData>
        </a:graphic>
      </p:graphicFrame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86" y="3327937"/>
            <a:ext cx="4092883" cy="2592719"/>
          </a:xfrm>
          <a:prstGeom prst="rect">
            <a:avLst/>
          </a:prstGeom>
        </p:spPr>
      </p:pic>
      <p:graphicFrame>
        <p:nvGraphicFramePr>
          <p:cNvPr id="10" name="圖表 9">
            <a:extLst>
              <a:ext uri="{FF2B5EF4-FFF2-40B4-BE49-F238E27FC236}">
                <a16:creationId xmlns:a16="http://schemas.microsoft.com/office/drawing/2014/main" id="{00000000-0008-0000-04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5980307"/>
              </p:ext>
            </p:extLst>
          </p:nvPr>
        </p:nvGraphicFramePr>
        <p:xfrm>
          <a:off x="4786101" y="3412672"/>
          <a:ext cx="4264521" cy="24524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6049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267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雷達圖練習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419872" y="869452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435054"/>
              </p:ext>
            </p:extLst>
          </p:nvPr>
        </p:nvGraphicFramePr>
        <p:xfrm>
          <a:off x="5327576" y="692339"/>
          <a:ext cx="3456384" cy="1337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392483810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842751129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8075064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評比項目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全體平均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甲領隊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1906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服務完善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3.5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4.0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099782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互動性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3.2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2.6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074576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認真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3.8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4.2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904983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即時性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3.4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4.3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502965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同理心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3.1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3.9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60110981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F8B69083-78A8-472F-AC1A-A62E5DFAE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62" y="3328234"/>
            <a:ext cx="4167876" cy="27633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4CA5EBE-C81B-4758-AA47-2CA7803FD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9872" y="3337202"/>
            <a:ext cx="4032489" cy="271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83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843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XY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散布圖練習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570306"/>
              </p:ext>
            </p:extLst>
          </p:nvPr>
        </p:nvGraphicFramePr>
        <p:xfrm>
          <a:off x="5039544" y="88606"/>
          <a:ext cx="1171669" cy="1971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3823">
                  <a:extLst>
                    <a:ext uri="{9D8B030D-6E8A-4147-A177-3AD203B41FA5}">
                      <a16:colId xmlns:a16="http://schemas.microsoft.com/office/drawing/2014/main" val="104544572"/>
                    </a:ext>
                  </a:extLst>
                </a:gridCol>
                <a:gridCol w="787846">
                  <a:extLst>
                    <a:ext uri="{9D8B030D-6E8A-4147-A177-3AD203B41FA5}">
                      <a16:colId xmlns:a16="http://schemas.microsoft.com/office/drawing/2014/main" val="2511058691"/>
                    </a:ext>
                  </a:extLst>
                </a:gridCol>
              </a:tblGrid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年資</a:t>
                      </a:r>
                      <a:endParaRPr lang="zh-TW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月所得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5816518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1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            </a:t>
                      </a:r>
                      <a:r>
                        <a:rPr lang="en-US" altLang="zh-TW" sz="800" u="none" strike="noStrike">
                          <a:effectLst/>
                        </a:rPr>
                        <a:t>33,000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6454473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3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            </a:t>
                      </a:r>
                      <a:r>
                        <a:rPr lang="en-US" altLang="zh-TW" sz="800" u="none" strike="noStrike">
                          <a:effectLst/>
                        </a:rPr>
                        <a:t>34,000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3731938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5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            </a:t>
                      </a:r>
                      <a:r>
                        <a:rPr lang="en-US" altLang="zh-TW" sz="800" u="none" strike="noStrike">
                          <a:effectLst/>
                        </a:rPr>
                        <a:t>37,000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8889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7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43,000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10400702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9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48,000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2362517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54,000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4075506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63,000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2938571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66,000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0801319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68,000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7724074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19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69,000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7250270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69,000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8006933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70,000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0576609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71,000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2551340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72,000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1062795"/>
                  </a:ext>
                </a:extLst>
              </a:tr>
            </a:tbl>
          </a:graphicData>
        </a:graphic>
      </p:graphicFrame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260981"/>
            <a:ext cx="4251855" cy="2898056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203848" y="782057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graphicFrame>
        <p:nvGraphicFramePr>
          <p:cNvPr id="10" name="圖表 9">
            <a:extLst>
              <a:ext uri="{FF2B5EF4-FFF2-40B4-BE49-F238E27FC236}">
                <a16:creationId xmlns:a16="http://schemas.microsoft.com/office/drawing/2014/main" id="{00000000-0008-0000-06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9146239"/>
              </p:ext>
            </p:extLst>
          </p:nvPr>
        </p:nvGraphicFramePr>
        <p:xfrm>
          <a:off x="4935767" y="3263702"/>
          <a:ext cx="3880700" cy="27906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3065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267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折線圖練習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203848" y="782057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E83682CD-D650-40CF-B6C0-CC2A69D86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228101"/>
              </p:ext>
            </p:extLst>
          </p:nvPr>
        </p:nvGraphicFramePr>
        <p:xfrm>
          <a:off x="5148064" y="42211"/>
          <a:ext cx="1512168" cy="20342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7451">
                  <a:extLst>
                    <a:ext uri="{9D8B030D-6E8A-4147-A177-3AD203B41FA5}">
                      <a16:colId xmlns:a16="http://schemas.microsoft.com/office/drawing/2014/main" val="1377259218"/>
                    </a:ext>
                  </a:extLst>
                </a:gridCol>
                <a:gridCol w="834717">
                  <a:extLst>
                    <a:ext uri="{9D8B030D-6E8A-4147-A177-3AD203B41FA5}">
                      <a16:colId xmlns:a16="http://schemas.microsoft.com/office/drawing/2014/main" val="1159494110"/>
                    </a:ext>
                  </a:extLst>
                </a:gridCol>
              </a:tblGrid>
              <a:tr h="165167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 dirty="0">
                          <a:effectLst/>
                        </a:rPr>
                        <a:t>時間</a:t>
                      </a:r>
                      <a:endParaRPr lang="zh-TW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>
                          <a:effectLst/>
                        </a:rPr>
                        <a:t>銷售量</a:t>
                      </a:r>
                      <a:endParaRPr lang="zh-TW" altLang="en-US" sz="900" b="1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61353745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10/14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12,298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5267347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11/14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11,955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7939151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12/14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12,430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7546288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1/15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12,380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5729436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2/15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10,452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014163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3/15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11,868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7419187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4/15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11,925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5866248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5/15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12,191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64758175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6/15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12,337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76141141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7/15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12,443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5685335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8/15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12,064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98752675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9/15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12,447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292368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10/15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12,481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12980685"/>
                  </a:ext>
                </a:extLst>
              </a:tr>
            </a:tbl>
          </a:graphicData>
        </a:graphic>
      </p:graphicFrame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3" y="3260980"/>
            <a:ext cx="4283306" cy="2830437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AFD8A631-1BA7-4479-BF96-8DC1FD7EA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0192" y="3486253"/>
            <a:ext cx="3601491" cy="237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74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33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股票圖練習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203848" y="782057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160A29F-8532-4A4F-A110-858ADE1F8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191838"/>
              </p:ext>
            </p:extLst>
          </p:nvPr>
        </p:nvGraphicFramePr>
        <p:xfrm>
          <a:off x="5076056" y="38094"/>
          <a:ext cx="3568700" cy="1971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275317216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262710153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647883336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1129193144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738900173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1264616593"/>
                    </a:ext>
                  </a:extLst>
                </a:gridCol>
              </a:tblGrid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日期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成交量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開盤價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最高價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最低價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收盤價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9195295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6915808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9966648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1500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245660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1600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9349350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2500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5682703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2400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1815796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3000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5334437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3600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45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3663995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3000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48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2398590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2560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8042518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2000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4935493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2200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3326571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12/19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2000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1345706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12/20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1800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76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3980555"/>
                  </a:ext>
                </a:extLst>
              </a:tr>
            </a:tbl>
          </a:graphicData>
        </a:graphic>
      </p:graphicFrame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28" y="3248095"/>
            <a:ext cx="4123184" cy="2886630"/>
          </a:xfrm>
          <a:prstGeom prst="rect">
            <a:avLst/>
          </a:prstGeom>
        </p:spPr>
      </p:pic>
      <p:graphicFrame>
        <p:nvGraphicFramePr>
          <p:cNvPr id="10" name="圖表 9">
            <a:extLst>
              <a:ext uri="{FF2B5EF4-FFF2-40B4-BE49-F238E27FC236}">
                <a16:creationId xmlns:a16="http://schemas.microsoft.com/office/drawing/2014/main" id="{00000000-0008-0000-08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3844603"/>
              </p:ext>
            </p:extLst>
          </p:nvPr>
        </p:nvGraphicFramePr>
        <p:xfrm>
          <a:off x="4571999" y="2916863"/>
          <a:ext cx="4564361" cy="31340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444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theme/theme1.xml><?xml version="1.0" encoding="utf-8"?>
<a:theme xmlns:a="http://schemas.openxmlformats.org/drawingml/2006/main" name="4_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690</TotalTime>
  <Words>673</Words>
  <Application>Microsoft Office PowerPoint</Application>
  <PresentationFormat>如螢幕大小 (4:3)</PresentationFormat>
  <Paragraphs>477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文鼎中楷</vt:lpstr>
      <vt:lpstr>微軟正黑體</vt:lpstr>
      <vt:lpstr>新細明體</vt:lpstr>
      <vt:lpstr>Arial</vt:lpstr>
      <vt:lpstr>Calibri</vt:lpstr>
      <vt:lpstr>Times New Roman</vt:lpstr>
      <vt:lpstr>4_佈景主題1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無</dc:title>
  <dc:creator>TT</dc:creator>
  <cp:lastModifiedBy>C2</cp:lastModifiedBy>
  <cp:revision>84</cp:revision>
  <dcterms:created xsi:type="dcterms:W3CDTF">2017-01-16T13:26:16Z</dcterms:created>
  <dcterms:modified xsi:type="dcterms:W3CDTF">2024-03-26T07:04:38Z</dcterms:modified>
</cp:coreProperties>
</file>