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handoutMasterIdLst>
    <p:handoutMasterId r:id="rId34"/>
  </p:handoutMasterIdLst>
  <p:sldIdLst>
    <p:sldId id="472" r:id="rId2"/>
    <p:sldId id="541" r:id="rId3"/>
    <p:sldId id="584" r:id="rId4"/>
    <p:sldId id="585" r:id="rId5"/>
    <p:sldId id="586" r:id="rId6"/>
    <p:sldId id="587" r:id="rId7"/>
    <p:sldId id="588" r:id="rId8"/>
    <p:sldId id="589" r:id="rId9"/>
    <p:sldId id="583" r:id="rId10"/>
    <p:sldId id="590" r:id="rId11"/>
    <p:sldId id="542" r:id="rId12"/>
    <p:sldId id="540" r:id="rId13"/>
    <p:sldId id="591" r:id="rId14"/>
    <p:sldId id="543" r:id="rId15"/>
    <p:sldId id="563" r:id="rId16"/>
    <p:sldId id="592" r:id="rId17"/>
    <p:sldId id="554" r:id="rId18"/>
    <p:sldId id="564" r:id="rId19"/>
    <p:sldId id="561" r:id="rId20"/>
    <p:sldId id="565" r:id="rId21"/>
    <p:sldId id="562" r:id="rId22"/>
    <p:sldId id="567" r:id="rId23"/>
    <p:sldId id="555" r:id="rId24"/>
    <p:sldId id="593" r:id="rId25"/>
    <p:sldId id="568" r:id="rId26"/>
    <p:sldId id="569" r:id="rId27"/>
    <p:sldId id="580" r:id="rId28"/>
    <p:sldId id="581" r:id="rId29"/>
    <p:sldId id="570" r:id="rId30"/>
    <p:sldId id="571" r:id="rId31"/>
    <p:sldId id="582" r:id="rId32"/>
  </p:sldIdLst>
  <p:sldSz cx="9144000" cy="6858000" type="screen4x3"/>
  <p:notesSz cx="6858000" cy="9947275"/>
  <p:custDataLst>
    <p:tags r:id="rId35"/>
  </p:custDataLst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eção Padrão" id="{F5DAD10E-17C1-4710-B099-7EBFE8478777}">
          <p14:sldIdLst>
            <p14:sldId id="472"/>
            <p14:sldId id="541"/>
            <p14:sldId id="584"/>
            <p14:sldId id="585"/>
            <p14:sldId id="586"/>
            <p14:sldId id="587"/>
            <p14:sldId id="588"/>
            <p14:sldId id="589"/>
            <p14:sldId id="583"/>
            <p14:sldId id="590"/>
            <p14:sldId id="542"/>
            <p14:sldId id="540"/>
            <p14:sldId id="591"/>
            <p14:sldId id="543"/>
            <p14:sldId id="563"/>
            <p14:sldId id="592"/>
            <p14:sldId id="554"/>
            <p14:sldId id="564"/>
            <p14:sldId id="561"/>
            <p14:sldId id="565"/>
            <p14:sldId id="562"/>
            <p14:sldId id="567"/>
            <p14:sldId id="555"/>
            <p14:sldId id="593"/>
            <p14:sldId id="568"/>
            <p14:sldId id="569"/>
            <p14:sldId id="580"/>
            <p14:sldId id="581"/>
            <p14:sldId id="570"/>
            <p14:sldId id="571"/>
            <p14:sldId id="5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6127"/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45" autoAdjust="0"/>
  </p:normalViewPr>
  <p:slideViewPr>
    <p:cSldViewPr>
      <p:cViewPr varScale="1">
        <p:scale>
          <a:sx n="106" d="100"/>
          <a:sy n="106" d="100"/>
        </p:scale>
        <p:origin x="117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3BCEA3-F762-4334-B3AA-36FBECA80398}" type="doc">
      <dgm:prSet loTypeId="urn:microsoft.com/office/officeart/2005/8/layout/matrix1" loCatId="matrix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pt-BR"/>
        </a:p>
      </dgm:t>
    </dgm:pt>
    <dgm:pt modelId="{F3C68D50-42C3-485B-A067-EAD675A43BF6}">
      <dgm:prSet phldrT="[Texto]" custT="1"/>
      <dgm:spPr/>
      <dgm:t>
        <a:bodyPr/>
        <a:lstStyle/>
        <a:p>
          <a:r>
            <a:rPr lang="pt-BR" sz="8800" b="1" dirty="0"/>
            <a:t>R</a:t>
          </a:r>
        </a:p>
      </dgm:t>
    </dgm:pt>
    <dgm:pt modelId="{8CA69A66-CFE0-4882-9BB0-B57573D55BFE}" type="parTrans" cxnId="{1283CE95-D447-42EC-AA0C-EED5C6F7F9A9}">
      <dgm:prSet/>
      <dgm:spPr/>
      <dgm:t>
        <a:bodyPr/>
        <a:lstStyle/>
        <a:p>
          <a:endParaRPr lang="pt-BR"/>
        </a:p>
      </dgm:t>
    </dgm:pt>
    <dgm:pt modelId="{1D341206-3E04-4BB9-948E-966BAE09B9EC}" type="sibTrans" cxnId="{1283CE95-D447-42EC-AA0C-EED5C6F7F9A9}">
      <dgm:prSet/>
      <dgm:spPr/>
      <dgm:t>
        <a:bodyPr/>
        <a:lstStyle/>
        <a:p>
          <a:endParaRPr lang="pt-BR"/>
        </a:p>
      </dgm:t>
    </dgm:pt>
    <dgm:pt modelId="{15688125-86A5-44CB-AC97-EA9121EDE3A7}">
      <dgm:prSet phldrT="[Texto]"/>
      <dgm:spPr/>
      <dgm:t>
        <a:bodyPr/>
        <a:lstStyle/>
        <a:p>
          <a:r>
            <a:rPr lang="pt-BR" dirty="0"/>
            <a:t>Gestão da </a:t>
          </a:r>
          <a:r>
            <a:rPr lang="pt-BR" dirty="0" smtClean="0"/>
            <a:t>Informação</a:t>
          </a:r>
          <a:endParaRPr lang="pt-BR" dirty="0"/>
        </a:p>
      </dgm:t>
    </dgm:pt>
    <dgm:pt modelId="{9E456B4F-0DF0-4671-AC97-87AB9AF5CF31}" type="parTrans" cxnId="{3ADB91AC-E6FD-4993-8DE3-5A5C7E67A9A6}">
      <dgm:prSet/>
      <dgm:spPr/>
      <dgm:t>
        <a:bodyPr/>
        <a:lstStyle/>
        <a:p>
          <a:endParaRPr lang="pt-BR"/>
        </a:p>
      </dgm:t>
    </dgm:pt>
    <dgm:pt modelId="{38A15005-B8FF-4E71-AB1B-5016F285D899}" type="sibTrans" cxnId="{3ADB91AC-E6FD-4993-8DE3-5A5C7E67A9A6}">
      <dgm:prSet/>
      <dgm:spPr/>
      <dgm:t>
        <a:bodyPr/>
        <a:lstStyle/>
        <a:p>
          <a:endParaRPr lang="pt-BR"/>
        </a:p>
      </dgm:t>
    </dgm:pt>
    <dgm:pt modelId="{0E212235-08BB-4811-911C-BF15F81AACCC}">
      <dgm:prSet phldrT="[Texto]"/>
      <dgm:spPr/>
      <dgm:t>
        <a:bodyPr/>
        <a:lstStyle/>
        <a:p>
          <a:r>
            <a:rPr lang="pt-BR" dirty="0" smtClean="0"/>
            <a:t>Reprodutibilidade </a:t>
          </a:r>
          <a:r>
            <a:rPr lang="pt-BR" dirty="0"/>
            <a:t>dos </a:t>
          </a:r>
          <a:r>
            <a:rPr lang="pt-BR" dirty="0" smtClean="0"/>
            <a:t>resultados</a:t>
          </a:r>
          <a:endParaRPr lang="pt-BR" dirty="0"/>
        </a:p>
      </dgm:t>
    </dgm:pt>
    <dgm:pt modelId="{73025846-CAC4-4E33-90BA-135631EE42AD}" type="parTrans" cxnId="{8C0A4B94-A57B-472D-BB82-DDBE34EDC066}">
      <dgm:prSet/>
      <dgm:spPr/>
      <dgm:t>
        <a:bodyPr/>
        <a:lstStyle/>
        <a:p>
          <a:endParaRPr lang="pt-BR"/>
        </a:p>
      </dgm:t>
    </dgm:pt>
    <dgm:pt modelId="{B2B9FB11-D136-494C-A9CA-D9AA002B286B}" type="sibTrans" cxnId="{8C0A4B94-A57B-472D-BB82-DDBE34EDC066}">
      <dgm:prSet/>
      <dgm:spPr/>
      <dgm:t>
        <a:bodyPr/>
        <a:lstStyle/>
        <a:p>
          <a:endParaRPr lang="pt-BR"/>
        </a:p>
      </dgm:t>
    </dgm:pt>
    <dgm:pt modelId="{F9C5AC31-FBCD-4945-A5A8-6A9E3BF168A6}">
      <dgm:prSet phldrT="[Texto]"/>
      <dgm:spPr/>
      <dgm:t>
        <a:bodyPr/>
        <a:lstStyle/>
        <a:p>
          <a:r>
            <a:rPr lang="pt-BR" dirty="0"/>
            <a:t>Automatização de </a:t>
          </a:r>
          <a:r>
            <a:rPr lang="pt-BR" dirty="0" smtClean="0"/>
            <a:t>tarefas</a:t>
          </a:r>
          <a:endParaRPr lang="pt-BR" dirty="0"/>
        </a:p>
      </dgm:t>
    </dgm:pt>
    <dgm:pt modelId="{9978209E-849F-4E12-BA86-F67A2E4622B3}" type="parTrans" cxnId="{2D29A96F-D66E-4D13-B08B-222AA096E18E}">
      <dgm:prSet/>
      <dgm:spPr/>
      <dgm:t>
        <a:bodyPr/>
        <a:lstStyle/>
        <a:p>
          <a:endParaRPr lang="pt-BR"/>
        </a:p>
      </dgm:t>
    </dgm:pt>
    <dgm:pt modelId="{B253E6BA-4DF4-489A-880B-D3FAAE81A30E}" type="sibTrans" cxnId="{2D29A96F-D66E-4D13-B08B-222AA096E18E}">
      <dgm:prSet/>
      <dgm:spPr/>
      <dgm:t>
        <a:bodyPr/>
        <a:lstStyle/>
        <a:p>
          <a:endParaRPr lang="pt-BR"/>
        </a:p>
      </dgm:t>
    </dgm:pt>
    <dgm:pt modelId="{E8249F37-3D36-4114-AEE1-2FA33A3820D5}">
      <dgm:prSet phldrT="[Texto]"/>
      <dgm:spPr/>
      <dgm:t>
        <a:bodyPr/>
        <a:lstStyle/>
        <a:p>
          <a:r>
            <a:rPr lang="pt-BR" dirty="0"/>
            <a:t>Métodos e modelos </a:t>
          </a:r>
          <a:r>
            <a:rPr lang="pt-BR" dirty="0" smtClean="0"/>
            <a:t>atuais</a:t>
          </a:r>
          <a:endParaRPr lang="pt-BR" dirty="0"/>
        </a:p>
      </dgm:t>
    </dgm:pt>
    <dgm:pt modelId="{F102723A-FD52-484C-9E21-724B61CFC45B}" type="parTrans" cxnId="{DF67B847-55DC-443D-98AC-B0E310A45220}">
      <dgm:prSet/>
      <dgm:spPr/>
      <dgm:t>
        <a:bodyPr/>
        <a:lstStyle/>
        <a:p>
          <a:endParaRPr lang="pt-BR"/>
        </a:p>
      </dgm:t>
    </dgm:pt>
    <dgm:pt modelId="{BED005C8-55B7-4AED-B281-D45575E82A58}" type="sibTrans" cxnId="{DF67B847-55DC-443D-98AC-B0E310A45220}">
      <dgm:prSet/>
      <dgm:spPr/>
      <dgm:t>
        <a:bodyPr/>
        <a:lstStyle/>
        <a:p>
          <a:endParaRPr lang="pt-BR"/>
        </a:p>
      </dgm:t>
    </dgm:pt>
    <dgm:pt modelId="{98BDA08D-E1B5-4ABF-A8B4-CC905C3A6C7F}" type="pres">
      <dgm:prSet presAssocID="{8E3BCEA3-F762-4334-B3AA-36FBECA80398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CE7E832E-60B2-43C5-8792-1BE58AE92835}" type="pres">
      <dgm:prSet presAssocID="{8E3BCEA3-F762-4334-B3AA-36FBECA80398}" presName="matrix" presStyleCnt="0"/>
      <dgm:spPr/>
    </dgm:pt>
    <dgm:pt modelId="{29B94F89-EEB2-41A9-906E-BB5F41756E1D}" type="pres">
      <dgm:prSet presAssocID="{8E3BCEA3-F762-4334-B3AA-36FBECA80398}" presName="tile1" presStyleLbl="node1" presStyleIdx="0" presStyleCnt="4"/>
      <dgm:spPr/>
      <dgm:t>
        <a:bodyPr/>
        <a:lstStyle/>
        <a:p>
          <a:endParaRPr lang="pt-BR"/>
        </a:p>
      </dgm:t>
    </dgm:pt>
    <dgm:pt modelId="{B17DC9D3-5457-45C6-B102-F108AE130B1E}" type="pres">
      <dgm:prSet presAssocID="{8E3BCEA3-F762-4334-B3AA-36FBECA80398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F26C283-48E1-4BF9-AD9D-BF84FE0CA057}" type="pres">
      <dgm:prSet presAssocID="{8E3BCEA3-F762-4334-B3AA-36FBECA80398}" presName="tile2" presStyleLbl="node1" presStyleIdx="1" presStyleCnt="4"/>
      <dgm:spPr/>
      <dgm:t>
        <a:bodyPr/>
        <a:lstStyle/>
        <a:p>
          <a:endParaRPr lang="pt-BR"/>
        </a:p>
      </dgm:t>
    </dgm:pt>
    <dgm:pt modelId="{1BA085F7-4204-413E-A5A4-879F3EF19DC9}" type="pres">
      <dgm:prSet presAssocID="{8E3BCEA3-F762-4334-B3AA-36FBECA80398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5C78F91-2D32-4D59-9218-DEAD67F035A0}" type="pres">
      <dgm:prSet presAssocID="{8E3BCEA3-F762-4334-B3AA-36FBECA80398}" presName="tile3" presStyleLbl="node1" presStyleIdx="2" presStyleCnt="4"/>
      <dgm:spPr/>
      <dgm:t>
        <a:bodyPr/>
        <a:lstStyle/>
        <a:p>
          <a:endParaRPr lang="pt-BR"/>
        </a:p>
      </dgm:t>
    </dgm:pt>
    <dgm:pt modelId="{FF5CF5AB-1D8D-417A-A3A1-50B441E88B51}" type="pres">
      <dgm:prSet presAssocID="{8E3BCEA3-F762-4334-B3AA-36FBECA80398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7D3EA68-91E2-46C3-95EF-8C91488826D2}" type="pres">
      <dgm:prSet presAssocID="{8E3BCEA3-F762-4334-B3AA-36FBECA80398}" presName="tile4" presStyleLbl="node1" presStyleIdx="3" presStyleCnt="4"/>
      <dgm:spPr/>
      <dgm:t>
        <a:bodyPr/>
        <a:lstStyle/>
        <a:p>
          <a:endParaRPr lang="pt-BR"/>
        </a:p>
      </dgm:t>
    </dgm:pt>
    <dgm:pt modelId="{59C5A526-73C1-46D3-B370-AA022B74CC1E}" type="pres">
      <dgm:prSet presAssocID="{8E3BCEA3-F762-4334-B3AA-36FBECA80398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8860313-F147-4369-838F-D2BDB07C3C29}" type="pres">
      <dgm:prSet presAssocID="{8E3BCEA3-F762-4334-B3AA-36FBECA80398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</dgm:ptLst>
  <dgm:cxnLst>
    <dgm:cxn modelId="{676D9C3B-11B9-4669-A1E7-41A61AA6F93C}" type="presOf" srcId="{F9C5AC31-FBCD-4945-A5A8-6A9E3BF168A6}" destId="{FF5CF5AB-1D8D-417A-A3A1-50B441E88B51}" srcOrd="1" destOrd="0" presId="urn:microsoft.com/office/officeart/2005/8/layout/matrix1"/>
    <dgm:cxn modelId="{6A8A4406-C3C1-48D3-9750-52376FD8FAC8}" type="presOf" srcId="{E8249F37-3D36-4114-AEE1-2FA33A3820D5}" destId="{59C5A526-73C1-46D3-B370-AA022B74CC1E}" srcOrd="1" destOrd="0" presId="urn:microsoft.com/office/officeart/2005/8/layout/matrix1"/>
    <dgm:cxn modelId="{7F35D6CD-3936-4CF5-ACBD-D88CC238AB0D}" type="presOf" srcId="{0E212235-08BB-4811-911C-BF15F81AACCC}" destId="{1BA085F7-4204-413E-A5A4-879F3EF19DC9}" srcOrd="1" destOrd="0" presId="urn:microsoft.com/office/officeart/2005/8/layout/matrix1"/>
    <dgm:cxn modelId="{2D29A96F-D66E-4D13-B08B-222AA096E18E}" srcId="{F3C68D50-42C3-485B-A067-EAD675A43BF6}" destId="{F9C5AC31-FBCD-4945-A5A8-6A9E3BF168A6}" srcOrd="2" destOrd="0" parTransId="{9978209E-849F-4E12-BA86-F67A2E4622B3}" sibTransId="{B253E6BA-4DF4-489A-880B-D3FAAE81A30E}"/>
    <dgm:cxn modelId="{DF67B847-55DC-443D-98AC-B0E310A45220}" srcId="{F3C68D50-42C3-485B-A067-EAD675A43BF6}" destId="{E8249F37-3D36-4114-AEE1-2FA33A3820D5}" srcOrd="3" destOrd="0" parTransId="{F102723A-FD52-484C-9E21-724B61CFC45B}" sibTransId="{BED005C8-55B7-4AED-B281-D45575E82A58}"/>
    <dgm:cxn modelId="{9B5CC2C4-DE3B-42DA-A614-7DBE4638C5D9}" type="presOf" srcId="{15688125-86A5-44CB-AC97-EA9121EDE3A7}" destId="{B17DC9D3-5457-45C6-B102-F108AE130B1E}" srcOrd="1" destOrd="0" presId="urn:microsoft.com/office/officeart/2005/8/layout/matrix1"/>
    <dgm:cxn modelId="{74AA77C5-33D2-4511-9CB3-9BF7EE9706B9}" type="presOf" srcId="{0E212235-08BB-4811-911C-BF15F81AACCC}" destId="{3F26C283-48E1-4BF9-AD9D-BF84FE0CA057}" srcOrd="0" destOrd="0" presId="urn:microsoft.com/office/officeart/2005/8/layout/matrix1"/>
    <dgm:cxn modelId="{4499A5F1-2E6E-4888-9C22-A034B9EAB45F}" type="presOf" srcId="{8E3BCEA3-F762-4334-B3AA-36FBECA80398}" destId="{98BDA08D-E1B5-4ABF-A8B4-CC905C3A6C7F}" srcOrd="0" destOrd="0" presId="urn:microsoft.com/office/officeart/2005/8/layout/matrix1"/>
    <dgm:cxn modelId="{9B77B828-CDB5-4C9E-B9AE-AD862B49B555}" type="presOf" srcId="{F9C5AC31-FBCD-4945-A5A8-6A9E3BF168A6}" destId="{75C78F91-2D32-4D59-9218-DEAD67F035A0}" srcOrd="0" destOrd="0" presId="urn:microsoft.com/office/officeart/2005/8/layout/matrix1"/>
    <dgm:cxn modelId="{1283CE95-D447-42EC-AA0C-EED5C6F7F9A9}" srcId="{8E3BCEA3-F762-4334-B3AA-36FBECA80398}" destId="{F3C68D50-42C3-485B-A067-EAD675A43BF6}" srcOrd="0" destOrd="0" parTransId="{8CA69A66-CFE0-4882-9BB0-B57573D55BFE}" sibTransId="{1D341206-3E04-4BB9-948E-966BAE09B9EC}"/>
    <dgm:cxn modelId="{A8C1BA1F-8D2B-4F4D-85F8-C760C5B2CA7F}" type="presOf" srcId="{E8249F37-3D36-4114-AEE1-2FA33A3820D5}" destId="{57D3EA68-91E2-46C3-95EF-8C91488826D2}" srcOrd="0" destOrd="0" presId="urn:microsoft.com/office/officeart/2005/8/layout/matrix1"/>
    <dgm:cxn modelId="{724C9249-7D4E-4282-A7EB-2CA8A3F09EA5}" type="presOf" srcId="{15688125-86A5-44CB-AC97-EA9121EDE3A7}" destId="{29B94F89-EEB2-41A9-906E-BB5F41756E1D}" srcOrd="0" destOrd="0" presId="urn:microsoft.com/office/officeart/2005/8/layout/matrix1"/>
    <dgm:cxn modelId="{7CDC6584-03EF-4D2D-B19C-C92C1F8A2B2F}" type="presOf" srcId="{F3C68D50-42C3-485B-A067-EAD675A43BF6}" destId="{78860313-F147-4369-838F-D2BDB07C3C29}" srcOrd="0" destOrd="0" presId="urn:microsoft.com/office/officeart/2005/8/layout/matrix1"/>
    <dgm:cxn modelId="{8C0A4B94-A57B-472D-BB82-DDBE34EDC066}" srcId="{F3C68D50-42C3-485B-A067-EAD675A43BF6}" destId="{0E212235-08BB-4811-911C-BF15F81AACCC}" srcOrd="1" destOrd="0" parTransId="{73025846-CAC4-4E33-90BA-135631EE42AD}" sibTransId="{B2B9FB11-D136-494C-A9CA-D9AA002B286B}"/>
    <dgm:cxn modelId="{3ADB91AC-E6FD-4993-8DE3-5A5C7E67A9A6}" srcId="{F3C68D50-42C3-485B-A067-EAD675A43BF6}" destId="{15688125-86A5-44CB-AC97-EA9121EDE3A7}" srcOrd="0" destOrd="0" parTransId="{9E456B4F-0DF0-4671-AC97-87AB9AF5CF31}" sibTransId="{38A15005-B8FF-4E71-AB1B-5016F285D899}"/>
    <dgm:cxn modelId="{C22EDB41-5C2B-4F9D-A5FB-A417E71EAA1E}" type="presParOf" srcId="{98BDA08D-E1B5-4ABF-A8B4-CC905C3A6C7F}" destId="{CE7E832E-60B2-43C5-8792-1BE58AE92835}" srcOrd="0" destOrd="0" presId="urn:microsoft.com/office/officeart/2005/8/layout/matrix1"/>
    <dgm:cxn modelId="{D56DCBC1-B2E1-47A0-B873-CD3B9CE1814E}" type="presParOf" srcId="{CE7E832E-60B2-43C5-8792-1BE58AE92835}" destId="{29B94F89-EEB2-41A9-906E-BB5F41756E1D}" srcOrd="0" destOrd="0" presId="urn:microsoft.com/office/officeart/2005/8/layout/matrix1"/>
    <dgm:cxn modelId="{5919DCD4-3591-41C5-B019-D4F620170115}" type="presParOf" srcId="{CE7E832E-60B2-43C5-8792-1BE58AE92835}" destId="{B17DC9D3-5457-45C6-B102-F108AE130B1E}" srcOrd="1" destOrd="0" presId="urn:microsoft.com/office/officeart/2005/8/layout/matrix1"/>
    <dgm:cxn modelId="{5444E1B9-8653-4A97-87EC-896A681298AB}" type="presParOf" srcId="{CE7E832E-60B2-43C5-8792-1BE58AE92835}" destId="{3F26C283-48E1-4BF9-AD9D-BF84FE0CA057}" srcOrd="2" destOrd="0" presId="urn:microsoft.com/office/officeart/2005/8/layout/matrix1"/>
    <dgm:cxn modelId="{DE550BF1-CF5F-499C-9DE6-7673F961FBCC}" type="presParOf" srcId="{CE7E832E-60B2-43C5-8792-1BE58AE92835}" destId="{1BA085F7-4204-413E-A5A4-879F3EF19DC9}" srcOrd="3" destOrd="0" presId="urn:microsoft.com/office/officeart/2005/8/layout/matrix1"/>
    <dgm:cxn modelId="{67B68285-4EF4-4AB2-8AC0-BF96C4F27143}" type="presParOf" srcId="{CE7E832E-60B2-43C5-8792-1BE58AE92835}" destId="{75C78F91-2D32-4D59-9218-DEAD67F035A0}" srcOrd="4" destOrd="0" presId="urn:microsoft.com/office/officeart/2005/8/layout/matrix1"/>
    <dgm:cxn modelId="{CD5F3869-9DD8-4644-8AE4-E51182E4257A}" type="presParOf" srcId="{CE7E832E-60B2-43C5-8792-1BE58AE92835}" destId="{FF5CF5AB-1D8D-417A-A3A1-50B441E88B51}" srcOrd="5" destOrd="0" presId="urn:microsoft.com/office/officeart/2005/8/layout/matrix1"/>
    <dgm:cxn modelId="{8A8CB4BD-736D-41EF-9531-6C98AF1ACC57}" type="presParOf" srcId="{CE7E832E-60B2-43C5-8792-1BE58AE92835}" destId="{57D3EA68-91E2-46C3-95EF-8C91488826D2}" srcOrd="6" destOrd="0" presId="urn:microsoft.com/office/officeart/2005/8/layout/matrix1"/>
    <dgm:cxn modelId="{A4242579-EBAD-41F5-8970-6B0237394294}" type="presParOf" srcId="{CE7E832E-60B2-43C5-8792-1BE58AE92835}" destId="{59C5A526-73C1-46D3-B370-AA022B74CC1E}" srcOrd="7" destOrd="0" presId="urn:microsoft.com/office/officeart/2005/8/layout/matrix1"/>
    <dgm:cxn modelId="{C3E876A9-7A36-496E-81BA-E277F116923B}" type="presParOf" srcId="{98BDA08D-E1B5-4ABF-A8B4-CC905C3A6C7F}" destId="{78860313-F147-4369-838F-D2BDB07C3C29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457486-0E40-4716-AA13-D98F1961F17B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pt-BR"/>
        </a:p>
      </dgm:t>
    </dgm:pt>
    <dgm:pt modelId="{56FA65D8-306C-4ADB-9E4E-A33372D82E4A}">
      <dgm:prSet phldrT="[Texto]"/>
      <dgm:spPr/>
      <dgm:t>
        <a:bodyPr/>
        <a:lstStyle/>
        <a:p>
          <a:r>
            <a:rPr lang="pt-BR" dirty="0"/>
            <a:t>Script</a:t>
          </a:r>
        </a:p>
      </dgm:t>
    </dgm:pt>
    <dgm:pt modelId="{7EBAB96E-19FE-4489-8BCD-B4DC5E43D6FB}" type="parTrans" cxnId="{18052387-59B6-4DD0-B67E-8849C06C995A}">
      <dgm:prSet/>
      <dgm:spPr/>
      <dgm:t>
        <a:bodyPr/>
        <a:lstStyle/>
        <a:p>
          <a:endParaRPr lang="pt-BR"/>
        </a:p>
      </dgm:t>
    </dgm:pt>
    <dgm:pt modelId="{999427F2-7C92-45FB-8F48-D8A09675DD96}" type="sibTrans" cxnId="{18052387-59B6-4DD0-B67E-8849C06C995A}">
      <dgm:prSet/>
      <dgm:spPr/>
      <dgm:t>
        <a:bodyPr/>
        <a:lstStyle/>
        <a:p>
          <a:endParaRPr lang="pt-BR"/>
        </a:p>
      </dgm:t>
    </dgm:pt>
    <dgm:pt modelId="{C460C351-AF8F-4BFC-A21A-4E2C784548D0}">
      <dgm:prSet phldrT="[Texto]" custT="1"/>
      <dgm:spPr/>
      <dgm:t>
        <a:bodyPr/>
        <a:lstStyle/>
        <a:p>
          <a:r>
            <a:rPr lang="pt-BR" sz="2800" dirty="0"/>
            <a:t>O usuário escreve o que ele quer fazer.</a:t>
          </a:r>
        </a:p>
      </dgm:t>
    </dgm:pt>
    <dgm:pt modelId="{87EAEA1D-38AB-4AC2-9389-1B048212FC61}" type="parTrans" cxnId="{ED2A80AB-5DEF-476E-A9E5-F746E1CA291F}">
      <dgm:prSet/>
      <dgm:spPr/>
      <dgm:t>
        <a:bodyPr/>
        <a:lstStyle/>
        <a:p>
          <a:endParaRPr lang="pt-BR"/>
        </a:p>
      </dgm:t>
    </dgm:pt>
    <dgm:pt modelId="{22C09317-334F-455D-91D3-FEFE52D9AA07}" type="sibTrans" cxnId="{ED2A80AB-5DEF-476E-A9E5-F746E1CA291F}">
      <dgm:prSet/>
      <dgm:spPr/>
      <dgm:t>
        <a:bodyPr/>
        <a:lstStyle/>
        <a:p>
          <a:endParaRPr lang="pt-BR"/>
        </a:p>
      </dgm:t>
    </dgm:pt>
    <dgm:pt modelId="{46781D89-0B35-439B-AEF4-A2B6E2A42609}">
      <dgm:prSet phldrT="[Texto]"/>
      <dgm:spPr/>
      <dgm:t>
        <a:bodyPr/>
        <a:lstStyle/>
        <a:p>
          <a:r>
            <a:rPr lang="pt-BR" dirty="0"/>
            <a:t>Console</a:t>
          </a:r>
        </a:p>
      </dgm:t>
    </dgm:pt>
    <dgm:pt modelId="{3CDAB888-40EA-4F7C-86AF-83A36F874E90}" type="parTrans" cxnId="{D229C91A-222C-4677-936F-B2F6179353F1}">
      <dgm:prSet/>
      <dgm:spPr/>
      <dgm:t>
        <a:bodyPr/>
        <a:lstStyle/>
        <a:p>
          <a:endParaRPr lang="pt-BR"/>
        </a:p>
      </dgm:t>
    </dgm:pt>
    <dgm:pt modelId="{06AA612C-DA66-4970-9E45-49050973017D}" type="sibTrans" cxnId="{D229C91A-222C-4677-936F-B2F6179353F1}">
      <dgm:prSet/>
      <dgm:spPr/>
      <dgm:t>
        <a:bodyPr/>
        <a:lstStyle/>
        <a:p>
          <a:endParaRPr lang="pt-BR"/>
        </a:p>
      </dgm:t>
    </dgm:pt>
    <dgm:pt modelId="{7B054C03-734E-4BE6-A4A2-6CDE1F581067}">
      <dgm:prSet phldrT="[Texto]" custT="1"/>
      <dgm:spPr/>
      <dgm:t>
        <a:bodyPr/>
        <a:lstStyle/>
        <a:p>
          <a:r>
            <a:rPr lang="pt-BR" sz="3200" dirty="0"/>
            <a:t>O </a:t>
          </a:r>
          <a:r>
            <a:rPr lang="pt-BR" sz="3200" b="1" dirty="0"/>
            <a:t>R</a:t>
          </a:r>
          <a:r>
            <a:rPr lang="pt-BR" sz="3200" b="0" dirty="0"/>
            <a:t> responde o que entendeu.</a:t>
          </a:r>
          <a:endParaRPr lang="pt-BR" sz="3200" dirty="0"/>
        </a:p>
      </dgm:t>
    </dgm:pt>
    <dgm:pt modelId="{3B085FE6-126F-43FB-9C47-94A707429926}" type="parTrans" cxnId="{79A7FC05-6D9B-4BC2-8CB6-7ECF3E41B02B}">
      <dgm:prSet/>
      <dgm:spPr/>
      <dgm:t>
        <a:bodyPr/>
        <a:lstStyle/>
        <a:p>
          <a:endParaRPr lang="pt-BR"/>
        </a:p>
      </dgm:t>
    </dgm:pt>
    <dgm:pt modelId="{C72F7742-D83E-48C7-9376-05DDBCBEA3C1}" type="sibTrans" cxnId="{79A7FC05-6D9B-4BC2-8CB6-7ECF3E41B02B}">
      <dgm:prSet/>
      <dgm:spPr/>
      <dgm:t>
        <a:bodyPr/>
        <a:lstStyle/>
        <a:p>
          <a:endParaRPr lang="pt-BR"/>
        </a:p>
      </dgm:t>
    </dgm:pt>
    <dgm:pt modelId="{1A3018F3-A81C-4A1E-B9A9-3B492B39BC89}">
      <dgm:prSet phldrT="[Texto]"/>
      <dgm:spPr/>
      <dgm:t>
        <a:bodyPr/>
        <a:lstStyle/>
        <a:p>
          <a:r>
            <a:rPr lang="pt-BR" dirty="0" err="1"/>
            <a:t>Enviroment</a:t>
          </a:r>
          <a:endParaRPr lang="pt-BR" dirty="0"/>
        </a:p>
      </dgm:t>
    </dgm:pt>
    <dgm:pt modelId="{EE24DD27-9E18-4A53-B837-437B55D37F3E}" type="parTrans" cxnId="{FE0B418F-C629-4710-AF4F-B625D0BF0E4F}">
      <dgm:prSet/>
      <dgm:spPr/>
      <dgm:t>
        <a:bodyPr/>
        <a:lstStyle/>
        <a:p>
          <a:endParaRPr lang="pt-BR"/>
        </a:p>
      </dgm:t>
    </dgm:pt>
    <dgm:pt modelId="{ED4095EF-BCCA-4693-A1ED-277B4AFB380A}" type="sibTrans" cxnId="{FE0B418F-C629-4710-AF4F-B625D0BF0E4F}">
      <dgm:prSet/>
      <dgm:spPr/>
      <dgm:t>
        <a:bodyPr/>
        <a:lstStyle/>
        <a:p>
          <a:endParaRPr lang="pt-BR"/>
        </a:p>
      </dgm:t>
    </dgm:pt>
    <dgm:pt modelId="{2F83AF68-EA93-4BC0-98CB-AE1F65417905}">
      <dgm:prSet phldrT="[Texto]" custT="1"/>
      <dgm:spPr/>
      <dgm:t>
        <a:bodyPr/>
        <a:lstStyle/>
        <a:p>
          <a:r>
            <a:rPr lang="pt-BR" sz="2400" dirty="0"/>
            <a:t>Os objetos criados nessa conversa são armazenados</a:t>
          </a:r>
          <a:r>
            <a:rPr lang="pt-BR" sz="1800" dirty="0"/>
            <a:t>.</a:t>
          </a:r>
        </a:p>
      </dgm:t>
    </dgm:pt>
    <dgm:pt modelId="{46B68EFC-5484-4D87-9AFA-71D282D9666F}" type="parTrans" cxnId="{BCCB8CB4-4A7D-49F3-943F-963D50CBE1A4}">
      <dgm:prSet/>
      <dgm:spPr/>
      <dgm:t>
        <a:bodyPr/>
        <a:lstStyle/>
        <a:p>
          <a:endParaRPr lang="pt-BR"/>
        </a:p>
      </dgm:t>
    </dgm:pt>
    <dgm:pt modelId="{A86FD0D0-17C2-463F-8673-A84B970ACE79}" type="sibTrans" cxnId="{BCCB8CB4-4A7D-49F3-943F-963D50CBE1A4}">
      <dgm:prSet/>
      <dgm:spPr/>
      <dgm:t>
        <a:bodyPr/>
        <a:lstStyle/>
        <a:p>
          <a:endParaRPr lang="pt-BR"/>
        </a:p>
      </dgm:t>
    </dgm:pt>
    <dgm:pt modelId="{64270E8C-1A5F-474E-BEC1-ECA5162437E6}" type="pres">
      <dgm:prSet presAssocID="{B9457486-0E40-4716-AA13-D98F1961F17B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pt-BR"/>
        </a:p>
      </dgm:t>
    </dgm:pt>
    <dgm:pt modelId="{6D47E6B7-2B9F-48E9-9DB7-3550BCC20ECB}" type="pres">
      <dgm:prSet presAssocID="{56FA65D8-306C-4ADB-9E4E-A33372D82E4A}" presName="composite" presStyleCnt="0"/>
      <dgm:spPr/>
    </dgm:pt>
    <dgm:pt modelId="{1641F762-5C0A-4A6F-98B0-2E56FDEC24EC}" type="pres">
      <dgm:prSet presAssocID="{56FA65D8-306C-4ADB-9E4E-A33372D82E4A}" presName="bentUpArrow1" presStyleLbl="alignImgPlace1" presStyleIdx="0" presStyleCnt="2"/>
      <dgm:spPr/>
    </dgm:pt>
    <dgm:pt modelId="{4E2C6660-E608-4ADC-9544-348B8588D5BE}" type="pres">
      <dgm:prSet presAssocID="{56FA65D8-306C-4ADB-9E4E-A33372D82E4A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7FD54F8-6AB6-40DF-9C07-A3C878193DC9}" type="pres">
      <dgm:prSet presAssocID="{56FA65D8-306C-4ADB-9E4E-A33372D82E4A}" presName="ChildText" presStyleLbl="revTx" presStyleIdx="0" presStyleCnt="3" custScaleX="350071" custLinFactX="26676" custLinFactNeighborX="100000" custLinFactNeighborY="294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8FA220B-0B07-4A0D-A9B6-11DC6DEDDE1A}" type="pres">
      <dgm:prSet presAssocID="{999427F2-7C92-45FB-8F48-D8A09675DD96}" presName="sibTrans" presStyleCnt="0"/>
      <dgm:spPr/>
    </dgm:pt>
    <dgm:pt modelId="{38FB7E56-FDEE-45BD-B402-C3EEC3254B73}" type="pres">
      <dgm:prSet presAssocID="{46781D89-0B35-439B-AEF4-A2B6E2A42609}" presName="composite" presStyleCnt="0"/>
      <dgm:spPr/>
    </dgm:pt>
    <dgm:pt modelId="{51502BD1-A1E4-4740-87A5-0AF74CE32FA9}" type="pres">
      <dgm:prSet presAssocID="{46781D89-0B35-439B-AEF4-A2B6E2A42609}" presName="bentUpArrow1" presStyleLbl="alignImgPlace1" presStyleIdx="1" presStyleCnt="2"/>
      <dgm:spPr/>
    </dgm:pt>
    <dgm:pt modelId="{009351F3-3CD8-4DDB-A9FD-C88753D00859}" type="pres">
      <dgm:prSet presAssocID="{46781D89-0B35-439B-AEF4-A2B6E2A42609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54F2A6C-8DD9-41E4-85C9-5BA298C93AFF}" type="pres">
      <dgm:prSet presAssocID="{46781D89-0B35-439B-AEF4-A2B6E2A42609}" presName="ChildText" presStyleLbl="revTx" presStyleIdx="1" presStyleCnt="3" custScaleX="242595" custLinFactNeighborX="7684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242DB67-B1F9-4E8C-9519-EF343B1F2459}" type="pres">
      <dgm:prSet presAssocID="{06AA612C-DA66-4970-9E45-49050973017D}" presName="sibTrans" presStyleCnt="0"/>
      <dgm:spPr/>
    </dgm:pt>
    <dgm:pt modelId="{1005A6C2-D9B3-40CF-99A8-FDF801A4C327}" type="pres">
      <dgm:prSet presAssocID="{1A3018F3-A81C-4A1E-B9A9-3B492B39BC89}" presName="composite" presStyleCnt="0"/>
      <dgm:spPr/>
    </dgm:pt>
    <dgm:pt modelId="{ED0E112F-5C76-4C30-B065-61DBB5C37A31}" type="pres">
      <dgm:prSet presAssocID="{1A3018F3-A81C-4A1E-B9A9-3B492B39BC89}" presName="ParentText" presStyleLbl="node1" presStyleIdx="2" presStyleCnt="3" custLinFactNeighborX="-34135" custLinFactNeighborY="-21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E983DA6-935A-4F0B-80BB-514FD591EE51}" type="pres">
      <dgm:prSet presAssocID="{1A3018F3-A81C-4A1E-B9A9-3B492B39BC89}" presName="FinalChildText" presStyleLbl="revTx" presStyleIdx="2" presStyleCnt="3" custScaleX="196203" custLinFactNeighborX="3936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963BE609-D9E2-471D-8978-40165884FB82}" type="presOf" srcId="{1A3018F3-A81C-4A1E-B9A9-3B492B39BC89}" destId="{ED0E112F-5C76-4C30-B065-61DBB5C37A31}" srcOrd="0" destOrd="0" presId="urn:microsoft.com/office/officeart/2005/8/layout/StepDownProcess"/>
    <dgm:cxn modelId="{DD0DB879-8853-4267-AFE3-7035DCA3D819}" type="presOf" srcId="{2F83AF68-EA93-4BC0-98CB-AE1F65417905}" destId="{9E983DA6-935A-4F0B-80BB-514FD591EE51}" srcOrd="0" destOrd="0" presId="urn:microsoft.com/office/officeart/2005/8/layout/StepDownProcess"/>
    <dgm:cxn modelId="{18052387-59B6-4DD0-B67E-8849C06C995A}" srcId="{B9457486-0E40-4716-AA13-D98F1961F17B}" destId="{56FA65D8-306C-4ADB-9E4E-A33372D82E4A}" srcOrd="0" destOrd="0" parTransId="{7EBAB96E-19FE-4489-8BCD-B4DC5E43D6FB}" sibTransId="{999427F2-7C92-45FB-8F48-D8A09675DD96}"/>
    <dgm:cxn modelId="{79A7FC05-6D9B-4BC2-8CB6-7ECF3E41B02B}" srcId="{46781D89-0B35-439B-AEF4-A2B6E2A42609}" destId="{7B054C03-734E-4BE6-A4A2-6CDE1F581067}" srcOrd="0" destOrd="0" parTransId="{3B085FE6-126F-43FB-9C47-94A707429926}" sibTransId="{C72F7742-D83E-48C7-9376-05DDBCBEA3C1}"/>
    <dgm:cxn modelId="{AE3335F9-03EB-4DD1-B392-C89C98E0C007}" type="presOf" srcId="{46781D89-0B35-439B-AEF4-A2B6E2A42609}" destId="{009351F3-3CD8-4DDB-A9FD-C88753D00859}" srcOrd="0" destOrd="0" presId="urn:microsoft.com/office/officeart/2005/8/layout/StepDownProcess"/>
    <dgm:cxn modelId="{D229C91A-222C-4677-936F-B2F6179353F1}" srcId="{B9457486-0E40-4716-AA13-D98F1961F17B}" destId="{46781D89-0B35-439B-AEF4-A2B6E2A42609}" srcOrd="1" destOrd="0" parTransId="{3CDAB888-40EA-4F7C-86AF-83A36F874E90}" sibTransId="{06AA612C-DA66-4970-9E45-49050973017D}"/>
    <dgm:cxn modelId="{1C97E108-F2C3-48D7-A7AC-E454F09AB550}" type="presOf" srcId="{56FA65D8-306C-4ADB-9E4E-A33372D82E4A}" destId="{4E2C6660-E608-4ADC-9544-348B8588D5BE}" srcOrd="0" destOrd="0" presId="urn:microsoft.com/office/officeart/2005/8/layout/StepDownProcess"/>
    <dgm:cxn modelId="{6DDD8F15-1B36-467A-A8D7-20899F64BD6E}" type="presOf" srcId="{B9457486-0E40-4716-AA13-D98F1961F17B}" destId="{64270E8C-1A5F-474E-BEC1-ECA5162437E6}" srcOrd="0" destOrd="0" presId="urn:microsoft.com/office/officeart/2005/8/layout/StepDownProcess"/>
    <dgm:cxn modelId="{92F75491-C93E-4D31-B974-FCB88999573C}" type="presOf" srcId="{C460C351-AF8F-4BFC-A21A-4E2C784548D0}" destId="{67FD54F8-6AB6-40DF-9C07-A3C878193DC9}" srcOrd="0" destOrd="0" presId="urn:microsoft.com/office/officeart/2005/8/layout/StepDownProcess"/>
    <dgm:cxn modelId="{FE0B418F-C629-4710-AF4F-B625D0BF0E4F}" srcId="{B9457486-0E40-4716-AA13-D98F1961F17B}" destId="{1A3018F3-A81C-4A1E-B9A9-3B492B39BC89}" srcOrd="2" destOrd="0" parTransId="{EE24DD27-9E18-4A53-B837-437B55D37F3E}" sibTransId="{ED4095EF-BCCA-4693-A1ED-277B4AFB380A}"/>
    <dgm:cxn modelId="{ED2A80AB-5DEF-476E-A9E5-F746E1CA291F}" srcId="{56FA65D8-306C-4ADB-9E4E-A33372D82E4A}" destId="{C460C351-AF8F-4BFC-A21A-4E2C784548D0}" srcOrd="0" destOrd="0" parTransId="{87EAEA1D-38AB-4AC2-9389-1B048212FC61}" sibTransId="{22C09317-334F-455D-91D3-FEFE52D9AA07}"/>
    <dgm:cxn modelId="{3E82A3F9-959D-40E3-BF1C-6AD277B6CFE2}" type="presOf" srcId="{7B054C03-734E-4BE6-A4A2-6CDE1F581067}" destId="{754F2A6C-8DD9-41E4-85C9-5BA298C93AFF}" srcOrd="0" destOrd="0" presId="urn:microsoft.com/office/officeart/2005/8/layout/StepDownProcess"/>
    <dgm:cxn modelId="{BCCB8CB4-4A7D-49F3-943F-963D50CBE1A4}" srcId="{1A3018F3-A81C-4A1E-B9A9-3B492B39BC89}" destId="{2F83AF68-EA93-4BC0-98CB-AE1F65417905}" srcOrd="0" destOrd="0" parTransId="{46B68EFC-5484-4D87-9AFA-71D282D9666F}" sibTransId="{A86FD0D0-17C2-463F-8673-A84B970ACE79}"/>
    <dgm:cxn modelId="{14410115-580A-4882-B4CD-2726EBCB5637}" type="presParOf" srcId="{64270E8C-1A5F-474E-BEC1-ECA5162437E6}" destId="{6D47E6B7-2B9F-48E9-9DB7-3550BCC20ECB}" srcOrd="0" destOrd="0" presId="urn:microsoft.com/office/officeart/2005/8/layout/StepDownProcess"/>
    <dgm:cxn modelId="{DF90EB72-0CD3-4C12-8F74-E862818D36CC}" type="presParOf" srcId="{6D47E6B7-2B9F-48E9-9DB7-3550BCC20ECB}" destId="{1641F762-5C0A-4A6F-98B0-2E56FDEC24EC}" srcOrd="0" destOrd="0" presId="urn:microsoft.com/office/officeart/2005/8/layout/StepDownProcess"/>
    <dgm:cxn modelId="{1FEACBDC-C2E3-4912-8D8F-CB6D78A027E6}" type="presParOf" srcId="{6D47E6B7-2B9F-48E9-9DB7-3550BCC20ECB}" destId="{4E2C6660-E608-4ADC-9544-348B8588D5BE}" srcOrd="1" destOrd="0" presId="urn:microsoft.com/office/officeart/2005/8/layout/StepDownProcess"/>
    <dgm:cxn modelId="{C09545A2-299E-420A-8D05-1940E241648A}" type="presParOf" srcId="{6D47E6B7-2B9F-48E9-9DB7-3550BCC20ECB}" destId="{67FD54F8-6AB6-40DF-9C07-A3C878193DC9}" srcOrd="2" destOrd="0" presId="urn:microsoft.com/office/officeart/2005/8/layout/StepDownProcess"/>
    <dgm:cxn modelId="{C52D0662-1101-4039-8C49-AF22C85489C6}" type="presParOf" srcId="{64270E8C-1A5F-474E-BEC1-ECA5162437E6}" destId="{28FA220B-0B07-4A0D-A9B6-11DC6DEDDE1A}" srcOrd="1" destOrd="0" presId="urn:microsoft.com/office/officeart/2005/8/layout/StepDownProcess"/>
    <dgm:cxn modelId="{44712168-DC1B-47A0-8165-42F6505CE6A8}" type="presParOf" srcId="{64270E8C-1A5F-474E-BEC1-ECA5162437E6}" destId="{38FB7E56-FDEE-45BD-B402-C3EEC3254B73}" srcOrd="2" destOrd="0" presId="urn:microsoft.com/office/officeart/2005/8/layout/StepDownProcess"/>
    <dgm:cxn modelId="{D56C6F35-7286-442D-BFF3-E1CEC6566A58}" type="presParOf" srcId="{38FB7E56-FDEE-45BD-B402-C3EEC3254B73}" destId="{51502BD1-A1E4-4740-87A5-0AF74CE32FA9}" srcOrd="0" destOrd="0" presId="urn:microsoft.com/office/officeart/2005/8/layout/StepDownProcess"/>
    <dgm:cxn modelId="{E0F19740-7D93-48ED-8B18-DAFC2E8A8875}" type="presParOf" srcId="{38FB7E56-FDEE-45BD-B402-C3EEC3254B73}" destId="{009351F3-3CD8-4DDB-A9FD-C88753D00859}" srcOrd="1" destOrd="0" presId="urn:microsoft.com/office/officeart/2005/8/layout/StepDownProcess"/>
    <dgm:cxn modelId="{76AAAAF5-114C-46BE-B51B-6114359AF3E1}" type="presParOf" srcId="{38FB7E56-FDEE-45BD-B402-C3EEC3254B73}" destId="{754F2A6C-8DD9-41E4-85C9-5BA298C93AFF}" srcOrd="2" destOrd="0" presId="urn:microsoft.com/office/officeart/2005/8/layout/StepDownProcess"/>
    <dgm:cxn modelId="{368E4E0A-6EC4-4648-921E-61E93865E3C0}" type="presParOf" srcId="{64270E8C-1A5F-474E-BEC1-ECA5162437E6}" destId="{E242DB67-B1F9-4E8C-9519-EF343B1F2459}" srcOrd="3" destOrd="0" presId="urn:microsoft.com/office/officeart/2005/8/layout/StepDownProcess"/>
    <dgm:cxn modelId="{1BDB147C-CF0E-4F0D-B19C-8EC6F6614C9D}" type="presParOf" srcId="{64270E8C-1A5F-474E-BEC1-ECA5162437E6}" destId="{1005A6C2-D9B3-40CF-99A8-FDF801A4C327}" srcOrd="4" destOrd="0" presId="urn:microsoft.com/office/officeart/2005/8/layout/StepDownProcess"/>
    <dgm:cxn modelId="{EE047EBA-2004-4900-AAE5-8D387E7C0D5B}" type="presParOf" srcId="{1005A6C2-D9B3-40CF-99A8-FDF801A4C327}" destId="{ED0E112F-5C76-4C30-B065-61DBB5C37A31}" srcOrd="0" destOrd="0" presId="urn:microsoft.com/office/officeart/2005/8/layout/StepDownProcess"/>
    <dgm:cxn modelId="{A2FC4744-96A2-4443-8F33-89D6486C9109}" type="presParOf" srcId="{1005A6C2-D9B3-40CF-99A8-FDF801A4C327}" destId="{9E983DA6-935A-4F0B-80BB-514FD591EE51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>
                <a:ea typeface="+mn-ea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736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245ACF7-E007-B440-9B73-42E0D71F841B}" type="datetimeFigureOut">
              <a:rPr lang="pt-BR"/>
              <a:pPr/>
              <a:t>11/06/2019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>
                <a:ea typeface="+mn-ea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9448185"/>
            <a:ext cx="2971800" cy="497364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4500D4B-B9AA-694E-A19A-08D6704BC37E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11037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Verdana" pitchFamily="34" charset="0"/>
                <a:ea typeface="+mn-ea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9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Verdana" charset="0"/>
              </a:defRPr>
            </a:lvl1pPr>
          </a:lstStyle>
          <a:p>
            <a:fld id="{9F275667-E1CA-B142-9C0D-A0205DED652C}" type="datetimeFigureOut">
              <a:rPr lang="pt-BR"/>
              <a:pPr/>
              <a:t>11/06/2019</a:t>
            </a:fld>
            <a:endParaRPr lang="pt-BR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2975" y="746125"/>
            <a:ext cx="4972050" cy="3730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724956"/>
            <a:ext cx="5486400" cy="4476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8185"/>
            <a:ext cx="2971800" cy="49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Verdana" pitchFamily="34" charset="0"/>
                <a:ea typeface="+mn-ea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448185"/>
            <a:ext cx="2971800" cy="49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Verdana" charset="0"/>
              </a:defRPr>
            </a:lvl1pPr>
          </a:lstStyle>
          <a:p>
            <a:fld id="{5135F4AE-4B94-6A4A-9F76-06B527BF129B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65675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2651126"/>
            <a:ext cx="8610600" cy="100806"/>
            <a:chOff x="144" y="1680"/>
            <a:chExt cx="5424" cy="144"/>
          </a:xfrm>
        </p:grpSpPr>
        <p:sp>
          <p:nvSpPr>
            <p:cNvPr id="5" name="Rectangle 8"/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rgbClr val="0033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" name="Rectangle 9"/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rgbClr val="0033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</p:grpSp>
      <p:pic>
        <p:nvPicPr>
          <p:cNvPr id="8" name="Picture 11" descr="UnB_-_Univ_Nova_-_B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3203575"/>
            <a:ext cx="4968875" cy="324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1014413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1846263"/>
            <a:ext cx="7920037" cy="646112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463096-2CD1-3044-A2F6-E102630D927F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2" name="Retângulo 1"/>
          <p:cNvSpPr/>
          <p:nvPr userDrawn="1"/>
        </p:nvSpPr>
        <p:spPr>
          <a:xfrm>
            <a:off x="2843808" y="3068960"/>
            <a:ext cx="3384376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50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32BCAE-F62C-8147-AA19-B647BDFAF5EC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2398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A96F53-80FA-FA45-BA08-EDDDE45349AD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5089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="1" i="0" baseline="0">
                <a:solidFill>
                  <a:schemeClr val="tx1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Font typeface="Wingdings" pitchFamily="2" charset="2"/>
              <a:buChar char="§"/>
              <a:defRPr/>
            </a:lvl1pPr>
            <a:lvl2pPr marL="800100" indent="-342900">
              <a:buFont typeface="Wingdings" pitchFamily="2" charset="2"/>
              <a:buChar char="§"/>
              <a:defRPr/>
            </a:lvl2pPr>
            <a:lvl3pPr marL="1257300" indent="-342900">
              <a:buFont typeface="Wingdings" pitchFamily="2" charset="2"/>
              <a:buChar char="§"/>
              <a:defRPr/>
            </a:lvl3pPr>
            <a:lvl4pPr marL="1714500" indent="-342900">
              <a:buFont typeface="Wingdings" pitchFamily="2" charset="2"/>
              <a:buChar char="§"/>
              <a:defRPr/>
            </a:lvl4pPr>
            <a:lvl5pPr marL="2171700" indent="-342900">
              <a:buFont typeface="Wingdings" pitchFamily="2" charset="2"/>
              <a:buChar char="§"/>
              <a:defRPr/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ABBA60-186B-C94F-90C7-53C142113A0D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839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3B6F71-67AF-B04D-9823-F9BB2946AB6C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7735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E65B6F-C57E-F741-9C43-9217C5B14AEE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4501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6AF390-9003-F346-94F9-12CE5F722E07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7386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DA9B02-1432-0445-A897-42182C33E7BF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811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C0B799-192F-ED4A-A3C9-56FA1C456EEC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0784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30B50D-2823-7441-8014-D917C27E7F0A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2730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0AD735-C5C3-2349-8CBE-B056C092D2CD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2029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6562725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000000"/>
                </a:solidFill>
                <a:latin typeface="Verdana" charset="0"/>
              </a:defRPr>
            </a:lvl1pPr>
          </a:lstStyle>
          <a:p>
            <a:fld id="{A333720C-9084-FF42-88EA-C08C47766038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0" y="0"/>
            <a:ext cx="114300" cy="2286000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pt-BR" sz="240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BR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0" y="2286000"/>
            <a:ext cx="114300" cy="22860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pt-BR" sz="240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0" y="4572000"/>
            <a:ext cx="114300" cy="2286000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pt-BR" sz="240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pic>
        <p:nvPicPr>
          <p:cNvPr id="1035" name="Picture 11" descr="UnB_-_Univ_Nova_-_B2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0"/>
            <a:ext cx="2124075" cy="138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ângulo 1"/>
          <p:cNvSpPr/>
          <p:nvPr userDrawn="1"/>
        </p:nvSpPr>
        <p:spPr>
          <a:xfrm>
            <a:off x="7380312" y="0"/>
            <a:ext cx="1440160" cy="116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8000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8000"/>
          </a:solidFill>
          <a:latin typeface="Arial Unicode MS" pitchFamily="34" charset="-128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8000"/>
          </a:solidFill>
          <a:latin typeface="Arial Unicode MS" pitchFamily="34" charset="-128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8000"/>
          </a:solidFill>
          <a:latin typeface="Arial Unicode MS" pitchFamily="34" charset="-128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8000"/>
          </a:solidFill>
          <a:latin typeface="Arial Unicode MS" pitchFamily="34" charset="-128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008000"/>
          </a:solidFill>
          <a:latin typeface="Arial Unicode MS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008000"/>
          </a:solidFill>
          <a:latin typeface="Arial Unicode MS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008000"/>
          </a:solidFill>
          <a:latin typeface="Arial Unicode MS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008000"/>
          </a:solidFill>
          <a:latin typeface="Arial Unicode MS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charset="0"/>
        <a:buChar char="p"/>
        <a:defRPr sz="28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n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p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>
                <a:latin typeface="Bodoni MT" panose="02070603080606020203" pitchFamily="18" charset="0"/>
              </a:rPr>
              <a:t>Curso Básico de R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latin typeface="Bodoni MT" panose="02070603080606020203" pitchFamily="18" charset="0"/>
              </a:rPr>
              <a:t>Programação</a:t>
            </a:r>
            <a:r>
              <a:rPr lang="en-US" dirty="0" smtClean="0">
                <a:latin typeface="Bodoni MT" panose="02070603080606020203" pitchFamily="18" charset="0"/>
              </a:rPr>
              <a:t> </a:t>
            </a:r>
            <a:r>
              <a:rPr lang="en-US" dirty="0" err="1" smtClean="0">
                <a:latin typeface="Bodoni MT" panose="02070603080606020203" pitchFamily="18" charset="0"/>
              </a:rPr>
              <a:t>estruturada</a:t>
            </a:r>
            <a:r>
              <a:rPr lang="en-US" dirty="0" smtClean="0">
                <a:latin typeface="Bodoni MT" panose="02070603080606020203" pitchFamily="18" charset="0"/>
              </a:rPr>
              <a:t> e </a:t>
            </a:r>
            <a:r>
              <a:rPr lang="en-US" dirty="0" err="1" smtClean="0">
                <a:latin typeface="Bodoni MT" panose="02070603080606020203" pitchFamily="18" charset="0"/>
              </a:rPr>
              <a:t>visão</a:t>
            </a:r>
            <a:r>
              <a:rPr lang="en-US" dirty="0" smtClean="0">
                <a:latin typeface="Bodoni MT" panose="02070603080606020203" pitchFamily="18" charset="0"/>
              </a:rPr>
              <a:t> </a:t>
            </a:r>
            <a:r>
              <a:rPr lang="en-US" dirty="0" err="1" smtClean="0">
                <a:latin typeface="Bodoni MT" panose="02070603080606020203" pitchFamily="18" charset="0"/>
              </a:rPr>
              <a:t>geral</a:t>
            </a:r>
            <a:r>
              <a:rPr lang="en-US" dirty="0" smtClean="0">
                <a:latin typeface="Bodoni MT" panose="02070603080606020203" pitchFamily="18" charset="0"/>
              </a:rPr>
              <a:t> da </a:t>
            </a:r>
            <a:r>
              <a:rPr lang="en-US" dirty="0" err="1" smtClean="0">
                <a:latin typeface="Bodoni MT" panose="02070603080606020203" pitchFamily="18" charset="0"/>
              </a:rPr>
              <a:t>linguagem</a:t>
            </a:r>
            <a:r>
              <a:rPr lang="en-US" dirty="0" smtClean="0">
                <a:latin typeface="Bodoni MT" panose="02070603080606020203" pitchFamily="18" charset="0"/>
              </a:rPr>
              <a:t> R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4932040" y="6539385"/>
            <a:ext cx="4211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latin typeface="Baskerville Old Face" panose="02020602080505020303" pitchFamily="18" charset="0"/>
              </a:rPr>
              <a:t>*Baseado nas notas de aula do Prof. Pedro Albuquerque</a:t>
            </a:r>
            <a:endParaRPr lang="pt-BR" sz="14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08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Instalação do R e </a:t>
            </a:r>
            <a:r>
              <a:rPr lang="pt-BR" dirty="0" err="1" smtClean="0"/>
              <a:t>RStudio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>
          <a:xfrm>
            <a:off x="323528" y="4365104"/>
            <a:ext cx="8712968" cy="2402144"/>
          </a:xfrm>
        </p:spPr>
        <p:txBody>
          <a:bodyPr/>
          <a:lstStyle/>
          <a:p>
            <a:r>
              <a:rPr lang="pt-BR" dirty="0"/>
              <a:t>O </a:t>
            </a:r>
            <a:r>
              <a:rPr lang="pt-BR" b="1" dirty="0"/>
              <a:t>R </a:t>
            </a:r>
            <a:r>
              <a:rPr lang="pt-BR" dirty="0"/>
              <a:t>deve ser instalado antes do </a:t>
            </a:r>
            <a:r>
              <a:rPr lang="pt-BR" b="1" dirty="0" err="1"/>
              <a:t>Rstudio</a:t>
            </a:r>
            <a:r>
              <a:rPr lang="pt-BR" dirty="0"/>
              <a:t> e pode ser obtido </a:t>
            </a:r>
            <a:r>
              <a:rPr lang="pt-BR" dirty="0" smtClean="0"/>
              <a:t>no </a:t>
            </a:r>
            <a:r>
              <a:rPr lang="pt-BR" i="1" dirty="0" smtClean="0"/>
              <a:t>link</a:t>
            </a:r>
            <a:r>
              <a:rPr lang="pt-BR" dirty="0" smtClean="0"/>
              <a:t>: https</a:t>
            </a:r>
            <a:r>
              <a:rPr lang="pt-BR" dirty="0"/>
              <a:t>://cran.r-project.org/bin/windows/base/</a:t>
            </a:r>
            <a:endParaRPr lang="pt-BR" sz="2400" dirty="0"/>
          </a:p>
        </p:txBody>
      </p:sp>
      <p:pic>
        <p:nvPicPr>
          <p:cNvPr id="8" name="Espaço Reservado para Conteúdo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67844" y="1600193"/>
            <a:ext cx="3024336" cy="2294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</p:spTree>
    <p:extLst>
      <p:ext uri="{BB962C8B-B14F-4D97-AF65-F5344CB8AC3E}">
        <p14:creationId xmlns:p14="http://schemas.microsoft.com/office/powerpoint/2010/main" val="418979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Instalação do R e </a:t>
            </a:r>
            <a:r>
              <a:rPr lang="pt-BR" dirty="0" err="1" smtClean="0"/>
              <a:t>RStudio</a:t>
            </a:r>
            <a:endParaRPr lang="pt-BR" dirty="0"/>
          </a:p>
        </p:txBody>
      </p:sp>
      <p:sp>
        <p:nvSpPr>
          <p:cNvPr id="7" name="Espaço Reservado para Conteúdo 5"/>
          <p:cNvSpPr txBox="1">
            <a:spLocks/>
          </p:cNvSpPr>
          <p:nvPr/>
        </p:nvSpPr>
        <p:spPr bwMode="auto">
          <a:xfrm>
            <a:off x="457200" y="4288234"/>
            <a:ext cx="8435280" cy="2530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charset="0"/>
              <a:buChar char="p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n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p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0"/>
              <a:buChar char="§"/>
              <a:defRPr sz="18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0"/>
              <a:buChar char="§"/>
              <a:defRPr sz="18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pt-BR" kern="0" dirty="0"/>
              <a:t>Já o </a:t>
            </a:r>
            <a:r>
              <a:rPr lang="pt-BR" b="1" kern="0" dirty="0" err="1"/>
              <a:t>Rstudio</a:t>
            </a:r>
            <a:r>
              <a:rPr lang="pt-BR" kern="0" dirty="0"/>
              <a:t> pode ser obtido por meio do </a:t>
            </a:r>
            <a:r>
              <a:rPr lang="pt-BR" i="1" kern="0" dirty="0" smtClean="0"/>
              <a:t>link</a:t>
            </a:r>
            <a:r>
              <a:rPr lang="pt-BR" kern="0" dirty="0" smtClean="0"/>
              <a:t>: </a:t>
            </a:r>
            <a:r>
              <a:rPr lang="pt-BR" sz="2400" kern="0" dirty="0" smtClean="0"/>
              <a:t>https</a:t>
            </a:r>
            <a:r>
              <a:rPr lang="pt-BR" sz="2400" kern="0" dirty="0"/>
              <a:t>://www.rstudio.com/products/rstudio/download/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916832"/>
            <a:ext cx="7819822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86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utilizar o R 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Há </a:t>
            </a:r>
            <a:r>
              <a:rPr lang="pt-BR" dirty="0"/>
              <a:t>diversos </a:t>
            </a:r>
            <a:r>
              <a:rPr lang="pt-BR" i="1" dirty="0"/>
              <a:t>softwares</a:t>
            </a:r>
            <a:r>
              <a:rPr lang="pt-BR" dirty="0"/>
              <a:t> para análise de dados disponíveis hoje: planilhas como o </a:t>
            </a:r>
            <a:r>
              <a:rPr lang="pt-BR" b="1" dirty="0"/>
              <a:t>Excel</a:t>
            </a:r>
            <a:r>
              <a:rPr lang="pt-BR" dirty="0"/>
              <a:t>, os sistemas baseados no procedimento orientados em </a:t>
            </a:r>
            <a:r>
              <a:rPr lang="pt-BR" i="1" dirty="0"/>
              <a:t>batch</a:t>
            </a:r>
            <a:r>
              <a:rPr lang="pt-BR" dirty="0"/>
              <a:t> como </a:t>
            </a:r>
            <a:r>
              <a:rPr lang="pt-BR" b="1" dirty="0"/>
              <a:t>SAS</a:t>
            </a:r>
            <a:r>
              <a:rPr lang="pt-BR" dirty="0"/>
              <a:t>; sistemas como o </a:t>
            </a:r>
            <a:r>
              <a:rPr lang="pt-BR" b="1" dirty="0"/>
              <a:t>SPSS</a:t>
            </a:r>
            <a:r>
              <a:rPr lang="pt-BR" dirty="0"/>
              <a:t> </a:t>
            </a:r>
            <a:r>
              <a:rPr lang="pt-BR" i="1" dirty="0"/>
              <a:t>point-and-click</a:t>
            </a:r>
            <a:r>
              <a:rPr lang="pt-BR" dirty="0"/>
              <a:t>; sistemas de mineração de dados, e assim por diante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i="1" dirty="0" smtClean="0"/>
              <a:t>Não confie em tudo que você vê...!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2798652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utilizar o R 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b="1" dirty="0" smtClean="0">
              <a:solidFill>
                <a:srgbClr val="FF0000"/>
              </a:solidFill>
            </a:endParaRPr>
          </a:p>
          <a:p>
            <a:endParaRPr lang="pt-BR" b="1" dirty="0">
              <a:solidFill>
                <a:srgbClr val="FF0000"/>
              </a:solidFill>
            </a:endParaRPr>
          </a:p>
          <a:p>
            <a:r>
              <a:rPr lang="pt-BR" b="1" dirty="0"/>
              <a:t>O que torna o R diferente</a:t>
            </a:r>
            <a:r>
              <a:rPr lang="pt-BR" b="1" dirty="0" smtClean="0"/>
              <a:t>?</a:t>
            </a:r>
          </a:p>
          <a:p>
            <a:r>
              <a:rPr lang="pt-BR" b="1" dirty="0" smtClean="0">
                <a:solidFill>
                  <a:srgbClr val="FF0000"/>
                </a:solidFill>
              </a:rPr>
              <a:t>R </a:t>
            </a:r>
            <a:r>
              <a:rPr lang="pt-BR" b="1" dirty="0">
                <a:solidFill>
                  <a:srgbClr val="FF0000"/>
                </a:solidFill>
              </a:rPr>
              <a:t>é gratuito</a:t>
            </a:r>
            <a:r>
              <a:rPr lang="pt-BR" dirty="0"/>
              <a:t>. Como um projeto </a:t>
            </a:r>
            <a:r>
              <a:rPr lang="pt-BR" i="1" dirty="0"/>
              <a:t>open-</a:t>
            </a:r>
            <a:r>
              <a:rPr lang="pt-BR" i="1" dirty="0" err="1"/>
              <a:t>source</a:t>
            </a:r>
            <a:r>
              <a:rPr lang="pt-BR" dirty="0"/>
              <a:t>, você </a:t>
            </a:r>
            <a:r>
              <a:rPr lang="pt-BR" b="1" dirty="0"/>
              <a:t>pode usar R gratuitamente</a:t>
            </a:r>
            <a:r>
              <a:rPr lang="pt-BR" dirty="0"/>
              <a:t>: não há necessidade de se preocupar com taxas de assinatura, gerenciamento de licenças ou limites do usuário. </a:t>
            </a:r>
          </a:p>
        </p:txBody>
      </p:sp>
    </p:spTree>
    <p:extLst>
      <p:ext uri="{BB962C8B-B14F-4D97-AF65-F5344CB8AC3E}">
        <p14:creationId xmlns:p14="http://schemas.microsoft.com/office/powerpoint/2010/main" val="358440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utilizar o R 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b="1" dirty="0" smtClean="0">
              <a:solidFill>
                <a:srgbClr val="FF0000"/>
              </a:solidFill>
            </a:endParaRPr>
          </a:p>
          <a:p>
            <a:endParaRPr lang="pt-BR" b="1" dirty="0">
              <a:solidFill>
                <a:srgbClr val="FF0000"/>
              </a:solidFill>
            </a:endParaRPr>
          </a:p>
          <a:p>
            <a:r>
              <a:rPr lang="pt-BR" b="1" dirty="0" smtClean="0">
                <a:solidFill>
                  <a:srgbClr val="FF0000"/>
                </a:solidFill>
              </a:rPr>
              <a:t>R </a:t>
            </a:r>
            <a:r>
              <a:rPr lang="pt-BR" b="1" dirty="0">
                <a:solidFill>
                  <a:srgbClr val="FF0000"/>
                </a:solidFill>
              </a:rPr>
              <a:t>é aberto</a:t>
            </a:r>
            <a:r>
              <a:rPr lang="pt-BR" dirty="0"/>
              <a:t>: você pode inspecionar o código e mexer com ele (desde que respeitem os termos da </a:t>
            </a:r>
            <a:r>
              <a:rPr lang="pt-BR" i="1" dirty="0"/>
              <a:t>GNU General </a:t>
            </a:r>
            <a:r>
              <a:rPr lang="pt-BR" i="1" dirty="0" err="1"/>
              <a:t>Public</a:t>
            </a:r>
            <a:r>
              <a:rPr lang="pt-BR" i="1" dirty="0"/>
              <a:t> </a:t>
            </a:r>
            <a:r>
              <a:rPr lang="pt-BR" i="1" dirty="0" err="1"/>
              <a:t>License</a:t>
            </a:r>
            <a:r>
              <a:rPr lang="pt-BR" i="1" dirty="0"/>
              <a:t> versão 2 em que é distribuído</a:t>
            </a:r>
            <a:r>
              <a:rPr lang="pt-BR" dirty="0"/>
              <a:t>). </a:t>
            </a:r>
          </a:p>
          <a:p>
            <a:r>
              <a:rPr lang="pt-BR" b="1" dirty="0">
                <a:solidFill>
                  <a:srgbClr val="FF0000"/>
                </a:solidFill>
              </a:rPr>
              <a:t>Milhares de especialistas </a:t>
            </a:r>
            <a:r>
              <a:rPr lang="pt-BR" dirty="0"/>
              <a:t>ao redor do mundo fizeram exatamente isso, e suas contribuições beneficiam as milhões de pessoas que usam R hoje.</a:t>
            </a:r>
          </a:p>
        </p:txBody>
      </p:sp>
    </p:spTree>
    <p:extLst>
      <p:ext uri="{BB962C8B-B14F-4D97-AF65-F5344CB8AC3E}">
        <p14:creationId xmlns:p14="http://schemas.microsoft.com/office/powerpoint/2010/main" val="152426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utilizar o R 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b="1" dirty="0" smtClean="0">
              <a:solidFill>
                <a:srgbClr val="FF0000"/>
              </a:solidFill>
            </a:endParaRPr>
          </a:p>
          <a:p>
            <a:endParaRPr lang="pt-BR" b="1" dirty="0">
              <a:solidFill>
                <a:srgbClr val="FF0000"/>
              </a:solidFill>
            </a:endParaRPr>
          </a:p>
          <a:p>
            <a:r>
              <a:rPr lang="pt-BR" b="1" dirty="0" smtClean="0">
                <a:solidFill>
                  <a:srgbClr val="FF0000"/>
                </a:solidFill>
              </a:rPr>
              <a:t>R </a:t>
            </a:r>
            <a:r>
              <a:rPr lang="pt-BR" b="1" dirty="0">
                <a:solidFill>
                  <a:srgbClr val="FF0000"/>
                </a:solidFill>
              </a:rPr>
              <a:t>é um idioma. </a:t>
            </a:r>
            <a:r>
              <a:rPr lang="pt-BR" dirty="0"/>
              <a:t>No R, você faz a análise dos dados por funções e </a:t>
            </a:r>
            <a:r>
              <a:rPr lang="pt-BR" i="1" dirty="0"/>
              <a:t>scripts</a:t>
            </a:r>
            <a:r>
              <a:rPr lang="pt-BR" dirty="0"/>
              <a:t> escritos, </a:t>
            </a:r>
            <a:r>
              <a:rPr lang="pt-BR" dirty="0">
                <a:solidFill>
                  <a:srgbClr val="FF0000"/>
                </a:solidFill>
              </a:rPr>
              <a:t>não é apenas apontar e clicar</a:t>
            </a:r>
            <a:r>
              <a:rPr lang="pt-BR" dirty="0"/>
              <a:t>. Isso pode parecer assustador, mas é uma língua fácil de aprender.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970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utilizar o R 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Mas </a:t>
            </a:r>
            <a:r>
              <a:rPr lang="pt-BR" dirty="0"/>
              <a:t>uma vez que você aprende a língua, há muitos benefícios. Como uma linguagem interativa (em oposição a um procedimentos de dados </a:t>
            </a:r>
            <a:r>
              <a:rPr lang="pt-BR" dirty="0" err="1"/>
              <a:t>in-out</a:t>
            </a:r>
            <a:r>
              <a:rPr lang="pt-BR" dirty="0"/>
              <a:t> de dados de caixa-preta), o </a:t>
            </a:r>
            <a:r>
              <a:rPr lang="pt-BR" b="1" dirty="0">
                <a:solidFill>
                  <a:srgbClr val="FF0000"/>
                </a:solidFill>
              </a:rPr>
              <a:t>R promove a experimentação e exploração, o que melhora a análise de dados e muitas vezes leva a descobertas que não seriam feitas de outra forma.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4611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utilizar o R 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</a:rPr>
              <a:t>Os documentos de script registram todo o seu trabalho</a:t>
            </a:r>
            <a:r>
              <a:rPr lang="pt-BR" dirty="0"/>
              <a:t>, desde o </a:t>
            </a:r>
            <a:r>
              <a:rPr lang="pt-BR" b="1" dirty="0"/>
              <a:t>acesso aos dados </a:t>
            </a:r>
            <a:r>
              <a:rPr lang="pt-BR" dirty="0"/>
              <a:t>até a </a:t>
            </a:r>
            <a:r>
              <a:rPr lang="pt-BR" b="1" dirty="0"/>
              <a:t>geração de relatórios</a:t>
            </a:r>
            <a:r>
              <a:rPr lang="pt-BR" dirty="0"/>
              <a:t> e pode imediatamente </a:t>
            </a:r>
            <a:r>
              <a:rPr lang="pt-BR" i="1" dirty="0" err="1"/>
              <a:t>re-executado</a:t>
            </a:r>
            <a:r>
              <a:rPr lang="pt-BR" dirty="0"/>
              <a:t> a qualquer momento. (Isso torna muito mais fácil para atualizar os resultados quando a mudança de dados.) </a:t>
            </a:r>
          </a:p>
          <a:p>
            <a:r>
              <a:rPr lang="pt-BR" b="1" dirty="0">
                <a:solidFill>
                  <a:srgbClr val="FF0000"/>
                </a:solidFill>
              </a:rPr>
              <a:t>Scripts</a:t>
            </a:r>
            <a:r>
              <a:rPr lang="pt-BR" dirty="0"/>
              <a:t> também tornam mais fácil a </a:t>
            </a:r>
            <a:r>
              <a:rPr lang="pt-BR" b="1" dirty="0">
                <a:solidFill>
                  <a:srgbClr val="FF0000"/>
                </a:solidFill>
              </a:rPr>
              <a:t>automatização de uma sequência de tarefas </a:t>
            </a:r>
            <a:r>
              <a:rPr lang="pt-BR" dirty="0"/>
              <a:t>que podem ser integradas a outros processos. </a:t>
            </a:r>
          </a:p>
        </p:txBody>
      </p:sp>
    </p:spTree>
    <p:extLst>
      <p:ext uri="{BB962C8B-B14F-4D97-AF65-F5344CB8AC3E}">
        <p14:creationId xmlns:p14="http://schemas.microsoft.com/office/powerpoint/2010/main" val="3749365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utilizar o R ?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4938716"/>
              </p:ext>
            </p:extLst>
          </p:nvPr>
        </p:nvGraphicFramePr>
        <p:xfrm>
          <a:off x="457200" y="1600200"/>
          <a:ext cx="8229600" cy="4530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5525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utilizar o R 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</a:rPr>
              <a:t>Gráficos e visualização de dados.</a:t>
            </a:r>
            <a:r>
              <a:rPr lang="pt-BR" dirty="0"/>
              <a:t> Um dos princípios durante o desenvolvimento do R era de que a </a:t>
            </a:r>
            <a:r>
              <a:rPr lang="pt-BR" b="1" dirty="0">
                <a:solidFill>
                  <a:srgbClr val="FF0000"/>
                </a:solidFill>
              </a:rPr>
              <a:t>visualização de dados através de tabelas e gráficos é uma parte essencial do processo de análise de dados</a:t>
            </a:r>
            <a:r>
              <a:rPr lang="pt-BR" dirty="0"/>
              <a:t>. </a:t>
            </a:r>
          </a:p>
          <a:p>
            <a:r>
              <a:rPr lang="pt-BR" dirty="0"/>
              <a:t>Como resultado, o </a:t>
            </a:r>
            <a:r>
              <a:rPr lang="pt-BR" b="1" dirty="0"/>
              <a:t>R</a:t>
            </a:r>
            <a:r>
              <a:rPr lang="pt-BR" dirty="0"/>
              <a:t> tem </a:t>
            </a:r>
            <a:r>
              <a:rPr lang="pt-BR" b="1" dirty="0">
                <a:solidFill>
                  <a:srgbClr val="FF0000"/>
                </a:solidFill>
              </a:rPr>
              <a:t>excelentes ferramentas para criação de gráficos, </a:t>
            </a:r>
            <a:r>
              <a:rPr lang="pt-BR" dirty="0"/>
              <a:t>os gráficos do </a:t>
            </a:r>
            <a:r>
              <a:rPr lang="pt-BR" b="1" dirty="0"/>
              <a:t>R </a:t>
            </a:r>
            <a:r>
              <a:rPr lang="pt-BR" dirty="0" smtClean="0"/>
              <a:t>aparecem </a:t>
            </a:r>
            <a:r>
              <a:rPr lang="pt-BR" dirty="0"/>
              <a:t>em fontes como </a:t>
            </a:r>
            <a:r>
              <a:rPr lang="pt-BR" b="1" u="sng" dirty="0"/>
              <a:t>New York Times</a:t>
            </a:r>
            <a:r>
              <a:rPr lang="pt-BR" dirty="0"/>
              <a:t>, </a:t>
            </a:r>
            <a:r>
              <a:rPr lang="pt-BR" b="1" u="sng" dirty="0"/>
              <a:t>The </a:t>
            </a:r>
            <a:r>
              <a:rPr lang="pt-BR" b="1" u="sng" dirty="0" err="1"/>
              <a:t>Economist</a:t>
            </a:r>
            <a:r>
              <a:rPr lang="pt-BR" dirty="0"/>
              <a:t>, e o blog </a:t>
            </a:r>
            <a:r>
              <a:rPr lang="pt-BR" b="1" u="sng" dirty="0" err="1"/>
              <a:t>FlowingData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544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</a:t>
            </a:r>
            <a:r>
              <a:rPr lang="pt-BR" dirty="0" smtClean="0"/>
              <a:t>é programação?</a:t>
            </a:r>
            <a:endParaRPr lang="pt-BR" dirty="0"/>
          </a:p>
        </p:txBody>
      </p:sp>
      <p:sp>
        <p:nvSpPr>
          <p:cNvPr id="9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92844"/>
            <a:ext cx="8229600" cy="4530725"/>
          </a:xfrm>
        </p:spPr>
        <p:txBody>
          <a:bodyPr/>
          <a:lstStyle/>
          <a:p>
            <a:r>
              <a:rPr lang="pt-BR" b="1" dirty="0" smtClean="0"/>
              <a:t>É o ato de mandar em máquinas</a:t>
            </a:r>
          </a:p>
          <a:p>
            <a:r>
              <a:rPr lang="pt-BR" dirty="0" smtClean="0"/>
              <a:t>Programação envolve transmitir </a:t>
            </a:r>
            <a:r>
              <a:rPr lang="pt-BR" b="1" dirty="0" smtClean="0"/>
              <a:t>instruções</a:t>
            </a:r>
            <a:r>
              <a:rPr lang="pt-BR" dirty="0" smtClean="0"/>
              <a:t> à máquina numa </a:t>
            </a:r>
            <a:r>
              <a:rPr lang="pt-BR" b="1" dirty="0" smtClean="0"/>
              <a:t>linguagem</a:t>
            </a:r>
            <a:r>
              <a:rPr lang="pt-BR" dirty="0" smtClean="0"/>
              <a:t> que ela possa entender </a:t>
            </a:r>
          </a:p>
          <a:p>
            <a:endParaRPr lang="pt-BR" b="1" dirty="0">
              <a:solidFill>
                <a:srgbClr val="FF0000"/>
              </a:solidFill>
            </a:endParaRPr>
          </a:p>
          <a:p>
            <a:endParaRPr lang="pt-BR" b="1" dirty="0" smtClean="0">
              <a:solidFill>
                <a:srgbClr val="FF0000"/>
              </a:solidFill>
            </a:endParaRPr>
          </a:p>
          <a:p>
            <a:endParaRPr lang="pt-BR" b="1" dirty="0" smtClean="0">
              <a:solidFill>
                <a:srgbClr val="FF0000"/>
              </a:solidFill>
            </a:endParaRPr>
          </a:p>
          <a:p>
            <a:endParaRPr lang="pt-BR" b="1" dirty="0" smtClean="0">
              <a:solidFill>
                <a:srgbClr val="FF0000"/>
              </a:solidFill>
            </a:endParaRPr>
          </a:p>
          <a:p>
            <a:endParaRPr lang="pt-BR" b="1" dirty="0">
              <a:solidFill>
                <a:srgbClr val="FF0000"/>
              </a:solidFill>
            </a:endParaRPr>
          </a:p>
          <a:p>
            <a:endParaRPr lang="pt-BR" b="1" dirty="0">
              <a:solidFill>
                <a:srgbClr val="FF0000"/>
              </a:solidFill>
            </a:endParaRPr>
          </a:p>
          <a:p>
            <a:r>
              <a:rPr lang="pt-BR" b="1" dirty="0" smtClean="0">
                <a:solidFill>
                  <a:srgbClr val="FF0000"/>
                </a:solidFill>
              </a:rPr>
              <a:t>A máquina não faz o que você quer, faz o que você manda!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588" y="2780929"/>
            <a:ext cx="5400823" cy="314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84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utilizar o R ?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3" y="1412216"/>
            <a:ext cx="6264696" cy="2952887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507" y="4236381"/>
            <a:ext cx="2863653" cy="244877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163" y="1606123"/>
            <a:ext cx="2758679" cy="240050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159" y="4154705"/>
            <a:ext cx="3212779" cy="248260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62" y="4154705"/>
            <a:ext cx="2573341" cy="226904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63" y="1637332"/>
            <a:ext cx="2573341" cy="243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4472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utilizar o R 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b="1" dirty="0" smtClean="0">
              <a:solidFill>
                <a:srgbClr val="FF0000"/>
              </a:solidFill>
            </a:endParaRPr>
          </a:p>
          <a:p>
            <a:r>
              <a:rPr lang="pt-BR" b="1" dirty="0" smtClean="0">
                <a:solidFill>
                  <a:srgbClr val="FF0000"/>
                </a:solidFill>
              </a:rPr>
              <a:t>Um </a:t>
            </a:r>
            <a:r>
              <a:rPr lang="pt-BR" b="1" dirty="0">
                <a:solidFill>
                  <a:srgbClr val="FF0000"/>
                </a:solidFill>
              </a:rPr>
              <a:t>kit de ferramentas de análise estatística flexível. </a:t>
            </a:r>
            <a:r>
              <a:rPr lang="pt-BR" dirty="0"/>
              <a:t>Todas as ferramentas de análise de dados padrão são construídos direitos por meio do </a:t>
            </a:r>
            <a:r>
              <a:rPr lang="pt-BR" b="1" dirty="0"/>
              <a:t>R</a:t>
            </a:r>
            <a:r>
              <a:rPr lang="pt-BR" dirty="0"/>
              <a:t>: </a:t>
            </a:r>
            <a:r>
              <a:rPr lang="pt-BR" b="1" dirty="0">
                <a:solidFill>
                  <a:srgbClr val="FF0000"/>
                </a:solidFill>
              </a:rPr>
              <a:t>estatística descritiva, estatística inferencial e modelos aplicados à: Economia, Psicologia, Engenharias, Medicina, Ciências Sociais Aplicadas, etc</a:t>
            </a:r>
            <a:r>
              <a:rPr lang="pt-BR" b="1" dirty="0" smtClean="0">
                <a:solidFill>
                  <a:srgbClr val="FF0000"/>
                </a:solidFill>
              </a:rPr>
              <a:t>.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265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utilizar o R ?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507288" cy="4530725"/>
          </a:xfrm>
        </p:spPr>
        <p:txBody>
          <a:bodyPr/>
          <a:lstStyle/>
          <a:p>
            <a:endParaRPr lang="pt-BR" b="1" dirty="0" smtClean="0">
              <a:solidFill>
                <a:srgbClr val="FF0000"/>
              </a:solidFill>
            </a:endParaRPr>
          </a:p>
          <a:p>
            <a:r>
              <a:rPr lang="pt-BR" b="1" dirty="0" smtClean="0">
                <a:solidFill>
                  <a:srgbClr val="FF0000"/>
                </a:solidFill>
              </a:rPr>
              <a:t>Amplas possibilidades de criação e adaptação. </a:t>
            </a:r>
            <a:r>
              <a:rPr lang="pt-BR" dirty="0"/>
              <a:t>Com o R, você não está restrito a escolha de um conjunto pré-definido de rotinas. </a:t>
            </a:r>
          </a:p>
          <a:p>
            <a:r>
              <a:rPr lang="pt-BR" dirty="0"/>
              <a:t>Você pode usar o código contribuído por outros membros da comunidade </a:t>
            </a:r>
            <a:r>
              <a:rPr lang="pt-BR" i="1" dirty="0"/>
              <a:t>open-</a:t>
            </a:r>
            <a:r>
              <a:rPr lang="pt-BR" i="1" dirty="0" err="1"/>
              <a:t>source</a:t>
            </a:r>
            <a:r>
              <a:rPr lang="pt-BR" dirty="0"/>
              <a:t>, ou estender o R com suas próprias funções. </a:t>
            </a:r>
          </a:p>
        </p:txBody>
      </p:sp>
      <p:sp>
        <p:nvSpPr>
          <p:cNvPr id="6" name="Retângulo 5"/>
          <p:cNvSpPr/>
          <p:nvPr/>
        </p:nvSpPr>
        <p:spPr>
          <a:xfrm>
            <a:off x="4716016" y="5949280"/>
            <a:ext cx="4248472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20197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m relacionada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484784"/>
            <a:ext cx="6552670" cy="5242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3"/>
          <p:cNvSpPr>
            <a:spLocks noGrp="1"/>
          </p:cNvSpPr>
          <p:nvPr>
            <p:ph type="title"/>
          </p:nvPr>
        </p:nvSpPr>
        <p:spPr>
          <a:xfrm>
            <a:off x="467544" y="0"/>
            <a:ext cx="6562725" cy="1139825"/>
          </a:xfrm>
        </p:spPr>
        <p:txBody>
          <a:bodyPr/>
          <a:lstStyle/>
          <a:p>
            <a:r>
              <a:rPr lang="pt-BR" sz="3600" i="1" dirty="0" err="1" smtClean="0"/>
              <a:t>Let’s</a:t>
            </a:r>
            <a:r>
              <a:rPr lang="pt-BR" sz="3600" i="1" dirty="0" smtClean="0"/>
              <a:t> </a:t>
            </a:r>
            <a:r>
              <a:rPr lang="pt-BR" sz="3600" i="1" dirty="0" err="1" smtClean="0"/>
              <a:t>take</a:t>
            </a:r>
            <a:r>
              <a:rPr lang="pt-BR" sz="3600" i="1" dirty="0" smtClean="0"/>
              <a:t> over </a:t>
            </a:r>
            <a:r>
              <a:rPr lang="pt-BR" sz="3600" i="1" dirty="0" err="1" smtClean="0"/>
              <a:t>the</a:t>
            </a:r>
            <a:r>
              <a:rPr lang="pt-BR" sz="3600" i="1" dirty="0" smtClean="0"/>
              <a:t> world!</a:t>
            </a:r>
            <a:endParaRPr lang="pt-BR" sz="3600" i="1" dirty="0"/>
          </a:p>
        </p:txBody>
      </p:sp>
    </p:spTree>
    <p:extLst>
      <p:ext uri="{BB962C8B-B14F-4D97-AF65-F5344CB8AC3E}">
        <p14:creationId xmlns:p14="http://schemas.microsoft.com/office/powerpoint/2010/main" val="144308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Abrindo o </a:t>
            </a:r>
            <a:r>
              <a:rPr lang="pt-BR" dirty="0" err="1"/>
              <a:t>Rstudio</a:t>
            </a:r>
            <a:r>
              <a:rPr lang="pt-BR" dirty="0"/>
              <a:t>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Apesar de termos que instalar o </a:t>
            </a:r>
            <a:r>
              <a:rPr lang="pt-BR" b="1" dirty="0"/>
              <a:t>R</a:t>
            </a:r>
            <a:r>
              <a:rPr lang="pt-BR" dirty="0"/>
              <a:t> e o </a:t>
            </a:r>
            <a:r>
              <a:rPr lang="pt-BR" b="1" dirty="0" err="1"/>
              <a:t>Rstudio</a:t>
            </a:r>
            <a:r>
              <a:rPr lang="pt-BR" dirty="0"/>
              <a:t>, trabalharemos aqui com a IDE do </a:t>
            </a:r>
            <a:r>
              <a:rPr lang="pt-BR" b="1" dirty="0" err="1"/>
              <a:t>Rstudio</a:t>
            </a:r>
            <a:r>
              <a:rPr lang="pt-BR" b="1" dirty="0"/>
              <a:t>: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2616891"/>
            <a:ext cx="3717032" cy="371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71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Abrindo o </a:t>
            </a:r>
            <a:r>
              <a:rPr lang="pt-BR" dirty="0" err="1"/>
              <a:t>Rstudio</a:t>
            </a:r>
            <a:r>
              <a:rPr lang="pt-BR" dirty="0"/>
              <a:t>.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42" y="1628800"/>
            <a:ext cx="8438138" cy="4824536"/>
          </a:xfrm>
        </p:spPr>
      </p:pic>
    </p:spTree>
    <p:extLst>
      <p:ext uri="{BB962C8B-B14F-4D97-AF65-F5344CB8AC3E}">
        <p14:creationId xmlns:p14="http://schemas.microsoft.com/office/powerpoint/2010/main" val="20820988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Abrindo o </a:t>
            </a:r>
            <a:r>
              <a:rPr lang="pt-BR" dirty="0" err="1"/>
              <a:t>Rstudio</a:t>
            </a:r>
            <a:r>
              <a:rPr lang="pt-BR" dirty="0"/>
              <a:t>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primeiro passo antes de começarmos a estudar a linguagem </a:t>
            </a:r>
            <a:r>
              <a:rPr lang="pt-BR" b="1" dirty="0"/>
              <a:t>R</a:t>
            </a:r>
            <a:r>
              <a:rPr lang="pt-BR" dirty="0"/>
              <a:t> é abrir </a:t>
            </a:r>
            <a:r>
              <a:rPr lang="pt-BR" b="1" dirty="0">
                <a:solidFill>
                  <a:srgbClr val="FF0000"/>
                </a:solidFill>
              </a:rPr>
              <a:t>um novo script</a:t>
            </a:r>
            <a:r>
              <a:rPr lang="pt-BR" dirty="0"/>
              <a:t>: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564904"/>
            <a:ext cx="5401429" cy="396044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4572000" y="2996952"/>
            <a:ext cx="216024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1707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Abrindo o </a:t>
            </a:r>
            <a:r>
              <a:rPr lang="pt-BR" dirty="0" err="1"/>
              <a:t>Rstudio</a:t>
            </a:r>
            <a:r>
              <a:rPr lang="pt-BR" dirty="0"/>
              <a:t>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Podemos entender o </a:t>
            </a:r>
            <a:r>
              <a:rPr lang="pt-BR" b="1" dirty="0"/>
              <a:t>R </a:t>
            </a:r>
            <a:r>
              <a:rPr lang="pt-BR" dirty="0"/>
              <a:t>como se fosse um </a:t>
            </a:r>
            <a:r>
              <a:rPr lang="pt-BR" b="1" dirty="0"/>
              <a:t>CHAT</a:t>
            </a:r>
            <a:r>
              <a:rPr lang="pt-BR" dirty="0"/>
              <a:t> entre o computador e o usuário.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564903"/>
            <a:ext cx="7776864" cy="374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5093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Abrindo o </a:t>
            </a:r>
            <a:r>
              <a:rPr lang="pt-BR" dirty="0" err="1"/>
              <a:t>Rstudio</a:t>
            </a:r>
            <a:r>
              <a:rPr lang="pt-BR" dirty="0"/>
              <a:t>.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390803"/>
              </p:ext>
            </p:extLst>
          </p:nvPr>
        </p:nvGraphicFramePr>
        <p:xfrm>
          <a:off x="457200" y="1600200"/>
          <a:ext cx="8229600" cy="4530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30778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Abrindo o </a:t>
            </a:r>
            <a:r>
              <a:rPr lang="pt-BR" dirty="0" err="1"/>
              <a:t>Rstudio</a:t>
            </a:r>
            <a:r>
              <a:rPr lang="pt-BR" dirty="0"/>
              <a:t>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-54591"/>
            <a:ext cx="9361040" cy="7083991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259632" y="1916832"/>
            <a:ext cx="3762633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Conversa do </a:t>
            </a:r>
            <a:r>
              <a:rPr lang="pt-BR" b="1" dirty="0"/>
              <a:t>usuário</a:t>
            </a:r>
            <a:r>
              <a:rPr lang="pt-BR" dirty="0"/>
              <a:t>... </a:t>
            </a:r>
          </a:p>
          <a:p>
            <a:r>
              <a:rPr lang="pt-BR" dirty="0"/>
              <a:t>Texto que o usuário envia para o </a:t>
            </a:r>
            <a:r>
              <a:rPr lang="pt-BR" b="1" dirty="0"/>
              <a:t>R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691680" y="5301208"/>
            <a:ext cx="2672591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Texto recebido pelo </a:t>
            </a:r>
            <a:r>
              <a:rPr lang="pt-BR" b="1" dirty="0"/>
              <a:t>R </a:t>
            </a:r>
            <a:r>
              <a:rPr lang="pt-BR" dirty="0"/>
              <a:t>e </a:t>
            </a:r>
          </a:p>
          <a:p>
            <a:r>
              <a:rPr lang="pt-BR" dirty="0"/>
              <a:t>resposta da </a:t>
            </a:r>
            <a:r>
              <a:rPr lang="pt-BR" b="1" dirty="0"/>
              <a:t>Máquina.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6899627" y="1756187"/>
            <a:ext cx="1992853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pt-BR" b="1" dirty="0"/>
              <a:t>Objetos</a:t>
            </a:r>
            <a:r>
              <a:rPr lang="pt-BR" dirty="0"/>
              <a:t> obtidos</a:t>
            </a:r>
          </a:p>
          <a:p>
            <a:r>
              <a:rPr lang="pt-BR" dirty="0"/>
              <a:t>dessa conversa...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6792893" y="4978042"/>
            <a:ext cx="2236510" cy="92333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pt-BR" b="1" dirty="0"/>
              <a:t>Resultados</a:t>
            </a:r>
            <a:r>
              <a:rPr lang="pt-BR" dirty="0"/>
              <a:t> obtidos</a:t>
            </a:r>
          </a:p>
          <a:p>
            <a:r>
              <a:rPr lang="pt-BR" dirty="0"/>
              <a:t>dessa conversa e </a:t>
            </a:r>
          </a:p>
          <a:p>
            <a:r>
              <a:rPr lang="pt-BR" b="1" dirty="0"/>
              <a:t>dicionário</a:t>
            </a:r>
            <a:r>
              <a:rPr lang="pt-BR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278010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Idiomas humanos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383483"/>
            <a:ext cx="7920880" cy="521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33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Comentando o código.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primeiro comando que vamos aprender é o comando # (</a:t>
            </a:r>
            <a:r>
              <a:rPr lang="pt-BR" dirty="0" err="1"/>
              <a:t>hash</a:t>
            </a:r>
            <a:r>
              <a:rPr lang="pt-BR" dirty="0"/>
              <a:t>) que é utilizado para </a:t>
            </a:r>
            <a:r>
              <a:rPr lang="pt-BR" b="1" dirty="0"/>
              <a:t>comentar</a:t>
            </a:r>
            <a:r>
              <a:rPr lang="pt-BR" dirty="0"/>
              <a:t> o programa (</a:t>
            </a:r>
            <a:r>
              <a:rPr lang="pt-BR" b="1" dirty="0"/>
              <a:t>script</a:t>
            </a:r>
            <a:r>
              <a:rPr lang="pt-BR" dirty="0"/>
              <a:t>).</a:t>
            </a:r>
          </a:p>
          <a:p>
            <a:r>
              <a:rPr lang="pt-BR" dirty="0"/>
              <a:t>Depois que colocamos o </a:t>
            </a:r>
            <a:r>
              <a:rPr lang="pt-BR" b="1" dirty="0">
                <a:solidFill>
                  <a:srgbClr val="FF0000"/>
                </a:solidFill>
              </a:rPr>
              <a:t>símbolo #</a:t>
            </a:r>
            <a:r>
              <a:rPr lang="pt-BR" dirty="0"/>
              <a:t>, as palavras escritas a direita são pintadas em </a:t>
            </a:r>
            <a:r>
              <a:rPr lang="pt-BR" b="1" dirty="0">
                <a:solidFill>
                  <a:srgbClr val="00B050"/>
                </a:solidFill>
              </a:rPr>
              <a:t>VERDE</a:t>
            </a:r>
            <a:r>
              <a:rPr lang="pt-BR" dirty="0">
                <a:solidFill>
                  <a:srgbClr val="00B050"/>
                </a:solidFill>
              </a:rPr>
              <a:t> </a:t>
            </a:r>
            <a:r>
              <a:rPr lang="pt-BR" dirty="0"/>
              <a:t>e são ignoradas pelo </a:t>
            </a:r>
            <a:r>
              <a:rPr lang="pt-BR" b="1" dirty="0" err="1"/>
              <a:t>Rstudio</a:t>
            </a:r>
            <a:r>
              <a:rPr lang="pt-BR" dirty="0"/>
              <a:t>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3865562"/>
            <a:ext cx="6558880" cy="285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32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Comentando o código.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4400" b="1" dirty="0"/>
              <a:t>Exercício :</a:t>
            </a:r>
            <a:r>
              <a:rPr lang="pt-BR" sz="3600" b="1" dirty="0"/>
              <a:t> </a:t>
            </a:r>
            <a:r>
              <a:rPr lang="pt-BR" sz="3600" dirty="0"/>
              <a:t>Escreva usando o símbolo # para comentário as seguintes informações:</a:t>
            </a:r>
          </a:p>
          <a:p>
            <a:r>
              <a:rPr lang="pt-BR" sz="3600" dirty="0"/>
              <a:t>1) Nome completo</a:t>
            </a:r>
          </a:p>
          <a:p>
            <a:r>
              <a:rPr lang="pt-BR" sz="3600" dirty="0"/>
              <a:t>2) Data de hoje</a:t>
            </a:r>
          </a:p>
          <a:p>
            <a:r>
              <a:rPr lang="pt-BR" sz="3600" dirty="0"/>
              <a:t>3) E-mail para contato.</a:t>
            </a:r>
          </a:p>
          <a:p>
            <a:r>
              <a:rPr lang="pt-BR" sz="3600" dirty="0"/>
              <a:t>4) Salve o </a:t>
            </a:r>
            <a:r>
              <a:rPr lang="pt-BR" sz="3600" b="1" dirty="0"/>
              <a:t>script</a:t>
            </a:r>
            <a:r>
              <a:rPr lang="pt-BR" sz="3600" dirty="0"/>
              <a:t> no formato </a:t>
            </a:r>
            <a:r>
              <a:rPr lang="pt-BR" sz="3600" b="1" dirty="0"/>
              <a:t>.R</a:t>
            </a:r>
            <a:r>
              <a:rPr lang="pt-BR" sz="3600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1366010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Linguagens de programação</a:t>
            </a:r>
            <a:endParaRPr lang="pt-BR" dirty="0"/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40176" y="1700808"/>
            <a:ext cx="8229600" cy="4530725"/>
          </a:xfrm>
        </p:spPr>
        <p:txBody>
          <a:bodyPr/>
          <a:lstStyle/>
          <a:p>
            <a:r>
              <a:rPr lang="pt-BR" b="1" dirty="0"/>
              <a:t>Como fazer a máquina dizer “</a:t>
            </a:r>
            <a:r>
              <a:rPr lang="pt-BR" b="1" dirty="0" err="1"/>
              <a:t>Hello</a:t>
            </a:r>
            <a:r>
              <a:rPr lang="pt-BR" b="1" dirty="0"/>
              <a:t> World”?</a:t>
            </a:r>
            <a:endParaRPr lang="pt-BR" b="1" dirty="0" smtClean="0"/>
          </a:p>
          <a:p>
            <a:r>
              <a:rPr lang="pt-BR" dirty="0" smtClean="0"/>
              <a:t>C:</a:t>
            </a:r>
          </a:p>
          <a:p>
            <a:pPr marL="400050" lvl="1" indent="0">
              <a:buNone/>
            </a:pPr>
            <a:r>
              <a:rPr lang="en-US" b="1" dirty="0"/>
              <a:t>#include &lt;</a:t>
            </a:r>
            <a:r>
              <a:rPr lang="en-US" b="1" dirty="0" err="1"/>
              <a:t>stdio.h</a:t>
            </a:r>
            <a:r>
              <a:rPr lang="en-US" b="1" dirty="0"/>
              <a:t>&gt;</a:t>
            </a:r>
          </a:p>
          <a:p>
            <a:pPr marL="400050" lvl="1" indent="0">
              <a:buNone/>
            </a:pPr>
            <a:r>
              <a:rPr lang="en-US" b="1" dirty="0" err="1"/>
              <a:t>int</a:t>
            </a:r>
            <a:r>
              <a:rPr lang="en-US" b="1" dirty="0"/>
              <a:t> main()</a:t>
            </a:r>
          </a:p>
          <a:p>
            <a:pPr marL="400050" lvl="1" indent="0">
              <a:buNone/>
            </a:pPr>
            <a:r>
              <a:rPr lang="en-US" b="1" dirty="0"/>
              <a:t>{</a:t>
            </a:r>
          </a:p>
          <a:p>
            <a:pPr marL="400050" lvl="1" indent="0">
              <a:buNone/>
            </a:pPr>
            <a:r>
              <a:rPr lang="en-US" b="1" dirty="0" err="1"/>
              <a:t>printf</a:t>
            </a:r>
            <a:r>
              <a:rPr lang="en-US" b="1" dirty="0"/>
              <a:t>("Hello World\n");</a:t>
            </a:r>
          </a:p>
          <a:p>
            <a:pPr marL="400050" lvl="1" indent="0">
              <a:buNone/>
            </a:pPr>
            <a:r>
              <a:rPr lang="en-US" b="1" dirty="0"/>
              <a:t>return 0;</a:t>
            </a:r>
          </a:p>
          <a:p>
            <a:pPr marL="400050" lvl="1" indent="0">
              <a:buNone/>
            </a:pPr>
            <a:r>
              <a:rPr lang="en-US" b="1" dirty="0"/>
              <a:t>}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45433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Linguagens de programação</a:t>
            </a:r>
            <a:endParaRPr lang="pt-BR" dirty="0"/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40176" y="1700808"/>
            <a:ext cx="8229600" cy="4530725"/>
          </a:xfrm>
        </p:spPr>
        <p:txBody>
          <a:bodyPr/>
          <a:lstStyle/>
          <a:p>
            <a:r>
              <a:rPr lang="pt-BR" b="1" dirty="0"/>
              <a:t>Como fazer a máquina dizer “</a:t>
            </a:r>
            <a:r>
              <a:rPr lang="pt-BR" b="1" dirty="0" err="1"/>
              <a:t>Hello</a:t>
            </a:r>
            <a:r>
              <a:rPr lang="pt-BR" b="1" dirty="0"/>
              <a:t> World”?</a:t>
            </a:r>
            <a:endParaRPr lang="pt-BR" b="1" dirty="0" smtClean="0"/>
          </a:p>
          <a:p>
            <a:r>
              <a:rPr lang="pt-BR" dirty="0" smtClean="0"/>
              <a:t>C++:</a:t>
            </a:r>
          </a:p>
          <a:p>
            <a:pPr marL="400050" lvl="1" indent="0">
              <a:buNone/>
            </a:pPr>
            <a:r>
              <a:rPr lang="en-US" b="1" dirty="0"/>
              <a:t>#include &lt;</a:t>
            </a:r>
            <a:r>
              <a:rPr lang="en-US" b="1" dirty="0" err="1"/>
              <a:t>iostream.h</a:t>
            </a:r>
            <a:r>
              <a:rPr lang="en-US" b="1" dirty="0"/>
              <a:t>&gt;</a:t>
            </a:r>
          </a:p>
          <a:p>
            <a:pPr marL="400050" lvl="1" indent="0">
              <a:buNone/>
            </a:pPr>
            <a:r>
              <a:rPr lang="en-US" b="1" dirty="0"/>
              <a:t>main()</a:t>
            </a:r>
          </a:p>
          <a:p>
            <a:pPr marL="400050" lvl="1" indent="0">
              <a:buNone/>
            </a:pPr>
            <a:r>
              <a:rPr lang="en-US" b="1" dirty="0"/>
              <a:t>{</a:t>
            </a:r>
          </a:p>
          <a:p>
            <a:pPr marL="400050" lvl="1" indent="0">
              <a:buNone/>
            </a:pPr>
            <a:r>
              <a:rPr lang="en-US" b="1" dirty="0" err="1"/>
              <a:t>cout</a:t>
            </a:r>
            <a:r>
              <a:rPr lang="en-US" b="1" dirty="0"/>
              <a:t> &lt;&lt; "Hello World" &lt;&lt; </a:t>
            </a:r>
            <a:r>
              <a:rPr lang="en-US" b="1" dirty="0" err="1"/>
              <a:t>endl</a:t>
            </a:r>
            <a:r>
              <a:rPr lang="en-US" b="1" dirty="0"/>
              <a:t>;</a:t>
            </a:r>
          </a:p>
          <a:p>
            <a:pPr marL="400050" lvl="1" indent="0">
              <a:buNone/>
            </a:pPr>
            <a:r>
              <a:rPr lang="en-US" b="1" dirty="0"/>
              <a:t>return 0;</a:t>
            </a:r>
          </a:p>
          <a:p>
            <a:pPr marL="400050" lvl="1" indent="0">
              <a:buNone/>
            </a:pPr>
            <a:r>
              <a:rPr lang="en-US" b="1" dirty="0"/>
              <a:t>}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21064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Linguagens de programação</a:t>
            </a:r>
            <a:endParaRPr lang="pt-BR" dirty="0"/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40176" y="1700808"/>
            <a:ext cx="8229600" cy="4530725"/>
          </a:xfrm>
        </p:spPr>
        <p:txBody>
          <a:bodyPr/>
          <a:lstStyle/>
          <a:p>
            <a:r>
              <a:rPr lang="pt-BR" b="1" dirty="0"/>
              <a:t>Como fazer a máquina dizer “</a:t>
            </a:r>
            <a:r>
              <a:rPr lang="pt-BR" b="1" dirty="0" err="1"/>
              <a:t>Hello</a:t>
            </a:r>
            <a:r>
              <a:rPr lang="pt-BR" b="1" dirty="0"/>
              <a:t> World”?</a:t>
            </a:r>
            <a:endParaRPr lang="pt-BR" b="1" dirty="0" smtClean="0"/>
          </a:p>
          <a:p>
            <a:r>
              <a:rPr lang="pt-BR" dirty="0" smtClean="0"/>
              <a:t>Java:</a:t>
            </a:r>
          </a:p>
          <a:p>
            <a:pPr marL="400050" lvl="1" indent="0">
              <a:buNone/>
            </a:pPr>
            <a:r>
              <a:rPr lang="en-US" b="1" dirty="0"/>
              <a:t>class </a:t>
            </a:r>
            <a:r>
              <a:rPr lang="en-US" b="1" dirty="0" err="1"/>
              <a:t>HelloWorld</a:t>
            </a:r>
            <a:r>
              <a:rPr lang="en-US" b="1" dirty="0"/>
              <a:t> {</a:t>
            </a:r>
          </a:p>
          <a:p>
            <a:pPr marL="400050" lvl="1" indent="0">
              <a:buNone/>
            </a:pPr>
            <a:r>
              <a:rPr lang="en-US" b="1" dirty="0"/>
              <a:t>static public void main( String </a:t>
            </a:r>
            <a:r>
              <a:rPr lang="en-US" b="1" dirty="0" err="1"/>
              <a:t>args</a:t>
            </a:r>
            <a:r>
              <a:rPr lang="en-US" b="1" dirty="0"/>
              <a:t>[] ) {</a:t>
            </a:r>
          </a:p>
          <a:p>
            <a:pPr marL="400050" lvl="1" indent="0">
              <a:buNone/>
            </a:pPr>
            <a:r>
              <a:rPr lang="en-US" b="1" dirty="0" err="1"/>
              <a:t>System.out.println</a:t>
            </a:r>
            <a:r>
              <a:rPr lang="en-US" b="1" dirty="0"/>
              <a:t>( "Hello World" );</a:t>
            </a:r>
          </a:p>
          <a:p>
            <a:pPr marL="400050" lvl="1" indent="0">
              <a:buNone/>
            </a:pPr>
            <a:r>
              <a:rPr lang="en-US" b="1" dirty="0" smtClean="0"/>
              <a:t>	}</a:t>
            </a:r>
            <a:endParaRPr lang="en-US" b="1" dirty="0"/>
          </a:p>
          <a:p>
            <a:pPr marL="400050" lvl="1" indent="0">
              <a:buNone/>
            </a:pPr>
            <a:r>
              <a:rPr lang="en-US" b="1" dirty="0"/>
              <a:t>}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96952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Linguagens de programação</a:t>
            </a:r>
            <a:endParaRPr lang="pt-BR" dirty="0"/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40176" y="1700808"/>
            <a:ext cx="8229600" cy="4530725"/>
          </a:xfrm>
        </p:spPr>
        <p:txBody>
          <a:bodyPr/>
          <a:lstStyle/>
          <a:p>
            <a:r>
              <a:rPr lang="pt-BR" b="1" dirty="0"/>
              <a:t>Como fazer a máquina dizer “</a:t>
            </a:r>
            <a:r>
              <a:rPr lang="pt-BR" b="1" dirty="0" err="1"/>
              <a:t>Hello</a:t>
            </a:r>
            <a:r>
              <a:rPr lang="pt-BR" b="1" dirty="0"/>
              <a:t> World”?</a:t>
            </a:r>
            <a:endParaRPr lang="pt-BR" b="1" dirty="0" smtClean="0"/>
          </a:p>
          <a:p>
            <a:r>
              <a:rPr lang="pt-BR" dirty="0" smtClean="0"/>
              <a:t>R:</a:t>
            </a:r>
          </a:p>
          <a:p>
            <a:pPr marL="400050" lvl="1" indent="0">
              <a:buNone/>
            </a:pPr>
            <a:r>
              <a:rPr lang="en-US" b="1" dirty="0"/>
              <a:t>print("Hello World")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04409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são o R e </a:t>
            </a:r>
            <a:r>
              <a:rPr lang="pt-BR" dirty="0" err="1"/>
              <a:t>Rstudio</a:t>
            </a:r>
            <a:r>
              <a:rPr lang="pt-BR" dirty="0"/>
              <a:t> ?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half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844" y="1600193"/>
            <a:ext cx="3024336" cy="2294323"/>
          </a:xfrm>
        </p:spPr>
      </p:pic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>
          <a:xfrm>
            <a:off x="323528" y="4077072"/>
            <a:ext cx="8712968" cy="2690176"/>
          </a:xfrm>
        </p:spPr>
        <p:txBody>
          <a:bodyPr/>
          <a:lstStyle/>
          <a:p>
            <a:r>
              <a:rPr lang="pt-BR" dirty="0"/>
              <a:t>O R é um </a:t>
            </a:r>
            <a:r>
              <a:rPr lang="pt-BR" i="1" dirty="0"/>
              <a:t>software </a:t>
            </a:r>
            <a:r>
              <a:rPr lang="pt-BR" dirty="0"/>
              <a:t>gratuito para análises estatísticas, econométricas e matemáticas.</a:t>
            </a:r>
          </a:p>
          <a:p>
            <a:r>
              <a:rPr lang="pt-BR" dirty="0"/>
              <a:t>Foi desenvolvido baseado em uma linguagem anterior denominada </a:t>
            </a:r>
            <a:r>
              <a:rPr lang="pt-BR" b="1" dirty="0"/>
              <a:t>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517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são o R e </a:t>
            </a:r>
            <a:r>
              <a:rPr lang="pt-BR" dirty="0" err="1"/>
              <a:t>Rstudio</a:t>
            </a:r>
            <a:r>
              <a:rPr lang="pt-BR" dirty="0"/>
              <a:t> ?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916832"/>
            <a:ext cx="7819822" cy="1872208"/>
          </a:xfrm>
          <a:prstGeom prst="rect">
            <a:avLst/>
          </a:prstGeom>
        </p:spPr>
      </p:pic>
      <p:sp>
        <p:nvSpPr>
          <p:cNvPr id="7" name="Espaço Reservado para Conteúdo 5"/>
          <p:cNvSpPr txBox="1">
            <a:spLocks/>
          </p:cNvSpPr>
          <p:nvPr/>
        </p:nvSpPr>
        <p:spPr bwMode="auto">
          <a:xfrm>
            <a:off x="179512" y="4221088"/>
            <a:ext cx="8712968" cy="2237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charset="0"/>
              <a:buChar char="p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n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p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0"/>
              <a:buChar char="§"/>
              <a:defRPr sz="18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0"/>
              <a:buChar char="§"/>
              <a:defRPr sz="18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pt-BR" kern="0" dirty="0"/>
              <a:t>O </a:t>
            </a:r>
            <a:r>
              <a:rPr lang="pt-BR" kern="0" dirty="0" err="1"/>
              <a:t>RStudio</a:t>
            </a:r>
            <a:r>
              <a:rPr lang="pt-BR" kern="0" dirty="0"/>
              <a:t> é uma IDE (</a:t>
            </a:r>
            <a:r>
              <a:rPr lang="pt-BR" i="1" kern="0" dirty="0" err="1"/>
              <a:t>Integrated</a:t>
            </a:r>
            <a:r>
              <a:rPr lang="pt-BR" i="1" kern="0" dirty="0"/>
              <a:t> </a:t>
            </a:r>
            <a:r>
              <a:rPr lang="pt-BR" i="1" kern="0" dirty="0" err="1"/>
              <a:t>Development</a:t>
            </a:r>
            <a:r>
              <a:rPr lang="pt-BR" i="1" kern="0" dirty="0"/>
              <a:t> </a:t>
            </a:r>
            <a:r>
              <a:rPr lang="pt-BR" i="1" kern="0" dirty="0" err="1"/>
              <a:t>Environment</a:t>
            </a:r>
            <a:r>
              <a:rPr lang="pt-BR" kern="0" dirty="0"/>
              <a:t>)</a:t>
            </a:r>
            <a:r>
              <a:rPr lang="pt-BR" i="1" kern="0" dirty="0"/>
              <a:t> </a:t>
            </a:r>
            <a:r>
              <a:rPr lang="pt-BR" kern="0" dirty="0"/>
              <a:t>para o uso do </a:t>
            </a:r>
            <a:r>
              <a:rPr lang="pt-BR" b="1" kern="0" dirty="0"/>
              <a:t>R</a:t>
            </a:r>
            <a:r>
              <a:rPr lang="pt-BR" kern="0" dirty="0"/>
              <a:t>.</a:t>
            </a:r>
          </a:p>
          <a:p>
            <a:r>
              <a:rPr lang="pt-BR" kern="0" dirty="0"/>
              <a:t>Por ser mais “amigável” é frequentemente utilizado.</a:t>
            </a:r>
          </a:p>
        </p:txBody>
      </p:sp>
    </p:spTree>
    <p:extLst>
      <p:ext uri="{BB962C8B-B14F-4D97-AF65-F5344CB8AC3E}">
        <p14:creationId xmlns:p14="http://schemas.microsoft.com/office/powerpoint/2010/main" val="3334434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7.0&quot;&gt;&lt;object type=&quot;1&quot; unique_id=&quot;10001&quot;&gt;&lt;object type=&quot;2&quot; unique_id=&quot;11289&quot;&gt;&lt;object type=&quot;3&quot; unique_id=&quot;11290&quot;&gt;&lt;property id=&quot;20148&quot; value=&quot;5&quot;/&gt;&lt;property id=&quot;20300&quot; value=&quot;Slide 1&quot;/&gt;&lt;property id=&quot;20307&quot; value=&quot;472&quot;/&gt;&lt;/object&gt;&lt;object type=&quot;3&quot; unique_id=&quot;25275&quot;&gt;&lt;property id=&quot;20148&quot; value=&quot;5&quot;/&gt;&lt;property id=&quot;20300&quot; value=&quot;Slide 2&quot;/&gt;&lt;property id=&quot;20307&quot; value=&quot;537&quot;/&gt;&lt;/object&gt;&lt;object type=&quot;3&quot; unique_id=&quot;25276&quot;&gt;&lt;property id=&quot;20148&quot; value=&quot;5&quot;/&gt;&lt;property id=&quot;20300&quot; value=&quot;Slide 3&quot;/&gt;&lt;property id=&quot;20307&quot; value=&quot;538&quot;/&gt;&lt;/object&gt;&lt;object type=&quot;3&quot; unique_id=&quot;25277&quot;&gt;&lt;property id=&quot;20148&quot; value=&quot;5&quot;/&gt;&lt;property id=&quot;20300&quot; value=&quot;Slide 4&quot;/&gt;&lt;property id=&quot;20307&quot; value=&quot;539&quot;/&gt;&lt;/object&gt;&lt;/object&gt;&lt;object type=&quot;8&quot; unique_id=&quot;11295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Nível">
  <a:themeElements>
    <a:clrScheme name="Personalizada 2">
      <a:dk1>
        <a:srgbClr val="000000"/>
      </a:dk1>
      <a:lt1>
        <a:srgbClr val="000000"/>
      </a:lt1>
      <a:dk2>
        <a:srgbClr val="FFFFFF"/>
      </a:dk2>
      <a:lt2>
        <a:srgbClr val="FFFFFF"/>
      </a:lt2>
      <a:accent1>
        <a:srgbClr val="D8F1FC"/>
      </a:accent1>
      <a:accent2>
        <a:srgbClr val="8BD6F6"/>
      </a:accent2>
      <a:accent3>
        <a:srgbClr val="BE98DB"/>
      </a:accent3>
      <a:accent4>
        <a:srgbClr val="4A66AC"/>
      </a:accent4>
      <a:accent5>
        <a:srgbClr val="70369A"/>
      </a:accent5>
      <a:accent6>
        <a:srgbClr val="374C81"/>
      </a:accent6>
      <a:hlink>
        <a:srgbClr val="9454C3"/>
      </a:hlink>
      <a:folHlink>
        <a:srgbClr val="3EBBF0"/>
      </a:folHlink>
    </a:clrScheme>
    <a:fontScheme name="Horizonte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í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í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í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í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í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í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í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í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8359</TotalTime>
  <Words>1082</Words>
  <Application>Microsoft Office PowerPoint</Application>
  <PresentationFormat>Apresentação na tela (4:3)</PresentationFormat>
  <Paragraphs>131</Paragraphs>
  <Slides>31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42" baseType="lpstr">
      <vt:lpstr>Arial Unicode MS</vt:lpstr>
      <vt:lpstr>ＭＳ Ｐゴシック</vt:lpstr>
      <vt:lpstr>Arial</vt:lpstr>
      <vt:lpstr>Arial Narrow</vt:lpstr>
      <vt:lpstr>Baskerville Old Face</vt:lpstr>
      <vt:lpstr>Bodoni MT</vt:lpstr>
      <vt:lpstr>Calibri</vt:lpstr>
      <vt:lpstr>Times New Roman</vt:lpstr>
      <vt:lpstr>Verdana</vt:lpstr>
      <vt:lpstr>Wingdings</vt:lpstr>
      <vt:lpstr>Nível</vt:lpstr>
      <vt:lpstr>Curso Básico de R</vt:lpstr>
      <vt:lpstr>O que é programação?</vt:lpstr>
      <vt:lpstr>Idiomas humanos</vt:lpstr>
      <vt:lpstr>Linguagens de programação</vt:lpstr>
      <vt:lpstr>Linguagens de programação</vt:lpstr>
      <vt:lpstr>Linguagens de programação</vt:lpstr>
      <vt:lpstr>Linguagens de programação</vt:lpstr>
      <vt:lpstr>O que são o R e Rstudio ?</vt:lpstr>
      <vt:lpstr>O que são o R e Rstudio ?</vt:lpstr>
      <vt:lpstr>Instalação do R e RStudio</vt:lpstr>
      <vt:lpstr>Instalação do R e RStudio</vt:lpstr>
      <vt:lpstr>Por que utilizar o R ?</vt:lpstr>
      <vt:lpstr>Por que utilizar o R ?</vt:lpstr>
      <vt:lpstr>Por que utilizar o R ?</vt:lpstr>
      <vt:lpstr>Por que utilizar o R ?</vt:lpstr>
      <vt:lpstr>Por que utilizar o R ?</vt:lpstr>
      <vt:lpstr>Por que utilizar o R ?</vt:lpstr>
      <vt:lpstr>Por que utilizar o R ?</vt:lpstr>
      <vt:lpstr>Por que utilizar o R ?</vt:lpstr>
      <vt:lpstr>Por que utilizar o R ?</vt:lpstr>
      <vt:lpstr>Por que utilizar o R ?</vt:lpstr>
      <vt:lpstr>Por que utilizar o R ?</vt:lpstr>
      <vt:lpstr>Let’s take over the world!</vt:lpstr>
      <vt:lpstr>Abrindo o Rstudio.</vt:lpstr>
      <vt:lpstr>Abrindo o Rstudio.</vt:lpstr>
      <vt:lpstr>Abrindo o Rstudio.</vt:lpstr>
      <vt:lpstr>Abrindo o Rstudio.</vt:lpstr>
      <vt:lpstr>Abrindo o Rstudio.</vt:lpstr>
      <vt:lpstr>Abrindo o Rstudio.</vt:lpstr>
      <vt:lpstr>Comentando o código.</vt:lpstr>
      <vt:lpstr>Comentando o código.</vt:lpstr>
    </vt:vector>
  </TitlesOfParts>
  <Company>MME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gestor_seg</dc:creator>
  <cp:lastModifiedBy>Peng Yaohao</cp:lastModifiedBy>
  <cp:revision>497</cp:revision>
  <cp:lastPrinted>2012-06-05T09:52:23Z</cp:lastPrinted>
  <dcterms:created xsi:type="dcterms:W3CDTF">2011-09-19T14:19:10Z</dcterms:created>
  <dcterms:modified xsi:type="dcterms:W3CDTF">2019-06-11T11:37:10Z</dcterms:modified>
</cp:coreProperties>
</file>