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6" r:id="rId2"/>
    <p:sldId id="317" r:id="rId3"/>
    <p:sldId id="31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BE1EA-ACF0-4C9B-9F39-3C9AD3C494B7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44B0B418-2DE7-4C3C-8A2A-DDD9A5A08E9F}">
      <dgm:prSet phldrT="[Texto]"/>
      <dgm:spPr/>
      <dgm:t>
        <a:bodyPr/>
        <a:lstStyle/>
        <a:p>
          <a:r>
            <a:rPr lang="pt-BR" dirty="0"/>
            <a:t>Argumento</a:t>
          </a:r>
        </a:p>
      </dgm:t>
    </dgm:pt>
    <dgm:pt modelId="{92F3C2E2-9F27-4E92-8D97-B77DFAA69734}" type="parTrans" cxnId="{54D2B9C2-1ABF-4704-BA10-4CC5D0298C70}">
      <dgm:prSet/>
      <dgm:spPr/>
      <dgm:t>
        <a:bodyPr/>
        <a:lstStyle/>
        <a:p>
          <a:endParaRPr lang="pt-BR"/>
        </a:p>
      </dgm:t>
    </dgm:pt>
    <dgm:pt modelId="{0284B4CB-F433-49A0-BB66-2FDE0D85E1AA}" type="sibTrans" cxnId="{54D2B9C2-1ABF-4704-BA10-4CC5D0298C70}">
      <dgm:prSet/>
      <dgm:spPr/>
      <dgm:t>
        <a:bodyPr/>
        <a:lstStyle/>
        <a:p>
          <a:endParaRPr lang="pt-BR"/>
        </a:p>
      </dgm:t>
    </dgm:pt>
    <dgm:pt modelId="{98C314A2-5E56-456F-A257-B414D1149868}">
      <dgm:prSet phldrT="[Texto]"/>
      <dgm:spPr/>
      <dgm:t>
        <a:bodyPr/>
        <a:lstStyle/>
        <a:p>
          <a:r>
            <a:rPr lang="pt-BR" dirty="0"/>
            <a:t>Nome da função</a:t>
          </a:r>
        </a:p>
      </dgm:t>
    </dgm:pt>
    <dgm:pt modelId="{B81375FE-30F2-403E-A08B-E8E491B278BB}" type="parTrans" cxnId="{2A786D1E-75A6-4D76-843F-BB89085E273A}">
      <dgm:prSet/>
      <dgm:spPr/>
      <dgm:t>
        <a:bodyPr/>
        <a:lstStyle/>
        <a:p>
          <a:endParaRPr lang="pt-BR"/>
        </a:p>
      </dgm:t>
    </dgm:pt>
    <dgm:pt modelId="{7308FCB7-5EC8-48DD-AF4D-79EBCCF8B1AD}" type="sibTrans" cxnId="{2A786D1E-75A6-4D76-843F-BB89085E273A}">
      <dgm:prSet/>
      <dgm:spPr/>
      <dgm:t>
        <a:bodyPr/>
        <a:lstStyle/>
        <a:p>
          <a:endParaRPr lang="pt-BR"/>
        </a:p>
      </dgm:t>
    </dgm:pt>
    <dgm:pt modelId="{66DC113A-609A-4E05-9370-1F4BE85E0198}">
      <dgm:prSet phldrT="[Texto]"/>
      <dgm:spPr/>
      <dgm:t>
        <a:bodyPr/>
        <a:lstStyle/>
        <a:p>
          <a:r>
            <a:rPr lang="pt-BR" dirty="0"/>
            <a:t>Resultado</a:t>
          </a:r>
        </a:p>
      </dgm:t>
    </dgm:pt>
    <dgm:pt modelId="{5BBC2A54-FFE8-4F97-A111-9A3DC6BE9499}" type="parTrans" cxnId="{62480754-CAA4-4B7D-8C83-EDBB077E8C49}">
      <dgm:prSet/>
      <dgm:spPr/>
      <dgm:t>
        <a:bodyPr/>
        <a:lstStyle/>
        <a:p>
          <a:endParaRPr lang="pt-BR"/>
        </a:p>
      </dgm:t>
    </dgm:pt>
    <dgm:pt modelId="{3BC46E69-382F-41B1-8DAD-C89C71680AB5}" type="sibTrans" cxnId="{62480754-CAA4-4B7D-8C83-EDBB077E8C49}">
      <dgm:prSet/>
      <dgm:spPr/>
      <dgm:t>
        <a:bodyPr/>
        <a:lstStyle/>
        <a:p>
          <a:endParaRPr lang="pt-BR"/>
        </a:p>
      </dgm:t>
    </dgm:pt>
    <dgm:pt modelId="{FC64655E-8EDC-471D-8345-8456C531E621}">
      <dgm:prSet phldrT="[Texto]"/>
      <dgm:spPr/>
      <dgm:t>
        <a:bodyPr/>
        <a:lstStyle/>
        <a:p>
          <a:r>
            <a:rPr lang="pt-BR" dirty="0"/>
            <a:t>Novo objeto</a:t>
          </a:r>
        </a:p>
      </dgm:t>
    </dgm:pt>
    <dgm:pt modelId="{197E91EC-084D-4789-B385-CB2FE3B8EBB4}" type="parTrans" cxnId="{654C76E3-5E7D-4BAD-90EC-412FED3D3DB9}">
      <dgm:prSet/>
      <dgm:spPr/>
      <dgm:t>
        <a:bodyPr/>
        <a:lstStyle/>
        <a:p>
          <a:endParaRPr lang="pt-BR"/>
        </a:p>
      </dgm:t>
    </dgm:pt>
    <dgm:pt modelId="{8FBC069B-552C-472F-A298-870707E104BF}" type="sibTrans" cxnId="{654C76E3-5E7D-4BAD-90EC-412FED3D3DB9}">
      <dgm:prSet/>
      <dgm:spPr/>
      <dgm:t>
        <a:bodyPr/>
        <a:lstStyle/>
        <a:p>
          <a:endParaRPr lang="pt-BR"/>
        </a:p>
      </dgm:t>
    </dgm:pt>
    <dgm:pt modelId="{7C4D9B1E-6D79-4E34-9C24-479DFC6CFE42}" type="pres">
      <dgm:prSet presAssocID="{908BE1EA-ACF0-4C9B-9F39-3C9AD3C494B7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E2075100-6991-4BE5-8C9F-B2E2B4EC96D6}" type="pres">
      <dgm:prSet presAssocID="{44B0B418-2DE7-4C3C-8A2A-DDD9A5A08E9F}" presName="chaos" presStyleCnt="0"/>
      <dgm:spPr/>
    </dgm:pt>
    <dgm:pt modelId="{BB470691-A222-4A0C-B026-5A09B48AE40E}" type="pres">
      <dgm:prSet presAssocID="{44B0B418-2DE7-4C3C-8A2A-DDD9A5A08E9F}" presName="parTx1" presStyleLbl="revTx" presStyleIdx="0" presStyleCnt="3"/>
      <dgm:spPr/>
      <dgm:t>
        <a:bodyPr/>
        <a:lstStyle/>
        <a:p>
          <a:endParaRPr lang="pt-BR"/>
        </a:p>
      </dgm:t>
    </dgm:pt>
    <dgm:pt modelId="{414A6827-9D2C-4F6A-9CC4-303A71E16A20}" type="pres">
      <dgm:prSet presAssocID="{44B0B418-2DE7-4C3C-8A2A-DDD9A5A08E9F}" presName="desTx1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A21B548-EB98-4890-AC0E-01985F7B93F8}" type="pres">
      <dgm:prSet presAssocID="{44B0B418-2DE7-4C3C-8A2A-DDD9A5A08E9F}" presName="c1" presStyleLbl="node1" presStyleIdx="0" presStyleCnt="19"/>
      <dgm:spPr/>
    </dgm:pt>
    <dgm:pt modelId="{B88FAAB2-5B17-4C02-819D-B566F4954B6E}" type="pres">
      <dgm:prSet presAssocID="{44B0B418-2DE7-4C3C-8A2A-DDD9A5A08E9F}" presName="c2" presStyleLbl="node1" presStyleIdx="1" presStyleCnt="19"/>
      <dgm:spPr/>
    </dgm:pt>
    <dgm:pt modelId="{3A4907EC-0A45-4851-BA99-04425D90AB4D}" type="pres">
      <dgm:prSet presAssocID="{44B0B418-2DE7-4C3C-8A2A-DDD9A5A08E9F}" presName="c3" presStyleLbl="node1" presStyleIdx="2" presStyleCnt="19"/>
      <dgm:spPr/>
    </dgm:pt>
    <dgm:pt modelId="{0A6CCBD8-BB28-4D23-A48D-9FDBEA881388}" type="pres">
      <dgm:prSet presAssocID="{44B0B418-2DE7-4C3C-8A2A-DDD9A5A08E9F}" presName="c4" presStyleLbl="node1" presStyleIdx="3" presStyleCnt="19"/>
      <dgm:spPr/>
    </dgm:pt>
    <dgm:pt modelId="{92FD6F00-8B76-4CBF-88CF-B2180B6DEC2C}" type="pres">
      <dgm:prSet presAssocID="{44B0B418-2DE7-4C3C-8A2A-DDD9A5A08E9F}" presName="c5" presStyleLbl="node1" presStyleIdx="4" presStyleCnt="19"/>
      <dgm:spPr/>
    </dgm:pt>
    <dgm:pt modelId="{D37C32D2-B39D-4A98-8122-6A64ABA64AAF}" type="pres">
      <dgm:prSet presAssocID="{44B0B418-2DE7-4C3C-8A2A-DDD9A5A08E9F}" presName="c6" presStyleLbl="node1" presStyleIdx="5" presStyleCnt="19"/>
      <dgm:spPr/>
    </dgm:pt>
    <dgm:pt modelId="{100E23D2-7094-4118-8431-53C456FDAE08}" type="pres">
      <dgm:prSet presAssocID="{44B0B418-2DE7-4C3C-8A2A-DDD9A5A08E9F}" presName="c7" presStyleLbl="node1" presStyleIdx="6" presStyleCnt="19"/>
      <dgm:spPr/>
    </dgm:pt>
    <dgm:pt modelId="{66298D4F-2326-400D-8942-F5158095D502}" type="pres">
      <dgm:prSet presAssocID="{44B0B418-2DE7-4C3C-8A2A-DDD9A5A08E9F}" presName="c8" presStyleLbl="node1" presStyleIdx="7" presStyleCnt="19"/>
      <dgm:spPr/>
    </dgm:pt>
    <dgm:pt modelId="{6A12EF4A-D205-4CD8-A9A4-38EB1FDF72F9}" type="pres">
      <dgm:prSet presAssocID="{44B0B418-2DE7-4C3C-8A2A-DDD9A5A08E9F}" presName="c9" presStyleLbl="node1" presStyleIdx="8" presStyleCnt="19"/>
      <dgm:spPr/>
    </dgm:pt>
    <dgm:pt modelId="{1DBA5F59-5655-4EF8-B70F-D2C8ADE42CAE}" type="pres">
      <dgm:prSet presAssocID="{44B0B418-2DE7-4C3C-8A2A-DDD9A5A08E9F}" presName="c10" presStyleLbl="node1" presStyleIdx="9" presStyleCnt="19"/>
      <dgm:spPr/>
    </dgm:pt>
    <dgm:pt modelId="{8C36F884-A159-468C-920F-719B655FDD87}" type="pres">
      <dgm:prSet presAssocID="{44B0B418-2DE7-4C3C-8A2A-DDD9A5A08E9F}" presName="c11" presStyleLbl="node1" presStyleIdx="10" presStyleCnt="19"/>
      <dgm:spPr/>
    </dgm:pt>
    <dgm:pt modelId="{B2D79B77-7FAE-482B-A86D-FE498DAA358B}" type="pres">
      <dgm:prSet presAssocID="{44B0B418-2DE7-4C3C-8A2A-DDD9A5A08E9F}" presName="c12" presStyleLbl="node1" presStyleIdx="11" presStyleCnt="19"/>
      <dgm:spPr/>
    </dgm:pt>
    <dgm:pt modelId="{3BB076CF-FB8F-4698-B73A-C3E6DCF86ACC}" type="pres">
      <dgm:prSet presAssocID="{44B0B418-2DE7-4C3C-8A2A-DDD9A5A08E9F}" presName="c13" presStyleLbl="node1" presStyleIdx="12" presStyleCnt="19"/>
      <dgm:spPr/>
    </dgm:pt>
    <dgm:pt modelId="{79EA6EC2-A42C-49E6-BA96-8CB17D3DF987}" type="pres">
      <dgm:prSet presAssocID="{44B0B418-2DE7-4C3C-8A2A-DDD9A5A08E9F}" presName="c14" presStyleLbl="node1" presStyleIdx="13" presStyleCnt="19"/>
      <dgm:spPr/>
    </dgm:pt>
    <dgm:pt modelId="{452F9ABF-B004-4293-81B2-E14B4043BA34}" type="pres">
      <dgm:prSet presAssocID="{44B0B418-2DE7-4C3C-8A2A-DDD9A5A08E9F}" presName="c15" presStyleLbl="node1" presStyleIdx="14" presStyleCnt="19"/>
      <dgm:spPr/>
    </dgm:pt>
    <dgm:pt modelId="{86D9E205-4B61-47CA-A28B-7171A304AB72}" type="pres">
      <dgm:prSet presAssocID="{44B0B418-2DE7-4C3C-8A2A-DDD9A5A08E9F}" presName="c16" presStyleLbl="node1" presStyleIdx="15" presStyleCnt="19"/>
      <dgm:spPr/>
    </dgm:pt>
    <dgm:pt modelId="{1192395B-4E3B-4323-A0E9-F045A25C64EC}" type="pres">
      <dgm:prSet presAssocID="{44B0B418-2DE7-4C3C-8A2A-DDD9A5A08E9F}" presName="c17" presStyleLbl="node1" presStyleIdx="16" presStyleCnt="19"/>
      <dgm:spPr/>
    </dgm:pt>
    <dgm:pt modelId="{264EF84D-A03B-4209-AD4E-8891E1AB4194}" type="pres">
      <dgm:prSet presAssocID="{44B0B418-2DE7-4C3C-8A2A-DDD9A5A08E9F}" presName="c18" presStyleLbl="node1" presStyleIdx="17" presStyleCnt="19"/>
      <dgm:spPr/>
    </dgm:pt>
    <dgm:pt modelId="{F470C4D0-0A6F-4920-988A-DDF094D8399D}" type="pres">
      <dgm:prSet presAssocID="{0284B4CB-F433-49A0-BB66-2FDE0D85E1AA}" presName="chevronComposite1" presStyleCnt="0"/>
      <dgm:spPr/>
    </dgm:pt>
    <dgm:pt modelId="{AE4DDBA1-43DA-49D3-BC66-ADACC0ED11AD}" type="pres">
      <dgm:prSet presAssocID="{0284B4CB-F433-49A0-BB66-2FDE0D85E1AA}" presName="chevron1" presStyleLbl="sibTrans2D1" presStyleIdx="0" presStyleCnt="2"/>
      <dgm:spPr/>
    </dgm:pt>
    <dgm:pt modelId="{FBD7AB37-F645-4C5C-93F0-7C7BD51CBC9B}" type="pres">
      <dgm:prSet presAssocID="{0284B4CB-F433-49A0-BB66-2FDE0D85E1AA}" presName="spChevron1" presStyleCnt="0"/>
      <dgm:spPr/>
    </dgm:pt>
    <dgm:pt modelId="{3469C3E9-B022-48CE-85C9-4C3C697A7B4F}" type="pres">
      <dgm:prSet presAssocID="{0284B4CB-F433-49A0-BB66-2FDE0D85E1AA}" presName="overlap" presStyleCnt="0"/>
      <dgm:spPr/>
    </dgm:pt>
    <dgm:pt modelId="{34575E2A-9DBA-4845-8DDE-8C87139C70BC}" type="pres">
      <dgm:prSet presAssocID="{0284B4CB-F433-49A0-BB66-2FDE0D85E1AA}" presName="chevronComposite2" presStyleCnt="0"/>
      <dgm:spPr/>
    </dgm:pt>
    <dgm:pt modelId="{676623C7-A906-40B7-8C54-9848EC540136}" type="pres">
      <dgm:prSet presAssocID="{0284B4CB-F433-49A0-BB66-2FDE0D85E1AA}" presName="chevron2" presStyleLbl="sibTrans2D1" presStyleIdx="1" presStyleCnt="2"/>
      <dgm:spPr/>
    </dgm:pt>
    <dgm:pt modelId="{140EDA33-C620-4A96-A157-8D437840FF42}" type="pres">
      <dgm:prSet presAssocID="{0284B4CB-F433-49A0-BB66-2FDE0D85E1AA}" presName="spChevron2" presStyleCnt="0"/>
      <dgm:spPr/>
    </dgm:pt>
    <dgm:pt modelId="{00852856-7725-4368-8243-7243D48B2D29}" type="pres">
      <dgm:prSet presAssocID="{66DC113A-609A-4E05-9370-1F4BE85E0198}" presName="last" presStyleCnt="0"/>
      <dgm:spPr/>
    </dgm:pt>
    <dgm:pt modelId="{B6F7C47B-DC32-402E-B3BE-D136B23245F6}" type="pres">
      <dgm:prSet presAssocID="{66DC113A-609A-4E05-9370-1F4BE85E0198}" presName="circleTx" presStyleLbl="node1" presStyleIdx="18" presStyleCnt="19"/>
      <dgm:spPr/>
      <dgm:t>
        <a:bodyPr/>
        <a:lstStyle/>
        <a:p>
          <a:endParaRPr lang="pt-BR"/>
        </a:p>
      </dgm:t>
    </dgm:pt>
    <dgm:pt modelId="{72822BFD-4164-4A77-BF47-46D64D223D8A}" type="pres">
      <dgm:prSet presAssocID="{66DC113A-609A-4E05-9370-1F4BE85E0198}" presName="desTxN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21FEC21-9307-4314-992D-8A1066A1E7C5}" type="pres">
      <dgm:prSet presAssocID="{66DC113A-609A-4E05-9370-1F4BE85E0198}" presName="spN" presStyleCnt="0"/>
      <dgm:spPr/>
    </dgm:pt>
  </dgm:ptLst>
  <dgm:cxnLst>
    <dgm:cxn modelId="{654C76E3-5E7D-4BAD-90EC-412FED3D3DB9}" srcId="{66DC113A-609A-4E05-9370-1F4BE85E0198}" destId="{FC64655E-8EDC-471D-8345-8456C531E621}" srcOrd="0" destOrd="0" parTransId="{197E91EC-084D-4789-B385-CB2FE3B8EBB4}" sibTransId="{8FBC069B-552C-472F-A298-870707E104BF}"/>
    <dgm:cxn modelId="{62480754-CAA4-4B7D-8C83-EDBB077E8C49}" srcId="{908BE1EA-ACF0-4C9B-9F39-3C9AD3C494B7}" destId="{66DC113A-609A-4E05-9370-1F4BE85E0198}" srcOrd="1" destOrd="0" parTransId="{5BBC2A54-FFE8-4F97-A111-9A3DC6BE9499}" sibTransId="{3BC46E69-382F-41B1-8DAD-C89C71680AB5}"/>
    <dgm:cxn modelId="{CA7B2A96-0377-4B8C-BBDC-67DC0E04B5BE}" type="presOf" srcId="{44B0B418-2DE7-4C3C-8A2A-DDD9A5A08E9F}" destId="{BB470691-A222-4A0C-B026-5A09B48AE40E}" srcOrd="0" destOrd="0" presId="urn:microsoft.com/office/officeart/2009/3/layout/RandomtoResultProcess"/>
    <dgm:cxn modelId="{81DBD85B-4A39-4AB5-B8E7-53B536A1CF21}" type="presOf" srcId="{66DC113A-609A-4E05-9370-1F4BE85E0198}" destId="{B6F7C47B-DC32-402E-B3BE-D136B23245F6}" srcOrd="0" destOrd="0" presId="urn:microsoft.com/office/officeart/2009/3/layout/RandomtoResultProcess"/>
    <dgm:cxn modelId="{653F2841-8CCD-46EA-BED1-3F36EAC30BC1}" type="presOf" srcId="{FC64655E-8EDC-471D-8345-8456C531E621}" destId="{72822BFD-4164-4A77-BF47-46D64D223D8A}" srcOrd="0" destOrd="0" presId="urn:microsoft.com/office/officeart/2009/3/layout/RandomtoResultProcess"/>
    <dgm:cxn modelId="{0D99B410-6B58-45A1-B848-585B10F14004}" type="presOf" srcId="{908BE1EA-ACF0-4C9B-9F39-3C9AD3C494B7}" destId="{7C4D9B1E-6D79-4E34-9C24-479DFC6CFE42}" srcOrd="0" destOrd="0" presId="urn:microsoft.com/office/officeart/2009/3/layout/RandomtoResultProcess"/>
    <dgm:cxn modelId="{54D2B9C2-1ABF-4704-BA10-4CC5D0298C70}" srcId="{908BE1EA-ACF0-4C9B-9F39-3C9AD3C494B7}" destId="{44B0B418-2DE7-4C3C-8A2A-DDD9A5A08E9F}" srcOrd="0" destOrd="0" parTransId="{92F3C2E2-9F27-4E92-8D97-B77DFAA69734}" sibTransId="{0284B4CB-F433-49A0-BB66-2FDE0D85E1AA}"/>
    <dgm:cxn modelId="{BA5DD852-7EEE-4EC1-AA0D-0B1CA84FA200}" type="presOf" srcId="{98C314A2-5E56-456F-A257-B414D1149868}" destId="{414A6827-9D2C-4F6A-9CC4-303A71E16A20}" srcOrd="0" destOrd="0" presId="urn:microsoft.com/office/officeart/2009/3/layout/RandomtoResultProcess"/>
    <dgm:cxn modelId="{2A786D1E-75A6-4D76-843F-BB89085E273A}" srcId="{44B0B418-2DE7-4C3C-8A2A-DDD9A5A08E9F}" destId="{98C314A2-5E56-456F-A257-B414D1149868}" srcOrd="0" destOrd="0" parTransId="{B81375FE-30F2-403E-A08B-E8E491B278BB}" sibTransId="{7308FCB7-5EC8-48DD-AF4D-79EBCCF8B1AD}"/>
    <dgm:cxn modelId="{56A69741-2559-4366-BCD0-A59CD7157C63}" type="presParOf" srcId="{7C4D9B1E-6D79-4E34-9C24-479DFC6CFE42}" destId="{E2075100-6991-4BE5-8C9F-B2E2B4EC96D6}" srcOrd="0" destOrd="0" presId="urn:microsoft.com/office/officeart/2009/3/layout/RandomtoResultProcess"/>
    <dgm:cxn modelId="{356B1F7F-23DB-45C2-BC36-A170AA08AFFB}" type="presParOf" srcId="{E2075100-6991-4BE5-8C9F-B2E2B4EC96D6}" destId="{BB470691-A222-4A0C-B026-5A09B48AE40E}" srcOrd="0" destOrd="0" presId="urn:microsoft.com/office/officeart/2009/3/layout/RandomtoResultProcess"/>
    <dgm:cxn modelId="{D8618ABE-1EC7-4C10-AAE0-FC5EFD5A88C7}" type="presParOf" srcId="{E2075100-6991-4BE5-8C9F-B2E2B4EC96D6}" destId="{414A6827-9D2C-4F6A-9CC4-303A71E16A20}" srcOrd="1" destOrd="0" presId="urn:microsoft.com/office/officeart/2009/3/layout/RandomtoResultProcess"/>
    <dgm:cxn modelId="{8C28E4A0-8F4C-4EED-9A63-A86694BD27F1}" type="presParOf" srcId="{E2075100-6991-4BE5-8C9F-B2E2B4EC96D6}" destId="{5A21B548-EB98-4890-AC0E-01985F7B93F8}" srcOrd="2" destOrd="0" presId="urn:microsoft.com/office/officeart/2009/3/layout/RandomtoResultProcess"/>
    <dgm:cxn modelId="{495D6E87-C9C3-4A06-9D14-C03F22921CAD}" type="presParOf" srcId="{E2075100-6991-4BE5-8C9F-B2E2B4EC96D6}" destId="{B88FAAB2-5B17-4C02-819D-B566F4954B6E}" srcOrd="3" destOrd="0" presId="urn:microsoft.com/office/officeart/2009/3/layout/RandomtoResultProcess"/>
    <dgm:cxn modelId="{92D0EC2A-F39A-4E2B-B5A1-A1B06F4F0A54}" type="presParOf" srcId="{E2075100-6991-4BE5-8C9F-B2E2B4EC96D6}" destId="{3A4907EC-0A45-4851-BA99-04425D90AB4D}" srcOrd="4" destOrd="0" presId="urn:microsoft.com/office/officeart/2009/3/layout/RandomtoResultProcess"/>
    <dgm:cxn modelId="{7B986EA8-AA88-473A-B38C-07D88C28F073}" type="presParOf" srcId="{E2075100-6991-4BE5-8C9F-B2E2B4EC96D6}" destId="{0A6CCBD8-BB28-4D23-A48D-9FDBEA881388}" srcOrd="5" destOrd="0" presId="urn:microsoft.com/office/officeart/2009/3/layout/RandomtoResultProcess"/>
    <dgm:cxn modelId="{B43B02CB-A7A2-4889-A85F-7DA34BE7D00C}" type="presParOf" srcId="{E2075100-6991-4BE5-8C9F-B2E2B4EC96D6}" destId="{92FD6F00-8B76-4CBF-88CF-B2180B6DEC2C}" srcOrd="6" destOrd="0" presId="urn:microsoft.com/office/officeart/2009/3/layout/RandomtoResultProcess"/>
    <dgm:cxn modelId="{7996DB20-B68F-4494-8B10-B7D2B26D5EEC}" type="presParOf" srcId="{E2075100-6991-4BE5-8C9F-B2E2B4EC96D6}" destId="{D37C32D2-B39D-4A98-8122-6A64ABA64AAF}" srcOrd="7" destOrd="0" presId="urn:microsoft.com/office/officeart/2009/3/layout/RandomtoResultProcess"/>
    <dgm:cxn modelId="{1EACC23F-C211-4E0A-8B55-AEDA3E022D27}" type="presParOf" srcId="{E2075100-6991-4BE5-8C9F-B2E2B4EC96D6}" destId="{100E23D2-7094-4118-8431-53C456FDAE08}" srcOrd="8" destOrd="0" presId="urn:microsoft.com/office/officeart/2009/3/layout/RandomtoResultProcess"/>
    <dgm:cxn modelId="{09A8B6AA-F262-4062-B198-F00B7CB2BC1B}" type="presParOf" srcId="{E2075100-6991-4BE5-8C9F-B2E2B4EC96D6}" destId="{66298D4F-2326-400D-8942-F5158095D502}" srcOrd="9" destOrd="0" presId="urn:microsoft.com/office/officeart/2009/3/layout/RandomtoResultProcess"/>
    <dgm:cxn modelId="{B75D14DD-552C-4016-BC8E-C2AFC19496DD}" type="presParOf" srcId="{E2075100-6991-4BE5-8C9F-B2E2B4EC96D6}" destId="{6A12EF4A-D205-4CD8-A9A4-38EB1FDF72F9}" srcOrd="10" destOrd="0" presId="urn:microsoft.com/office/officeart/2009/3/layout/RandomtoResultProcess"/>
    <dgm:cxn modelId="{3647E2D8-D5EE-4775-B5E4-7C8FD92B35B0}" type="presParOf" srcId="{E2075100-6991-4BE5-8C9F-B2E2B4EC96D6}" destId="{1DBA5F59-5655-4EF8-B70F-D2C8ADE42CAE}" srcOrd="11" destOrd="0" presId="urn:microsoft.com/office/officeart/2009/3/layout/RandomtoResultProcess"/>
    <dgm:cxn modelId="{C9F084DC-2155-4841-95A3-546F054D6726}" type="presParOf" srcId="{E2075100-6991-4BE5-8C9F-B2E2B4EC96D6}" destId="{8C36F884-A159-468C-920F-719B655FDD87}" srcOrd="12" destOrd="0" presId="urn:microsoft.com/office/officeart/2009/3/layout/RandomtoResultProcess"/>
    <dgm:cxn modelId="{73E2F118-89A4-4AFF-9634-D9B83718F247}" type="presParOf" srcId="{E2075100-6991-4BE5-8C9F-B2E2B4EC96D6}" destId="{B2D79B77-7FAE-482B-A86D-FE498DAA358B}" srcOrd="13" destOrd="0" presId="urn:microsoft.com/office/officeart/2009/3/layout/RandomtoResultProcess"/>
    <dgm:cxn modelId="{26F1481E-7628-4176-AA39-79ACE93DC0D6}" type="presParOf" srcId="{E2075100-6991-4BE5-8C9F-B2E2B4EC96D6}" destId="{3BB076CF-FB8F-4698-B73A-C3E6DCF86ACC}" srcOrd="14" destOrd="0" presId="urn:microsoft.com/office/officeart/2009/3/layout/RandomtoResultProcess"/>
    <dgm:cxn modelId="{DF8B67D0-0BA4-4C04-B8B3-9DB9A884BDA6}" type="presParOf" srcId="{E2075100-6991-4BE5-8C9F-B2E2B4EC96D6}" destId="{79EA6EC2-A42C-49E6-BA96-8CB17D3DF987}" srcOrd="15" destOrd="0" presId="urn:microsoft.com/office/officeart/2009/3/layout/RandomtoResultProcess"/>
    <dgm:cxn modelId="{6386AB88-3A2E-47E2-BE2E-7C85997952CC}" type="presParOf" srcId="{E2075100-6991-4BE5-8C9F-B2E2B4EC96D6}" destId="{452F9ABF-B004-4293-81B2-E14B4043BA34}" srcOrd="16" destOrd="0" presId="urn:microsoft.com/office/officeart/2009/3/layout/RandomtoResultProcess"/>
    <dgm:cxn modelId="{B7F79A92-8D64-47C9-AC82-FE42847C6339}" type="presParOf" srcId="{E2075100-6991-4BE5-8C9F-B2E2B4EC96D6}" destId="{86D9E205-4B61-47CA-A28B-7171A304AB72}" srcOrd="17" destOrd="0" presId="urn:microsoft.com/office/officeart/2009/3/layout/RandomtoResultProcess"/>
    <dgm:cxn modelId="{98061292-392E-46EC-8C0A-93F3870EAB64}" type="presParOf" srcId="{E2075100-6991-4BE5-8C9F-B2E2B4EC96D6}" destId="{1192395B-4E3B-4323-A0E9-F045A25C64EC}" srcOrd="18" destOrd="0" presId="urn:microsoft.com/office/officeart/2009/3/layout/RandomtoResultProcess"/>
    <dgm:cxn modelId="{D5EC3007-23D9-4178-B756-06CE712BEFD2}" type="presParOf" srcId="{E2075100-6991-4BE5-8C9F-B2E2B4EC96D6}" destId="{264EF84D-A03B-4209-AD4E-8891E1AB4194}" srcOrd="19" destOrd="0" presId="urn:microsoft.com/office/officeart/2009/3/layout/RandomtoResultProcess"/>
    <dgm:cxn modelId="{501C5965-AD0E-44D0-B7EF-D7980FC1D8B7}" type="presParOf" srcId="{7C4D9B1E-6D79-4E34-9C24-479DFC6CFE42}" destId="{F470C4D0-0A6F-4920-988A-DDF094D8399D}" srcOrd="1" destOrd="0" presId="urn:microsoft.com/office/officeart/2009/3/layout/RandomtoResultProcess"/>
    <dgm:cxn modelId="{3723DBA5-679C-4AD0-8487-25CF42724EEC}" type="presParOf" srcId="{F470C4D0-0A6F-4920-988A-DDF094D8399D}" destId="{AE4DDBA1-43DA-49D3-BC66-ADACC0ED11AD}" srcOrd="0" destOrd="0" presId="urn:microsoft.com/office/officeart/2009/3/layout/RandomtoResultProcess"/>
    <dgm:cxn modelId="{895B154B-C2B5-48A1-8FDA-E05424A4D3DE}" type="presParOf" srcId="{F470C4D0-0A6F-4920-988A-DDF094D8399D}" destId="{FBD7AB37-F645-4C5C-93F0-7C7BD51CBC9B}" srcOrd="1" destOrd="0" presId="urn:microsoft.com/office/officeart/2009/3/layout/RandomtoResultProcess"/>
    <dgm:cxn modelId="{7803D797-103F-4B5D-9E08-65703CCBC9BA}" type="presParOf" srcId="{7C4D9B1E-6D79-4E34-9C24-479DFC6CFE42}" destId="{3469C3E9-B022-48CE-85C9-4C3C697A7B4F}" srcOrd="2" destOrd="0" presId="urn:microsoft.com/office/officeart/2009/3/layout/RandomtoResultProcess"/>
    <dgm:cxn modelId="{B4A9A8D7-36A4-4E12-A9D5-4DB3D6D6917F}" type="presParOf" srcId="{7C4D9B1E-6D79-4E34-9C24-479DFC6CFE42}" destId="{34575E2A-9DBA-4845-8DDE-8C87139C70BC}" srcOrd="3" destOrd="0" presId="urn:microsoft.com/office/officeart/2009/3/layout/RandomtoResultProcess"/>
    <dgm:cxn modelId="{FEBB0757-52EB-4648-9270-4C6A88623472}" type="presParOf" srcId="{34575E2A-9DBA-4845-8DDE-8C87139C70BC}" destId="{676623C7-A906-40B7-8C54-9848EC540136}" srcOrd="0" destOrd="0" presId="urn:microsoft.com/office/officeart/2009/3/layout/RandomtoResultProcess"/>
    <dgm:cxn modelId="{277FE0A1-C44C-470C-8EF9-D3BD32EEBD55}" type="presParOf" srcId="{34575E2A-9DBA-4845-8DDE-8C87139C70BC}" destId="{140EDA33-C620-4A96-A157-8D437840FF42}" srcOrd="1" destOrd="0" presId="urn:microsoft.com/office/officeart/2009/3/layout/RandomtoResultProcess"/>
    <dgm:cxn modelId="{40473DA0-B740-4D9F-818C-833683C4B3C3}" type="presParOf" srcId="{7C4D9B1E-6D79-4E34-9C24-479DFC6CFE42}" destId="{00852856-7725-4368-8243-7243D48B2D29}" srcOrd="4" destOrd="0" presId="urn:microsoft.com/office/officeart/2009/3/layout/RandomtoResultProcess"/>
    <dgm:cxn modelId="{A136A9AE-F3FA-442B-93BE-BB3EDA36BFBE}" type="presParOf" srcId="{00852856-7725-4368-8243-7243D48B2D29}" destId="{B6F7C47B-DC32-402E-B3BE-D136B23245F6}" srcOrd="0" destOrd="0" presId="urn:microsoft.com/office/officeart/2009/3/layout/RandomtoResultProcess"/>
    <dgm:cxn modelId="{12ACFDF3-7522-4A40-BBC2-A23B7FDF2CA8}" type="presParOf" srcId="{00852856-7725-4368-8243-7243D48B2D29}" destId="{72822BFD-4164-4A77-BF47-46D64D223D8A}" srcOrd="1" destOrd="0" presId="urn:microsoft.com/office/officeart/2009/3/layout/RandomtoResultProcess"/>
    <dgm:cxn modelId="{DA7C62AD-D741-49B7-96DB-69DCF6EA6F7A}" type="presParOf" srcId="{00852856-7725-4368-8243-7243D48B2D29}" destId="{021FEC21-9307-4314-992D-8A1066A1E7C5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304800" y="2651126"/>
            <a:ext cx="11480800" cy="100806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rgbClr val="0033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 sz="1800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 sz="1800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rgbClr val="0033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 sz="1800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</p:grpSp>
      <p:pic>
        <p:nvPicPr>
          <p:cNvPr id="8" name="Picture 11" descr="UnB_-_Univ_Nova_-_B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34" y="3203576"/>
            <a:ext cx="6625167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1"/>
            <a:ext cx="10363200" cy="1014413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2285" y="1846263"/>
            <a:ext cx="10560049" cy="64611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463096-2CD1-3044-A2F6-E102630D927F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2" name="Retângulo 1"/>
          <p:cNvSpPr/>
          <p:nvPr userDrawn="1"/>
        </p:nvSpPr>
        <p:spPr>
          <a:xfrm>
            <a:off x="3791744" y="3068960"/>
            <a:ext cx="4512501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03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2BCAE-F62C-8147-AA19-B647BDFAF5E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41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96F53-80FA-FA45-BA08-EDDDE45349A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2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 baseline="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itchFamily="2" charset="2"/>
              <a:buChar char="§"/>
              <a:defRPr/>
            </a:lvl1pPr>
            <a:lvl2pPr marL="800100" indent="-342900">
              <a:buFont typeface="Wingdings" pitchFamily="2" charset="2"/>
              <a:buChar char="§"/>
              <a:defRPr/>
            </a:lvl2pPr>
            <a:lvl3pPr marL="1257300" indent="-342900">
              <a:buFont typeface="Wingdings" pitchFamily="2" charset="2"/>
              <a:buChar char="§"/>
              <a:defRPr/>
            </a:lvl3pPr>
            <a:lvl4pPr marL="1714500" indent="-342900">
              <a:buFont typeface="Wingdings" pitchFamily="2" charset="2"/>
              <a:buChar char="§"/>
              <a:defRPr/>
            </a:lvl4pPr>
            <a:lvl5pPr marL="2171700" indent="-3429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ABBA60-186B-C94F-90C7-53C142113A0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1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B6F71-67AF-B04D-9823-F9BB2946AB6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41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65B6F-C57E-F741-9C43-9217C5B14AE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02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6AF390-9003-F346-94F9-12CE5F722E07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87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A9B02-1432-0445-A897-42182C33E7B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2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0B799-192F-ED4A-A3C9-56FA1C456EE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67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0B50D-2823-7441-8014-D917C27E7F0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60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AD735-C5C3-2349-8CBE-B056C092D2C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41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4"/>
            <a:ext cx="87503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pt-BR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pt-BR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latin typeface="Verdana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33720C-9084-FF42-88EA-C08C47766038}" type="slidenum">
              <a:rPr lang="pt-BR">
                <a:ea typeface="ＭＳ Ｐゴシック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>
              <a:ea typeface="ＭＳ Ｐゴシック" charset="0"/>
              <a:cs typeface="Arial" charset="0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152400" cy="2286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 sz="2400">
              <a:solidFill>
                <a:srgbClr val="000000"/>
              </a:solidFill>
              <a:latin typeface="Times New Roman" pitchFamily="18" charset="0"/>
              <a:ea typeface="ＭＳ Ｐゴシック" charset="0"/>
              <a:cs typeface="Arial" charset="0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609600" y="1447800"/>
            <a:ext cx="10769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pt-BR" sz="1800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2286000"/>
            <a:ext cx="152400" cy="22860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 sz="2400">
              <a:solidFill>
                <a:srgbClr val="000000"/>
              </a:solidFill>
              <a:latin typeface="Times New Roman" pitchFamily="18" charset="0"/>
              <a:ea typeface="ＭＳ Ｐゴシック" charset="0"/>
              <a:cs typeface="Arial" charset="0"/>
            </a:endParaRP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4572000"/>
            <a:ext cx="152400" cy="2286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 sz="2400">
              <a:solidFill>
                <a:srgbClr val="000000"/>
              </a:solidFill>
              <a:latin typeface="Times New Roman" pitchFamily="18" charset="0"/>
              <a:ea typeface="ＭＳ Ｐゴシック" charset="0"/>
              <a:cs typeface="Arial" charset="0"/>
            </a:endParaRPr>
          </a:p>
        </p:txBody>
      </p:sp>
      <p:pic>
        <p:nvPicPr>
          <p:cNvPr id="1035" name="Picture 11" descr="UnB_-_Univ_Nova_-_B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901" y="1"/>
            <a:ext cx="2832100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 userDrawn="1"/>
        </p:nvSpPr>
        <p:spPr>
          <a:xfrm>
            <a:off x="9840416" y="0"/>
            <a:ext cx="1920213" cy="116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3367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p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p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Bodoni MT" panose="02070603080606020203" pitchFamily="18" charset="0"/>
              </a:rPr>
              <a:t>Curso Básico de R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Bodoni MT" panose="02070603080606020203" pitchFamily="18" charset="0"/>
              </a:rPr>
              <a:t>Operações</a:t>
            </a:r>
            <a:r>
              <a:rPr lang="en-US" dirty="0" smtClean="0">
                <a:latin typeface="Bodoni MT" panose="02070603080606020203" pitchFamily="18" charset="0"/>
              </a:rPr>
              <a:t> </a:t>
            </a:r>
            <a:r>
              <a:rPr lang="en-US" dirty="0" err="1" smtClean="0">
                <a:latin typeface="Bodoni MT" panose="02070603080606020203" pitchFamily="18" charset="0"/>
              </a:rPr>
              <a:t>básicas</a:t>
            </a:r>
            <a:r>
              <a:rPr lang="en-US" dirty="0" smtClean="0">
                <a:latin typeface="Bodoni MT" panose="02070603080606020203" pitchFamily="18" charset="0"/>
              </a:rPr>
              <a:t> e </a:t>
            </a:r>
            <a:r>
              <a:rPr lang="en-US" dirty="0" err="1" smtClean="0">
                <a:latin typeface="Bodoni MT" panose="02070603080606020203" pitchFamily="18" charset="0"/>
              </a:rPr>
              <a:t>estruturas</a:t>
            </a:r>
            <a:r>
              <a:rPr lang="en-US" dirty="0" smtClean="0">
                <a:latin typeface="Bodoni MT" panose="02070603080606020203" pitchFamily="18" charset="0"/>
              </a:rPr>
              <a:t> de dados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6" name="CaixaDeTexto 1"/>
          <p:cNvSpPr txBox="1"/>
          <p:nvPr/>
        </p:nvSpPr>
        <p:spPr>
          <a:xfrm>
            <a:off x="7980040" y="6550223"/>
            <a:ext cx="4211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pt-BR" sz="1400" dirty="0" smtClean="0">
                <a:latin typeface="Baskerville Old Face" panose="02020602080505020303" pitchFamily="18" charset="0"/>
              </a:rPr>
              <a:t>*Baseado nas notas de aula do Prof. Pedro Albuquerque</a:t>
            </a:r>
            <a:endParaRPr lang="pt-BR" sz="1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4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Fazendo operações matemáticas.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Uma questão que surge é: como as operações são realizadas ?</a:t>
                </a:r>
              </a:p>
              <a:p>
                <a:r>
                  <a:rPr lang="pt-BR" dirty="0"/>
                  <a:t>Por exemplo, como deveríamos fazer o cômputo da seguinte operação </a:t>
                </a:r>
                <a:r>
                  <a:rPr lang="pt-BR" dirty="0" smtClean="0"/>
                  <a:t>?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</m:num>
                        <m:den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3+4</m:t>
                          </m:r>
                        </m:den>
                      </m:f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56" t="-14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5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Fazendo operações matemáticas.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400" i="1">
                              <a:latin typeface="Cambria Math" panose="02040503050406030204" pitchFamily="18" charset="0"/>
                            </a:rPr>
                            <m:t>1+2</m:t>
                          </m:r>
                        </m:num>
                        <m:den>
                          <m:r>
                            <a:rPr lang="pt-BR" sz="4400" i="1">
                              <a:latin typeface="Cambria Math" panose="02040503050406030204" pitchFamily="18" charset="0"/>
                            </a:rPr>
                            <m:t>3+4</m:t>
                          </m:r>
                        </m:den>
                      </m:f>
                      <m:r>
                        <a:rPr lang="pt-BR" sz="4400" i="1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pt-BR" sz="4400" i="1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pt-BR" sz="4400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r>
                  <a:rPr lang="pt-BR" dirty="0" smtClean="0"/>
                  <a:t>A </a:t>
                </a:r>
                <a:r>
                  <a:rPr lang="pt-BR" dirty="0"/>
                  <a:t>ordem, quando não indicada por parêntesis no </a:t>
                </a:r>
                <a:r>
                  <a:rPr lang="pt-BR" b="1" dirty="0"/>
                  <a:t>R</a:t>
                </a:r>
                <a:r>
                  <a:rPr lang="pt-BR" dirty="0"/>
                  <a:t> segue a seguinte hierarquia: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expoentes e raízes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multiplicação e divisão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adição e subtração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56" b="-90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4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Fazendo operações matemáticas.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Exercício</a:t>
                </a:r>
                <a:r>
                  <a:rPr lang="pt-BR" dirty="0"/>
                  <a:t>: Usando o </a:t>
                </a:r>
                <a:r>
                  <a:rPr lang="pt-BR" b="1" dirty="0"/>
                  <a:t>R </a:t>
                </a:r>
                <a:r>
                  <a:rPr lang="pt-BR" dirty="0"/>
                  <a:t>realize as seguintes operações e forneça o resultado das operações</a:t>
                </a:r>
                <a:r>
                  <a:rPr lang="pt-BR" dirty="0" smtClean="0"/>
                  <a:t>:</a:t>
                </a:r>
              </a:p>
              <a:p>
                <a:endParaRPr lang="pt-BR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4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pt-BR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4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4−</m:t>
                      </m:r>
                      <m:f>
                        <m:fPr>
                          <m:ctrlPr>
                            <a:rPr lang="pt-BR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r>
                            <a:rPr lang="pt-BR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4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∗8</m:t>
                      </m:r>
                    </m:oMath>
                  </m:oMathPara>
                </a14:m>
                <a:endParaRPr lang="pt-BR" b="1" dirty="0" smtClean="0"/>
              </a:p>
              <a:p>
                <a:pPr marL="0" lvl="0" indent="0">
                  <a:buClr>
                    <a:srgbClr val="00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100−</m:t>
                      </m:r>
                      <m:f>
                        <m:fPr>
                          <m:ctrlPr>
                            <a:rPr lang="pt-BR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pt-BR" sz="4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5∗10</m:t>
                          </m:r>
                        </m:den>
                      </m:f>
                    </m:oMath>
                  </m:oMathPara>
                </a14:m>
                <a:endParaRPr lang="pt-BR" b="1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pt-BR" b="1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56" t="-14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14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Fazendo operações matemáticas.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Solução</a:t>
            </a:r>
            <a:r>
              <a:rPr lang="pt-BR" dirty="0">
                <a:solidFill>
                  <a:srgbClr val="FF0000"/>
                </a:solidFill>
              </a:rPr>
              <a:t>: </a:t>
            </a:r>
            <a:r>
              <a:rPr lang="pt-BR" dirty="0"/>
              <a:t>Usando o </a:t>
            </a:r>
            <a:r>
              <a:rPr lang="pt-BR" b="1" dirty="0"/>
              <a:t>R </a:t>
            </a:r>
            <a:r>
              <a:rPr lang="pt-BR" dirty="0"/>
              <a:t>realize as seguintes operações e forneça o resultado das operações: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/>
              <a:t>ou ainda:</a:t>
            </a:r>
          </a:p>
          <a:p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724" y="2303876"/>
            <a:ext cx="3787468" cy="199392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202" y="4477500"/>
            <a:ext cx="4608512" cy="216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5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Fazendo operações matemáticas.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Note que podemos conferir onde os parêntesis estão </a:t>
            </a:r>
            <a:r>
              <a:rPr lang="pt-BR" b="1" dirty="0"/>
              <a:t>ABERTOS</a:t>
            </a:r>
            <a:r>
              <a:rPr lang="pt-BR" dirty="0"/>
              <a:t> ou </a:t>
            </a:r>
            <a:r>
              <a:rPr lang="pt-BR" b="1" dirty="0"/>
              <a:t>FECHADO</a:t>
            </a:r>
            <a:r>
              <a:rPr lang="pt-BR" dirty="0"/>
              <a:t>.</a:t>
            </a:r>
          </a:p>
          <a:p>
            <a:r>
              <a:rPr lang="pt-BR" dirty="0"/>
              <a:t>Basta descansar o cursor em algum dos parêntesis: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8" y="3373700"/>
            <a:ext cx="6229988" cy="19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8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Criando objetos no R.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/>
              <a:t>Seguindo a analogia da conversa entre um usuário e a máquina, esse “</a:t>
            </a:r>
            <a:r>
              <a:rPr lang="pt-BR" sz="4000" dirty="0" smtClean="0"/>
              <a:t>bate-papo</a:t>
            </a:r>
            <a:r>
              <a:rPr lang="pt-BR" sz="4000" dirty="0"/>
              <a:t>” pode produzir resultados concretos.</a:t>
            </a:r>
          </a:p>
          <a:p>
            <a:r>
              <a:rPr lang="pt-BR" sz="4000" dirty="0"/>
              <a:t>Esses resultados são chamados de </a:t>
            </a:r>
            <a:r>
              <a:rPr lang="pt-BR" sz="4000" b="1" dirty="0">
                <a:solidFill>
                  <a:srgbClr val="FF0000"/>
                </a:solidFill>
              </a:rPr>
              <a:t>objetos</a:t>
            </a:r>
            <a:r>
              <a:rPr lang="pt-BR" sz="4000" dirty="0"/>
              <a:t> e podem ser manipulados de igual forma</a:t>
            </a:r>
            <a:r>
              <a:rPr lang="pt-BR" sz="4000" dirty="0" smtClean="0"/>
              <a:t>.</a:t>
            </a:r>
          </a:p>
          <a:p>
            <a:r>
              <a:rPr lang="pt-BR" sz="4000" dirty="0" smtClean="0"/>
              <a:t>Pense em objetos como </a:t>
            </a:r>
            <a:r>
              <a:rPr lang="pt-BR" sz="4000" b="1" dirty="0" smtClean="0"/>
              <a:t>caixas</a:t>
            </a:r>
            <a:r>
              <a:rPr lang="pt-BR" sz="4000" dirty="0" smtClean="0"/>
              <a:t> onde você é livre para armazenar os resultados gerados pelo computador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364099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Criando objetos no R.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</a:t>
            </a:r>
            <a:r>
              <a:rPr lang="pt-BR" b="1" dirty="0">
                <a:solidFill>
                  <a:srgbClr val="FF0000"/>
                </a:solidFill>
              </a:rPr>
              <a:t>objeto </a:t>
            </a:r>
            <a:r>
              <a:rPr lang="pt-BR" dirty="0"/>
              <a:t>deve ter um </a:t>
            </a:r>
            <a:r>
              <a:rPr lang="pt-BR" b="1" dirty="0">
                <a:solidFill>
                  <a:srgbClr val="0070C0"/>
                </a:solidFill>
              </a:rPr>
              <a:t>NOME</a:t>
            </a:r>
            <a:r>
              <a:rPr lang="pt-BR" dirty="0"/>
              <a:t>. Esse nome deve seguir as seguintes </a:t>
            </a:r>
            <a:r>
              <a:rPr lang="pt-BR" b="1" u="sng" dirty="0"/>
              <a:t>boas práticas</a:t>
            </a:r>
            <a:r>
              <a:rPr lang="pt-BR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u="sng" dirty="0" smtClean="0"/>
              <a:t>Não</a:t>
            </a:r>
            <a:r>
              <a:rPr lang="pt-BR" dirty="0" smtClean="0"/>
              <a:t> </a:t>
            </a:r>
            <a:r>
              <a:rPr lang="pt-BR" dirty="0"/>
              <a:t>apresentar espaços.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u="sng" dirty="0"/>
              <a:t>Não </a:t>
            </a:r>
            <a:r>
              <a:rPr lang="pt-BR" dirty="0"/>
              <a:t>apresentar acentos</a:t>
            </a:r>
            <a:r>
              <a:rPr lang="pt-B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Preferencialmente, ser </a:t>
            </a:r>
            <a:r>
              <a:rPr lang="pt-BR" dirty="0"/>
              <a:t>escrito com letra </a:t>
            </a:r>
            <a:r>
              <a:rPr lang="pt-BR" b="1" u="sng" dirty="0"/>
              <a:t>MINÚSCULA.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Preferencialmente</a:t>
            </a:r>
            <a:r>
              <a:rPr lang="pt-BR"/>
              <a:t>, </a:t>
            </a:r>
            <a:r>
              <a:rPr lang="pt-BR" b="1" u="sng" smtClean="0"/>
              <a:t>não</a:t>
            </a:r>
            <a:r>
              <a:rPr lang="pt-BR" smtClean="0"/>
              <a:t> deve conter </a:t>
            </a:r>
            <a:r>
              <a:rPr lang="pt-BR" dirty="0"/>
              <a:t>números.</a:t>
            </a:r>
          </a:p>
          <a:p>
            <a:pPr marL="0" indent="0" algn="ctr">
              <a:buNone/>
            </a:pPr>
            <a:r>
              <a:rPr lang="pt-BR" sz="4000" dirty="0"/>
              <a:t>Fora isso, você pode dar qualquer nome.</a:t>
            </a:r>
          </a:p>
          <a:p>
            <a:pPr marL="514350" indent="-514350">
              <a:buFont typeface="+mj-lt"/>
              <a:buAutoNum type="arabicPeriod"/>
            </a:pPr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180288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Criando objetos no 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Por exemplo, suponha que desejamos armazenar a seguinte conta </a:t>
                </a:r>
                <a:r>
                  <a:rPr lang="pt-BR" b="1" dirty="0"/>
                  <a:t>(Exemplo 2):</a:t>
                </a:r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2/4 −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3×4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−1/4</m:t>
                        </m:r>
                      </m:sup>
                    </m:sSup>
                  </m:oMath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Em um objeto chamado </a:t>
                </a:r>
                <a:r>
                  <a:rPr lang="pt-BR" b="1" dirty="0">
                    <a:solidFill>
                      <a:srgbClr val="FF0000"/>
                    </a:solidFill>
                  </a:rPr>
                  <a:t>resultado</a:t>
                </a:r>
                <a:r>
                  <a:rPr lang="pt-BR" b="1" dirty="0"/>
                  <a:t>. </a:t>
                </a:r>
                <a:r>
                  <a:rPr lang="pt-BR" dirty="0"/>
                  <a:t>Poderíamos ter escolhido qualquer outro nome que satisfaçam as condições anteriores tais como: </a:t>
                </a:r>
                <a:r>
                  <a:rPr lang="pt-BR" b="1" dirty="0">
                    <a:solidFill>
                      <a:srgbClr val="00B050"/>
                    </a:solidFill>
                  </a:rPr>
                  <a:t>alegria, conta, valor, res, numero, </a:t>
                </a:r>
                <a:r>
                  <a:rPr lang="pt-BR" b="1" dirty="0" err="1">
                    <a:solidFill>
                      <a:srgbClr val="00B050"/>
                    </a:solidFill>
                  </a:rPr>
                  <a:t>meu.resultado.do.curso.de.r</a:t>
                </a:r>
                <a:r>
                  <a:rPr lang="pt-BR" dirty="0"/>
                  <a:t> , etc..</a:t>
                </a:r>
                <a:endParaRPr lang="pt-BR" b="1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56" t="-1480" r="-9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Criando objetos no R.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R fica da seguinte forma: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Repare duas coisas:</a:t>
            </a:r>
          </a:p>
          <a:p>
            <a:pPr lvl="1"/>
            <a:r>
              <a:rPr lang="pt-BR" dirty="0"/>
              <a:t>Após a execução do comando, o valor da operação não apareceu.</a:t>
            </a:r>
          </a:p>
          <a:p>
            <a:pPr lvl="1"/>
            <a:r>
              <a:rPr lang="pt-BR" dirty="0"/>
              <a:t>Um objeto chamado resultado foi criado no espaço denominado </a:t>
            </a:r>
            <a:r>
              <a:rPr lang="pt-BR" b="1" dirty="0" err="1">
                <a:solidFill>
                  <a:srgbClr val="FF0000"/>
                </a:solidFill>
              </a:rPr>
              <a:t>enviroment</a:t>
            </a:r>
            <a:r>
              <a:rPr lang="pt-BR" dirty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43" y="2276872"/>
            <a:ext cx="709711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Criando objetos no R.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628800"/>
            <a:ext cx="7416824" cy="4896544"/>
          </a:xfrm>
        </p:spPr>
      </p:pic>
    </p:spTree>
    <p:extLst>
      <p:ext uri="{BB962C8B-B14F-4D97-AF65-F5344CB8AC3E}">
        <p14:creationId xmlns:p14="http://schemas.microsoft.com/office/powerpoint/2010/main" val="144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Baixando os dados do </a:t>
            </a:r>
            <a:r>
              <a:rPr lang="pt-BR" sz="4000" dirty="0"/>
              <a:t>curso.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b="1" dirty="0"/>
              <a:t>Execute as seguinte operações:</a:t>
            </a:r>
            <a:endParaRPr lang="pt-BR" sz="3200" dirty="0"/>
          </a:p>
          <a:p>
            <a:r>
              <a:rPr lang="pt-BR" sz="3200" dirty="0"/>
              <a:t>“New Project...” </a:t>
            </a:r>
            <a:r>
              <a:rPr lang="pt-BR" sz="3200" dirty="0">
                <a:sym typeface="Wingdings" panose="05000000000000000000" pitchFamily="2" charset="2"/>
              </a:rPr>
              <a:t> “</a:t>
            </a:r>
            <a:r>
              <a:rPr lang="pt-BR" sz="3200" dirty="0" err="1">
                <a:sym typeface="Wingdings" panose="05000000000000000000" pitchFamily="2" charset="2"/>
              </a:rPr>
              <a:t>Version</a:t>
            </a:r>
            <a:r>
              <a:rPr lang="pt-BR" sz="3200" dirty="0">
                <a:sym typeface="Wingdings" panose="05000000000000000000" pitchFamily="2" charset="2"/>
              </a:rPr>
              <a:t> </a:t>
            </a:r>
            <a:r>
              <a:rPr lang="pt-BR" sz="3200" dirty="0" err="1">
                <a:sym typeface="Wingdings" panose="05000000000000000000" pitchFamily="2" charset="2"/>
              </a:rPr>
              <a:t>Control</a:t>
            </a:r>
            <a:r>
              <a:rPr lang="pt-BR" sz="3200" dirty="0">
                <a:sym typeface="Wingdings" panose="05000000000000000000" pitchFamily="2" charset="2"/>
              </a:rPr>
              <a:t>”  “</a:t>
            </a:r>
            <a:r>
              <a:rPr lang="pt-BR" sz="3200" dirty="0" err="1">
                <a:sym typeface="Wingdings" panose="05000000000000000000" pitchFamily="2" charset="2"/>
              </a:rPr>
              <a:t>Git</a:t>
            </a:r>
            <a:r>
              <a:rPr lang="pt-BR" sz="3200" dirty="0">
                <a:sym typeface="Wingdings" panose="05000000000000000000" pitchFamily="2" charset="2"/>
              </a:rPr>
              <a:t>”</a:t>
            </a:r>
          </a:p>
          <a:p>
            <a:r>
              <a:rPr lang="pt-BR" sz="3200" dirty="0"/>
              <a:t>Insira a seguinte URL na caixa “</a:t>
            </a:r>
            <a:r>
              <a:rPr lang="pt-BR" sz="3200" dirty="0" err="1"/>
              <a:t>Repository</a:t>
            </a:r>
            <a:r>
              <a:rPr lang="pt-BR" sz="3200" dirty="0"/>
              <a:t> URL”: </a:t>
            </a:r>
            <a:r>
              <a:rPr lang="pt-BR" sz="3200" dirty="0">
                <a:solidFill>
                  <a:srgbClr val="0070C0"/>
                </a:solidFill>
              </a:rPr>
              <a:t>https://github.com/pengyaohao/Curso_R_basico</a:t>
            </a:r>
          </a:p>
          <a:p>
            <a:r>
              <a:rPr lang="pt-BR" sz="3200" dirty="0"/>
              <a:t>Escolha o diretório em que os dados ficarão</a:t>
            </a:r>
          </a:p>
          <a:p>
            <a:r>
              <a:rPr lang="pt-BR" sz="3200" dirty="0"/>
              <a:t>Clique em “</a:t>
            </a:r>
            <a:r>
              <a:rPr lang="pt-BR" sz="3200" dirty="0" err="1"/>
              <a:t>Create</a:t>
            </a:r>
            <a:r>
              <a:rPr lang="pt-BR" sz="3200" dirty="0"/>
              <a:t> Project”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858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Criando objetos no R.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quisermos observar o </a:t>
            </a:r>
            <a:r>
              <a:rPr lang="pt-BR" b="1" dirty="0">
                <a:solidFill>
                  <a:srgbClr val="FF0000"/>
                </a:solidFill>
              </a:rPr>
              <a:t>valor que consta dentro do objeto</a:t>
            </a:r>
            <a:r>
              <a:rPr lang="pt-BR" dirty="0"/>
              <a:t>, basta chamá-lo no R: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2780928"/>
            <a:ext cx="6480720" cy="367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Criando objetos no R.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objetos também podem ser operados, por </a:t>
            </a:r>
            <a:r>
              <a:rPr lang="pt-BR" b="1" dirty="0"/>
              <a:t>Exemplo 3:</a:t>
            </a:r>
          </a:p>
          <a:p>
            <a:r>
              <a:rPr lang="pt-BR" b="1" dirty="0"/>
              <a:t>Considere as seguintes operações no R: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/>
              <a:t>Qual é o valor de x ?  </a:t>
            </a:r>
          </a:p>
          <a:p>
            <a:r>
              <a:rPr lang="pt-BR" b="1" dirty="0">
                <a:solidFill>
                  <a:srgbClr val="FF0000"/>
                </a:solidFill>
              </a:rPr>
              <a:t>Resposta: x=7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2708920"/>
            <a:ext cx="403244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6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Criando objetos no 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b="1" dirty="0"/>
                  <a:t>Exercício:</a:t>
                </a:r>
              </a:p>
              <a:p>
                <a:r>
                  <a:rPr lang="pt-BR" dirty="0"/>
                  <a:t>Crie os seguintes objetos no </a:t>
                </a:r>
                <a:r>
                  <a:rPr lang="pt-BR" b="1" dirty="0"/>
                  <a:t>R:</a:t>
                </a:r>
              </a:p>
              <a:p>
                <a:r>
                  <a:rPr lang="pt-BR" b="1" dirty="0"/>
                  <a:t>1) resposta: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×4</m:t>
                    </m:r>
                  </m:oMath>
                </a14:m>
                <a:endParaRPr lang="pt-BR" b="0" dirty="0"/>
              </a:p>
              <a:p>
                <a:r>
                  <a:rPr lang="pt-BR" b="1" dirty="0"/>
                  <a:t>2) aula: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×−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pt-BR" b="0" dirty="0"/>
              </a:p>
              <a:p>
                <a:r>
                  <a:rPr lang="pt-BR" b="1" dirty="0"/>
                  <a:t>3) curso: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</m:e>
                      <m:sup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pt-BR" b="1" dirty="0"/>
              </a:p>
              <a:p>
                <a:endParaRPr lang="pt-BR" dirty="0"/>
              </a:p>
              <a:p>
                <a:r>
                  <a:rPr lang="pt-BR" dirty="0"/>
                  <a:t>Qual o valor de cada </a:t>
                </a:r>
                <a:r>
                  <a:rPr lang="pt-BR" b="1" dirty="0">
                    <a:solidFill>
                      <a:srgbClr val="FF0000"/>
                    </a:solidFill>
                  </a:rPr>
                  <a:t>objeto</a:t>
                </a:r>
                <a:r>
                  <a:rPr lang="pt-BR" dirty="0"/>
                  <a:t> ? Imprima-os na tela de </a:t>
                </a:r>
                <a:r>
                  <a:rPr lang="pt-BR" b="1" dirty="0">
                    <a:solidFill>
                      <a:srgbClr val="00B050"/>
                    </a:solidFill>
                  </a:rPr>
                  <a:t>console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480" b="-65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7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Criando objetos no R.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Exercício:</a:t>
            </a:r>
          </a:p>
          <a:p>
            <a:r>
              <a:rPr lang="pt-BR" dirty="0"/>
              <a:t>Quais dos seguintes nomes de objetos </a:t>
            </a:r>
            <a:r>
              <a:rPr lang="pt-BR" b="1" dirty="0"/>
              <a:t>NÃO</a:t>
            </a:r>
            <a:r>
              <a:rPr lang="pt-BR" dirty="0"/>
              <a:t> satisfazem as boas práticas para nomeação de elementos no </a:t>
            </a:r>
            <a:r>
              <a:rPr lang="pt-BR" b="1" dirty="0"/>
              <a:t>R?</a:t>
            </a:r>
          </a:p>
          <a:p>
            <a:r>
              <a:rPr lang="pt-BR" b="1" dirty="0"/>
              <a:t>1) coração</a:t>
            </a:r>
          </a:p>
          <a:p>
            <a:r>
              <a:rPr lang="pt-BR" b="1" dirty="0"/>
              <a:t>2) aula de R</a:t>
            </a:r>
          </a:p>
          <a:p>
            <a:r>
              <a:rPr lang="pt-BR" b="1" dirty="0"/>
              <a:t>3) </a:t>
            </a:r>
            <a:r>
              <a:rPr lang="pt-BR" b="1" dirty="0" err="1"/>
              <a:t>esse.curso.eh.fácil</a:t>
            </a:r>
            <a:endParaRPr lang="pt-BR" b="1" dirty="0"/>
          </a:p>
          <a:p>
            <a:r>
              <a:rPr lang="pt-BR" b="1" dirty="0"/>
              <a:t>4) </a:t>
            </a:r>
            <a:r>
              <a:rPr lang="pt-BR" b="1" dirty="0" err="1"/>
              <a:t>base_de_dados</a:t>
            </a:r>
            <a:endParaRPr lang="pt-BR" b="1" dirty="0"/>
          </a:p>
          <a:p>
            <a:r>
              <a:rPr lang="pt-BR" b="1" dirty="0"/>
              <a:t>5) </a:t>
            </a:r>
            <a:r>
              <a:rPr lang="pt-BR" b="1" dirty="0" err="1"/>
              <a:t>custoDoProjeto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32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Criando objetos no R.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objetos podem assumir diversos </a:t>
            </a:r>
            <a:r>
              <a:rPr lang="pt-BR" b="1" dirty="0">
                <a:solidFill>
                  <a:srgbClr val="00B050"/>
                </a:solidFill>
              </a:rPr>
              <a:t>formatos</a:t>
            </a:r>
            <a:r>
              <a:rPr lang="pt-BR" dirty="0"/>
              <a:t>.</a:t>
            </a:r>
          </a:p>
          <a:p>
            <a:r>
              <a:rPr lang="pt-BR" dirty="0"/>
              <a:t>Os formatos mais básicos são:</a:t>
            </a:r>
          </a:p>
          <a:p>
            <a:r>
              <a:rPr lang="pt-BR" dirty="0"/>
              <a:t>1) </a:t>
            </a:r>
            <a:r>
              <a:rPr lang="pt-BR" b="1" dirty="0" err="1">
                <a:solidFill>
                  <a:srgbClr val="FF0000"/>
                </a:solidFill>
              </a:rPr>
              <a:t>numeric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dirty="0"/>
              <a:t>ou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double</a:t>
            </a:r>
            <a:r>
              <a:rPr lang="pt-BR" dirty="0"/>
              <a:t>: para números.</a:t>
            </a:r>
          </a:p>
          <a:p>
            <a:r>
              <a:rPr lang="pt-BR" dirty="0"/>
              <a:t>3) </a:t>
            </a:r>
            <a:r>
              <a:rPr lang="pt-BR" b="1" dirty="0" err="1">
                <a:solidFill>
                  <a:srgbClr val="FF0000"/>
                </a:solidFill>
              </a:rPr>
              <a:t>logical</a:t>
            </a:r>
            <a:r>
              <a:rPr lang="pt-BR" dirty="0"/>
              <a:t>: para TRUE e FALSE.</a:t>
            </a:r>
          </a:p>
          <a:p>
            <a:r>
              <a:rPr lang="pt-BR" dirty="0"/>
              <a:t>4) </a:t>
            </a:r>
            <a:r>
              <a:rPr lang="pt-BR" b="1" dirty="0" err="1">
                <a:solidFill>
                  <a:srgbClr val="FF0000"/>
                </a:solidFill>
              </a:rPr>
              <a:t>character</a:t>
            </a:r>
            <a:r>
              <a:rPr lang="pt-BR" dirty="0"/>
              <a:t>: para textos.</a:t>
            </a:r>
          </a:p>
        </p:txBody>
      </p:sp>
    </p:spTree>
    <p:extLst>
      <p:ext uri="{BB962C8B-B14F-4D97-AF65-F5344CB8AC3E}">
        <p14:creationId xmlns:p14="http://schemas.microsoft.com/office/powerpoint/2010/main" val="325109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Criando objetos no R.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 4:</a:t>
            </a:r>
          </a:p>
          <a:p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2210670"/>
            <a:ext cx="7920880" cy="39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Criando objetos no R.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observar o tipo do objeto usamos a </a:t>
            </a:r>
            <a:r>
              <a:rPr lang="pt-BR" b="1" dirty="0">
                <a:solidFill>
                  <a:srgbClr val="FF0000"/>
                </a:solidFill>
              </a:rPr>
              <a:t>função</a:t>
            </a:r>
            <a:r>
              <a:rPr lang="pt-BR" dirty="0"/>
              <a:t>: </a:t>
            </a:r>
            <a:r>
              <a:rPr lang="pt-BR" b="1" dirty="0" err="1">
                <a:solidFill>
                  <a:srgbClr val="00B050"/>
                </a:solidFill>
              </a:rPr>
              <a:t>typeof</a:t>
            </a:r>
            <a:r>
              <a:rPr lang="pt-BR" b="1" dirty="0">
                <a:solidFill>
                  <a:srgbClr val="00B050"/>
                </a:solidFill>
              </a:rPr>
              <a:t>()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2384499"/>
            <a:ext cx="7272808" cy="39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6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Funções no R.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Anteriormente apresentamos nossa primeira </a:t>
            </a:r>
            <a:r>
              <a:rPr lang="pt-BR" b="1" dirty="0">
                <a:solidFill>
                  <a:srgbClr val="FF0000"/>
                </a:solidFill>
              </a:rPr>
              <a:t>função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FF0000"/>
                </a:solidFill>
              </a:rPr>
              <a:t>Funções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no </a:t>
            </a:r>
            <a:r>
              <a:rPr lang="pt-BR" b="1" dirty="0"/>
              <a:t>R</a:t>
            </a:r>
            <a:r>
              <a:rPr lang="pt-BR" dirty="0"/>
              <a:t> são estruturas com nomes próprios que são </a:t>
            </a:r>
            <a:r>
              <a:rPr lang="pt-BR" b="1" dirty="0"/>
              <a:t>invocadas</a:t>
            </a:r>
            <a:r>
              <a:rPr lang="pt-BR" dirty="0"/>
              <a:t> juntamente com seus argumentos.</a:t>
            </a:r>
          </a:p>
          <a:p>
            <a:r>
              <a:rPr lang="pt-BR" dirty="0"/>
              <a:t>No caso da função </a:t>
            </a:r>
            <a:r>
              <a:rPr lang="pt-BR" b="1" dirty="0" err="1">
                <a:solidFill>
                  <a:srgbClr val="00B050"/>
                </a:solidFill>
              </a:rPr>
              <a:t>typeof</a:t>
            </a:r>
            <a:r>
              <a:rPr lang="pt-BR" b="1" dirty="0">
                <a:solidFill>
                  <a:srgbClr val="00B050"/>
                </a:solidFill>
              </a:rPr>
              <a:t>(.) </a:t>
            </a:r>
            <a:r>
              <a:rPr lang="pt-BR" dirty="0"/>
              <a:t>temos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sz="7200" dirty="0" err="1"/>
              <a:t>typeof</a:t>
            </a:r>
            <a:r>
              <a:rPr lang="pt-BR" sz="7200" dirty="0"/>
              <a:t>(                )</a:t>
            </a:r>
          </a:p>
          <a:p>
            <a:endParaRPr lang="pt-BR" dirty="0"/>
          </a:p>
        </p:txBody>
      </p:sp>
      <p:sp>
        <p:nvSpPr>
          <p:cNvPr id="4" name="Chave esquerda 3"/>
          <p:cNvSpPr/>
          <p:nvPr/>
        </p:nvSpPr>
        <p:spPr>
          <a:xfrm rot="5400000">
            <a:off x="1799146" y="3571855"/>
            <a:ext cx="828092" cy="2088232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>
              <a:ln>
                <a:solidFill>
                  <a:srgbClr val="FF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417666" y="4019363"/>
            <a:ext cx="1941557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Nome da função.</a:t>
            </a:r>
          </a:p>
        </p:txBody>
      </p:sp>
      <p:sp>
        <p:nvSpPr>
          <p:cNvPr id="6" name="Chave direita 5"/>
          <p:cNvSpPr/>
          <p:nvPr/>
        </p:nvSpPr>
        <p:spPr>
          <a:xfrm rot="5400000">
            <a:off x="4675588" y="4549292"/>
            <a:ext cx="954106" cy="3528392"/>
          </a:xfrm>
          <a:prstGeom prst="rightBrac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319140" y="6424856"/>
            <a:ext cx="2723823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Argumento(s) da função.</a:t>
            </a:r>
          </a:p>
        </p:txBody>
      </p:sp>
    </p:spTree>
    <p:extLst>
      <p:ext uri="{BB962C8B-B14F-4D97-AF65-F5344CB8AC3E}">
        <p14:creationId xmlns:p14="http://schemas.microsoft.com/office/powerpoint/2010/main" val="404151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Funções no R.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Então basicamente uma função </a:t>
            </a:r>
            <a:r>
              <a:rPr lang="pt-BR" b="1" dirty="0">
                <a:solidFill>
                  <a:srgbClr val="FF0000"/>
                </a:solidFill>
              </a:rPr>
              <a:t>realiza uma operação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baseado em seus </a:t>
            </a:r>
            <a:r>
              <a:rPr lang="pt-BR" b="1" dirty="0">
                <a:solidFill>
                  <a:srgbClr val="00B050"/>
                </a:solidFill>
              </a:rPr>
              <a:t>argumentos</a:t>
            </a:r>
            <a:r>
              <a:rPr lang="pt-BR" b="1" dirty="0"/>
              <a:t>.</a:t>
            </a:r>
            <a:endParaRPr lang="pt-BR" dirty="0"/>
          </a:p>
        </p:txBody>
      </p:sp>
      <p:graphicFrame>
        <p:nvGraphicFramePr>
          <p:cNvPr id="4" name="Diagrama 3"/>
          <p:cNvGraphicFramePr/>
          <p:nvPr>
            <p:extLst/>
          </p:nvPr>
        </p:nvGraphicFramePr>
        <p:xfrm>
          <a:off x="3071664" y="26369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54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Funções no R.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exemplo, se desejássemos fazer um gráfico deveríamos usar uma função do tipo:</a:t>
            </a:r>
          </a:p>
          <a:p>
            <a:endParaRPr lang="pt-BR" dirty="0"/>
          </a:p>
          <a:p>
            <a:r>
              <a:rPr lang="pt-BR" b="1" dirty="0" err="1"/>
              <a:t>fazGrafico</a:t>
            </a:r>
            <a:r>
              <a:rPr lang="pt-BR" b="1" dirty="0"/>
              <a:t>(</a:t>
            </a:r>
            <a:r>
              <a:rPr lang="pt-BR" b="1" dirty="0" err="1"/>
              <a:t>dados.para.fazer.o.gráfico</a:t>
            </a:r>
            <a:r>
              <a:rPr lang="pt-BR" b="1" dirty="0"/>
              <a:t>, </a:t>
            </a:r>
            <a:r>
              <a:rPr lang="pt-BR" b="1" dirty="0" err="1"/>
              <a:t>cor.do.grafico</a:t>
            </a:r>
            <a:r>
              <a:rPr lang="pt-BR" b="1" dirty="0"/>
              <a:t>)</a:t>
            </a:r>
          </a:p>
          <a:p>
            <a:endParaRPr lang="pt-BR" b="1" dirty="0"/>
          </a:p>
          <a:p>
            <a:r>
              <a:rPr lang="pt-BR" dirty="0"/>
              <a:t>No caso da função </a:t>
            </a:r>
            <a:r>
              <a:rPr lang="pt-BR" b="1" dirty="0" err="1"/>
              <a:t>typeof</a:t>
            </a:r>
            <a:r>
              <a:rPr lang="pt-BR" dirty="0"/>
              <a:t> estamos dizendo: “R, </a:t>
            </a:r>
            <a:r>
              <a:rPr lang="pt-BR" b="1" dirty="0">
                <a:solidFill>
                  <a:srgbClr val="FF0000"/>
                </a:solidFill>
              </a:rPr>
              <a:t>qual o tipo </a:t>
            </a:r>
            <a:r>
              <a:rPr lang="pt-BR" b="1" dirty="0" smtClean="0">
                <a:solidFill>
                  <a:srgbClr val="FF0000"/>
                </a:solidFill>
              </a:rPr>
              <a:t>de um </a:t>
            </a:r>
            <a:r>
              <a:rPr lang="pt-BR" b="1" dirty="0">
                <a:solidFill>
                  <a:srgbClr val="00B050"/>
                </a:solidFill>
              </a:rPr>
              <a:t>objeto </a:t>
            </a:r>
            <a:r>
              <a:rPr lang="pt-BR" b="1" dirty="0" smtClean="0">
                <a:solidFill>
                  <a:srgbClr val="00B050"/>
                </a:solidFill>
              </a:rPr>
              <a:t>qualquer?</a:t>
            </a:r>
            <a:r>
              <a:rPr lang="pt-BR" dirty="0" smtClean="0"/>
              <a:t>”</a:t>
            </a:r>
            <a:endParaRPr lang="pt-BR" dirty="0"/>
          </a:p>
          <a:p>
            <a:pPr marL="0" indent="0" algn="ctr">
              <a:buNone/>
            </a:pPr>
            <a:r>
              <a:rPr lang="pt-BR" sz="4000" b="1" dirty="0" err="1">
                <a:solidFill>
                  <a:srgbClr val="FF0000"/>
                </a:solidFill>
              </a:rPr>
              <a:t>typeof</a:t>
            </a:r>
            <a:r>
              <a:rPr lang="pt-BR" sz="4000" dirty="0"/>
              <a:t>(</a:t>
            </a:r>
            <a:r>
              <a:rPr lang="pt-BR" sz="4000" b="1" dirty="0">
                <a:solidFill>
                  <a:srgbClr val="00B050"/>
                </a:solidFill>
              </a:rPr>
              <a:t>objeto1</a:t>
            </a:r>
            <a:r>
              <a:rPr lang="pt-B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89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Baixando os dados do </a:t>
            </a:r>
            <a:r>
              <a:rPr lang="pt-BR" sz="4000" dirty="0"/>
              <a:t>curso.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3600" dirty="0"/>
          </a:p>
          <a:p>
            <a:endParaRPr lang="pt-BR" sz="3600" dirty="0"/>
          </a:p>
          <a:p>
            <a:r>
              <a:rPr lang="pt-BR" sz="3600" dirty="0"/>
              <a:t>Note que o </a:t>
            </a:r>
            <a:r>
              <a:rPr lang="pt-BR" sz="3600" i="1" dirty="0" err="1"/>
              <a:t>working</a:t>
            </a:r>
            <a:r>
              <a:rPr lang="pt-BR" sz="3600" i="1" dirty="0"/>
              <a:t> </a:t>
            </a:r>
            <a:r>
              <a:rPr lang="pt-BR" sz="3600" i="1" dirty="0" err="1"/>
              <a:t>directory</a:t>
            </a:r>
            <a:r>
              <a:rPr lang="pt-BR" sz="3600" dirty="0"/>
              <a:t> do R muda para o local escolhido, e os dados baixados aparecem na aba “Files”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3119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Funções no R.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800" dirty="0"/>
              <a:t>Outra característica importante das funções no R é que elas </a:t>
            </a:r>
            <a:r>
              <a:rPr lang="pt-BR" sz="4800" b="1" dirty="0">
                <a:solidFill>
                  <a:srgbClr val="FF0000"/>
                </a:solidFill>
              </a:rPr>
              <a:t>apresentam parêntesis</a:t>
            </a:r>
            <a:r>
              <a:rPr lang="pt-BR" sz="4800" dirty="0"/>
              <a:t>.</a:t>
            </a:r>
          </a:p>
          <a:p>
            <a:r>
              <a:rPr lang="pt-BR" sz="4800" dirty="0"/>
              <a:t>Nesse parêntesis </a:t>
            </a:r>
            <a:r>
              <a:rPr lang="pt-BR" sz="4800" b="1" dirty="0">
                <a:solidFill>
                  <a:srgbClr val="FF0000"/>
                </a:solidFill>
              </a:rPr>
              <a:t>inserimos os argumentos </a:t>
            </a:r>
            <a:r>
              <a:rPr lang="pt-BR" sz="4800" dirty="0"/>
              <a:t>que ajudarão o </a:t>
            </a:r>
            <a:r>
              <a:rPr lang="pt-BR" sz="4800" b="1" dirty="0"/>
              <a:t>R </a:t>
            </a:r>
            <a:r>
              <a:rPr lang="pt-BR" sz="4800" dirty="0"/>
              <a:t>na tarefa demandada.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1052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Funções no 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b="1" dirty="0"/>
                  <a:t>Exemplo 4:</a:t>
                </a:r>
                <a:r>
                  <a:rPr lang="pt-BR" dirty="0"/>
                  <a:t> Podemos calcular outras medidas matemáticas tais como:</a:t>
                </a:r>
              </a:p>
              <a:p>
                <a:r>
                  <a:rPr lang="pt-BR" sz="4400" dirty="0"/>
                  <a:t>1)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pt-BR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rad>
                    <m:r>
                      <a:rPr lang="pt-BR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pt-BR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pt-BR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pt-BR" sz="4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pt-BR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pt-BR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</m:fName>
                      <m:e>
                        <m:r>
                          <a:rPr lang="pt-BR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func>
                    <m:func>
                      <m:funcPr>
                        <m:ctrlPr>
                          <a:rPr lang="pt-BR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4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pt-BR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34</m:t>
                            </m:r>
                          </m:num>
                          <m:den>
                            <m:r>
                              <a:rPr lang="pt-BR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func>
                    <m:r>
                      <a:rPr lang="pt-BR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pt-BR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−32</m:t>
                        </m:r>
                      </m:e>
                    </m:d>
                  </m:oMath>
                </a14:m>
                <a:endParaRPr lang="pt-BR" sz="4400" dirty="0">
                  <a:ea typeface="Cambria Math" panose="02040503050406030204" pitchFamily="18" charset="0"/>
                </a:endParaRPr>
              </a:p>
              <a:p>
                <a:r>
                  <a:rPr lang="pt-BR" sz="4400" dirty="0"/>
                  <a:t>2)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4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4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4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pt-BR" sz="4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sz="4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pt-BR" sz="4400" i="1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</m:func>
                          </m:e>
                          <m:sup>
                            <m:r>
                              <a:rPr lang="pt-BR" sz="4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pt-BR" sz="440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8" t="-14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97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Funções no R.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417639"/>
            <a:ext cx="7917576" cy="5086359"/>
          </a:xfrm>
        </p:spPr>
      </p:pic>
    </p:spTree>
    <p:extLst>
      <p:ext uri="{BB962C8B-B14F-4D97-AF65-F5344CB8AC3E}">
        <p14:creationId xmlns:p14="http://schemas.microsoft.com/office/powerpoint/2010/main" val="38846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Funções no R.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Note que:</a:t>
            </a:r>
          </a:p>
          <a:p>
            <a:r>
              <a:rPr lang="pt-BR" dirty="0"/>
              <a:t>1) Podemos salvar o resultado de uma função em um objeto. </a:t>
            </a:r>
            <a:r>
              <a:rPr lang="pt-BR" b="1" dirty="0">
                <a:solidFill>
                  <a:srgbClr val="FF0000"/>
                </a:solidFill>
              </a:rPr>
              <a:t>Exercício: salve os resultados dos cálculos anteriores nos objetos: item1 e item2 </a:t>
            </a:r>
            <a:r>
              <a:rPr lang="pt-BR" b="1" dirty="0"/>
              <a:t>.</a:t>
            </a:r>
          </a:p>
          <a:p>
            <a:r>
              <a:rPr lang="pt-BR" dirty="0"/>
              <a:t>2) Podemos também pedir AJUDA ao R sobre como usar as funções. </a:t>
            </a:r>
            <a:r>
              <a:rPr lang="pt-BR" b="1" dirty="0">
                <a:solidFill>
                  <a:srgbClr val="FF0000"/>
                </a:solidFill>
              </a:rPr>
              <a:t>Exercício: execute os seguintes comandos:  </a:t>
            </a:r>
            <a:r>
              <a:rPr lang="pt-BR" b="1" dirty="0">
                <a:solidFill>
                  <a:srgbClr val="00B050"/>
                </a:solidFill>
              </a:rPr>
              <a:t>?</a:t>
            </a:r>
            <a:r>
              <a:rPr lang="pt-BR" b="1" dirty="0" err="1">
                <a:solidFill>
                  <a:srgbClr val="00B050"/>
                </a:solidFill>
              </a:rPr>
              <a:t>sqrt</a:t>
            </a:r>
            <a:r>
              <a:rPr lang="pt-BR" b="1" dirty="0">
                <a:solidFill>
                  <a:srgbClr val="00B050"/>
                </a:solidFill>
              </a:rPr>
              <a:t> </a:t>
            </a:r>
            <a:r>
              <a:rPr lang="pt-BR" b="1" dirty="0">
                <a:solidFill>
                  <a:srgbClr val="FF0000"/>
                </a:solidFill>
              </a:rPr>
              <a:t>, </a:t>
            </a:r>
            <a:r>
              <a:rPr lang="pt-BR" b="1" dirty="0">
                <a:solidFill>
                  <a:srgbClr val="00B050"/>
                </a:solidFill>
              </a:rPr>
              <a:t>help(</a:t>
            </a:r>
            <a:r>
              <a:rPr lang="pt-BR" b="1" dirty="0" err="1">
                <a:solidFill>
                  <a:srgbClr val="00B050"/>
                </a:solidFill>
              </a:rPr>
              <a:t>abs</a:t>
            </a:r>
            <a:r>
              <a:rPr lang="pt-BR" b="1" dirty="0">
                <a:solidFill>
                  <a:srgbClr val="00B050"/>
                </a:solidFill>
              </a:rPr>
              <a:t>)</a:t>
            </a:r>
            <a:r>
              <a:rPr lang="pt-BR" b="1" dirty="0">
                <a:solidFill>
                  <a:srgbClr val="FF0000"/>
                </a:solidFill>
              </a:rPr>
              <a:t>, </a:t>
            </a:r>
            <a:r>
              <a:rPr lang="pt-BR" b="1" dirty="0">
                <a:solidFill>
                  <a:srgbClr val="00B050"/>
                </a:solidFill>
              </a:rPr>
              <a:t>?log</a:t>
            </a:r>
            <a:r>
              <a:rPr lang="pt-BR" b="1" dirty="0">
                <a:solidFill>
                  <a:srgbClr val="FF0000"/>
                </a:solidFill>
              </a:rPr>
              <a:t>, </a:t>
            </a:r>
            <a:r>
              <a:rPr lang="pt-BR" b="1" dirty="0">
                <a:solidFill>
                  <a:srgbClr val="00B050"/>
                </a:solidFill>
              </a:rPr>
              <a:t>help(</a:t>
            </a:r>
            <a:r>
              <a:rPr lang="pt-BR" b="1" dirty="0" err="1">
                <a:solidFill>
                  <a:srgbClr val="00B050"/>
                </a:solidFill>
              </a:rPr>
              <a:t>exp</a:t>
            </a:r>
            <a:r>
              <a:rPr lang="pt-BR" b="1" dirty="0">
                <a:solidFill>
                  <a:srgbClr val="00B050"/>
                </a:solidFill>
              </a:rPr>
              <a:t>)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/>
              <a:t>.</a:t>
            </a:r>
          </a:p>
          <a:p>
            <a:r>
              <a:rPr lang="pt-BR" dirty="0"/>
              <a:t>3) Por fim, </a:t>
            </a:r>
            <a:r>
              <a:rPr lang="pt-BR" b="1" dirty="0">
                <a:solidFill>
                  <a:srgbClr val="00B050"/>
                </a:solidFill>
              </a:rPr>
              <a:t>help</a:t>
            </a:r>
            <a:r>
              <a:rPr lang="pt-BR" dirty="0"/>
              <a:t> é uma função do R?</a:t>
            </a:r>
          </a:p>
        </p:txBody>
      </p:sp>
    </p:spTree>
    <p:extLst>
      <p:ext uri="{BB962C8B-B14F-4D97-AF65-F5344CB8AC3E}">
        <p14:creationId xmlns:p14="http://schemas.microsoft.com/office/powerpoint/2010/main" val="259516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Estruturas de dados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/>
              <a:t>Até agora observamos somente objetos </a:t>
            </a:r>
            <a:r>
              <a:rPr lang="pt-BR" sz="4000" b="1" dirty="0">
                <a:solidFill>
                  <a:srgbClr val="FF0000"/>
                </a:solidFill>
              </a:rPr>
              <a:t>unitários </a:t>
            </a:r>
            <a:r>
              <a:rPr lang="pt-BR" sz="4000" dirty="0"/>
              <a:t>ou </a:t>
            </a:r>
            <a:r>
              <a:rPr lang="pt-BR" sz="4000" b="1" dirty="0">
                <a:solidFill>
                  <a:srgbClr val="FF0000"/>
                </a:solidFill>
              </a:rPr>
              <a:t>escalares</a:t>
            </a:r>
            <a:r>
              <a:rPr lang="pt-BR" sz="4000" dirty="0"/>
              <a:t>.</a:t>
            </a:r>
          </a:p>
          <a:p>
            <a:r>
              <a:rPr lang="pt-BR" sz="4000" dirty="0"/>
              <a:t>São objetos com apenas </a:t>
            </a:r>
            <a:r>
              <a:rPr lang="pt-BR" sz="4000" b="1" dirty="0"/>
              <a:t>UMA DIMENSÃO</a:t>
            </a:r>
            <a:r>
              <a:rPr lang="pt-BR" sz="4000" dirty="0"/>
              <a:t>, entretanto, podemos trabalhar com objetos de </a:t>
            </a:r>
            <a:r>
              <a:rPr lang="pt-BR" sz="4000" b="1" dirty="0">
                <a:solidFill>
                  <a:srgbClr val="FF0000"/>
                </a:solidFill>
              </a:rPr>
              <a:t>MÚLTIPLAS DIMENSÕES</a:t>
            </a:r>
            <a:r>
              <a:rPr lang="pt-BR" sz="4000" dirty="0"/>
              <a:t> como </a:t>
            </a:r>
            <a:r>
              <a:rPr lang="pt-BR" sz="4000" b="1" dirty="0">
                <a:solidFill>
                  <a:srgbClr val="FF0000"/>
                </a:solidFill>
              </a:rPr>
              <a:t>matrizes</a:t>
            </a:r>
            <a:r>
              <a:rPr lang="pt-BR" sz="4000" dirty="0"/>
              <a:t>, </a:t>
            </a:r>
            <a:r>
              <a:rPr lang="pt-BR" sz="4000" b="1" dirty="0">
                <a:solidFill>
                  <a:srgbClr val="FF0000"/>
                </a:solidFill>
              </a:rPr>
              <a:t>vetores</a:t>
            </a:r>
            <a:r>
              <a:rPr lang="pt-BR" sz="4000" dirty="0"/>
              <a:t> e </a:t>
            </a:r>
            <a:r>
              <a:rPr lang="pt-BR" sz="4000" b="1" dirty="0" err="1">
                <a:solidFill>
                  <a:srgbClr val="FF0000"/>
                </a:solidFill>
              </a:rPr>
              <a:t>arrays</a:t>
            </a:r>
            <a:r>
              <a:rPr lang="pt-BR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026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Estruturas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criar </a:t>
            </a:r>
            <a:r>
              <a:rPr lang="pt-BR" b="1" dirty="0">
                <a:solidFill>
                  <a:srgbClr val="FF0000"/>
                </a:solidFill>
              </a:rPr>
              <a:t>vetores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usamos, por exemplo a função </a:t>
            </a:r>
            <a:r>
              <a:rPr lang="pt-BR" b="1" dirty="0">
                <a:solidFill>
                  <a:srgbClr val="00B050"/>
                </a:solidFill>
              </a:rPr>
              <a:t>c(.) </a:t>
            </a:r>
            <a:r>
              <a:rPr lang="pt-BR" dirty="0">
                <a:solidFill>
                  <a:schemeClr val="bg2"/>
                </a:solidFill>
              </a:rPr>
              <a:t>(abreviação de </a:t>
            </a:r>
            <a:r>
              <a:rPr lang="pt-BR" b="1" dirty="0">
                <a:solidFill>
                  <a:srgbClr val="00B050"/>
                </a:solidFill>
              </a:rPr>
              <a:t>c</a:t>
            </a:r>
            <a:r>
              <a:rPr lang="pt-BR" dirty="0">
                <a:solidFill>
                  <a:schemeClr val="bg2"/>
                </a:solidFill>
              </a:rPr>
              <a:t>ombine). Por exemplo, suponha as seguintes notas no Curso de R:</a:t>
            </a:r>
          </a:p>
          <a:p>
            <a:endParaRPr lang="pt-BR" dirty="0">
              <a:solidFill>
                <a:schemeClr val="bg2"/>
              </a:solidFill>
            </a:endParaRPr>
          </a:p>
          <a:p>
            <a:endParaRPr lang="pt-BR" dirty="0">
              <a:solidFill>
                <a:schemeClr val="bg2"/>
              </a:solidFill>
            </a:endParaRPr>
          </a:p>
          <a:p>
            <a:endParaRPr lang="pt-BR" dirty="0">
              <a:solidFill>
                <a:schemeClr val="bg2"/>
              </a:solidFill>
            </a:endParaRPr>
          </a:p>
          <a:p>
            <a:endParaRPr lang="pt-BR" dirty="0">
              <a:solidFill>
                <a:schemeClr val="bg2"/>
              </a:solidFill>
            </a:endParaRPr>
          </a:p>
          <a:p>
            <a:endParaRPr lang="pt-BR" dirty="0" smtClean="0">
              <a:solidFill>
                <a:schemeClr val="bg2"/>
              </a:solidFill>
            </a:endParaRPr>
          </a:p>
          <a:p>
            <a:endParaRPr lang="pt-BR" dirty="0">
              <a:solidFill>
                <a:schemeClr val="bg2"/>
              </a:solidFill>
            </a:endParaRPr>
          </a:p>
          <a:p>
            <a:r>
              <a:rPr lang="pt-BR" dirty="0">
                <a:solidFill>
                  <a:schemeClr val="bg2"/>
                </a:solidFill>
              </a:rPr>
              <a:t>Podemos colocar esses dados em dois vetores: </a:t>
            </a:r>
            <a:r>
              <a:rPr lang="pt-BR" b="1" dirty="0">
                <a:solidFill>
                  <a:srgbClr val="00B050"/>
                </a:solidFill>
              </a:rPr>
              <a:t>nome</a:t>
            </a:r>
            <a:r>
              <a:rPr lang="pt-BR" dirty="0">
                <a:solidFill>
                  <a:schemeClr val="bg2"/>
                </a:solidFill>
              </a:rPr>
              <a:t> e </a:t>
            </a:r>
            <a:r>
              <a:rPr lang="pt-BR" b="1" dirty="0">
                <a:solidFill>
                  <a:srgbClr val="00B050"/>
                </a:solidFill>
              </a:rPr>
              <a:t>aluno</a:t>
            </a:r>
            <a:r>
              <a:rPr lang="pt-BR" dirty="0">
                <a:solidFill>
                  <a:schemeClr val="bg2"/>
                </a:solidFill>
              </a:rPr>
              <a:t>.</a:t>
            </a:r>
          </a:p>
          <a:p>
            <a:endParaRPr lang="pt-BR" b="1" dirty="0">
              <a:solidFill>
                <a:srgbClr val="00B050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63754"/>
              </p:ext>
            </p:extLst>
          </p:nvPr>
        </p:nvGraphicFramePr>
        <p:xfrm>
          <a:off x="4507606" y="2704560"/>
          <a:ext cx="2367928" cy="27000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9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87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0014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0014">
                <a:tc>
                  <a:txBody>
                    <a:bodyPr/>
                    <a:lstStyle/>
                    <a:p>
                      <a:r>
                        <a:rPr lang="pt-BR" dirty="0"/>
                        <a:t>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014">
                <a:tc>
                  <a:txBody>
                    <a:bodyPr/>
                    <a:lstStyle/>
                    <a:p>
                      <a:r>
                        <a:rPr lang="pt-BR" dirty="0"/>
                        <a:t>Paula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0014">
                <a:tc>
                  <a:txBody>
                    <a:bodyPr/>
                    <a:lstStyle/>
                    <a:p>
                      <a:r>
                        <a:rPr lang="pt-BR" dirty="0"/>
                        <a:t>José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0014">
                <a:tc>
                  <a:txBody>
                    <a:bodyPr/>
                    <a:lstStyle/>
                    <a:p>
                      <a:r>
                        <a:rPr lang="pt-BR" dirty="0"/>
                        <a:t>João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0014">
                <a:tc>
                  <a:txBody>
                    <a:bodyPr/>
                    <a:lstStyle/>
                    <a:p>
                      <a:r>
                        <a:rPr lang="pt-BR" dirty="0"/>
                        <a:t>Sérgio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5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Estruturas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 5:</a:t>
            </a:r>
            <a:r>
              <a:rPr lang="pt-BR" dirty="0"/>
              <a:t> Coloque os dados relativos as notas em dois vetores no R: </a:t>
            </a:r>
            <a:r>
              <a:rPr lang="pt-BR" b="1" dirty="0">
                <a:solidFill>
                  <a:srgbClr val="00B050"/>
                </a:solidFill>
              </a:rPr>
              <a:t>nome</a:t>
            </a:r>
            <a:r>
              <a:rPr lang="pt-BR" dirty="0">
                <a:solidFill>
                  <a:schemeClr val="bg2"/>
                </a:solidFill>
              </a:rPr>
              <a:t> e </a:t>
            </a:r>
            <a:r>
              <a:rPr lang="pt-BR" b="1" dirty="0">
                <a:solidFill>
                  <a:srgbClr val="00B050"/>
                </a:solidFill>
              </a:rPr>
              <a:t>aluno</a:t>
            </a:r>
            <a:r>
              <a:rPr lang="pt-BR" dirty="0">
                <a:solidFill>
                  <a:schemeClr val="bg2"/>
                </a:solidFill>
              </a:rPr>
              <a:t>.</a:t>
            </a:r>
          </a:p>
          <a:p>
            <a:r>
              <a:rPr lang="pt-BR" dirty="0">
                <a:solidFill>
                  <a:schemeClr val="bg2"/>
                </a:solidFill>
              </a:rPr>
              <a:t>A função </a:t>
            </a:r>
            <a:r>
              <a:rPr lang="pt-BR" b="1" dirty="0">
                <a:solidFill>
                  <a:srgbClr val="00B050"/>
                </a:solidFill>
              </a:rPr>
              <a:t>c </a:t>
            </a:r>
            <a:r>
              <a:rPr lang="pt-BR" dirty="0"/>
              <a:t>tem como </a:t>
            </a:r>
            <a:r>
              <a:rPr lang="pt-BR" b="1" dirty="0">
                <a:solidFill>
                  <a:srgbClr val="FF0000"/>
                </a:solidFill>
              </a:rPr>
              <a:t>argumentos </a:t>
            </a:r>
            <a:r>
              <a:rPr lang="pt-BR" dirty="0"/>
              <a:t>os dados que serão inseridos, na forma: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98" y="3717033"/>
            <a:ext cx="7751204" cy="284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Estruturas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Exercício: </a:t>
            </a:r>
            <a:r>
              <a:rPr lang="pt-BR" dirty="0"/>
              <a:t>Assim, como podemos aplicar as funções matemáticas a </a:t>
            </a:r>
            <a:r>
              <a:rPr lang="pt-BR" b="1" dirty="0">
                <a:solidFill>
                  <a:srgbClr val="00B050"/>
                </a:solidFill>
              </a:rPr>
              <a:t>escalares</a:t>
            </a:r>
            <a:r>
              <a:rPr lang="pt-BR" dirty="0"/>
              <a:t>, também podemos fazê-lo a </a:t>
            </a:r>
            <a:r>
              <a:rPr lang="pt-BR" b="1" dirty="0">
                <a:solidFill>
                  <a:srgbClr val="FF0000"/>
                </a:solidFill>
              </a:rPr>
              <a:t>vetores e matrizes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Use uma função para encontrar a nota </a:t>
            </a:r>
            <a:r>
              <a:rPr lang="pt-BR" dirty="0">
                <a:solidFill>
                  <a:srgbClr val="FF0000"/>
                </a:solidFill>
              </a:rPr>
              <a:t>máxima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Use uma função para encontrar a nota </a:t>
            </a:r>
            <a:r>
              <a:rPr lang="pt-BR" dirty="0">
                <a:solidFill>
                  <a:srgbClr val="FF0000"/>
                </a:solidFill>
              </a:rPr>
              <a:t>mínima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Use uma função para encontrar a nota </a:t>
            </a:r>
            <a:r>
              <a:rPr lang="pt-BR" dirty="0">
                <a:solidFill>
                  <a:srgbClr val="FF0000"/>
                </a:solidFill>
              </a:rPr>
              <a:t>média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Use uma função para </a:t>
            </a:r>
            <a:r>
              <a:rPr lang="pt-BR" dirty="0">
                <a:solidFill>
                  <a:srgbClr val="FF0000"/>
                </a:solidFill>
              </a:rPr>
              <a:t>somar</a:t>
            </a:r>
            <a:r>
              <a:rPr lang="pt-BR" dirty="0"/>
              <a:t> as notas.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Use uma função para encontrar a </a:t>
            </a:r>
            <a:r>
              <a:rPr lang="pt-BR" dirty="0">
                <a:solidFill>
                  <a:srgbClr val="FF0000"/>
                </a:solidFill>
              </a:rPr>
              <a:t>variância</a:t>
            </a:r>
            <a:r>
              <a:rPr lang="pt-BR" dirty="0"/>
              <a:t> das notas.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232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Acessando elementos específicos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/>
              <a:t>Entretanto, podemos estar interessados em acessar somente algumas notas, como por exemplo:</a:t>
            </a:r>
          </a:p>
          <a:p>
            <a:r>
              <a:rPr lang="pt-BR" dirty="0"/>
              <a:t>Notas maiores do que 5.</a:t>
            </a:r>
          </a:p>
          <a:p>
            <a:r>
              <a:rPr lang="pt-BR" dirty="0"/>
              <a:t>Notas das mulheres do curso.</a:t>
            </a:r>
          </a:p>
          <a:p>
            <a:r>
              <a:rPr lang="pt-BR" dirty="0"/>
              <a:t>Notas dos 3 melhores alunos.</a:t>
            </a:r>
          </a:p>
          <a:p>
            <a:r>
              <a:rPr lang="pt-BR" dirty="0"/>
              <a:t>Notas dos elementos 2,4 e 5. </a:t>
            </a:r>
          </a:p>
        </p:txBody>
      </p:sp>
    </p:spTree>
    <p:extLst>
      <p:ext uri="{BB962C8B-B14F-4D97-AF65-F5344CB8AC3E}">
        <p14:creationId xmlns:p14="http://schemas.microsoft.com/office/powerpoint/2010/main" val="294793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Acessando elementos específicos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Enquanto as funções são caracterizadas pelo uso do </a:t>
            </a:r>
            <a:r>
              <a:rPr lang="pt-BR" b="1" dirty="0">
                <a:solidFill>
                  <a:srgbClr val="00B050"/>
                </a:solidFill>
              </a:rPr>
              <a:t>parêntesis</a:t>
            </a:r>
            <a:r>
              <a:rPr lang="pt-BR" dirty="0"/>
              <a:t>, os </a:t>
            </a:r>
            <a:r>
              <a:rPr lang="pt-BR" b="1" dirty="0">
                <a:solidFill>
                  <a:srgbClr val="FF0000"/>
                </a:solidFill>
              </a:rPr>
              <a:t>vetores e matrizes </a:t>
            </a:r>
            <a:r>
              <a:rPr lang="pt-BR" dirty="0"/>
              <a:t>são caracterizados pelo uso do </a:t>
            </a:r>
            <a:r>
              <a:rPr lang="pt-BR" b="1" dirty="0">
                <a:solidFill>
                  <a:srgbClr val="FF0000"/>
                </a:solidFill>
              </a:rPr>
              <a:t>colchete []</a:t>
            </a:r>
            <a:r>
              <a:rPr lang="pt-BR" dirty="0"/>
              <a:t>.</a:t>
            </a:r>
          </a:p>
          <a:p>
            <a:r>
              <a:rPr lang="pt-BR" dirty="0"/>
              <a:t>No caso de vetores, o número dentro do colchete representa a posição que queremos acessar: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98" y="4005065"/>
            <a:ext cx="7751204" cy="2417869"/>
          </a:xfrm>
          <a:prstGeom prst="rect">
            <a:avLst/>
          </a:prstGeom>
        </p:spPr>
      </p:pic>
      <p:cxnSp>
        <p:nvCxnSpPr>
          <p:cNvPr id="6" name="Conector angulado 5"/>
          <p:cNvCxnSpPr/>
          <p:nvPr/>
        </p:nvCxnSpPr>
        <p:spPr>
          <a:xfrm rot="10800000" flipV="1">
            <a:off x="5591946" y="4365104"/>
            <a:ext cx="2951981" cy="1144586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4943872" y="5213998"/>
            <a:ext cx="648072" cy="5192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564808" y="4041939"/>
            <a:ext cx="1159292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Segundo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Elemento</a:t>
            </a:r>
          </a:p>
        </p:txBody>
      </p:sp>
    </p:spTree>
    <p:extLst>
      <p:ext uri="{BB962C8B-B14F-4D97-AF65-F5344CB8AC3E}">
        <p14:creationId xmlns:p14="http://schemas.microsoft.com/office/powerpoint/2010/main" val="7515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Fazendo operações matemáticas.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vimos anteriormente, </a:t>
            </a:r>
            <a:r>
              <a:rPr lang="pt-BR" b="1" dirty="0"/>
              <a:t> </a:t>
            </a:r>
            <a:r>
              <a:rPr lang="pt-BR" dirty="0"/>
              <a:t>o </a:t>
            </a:r>
            <a:r>
              <a:rPr lang="pt-BR" b="1" dirty="0"/>
              <a:t>R</a:t>
            </a:r>
            <a:r>
              <a:rPr lang="pt-BR" dirty="0"/>
              <a:t> é um </a:t>
            </a:r>
            <a:r>
              <a:rPr lang="pt-BR" i="1" dirty="0"/>
              <a:t>software</a:t>
            </a:r>
            <a:r>
              <a:rPr lang="pt-BR" dirty="0"/>
              <a:t> basicamente </a:t>
            </a:r>
            <a:r>
              <a:rPr lang="pt-BR" b="1" dirty="0"/>
              <a:t>estatístico</a:t>
            </a:r>
            <a:r>
              <a:rPr lang="pt-BR" dirty="0"/>
              <a:t>. </a:t>
            </a:r>
          </a:p>
          <a:p>
            <a:r>
              <a:rPr lang="pt-BR" dirty="0"/>
              <a:t>Por isso, é importante sabermos como realizar as principais operações matemáticas.</a:t>
            </a:r>
          </a:p>
          <a:p>
            <a:r>
              <a:rPr lang="pt-BR" dirty="0"/>
              <a:t>Para isso podemos usar os símbolos usuais:</a:t>
            </a:r>
          </a:p>
          <a:p>
            <a:pPr lvl="1"/>
            <a:r>
              <a:rPr lang="pt-BR" dirty="0"/>
              <a:t>+ : Operador de soma.</a:t>
            </a:r>
          </a:p>
          <a:p>
            <a:pPr lvl="1"/>
            <a:r>
              <a:rPr lang="pt-BR" dirty="0"/>
              <a:t>- : Operador de subtração.</a:t>
            </a:r>
          </a:p>
          <a:p>
            <a:pPr lvl="1"/>
            <a:r>
              <a:rPr lang="pt-BR" dirty="0"/>
              <a:t>* : Operador para multiplicação.</a:t>
            </a:r>
          </a:p>
          <a:p>
            <a:pPr lvl="1"/>
            <a:r>
              <a:rPr lang="pt-BR" dirty="0"/>
              <a:t>/ : Operador para divisão.</a:t>
            </a:r>
          </a:p>
          <a:p>
            <a:pPr lvl="1"/>
            <a:r>
              <a:rPr lang="pt-BR" dirty="0"/>
              <a:t>^ : Operador para </a:t>
            </a:r>
            <a:r>
              <a:rPr lang="pt-BR" dirty="0" err="1"/>
              <a:t>exponenciação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282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Acessando elementos específicos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 6: </a:t>
            </a:r>
            <a:r>
              <a:rPr lang="pt-BR" dirty="0"/>
              <a:t>Assim, se quisemos acessar o segundo elemento bastaria escrever: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Exemplo 7: </a:t>
            </a:r>
            <a:r>
              <a:rPr lang="pt-BR" dirty="0"/>
              <a:t>Podemos ainda imprimir todos os elementos, </a:t>
            </a:r>
            <a:r>
              <a:rPr lang="pt-BR" b="1" dirty="0">
                <a:solidFill>
                  <a:srgbClr val="FF0000"/>
                </a:solidFill>
              </a:rPr>
              <a:t>menos o terceiro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564904"/>
            <a:ext cx="6552728" cy="144016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625" y="5085184"/>
            <a:ext cx="6696744" cy="153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Acessando elementos específicos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Mas e se desejássemos acessar </a:t>
            </a:r>
            <a:r>
              <a:rPr lang="pt-BR" b="1" dirty="0">
                <a:solidFill>
                  <a:srgbClr val="FF0000"/>
                </a:solidFill>
              </a:rPr>
              <a:t>elementos separados como, 1,4 e 5</a:t>
            </a:r>
            <a:r>
              <a:rPr lang="pt-BR" dirty="0"/>
              <a:t>, somente ?</a:t>
            </a:r>
          </a:p>
          <a:p>
            <a:r>
              <a:rPr lang="pt-BR" b="1" dirty="0"/>
              <a:t>Exemplo 8: </a:t>
            </a:r>
            <a:r>
              <a:rPr lang="pt-BR" dirty="0"/>
              <a:t>Podemos fazer de duas formas: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Forma 1:</a:t>
            </a:r>
          </a:p>
          <a:p>
            <a:pPr marL="857250" lvl="1" indent="-514350">
              <a:buFont typeface="+mj-lt"/>
              <a:buAutoNum type="arabicPeriod"/>
            </a:pPr>
            <a:r>
              <a:rPr lang="pt-BR" dirty="0"/>
              <a:t>Crie um vetor com as posições de interesse.</a:t>
            </a:r>
          </a:p>
          <a:p>
            <a:pPr marL="857250" lvl="1" indent="-514350">
              <a:buFont typeface="+mj-lt"/>
              <a:buAutoNum type="arabicPeriod"/>
            </a:pPr>
            <a:r>
              <a:rPr lang="pt-BR" dirty="0"/>
              <a:t>Coloque esse objeto criado dentro dos colchetes.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Forma 2:</a:t>
            </a:r>
          </a:p>
          <a:p>
            <a:pPr marL="857250" lvl="1" indent="-514350">
              <a:buFont typeface="+mj-lt"/>
              <a:buAutoNum type="arabicPeriod"/>
            </a:pPr>
            <a:r>
              <a:rPr lang="pt-BR" dirty="0"/>
              <a:t>Dentro dos colchetes, coloque o vetor de elementos de interesse.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813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Acessando elementos específicos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Mas e se desejássemos acessar </a:t>
            </a:r>
            <a:r>
              <a:rPr lang="pt-BR" b="1" dirty="0">
                <a:solidFill>
                  <a:srgbClr val="FF0000"/>
                </a:solidFill>
              </a:rPr>
              <a:t>elementos separados como, 1,4 e 5</a:t>
            </a:r>
            <a:r>
              <a:rPr lang="pt-BR" dirty="0"/>
              <a:t>, somente ?</a:t>
            </a:r>
          </a:p>
          <a:p>
            <a:r>
              <a:rPr lang="pt-BR" b="1" dirty="0"/>
              <a:t>Exemplo 8: </a:t>
            </a:r>
            <a:r>
              <a:rPr lang="pt-BR" dirty="0"/>
              <a:t>Podemos fazer de duas formas: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Forma 1:</a:t>
            </a:r>
          </a:p>
          <a:p>
            <a:pPr marL="857250" lvl="1" indent="-514350">
              <a:buFont typeface="+mj-lt"/>
              <a:buAutoNum type="arabicPeriod"/>
            </a:pPr>
            <a:endParaRPr lang="pt-BR" dirty="0"/>
          </a:p>
          <a:p>
            <a:pPr marL="857250" lvl="1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Forma 2: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497" y="2996952"/>
            <a:ext cx="5358848" cy="15841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497" y="4763690"/>
            <a:ext cx="5358848" cy="183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3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Acessando elementos específicos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Outra maneira de proceder, é passando um vetor </a:t>
            </a:r>
            <a:r>
              <a:rPr lang="pt-BR" b="1" dirty="0" err="1">
                <a:solidFill>
                  <a:srgbClr val="FF0000"/>
                </a:solidFill>
              </a:rPr>
              <a:t>logical</a:t>
            </a:r>
            <a:r>
              <a:rPr lang="pt-BR" dirty="0"/>
              <a:t> dizendo se aquela posição deve ser apresentada (</a:t>
            </a:r>
            <a:r>
              <a:rPr lang="pt-BR" b="1" dirty="0">
                <a:solidFill>
                  <a:srgbClr val="FF0000"/>
                </a:solidFill>
              </a:rPr>
              <a:t>TRUE</a:t>
            </a:r>
            <a:r>
              <a:rPr lang="pt-BR" dirty="0"/>
              <a:t>) ou se deve ser suprimida (</a:t>
            </a:r>
            <a:r>
              <a:rPr lang="pt-BR" b="1" dirty="0">
                <a:solidFill>
                  <a:srgbClr val="FF0000"/>
                </a:solidFill>
              </a:rPr>
              <a:t>FALSE</a:t>
            </a:r>
            <a:r>
              <a:rPr lang="pt-BR" dirty="0"/>
              <a:t>).</a:t>
            </a:r>
          </a:p>
          <a:p>
            <a:r>
              <a:rPr lang="pt-BR" b="1" dirty="0"/>
              <a:t>Exemplo 9</a:t>
            </a:r>
            <a:r>
              <a:rPr lang="pt-BR" dirty="0"/>
              <a:t>: Utilizando o vetor</a:t>
            </a:r>
            <a:r>
              <a:rPr lang="pt-BR" b="1" dirty="0"/>
              <a:t> </a:t>
            </a:r>
            <a:r>
              <a:rPr lang="pt-BR" b="1" dirty="0" err="1">
                <a:solidFill>
                  <a:srgbClr val="FF0000"/>
                </a:solidFill>
              </a:rPr>
              <a:t>logical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dirty="0"/>
              <a:t>temos</a:t>
            </a:r>
            <a:r>
              <a:rPr lang="pt-BR" b="1" dirty="0"/>
              <a:t>: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3753910"/>
            <a:ext cx="7416824" cy="237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Acessando elementos específicos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Essa abordagem é útil, principalmente quando não sabemos ao certo quais as posições dos elementos de interesse.</a:t>
            </a:r>
          </a:p>
          <a:p>
            <a:r>
              <a:rPr lang="pt-BR" b="1" dirty="0"/>
              <a:t>Exercício: Realize os seguintes comandos no R: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Crie um objeto : </a:t>
            </a:r>
            <a:r>
              <a:rPr lang="pt-BR" b="1" dirty="0">
                <a:solidFill>
                  <a:srgbClr val="FF0000"/>
                </a:solidFill>
              </a:rPr>
              <a:t>x← notas &gt;= 5 </a:t>
            </a:r>
            <a:r>
              <a:rPr lang="pt-BR" dirty="0"/>
              <a:t>. O que esse comando faz ? O que tem dentro do objeto </a:t>
            </a:r>
            <a:r>
              <a:rPr lang="pt-BR" b="1" dirty="0">
                <a:solidFill>
                  <a:srgbClr val="FF0000"/>
                </a:solidFill>
              </a:rPr>
              <a:t>x </a:t>
            </a:r>
            <a:r>
              <a:rPr lang="pt-BR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Se fizermos </a:t>
            </a:r>
            <a:r>
              <a:rPr lang="pt-BR" b="1" dirty="0">
                <a:solidFill>
                  <a:srgbClr val="FF0000"/>
                </a:solidFill>
              </a:rPr>
              <a:t>notas[x]</a:t>
            </a:r>
            <a:r>
              <a:rPr lang="pt-BR" dirty="0"/>
              <a:t> ou </a:t>
            </a:r>
            <a:r>
              <a:rPr lang="pt-BR" b="1" dirty="0">
                <a:solidFill>
                  <a:srgbClr val="FF0000"/>
                </a:solidFill>
              </a:rPr>
              <a:t>notas[notas&gt;=5] </a:t>
            </a:r>
            <a:r>
              <a:rPr lang="pt-BR" dirty="0"/>
              <a:t>os resultados são iguais ? O que esses comandos estão fazendo ?</a:t>
            </a:r>
            <a:endParaRPr lang="pt-BR" b="1" dirty="0"/>
          </a:p>
          <a:p>
            <a:pPr marL="514350" indent="-514350">
              <a:buFont typeface="+mj-lt"/>
              <a:buAutoNum type="arabicPeriod"/>
            </a:pP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8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Vamos praticar!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b="1" dirty="0"/>
              <a:t>Exercício: </a:t>
            </a:r>
            <a:r>
              <a:rPr lang="pt-BR" sz="3200" dirty="0"/>
              <a:t>Utilize o R para encontrar as notas que são </a:t>
            </a:r>
            <a:r>
              <a:rPr lang="pt-BR" sz="3200" b="1" dirty="0">
                <a:solidFill>
                  <a:srgbClr val="FF0000"/>
                </a:solidFill>
              </a:rPr>
              <a:t>maiores do que a média </a:t>
            </a:r>
            <a:r>
              <a:rPr lang="pt-BR" sz="3200" dirty="0"/>
              <a:t>da turma.</a:t>
            </a:r>
          </a:p>
          <a:p>
            <a:r>
              <a:rPr lang="pt-BR" sz="3200" b="1" dirty="0"/>
              <a:t>Exercício: </a:t>
            </a:r>
            <a:r>
              <a:rPr lang="pt-BR" sz="3200" dirty="0"/>
              <a:t>Utilize o R para </a:t>
            </a:r>
            <a:r>
              <a:rPr lang="pt-BR" sz="3200" b="1" dirty="0">
                <a:solidFill>
                  <a:srgbClr val="FF0000"/>
                </a:solidFill>
              </a:rPr>
              <a:t>mostrar somente os nomes</a:t>
            </a:r>
            <a:r>
              <a:rPr lang="pt-BR" sz="3200" dirty="0"/>
              <a:t> dos alunos que tiveram </a:t>
            </a:r>
            <a:r>
              <a:rPr lang="pt-BR" sz="3200" b="1" dirty="0">
                <a:solidFill>
                  <a:srgbClr val="FF0000"/>
                </a:solidFill>
              </a:rPr>
              <a:t>nota maior ou igual a média</a:t>
            </a:r>
            <a:r>
              <a:rPr lang="pt-BR" sz="3200" dirty="0"/>
              <a:t>.</a:t>
            </a:r>
          </a:p>
          <a:p>
            <a:r>
              <a:rPr lang="pt-BR" sz="3200" b="1" dirty="0"/>
              <a:t>Exercício: </a:t>
            </a:r>
            <a:r>
              <a:rPr lang="pt-BR" sz="3200" dirty="0"/>
              <a:t>O que aconteceria se utilizássemos o seguinte código </a:t>
            </a:r>
            <a:r>
              <a:rPr lang="pt-BR" sz="3200" b="1" dirty="0">
                <a:solidFill>
                  <a:srgbClr val="FF0000"/>
                </a:solidFill>
              </a:rPr>
              <a:t>notas[c(1,3,6)]</a:t>
            </a:r>
            <a:r>
              <a:rPr lang="pt-BR" sz="3200" dirty="0"/>
              <a:t>. Experimente. </a:t>
            </a:r>
          </a:p>
          <a:p>
            <a:endParaRPr lang="pt-BR" b="1" dirty="0"/>
          </a:p>
          <a:p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76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Dados no R.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Até agora, trabalhamos somente com </a:t>
            </a:r>
            <a:r>
              <a:rPr lang="pt-BR" b="1" dirty="0">
                <a:solidFill>
                  <a:srgbClr val="FF0000"/>
                </a:solidFill>
              </a:rPr>
              <a:t>vetores</a:t>
            </a:r>
            <a:r>
              <a:rPr lang="pt-BR" dirty="0"/>
              <a:t>. Mas, na maioria das vezes estamos interessados em </a:t>
            </a:r>
            <a:r>
              <a:rPr lang="pt-BR" b="1" dirty="0">
                <a:solidFill>
                  <a:srgbClr val="FF0000"/>
                </a:solidFill>
              </a:rPr>
              <a:t>matrizes.</a:t>
            </a:r>
          </a:p>
          <a:p>
            <a:r>
              <a:rPr lang="pt-BR" dirty="0"/>
              <a:t>Usualmente, um conjunto de dados pode ser representado por uma matriz, como por exemplo: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2600" dirty="0"/>
              <a:t>É uma matriz com 5 linhas (</a:t>
            </a:r>
            <a:r>
              <a:rPr lang="pt-BR" sz="2600" b="1" dirty="0">
                <a:solidFill>
                  <a:srgbClr val="FF0000"/>
                </a:solidFill>
              </a:rPr>
              <a:t>observações</a:t>
            </a:r>
            <a:r>
              <a:rPr lang="pt-BR" sz="2600" dirty="0"/>
              <a:t>) e 2 colunas (</a:t>
            </a:r>
            <a:r>
              <a:rPr lang="pt-BR" sz="2600" b="1" dirty="0">
                <a:solidFill>
                  <a:srgbClr val="FF0000"/>
                </a:solidFill>
              </a:rPr>
              <a:t>variáveis</a:t>
            </a:r>
            <a:r>
              <a:rPr lang="pt-BR" sz="2600" dirty="0"/>
              <a:t>).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885444"/>
              </p:ext>
            </p:extLst>
          </p:nvPr>
        </p:nvGraphicFramePr>
        <p:xfrm>
          <a:off x="4610637" y="3219714"/>
          <a:ext cx="2367928" cy="27000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9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87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0014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0014">
                <a:tc>
                  <a:txBody>
                    <a:bodyPr/>
                    <a:lstStyle/>
                    <a:p>
                      <a:r>
                        <a:rPr lang="pt-BR" dirty="0"/>
                        <a:t>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014">
                <a:tc>
                  <a:txBody>
                    <a:bodyPr/>
                    <a:lstStyle/>
                    <a:p>
                      <a:r>
                        <a:rPr lang="pt-BR" dirty="0"/>
                        <a:t>Paula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0014">
                <a:tc>
                  <a:txBody>
                    <a:bodyPr/>
                    <a:lstStyle/>
                    <a:p>
                      <a:r>
                        <a:rPr lang="pt-BR" dirty="0"/>
                        <a:t>José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0014">
                <a:tc>
                  <a:txBody>
                    <a:bodyPr/>
                    <a:lstStyle/>
                    <a:p>
                      <a:r>
                        <a:rPr lang="pt-BR" dirty="0"/>
                        <a:t>João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0014">
                <a:tc>
                  <a:txBody>
                    <a:bodyPr/>
                    <a:lstStyle/>
                    <a:p>
                      <a:r>
                        <a:rPr lang="pt-BR" dirty="0"/>
                        <a:t>Sérgio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21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Dados no R.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Repare ainda que uma matriz é a composição (</a:t>
            </a:r>
            <a:r>
              <a:rPr lang="pt-BR" b="1" dirty="0" err="1">
                <a:solidFill>
                  <a:srgbClr val="FF0000"/>
                </a:solidFill>
              </a:rPr>
              <a:t>bind</a:t>
            </a:r>
            <a:r>
              <a:rPr lang="pt-BR" dirty="0"/>
              <a:t>) de vetores colunas (</a:t>
            </a:r>
            <a:r>
              <a:rPr lang="pt-BR" b="1" dirty="0" err="1">
                <a:solidFill>
                  <a:srgbClr val="FF0000"/>
                </a:solidFill>
              </a:rPr>
              <a:t>columns</a:t>
            </a:r>
            <a:r>
              <a:rPr lang="pt-BR" dirty="0"/>
              <a:t>).</a:t>
            </a:r>
          </a:p>
          <a:p>
            <a:r>
              <a:rPr lang="pt-BR" dirty="0"/>
              <a:t>Então, para criar uma matriz de dados basta compor (</a:t>
            </a:r>
            <a:r>
              <a:rPr lang="pt-BR" b="1" dirty="0" err="1">
                <a:solidFill>
                  <a:srgbClr val="FF0000"/>
                </a:solidFill>
              </a:rPr>
              <a:t>bind</a:t>
            </a:r>
            <a:r>
              <a:rPr lang="pt-BR" dirty="0"/>
              <a:t>) os vetores colunas (</a:t>
            </a:r>
            <a:r>
              <a:rPr lang="pt-BR" b="1" dirty="0" err="1">
                <a:solidFill>
                  <a:srgbClr val="FF0000"/>
                </a:solidFill>
              </a:rPr>
              <a:t>columns</a:t>
            </a:r>
            <a:r>
              <a:rPr lang="pt-BR" dirty="0"/>
              <a:t>).</a:t>
            </a:r>
          </a:p>
          <a:p>
            <a:r>
              <a:rPr lang="pt-BR" b="1" dirty="0"/>
              <a:t>Exemplo 10: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4149080"/>
            <a:ext cx="7344816" cy="216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9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Dados no R.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Assim como nos vetores, podemos acessar os elementos do objeto de dados (</a:t>
            </a:r>
            <a:r>
              <a:rPr lang="pt-BR" sz="3600" b="1" dirty="0" err="1">
                <a:solidFill>
                  <a:srgbClr val="FF0000"/>
                </a:solidFill>
              </a:rPr>
              <a:t>matrix</a:t>
            </a:r>
            <a:r>
              <a:rPr lang="pt-BR" sz="3600" dirty="0"/>
              <a:t>) informando a posição de interesse.</a:t>
            </a:r>
          </a:p>
          <a:p>
            <a:r>
              <a:rPr lang="pt-BR" sz="3600" dirty="0"/>
              <a:t>Mas como esse objeto apresenta </a:t>
            </a:r>
            <a:r>
              <a:rPr lang="pt-BR" sz="3600" b="1" dirty="0">
                <a:solidFill>
                  <a:srgbClr val="FF0000"/>
                </a:solidFill>
              </a:rPr>
              <a:t>duas dimensões</a:t>
            </a:r>
            <a:r>
              <a:rPr lang="pt-BR" sz="3600" dirty="0"/>
              <a:t>, precisamos indicar </a:t>
            </a:r>
            <a:r>
              <a:rPr lang="pt-BR" sz="3600" b="1" dirty="0">
                <a:solidFill>
                  <a:srgbClr val="FF0000"/>
                </a:solidFill>
              </a:rPr>
              <a:t>a(s) linha(s) e a(s) coluna(s) </a:t>
            </a:r>
            <a:r>
              <a:rPr lang="pt-BR" sz="3600" dirty="0"/>
              <a:t>de interesse.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260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Dados no R.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 11: </a:t>
            </a:r>
            <a:r>
              <a:rPr lang="pt-BR" dirty="0"/>
              <a:t>Pega as três primeiras linhas e a segunda coluna: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2540171"/>
            <a:ext cx="792088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4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Fazendo operações matemáticas.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b="1" dirty="0"/>
                  <a:t>Exemplo 01:</a:t>
                </a:r>
                <a:r>
                  <a:rPr lang="pt-BR" dirty="0"/>
                  <a:t> Realize as seguintes operações no </a:t>
                </a:r>
                <a:r>
                  <a:rPr lang="pt-BR" b="1" dirty="0"/>
                  <a:t>R:</a:t>
                </a:r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  <m:r>
                      <a:rPr lang="pt-BR" sz="3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pt-BR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pt-BR" sz="3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sz="3600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pt-BR" sz="3600" dirty="0"/>
              </a:p>
              <a:p>
                <a:endParaRPr lang="pt-BR" sz="36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pt-BR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num>
                      <m:den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sz="3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t-BR" sz="3600" i="1">
                        <a:latin typeface="Cambria Math" panose="02040503050406030204" pitchFamily="18" charset="0"/>
                      </a:rPr>
                      <m:t>+10−</m:t>
                    </m:r>
                    <m:f>
                      <m:f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pt-BR" sz="360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4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61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Matrizes e </a:t>
            </a:r>
            <a:r>
              <a:rPr lang="pt-BR" sz="3600" i="1" dirty="0" smtClean="0"/>
              <a:t>data frames</a:t>
            </a:r>
            <a:endParaRPr lang="pt-BR" sz="3600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 objetos de tipo </a:t>
            </a:r>
            <a:r>
              <a:rPr lang="pt-BR" b="1" dirty="0" err="1">
                <a:solidFill>
                  <a:srgbClr val="FF0000"/>
                </a:solidFill>
              </a:rPr>
              <a:t>matrix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dirty="0"/>
              <a:t>todos os elementos devem possuir o mesmo tipo, e por isso, a matriz criada é uma matriz de </a:t>
            </a:r>
            <a:r>
              <a:rPr lang="pt-BR" b="1" dirty="0" err="1">
                <a:solidFill>
                  <a:srgbClr val="FF0000"/>
                </a:solidFill>
              </a:rPr>
              <a:t>character</a:t>
            </a:r>
            <a:r>
              <a:rPr lang="pt-BR" dirty="0"/>
              <a:t>.</a:t>
            </a:r>
          </a:p>
          <a:p>
            <a:r>
              <a:rPr lang="pt-BR" dirty="0"/>
              <a:t>Nesse caso, não conseguimos fazer operações matemáticas com as notas.</a:t>
            </a:r>
          </a:p>
          <a:p>
            <a:r>
              <a:rPr lang="pt-BR" b="1" dirty="0"/>
              <a:t>Exercício: </a:t>
            </a:r>
            <a:r>
              <a:rPr lang="pt-BR" dirty="0"/>
              <a:t>Tente fazer: </a:t>
            </a:r>
            <a:r>
              <a:rPr lang="pt-BR" b="1" dirty="0" err="1">
                <a:solidFill>
                  <a:srgbClr val="FF0000"/>
                </a:solidFill>
              </a:rPr>
              <a:t>mean</a:t>
            </a:r>
            <a:r>
              <a:rPr lang="pt-BR" b="1" dirty="0">
                <a:solidFill>
                  <a:srgbClr val="FF0000"/>
                </a:solidFill>
              </a:rPr>
              <a:t>(notas[,2]) </a:t>
            </a:r>
            <a:r>
              <a:rPr lang="pt-BR" dirty="0"/>
              <a:t>e </a:t>
            </a:r>
            <a:r>
              <a:rPr lang="pt-BR" b="1" dirty="0" err="1">
                <a:solidFill>
                  <a:srgbClr val="FF0000"/>
                </a:solidFill>
              </a:rPr>
              <a:t>max</a:t>
            </a:r>
            <a:r>
              <a:rPr lang="pt-BR" b="1" dirty="0">
                <a:solidFill>
                  <a:srgbClr val="FF0000"/>
                </a:solidFill>
              </a:rPr>
              <a:t>(notas[1:3,2])</a:t>
            </a:r>
          </a:p>
          <a:p>
            <a:r>
              <a:rPr lang="pt-BR" b="1" dirty="0" err="1"/>
              <a:t>Obs</a:t>
            </a:r>
            <a:r>
              <a:rPr lang="pt-BR" b="1" dirty="0"/>
              <a:t>:</a:t>
            </a:r>
            <a:r>
              <a:rPr lang="pt-BR" dirty="0"/>
              <a:t> O que acontece se deixarmos um dos campos vazios (</a:t>
            </a:r>
            <a:r>
              <a:rPr lang="pt-BR" b="1" dirty="0">
                <a:solidFill>
                  <a:srgbClr val="FF0000"/>
                </a:solidFill>
              </a:rPr>
              <a:t>notas[,2]</a:t>
            </a:r>
            <a:r>
              <a:rPr lang="pt-BR" dirty="0"/>
              <a:t>) ? E se deixarmos os dois (</a:t>
            </a:r>
            <a:r>
              <a:rPr lang="pt-BR" b="1" dirty="0">
                <a:solidFill>
                  <a:srgbClr val="FF0000"/>
                </a:solidFill>
              </a:rPr>
              <a:t>notas[,]</a:t>
            </a:r>
            <a:r>
              <a:rPr lang="pt-BR" dirty="0"/>
              <a:t>) ?</a:t>
            </a:r>
          </a:p>
          <a:p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74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Matrizes e </a:t>
            </a:r>
            <a:r>
              <a:rPr lang="pt-BR" sz="3600" i="1" dirty="0"/>
              <a:t>data frames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/>
              <a:t>Quando desejamos trabalhar com formatos variados entre: </a:t>
            </a:r>
            <a:r>
              <a:rPr lang="pt-BR" sz="3200" b="1" dirty="0">
                <a:solidFill>
                  <a:srgbClr val="FF0000"/>
                </a:solidFill>
              </a:rPr>
              <a:t>números, textos, datas, imagens, sons</a:t>
            </a:r>
            <a:r>
              <a:rPr lang="pt-BR" sz="3200" dirty="0"/>
              <a:t>, etc. em um único objeto, estamos interessados em um </a:t>
            </a:r>
            <a:r>
              <a:rPr lang="pt-BR" sz="3200" b="1" dirty="0" err="1">
                <a:solidFill>
                  <a:srgbClr val="FF0000"/>
                </a:solidFill>
              </a:rPr>
              <a:t>dataframe</a:t>
            </a:r>
            <a:r>
              <a:rPr lang="pt-BR" sz="3200" dirty="0"/>
              <a:t>.</a:t>
            </a:r>
          </a:p>
          <a:p>
            <a:r>
              <a:rPr lang="pt-BR" sz="3200" dirty="0"/>
              <a:t>Esse formato (</a:t>
            </a:r>
            <a:r>
              <a:rPr lang="pt-BR" sz="3200" b="1" dirty="0" err="1">
                <a:solidFill>
                  <a:srgbClr val="FF0000"/>
                </a:solidFill>
              </a:rPr>
              <a:t>dataframe</a:t>
            </a:r>
            <a:r>
              <a:rPr lang="pt-BR" sz="3200" dirty="0"/>
              <a:t>) permite o uso de </a:t>
            </a:r>
            <a:r>
              <a:rPr lang="pt-BR" sz="3200" b="1" dirty="0">
                <a:solidFill>
                  <a:srgbClr val="FF0000"/>
                </a:solidFill>
              </a:rPr>
              <a:t>diversos tipos de variáveis</a:t>
            </a:r>
            <a:r>
              <a:rPr lang="pt-BR" sz="3200" dirty="0"/>
              <a:t> (colunas), diferentemente das matrizes que somente permitem um único tipo de formato para os seus elementos. </a:t>
            </a:r>
          </a:p>
        </p:txBody>
      </p:sp>
    </p:spTree>
    <p:extLst>
      <p:ext uri="{BB962C8B-B14F-4D97-AF65-F5344CB8AC3E}">
        <p14:creationId xmlns:p14="http://schemas.microsoft.com/office/powerpoint/2010/main" val="37403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Matrizes e </a:t>
            </a:r>
            <a:r>
              <a:rPr lang="pt-BR" sz="3600" i="1" dirty="0"/>
              <a:t>data frames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criar um objeto do tipo </a:t>
            </a:r>
            <a:r>
              <a:rPr lang="pt-BR" b="1" dirty="0" err="1">
                <a:solidFill>
                  <a:srgbClr val="FF0000"/>
                </a:solidFill>
              </a:rPr>
              <a:t>dataframe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devemos usar a função de mesmo nome.</a:t>
            </a:r>
          </a:p>
          <a:p>
            <a:r>
              <a:rPr lang="pt-BR" b="1" dirty="0"/>
              <a:t>Exemplo 12: </a:t>
            </a:r>
            <a:r>
              <a:rPr lang="pt-BR" dirty="0"/>
              <a:t>Inserindo os valores em um </a:t>
            </a:r>
            <a:r>
              <a:rPr lang="pt-BR" b="1" dirty="0" err="1">
                <a:solidFill>
                  <a:srgbClr val="FF0000"/>
                </a:solidFill>
              </a:rPr>
              <a:t>dataframe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chemeClr val="bg2"/>
                </a:solidFill>
              </a:rPr>
              <a:t>:</a:t>
            </a:r>
          </a:p>
          <a:p>
            <a:endParaRPr lang="pt-BR" dirty="0"/>
          </a:p>
          <a:p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12977"/>
            <a:ext cx="7272808" cy="310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3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Matrizes e </a:t>
            </a:r>
            <a:r>
              <a:rPr lang="pt-BR" sz="3600" i="1" dirty="0"/>
              <a:t>data frames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Outra vantagem de se trabalhar com </a:t>
            </a:r>
            <a:r>
              <a:rPr lang="pt-BR" b="1" dirty="0" err="1">
                <a:solidFill>
                  <a:srgbClr val="FF0000"/>
                </a:solidFill>
              </a:rPr>
              <a:t>dataframe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é que podemos manipulá-lo visualmente. Observe que o objeto </a:t>
            </a:r>
            <a:r>
              <a:rPr lang="pt-BR" b="1" dirty="0" err="1">
                <a:solidFill>
                  <a:srgbClr val="FF0000"/>
                </a:solidFill>
              </a:rPr>
              <a:t>mydata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dirty="0"/>
              <a:t>encontra-se no</a:t>
            </a:r>
            <a:r>
              <a:rPr lang="pt-BR" b="1" dirty="0"/>
              <a:t> </a:t>
            </a:r>
            <a:r>
              <a:rPr lang="pt-BR" b="1" dirty="0" err="1">
                <a:solidFill>
                  <a:srgbClr val="FF0000"/>
                </a:solidFill>
              </a:rPr>
              <a:t>enviroment</a:t>
            </a:r>
            <a:r>
              <a:rPr lang="pt-BR" b="1" dirty="0"/>
              <a:t>: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68" y="3068960"/>
            <a:ext cx="5772864" cy="367240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359696" y="4581128"/>
            <a:ext cx="4536504" cy="324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8328248" y="4581128"/>
            <a:ext cx="360040" cy="36004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srgbClr val="000000"/>
              </a:solidFill>
            </a:endParaRPr>
          </a:p>
        </p:txBody>
      </p:sp>
      <p:cxnSp>
        <p:nvCxnSpPr>
          <p:cNvPr id="8" name="Conector angulado 7"/>
          <p:cNvCxnSpPr>
            <a:endCxn id="6" idx="0"/>
          </p:cNvCxnSpPr>
          <p:nvPr/>
        </p:nvCxnSpPr>
        <p:spPr>
          <a:xfrm rot="5400000">
            <a:off x="8418258" y="3879050"/>
            <a:ext cx="792088" cy="612068"/>
          </a:xfrm>
          <a:prstGeom prst="bentConnector3">
            <a:avLst>
              <a:gd name="adj1" fmla="val 50000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8412682" y="3477416"/>
            <a:ext cx="1402948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Clique aqui!</a:t>
            </a:r>
          </a:p>
        </p:txBody>
      </p:sp>
    </p:spTree>
    <p:extLst>
      <p:ext uri="{BB962C8B-B14F-4D97-AF65-F5344CB8AC3E}">
        <p14:creationId xmlns:p14="http://schemas.microsoft.com/office/powerpoint/2010/main" val="221379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Matrizes e </a:t>
            </a:r>
            <a:r>
              <a:rPr lang="pt-BR" sz="3600" i="1" dirty="0"/>
              <a:t>data frames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dados surgem na aba do </a:t>
            </a:r>
            <a:r>
              <a:rPr lang="pt-BR" dirty="0" err="1"/>
              <a:t>Rstudio</a:t>
            </a:r>
            <a:r>
              <a:rPr lang="pt-BR" dirty="0"/>
              <a:t>: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9" y="2204865"/>
            <a:ext cx="399741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1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7814"/>
            <a:ext cx="8750300" cy="1139825"/>
          </a:xfrm>
        </p:spPr>
        <p:txBody>
          <a:bodyPr/>
          <a:lstStyle/>
          <a:p>
            <a:r>
              <a:rPr lang="pt-BR" sz="3600" dirty="0"/>
              <a:t>Dados no R.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Exercício: </a:t>
            </a:r>
            <a:r>
              <a:rPr lang="pt-BR" dirty="0"/>
              <a:t>Explore o botão </a:t>
            </a:r>
            <a:r>
              <a:rPr lang="pt-BR" b="1" dirty="0" err="1">
                <a:solidFill>
                  <a:srgbClr val="FF0000"/>
                </a:solidFill>
              </a:rPr>
              <a:t>Filter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dirty="0"/>
              <a:t>o que ele faz?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5" y="2348881"/>
            <a:ext cx="3538736" cy="378204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2348881"/>
            <a:ext cx="3600400" cy="3782045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3431704" y="2924944"/>
            <a:ext cx="79208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7770558" y="2924944"/>
            <a:ext cx="79208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2927648" y="3340590"/>
            <a:ext cx="792088" cy="5204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7896200" y="3313041"/>
            <a:ext cx="792088" cy="5204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79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Dados no R.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Volte para a aba Script. Perceba que similarmente ao acesso de valores nas </a:t>
            </a:r>
            <a:r>
              <a:rPr lang="pt-BR" b="1" dirty="0">
                <a:solidFill>
                  <a:srgbClr val="00B050"/>
                </a:solidFill>
              </a:rPr>
              <a:t>matrizes</a:t>
            </a:r>
            <a:r>
              <a:rPr lang="pt-BR" dirty="0"/>
              <a:t>, podemos acessar os elementos do </a:t>
            </a:r>
            <a:r>
              <a:rPr lang="pt-BR" b="1" dirty="0" err="1">
                <a:solidFill>
                  <a:srgbClr val="FF0000"/>
                </a:solidFill>
              </a:rPr>
              <a:t>data.frame</a:t>
            </a:r>
            <a:r>
              <a:rPr lang="pt-BR" dirty="0"/>
              <a:t>.</a:t>
            </a:r>
          </a:p>
          <a:p>
            <a:r>
              <a:rPr lang="pt-BR" b="1" dirty="0"/>
              <a:t>Exemplo 13: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649" y="2997630"/>
            <a:ext cx="5832648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3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Dados no R.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Repare que na </a:t>
            </a:r>
            <a:r>
              <a:rPr lang="pt-BR" b="1" dirty="0">
                <a:solidFill>
                  <a:srgbClr val="FF0000"/>
                </a:solidFill>
              </a:rPr>
              <a:t>Maneira 4</a:t>
            </a:r>
            <a:r>
              <a:rPr lang="pt-BR" dirty="0"/>
              <a:t>, introduzimos uma nova forma de acesso aos elementos do </a:t>
            </a:r>
            <a:r>
              <a:rPr lang="pt-BR" b="1" dirty="0" err="1">
                <a:solidFill>
                  <a:srgbClr val="00B050"/>
                </a:solidFill>
              </a:rPr>
              <a:t>dataframe</a:t>
            </a:r>
            <a:r>
              <a:rPr lang="pt-BR" dirty="0"/>
              <a:t>, baseado no símbolo de cifrão (</a:t>
            </a:r>
            <a:r>
              <a:rPr lang="pt-BR" b="1" dirty="0">
                <a:solidFill>
                  <a:srgbClr val="FF0000"/>
                </a:solidFill>
              </a:rPr>
              <a:t>$</a:t>
            </a:r>
            <a:r>
              <a:rPr lang="pt-BR" dirty="0"/>
              <a:t>).</a:t>
            </a:r>
          </a:p>
          <a:p>
            <a:r>
              <a:rPr lang="pt-BR" dirty="0">
                <a:solidFill>
                  <a:schemeClr val="bg2"/>
                </a:solidFill>
              </a:rPr>
              <a:t>O símbolo é usado para acessar uma coluna específica, no caso anterior, a coluna das notas.</a:t>
            </a:r>
          </a:p>
          <a:p>
            <a:r>
              <a:rPr lang="pt-BR" b="1" dirty="0">
                <a:solidFill>
                  <a:schemeClr val="bg2"/>
                </a:solidFill>
              </a:rPr>
              <a:t>Exercício: </a:t>
            </a:r>
            <a:r>
              <a:rPr lang="pt-BR" dirty="0">
                <a:solidFill>
                  <a:schemeClr val="bg2"/>
                </a:solidFill>
              </a:rPr>
              <a:t>Usando o símbolo </a:t>
            </a:r>
            <a:r>
              <a:rPr lang="pt-BR" b="1" dirty="0">
                <a:solidFill>
                  <a:srgbClr val="FF0000"/>
                </a:solidFill>
              </a:rPr>
              <a:t>$ </a:t>
            </a:r>
            <a:r>
              <a:rPr lang="pt-BR" dirty="0"/>
              <a:t>acesse os nomes dos alunos que estão nas linhas 2 e 4.</a:t>
            </a:r>
          </a:p>
          <a:p>
            <a:r>
              <a:rPr lang="pt-BR" b="1" dirty="0">
                <a:solidFill>
                  <a:schemeClr val="bg2"/>
                </a:solidFill>
              </a:rPr>
              <a:t>Exercício: </a:t>
            </a:r>
            <a:r>
              <a:rPr lang="pt-BR" dirty="0">
                <a:solidFill>
                  <a:schemeClr val="bg2"/>
                </a:solidFill>
              </a:rPr>
              <a:t>Mostre os nomes dos alunos que tiraram mais do 5 na prova.</a:t>
            </a:r>
          </a:p>
          <a:p>
            <a:r>
              <a:rPr lang="pt-BR" b="1" dirty="0">
                <a:solidFill>
                  <a:schemeClr val="bg2"/>
                </a:solidFill>
              </a:rPr>
              <a:t>Exercício: </a:t>
            </a:r>
            <a:r>
              <a:rPr lang="pt-BR" dirty="0">
                <a:solidFill>
                  <a:schemeClr val="bg2"/>
                </a:solidFill>
              </a:rPr>
              <a:t>Mostre os nomes dos alunos que tiraram mais do que a média da turma.</a:t>
            </a:r>
          </a:p>
          <a:p>
            <a:endParaRPr lang="pt-BR" dirty="0"/>
          </a:p>
          <a:p>
            <a:endParaRPr lang="pt-BR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3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Dados no R.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um </a:t>
            </a:r>
            <a:r>
              <a:rPr lang="pt-BR" b="1" dirty="0" err="1">
                <a:solidFill>
                  <a:srgbClr val="FF0000"/>
                </a:solidFill>
              </a:rPr>
              <a:t>dataframe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podemos criar novas variáveis facilmente.</a:t>
            </a:r>
          </a:p>
          <a:p>
            <a:r>
              <a:rPr lang="pt-BR" b="1" dirty="0"/>
              <a:t>Exemplo 13: </a:t>
            </a:r>
            <a:r>
              <a:rPr lang="pt-BR" dirty="0"/>
              <a:t>Crie as seguintes variáveis no </a:t>
            </a:r>
            <a:r>
              <a:rPr lang="pt-BR" b="1" dirty="0" err="1">
                <a:solidFill>
                  <a:srgbClr val="FF0000"/>
                </a:solidFill>
              </a:rPr>
              <a:t>dataframe</a:t>
            </a:r>
            <a:r>
              <a:rPr lang="pt-BR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nota2</a:t>
            </a:r>
            <a:r>
              <a:rPr lang="pt-BR" dirty="0"/>
              <a:t>: Quadrado das notas.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 err="1"/>
              <a:t>notaZ</a:t>
            </a:r>
            <a:r>
              <a:rPr lang="pt-BR" dirty="0"/>
              <a:t>: Nota padronizada (isto é </a:t>
            </a:r>
            <a:r>
              <a:rPr lang="pt-BR" dirty="0" err="1"/>
              <a:t>notaZ</a:t>
            </a:r>
            <a:r>
              <a:rPr lang="pt-BR" dirty="0"/>
              <a:t>=(nota-média)/desvio-padrão).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 err="1"/>
              <a:t>notaN</a:t>
            </a:r>
            <a:r>
              <a:rPr lang="pt-BR" dirty="0"/>
              <a:t>: Nota normalizada (isto é </a:t>
            </a:r>
            <a:r>
              <a:rPr lang="pt-BR" dirty="0" err="1"/>
              <a:t>notaN</a:t>
            </a:r>
            <a:r>
              <a:rPr lang="pt-BR" dirty="0"/>
              <a:t>=(nota-máximo)/(máximo-mínimo)).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904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Dados no R.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05" y="1772816"/>
            <a:ext cx="8716591" cy="34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Fazendo operações matemáticas.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 01:</a:t>
            </a:r>
            <a:r>
              <a:rPr lang="pt-BR" dirty="0"/>
              <a:t> Realize as seguintes operações no </a:t>
            </a:r>
            <a:r>
              <a:rPr lang="pt-BR" b="1" dirty="0"/>
              <a:t>R: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2242493"/>
            <a:ext cx="748883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Dados no R.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Exercício: </a:t>
            </a:r>
            <a:r>
              <a:rPr lang="pt-BR" dirty="0"/>
              <a:t>Coloque os seguintes dados em um </a:t>
            </a:r>
            <a:r>
              <a:rPr lang="pt-BR" b="1" dirty="0" err="1">
                <a:solidFill>
                  <a:srgbClr val="FF0000"/>
                </a:solidFill>
              </a:rPr>
              <a:t>data.frame</a:t>
            </a:r>
            <a:r>
              <a:rPr lang="pt-BR" dirty="0"/>
              <a:t>: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2927648" y="2780928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Municipio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Rodovias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Brasília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34558.87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3567.21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Rio de Janeiro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48573.46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4625.73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Santa Catarina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82837.43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7264.21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São Paulo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938382.73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5352.42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72627.98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2747.62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Rio Branco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3623.74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1232.44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3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Dados no 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3600" b="1" dirty="0"/>
                  <a:t>Exercício: </a:t>
                </a:r>
                <a:r>
                  <a:rPr lang="pt-BR" sz="3600" dirty="0"/>
                  <a:t>Suponha que um analista esteja interessados nos seguintes índices:</a:t>
                </a:r>
              </a:p>
              <a:p>
                <a:r>
                  <a:rPr lang="pt-BR" sz="3600" dirty="0"/>
                  <a:t>1)Índice 1 : </a:t>
                </a:r>
                <a14:m>
                  <m:oMath xmlns:m="http://schemas.openxmlformats.org/officeDocument/2006/math">
                    <m:r>
                      <a:rPr lang="pt-B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m:rPr>
                        <m:nor/>
                      </m:rPr>
                      <a:rPr lang="pt-BR" sz="3600" dirty="0"/>
                      <m:t>Pib</m:t>
                    </m:r>
                    <m:r>
                      <m:rPr>
                        <m:nor/>
                      </m:rPr>
                      <a:rPr lang="pt-BR" sz="3600" dirty="0"/>
                      <m:t>/</m:t>
                    </m:r>
                    <m:r>
                      <m:rPr>
                        <m:nor/>
                      </m:rPr>
                      <a:rPr lang="pt-BR" sz="3600" dirty="0"/>
                      <m:t>Renda</m:t>
                    </m:r>
                  </m:oMath>
                </a14:m>
                <a:endParaRPr lang="pt-BR" sz="3600" dirty="0"/>
              </a:p>
              <a:p>
                <a:r>
                  <a:rPr lang="pt-BR" sz="3600" dirty="0"/>
                  <a:t>2)Índice 2: [</a:t>
                </a:r>
                <a:r>
                  <a:rPr lang="pt-BR" sz="3600" dirty="0" err="1"/>
                  <a:t>Pib</a:t>
                </a:r>
                <a:r>
                  <a:rPr lang="pt-BR" sz="3600" dirty="0"/>
                  <a:t>-(Renda x 10)]/Rodovias</a:t>
                </a:r>
              </a:p>
              <a:p>
                <a:r>
                  <a:rPr lang="pt-BR" sz="3600" dirty="0"/>
                  <a:t>Crie essas variáveis no R dentro do </a:t>
                </a:r>
                <a:r>
                  <a:rPr lang="pt-BR" sz="3600" dirty="0" err="1"/>
                  <a:t>data.frame</a:t>
                </a:r>
                <a:r>
                  <a:rPr lang="pt-BR" sz="3600" dirty="0"/>
                  <a:t> gerado.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5" t="-21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12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Dados no R.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b="1" dirty="0"/>
              <a:t>Exercício: </a:t>
            </a:r>
            <a:r>
              <a:rPr lang="pt-BR" sz="3600" dirty="0"/>
              <a:t>Crie um novo </a:t>
            </a:r>
            <a:r>
              <a:rPr lang="pt-BR" sz="3600" b="1" dirty="0" err="1">
                <a:solidFill>
                  <a:srgbClr val="FF0000"/>
                </a:solidFill>
              </a:rPr>
              <a:t>data.frame</a:t>
            </a:r>
            <a:r>
              <a:rPr lang="pt-BR" sz="3600" dirty="0">
                <a:solidFill>
                  <a:srgbClr val="FF0000"/>
                </a:solidFill>
              </a:rPr>
              <a:t> </a:t>
            </a:r>
            <a:r>
              <a:rPr lang="pt-BR" sz="3600" dirty="0"/>
              <a:t>somente com as observações eu tem mais do que 30 rodovias.</a:t>
            </a:r>
          </a:p>
          <a:p>
            <a:r>
              <a:rPr lang="pt-BR" sz="3600" b="1" dirty="0"/>
              <a:t>Exercício: </a:t>
            </a:r>
            <a:r>
              <a:rPr lang="pt-BR" sz="3600" dirty="0"/>
              <a:t>Crie um novo </a:t>
            </a:r>
            <a:r>
              <a:rPr lang="pt-BR" sz="3600" b="1" dirty="0" err="1">
                <a:solidFill>
                  <a:srgbClr val="FF0000"/>
                </a:solidFill>
              </a:rPr>
              <a:t>data.frame</a:t>
            </a:r>
            <a:r>
              <a:rPr lang="pt-BR" sz="3600" dirty="0">
                <a:solidFill>
                  <a:srgbClr val="FF0000"/>
                </a:solidFill>
              </a:rPr>
              <a:t> </a:t>
            </a:r>
            <a:r>
              <a:rPr lang="pt-BR" sz="3600" dirty="0"/>
              <a:t>somente com as variáveis município e renda que tenham menos do 80000 de PIB.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93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Fazendo operações matemáticas.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Você deve ter notado duas coisas:</a:t>
            </a:r>
          </a:p>
          <a:p>
            <a:r>
              <a:rPr lang="pt-BR" b="1" dirty="0"/>
              <a:t>1) Os resultados não apareceram.</a:t>
            </a:r>
          </a:p>
          <a:p>
            <a:pPr lvl="1"/>
            <a:r>
              <a:rPr lang="pt-BR" b="1" dirty="0"/>
              <a:t>Precisamos mandar a mensagem para o R. Basta colocar o cursor do mouse na linha que queremos enviar, ou selecionar a mensagem de interesse e então: </a:t>
            </a:r>
            <a:r>
              <a:rPr lang="pt-BR" b="1" dirty="0" err="1">
                <a:solidFill>
                  <a:srgbClr val="00B050"/>
                </a:solidFill>
              </a:rPr>
              <a:t>Code</a:t>
            </a:r>
            <a:r>
              <a:rPr lang="pt-BR" b="1" dirty="0">
                <a:solidFill>
                  <a:srgbClr val="00B050"/>
                </a:solidFill>
              </a:rPr>
              <a:t> -&gt; </a:t>
            </a:r>
            <a:r>
              <a:rPr lang="pt-BR" b="1" dirty="0" err="1">
                <a:solidFill>
                  <a:srgbClr val="00B050"/>
                </a:solidFill>
              </a:rPr>
              <a:t>Run</a:t>
            </a:r>
            <a:r>
              <a:rPr lang="pt-BR" b="1" dirty="0">
                <a:solidFill>
                  <a:srgbClr val="00B050"/>
                </a:solidFill>
              </a:rPr>
              <a:t> </a:t>
            </a:r>
            <a:r>
              <a:rPr lang="pt-BR" b="1" dirty="0" err="1">
                <a:solidFill>
                  <a:srgbClr val="00B050"/>
                </a:solidFill>
              </a:rPr>
              <a:t>Line</a:t>
            </a:r>
            <a:r>
              <a:rPr lang="pt-BR" b="1" dirty="0">
                <a:solidFill>
                  <a:srgbClr val="00B050"/>
                </a:solidFill>
              </a:rPr>
              <a:t> (s) (</a:t>
            </a:r>
            <a:r>
              <a:rPr lang="pt-BR" b="1" dirty="0" err="1">
                <a:solidFill>
                  <a:srgbClr val="00B050"/>
                </a:solidFill>
              </a:rPr>
              <a:t>Ctrl+Enter</a:t>
            </a:r>
            <a:r>
              <a:rPr lang="pt-BR" b="1" dirty="0">
                <a:solidFill>
                  <a:srgbClr val="00B050"/>
                </a:solidFill>
              </a:rPr>
              <a:t>)</a:t>
            </a:r>
          </a:p>
          <a:p>
            <a:r>
              <a:rPr lang="pt-BR" b="1" dirty="0"/>
              <a:t>2) Ficou </a:t>
            </a:r>
            <a:r>
              <a:rPr lang="pt-BR" b="1" dirty="0">
                <a:solidFill>
                  <a:srgbClr val="FF0000"/>
                </a:solidFill>
              </a:rPr>
              <a:t>VERMELHO</a:t>
            </a:r>
            <a:r>
              <a:rPr lang="pt-BR" dirty="0"/>
              <a:t> </a:t>
            </a:r>
            <a:r>
              <a:rPr lang="pt-BR" b="1" dirty="0"/>
              <a:t>o nome do nosso </a:t>
            </a:r>
            <a:r>
              <a:rPr lang="pt-BR" b="1" i="1" dirty="0"/>
              <a:t>script</a:t>
            </a:r>
            <a:r>
              <a:rPr lang="pt-BR" b="1" dirty="0"/>
              <a:t>.</a:t>
            </a:r>
          </a:p>
          <a:p>
            <a:pPr lvl="1"/>
            <a:r>
              <a:rPr lang="pt-BR" b="1" dirty="0"/>
              <a:t>Isso é porque não salvamos o nosso script ainda. Toda vez que modificamos o script e não salvamos ele fica com o nome em vermelho. Para salvar basta: </a:t>
            </a:r>
            <a:r>
              <a:rPr lang="pt-BR" b="1" dirty="0">
                <a:solidFill>
                  <a:srgbClr val="00B050"/>
                </a:solidFill>
              </a:rPr>
              <a:t>File -&gt; </a:t>
            </a:r>
            <a:r>
              <a:rPr lang="pt-BR" b="1" dirty="0" err="1">
                <a:solidFill>
                  <a:srgbClr val="00B050"/>
                </a:solidFill>
              </a:rPr>
              <a:t>Save</a:t>
            </a:r>
            <a:r>
              <a:rPr lang="pt-BR" b="1" dirty="0">
                <a:solidFill>
                  <a:srgbClr val="00B050"/>
                </a:solidFill>
              </a:rPr>
              <a:t> (</a:t>
            </a:r>
            <a:r>
              <a:rPr lang="pt-BR" b="1" dirty="0" err="1">
                <a:solidFill>
                  <a:srgbClr val="00B050"/>
                </a:solidFill>
              </a:rPr>
              <a:t>Ctrl+S</a:t>
            </a:r>
            <a:r>
              <a:rPr lang="pt-BR" b="1" dirty="0">
                <a:solidFill>
                  <a:srgbClr val="00B050"/>
                </a:solidFill>
              </a:rPr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938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Fazendo operações matemáticas.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Outra maneira de executar é utilizando o botão RUN: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/>
              <a:t>Repare que é necessário </a:t>
            </a:r>
            <a:r>
              <a:rPr lang="pt-BR" b="1" dirty="0">
                <a:solidFill>
                  <a:srgbClr val="0070C0"/>
                </a:solidFill>
              </a:rPr>
              <a:t>SELECIONAR</a:t>
            </a:r>
            <a:r>
              <a:rPr lang="pt-BR" b="1" dirty="0"/>
              <a:t> o código que desejamos executar!!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72" y="2232482"/>
            <a:ext cx="7704856" cy="278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Fazendo operações matemáticas.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resultado aparece então no </a:t>
            </a:r>
            <a:r>
              <a:rPr lang="pt-BR" b="1" dirty="0"/>
              <a:t>CONSOLE:</a:t>
            </a:r>
            <a:endParaRPr lang="pt-BR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/>
              <a:t>Repare que é necessário </a:t>
            </a:r>
            <a:r>
              <a:rPr lang="pt-BR" b="1" dirty="0">
                <a:solidFill>
                  <a:srgbClr val="0070C0"/>
                </a:solidFill>
              </a:rPr>
              <a:t>SELECIONAR</a:t>
            </a:r>
            <a:r>
              <a:rPr lang="pt-BR" b="1" dirty="0"/>
              <a:t> o código que desejamos executar!!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320" y="2276872"/>
            <a:ext cx="525658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2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ível">
  <a:themeElements>
    <a:clrScheme name="Personalizada 2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D8F1FC"/>
      </a:accent1>
      <a:accent2>
        <a:srgbClr val="8BD6F6"/>
      </a:accent2>
      <a:accent3>
        <a:srgbClr val="BE98DB"/>
      </a:accent3>
      <a:accent4>
        <a:srgbClr val="4A66AC"/>
      </a:accent4>
      <a:accent5>
        <a:srgbClr val="70369A"/>
      </a:accent5>
      <a:accent6>
        <a:srgbClr val="374C81"/>
      </a:accent6>
      <a:hlink>
        <a:srgbClr val="9454C3"/>
      </a:hlink>
      <a:folHlink>
        <a:srgbClr val="3EBBF0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í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í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í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í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í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í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í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í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2355</Words>
  <Application>Microsoft Office PowerPoint</Application>
  <PresentationFormat>Widescreen</PresentationFormat>
  <Paragraphs>363</Paragraphs>
  <Slides>62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73" baseType="lpstr">
      <vt:lpstr>Arial Unicode MS</vt:lpstr>
      <vt:lpstr>ＭＳ Ｐゴシック</vt:lpstr>
      <vt:lpstr>Arial</vt:lpstr>
      <vt:lpstr>Arial Narrow</vt:lpstr>
      <vt:lpstr>Baskerville Old Face</vt:lpstr>
      <vt:lpstr>Bodoni MT</vt:lpstr>
      <vt:lpstr>Cambria Math</vt:lpstr>
      <vt:lpstr>Times New Roman</vt:lpstr>
      <vt:lpstr>Verdana</vt:lpstr>
      <vt:lpstr>Wingdings</vt:lpstr>
      <vt:lpstr>Nível</vt:lpstr>
      <vt:lpstr>Curso Básico de R</vt:lpstr>
      <vt:lpstr>Baixando os dados do curso.</vt:lpstr>
      <vt:lpstr>Baixando os dados do curso.</vt:lpstr>
      <vt:lpstr>Fazendo operações matemáticas.</vt:lpstr>
      <vt:lpstr>Fazendo operações matemáticas.</vt:lpstr>
      <vt:lpstr>Fazendo operações matemáticas.</vt:lpstr>
      <vt:lpstr>Fazendo operações matemáticas.</vt:lpstr>
      <vt:lpstr>Fazendo operações matemáticas.</vt:lpstr>
      <vt:lpstr>Fazendo operações matemáticas.</vt:lpstr>
      <vt:lpstr>Fazendo operações matemáticas.</vt:lpstr>
      <vt:lpstr>Fazendo operações matemáticas.</vt:lpstr>
      <vt:lpstr>Fazendo operações matemáticas.</vt:lpstr>
      <vt:lpstr>Fazendo operações matemáticas.</vt:lpstr>
      <vt:lpstr>Fazendo operações matemáticas.</vt:lpstr>
      <vt:lpstr>Criando objetos no R.</vt:lpstr>
      <vt:lpstr>Criando objetos no R.</vt:lpstr>
      <vt:lpstr>Criando objetos no R.</vt:lpstr>
      <vt:lpstr>Criando objetos no R.</vt:lpstr>
      <vt:lpstr>Criando objetos no R.</vt:lpstr>
      <vt:lpstr>Criando objetos no R.</vt:lpstr>
      <vt:lpstr>Criando objetos no R.</vt:lpstr>
      <vt:lpstr>Criando objetos no R.</vt:lpstr>
      <vt:lpstr>Criando objetos no R.</vt:lpstr>
      <vt:lpstr>Criando objetos no R.</vt:lpstr>
      <vt:lpstr>Criando objetos no R.</vt:lpstr>
      <vt:lpstr>Criando objetos no R.</vt:lpstr>
      <vt:lpstr>Funções no R.</vt:lpstr>
      <vt:lpstr>Funções no R.</vt:lpstr>
      <vt:lpstr>Funções no R.</vt:lpstr>
      <vt:lpstr>Funções no R.</vt:lpstr>
      <vt:lpstr>Funções no R.</vt:lpstr>
      <vt:lpstr>Funções no R.</vt:lpstr>
      <vt:lpstr>Funções no R.</vt:lpstr>
      <vt:lpstr>Estruturas de dados</vt:lpstr>
      <vt:lpstr>Estruturas de dados</vt:lpstr>
      <vt:lpstr>Estruturas de dados</vt:lpstr>
      <vt:lpstr>Estruturas de dados</vt:lpstr>
      <vt:lpstr>Acessando elementos específicos</vt:lpstr>
      <vt:lpstr>Acessando elementos específicos</vt:lpstr>
      <vt:lpstr>Acessando elementos específicos</vt:lpstr>
      <vt:lpstr>Acessando elementos específicos</vt:lpstr>
      <vt:lpstr>Acessando elementos específicos</vt:lpstr>
      <vt:lpstr>Acessando elementos específicos</vt:lpstr>
      <vt:lpstr>Acessando elementos específicos</vt:lpstr>
      <vt:lpstr>Vamos praticar!</vt:lpstr>
      <vt:lpstr>Dados no R.</vt:lpstr>
      <vt:lpstr>Dados no R.</vt:lpstr>
      <vt:lpstr>Dados no R.</vt:lpstr>
      <vt:lpstr>Dados no R.</vt:lpstr>
      <vt:lpstr>Matrizes e data frames</vt:lpstr>
      <vt:lpstr>Matrizes e data frames</vt:lpstr>
      <vt:lpstr>Matrizes e data frames</vt:lpstr>
      <vt:lpstr>Matrizes e data frames</vt:lpstr>
      <vt:lpstr>Matrizes e data frames</vt:lpstr>
      <vt:lpstr>Dados no R.</vt:lpstr>
      <vt:lpstr>Dados no R.</vt:lpstr>
      <vt:lpstr>Dados no R.</vt:lpstr>
      <vt:lpstr>Dados no R.</vt:lpstr>
      <vt:lpstr>Dados no R.</vt:lpstr>
      <vt:lpstr>Dados no R.</vt:lpstr>
      <vt:lpstr>Dados no R.</vt:lpstr>
      <vt:lpstr>Dados no R.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Básico de R</dc:title>
  <dc:creator>Peng Yaohao</dc:creator>
  <cp:lastModifiedBy>Peng Yaohao</cp:lastModifiedBy>
  <cp:revision>16</cp:revision>
  <dcterms:created xsi:type="dcterms:W3CDTF">2019-05-27T11:48:02Z</dcterms:created>
  <dcterms:modified xsi:type="dcterms:W3CDTF">2019-06-11T11:42:10Z</dcterms:modified>
</cp:coreProperties>
</file>