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472" r:id="rId2"/>
    <p:sldId id="474" r:id="rId3"/>
    <p:sldId id="475" r:id="rId4"/>
    <p:sldId id="476" r:id="rId5"/>
    <p:sldId id="489" r:id="rId6"/>
    <p:sldId id="490" r:id="rId7"/>
    <p:sldId id="491" r:id="rId8"/>
    <p:sldId id="492" r:id="rId9"/>
    <p:sldId id="493" r:id="rId10"/>
    <p:sldId id="477" r:id="rId11"/>
    <p:sldId id="478" r:id="rId12"/>
    <p:sldId id="479" r:id="rId13"/>
    <p:sldId id="480" r:id="rId14"/>
    <p:sldId id="481" r:id="rId15"/>
    <p:sldId id="494" r:id="rId16"/>
    <p:sldId id="482" r:id="rId17"/>
    <p:sldId id="483" r:id="rId18"/>
    <p:sldId id="495" r:id="rId19"/>
    <p:sldId id="496" r:id="rId20"/>
    <p:sldId id="497" r:id="rId21"/>
    <p:sldId id="498" r:id="rId22"/>
    <p:sldId id="505" r:id="rId23"/>
    <p:sldId id="499" r:id="rId24"/>
    <p:sldId id="500" r:id="rId25"/>
    <p:sldId id="501" r:id="rId26"/>
    <p:sldId id="502" r:id="rId27"/>
    <p:sldId id="503" r:id="rId28"/>
    <p:sldId id="506" r:id="rId29"/>
    <p:sldId id="504" r:id="rId30"/>
    <p:sldId id="507" r:id="rId31"/>
    <p:sldId id="508" r:id="rId32"/>
    <p:sldId id="509" r:id="rId33"/>
    <p:sldId id="510" r:id="rId34"/>
    <p:sldId id="511" r:id="rId35"/>
    <p:sldId id="512" r:id="rId36"/>
    <p:sldId id="513" r:id="rId37"/>
    <p:sldId id="514" r:id="rId38"/>
    <p:sldId id="515" r:id="rId39"/>
  </p:sldIdLst>
  <p:sldSz cx="9144000" cy="6858000" type="screen4x3"/>
  <p:notesSz cx="7315200" cy="9601200"/>
  <p:custDataLst>
    <p:tags r:id="rId42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F5DAD10E-17C1-4710-B099-7EBFE8478777}">
          <p14:sldIdLst>
            <p14:sldId id="472"/>
            <p14:sldId id="474"/>
            <p14:sldId id="475"/>
            <p14:sldId id="476"/>
            <p14:sldId id="489"/>
            <p14:sldId id="490"/>
            <p14:sldId id="491"/>
            <p14:sldId id="492"/>
            <p14:sldId id="493"/>
            <p14:sldId id="477"/>
            <p14:sldId id="478"/>
            <p14:sldId id="479"/>
            <p14:sldId id="480"/>
            <p14:sldId id="481"/>
            <p14:sldId id="494"/>
            <p14:sldId id="482"/>
            <p14:sldId id="483"/>
            <p14:sldId id="495"/>
            <p14:sldId id="496"/>
            <p14:sldId id="497"/>
            <p14:sldId id="498"/>
            <p14:sldId id="505"/>
            <p14:sldId id="499"/>
            <p14:sldId id="500"/>
            <p14:sldId id="501"/>
            <p14:sldId id="502"/>
            <p14:sldId id="503"/>
            <p14:sldId id="506"/>
            <p14:sldId id="504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6127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45" autoAdjust="0"/>
  </p:normalViewPr>
  <p:slideViewPr>
    <p:cSldViewPr>
      <p:cViewPr varScale="1">
        <p:scale>
          <a:sx n="106" d="100"/>
          <a:sy n="106" d="100"/>
        </p:scale>
        <p:origin x="11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4D5DDF-B5F0-4842-95C5-4E1370B0A602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319A1B0-D9BF-46CA-A8A9-90386F05CE1E}">
      <dgm:prSet phldrT="[Texto]"/>
      <dgm:spPr/>
      <dgm:t>
        <a:bodyPr/>
        <a:lstStyle/>
        <a:p>
          <a:r>
            <a:rPr lang="pt-BR" dirty="0" smtClean="0"/>
            <a:t>Argumento1</a:t>
          </a:r>
          <a:endParaRPr lang="pt-BR" dirty="0"/>
        </a:p>
      </dgm:t>
    </dgm:pt>
    <dgm:pt modelId="{B57CEB40-506F-47C6-B762-155B340E0005}" type="parTrans" cxnId="{4E6EEE7F-464C-43B2-A4A5-C90462DA7278}">
      <dgm:prSet/>
      <dgm:spPr/>
      <dgm:t>
        <a:bodyPr/>
        <a:lstStyle/>
        <a:p>
          <a:endParaRPr lang="pt-BR"/>
        </a:p>
      </dgm:t>
    </dgm:pt>
    <dgm:pt modelId="{D365F05A-92C3-4104-918D-C3B9D6B33FF5}" type="sibTrans" cxnId="{4E6EEE7F-464C-43B2-A4A5-C90462DA7278}">
      <dgm:prSet/>
      <dgm:spPr/>
      <dgm:t>
        <a:bodyPr/>
        <a:lstStyle/>
        <a:p>
          <a:endParaRPr lang="pt-BR"/>
        </a:p>
      </dgm:t>
    </dgm:pt>
    <dgm:pt modelId="{FC453BEE-A9C2-440C-BC15-5CED93E6EEA6}">
      <dgm:prSet phldrT="[Texto]"/>
      <dgm:spPr/>
      <dgm:t>
        <a:bodyPr/>
        <a:lstStyle/>
        <a:p>
          <a:r>
            <a:rPr lang="pt-BR" dirty="0" smtClean="0"/>
            <a:t>Argumento 2</a:t>
          </a:r>
          <a:endParaRPr lang="pt-BR" dirty="0"/>
        </a:p>
      </dgm:t>
    </dgm:pt>
    <dgm:pt modelId="{3C3F5D66-9955-4024-9607-E876FFF65EC2}" type="parTrans" cxnId="{408F2A3E-59E7-4686-9778-EA9415CA6949}">
      <dgm:prSet/>
      <dgm:spPr/>
      <dgm:t>
        <a:bodyPr/>
        <a:lstStyle/>
        <a:p>
          <a:endParaRPr lang="pt-BR"/>
        </a:p>
      </dgm:t>
    </dgm:pt>
    <dgm:pt modelId="{BECA1F6C-D45E-4832-953A-AECD774354C2}" type="sibTrans" cxnId="{408F2A3E-59E7-4686-9778-EA9415CA6949}">
      <dgm:prSet/>
      <dgm:spPr/>
      <dgm:t>
        <a:bodyPr/>
        <a:lstStyle/>
        <a:p>
          <a:endParaRPr lang="pt-BR"/>
        </a:p>
      </dgm:t>
    </dgm:pt>
    <dgm:pt modelId="{0A5FE2C0-92F9-43A1-B246-EA4B1B69FD09}">
      <dgm:prSet phldrT="[Texto]"/>
      <dgm:spPr/>
      <dgm:t>
        <a:bodyPr/>
        <a:lstStyle/>
        <a:p>
          <a:r>
            <a:rPr lang="pt-BR" dirty="0" smtClean="0"/>
            <a:t>Argumento 3</a:t>
          </a:r>
          <a:endParaRPr lang="pt-BR" dirty="0"/>
        </a:p>
      </dgm:t>
    </dgm:pt>
    <dgm:pt modelId="{C07339F7-D064-4E79-A3C4-0A563E7D56B5}" type="parTrans" cxnId="{2C0C0579-2DA4-48A5-8D94-D1361695AD19}">
      <dgm:prSet/>
      <dgm:spPr/>
      <dgm:t>
        <a:bodyPr/>
        <a:lstStyle/>
        <a:p>
          <a:endParaRPr lang="pt-BR"/>
        </a:p>
      </dgm:t>
    </dgm:pt>
    <dgm:pt modelId="{8D7CB7CE-7806-41E3-8344-F5E17B210B1E}" type="sibTrans" cxnId="{2C0C0579-2DA4-48A5-8D94-D1361695AD19}">
      <dgm:prSet/>
      <dgm:spPr/>
      <dgm:t>
        <a:bodyPr/>
        <a:lstStyle/>
        <a:p>
          <a:endParaRPr lang="pt-BR"/>
        </a:p>
      </dgm:t>
    </dgm:pt>
    <dgm:pt modelId="{1722DD53-30D9-4FC2-A459-72308F32EB61}">
      <dgm:prSet phldrT="[Texto]"/>
      <dgm:spPr/>
      <dgm:t>
        <a:bodyPr/>
        <a:lstStyle/>
        <a:p>
          <a:r>
            <a:rPr lang="pt-BR" dirty="0" smtClean="0"/>
            <a:t>Resultado</a:t>
          </a:r>
          <a:endParaRPr lang="pt-BR" dirty="0"/>
        </a:p>
      </dgm:t>
    </dgm:pt>
    <dgm:pt modelId="{0FB6B658-A9CE-4868-BE09-BC917ECE40FD}" type="parTrans" cxnId="{0C7C0372-B46F-427F-8AB1-8D6C2810ACCD}">
      <dgm:prSet/>
      <dgm:spPr/>
      <dgm:t>
        <a:bodyPr/>
        <a:lstStyle/>
        <a:p>
          <a:endParaRPr lang="pt-BR"/>
        </a:p>
      </dgm:t>
    </dgm:pt>
    <dgm:pt modelId="{577E2B09-74BF-4571-B0CA-86ECF28D7DD0}" type="sibTrans" cxnId="{0C7C0372-B46F-427F-8AB1-8D6C2810ACCD}">
      <dgm:prSet/>
      <dgm:spPr/>
      <dgm:t>
        <a:bodyPr/>
        <a:lstStyle/>
        <a:p>
          <a:endParaRPr lang="pt-BR"/>
        </a:p>
      </dgm:t>
    </dgm:pt>
    <dgm:pt modelId="{A8BFA447-64C2-4D35-BE65-E8AE04F5D249}" type="pres">
      <dgm:prSet presAssocID="{7A4D5DDF-B5F0-4842-95C5-4E1370B0A602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CCEB139-81AE-40CD-8A95-0FCC8FC706F0}" type="pres">
      <dgm:prSet presAssocID="{7A4D5DDF-B5F0-4842-95C5-4E1370B0A602}" presName="ellipse" presStyleLbl="trBgShp" presStyleIdx="0" presStyleCnt="1"/>
      <dgm:spPr/>
    </dgm:pt>
    <dgm:pt modelId="{4723BECD-732D-410D-9A51-488371DC305D}" type="pres">
      <dgm:prSet presAssocID="{7A4D5DDF-B5F0-4842-95C5-4E1370B0A602}" presName="arrow1" presStyleLbl="fgShp" presStyleIdx="0" presStyleCnt="1"/>
      <dgm:spPr/>
    </dgm:pt>
    <dgm:pt modelId="{A4520675-9A0A-4676-B48A-A93553BAF764}" type="pres">
      <dgm:prSet presAssocID="{7A4D5DDF-B5F0-4842-95C5-4E1370B0A602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E761BDB-5A8A-4D9F-99A1-63A4F6AA10BD}" type="pres">
      <dgm:prSet presAssocID="{FC453BEE-A9C2-440C-BC15-5CED93E6EEA6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EEFCD2-781A-4657-AEC9-8EE4DACEB957}" type="pres">
      <dgm:prSet presAssocID="{0A5FE2C0-92F9-43A1-B246-EA4B1B69FD09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BFA727-4CAE-4D6B-BD04-C60A7CFCB30A}" type="pres">
      <dgm:prSet presAssocID="{1722DD53-30D9-4FC2-A459-72308F32EB61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9CF21075-DDDF-4901-8DBD-0DC3BFEC5CA6}" type="pres">
      <dgm:prSet presAssocID="{7A4D5DDF-B5F0-4842-95C5-4E1370B0A602}" presName="funnel" presStyleLbl="trAlignAcc1" presStyleIdx="0" presStyleCnt="1"/>
      <dgm:spPr/>
      <dgm:t>
        <a:bodyPr/>
        <a:lstStyle/>
        <a:p>
          <a:endParaRPr lang="pt-BR"/>
        </a:p>
      </dgm:t>
    </dgm:pt>
  </dgm:ptLst>
  <dgm:cxnLst>
    <dgm:cxn modelId="{2C0C0579-2DA4-48A5-8D94-D1361695AD19}" srcId="{7A4D5DDF-B5F0-4842-95C5-4E1370B0A602}" destId="{0A5FE2C0-92F9-43A1-B246-EA4B1B69FD09}" srcOrd="2" destOrd="0" parTransId="{C07339F7-D064-4E79-A3C4-0A563E7D56B5}" sibTransId="{8D7CB7CE-7806-41E3-8344-F5E17B210B1E}"/>
    <dgm:cxn modelId="{2EB89EAB-7770-4A47-8E56-6AC947D559CC}" type="presOf" srcId="{7319A1B0-D9BF-46CA-A8A9-90386F05CE1E}" destId="{C4BFA727-4CAE-4D6B-BD04-C60A7CFCB30A}" srcOrd="0" destOrd="0" presId="urn:microsoft.com/office/officeart/2005/8/layout/funnel1"/>
    <dgm:cxn modelId="{408F2A3E-59E7-4686-9778-EA9415CA6949}" srcId="{7A4D5DDF-B5F0-4842-95C5-4E1370B0A602}" destId="{FC453BEE-A9C2-440C-BC15-5CED93E6EEA6}" srcOrd="1" destOrd="0" parTransId="{3C3F5D66-9955-4024-9607-E876FFF65EC2}" sibTransId="{BECA1F6C-D45E-4832-953A-AECD774354C2}"/>
    <dgm:cxn modelId="{5D8DDF5B-9CD6-4E53-831A-F89DCB07B734}" type="presOf" srcId="{0A5FE2C0-92F9-43A1-B246-EA4B1B69FD09}" destId="{AE761BDB-5A8A-4D9F-99A1-63A4F6AA10BD}" srcOrd="0" destOrd="0" presId="urn:microsoft.com/office/officeart/2005/8/layout/funnel1"/>
    <dgm:cxn modelId="{0C7C0372-B46F-427F-8AB1-8D6C2810ACCD}" srcId="{7A4D5DDF-B5F0-4842-95C5-4E1370B0A602}" destId="{1722DD53-30D9-4FC2-A459-72308F32EB61}" srcOrd="3" destOrd="0" parTransId="{0FB6B658-A9CE-4868-BE09-BC917ECE40FD}" sibTransId="{577E2B09-74BF-4571-B0CA-86ECF28D7DD0}"/>
    <dgm:cxn modelId="{BC1AE248-ADF3-4E63-9F28-76460B42F89E}" type="presOf" srcId="{7A4D5DDF-B5F0-4842-95C5-4E1370B0A602}" destId="{A8BFA447-64C2-4D35-BE65-E8AE04F5D249}" srcOrd="0" destOrd="0" presId="urn:microsoft.com/office/officeart/2005/8/layout/funnel1"/>
    <dgm:cxn modelId="{D6438D50-3210-41EB-A20D-D9FD2FA148C5}" type="presOf" srcId="{FC453BEE-A9C2-440C-BC15-5CED93E6EEA6}" destId="{BAEEFCD2-781A-4657-AEC9-8EE4DACEB957}" srcOrd="0" destOrd="0" presId="urn:microsoft.com/office/officeart/2005/8/layout/funnel1"/>
    <dgm:cxn modelId="{7681A7E9-22B9-4F09-9D1B-C69FE0DE8771}" type="presOf" srcId="{1722DD53-30D9-4FC2-A459-72308F32EB61}" destId="{A4520675-9A0A-4676-B48A-A93553BAF764}" srcOrd="0" destOrd="0" presId="urn:microsoft.com/office/officeart/2005/8/layout/funnel1"/>
    <dgm:cxn modelId="{4E6EEE7F-464C-43B2-A4A5-C90462DA7278}" srcId="{7A4D5DDF-B5F0-4842-95C5-4E1370B0A602}" destId="{7319A1B0-D9BF-46CA-A8A9-90386F05CE1E}" srcOrd="0" destOrd="0" parTransId="{B57CEB40-506F-47C6-B762-155B340E0005}" sibTransId="{D365F05A-92C3-4104-918D-C3B9D6B33FF5}"/>
    <dgm:cxn modelId="{A7E0D338-8309-4233-A49C-A4B9137AA4F3}" type="presParOf" srcId="{A8BFA447-64C2-4D35-BE65-E8AE04F5D249}" destId="{DCCEB139-81AE-40CD-8A95-0FCC8FC706F0}" srcOrd="0" destOrd="0" presId="urn:microsoft.com/office/officeart/2005/8/layout/funnel1"/>
    <dgm:cxn modelId="{8E8B6E80-C42B-4426-852D-681C4C36A1B4}" type="presParOf" srcId="{A8BFA447-64C2-4D35-BE65-E8AE04F5D249}" destId="{4723BECD-732D-410D-9A51-488371DC305D}" srcOrd="1" destOrd="0" presId="urn:microsoft.com/office/officeart/2005/8/layout/funnel1"/>
    <dgm:cxn modelId="{9B8A4D44-A054-4021-B1BB-926B693BB9C6}" type="presParOf" srcId="{A8BFA447-64C2-4D35-BE65-E8AE04F5D249}" destId="{A4520675-9A0A-4676-B48A-A93553BAF764}" srcOrd="2" destOrd="0" presId="urn:microsoft.com/office/officeart/2005/8/layout/funnel1"/>
    <dgm:cxn modelId="{6347682C-10D5-4159-8FED-F066FDD92B35}" type="presParOf" srcId="{A8BFA447-64C2-4D35-BE65-E8AE04F5D249}" destId="{AE761BDB-5A8A-4D9F-99A1-63A4F6AA10BD}" srcOrd="3" destOrd="0" presId="urn:microsoft.com/office/officeart/2005/8/layout/funnel1"/>
    <dgm:cxn modelId="{61105706-4A18-4C31-A8CF-C9D799F51EE8}" type="presParOf" srcId="{A8BFA447-64C2-4D35-BE65-E8AE04F5D249}" destId="{BAEEFCD2-781A-4657-AEC9-8EE4DACEB957}" srcOrd="4" destOrd="0" presId="urn:microsoft.com/office/officeart/2005/8/layout/funnel1"/>
    <dgm:cxn modelId="{9E6C4FF9-3C5B-4741-B2DE-0C43D0D4CB78}" type="presParOf" srcId="{A8BFA447-64C2-4D35-BE65-E8AE04F5D249}" destId="{C4BFA727-4CAE-4D6B-BD04-C60A7CFCB30A}" srcOrd="5" destOrd="0" presId="urn:microsoft.com/office/officeart/2005/8/layout/funnel1"/>
    <dgm:cxn modelId="{099023A1-6CBD-480D-9C43-77F55004FE3C}" type="presParOf" srcId="{A8BFA447-64C2-4D35-BE65-E8AE04F5D249}" destId="{9CF21075-DDDF-4901-8DBD-0DC3BFEC5CA6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EB139-81AE-40CD-8A95-0FCC8FC706F0}">
      <dsp:nvSpPr>
        <dsp:cNvPr id="0" name=""/>
        <dsp:cNvSpPr/>
      </dsp:nvSpPr>
      <dsp:spPr>
        <a:xfrm>
          <a:off x="1404620" y="165099"/>
          <a:ext cx="3276600" cy="1137920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3BECD-732D-410D-9A51-488371DC305D}">
      <dsp:nvSpPr>
        <dsp:cNvPr id="0" name=""/>
        <dsp:cNvSpPr/>
      </dsp:nvSpPr>
      <dsp:spPr>
        <a:xfrm>
          <a:off x="2730500" y="2951479"/>
          <a:ext cx="635000" cy="40640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20675-9A0A-4676-B48A-A93553BAF764}">
      <dsp:nvSpPr>
        <dsp:cNvPr id="0" name=""/>
        <dsp:cNvSpPr/>
      </dsp:nvSpPr>
      <dsp:spPr>
        <a:xfrm>
          <a:off x="1524000" y="3276600"/>
          <a:ext cx="3048000" cy="76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Resultado</a:t>
          </a:r>
          <a:endParaRPr lang="pt-BR" sz="2700" kern="1200" dirty="0"/>
        </a:p>
      </dsp:txBody>
      <dsp:txXfrm>
        <a:off x="1524000" y="3276600"/>
        <a:ext cx="3048000" cy="762000"/>
      </dsp:txXfrm>
    </dsp:sp>
    <dsp:sp modelId="{AE761BDB-5A8A-4D9F-99A1-63A4F6AA10BD}">
      <dsp:nvSpPr>
        <dsp:cNvPr id="0" name=""/>
        <dsp:cNvSpPr/>
      </dsp:nvSpPr>
      <dsp:spPr>
        <a:xfrm>
          <a:off x="2595880" y="1390904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Argumento 3</a:t>
          </a:r>
          <a:endParaRPr lang="pt-BR" sz="1300" kern="1200" dirty="0"/>
        </a:p>
      </dsp:txBody>
      <dsp:txXfrm>
        <a:off x="2763268" y="1558292"/>
        <a:ext cx="808224" cy="808224"/>
      </dsp:txXfrm>
    </dsp:sp>
    <dsp:sp modelId="{BAEEFCD2-781A-4657-AEC9-8EE4DACEB957}">
      <dsp:nvSpPr>
        <dsp:cNvPr id="0" name=""/>
        <dsp:cNvSpPr/>
      </dsp:nvSpPr>
      <dsp:spPr>
        <a:xfrm>
          <a:off x="1778000" y="533399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Argumento 2</a:t>
          </a:r>
          <a:endParaRPr lang="pt-BR" sz="1300" kern="1200" dirty="0"/>
        </a:p>
      </dsp:txBody>
      <dsp:txXfrm>
        <a:off x="1945388" y="700787"/>
        <a:ext cx="808224" cy="808224"/>
      </dsp:txXfrm>
    </dsp:sp>
    <dsp:sp modelId="{C4BFA727-4CAE-4D6B-BD04-C60A7CFCB30A}">
      <dsp:nvSpPr>
        <dsp:cNvPr id="0" name=""/>
        <dsp:cNvSpPr/>
      </dsp:nvSpPr>
      <dsp:spPr>
        <a:xfrm>
          <a:off x="2946400" y="257047"/>
          <a:ext cx="1143000" cy="1143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300" kern="1200" dirty="0" smtClean="0"/>
            <a:t>Argumento1</a:t>
          </a:r>
          <a:endParaRPr lang="pt-BR" sz="1300" kern="1200" dirty="0"/>
        </a:p>
      </dsp:txBody>
      <dsp:txXfrm>
        <a:off x="3113788" y="424435"/>
        <a:ext cx="808224" cy="808224"/>
      </dsp:txXfrm>
    </dsp:sp>
    <dsp:sp modelId="{9CF21075-DDDF-4901-8DBD-0DC3BFEC5CA6}">
      <dsp:nvSpPr>
        <dsp:cNvPr id="0" name=""/>
        <dsp:cNvSpPr/>
      </dsp:nvSpPr>
      <dsp:spPr>
        <a:xfrm>
          <a:off x="1270000" y="25399"/>
          <a:ext cx="3556000" cy="2844800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45ACF7-E007-B440-9B73-42E0D71F841B}" type="datetimeFigureOut">
              <a:rPr lang="pt-BR"/>
              <a:pPr/>
              <a:t>11/06/2019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500D4B-B9AA-694E-A19A-08D6704BC37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103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9F275667-E1CA-B142-9C0D-A0205DED652C}" type="datetimeFigureOut">
              <a:rPr lang="pt-BR"/>
              <a:pPr/>
              <a:t>11/06/2019</a:t>
            </a:fld>
            <a:endParaRPr lang="pt-BR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Verdana" pitchFamily="34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5135F4AE-4B94-6A4A-9F76-06B527BF129B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67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651126"/>
            <a:ext cx="8610600" cy="100806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0033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8" name="Picture 11" descr="UnB_-_Univ_Nova_-_B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203575"/>
            <a:ext cx="4968875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1014413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846263"/>
            <a:ext cx="7920037" cy="64611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63096-2CD1-3044-A2F6-E102630D927F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" name="Retângulo 1"/>
          <p:cNvSpPr/>
          <p:nvPr userDrawn="1"/>
        </p:nvSpPr>
        <p:spPr>
          <a:xfrm>
            <a:off x="2843808" y="3068960"/>
            <a:ext cx="3384376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50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2BCAE-F62C-8147-AA19-B647BDFAF5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9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96F53-80FA-FA45-BA08-EDDDE45349A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0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1" i="0" baseline="0">
                <a:solidFill>
                  <a:schemeClr val="tx1"/>
                </a:solidFill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itchFamily="2" charset="2"/>
              <a:buChar char="§"/>
              <a:defRPr/>
            </a:lvl1pPr>
            <a:lvl2pPr marL="800100" indent="-342900">
              <a:buFont typeface="Wingdings" pitchFamily="2" charset="2"/>
              <a:buChar char="§"/>
              <a:defRPr/>
            </a:lvl2pPr>
            <a:lvl3pPr marL="1257300" indent="-342900">
              <a:buFont typeface="Wingdings" pitchFamily="2" charset="2"/>
              <a:buChar char="§"/>
              <a:defRPr/>
            </a:lvl3pPr>
            <a:lvl4pPr marL="1714500" indent="-342900">
              <a:buFont typeface="Wingdings" pitchFamily="2" charset="2"/>
              <a:buChar char="§"/>
              <a:defRPr/>
            </a:lvl4pPr>
            <a:lvl5pPr marL="2171700" indent="-3429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ABBA60-186B-C94F-90C7-53C142113A0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39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B6F71-67AF-B04D-9823-F9BB2946AB6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73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65B6F-C57E-F741-9C43-9217C5B14AE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50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AF390-9003-F346-94F9-12CE5F722E07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38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A9B02-1432-0445-A897-42182C33E7BF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0B799-192F-ED4A-A3C9-56FA1C456EEC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078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0B50D-2823-7441-8014-D917C27E7F0A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73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AD735-C5C3-2349-8CBE-B056C092D2C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0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6562725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000000"/>
                </a:solidFill>
                <a:latin typeface="Verdana" charset="0"/>
              </a:defRPr>
            </a:lvl1pPr>
          </a:lstStyle>
          <a:p>
            <a:fld id="{A333720C-9084-FF42-88EA-C08C47766038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0" y="0"/>
            <a:ext cx="1143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0" y="2286000"/>
            <a:ext cx="114300" cy="22860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4572000"/>
            <a:ext cx="114300" cy="22860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 sz="2400">
              <a:solidFill>
                <a:srgbClr val="000000"/>
              </a:solidFill>
              <a:latin typeface="Times New Roman" pitchFamily="18" charset="0"/>
              <a:ea typeface="+mn-ea"/>
            </a:endParaRPr>
          </a:p>
        </p:txBody>
      </p:sp>
      <p:pic>
        <p:nvPicPr>
          <p:cNvPr id="1035" name="Picture 11" descr="UnB_-_Univ_Nova_-_B2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0"/>
            <a:ext cx="212407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 userDrawn="1"/>
        </p:nvSpPr>
        <p:spPr>
          <a:xfrm>
            <a:off x="7380312" y="0"/>
            <a:ext cx="1440160" cy="11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0080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p"/>
        <a:defRPr sz="2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p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Bodoni MT" panose="02070603080606020203" pitchFamily="18" charset="0"/>
              </a:rPr>
              <a:t>Curso Básico de 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Bodoni MT" panose="02070603080606020203" pitchFamily="18" charset="0"/>
              </a:rPr>
              <a:t>Funções</a:t>
            </a:r>
            <a:r>
              <a:rPr lang="en-US" dirty="0" smtClean="0">
                <a:latin typeface="Bodoni MT" panose="02070603080606020203" pitchFamily="18" charset="0"/>
              </a:rPr>
              <a:t> e </a:t>
            </a:r>
            <a:r>
              <a:rPr lang="en-US" dirty="0" err="1" smtClean="0">
                <a:latin typeface="Bodoni MT" panose="02070603080606020203" pitchFamily="18" charset="0"/>
              </a:rPr>
              <a:t>estruturas</a:t>
            </a:r>
            <a:r>
              <a:rPr lang="en-US" dirty="0" smtClean="0">
                <a:latin typeface="Bodoni MT" panose="02070603080606020203" pitchFamily="18" charset="0"/>
              </a:rPr>
              <a:t> de </a:t>
            </a:r>
            <a:r>
              <a:rPr lang="en-US" dirty="0" err="1" smtClean="0">
                <a:latin typeface="Bodoni MT" panose="02070603080606020203" pitchFamily="18" charset="0"/>
              </a:rPr>
              <a:t>controle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6" name="CaixaDeTexto 1"/>
          <p:cNvSpPr txBox="1"/>
          <p:nvPr/>
        </p:nvSpPr>
        <p:spPr>
          <a:xfrm>
            <a:off x="4932040" y="6550223"/>
            <a:ext cx="421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r>
              <a:rPr lang="pt-BR" sz="1400" dirty="0" smtClean="0">
                <a:latin typeface="Baskerville Old Face" panose="02020602080505020303" pitchFamily="18" charset="0"/>
              </a:rPr>
              <a:t>*Baseado nas notas de aula do Prof. Pedro Albuquerque</a:t>
            </a:r>
            <a:endParaRPr lang="pt-BR" sz="1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3600" b="1" dirty="0" smtClean="0"/>
                  <a:t>Exercício: </a:t>
                </a:r>
                <a:r>
                  <a:rPr lang="pt-BR" sz="3600" dirty="0" smtClean="0"/>
                  <a:t>Crie as seguintes funções no R.</a:t>
                </a:r>
              </a:p>
              <a:p>
                <a:endParaRPr lang="pt-BR" sz="3600" dirty="0" smtClean="0"/>
              </a:p>
              <a:p>
                <a:r>
                  <a:rPr lang="pt-BR" sz="3200" b="1" dirty="0" smtClean="0"/>
                  <a:t>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pt-BR" sz="3200" b="1" dirty="0" smtClean="0"/>
              </a:p>
              <a:p>
                <a:r>
                  <a:rPr lang="pt-BR" sz="3200" b="1" dirty="0" smtClean="0"/>
                  <a:t>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t-BR" sz="3200" b="1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pt-BR" sz="3200" b="1" dirty="0" smtClean="0"/>
              </a:p>
              <a:p>
                <a:r>
                  <a:rPr lang="pt-BR" sz="3200" b="1" dirty="0" smtClean="0"/>
                  <a:t>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t-BR" sz="3200" b="1" i="1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3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sz="32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pt-BR" sz="3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sz="32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endParaRPr lang="pt-BR" b="1" dirty="0" smtClean="0"/>
              </a:p>
              <a:p>
                <a:endParaRPr lang="pt-BR" b="1" dirty="0" smtClean="0"/>
              </a:p>
              <a:p>
                <a:r>
                  <a:rPr lang="pt-BR" sz="3600" dirty="0" smtClean="0"/>
                  <a:t>Teste suas funções para alguns pontos.</a:t>
                </a:r>
                <a:endParaRPr lang="pt-BR" sz="3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2153" b="-5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3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3200" b="1" dirty="0" smtClean="0"/>
                  <a:t>Exemplo 2: </a:t>
                </a:r>
                <a:r>
                  <a:rPr lang="pt-BR" sz="3200" dirty="0" smtClean="0"/>
                  <a:t>É possível trabalhar com mais do que um argumento. Por exemplo, suponha a seguinte função:</a:t>
                </a:r>
              </a:p>
              <a:p>
                <a14:m>
                  <m:oMath xmlns:m="http://schemas.openxmlformats.org/officeDocument/2006/math">
                    <m:r>
                      <a:rPr lang="pt-BR" sz="4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4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4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4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sz="4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sz="4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pt-BR" sz="4800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sz="3600" dirty="0" smtClean="0"/>
                  <a:t>Podemos cria-la de duas formas diferentes.</a:t>
                </a:r>
                <a:endParaRPr lang="pt-BR" sz="3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1750" r="-1259" b="-2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57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363272" cy="5440362"/>
          </a:xfrm>
        </p:spPr>
      </p:pic>
    </p:spTree>
    <p:extLst>
      <p:ext uri="{BB962C8B-B14F-4D97-AF65-F5344CB8AC3E}">
        <p14:creationId xmlns:p14="http://schemas.microsoft.com/office/powerpoint/2010/main" val="391604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435280" cy="5323730"/>
          </a:xfrm>
        </p:spPr>
      </p:pic>
    </p:spTree>
    <p:extLst>
      <p:ext uri="{BB962C8B-B14F-4D97-AF65-F5344CB8AC3E}">
        <p14:creationId xmlns:p14="http://schemas.microsoft.com/office/powerpoint/2010/main" val="235666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Exercício : </a:t>
            </a:r>
            <a:r>
              <a:rPr lang="pt-BR" dirty="0" smtClean="0"/>
              <a:t>Essa função tem esse nome por um motivo especial.</a:t>
            </a:r>
          </a:p>
          <a:p>
            <a:r>
              <a:rPr lang="pt-BR" dirty="0" smtClean="0"/>
              <a:t>1) Instale o pacote </a:t>
            </a:r>
            <a:r>
              <a:rPr lang="pt-BR" b="1" dirty="0" err="1" smtClean="0">
                <a:solidFill>
                  <a:srgbClr val="FF0000"/>
                </a:solidFill>
              </a:rPr>
              <a:t>rgl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e invoque a função</a:t>
            </a:r>
            <a:r>
              <a:rPr lang="pt-BR" b="1" dirty="0" smtClean="0"/>
              <a:t>.</a:t>
            </a:r>
          </a:p>
          <a:p>
            <a:r>
              <a:rPr lang="pt-BR" dirty="0" smtClean="0"/>
              <a:t>2)Execute o </a:t>
            </a:r>
            <a:r>
              <a:rPr lang="pt-BR" dirty="0"/>
              <a:t>comando </a:t>
            </a:r>
            <a:r>
              <a:rPr lang="pt-BR" sz="2400" dirty="0">
                <a:solidFill>
                  <a:srgbClr val="FF0000"/>
                </a:solidFill>
              </a:rPr>
              <a:t>open3d(</a:t>
            </a:r>
            <a:r>
              <a:rPr lang="pt-BR" sz="2400" dirty="0" err="1">
                <a:solidFill>
                  <a:srgbClr val="FF0000"/>
                </a:solidFill>
              </a:rPr>
              <a:t>windowRect</a:t>
            </a:r>
            <a:r>
              <a:rPr lang="pt-BR" sz="2400" dirty="0">
                <a:solidFill>
                  <a:srgbClr val="FF0000"/>
                </a:solidFill>
              </a:rPr>
              <a:t>=c(50,50,800,800</a:t>
            </a:r>
            <a:r>
              <a:rPr lang="pt-BR" sz="2400" dirty="0" smtClean="0">
                <a:solidFill>
                  <a:srgbClr val="FF0000"/>
                </a:solidFill>
              </a:rPr>
              <a:t>)) </a:t>
            </a:r>
            <a:r>
              <a:rPr lang="pt-BR" sz="2400" dirty="0" smtClean="0"/>
              <a:t>o que acontece ?</a:t>
            </a:r>
          </a:p>
          <a:p>
            <a:r>
              <a:rPr lang="pt-BR" dirty="0" smtClean="0"/>
              <a:t>3) Crie uma sequência para x e y variando de -5 a 5</a:t>
            </a:r>
            <a:r>
              <a:rPr lang="pt-BR" b="1" dirty="0" smtClean="0"/>
              <a:t>. </a:t>
            </a:r>
            <a:r>
              <a:rPr lang="pt-BR" dirty="0" smtClean="0"/>
              <a:t>(Estude a função </a:t>
            </a:r>
            <a:r>
              <a:rPr lang="pt-BR" b="1" dirty="0" err="1" smtClean="0">
                <a:solidFill>
                  <a:srgbClr val="FF0000"/>
                </a:solidFill>
              </a:rPr>
              <a:t>seq</a:t>
            </a:r>
            <a:r>
              <a:rPr lang="pt-BR" dirty="0" smtClean="0"/>
              <a:t>).</a:t>
            </a:r>
          </a:p>
          <a:p>
            <a:r>
              <a:rPr lang="pt-BR" dirty="0" smtClean="0"/>
              <a:t>4) Aplique a função anterior nas sequências geradas e armazene o resultado no objeto </a:t>
            </a:r>
            <a:r>
              <a:rPr lang="pt-BR" b="1" dirty="0" smtClean="0">
                <a:solidFill>
                  <a:srgbClr val="FF0000"/>
                </a:solidFill>
              </a:rPr>
              <a:t>z</a:t>
            </a:r>
            <a:r>
              <a:rPr lang="pt-BR" dirty="0" smtClean="0"/>
              <a:t>. Usando </a:t>
            </a:r>
            <a:r>
              <a:rPr lang="pt-BR" dirty="0"/>
              <a:t>o comando </a:t>
            </a:r>
            <a:endParaRPr lang="pt-BR" dirty="0" smtClean="0"/>
          </a:p>
          <a:p>
            <a:pPr marL="0" indent="0">
              <a:buNone/>
            </a:pPr>
            <a:r>
              <a:rPr lang="pt-BR" b="1" dirty="0" smtClean="0">
                <a:solidFill>
                  <a:srgbClr val="FF0000"/>
                </a:solidFill>
              </a:rPr>
              <a:t>z </a:t>
            </a:r>
            <a:r>
              <a:rPr lang="pt-BR" b="1" dirty="0">
                <a:solidFill>
                  <a:srgbClr val="FF0000"/>
                </a:solidFill>
              </a:rPr>
              <a:t>&lt;- </a:t>
            </a:r>
            <a:r>
              <a:rPr lang="pt-BR" b="1" dirty="0" err="1">
                <a:solidFill>
                  <a:srgbClr val="FF0000"/>
                </a:solidFill>
              </a:rPr>
              <a:t>outer</a:t>
            </a:r>
            <a:r>
              <a:rPr lang="pt-BR" b="1" dirty="0">
                <a:solidFill>
                  <a:srgbClr val="FF0000"/>
                </a:solidFill>
              </a:rPr>
              <a:t>(</a:t>
            </a:r>
            <a:r>
              <a:rPr lang="pt-BR" b="1" dirty="0" err="1">
                <a:solidFill>
                  <a:srgbClr val="FF0000"/>
                </a:solidFill>
              </a:rPr>
              <a:t>x,y</a:t>
            </a:r>
            <a:r>
              <a:rPr lang="pt-BR" b="1" dirty="0">
                <a:solidFill>
                  <a:srgbClr val="FF0000"/>
                </a:solidFill>
              </a:rPr>
              <a:t>, mexicanHat2)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2168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30725"/>
          </a:xfrm>
        </p:spPr>
        <p:txBody>
          <a:bodyPr/>
          <a:lstStyle/>
          <a:p>
            <a:r>
              <a:rPr lang="pt-BR" sz="3200" dirty="0" smtClean="0"/>
              <a:t>4) Execute os comandos</a:t>
            </a:r>
          </a:p>
          <a:p>
            <a:endParaRPr lang="pt-BR" sz="3200" dirty="0" smtClean="0"/>
          </a:p>
          <a:p>
            <a:pPr marL="0" indent="0">
              <a:buNone/>
            </a:pPr>
            <a:r>
              <a:rPr lang="pt-BR" sz="2400" b="1" dirty="0" err="1" smtClean="0">
                <a:solidFill>
                  <a:srgbClr val="FF0000"/>
                </a:solidFill>
              </a:rPr>
              <a:t>palette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&lt;- </a:t>
            </a:r>
            <a:r>
              <a:rPr lang="pt-BR" sz="2400" b="1" dirty="0" err="1">
                <a:solidFill>
                  <a:srgbClr val="FF0000"/>
                </a:solidFill>
              </a:rPr>
              <a:t>colorRampPalette</a:t>
            </a:r>
            <a:r>
              <a:rPr lang="pt-BR" sz="2400" b="1" dirty="0">
                <a:solidFill>
                  <a:srgbClr val="FF0000"/>
                </a:solidFill>
              </a:rPr>
              <a:t>(c("blue", "</a:t>
            </a:r>
            <a:r>
              <a:rPr lang="pt-BR" sz="2400" b="1" dirty="0" err="1">
                <a:solidFill>
                  <a:srgbClr val="FF0000"/>
                </a:solidFill>
              </a:rPr>
              <a:t>green</a:t>
            </a:r>
            <a:r>
              <a:rPr lang="pt-BR" sz="2400" b="1" dirty="0">
                <a:solidFill>
                  <a:srgbClr val="FF0000"/>
                </a:solidFill>
              </a:rPr>
              <a:t>", "</a:t>
            </a:r>
            <a:r>
              <a:rPr lang="pt-BR" sz="2400" b="1" dirty="0" err="1">
                <a:solidFill>
                  <a:srgbClr val="FF0000"/>
                </a:solidFill>
              </a:rPr>
              <a:t>yellow</a:t>
            </a:r>
            <a:r>
              <a:rPr lang="pt-BR" sz="2400" b="1" dirty="0">
                <a:solidFill>
                  <a:srgbClr val="FF0000"/>
                </a:solidFill>
              </a:rPr>
              <a:t>", "</a:t>
            </a:r>
            <a:r>
              <a:rPr lang="pt-BR" sz="2400" b="1" dirty="0" err="1">
                <a:solidFill>
                  <a:srgbClr val="FF0000"/>
                </a:solidFill>
              </a:rPr>
              <a:t>red</a:t>
            </a:r>
            <a:r>
              <a:rPr lang="pt-BR" sz="2400" b="1" dirty="0">
                <a:solidFill>
                  <a:srgbClr val="FF0000"/>
                </a:solidFill>
              </a:rPr>
              <a:t>")) </a:t>
            </a:r>
          </a:p>
          <a:p>
            <a:pPr marL="0" indent="0">
              <a:buNone/>
            </a:pPr>
            <a:r>
              <a:rPr lang="pt-BR" sz="2400" b="1" dirty="0" err="1">
                <a:solidFill>
                  <a:srgbClr val="FF0000"/>
                </a:solidFill>
              </a:rPr>
              <a:t>col.table</a:t>
            </a:r>
            <a:r>
              <a:rPr lang="pt-BR" sz="2400" b="1" dirty="0">
                <a:solidFill>
                  <a:srgbClr val="FF0000"/>
                </a:solidFill>
              </a:rPr>
              <a:t> &lt;- </a:t>
            </a:r>
            <a:r>
              <a:rPr lang="pt-BR" sz="2400" b="1" dirty="0" err="1">
                <a:solidFill>
                  <a:srgbClr val="FF0000"/>
                </a:solidFill>
              </a:rPr>
              <a:t>palette</a:t>
            </a:r>
            <a:r>
              <a:rPr lang="pt-BR" sz="2400" b="1" dirty="0">
                <a:solidFill>
                  <a:srgbClr val="FF0000"/>
                </a:solidFill>
              </a:rPr>
              <a:t>(256)</a:t>
            </a:r>
          </a:p>
          <a:p>
            <a:pPr marL="0" indent="0">
              <a:buNone/>
            </a:pPr>
            <a:r>
              <a:rPr lang="pt-BR" sz="2400" b="1" dirty="0" err="1">
                <a:solidFill>
                  <a:srgbClr val="FF0000"/>
                </a:solidFill>
              </a:rPr>
              <a:t>col.ind</a:t>
            </a:r>
            <a:r>
              <a:rPr lang="pt-BR" sz="2400" b="1" dirty="0">
                <a:solidFill>
                  <a:srgbClr val="FF0000"/>
                </a:solidFill>
              </a:rPr>
              <a:t> &lt;- </a:t>
            </a:r>
            <a:r>
              <a:rPr lang="pt-BR" sz="2400" b="1" dirty="0" err="1">
                <a:solidFill>
                  <a:srgbClr val="FF0000"/>
                </a:solidFill>
              </a:rPr>
              <a:t>cut</a:t>
            </a:r>
            <a:r>
              <a:rPr lang="pt-BR" sz="2400" b="1" dirty="0">
                <a:solidFill>
                  <a:srgbClr val="FF0000"/>
                </a:solidFill>
              </a:rPr>
              <a:t>(z, 256)</a:t>
            </a:r>
          </a:p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</a:rPr>
              <a:t>persp3d(x, y, z, </a:t>
            </a:r>
            <a:r>
              <a:rPr lang="pt-BR" sz="2400" b="1" dirty="0" err="1">
                <a:solidFill>
                  <a:srgbClr val="FF0000"/>
                </a:solidFill>
              </a:rPr>
              <a:t>col</a:t>
            </a:r>
            <a:r>
              <a:rPr lang="pt-BR" sz="2400" b="1" dirty="0">
                <a:solidFill>
                  <a:srgbClr val="FF0000"/>
                </a:solidFill>
              </a:rPr>
              <a:t>=</a:t>
            </a:r>
            <a:r>
              <a:rPr lang="pt-BR" sz="2400" b="1" dirty="0" err="1">
                <a:solidFill>
                  <a:srgbClr val="FF0000"/>
                </a:solidFill>
              </a:rPr>
              <a:t>col.table</a:t>
            </a:r>
            <a:r>
              <a:rPr lang="pt-BR" sz="2400" b="1" dirty="0">
                <a:solidFill>
                  <a:srgbClr val="FF0000"/>
                </a:solidFill>
              </a:rPr>
              <a:t>[</a:t>
            </a:r>
            <a:r>
              <a:rPr lang="pt-BR" sz="2400" b="1" dirty="0" err="1">
                <a:solidFill>
                  <a:srgbClr val="FF0000"/>
                </a:solidFill>
              </a:rPr>
              <a:t>col.ind</a:t>
            </a:r>
            <a:r>
              <a:rPr lang="pt-BR" sz="2400" b="1" dirty="0" smtClean="0">
                <a:solidFill>
                  <a:srgbClr val="FF0000"/>
                </a:solidFill>
              </a:rPr>
              <a:t>])</a:t>
            </a:r>
          </a:p>
          <a:p>
            <a:pPr marL="0" indent="0">
              <a:buNone/>
            </a:pPr>
            <a:endParaRPr lang="pt-BR" sz="2400" b="1" dirty="0">
              <a:solidFill>
                <a:srgbClr val="FF0000"/>
              </a:solidFill>
            </a:endParaRPr>
          </a:p>
          <a:p>
            <a:r>
              <a:rPr lang="pt-BR" dirty="0" smtClean="0"/>
              <a:t>O que cada comando faz?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1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427168" cy="4680520"/>
          </a:xfrm>
        </p:spPr>
      </p:pic>
      <p:sp>
        <p:nvSpPr>
          <p:cNvPr id="5" name="Retângulo 4"/>
          <p:cNvSpPr/>
          <p:nvPr/>
        </p:nvSpPr>
        <p:spPr>
          <a:xfrm>
            <a:off x="1547664" y="5877272"/>
            <a:ext cx="36724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2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46" y="1700808"/>
            <a:ext cx="8465434" cy="5040560"/>
          </a:xfrm>
        </p:spPr>
      </p:pic>
    </p:spTree>
    <p:extLst>
      <p:ext uri="{BB962C8B-B14F-4D97-AF65-F5344CB8AC3E}">
        <p14:creationId xmlns:p14="http://schemas.microsoft.com/office/powerpoint/2010/main" val="13303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65" y="1429106"/>
            <a:ext cx="6355811" cy="56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8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Nem sempre a função deve fazer operações da mesma maneira, por exemplo, poderíamos estar interessados em algo na forma: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+6    , 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ra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r</a:t>
                </a:r>
                <a:r>
                  <a:rPr lang="pt-BR" dirty="0" smtClean="0"/>
                  <a:t>epare que a função assume um valor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SE (</a:t>
                </a:r>
                <a:r>
                  <a:rPr lang="pt-BR" b="1" dirty="0" err="1" smtClean="0">
                    <a:solidFill>
                      <a:srgbClr val="FF0000"/>
                    </a:solidFill>
                  </a:rPr>
                  <a:t>if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 smtClean="0"/>
                  <a:t>for menor ou igual a zero e outro formato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CASO CONTRÁRIO (</a:t>
                </a:r>
                <a:r>
                  <a:rPr lang="pt-BR" b="1" dirty="0" err="1" smtClean="0">
                    <a:solidFill>
                      <a:srgbClr val="FF0000"/>
                    </a:solidFill>
                  </a:rPr>
                  <a:t>else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).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480" r="-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5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Criando funções.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vimos anteriormente as funções executam operações baseadas nos argumentos passados a elas:</a:t>
            </a:r>
          </a:p>
          <a:p>
            <a:endParaRPr lang="pt-BR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362122849"/>
              </p:ext>
            </p:extLst>
          </p:nvPr>
        </p:nvGraphicFramePr>
        <p:xfrm>
          <a:off x="1524000" y="26369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ector angulado 5"/>
          <p:cNvCxnSpPr/>
          <p:nvPr/>
        </p:nvCxnSpPr>
        <p:spPr>
          <a:xfrm rot="10800000">
            <a:off x="2195736" y="3865562"/>
            <a:ext cx="1398810" cy="643558"/>
          </a:xfrm>
          <a:prstGeom prst="bentConnector3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18298" y="3680896"/>
            <a:ext cx="1877437" cy="369332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Nome da função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48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Exemplo 3: </a:t>
            </a:r>
            <a:r>
              <a:rPr lang="pt-BR" dirty="0" smtClean="0"/>
              <a:t>A função anterior é construída da seguinte forma: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0" y="2564904"/>
            <a:ext cx="6840760" cy="395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7638"/>
            <a:ext cx="8892480" cy="5251722"/>
          </a:xfrm>
        </p:spPr>
      </p:pic>
      <p:sp>
        <p:nvSpPr>
          <p:cNvPr id="5" name="Elipse 4"/>
          <p:cNvSpPr/>
          <p:nvPr/>
        </p:nvSpPr>
        <p:spPr>
          <a:xfrm>
            <a:off x="1259632" y="4653136"/>
            <a:ext cx="504056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228184" y="2060848"/>
            <a:ext cx="504056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1763688" y="2420888"/>
            <a:ext cx="1872208" cy="43204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63688" y="3517809"/>
            <a:ext cx="1872208" cy="43204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8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17638"/>
            <a:ext cx="8892480" cy="5251722"/>
          </a:xfrm>
        </p:spPr>
      </p:pic>
      <p:sp>
        <p:nvSpPr>
          <p:cNvPr id="5" name="Elipse 4"/>
          <p:cNvSpPr/>
          <p:nvPr/>
        </p:nvSpPr>
        <p:spPr>
          <a:xfrm>
            <a:off x="1259632" y="4653136"/>
            <a:ext cx="504056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6228184" y="2060848"/>
            <a:ext cx="504056" cy="43204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203848" y="2420888"/>
            <a:ext cx="432048" cy="39364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749005" y="3174570"/>
            <a:ext cx="518739" cy="43204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483768" y="3501008"/>
            <a:ext cx="518739" cy="43204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1749004" y="4266872"/>
            <a:ext cx="518739" cy="43204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6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3600" dirty="0" smtClean="0"/>
                  <a:t>Podemos ter funções com mais opções por exemplo: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+6    , 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≥4</m:t>
                            </m:r>
                          </m:e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  ,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0≤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&lt;4</m:t>
                            </m:r>
                          </m:e>
                          <m:e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ra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r>
                  <a:rPr lang="pt-BR" sz="3600" dirty="0" smtClean="0"/>
                  <a:t>Nesse caso, podemos compor as estruturas condicionais.</a:t>
                </a:r>
                <a:endParaRPr lang="pt-BR" sz="36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5" t="-2153" r="-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16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38985"/>
            <a:ext cx="8892480" cy="541901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619672" y="3068960"/>
            <a:ext cx="2880320" cy="36004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04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Exercício: </a:t>
                </a:r>
                <a:r>
                  <a:rPr lang="pt-BR" dirty="0" smtClean="0"/>
                  <a:t>Crie uma função chamada teste que segue a forma: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e>
                            </m:ra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≥1,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 ,                   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func>
                              <m:func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  ,  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,                     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&lt;1,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eqArr>
                      </m:e>
                    </m:d>
                  </m:oMath>
                </a14:m>
                <a:endParaRPr lang="pt-BR" b="1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69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 smtClean="0"/>
              <a:t>Repare que no </a:t>
            </a:r>
            <a:r>
              <a:rPr lang="pt-BR" sz="4000" b="1" dirty="0" smtClean="0"/>
              <a:t>Exercício anterior</a:t>
            </a:r>
            <a:r>
              <a:rPr lang="pt-BR" sz="4000" dirty="0" smtClean="0"/>
              <a:t> precisávamos utilizar um operador lógico </a:t>
            </a:r>
            <a:r>
              <a:rPr lang="pt-BR" sz="4000" b="1" dirty="0" smtClean="0">
                <a:solidFill>
                  <a:srgbClr val="FF0000"/>
                </a:solidFill>
              </a:rPr>
              <a:t>E</a:t>
            </a:r>
            <a:r>
              <a:rPr lang="pt-BR" sz="4000" dirty="0" smtClean="0"/>
              <a:t>.</a:t>
            </a:r>
            <a:r>
              <a:rPr lang="pt-BR" sz="4000" dirty="0" smtClean="0">
                <a:solidFill>
                  <a:srgbClr val="FF0000"/>
                </a:solidFill>
              </a:rPr>
              <a:t>  </a:t>
            </a:r>
            <a:r>
              <a:rPr lang="pt-BR" sz="4000" dirty="0" smtClean="0"/>
              <a:t>No R temos: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 smtClean="0">
                <a:solidFill>
                  <a:srgbClr val="FF0000"/>
                </a:solidFill>
              </a:rPr>
              <a:t>E – Condição E (&amp;)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4000" b="1" dirty="0" smtClean="0">
                <a:solidFill>
                  <a:srgbClr val="FF0000"/>
                </a:solidFill>
              </a:rPr>
              <a:t>OU – Condição OU (|)</a:t>
            </a:r>
          </a:p>
          <a:p>
            <a:pPr marL="0" indent="0">
              <a:buNone/>
            </a:pPr>
            <a:endParaRPr lang="pt-BR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5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Podemos usar essa </a:t>
            </a:r>
            <a:r>
              <a:rPr lang="pt-BR" sz="3200" b="1" dirty="0" smtClean="0">
                <a:solidFill>
                  <a:srgbClr val="FF0000"/>
                </a:solidFill>
              </a:rPr>
              <a:t>estrutura lógica </a:t>
            </a:r>
            <a:r>
              <a:rPr lang="pt-BR" sz="3200" dirty="0" smtClean="0"/>
              <a:t>também pode meio da função </a:t>
            </a:r>
            <a:r>
              <a:rPr lang="pt-BR" sz="3200" b="1" dirty="0" err="1" smtClean="0">
                <a:solidFill>
                  <a:srgbClr val="FF0000"/>
                </a:solidFill>
              </a:rPr>
              <a:t>ifelse</a:t>
            </a:r>
            <a:r>
              <a:rPr lang="pt-BR" sz="3200" dirty="0" smtClean="0"/>
              <a:t>.</a:t>
            </a:r>
          </a:p>
          <a:p>
            <a:r>
              <a:rPr lang="pt-BR" sz="3200" b="1" dirty="0" smtClean="0"/>
              <a:t>Exemplo: </a:t>
            </a:r>
            <a:r>
              <a:rPr lang="pt-BR" sz="3200" dirty="0" smtClean="0"/>
              <a:t>Considere a </a:t>
            </a:r>
            <a:r>
              <a:rPr lang="pt-BR" sz="3200" smtClean="0"/>
              <a:t>base </a:t>
            </a:r>
            <a:r>
              <a:rPr lang="pt-BR" sz="3200" b="1" smtClean="0">
                <a:solidFill>
                  <a:srgbClr val="FF0000"/>
                </a:solidFill>
              </a:rPr>
              <a:t>CRIMES.csv</a:t>
            </a:r>
            <a:r>
              <a:rPr lang="pt-BR" sz="3200" b="1" dirty="0" smtClean="0">
                <a:solidFill>
                  <a:srgbClr val="FF0000"/>
                </a:solidFill>
              </a:rPr>
              <a:t>,</a:t>
            </a:r>
            <a:r>
              <a:rPr lang="pt-BR" sz="3200" dirty="0" smtClean="0"/>
              <a:t> pede-se:</a:t>
            </a:r>
          </a:p>
          <a:p>
            <a:r>
              <a:rPr lang="pt-BR" sz="3200" dirty="0" smtClean="0"/>
              <a:t>1) Leia a base usando a função </a:t>
            </a:r>
            <a:r>
              <a:rPr lang="pt-BR" sz="3200" b="1" dirty="0" smtClean="0"/>
              <a:t>read.csv2</a:t>
            </a:r>
            <a:r>
              <a:rPr lang="pt-BR" sz="3200" dirty="0" smtClean="0"/>
              <a:t>.</a:t>
            </a:r>
          </a:p>
          <a:p>
            <a:r>
              <a:rPr lang="pt-BR" sz="3200" dirty="0" smtClean="0"/>
              <a:t>2) Mostre o nome das variáveis da base.</a:t>
            </a:r>
          </a:p>
          <a:p>
            <a:r>
              <a:rPr lang="pt-BR" sz="3200" dirty="0" smtClean="0"/>
              <a:t>3) Use as funções </a:t>
            </a:r>
            <a:r>
              <a:rPr lang="pt-BR" sz="3200" b="1" dirty="0" err="1" smtClean="0">
                <a:solidFill>
                  <a:srgbClr val="00B050"/>
                </a:solidFill>
              </a:rPr>
              <a:t>head</a:t>
            </a:r>
            <a:r>
              <a:rPr lang="pt-BR" sz="3200" b="1" dirty="0" smtClean="0">
                <a:solidFill>
                  <a:srgbClr val="00B050"/>
                </a:solidFill>
              </a:rPr>
              <a:t>(.) </a:t>
            </a:r>
            <a:r>
              <a:rPr lang="pt-BR" sz="3200" dirty="0" smtClean="0"/>
              <a:t>e </a:t>
            </a:r>
            <a:r>
              <a:rPr lang="pt-BR" sz="3200" b="1" dirty="0" err="1" smtClean="0">
                <a:solidFill>
                  <a:srgbClr val="00B050"/>
                </a:solidFill>
              </a:rPr>
              <a:t>tail</a:t>
            </a:r>
            <a:r>
              <a:rPr lang="pt-BR" sz="3200" b="1" dirty="0" smtClean="0">
                <a:solidFill>
                  <a:srgbClr val="00B050"/>
                </a:solidFill>
              </a:rPr>
              <a:t>(.)</a:t>
            </a:r>
            <a:r>
              <a:rPr lang="pt-BR" sz="3200" dirty="0" smtClean="0"/>
              <a:t>, o que elas fazem ?</a:t>
            </a:r>
          </a:p>
        </p:txBody>
      </p:sp>
    </p:spTree>
    <p:extLst>
      <p:ext uri="{BB962C8B-B14F-4D97-AF65-F5344CB8AC3E}">
        <p14:creationId xmlns:p14="http://schemas.microsoft.com/office/powerpoint/2010/main" val="14604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4) Verifique a estrutura dos dados usando o comando </a:t>
            </a:r>
            <a:r>
              <a:rPr lang="pt-BR" b="1" dirty="0" err="1" smtClean="0">
                <a:solidFill>
                  <a:srgbClr val="FF0000"/>
                </a:solidFill>
              </a:rPr>
              <a:t>str</a:t>
            </a:r>
            <a:r>
              <a:rPr lang="pt-BR" b="1" dirty="0" smtClean="0">
                <a:solidFill>
                  <a:srgbClr val="FF0000"/>
                </a:solidFill>
              </a:rPr>
              <a:t>(.)</a:t>
            </a:r>
            <a:r>
              <a:rPr lang="pt-BR" dirty="0" smtClean="0"/>
              <a:t>.</a:t>
            </a:r>
          </a:p>
          <a:p>
            <a:r>
              <a:rPr lang="pt-BR" dirty="0" smtClean="0"/>
              <a:t>5)Converta a variável </a:t>
            </a:r>
            <a:r>
              <a:rPr lang="pt-BR" b="1" dirty="0" smtClean="0">
                <a:solidFill>
                  <a:srgbClr val="00B050"/>
                </a:solidFill>
              </a:rPr>
              <a:t>CRIME</a:t>
            </a:r>
            <a:r>
              <a:rPr lang="pt-BR" dirty="0" smtClean="0">
                <a:solidFill>
                  <a:srgbClr val="00B050"/>
                </a:solidFill>
              </a:rPr>
              <a:t> </a:t>
            </a:r>
            <a:r>
              <a:rPr lang="pt-BR" dirty="0" smtClean="0"/>
              <a:t>para </a:t>
            </a:r>
            <a:r>
              <a:rPr lang="pt-BR" b="1" dirty="0" err="1" smtClean="0">
                <a:solidFill>
                  <a:srgbClr val="FF0000"/>
                </a:solidFill>
              </a:rPr>
              <a:t>numeric</a:t>
            </a:r>
            <a:r>
              <a:rPr lang="pt-BR" dirty="0" smtClean="0"/>
              <a:t>.</a:t>
            </a:r>
          </a:p>
          <a:p>
            <a:r>
              <a:rPr lang="pt-BR" dirty="0" smtClean="0"/>
              <a:t>6) Faça a </a:t>
            </a:r>
            <a:r>
              <a:rPr lang="pt-BR" b="1" dirty="0" smtClean="0">
                <a:solidFill>
                  <a:srgbClr val="FF0000"/>
                </a:solidFill>
              </a:rPr>
              <a:t>análise descritiva</a:t>
            </a:r>
            <a:r>
              <a:rPr lang="pt-BR" dirty="0" smtClean="0"/>
              <a:t> da variável </a:t>
            </a:r>
            <a:r>
              <a:rPr lang="pt-BR" b="1" dirty="0" smtClean="0">
                <a:solidFill>
                  <a:srgbClr val="00B050"/>
                </a:solidFill>
              </a:rPr>
              <a:t>CRIME</a:t>
            </a:r>
            <a:r>
              <a:rPr lang="pt-BR" dirty="0" smtClean="0"/>
              <a:t>.</a:t>
            </a:r>
          </a:p>
          <a:p>
            <a:r>
              <a:rPr lang="pt-BR" dirty="0" smtClean="0"/>
              <a:t>7)Crie uma nova variável chamada </a:t>
            </a:r>
            <a:r>
              <a:rPr lang="pt-BR" b="1" dirty="0" smtClean="0">
                <a:solidFill>
                  <a:srgbClr val="FF0000"/>
                </a:solidFill>
              </a:rPr>
              <a:t>TIPO</a:t>
            </a:r>
            <a:r>
              <a:rPr lang="pt-BR" dirty="0" smtClean="0"/>
              <a:t> que segue as seguintes categorias: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dirty="0" smtClean="0"/>
              <a:t>1) Muito Violento, se CRIME maior do que 48%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dirty="0" smtClean="0"/>
              <a:t>2) Violento se, CRIME entre 35% a 48%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dirty="0" smtClean="0"/>
              <a:t>3) Normal se, CRIME entre 20% a 35%.</a:t>
            </a:r>
          </a:p>
          <a:p>
            <a:pPr marL="1314450" lvl="2" indent="-514350">
              <a:buFont typeface="+mj-lt"/>
              <a:buAutoNum type="arabicPeriod"/>
            </a:pPr>
            <a:r>
              <a:rPr lang="pt-BR" dirty="0" smtClean="0"/>
              <a:t>4) Pacífico se, CRIME menor do que 20%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895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38985"/>
            <a:ext cx="8611790" cy="5419015"/>
          </a:xfrm>
        </p:spPr>
      </p:pic>
    </p:spTree>
    <p:extLst>
      <p:ext uri="{BB962C8B-B14F-4D97-AF65-F5344CB8AC3E}">
        <p14:creationId xmlns:p14="http://schemas.microsoft.com/office/powerpoint/2010/main" val="123168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 1: </a:t>
                </a:r>
                <a:r>
                  <a:rPr lang="pt-BR" dirty="0" smtClean="0"/>
                  <a:t>Considere uma função que calcula o valor da equação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1480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80928"/>
            <a:ext cx="6696744" cy="353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4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Já para criar a classe podemos fazer: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Note que poderíamos ter realizado essa operação usando a função </a:t>
            </a:r>
            <a:r>
              <a:rPr lang="pt-BR" b="1" dirty="0" err="1" smtClean="0">
                <a:solidFill>
                  <a:srgbClr val="FF0000"/>
                </a:solidFill>
              </a:rPr>
              <a:t>cut</a:t>
            </a:r>
            <a:r>
              <a:rPr lang="pt-BR" dirty="0" smtClean="0"/>
              <a:t> </a:t>
            </a:r>
            <a:r>
              <a:rPr lang="pt-BR" b="1" dirty="0" smtClean="0"/>
              <a:t>(Exercício)</a:t>
            </a:r>
            <a:endParaRPr lang="pt-BR" b="1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25402"/>
            <a:ext cx="785921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8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Estruturas lógicas.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b="1" dirty="0" smtClean="0"/>
              <a:t>Exercício:</a:t>
            </a:r>
          </a:p>
          <a:p>
            <a:r>
              <a:rPr lang="pt-BR" sz="3200" dirty="0" smtClean="0"/>
              <a:t>1) Mostre apenas as observações categorizadas como Pacíficas e as variáveis CRIME e HOVAL.</a:t>
            </a:r>
          </a:p>
          <a:p>
            <a:r>
              <a:rPr lang="pt-BR" sz="3200" dirty="0" smtClean="0"/>
              <a:t>2) Mostre as observações Muito Violentas que tem HOVAL menor do que 40.</a:t>
            </a:r>
          </a:p>
          <a:p>
            <a:r>
              <a:rPr lang="pt-BR" sz="3200" dirty="0" smtClean="0"/>
              <a:t>3) Faça uma frequência para o TIPO</a:t>
            </a:r>
            <a:r>
              <a:rPr lang="pt-BR" sz="3200" b="1" dirty="0" smtClean="0"/>
              <a:t> </a:t>
            </a:r>
            <a:r>
              <a:rPr lang="pt-BR" sz="3200" dirty="0" smtClean="0"/>
              <a:t>de observação quando CRIME&gt;=40 e HOVAL&lt;35.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358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Loops no R.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Frequentemente enfrentamos </a:t>
            </a:r>
            <a:r>
              <a:rPr lang="pt-BR" sz="3600" b="1" dirty="0" smtClean="0">
                <a:solidFill>
                  <a:srgbClr val="FF0000"/>
                </a:solidFill>
              </a:rPr>
              <a:t>tarefas repetitivas </a:t>
            </a:r>
            <a:r>
              <a:rPr lang="pt-BR" sz="3600" dirty="0" smtClean="0"/>
              <a:t>que desejamos </a:t>
            </a:r>
            <a:r>
              <a:rPr lang="pt-BR" sz="3600" b="1" dirty="0" smtClean="0"/>
              <a:t>otimizar </a:t>
            </a:r>
            <a:r>
              <a:rPr lang="pt-BR" sz="3600" dirty="0" smtClean="0"/>
              <a:t>ou, ao menos, evitar a necessidade de </a:t>
            </a:r>
            <a:r>
              <a:rPr lang="pt-BR" sz="3600" b="1" dirty="0" smtClean="0"/>
              <a:t>executá-la mais de uma vez</a:t>
            </a:r>
            <a:r>
              <a:rPr lang="pt-BR" sz="3600" dirty="0" smtClean="0"/>
              <a:t>.</a:t>
            </a:r>
          </a:p>
          <a:p>
            <a:r>
              <a:rPr lang="pt-BR" sz="3600" dirty="0" smtClean="0"/>
              <a:t>Para isso podemos usar as estruturas de repetição (</a:t>
            </a:r>
            <a:r>
              <a:rPr lang="pt-BR" sz="3600" b="1" dirty="0" smtClean="0">
                <a:solidFill>
                  <a:srgbClr val="FF0000"/>
                </a:solidFill>
              </a:rPr>
              <a:t>loops</a:t>
            </a:r>
            <a:r>
              <a:rPr lang="pt-BR" sz="3600" dirty="0" smtClean="0"/>
              <a:t>).</a:t>
            </a:r>
          </a:p>
          <a:p>
            <a:r>
              <a:rPr lang="pt-BR" sz="3600" dirty="0" smtClean="0"/>
              <a:t>As estruturas mais usadas, são: </a:t>
            </a:r>
            <a:r>
              <a:rPr lang="pt-BR" sz="3600" b="1" dirty="0" smtClean="0">
                <a:solidFill>
                  <a:srgbClr val="FF0000"/>
                </a:solidFill>
              </a:rPr>
              <a:t>for</a:t>
            </a:r>
            <a:r>
              <a:rPr lang="pt-BR" sz="3600" dirty="0" smtClean="0"/>
              <a:t>, </a:t>
            </a:r>
            <a:r>
              <a:rPr lang="pt-BR" sz="3600" b="1" dirty="0" err="1" smtClean="0">
                <a:solidFill>
                  <a:srgbClr val="FF0000"/>
                </a:solidFill>
              </a:rPr>
              <a:t>while</a:t>
            </a:r>
            <a:r>
              <a:rPr lang="pt-BR" sz="3600" dirty="0" smtClean="0">
                <a:solidFill>
                  <a:srgbClr val="FF0000"/>
                </a:solidFill>
              </a:rPr>
              <a:t> </a:t>
            </a:r>
            <a:r>
              <a:rPr lang="pt-BR" sz="3600" dirty="0" smtClean="0"/>
              <a:t>e </a:t>
            </a:r>
            <a:r>
              <a:rPr lang="pt-BR" sz="3600" b="1" dirty="0" err="1" smtClean="0">
                <a:solidFill>
                  <a:srgbClr val="FF0000"/>
                </a:solidFill>
              </a:rPr>
              <a:t>foreach</a:t>
            </a:r>
            <a:r>
              <a:rPr lang="pt-BR" sz="3600" dirty="0" smtClean="0"/>
              <a:t>. Ambas realizam operações </a:t>
            </a:r>
            <a:r>
              <a:rPr lang="pt-BR" sz="3600" dirty="0" err="1" smtClean="0"/>
              <a:t>simlares</a:t>
            </a:r>
            <a:r>
              <a:rPr lang="pt-BR" sz="3600" dirty="0" smtClean="0"/>
              <a:t>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193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Loops no R.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Exemplo 6: </a:t>
            </a:r>
            <a:r>
              <a:rPr lang="pt-BR" dirty="0" smtClean="0"/>
              <a:t>Mostre todos os números de 1 a 100.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2896"/>
            <a:ext cx="8075240" cy="363802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547664" y="3429000"/>
            <a:ext cx="2304256" cy="5760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/>
          <p:cNvSpPr/>
          <p:nvPr/>
        </p:nvSpPr>
        <p:spPr>
          <a:xfrm>
            <a:off x="3635896" y="3284984"/>
            <a:ext cx="720080" cy="72008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331640" y="5157192"/>
            <a:ext cx="720080" cy="720080"/>
          </a:xfrm>
          <a:prstGeom prst="ellipse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8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Loops no R.</a:t>
            </a:r>
            <a:endParaRPr lang="pt-B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sz="4000" b="1" dirty="0" smtClean="0"/>
                  <a:t>Exercício:</a:t>
                </a:r>
                <a:r>
                  <a:rPr lang="pt-BR" sz="4000" dirty="0" smtClean="0"/>
                  <a:t> Mostre todos os números da sequência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4000" b="0" dirty="0" smtClean="0"/>
              </a:p>
              <a:p>
                <a:r>
                  <a:rPr lang="pt-BR" sz="4000" dirty="0" smtClean="0"/>
                  <a:t> </a:t>
                </a:r>
                <a:r>
                  <a:rPr lang="pt-BR" sz="4000" b="1" dirty="0"/>
                  <a:t>Exercício:</a:t>
                </a:r>
                <a:r>
                  <a:rPr lang="pt-BR" sz="4000" dirty="0"/>
                  <a:t> </a:t>
                </a:r>
                <a:r>
                  <a:rPr lang="pt-BR" sz="4000" dirty="0" smtClean="0"/>
                  <a:t>Mostre os cômputos da seguinte sequência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pt-BR" sz="4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pt-BR" sz="4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4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4000" dirty="0"/>
              </a:p>
              <a:p>
                <a:r>
                  <a:rPr lang="pt-BR" sz="4000" dirty="0"/>
                  <a:t> </a:t>
                </a:r>
                <a:r>
                  <a:rPr lang="pt-BR" sz="4000" b="1" dirty="0"/>
                  <a:t>Exercício:</a:t>
                </a:r>
                <a:r>
                  <a:rPr lang="pt-BR" sz="4000" dirty="0"/>
                  <a:t> Mostre todos os números da sequência </a:t>
                </a:r>
                <a14:m>
                  <m:oMath xmlns:m="http://schemas.openxmlformats.org/officeDocument/2006/math">
                    <m:r>
                      <a:rPr lang="pt-BR" sz="4000" b="0" i="1" smtClean="0">
                        <a:latin typeface="Cambria Math" panose="02040503050406030204" pitchFamily="18" charset="0"/>
                      </a:rPr>
                      <m:t>100,99,…,−100</m:t>
                    </m:r>
                    <m:r>
                      <a:rPr lang="pt-BR" sz="4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4000" dirty="0"/>
              </a:p>
              <a:p>
                <a:endParaRPr lang="pt-BR" sz="4000" b="1" dirty="0"/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2557" r="-29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72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Loops no R.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Repare que a função </a:t>
            </a:r>
            <a:r>
              <a:rPr lang="pt-BR" b="1" dirty="0" smtClean="0">
                <a:solidFill>
                  <a:srgbClr val="FF0000"/>
                </a:solidFill>
              </a:rPr>
              <a:t>for</a:t>
            </a:r>
            <a:r>
              <a:rPr lang="pt-BR" dirty="0" smtClean="0"/>
              <a:t> pode </a:t>
            </a:r>
            <a:r>
              <a:rPr lang="pt-BR" b="1" dirty="0" smtClean="0"/>
              <a:t>incrementar </a:t>
            </a:r>
            <a:r>
              <a:rPr lang="pt-BR" dirty="0" smtClean="0"/>
              <a:t>o valor em uma determinada quantidade.</a:t>
            </a:r>
          </a:p>
          <a:p>
            <a:r>
              <a:rPr lang="pt-BR" b="1" dirty="0" smtClean="0"/>
              <a:t>Exemplo 7:</a:t>
            </a:r>
            <a:endParaRPr lang="pt-BR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72519"/>
            <a:ext cx="7272808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Loops no R.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smtClean="0"/>
              <a:t>Usamos o comando </a:t>
            </a:r>
            <a:r>
              <a:rPr lang="pt-BR" sz="3200" b="1" dirty="0" err="1" smtClean="0">
                <a:solidFill>
                  <a:srgbClr val="FF0000"/>
                </a:solidFill>
              </a:rPr>
              <a:t>while</a:t>
            </a:r>
            <a:r>
              <a:rPr lang="pt-BR" sz="3200" dirty="0" smtClean="0">
                <a:solidFill>
                  <a:srgbClr val="FF0000"/>
                </a:solidFill>
              </a:rPr>
              <a:t> </a:t>
            </a:r>
            <a:r>
              <a:rPr lang="pt-BR" sz="3200" dirty="0" smtClean="0"/>
              <a:t>quando não sabemos quantas vezes devemos operar. </a:t>
            </a:r>
            <a:endParaRPr lang="pt-BR" sz="3200" dirty="0"/>
          </a:p>
          <a:p>
            <a:r>
              <a:rPr lang="pt-BR" sz="3200" b="1" dirty="0" smtClean="0"/>
              <a:t>Exemplo 8: </a:t>
            </a:r>
            <a:r>
              <a:rPr lang="pt-BR" sz="3200" dirty="0" smtClean="0"/>
              <a:t>Mostre os 25 primeiros números primos que existem a partir do 1.</a:t>
            </a:r>
          </a:p>
          <a:p>
            <a:r>
              <a:rPr lang="pt-BR" sz="3200" dirty="0" smtClean="0"/>
              <a:t>1) Instale o pacote </a:t>
            </a:r>
            <a:r>
              <a:rPr lang="pt-BR" sz="3200" b="1" dirty="0" err="1" smtClean="0">
                <a:solidFill>
                  <a:srgbClr val="FF0000"/>
                </a:solidFill>
              </a:rPr>
              <a:t>numbers</a:t>
            </a:r>
            <a:r>
              <a:rPr lang="pt-BR" sz="3200" b="1" dirty="0" smtClean="0">
                <a:solidFill>
                  <a:srgbClr val="FF0000"/>
                </a:solidFill>
              </a:rPr>
              <a:t> </a:t>
            </a:r>
            <a:r>
              <a:rPr lang="pt-BR" sz="3200" b="1" dirty="0" smtClean="0"/>
              <a:t>.</a:t>
            </a:r>
          </a:p>
          <a:p>
            <a:r>
              <a:rPr lang="pt-BR" sz="3200" dirty="0" smtClean="0"/>
              <a:t>2) Invoque o pacote instalado.</a:t>
            </a:r>
          </a:p>
          <a:p>
            <a:r>
              <a:rPr lang="pt-BR" sz="3200" dirty="0" smtClean="0"/>
              <a:t>3) Estude a função </a:t>
            </a:r>
            <a:r>
              <a:rPr lang="pt-BR" sz="3200" b="1" dirty="0" err="1" smtClean="0">
                <a:solidFill>
                  <a:srgbClr val="FF0000"/>
                </a:solidFill>
              </a:rPr>
              <a:t>isPrime</a:t>
            </a:r>
            <a:r>
              <a:rPr lang="pt-BR" sz="3200" b="1" dirty="0" smtClean="0">
                <a:solidFill>
                  <a:srgbClr val="FF0000"/>
                </a:solidFill>
              </a:rPr>
              <a:t>(x)</a:t>
            </a:r>
            <a:r>
              <a:rPr lang="pt-BR" sz="3200" dirty="0" smtClean="0">
                <a:solidFill>
                  <a:srgbClr val="FF0000"/>
                </a:solidFill>
              </a:rPr>
              <a:t> como ela deve ser usada ?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Loops no R.</a:t>
            </a:r>
            <a:endParaRPr lang="pt-BR" sz="4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7638"/>
            <a:ext cx="7200800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 smtClean="0"/>
              <a:t>Loops no R.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b="1" dirty="0" smtClean="0"/>
              <a:t>Exercício: </a:t>
            </a:r>
            <a:r>
              <a:rPr lang="pt-BR" sz="4000" dirty="0" smtClean="0"/>
              <a:t>Mostre todos os primeiros 45 múltiplos do número 3 a partir do 1.</a:t>
            </a:r>
          </a:p>
          <a:p>
            <a:r>
              <a:rPr lang="pt-BR" sz="4000" b="1" dirty="0" smtClean="0"/>
              <a:t>Exercício:</a:t>
            </a:r>
            <a:r>
              <a:rPr lang="pt-BR" sz="4000" dirty="0" smtClean="0"/>
              <a:t> Suponha que a taxa de juros da poupança seja 0,5% ao mês e que temos inicialmente 1000 reais. Usando o comando </a:t>
            </a:r>
            <a:r>
              <a:rPr lang="pt-BR" sz="4000" b="1" dirty="0" err="1" smtClean="0">
                <a:solidFill>
                  <a:srgbClr val="FF0000"/>
                </a:solidFill>
              </a:rPr>
              <a:t>while</a:t>
            </a:r>
            <a:r>
              <a:rPr lang="pt-BR" sz="4000" dirty="0" smtClean="0">
                <a:solidFill>
                  <a:srgbClr val="FF0000"/>
                </a:solidFill>
              </a:rPr>
              <a:t> </a:t>
            </a:r>
            <a:r>
              <a:rPr lang="pt-BR" sz="4000" dirty="0" smtClean="0">
                <a:solidFill>
                  <a:schemeClr val="bg2"/>
                </a:solidFill>
              </a:rPr>
              <a:t>descubra quantos meses demorariam até conseguir um milhão.</a:t>
            </a:r>
            <a:endParaRPr lang="pt-BR" sz="4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8496944" cy="544036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59632" y="2132856"/>
            <a:ext cx="3312368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>
            <a:endCxn id="5" idx="2"/>
          </p:cNvCxnSpPr>
          <p:nvPr/>
        </p:nvCxnSpPr>
        <p:spPr>
          <a:xfrm rot="10800000">
            <a:off x="2915816" y="2420888"/>
            <a:ext cx="1296144" cy="64807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211960" y="2878500"/>
            <a:ext cx="198002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Nome da função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9170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8496944" cy="544036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949148" y="2103100"/>
            <a:ext cx="1999116" cy="3177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>
            <a:stCxn id="10" idx="0"/>
            <a:endCxn id="5" idx="2"/>
          </p:cNvCxnSpPr>
          <p:nvPr/>
        </p:nvCxnSpPr>
        <p:spPr>
          <a:xfrm rot="5400000" flipH="1" flipV="1">
            <a:off x="5020013" y="2860347"/>
            <a:ext cx="1368152" cy="489234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635896" y="3789040"/>
            <a:ext cx="364715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Comando para criar a função</a:t>
            </a:r>
          </a:p>
          <a:p>
            <a:r>
              <a:rPr lang="pt-BR" b="1" dirty="0" smtClean="0"/>
              <a:t>com somente um argumento: x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802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8496944" cy="544036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955028" y="2093486"/>
            <a:ext cx="328020" cy="327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>
            <a:stCxn id="10" idx="0"/>
            <a:endCxn id="5" idx="2"/>
          </p:cNvCxnSpPr>
          <p:nvPr/>
        </p:nvCxnSpPr>
        <p:spPr>
          <a:xfrm rot="5400000" flipH="1" flipV="1">
            <a:off x="6289953" y="2800491"/>
            <a:ext cx="1208687" cy="44948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538202" y="3629575"/>
            <a:ext cx="426270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Chaves indicando que tudo o que</a:t>
            </a:r>
          </a:p>
          <a:p>
            <a:r>
              <a:rPr lang="pt-BR" b="1" dirty="0" smtClean="0"/>
              <a:t>estiver entre elas faz parte da função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1259632" y="3987795"/>
            <a:ext cx="328020" cy="3274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angulado 11"/>
          <p:cNvCxnSpPr>
            <a:endCxn id="10" idx="1"/>
          </p:cNvCxnSpPr>
          <p:nvPr/>
        </p:nvCxnSpPr>
        <p:spPr>
          <a:xfrm flipV="1">
            <a:off x="1553854" y="3952741"/>
            <a:ext cx="2984348" cy="16963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0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8496944" cy="544036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636780" y="2852936"/>
            <a:ext cx="2431164" cy="366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>
            <a:stCxn id="10" idx="0"/>
            <a:endCxn id="5" idx="2"/>
          </p:cNvCxnSpPr>
          <p:nvPr/>
        </p:nvCxnSpPr>
        <p:spPr>
          <a:xfrm rot="16200000" flipV="1">
            <a:off x="3418057" y="2653433"/>
            <a:ext cx="929570" cy="2060959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3059832" y="4148698"/>
            <a:ext cx="3706977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Operação de interesse.</a:t>
            </a:r>
          </a:p>
          <a:p>
            <a:r>
              <a:rPr lang="pt-BR" b="1" dirty="0" smtClean="0"/>
              <a:t>O resultado é armazenado em y.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787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8496944" cy="544036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547664" y="3599944"/>
            <a:ext cx="2431164" cy="366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/>
          <p:nvPr/>
        </p:nvCxnSpPr>
        <p:spPr>
          <a:xfrm rot="16200000" flipH="1" flipV="1">
            <a:off x="3506892" y="1558836"/>
            <a:ext cx="1408673" cy="3405926"/>
          </a:xfrm>
          <a:prstGeom prst="bentConnector5">
            <a:avLst>
              <a:gd name="adj1" fmla="val -16228"/>
              <a:gd name="adj2" fmla="val 47623"/>
              <a:gd name="adj3" fmla="val 14626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788024" y="2557463"/>
            <a:ext cx="2762295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Retorna o objeto y para</a:t>
            </a:r>
          </a:p>
          <a:p>
            <a:r>
              <a:rPr lang="pt-BR" b="1" dirty="0" smtClean="0"/>
              <a:t>o usuário da função.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6277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800" dirty="0"/>
              <a:t>Criando funções.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7638"/>
            <a:ext cx="8496944" cy="544036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284264" y="5127894"/>
            <a:ext cx="3935807" cy="1541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angulado 6"/>
          <p:cNvCxnSpPr>
            <a:endCxn id="5" idx="3"/>
          </p:cNvCxnSpPr>
          <p:nvPr/>
        </p:nvCxnSpPr>
        <p:spPr>
          <a:xfrm rot="5400000">
            <a:off x="4378773" y="4065921"/>
            <a:ext cx="2674004" cy="991408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788024" y="2557463"/>
            <a:ext cx="2916183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pt-BR" b="1" dirty="0" smtClean="0"/>
              <a:t>Chama a função para os </a:t>
            </a:r>
          </a:p>
          <a:p>
            <a:r>
              <a:rPr lang="pt-BR" b="1" dirty="0" smtClean="0"/>
              <a:t>argumentos 3 e 2.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658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1289&quot;&gt;&lt;object type=&quot;3&quot; unique_id=&quot;11290&quot;&gt;&lt;property id=&quot;20148&quot; value=&quot;5&quot;/&gt;&lt;property id=&quot;20300&quot; value=&quot;Slide 1&quot;/&gt;&lt;property id=&quot;20307&quot; value=&quot;472&quot;/&gt;&lt;/object&gt;&lt;object type=&quot;3&quot; unique_id=&quot;25275&quot;&gt;&lt;property id=&quot;20148&quot; value=&quot;5&quot;/&gt;&lt;property id=&quot;20300&quot; value=&quot;Slide 2&quot;/&gt;&lt;property id=&quot;20307&quot; value=&quot;537&quot;/&gt;&lt;/object&gt;&lt;object type=&quot;3&quot; unique_id=&quot;25276&quot;&gt;&lt;property id=&quot;20148&quot; value=&quot;5&quot;/&gt;&lt;property id=&quot;20300&quot; value=&quot;Slide 3&quot;/&gt;&lt;property id=&quot;20307&quot; value=&quot;538&quot;/&gt;&lt;/object&gt;&lt;object type=&quot;3&quot; unique_id=&quot;25277&quot;&gt;&lt;property id=&quot;20148&quot; value=&quot;5&quot;/&gt;&lt;property id=&quot;20300&quot; value=&quot;Slide 4&quot;/&gt;&lt;property id=&quot;20307&quot; value=&quot;539&quot;/&gt;&lt;/object&gt;&lt;/object&gt;&lt;object type=&quot;8&quot; unique_id=&quot;11295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Nível">
  <a:themeElements>
    <a:clrScheme name="Personalizada 2">
      <a:dk1>
        <a:srgbClr val="000000"/>
      </a:dk1>
      <a:lt1>
        <a:srgbClr val="000000"/>
      </a:lt1>
      <a:dk2>
        <a:srgbClr val="FFFFFF"/>
      </a:dk2>
      <a:lt2>
        <a:srgbClr val="FFFFFF"/>
      </a:lt2>
      <a:accent1>
        <a:srgbClr val="D8F1FC"/>
      </a:accent1>
      <a:accent2>
        <a:srgbClr val="8BD6F6"/>
      </a:accent2>
      <a:accent3>
        <a:srgbClr val="BE98DB"/>
      </a:accent3>
      <a:accent4>
        <a:srgbClr val="4A66AC"/>
      </a:accent4>
      <a:accent5>
        <a:srgbClr val="70369A"/>
      </a:accent5>
      <a:accent6>
        <a:srgbClr val="374C81"/>
      </a:accent6>
      <a:hlink>
        <a:srgbClr val="9454C3"/>
      </a:hlink>
      <a:folHlink>
        <a:srgbClr val="3EBBF0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í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í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í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í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8915</TotalTime>
  <Words>886</Words>
  <Application>Microsoft Office PowerPoint</Application>
  <PresentationFormat>Apresentação na tela (4:3)</PresentationFormat>
  <Paragraphs>137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50" baseType="lpstr">
      <vt:lpstr>Arial Unicode MS</vt:lpstr>
      <vt:lpstr>ＭＳ Ｐゴシック</vt:lpstr>
      <vt:lpstr>Arial</vt:lpstr>
      <vt:lpstr>Arial Narrow</vt:lpstr>
      <vt:lpstr>Baskerville Old Face</vt:lpstr>
      <vt:lpstr>Bodoni MT</vt:lpstr>
      <vt:lpstr>Calibri</vt:lpstr>
      <vt:lpstr>Cambria Math</vt:lpstr>
      <vt:lpstr>Times New Roman</vt:lpstr>
      <vt:lpstr>Verdana</vt:lpstr>
      <vt:lpstr>Wingdings</vt:lpstr>
      <vt:lpstr>Nível</vt:lpstr>
      <vt:lpstr>Curso Básico de R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Criando funções.</vt:lpstr>
      <vt:lpstr>Estruturas lógicas.</vt:lpstr>
      <vt:lpstr>Estruturas lógicas.</vt:lpstr>
      <vt:lpstr>Estruturas lógicas.</vt:lpstr>
      <vt:lpstr>Estruturas lógicas.</vt:lpstr>
      <vt:lpstr>Estruturas lógicas.</vt:lpstr>
      <vt:lpstr>Estruturas lógicas.</vt:lpstr>
      <vt:lpstr>Estruturas lógicas.</vt:lpstr>
      <vt:lpstr>Estruturas lógicas.</vt:lpstr>
      <vt:lpstr>Estruturas lógicas.</vt:lpstr>
      <vt:lpstr>Estruturas lógicas.</vt:lpstr>
      <vt:lpstr>Estruturas lógicas.</vt:lpstr>
      <vt:lpstr>Estruturas lógicas.</vt:lpstr>
      <vt:lpstr>Estruturas lógicas.</vt:lpstr>
      <vt:lpstr>Loops no R.</vt:lpstr>
      <vt:lpstr>Loops no R.</vt:lpstr>
      <vt:lpstr>Loops no R.</vt:lpstr>
      <vt:lpstr>Loops no R.</vt:lpstr>
      <vt:lpstr>Loops no R.</vt:lpstr>
      <vt:lpstr>Loops no R.</vt:lpstr>
      <vt:lpstr>Loops no R.</vt:lpstr>
    </vt:vector>
  </TitlesOfParts>
  <Company>MME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gestor_seg</dc:creator>
  <cp:lastModifiedBy>Peng Yaohao</cp:lastModifiedBy>
  <cp:revision>581</cp:revision>
  <cp:lastPrinted>2015-08-24T20:09:31Z</cp:lastPrinted>
  <dcterms:created xsi:type="dcterms:W3CDTF">2011-09-19T14:19:10Z</dcterms:created>
  <dcterms:modified xsi:type="dcterms:W3CDTF">2019-06-11T11:42:11Z</dcterms:modified>
</cp:coreProperties>
</file>