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472" r:id="rId2"/>
    <p:sldId id="473" r:id="rId3"/>
    <p:sldId id="474" r:id="rId4"/>
    <p:sldId id="475" r:id="rId5"/>
    <p:sldId id="478" r:id="rId6"/>
    <p:sldId id="476" r:id="rId7"/>
    <p:sldId id="479" r:id="rId8"/>
    <p:sldId id="480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503" r:id="rId25"/>
    <p:sldId id="499" r:id="rId26"/>
    <p:sldId id="500" r:id="rId27"/>
    <p:sldId id="501" r:id="rId28"/>
    <p:sldId id="504" r:id="rId29"/>
    <p:sldId id="502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26" r:id="rId43"/>
    <p:sldId id="527" r:id="rId44"/>
    <p:sldId id="517" r:id="rId45"/>
    <p:sldId id="518" r:id="rId46"/>
    <p:sldId id="519" r:id="rId47"/>
    <p:sldId id="529" r:id="rId48"/>
    <p:sldId id="530" r:id="rId49"/>
    <p:sldId id="531" r:id="rId50"/>
    <p:sldId id="532" r:id="rId51"/>
    <p:sldId id="520" r:id="rId52"/>
    <p:sldId id="521" r:id="rId53"/>
    <p:sldId id="522" r:id="rId54"/>
    <p:sldId id="523" r:id="rId55"/>
    <p:sldId id="524" r:id="rId56"/>
    <p:sldId id="539" r:id="rId57"/>
    <p:sldId id="525" r:id="rId58"/>
    <p:sldId id="533" r:id="rId59"/>
    <p:sldId id="534" r:id="rId60"/>
    <p:sldId id="535" r:id="rId61"/>
    <p:sldId id="536" r:id="rId62"/>
    <p:sldId id="537" r:id="rId63"/>
    <p:sldId id="538" r:id="rId64"/>
    <p:sldId id="540" r:id="rId65"/>
    <p:sldId id="541" r:id="rId66"/>
    <p:sldId id="542" r:id="rId67"/>
    <p:sldId id="543" r:id="rId68"/>
    <p:sldId id="544" r:id="rId69"/>
    <p:sldId id="546" r:id="rId70"/>
    <p:sldId id="547" r:id="rId71"/>
    <p:sldId id="551" r:id="rId72"/>
    <p:sldId id="552" r:id="rId73"/>
    <p:sldId id="553" r:id="rId74"/>
  </p:sldIdLst>
  <p:sldSz cx="9144000" cy="6858000" type="screen4x3"/>
  <p:notesSz cx="6858000" cy="9947275"/>
  <p:custDataLst>
    <p:tags r:id="rId77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F5DAD10E-17C1-4710-B099-7EBFE8478777}">
          <p14:sldIdLst>
            <p14:sldId id="472"/>
            <p14:sldId id="473"/>
            <p14:sldId id="474"/>
            <p14:sldId id="475"/>
            <p14:sldId id="478"/>
            <p14:sldId id="476"/>
            <p14:sldId id="479"/>
            <p14:sldId id="480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3"/>
            <p14:sldId id="499"/>
            <p14:sldId id="500"/>
            <p14:sldId id="501"/>
            <p14:sldId id="504"/>
            <p14:sldId id="502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26"/>
            <p14:sldId id="527"/>
            <p14:sldId id="517"/>
            <p14:sldId id="518"/>
            <p14:sldId id="519"/>
            <p14:sldId id="529"/>
            <p14:sldId id="530"/>
            <p14:sldId id="531"/>
            <p14:sldId id="532"/>
            <p14:sldId id="520"/>
            <p14:sldId id="521"/>
            <p14:sldId id="522"/>
            <p14:sldId id="523"/>
            <p14:sldId id="524"/>
            <p14:sldId id="539"/>
            <p14:sldId id="525"/>
            <p14:sldId id="533"/>
            <p14:sldId id="534"/>
            <p14:sldId id="535"/>
            <p14:sldId id="536"/>
            <p14:sldId id="537"/>
            <p14:sldId id="538"/>
            <p14:sldId id="540"/>
            <p14:sldId id="541"/>
            <p14:sldId id="542"/>
            <p14:sldId id="543"/>
            <p14:sldId id="544"/>
            <p14:sldId id="546"/>
            <p14:sldId id="547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127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45" autoAdjust="0"/>
  </p:normalViewPr>
  <p:slideViewPr>
    <p:cSldViewPr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5ACF7-E007-B440-9B73-42E0D71F841B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00D4B-B9AA-694E-A19A-08D6704BC3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0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F275667-E1CA-B142-9C0D-A0205DED652C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5135F4AE-4B94-6A4A-9F76-06B527BF12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651126"/>
            <a:ext cx="8610600" cy="100806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8" name="Picture 11" descr="UnB_-_Univ_Nova_-_B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03575"/>
            <a:ext cx="496887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014413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46263"/>
            <a:ext cx="7920037" cy="646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63096-2CD1-3044-A2F6-E102630D927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2843808" y="3068960"/>
            <a:ext cx="33843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2BCAE-F62C-8147-AA19-B647BDFAF5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96F53-80FA-FA45-BA08-EDDDE45349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BBA60-186B-C94F-90C7-53C142113A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6F71-67AF-B04D-9823-F9BB2946AB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5B6F-C57E-F741-9C43-9217C5B14A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F390-9003-F346-94F9-12CE5F722E0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B02-1432-0445-A897-42182C33E7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B799-192F-ED4A-A3C9-56FA1C456E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B50D-2823-7441-8014-D917C27E7F0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D735-C5C3-2349-8CBE-B056C092D2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5627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Verdana" charset="0"/>
              </a:defRPr>
            </a:lvl1pPr>
          </a:lstStyle>
          <a:p>
            <a:fld id="{A333720C-9084-FF42-88EA-C08C4776603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114300" cy="22860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1035" name="Picture 11" descr="UnB_-_Univ_Nova_-_B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 userDrawn="1"/>
        </p:nvSpPr>
        <p:spPr>
          <a:xfrm>
            <a:off x="7380312" y="0"/>
            <a:ext cx="1440160" cy="11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dra.ibge.gov.b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Curso Básico de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Bodoni MT" panose="02070603080606020203" pitchFamily="18" charset="0"/>
              </a:rPr>
              <a:t>Manipulação</a:t>
            </a:r>
            <a:r>
              <a:rPr lang="en-US" dirty="0">
                <a:latin typeface="Bodoni MT" panose="02070603080606020203" pitchFamily="18" charset="0"/>
              </a:rPr>
              <a:t> de </a:t>
            </a:r>
            <a:r>
              <a:rPr lang="en-US" dirty="0" smtClean="0">
                <a:latin typeface="Bodoni MT" panose="02070603080606020203" pitchFamily="18" charset="0"/>
              </a:rPr>
              <a:t>dados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6" name="CaixaDeTexto 1"/>
          <p:cNvSpPr txBox="1"/>
          <p:nvPr/>
        </p:nvSpPr>
        <p:spPr>
          <a:xfrm>
            <a:off x="4932040" y="6550223"/>
            <a:ext cx="42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sz="1400" dirty="0" smtClean="0">
                <a:latin typeface="Baskerville Old Face" panose="02020602080505020303" pitchFamily="18" charset="0"/>
              </a:rPr>
              <a:t>*Baseado nas notas de aula do Prof. Pedro Albuquerque</a:t>
            </a:r>
            <a:endParaRPr lang="pt-BR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u="sng" dirty="0"/>
              <a:t>Observações importantes:</a:t>
            </a:r>
          </a:p>
          <a:p>
            <a:r>
              <a:rPr lang="pt-BR" dirty="0"/>
              <a:t>No Windows, o R não aceita endereços como o apresentado: </a:t>
            </a:r>
            <a:r>
              <a:rPr lang="pt-BR" b="1" dirty="0">
                <a:solidFill>
                  <a:srgbClr val="FF0000"/>
                </a:solidFill>
              </a:rPr>
              <a:t>C:\Curso de R\Dados </a:t>
            </a:r>
            <a:r>
              <a:rPr lang="pt-BR" dirty="0"/>
              <a:t>.</a:t>
            </a:r>
          </a:p>
          <a:p>
            <a:r>
              <a:rPr lang="pt-BR" b="1" dirty="0"/>
              <a:t>Se quisermos nos referir a esse endereço devemos colocar duas barras ou então uma barra invertida:</a:t>
            </a:r>
          </a:p>
          <a:p>
            <a:r>
              <a:rPr lang="pt-BR" b="1" dirty="0">
                <a:solidFill>
                  <a:srgbClr val="00B050"/>
                </a:solidFill>
              </a:rPr>
              <a:t>C:\\Curso de R\\Dados  </a:t>
            </a:r>
            <a:r>
              <a:rPr lang="pt-BR" b="1" dirty="0"/>
              <a:t>ou</a:t>
            </a:r>
          </a:p>
          <a:p>
            <a:r>
              <a:rPr lang="pt-BR" b="1" dirty="0">
                <a:solidFill>
                  <a:srgbClr val="00B050"/>
                </a:solidFill>
              </a:rPr>
              <a:t>C:/Curso de R/Dados</a:t>
            </a:r>
          </a:p>
        </p:txBody>
      </p:sp>
    </p:spTree>
    <p:extLst>
      <p:ext uri="{BB962C8B-B14F-4D97-AF65-F5344CB8AC3E}">
        <p14:creationId xmlns:p14="http://schemas.microsoft.com/office/powerpoint/2010/main" val="3492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Então, </a:t>
            </a:r>
            <a:r>
              <a:rPr lang="pt-BR" b="1" dirty="0">
                <a:solidFill>
                  <a:srgbClr val="FF0000"/>
                </a:solidFill>
              </a:rPr>
              <a:t>o primeiro passo</a:t>
            </a:r>
            <a:r>
              <a:rPr lang="pt-BR" dirty="0"/>
              <a:t> de qualquer </a:t>
            </a:r>
            <a:r>
              <a:rPr lang="pt-BR" b="1" dirty="0">
                <a:solidFill>
                  <a:srgbClr val="FF0000"/>
                </a:solidFill>
              </a:rPr>
              <a:t>análise prática </a:t>
            </a:r>
            <a:r>
              <a:rPr lang="pt-BR" dirty="0"/>
              <a:t>no R é definir o </a:t>
            </a:r>
            <a:r>
              <a:rPr lang="pt-BR" b="1" i="1" dirty="0" err="1" smtClean="0">
                <a:solidFill>
                  <a:srgbClr val="00B050"/>
                </a:solidFill>
              </a:rPr>
              <a:t>working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b="1" i="1" dirty="0" err="1" smtClean="0">
                <a:solidFill>
                  <a:srgbClr val="00B050"/>
                </a:solidFill>
              </a:rPr>
              <a:t>directory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75047" cy="38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executado o comando </a:t>
            </a:r>
            <a:r>
              <a:rPr lang="pt-BR" b="1" dirty="0" err="1">
                <a:solidFill>
                  <a:srgbClr val="FF0000"/>
                </a:solidFill>
              </a:rPr>
              <a:t>setwd</a:t>
            </a:r>
            <a:r>
              <a:rPr lang="pt-BR" b="1" dirty="0">
                <a:solidFill>
                  <a:srgbClr val="FF0000"/>
                </a:solidFill>
              </a:rPr>
              <a:t>(.) </a:t>
            </a:r>
            <a:r>
              <a:rPr lang="pt-BR" dirty="0"/>
              <a:t>o R compreenderá que tudo deverá ser salvo e lido do local indicado.</a:t>
            </a:r>
          </a:p>
          <a:p>
            <a:r>
              <a:rPr lang="pt-BR" b="1" dirty="0"/>
              <a:t>Então para ler o arquivo pobreza devemos usar a função</a:t>
            </a:r>
            <a:r>
              <a:rPr lang="pt-BR" b="1" dirty="0">
                <a:solidFill>
                  <a:srgbClr val="FF0000"/>
                </a:solidFill>
              </a:rPr>
              <a:t> read.csv</a:t>
            </a:r>
            <a:r>
              <a:rPr lang="pt-BR" b="1" dirty="0"/>
              <a:t>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Após a leitura, o objeto </a:t>
            </a:r>
            <a:r>
              <a:rPr lang="pt-BR" b="1" dirty="0" err="1">
                <a:solidFill>
                  <a:srgbClr val="FF0000"/>
                </a:solidFill>
              </a:rPr>
              <a:t>pobre.df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estará disponível no </a:t>
            </a:r>
            <a:r>
              <a:rPr lang="pt-BR" b="1" dirty="0" err="1">
                <a:solidFill>
                  <a:srgbClr val="00B050"/>
                </a:solidFill>
              </a:rPr>
              <a:t>Enviorment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3016"/>
            <a:ext cx="650627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Exercício: </a:t>
            </a:r>
            <a:r>
              <a:rPr lang="pt-BR" dirty="0"/>
              <a:t>Execute o comando </a:t>
            </a:r>
            <a:r>
              <a:rPr lang="pt-BR" b="1" dirty="0" err="1">
                <a:solidFill>
                  <a:srgbClr val="FF0000"/>
                </a:solidFill>
              </a:rPr>
              <a:t>colnames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pobre.df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r>
              <a:rPr lang="pt-BR" b="1" dirty="0"/>
              <a:t>. </a:t>
            </a:r>
            <a:r>
              <a:rPr lang="pt-BR" dirty="0"/>
              <a:t>O que esse comando fornece ?</a:t>
            </a:r>
          </a:p>
          <a:p>
            <a:r>
              <a:rPr lang="pt-BR" sz="1800" b="1" dirty="0"/>
              <a:t>Var01	Código IBGE do município</a:t>
            </a:r>
          </a:p>
          <a:p>
            <a:r>
              <a:rPr lang="pt-BR" sz="1800" b="1" dirty="0"/>
              <a:t>Var03	Incidência da Pobreza</a:t>
            </a:r>
          </a:p>
          <a:p>
            <a:r>
              <a:rPr lang="pt-BR" sz="1800" b="1" dirty="0"/>
              <a:t>Var04	Limite inferior da Incidência de Pobreza</a:t>
            </a:r>
          </a:p>
          <a:p>
            <a:r>
              <a:rPr lang="pt-BR" sz="1800" b="1" dirty="0"/>
              <a:t>Var05	Limite superior da Incidência de Pobreza</a:t>
            </a:r>
          </a:p>
          <a:p>
            <a:r>
              <a:rPr lang="pt-BR" sz="1800" b="1" dirty="0"/>
              <a:t>Var06	Incidência da Pobreza Subjetiva</a:t>
            </a:r>
          </a:p>
          <a:p>
            <a:r>
              <a:rPr lang="pt-BR" sz="1800" b="1" dirty="0"/>
              <a:t>Var07	Limite inferior da Incidência da Pobreza Subjetiva</a:t>
            </a:r>
          </a:p>
          <a:p>
            <a:r>
              <a:rPr lang="pt-BR" sz="1800" b="1" dirty="0"/>
              <a:t>Var08	Limite superior Incidência da Pobreza Subjetiva</a:t>
            </a:r>
          </a:p>
          <a:p>
            <a:r>
              <a:rPr lang="pt-BR" sz="1800" b="1" dirty="0"/>
              <a:t>Var09	Índice de </a:t>
            </a:r>
            <a:r>
              <a:rPr lang="pt-BR" sz="1800" b="1" dirty="0" err="1"/>
              <a:t>Gini</a:t>
            </a:r>
            <a:endParaRPr lang="pt-BR" sz="1800" b="1" dirty="0"/>
          </a:p>
          <a:p>
            <a:r>
              <a:rPr lang="pt-BR" sz="1800" b="1" dirty="0"/>
              <a:t>Var10	Limite inferior do Índice de </a:t>
            </a:r>
            <a:r>
              <a:rPr lang="pt-BR" sz="1800" b="1" dirty="0" err="1"/>
              <a:t>Gini</a:t>
            </a:r>
            <a:endParaRPr lang="pt-BR" sz="1800" b="1" dirty="0"/>
          </a:p>
          <a:p>
            <a:r>
              <a:rPr lang="pt-BR" sz="1800" b="1" dirty="0"/>
              <a:t>Var11	Limite superior do Índice de </a:t>
            </a:r>
            <a:r>
              <a:rPr lang="pt-BR" sz="1800" b="1" dirty="0" err="1"/>
              <a:t>Gini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9699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Vimos anteriormente que podemos criar um vetor </a:t>
            </a:r>
            <a:r>
              <a:rPr lang="pt-BR" sz="3600" b="1" dirty="0" err="1">
                <a:solidFill>
                  <a:srgbClr val="FF0000"/>
                </a:solidFill>
              </a:rPr>
              <a:t>logical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indicando se determinadas observações devem ou não ser incluídas na base de dados.</a:t>
            </a:r>
          </a:p>
          <a:p>
            <a:r>
              <a:rPr lang="pt-BR" sz="3600" b="1" dirty="0"/>
              <a:t>Exemplo 1: </a:t>
            </a:r>
            <a:r>
              <a:rPr lang="pt-BR" sz="3600" dirty="0"/>
              <a:t>Crie uma nova base somente com os municípios que apresentam </a:t>
            </a:r>
            <a:r>
              <a:rPr lang="pt-BR" sz="3600" b="1" dirty="0">
                <a:solidFill>
                  <a:srgbClr val="FF0000"/>
                </a:solidFill>
              </a:rPr>
              <a:t>Índice de </a:t>
            </a:r>
            <a:r>
              <a:rPr lang="pt-BR" sz="3600" b="1" dirty="0" err="1">
                <a:solidFill>
                  <a:srgbClr val="FF0000"/>
                </a:solidFill>
              </a:rPr>
              <a:t>Gini</a:t>
            </a:r>
            <a:r>
              <a:rPr lang="pt-BR" sz="3600" b="1" dirty="0">
                <a:solidFill>
                  <a:srgbClr val="FF0000"/>
                </a:solidFill>
              </a:rPr>
              <a:t> menor ou igual a 40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0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Podemos estar interessados em uma combinação de regras, por exemplo, desejamos obter as observações tais que </a:t>
            </a:r>
            <a:r>
              <a:rPr lang="pt-BR" b="1" dirty="0"/>
              <a:t>Índice de </a:t>
            </a:r>
            <a:r>
              <a:rPr lang="pt-BR" b="1" dirty="0" err="1"/>
              <a:t>Gini</a:t>
            </a:r>
            <a:r>
              <a:rPr lang="pt-BR" b="1" dirty="0"/>
              <a:t> seja </a:t>
            </a:r>
            <a:r>
              <a:rPr lang="pt-BR" b="1" dirty="0">
                <a:solidFill>
                  <a:srgbClr val="FF0000"/>
                </a:solidFill>
              </a:rPr>
              <a:t>menor ou igual a 40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e</a:t>
            </a:r>
            <a:r>
              <a:rPr lang="pt-BR" b="1" dirty="0"/>
              <a:t> 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dirty="0"/>
              <a:t>Incidência da Pobreza Subjetiva </a:t>
            </a:r>
            <a:r>
              <a:rPr lang="pt-BR" b="1" dirty="0">
                <a:solidFill>
                  <a:srgbClr val="00B050"/>
                </a:solidFill>
              </a:rPr>
              <a:t>não</a:t>
            </a:r>
            <a:r>
              <a:rPr lang="pt-BR" b="1" dirty="0"/>
              <a:t> seja </a:t>
            </a:r>
            <a:r>
              <a:rPr lang="pt-BR" b="1" dirty="0">
                <a:solidFill>
                  <a:srgbClr val="FF0000"/>
                </a:solidFill>
              </a:rPr>
              <a:t>maior do que 30</a:t>
            </a:r>
            <a:r>
              <a:rPr lang="pt-BR" b="1" dirty="0"/>
              <a:t>.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69847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Então, esses operadores são expressos no </a:t>
            </a:r>
            <a:r>
              <a:rPr lang="pt-BR" b="1" dirty="0"/>
              <a:t>R </a:t>
            </a:r>
            <a:r>
              <a:rPr lang="pt-BR" dirty="0"/>
              <a:t>da seguinte forma: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! X 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 err="1">
                <a:solidFill>
                  <a:srgbClr val="FF0000"/>
                </a:solidFill>
              </a:rPr>
              <a:t>não</a:t>
            </a:r>
            <a:r>
              <a:rPr lang="es-ES" sz="2000" b="1" dirty="0">
                <a:solidFill>
                  <a:srgbClr val="FF0000"/>
                </a:solidFill>
              </a:rPr>
              <a:t> X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 &amp; Y</a:t>
            </a:r>
            <a:r>
              <a:rPr lang="es-ES" sz="2000" b="1" dirty="0"/>
              <a:t> 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e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 | Y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</a:t>
            </a:r>
            <a:r>
              <a:rPr lang="es-ES" sz="2000" b="1" dirty="0" err="1">
                <a:solidFill>
                  <a:srgbClr val="FF0000"/>
                </a:solidFill>
              </a:rPr>
              <a:t>ou</a:t>
            </a:r>
            <a:r>
              <a:rPr lang="es-ES" sz="2000" b="1" dirty="0">
                <a:solidFill>
                  <a:srgbClr val="FF0000"/>
                </a:solidFill>
              </a:rPr>
              <a:t>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X&lt;Y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menor do que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X&gt;Y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</a:t>
            </a:r>
            <a:r>
              <a:rPr lang="es-ES" sz="2000" b="1" dirty="0" err="1">
                <a:solidFill>
                  <a:srgbClr val="FF0000"/>
                </a:solidFill>
              </a:rPr>
              <a:t>maior</a:t>
            </a:r>
            <a:r>
              <a:rPr lang="es-ES" sz="2000" b="1" dirty="0">
                <a:solidFill>
                  <a:srgbClr val="FF0000"/>
                </a:solidFill>
              </a:rPr>
              <a:t> do que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X&lt;=Y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menor </a:t>
            </a:r>
            <a:r>
              <a:rPr lang="es-ES" sz="2000" b="1" dirty="0" err="1">
                <a:solidFill>
                  <a:srgbClr val="FF0000"/>
                </a:solidFill>
              </a:rPr>
              <a:t>ou</a:t>
            </a:r>
            <a:r>
              <a:rPr lang="es-ES" sz="2000" b="1" dirty="0">
                <a:solidFill>
                  <a:srgbClr val="FF0000"/>
                </a:solidFill>
              </a:rPr>
              <a:t> igual a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X&gt;=Y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</a:t>
            </a:r>
            <a:r>
              <a:rPr lang="es-ES" sz="2000" b="1" dirty="0" err="1">
                <a:solidFill>
                  <a:srgbClr val="FF0000"/>
                </a:solidFill>
              </a:rPr>
              <a:t>maior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ou</a:t>
            </a:r>
            <a:r>
              <a:rPr lang="es-ES" sz="2000" b="1" dirty="0">
                <a:solidFill>
                  <a:srgbClr val="FF0000"/>
                </a:solidFill>
              </a:rPr>
              <a:t> igual a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X==Y</a:t>
            </a:r>
            <a:r>
              <a:rPr lang="es-ES" sz="2000" dirty="0"/>
              <a:t> 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igual a Y</a:t>
            </a:r>
            <a:r>
              <a:rPr lang="es-ES" sz="2000" dirty="0"/>
              <a:t>.</a:t>
            </a:r>
          </a:p>
          <a:p>
            <a:r>
              <a:rPr lang="es-ES" sz="2000" b="1" dirty="0">
                <a:solidFill>
                  <a:srgbClr val="FF0000"/>
                </a:solidFill>
              </a:rPr>
              <a:t>X!=Y </a:t>
            </a:r>
            <a:r>
              <a:rPr lang="es-ES" sz="2000" dirty="0"/>
              <a:t>– </a:t>
            </a:r>
            <a:r>
              <a:rPr lang="es-ES" sz="2000" dirty="0" err="1"/>
              <a:t>Lê</a:t>
            </a:r>
            <a:r>
              <a:rPr lang="es-ES" sz="2000" dirty="0"/>
              <a:t>-se </a:t>
            </a:r>
            <a:r>
              <a:rPr lang="es-ES" sz="2000" b="1" dirty="0">
                <a:solidFill>
                  <a:srgbClr val="FF0000"/>
                </a:solidFill>
              </a:rPr>
              <a:t>X diferente de Y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5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/>
              <a:t>Exercício. </a:t>
            </a:r>
            <a:r>
              <a:rPr lang="pt-BR" sz="4000" dirty="0"/>
              <a:t>Escreva em comando R as seguintes frases:</a:t>
            </a:r>
          </a:p>
          <a:p>
            <a:r>
              <a:rPr lang="pt-BR" sz="3200" dirty="0"/>
              <a:t>1) Não X, e Y menor do que 20 ou Z maior do que 30.</a:t>
            </a:r>
          </a:p>
          <a:p>
            <a:r>
              <a:rPr lang="pt-BR" sz="3200" dirty="0"/>
              <a:t>2) Não X e Y, ou Z maior do que X.</a:t>
            </a:r>
          </a:p>
          <a:p>
            <a:r>
              <a:rPr lang="pt-BR" sz="3200" dirty="0"/>
              <a:t>3) (X e Y e Z) ou Y diferente de X.</a:t>
            </a:r>
          </a:p>
          <a:p>
            <a:r>
              <a:rPr lang="pt-BR" sz="3200" dirty="0"/>
              <a:t>4) (X igual a Z) ou (Z menor do que Y).</a:t>
            </a:r>
          </a:p>
        </p:txBody>
      </p:sp>
    </p:spTree>
    <p:extLst>
      <p:ext uri="{BB962C8B-B14F-4D97-AF65-F5344CB8AC3E}">
        <p14:creationId xmlns:p14="http://schemas.microsoft.com/office/powerpoint/2010/main" val="686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Escreva em português os seguintes códigos em R:</a:t>
            </a:r>
          </a:p>
          <a:p>
            <a:r>
              <a:rPr lang="pt-BR" sz="3600" dirty="0"/>
              <a:t>1) !(X&gt;=Y &amp; Z&lt;30)</a:t>
            </a:r>
          </a:p>
          <a:p>
            <a:r>
              <a:rPr lang="pt-BR" sz="3600" dirty="0"/>
              <a:t>2) X==Y I Z&gt;Y</a:t>
            </a:r>
          </a:p>
          <a:p>
            <a:r>
              <a:rPr lang="pt-BR" sz="3600" dirty="0"/>
              <a:t>3) !(X&gt;Y|Z&lt;X)</a:t>
            </a:r>
          </a:p>
          <a:p>
            <a:r>
              <a:rPr lang="pt-BR" sz="3600" dirty="0"/>
              <a:t>4) X==Z &amp; Y&lt;=(!X&lt;30)</a:t>
            </a:r>
          </a:p>
        </p:txBody>
      </p:sp>
    </p:spTree>
    <p:extLst>
      <p:ext uri="{BB962C8B-B14F-4D97-AF65-F5344CB8AC3E}">
        <p14:creationId xmlns:p14="http://schemas.microsoft.com/office/powerpoint/2010/main" val="15860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2: </a:t>
            </a:r>
            <a:r>
              <a:rPr lang="pt-BR" dirty="0"/>
              <a:t>Obtenha as observações tais que </a:t>
            </a:r>
            <a:r>
              <a:rPr lang="pt-BR" b="1" dirty="0"/>
              <a:t>Índice de </a:t>
            </a:r>
            <a:r>
              <a:rPr lang="pt-BR" b="1" dirty="0" err="1"/>
              <a:t>Gini</a:t>
            </a:r>
            <a:r>
              <a:rPr lang="pt-BR" b="1" dirty="0"/>
              <a:t> seja </a:t>
            </a:r>
            <a:r>
              <a:rPr lang="pt-BR" b="1" dirty="0">
                <a:solidFill>
                  <a:srgbClr val="FF0000"/>
                </a:solidFill>
              </a:rPr>
              <a:t>menor ou igual a 40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e</a:t>
            </a:r>
            <a:r>
              <a:rPr lang="pt-BR" b="1" dirty="0"/>
              <a:t> 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dirty="0"/>
              <a:t>Incidência da Pobreza Subjetiva </a:t>
            </a:r>
            <a:r>
              <a:rPr lang="pt-BR" b="1" dirty="0">
                <a:solidFill>
                  <a:srgbClr val="00B050"/>
                </a:solidFill>
              </a:rPr>
              <a:t>não</a:t>
            </a:r>
            <a:r>
              <a:rPr lang="pt-BR" b="1" dirty="0"/>
              <a:t> seja </a:t>
            </a:r>
            <a:r>
              <a:rPr lang="pt-BR" b="1" dirty="0">
                <a:solidFill>
                  <a:srgbClr val="FF0000"/>
                </a:solidFill>
              </a:rPr>
              <a:t>maior do que 30</a:t>
            </a:r>
            <a:r>
              <a:rPr lang="pt-BR" b="1" dirty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344816" cy="31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Instalação de pacotes.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R a maior parte dos métodos estão implementados em </a:t>
            </a:r>
            <a:r>
              <a:rPr lang="pt-BR" b="1" dirty="0">
                <a:solidFill>
                  <a:srgbClr val="FF0000"/>
                </a:solidFill>
              </a:rPr>
              <a:t>pacotes</a:t>
            </a:r>
            <a:r>
              <a:rPr lang="pt-BR" dirty="0"/>
              <a:t>.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/>
              <a:t>A instalação dos pacotes é feita por meio das seguintes escolhas: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4" y="3703273"/>
            <a:ext cx="2791215" cy="26102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55588"/>
            <a:ext cx="3829584" cy="285789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957333" y="4560501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Regras lógicas.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Crie as seguintes novas bases de dados:</a:t>
            </a:r>
          </a:p>
          <a:p>
            <a:r>
              <a:rPr lang="pt-BR" b="1" dirty="0"/>
              <a:t>1) ex1.df : </a:t>
            </a:r>
            <a:r>
              <a:rPr lang="pt-BR" dirty="0"/>
              <a:t>Somente as observações para as quais a Incidência da Pobreza é menor do que Incidência da Pobreza Subjetiva e o Índice de </a:t>
            </a:r>
            <a:r>
              <a:rPr lang="pt-BR" dirty="0" err="1"/>
              <a:t>Gini</a:t>
            </a:r>
            <a:r>
              <a:rPr lang="pt-BR" dirty="0"/>
              <a:t> maior do que 45.</a:t>
            </a:r>
          </a:p>
          <a:p>
            <a:r>
              <a:rPr lang="pt-BR" b="1" dirty="0"/>
              <a:t>2) ex2.df : </a:t>
            </a:r>
            <a:r>
              <a:rPr lang="pt-BR" dirty="0"/>
              <a:t>Somente as observações para as quais a Incidência da Pobreza não é maior do que 30 ou a Incidência da Pobreza Subjetiva maior do 50.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vetor </a:t>
            </a:r>
            <a:r>
              <a:rPr lang="pt-BR" b="1" dirty="0" err="1">
                <a:solidFill>
                  <a:srgbClr val="FF0000"/>
                </a:solidFill>
              </a:rPr>
              <a:t>logical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indicando se a posição deve ser mantida (</a:t>
            </a:r>
            <a:r>
              <a:rPr lang="pt-BR" b="1" dirty="0">
                <a:solidFill>
                  <a:srgbClr val="00B050"/>
                </a:solidFill>
              </a:rPr>
              <a:t>TRUE</a:t>
            </a:r>
            <a:r>
              <a:rPr lang="pt-BR" dirty="0"/>
              <a:t>) ou removida (</a:t>
            </a:r>
            <a:r>
              <a:rPr lang="pt-BR" b="1" dirty="0">
                <a:solidFill>
                  <a:srgbClr val="00B050"/>
                </a:solidFill>
              </a:rPr>
              <a:t>FALSE</a:t>
            </a:r>
            <a:r>
              <a:rPr lang="pt-BR" dirty="0"/>
              <a:t>) pode não ser muito eficiente.</a:t>
            </a:r>
          </a:p>
          <a:p>
            <a:r>
              <a:rPr lang="pt-BR" dirty="0"/>
              <a:t>Podemos, por exemplo, obter </a:t>
            </a:r>
            <a:r>
              <a:rPr lang="pt-BR" b="1" dirty="0">
                <a:solidFill>
                  <a:srgbClr val="FF0000"/>
                </a:solidFill>
              </a:rPr>
              <a:t>as posições somente das observações </a:t>
            </a:r>
            <a:r>
              <a:rPr lang="pt-BR" dirty="0"/>
              <a:t>que satisfazem as condições de interesse por meio da função </a:t>
            </a:r>
            <a:r>
              <a:rPr lang="pt-BR" b="1" dirty="0" err="1">
                <a:solidFill>
                  <a:srgbClr val="FF0000"/>
                </a:solidFill>
              </a:rPr>
              <a:t>which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00B050"/>
                </a:solidFill>
              </a:rPr>
              <a:t>condição.lógica</a:t>
            </a:r>
            <a:r>
              <a:rPr lang="pt-BR" b="1" dirty="0">
                <a:solidFill>
                  <a:srgbClr val="FF0000"/>
                </a:solidFill>
              </a:rPr>
              <a:t>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648743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41478" cy="4320480"/>
          </a:xfrm>
        </p:spPr>
      </p:pic>
    </p:spTree>
    <p:extLst>
      <p:ext uri="{BB962C8B-B14F-4D97-AF65-F5344CB8AC3E}">
        <p14:creationId xmlns:p14="http://schemas.microsoft.com/office/powerpoint/2010/main" val="6164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Crie as seguintes novas bases de dados usando a função </a:t>
            </a:r>
            <a:r>
              <a:rPr lang="pt-BR" sz="3600" b="1" dirty="0" err="1">
                <a:solidFill>
                  <a:srgbClr val="FF0000"/>
                </a:solidFill>
              </a:rPr>
              <a:t>which</a:t>
            </a:r>
            <a:r>
              <a:rPr lang="pt-BR" sz="3600" b="1" dirty="0">
                <a:solidFill>
                  <a:srgbClr val="FF0000"/>
                </a:solidFill>
              </a:rPr>
              <a:t>()</a:t>
            </a:r>
            <a:r>
              <a:rPr lang="pt-BR" sz="3600" dirty="0"/>
              <a:t>:</a:t>
            </a:r>
          </a:p>
          <a:p>
            <a:r>
              <a:rPr lang="pt-BR" b="1" dirty="0"/>
              <a:t>1) ex1.df : </a:t>
            </a:r>
            <a:r>
              <a:rPr lang="pt-BR" dirty="0"/>
              <a:t>Somente as observações para as quais a Incidência da Pobreza é menor do que Incidência da Pobreza Subjetiva e o Índice de </a:t>
            </a:r>
            <a:r>
              <a:rPr lang="pt-BR" dirty="0" err="1"/>
              <a:t>Gini</a:t>
            </a:r>
            <a:r>
              <a:rPr lang="pt-BR" dirty="0"/>
              <a:t> maior do que 45.</a:t>
            </a:r>
          </a:p>
          <a:p>
            <a:r>
              <a:rPr lang="pt-BR" b="1" dirty="0"/>
              <a:t>2) ex2.df : </a:t>
            </a:r>
            <a:r>
              <a:rPr lang="pt-BR" dirty="0"/>
              <a:t>Somente as observações para as quais a Incidência da Pobreza não é maior do que 30 ou a Incidência da Pobreza Subjetiva maior do 50.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mais concisa é a função </a:t>
            </a:r>
            <a:r>
              <a:rPr lang="pt-BR" sz="3200" b="1" dirty="0" err="1">
                <a:solidFill>
                  <a:srgbClr val="FF0000"/>
                </a:solidFill>
              </a:rPr>
              <a:t>subset</a:t>
            </a:r>
            <a:r>
              <a:rPr lang="pt-BR" sz="3200" b="1" dirty="0">
                <a:solidFill>
                  <a:srgbClr val="FF0000"/>
                </a:solidFill>
              </a:rPr>
              <a:t>(</a:t>
            </a:r>
            <a:r>
              <a:rPr lang="pt-BR" sz="3200" b="1" dirty="0" err="1">
                <a:solidFill>
                  <a:srgbClr val="00B050"/>
                </a:solidFill>
              </a:rPr>
              <a:t>data.frame</a:t>
            </a:r>
            <a:r>
              <a:rPr lang="pt-BR" sz="3200" b="1" dirty="0" err="1">
                <a:solidFill>
                  <a:srgbClr val="FF0000"/>
                </a:solidFill>
              </a:rPr>
              <a:t>,</a:t>
            </a:r>
            <a:r>
              <a:rPr lang="pt-BR" sz="3200" b="1" dirty="0" err="1">
                <a:solidFill>
                  <a:srgbClr val="002060"/>
                </a:solidFill>
              </a:rPr>
              <a:t>regras.lógicas</a:t>
            </a:r>
            <a:r>
              <a:rPr lang="pt-BR" sz="3200" b="1" dirty="0">
                <a:solidFill>
                  <a:srgbClr val="FF0000"/>
                </a:solidFill>
              </a:rPr>
              <a:t>)</a:t>
            </a:r>
            <a:r>
              <a:rPr lang="pt-BR" sz="3200" dirty="0"/>
              <a:t>.</a:t>
            </a:r>
            <a:endParaRPr lang="pt-BR" dirty="0"/>
          </a:p>
          <a:p>
            <a:r>
              <a:rPr lang="pt-BR" dirty="0"/>
              <a:t>Essa função apresenta a facilidade de podermos escrever as regras lógicas usando somente os nomes das variáveis: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74888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507288" cy="4608512"/>
          </a:xfrm>
        </p:spPr>
      </p:pic>
    </p:spTree>
    <p:extLst>
      <p:ext uri="{BB962C8B-B14F-4D97-AF65-F5344CB8AC3E}">
        <p14:creationId xmlns:p14="http://schemas.microsoft.com/office/powerpoint/2010/main" val="15016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Crie as seguintes novas bases de dados usando a função </a:t>
            </a:r>
            <a:r>
              <a:rPr lang="pt-BR" sz="3600" b="1" dirty="0" err="1">
                <a:solidFill>
                  <a:srgbClr val="FF0000"/>
                </a:solidFill>
              </a:rPr>
              <a:t>subset</a:t>
            </a:r>
            <a:r>
              <a:rPr lang="pt-BR" sz="3600" b="1" dirty="0">
                <a:solidFill>
                  <a:srgbClr val="FF0000"/>
                </a:solidFill>
              </a:rPr>
              <a:t>()</a:t>
            </a:r>
            <a:r>
              <a:rPr lang="pt-BR" sz="3600" dirty="0"/>
              <a:t>:</a:t>
            </a:r>
          </a:p>
          <a:p>
            <a:r>
              <a:rPr lang="pt-BR" b="1" dirty="0"/>
              <a:t>1) ex1.df : </a:t>
            </a:r>
            <a:r>
              <a:rPr lang="pt-BR" dirty="0"/>
              <a:t>Somente as observações para as quais a Incidência da Pobreza é menor do que Incidência da Pobreza Subjetiva e o Índice de </a:t>
            </a:r>
            <a:r>
              <a:rPr lang="pt-BR" dirty="0" err="1"/>
              <a:t>Gini</a:t>
            </a:r>
            <a:r>
              <a:rPr lang="pt-BR" dirty="0"/>
              <a:t> maior do que 45.</a:t>
            </a:r>
          </a:p>
          <a:p>
            <a:r>
              <a:rPr lang="pt-BR" b="1" dirty="0"/>
              <a:t>2) ex2.df : </a:t>
            </a:r>
            <a:r>
              <a:rPr lang="pt-BR" dirty="0"/>
              <a:t>Somente as observações para as quais a Incidência da Pobreza não é maior do que 30 ou a Incidência da Pobreza Subjetiva maior do 50.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1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alguns casos, desejamos remodelar a base de dados.</a:t>
            </a:r>
          </a:p>
          <a:p>
            <a:r>
              <a:rPr lang="pt-BR" dirty="0"/>
              <a:t>Por exemplo (</a:t>
            </a:r>
            <a:r>
              <a:rPr lang="pt-BR" b="1" dirty="0" err="1">
                <a:solidFill>
                  <a:srgbClr val="FF0000"/>
                </a:solidFill>
              </a:rPr>
              <a:t>melt</a:t>
            </a:r>
            <a:r>
              <a:rPr lang="pt-BR" dirty="0"/>
              <a:t>):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78799"/>
              </p:ext>
            </p:extLst>
          </p:nvPr>
        </p:nvGraphicFramePr>
        <p:xfrm>
          <a:off x="251520" y="3140968"/>
          <a:ext cx="41044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Municipio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4427984" y="4077072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4346"/>
              </p:ext>
            </p:extLst>
          </p:nvPr>
        </p:nvGraphicFramePr>
        <p:xfrm>
          <a:off x="5034326" y="4221088"/>
          <a:ext cx="37861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2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62038"/>
              </p:ext>
            </p:extLst>
          </p:nvPr>
        </p:nvGraphicFramePr>
        <p:xfrm>
          <a:off x="5022532" y="2060848"/>
          <a:ext cx="379794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7248">
                <a:tc>
                  <a:txBody>
                    <a:bodyPr/>
                    <a:lstStyle/>
                    <a:p>
                      <a:r>
                        <a:rPr lang="pt-BR" dirty="0" err="1"/>
                        <a:t>Municipio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variable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value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6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ao contrário:</a:t>
            </a:r>
          </a:p>
          <a:p>
            <a:r>
              <a:rPr lang="pt-BR" dirty="0"/>
              <a:t>Por exemplo (</a:t>
            </a:r>
            <a:r>
              <a:rPr lang="pt-BR" b="1" dirty="0" err="1">
                <a:solidFill>
                  <a:srgbClr val="FF0000"/>
                </a:solidFill>
              </a:rPr>
              <a:t>dcast</a:t>
            </a:r>
            <a:r>
              <a:rPr lang="pt-BR" dirty="0"/>
              <a:t>):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51520" y="3140968"/>
          <a:ext cx="41044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Municipio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 rot="10800000">
            <a:off x="4427984" y="4077072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24426"/>
              </p:ext>
            </p:extLst>
          </p:nvPr>
        </p:nvGraphicFramePr>
        <p:xfrm>
          <a:off x="5034326" y="4221088"/>
          <a:ext cx="37141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8933"/>
              </p:ext>
            </p:extLst>
          </p:nvPr>
        </p:nvGraphicFramePr>
        <p:xfrm>
          <a:off x="5022532" y="2060848"/>
          <a:ext cx="372593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25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7248">
                <a:tc>
                  <a:txBody>
                    <a:bodyPr/>
                    <a:lstStyle/>
                    <a:p>
                      <a:r>
                        <a:rPr lang="pt-BR" dirty="0" err="1"/>
                        <a:t>Municipio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variable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value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/>
                        <a:t>Possui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Possui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5: </a:t>
            </a:r>
            <a:r>
              <a:rPr lang="pt-BR" dirty="0"/>
              <a:t>Considere o arquivo </a:t>
            </a:r>
            <a:r>
              <a:rPr lang="pt-BR" b="1" dirty="0"/>
              <a:t>Reshape.csv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. Vamos lê-lo utilizando a função </a:t>
            </a:r>
            <a:r>
              <a:rPr lang="pt-BR" b="1" dirty="0">
                <a:solidFill>
                  <a:srgbClr val="FF0000"/>
                </a:solidFill>
              </a:rPr>
              <a:t>read.csv2(</a:t>
            </a:r>
            <a:r>
              <a:rPr lang="pt-BR" dirty="0">
                <a:solidFill>
                  <a:srgbClr val="00B050"/>
                </a:solidFill>
              </a:rPr>
              <a:t>endereço</a:t>
            </a:r>
            <a:r>
              <a:rPr lang="pt-BR" b="1" dirty="0">
                <a:solidFill>
                  <a:srgbClr val="FF0000"/>
                </a:solidFill>
              </a:rPr>
              <a:t>) </a:t>
            </a:r>
            <a:r>
              <a:rPr lang="pt-BR" dirty="0"/>
              <a:t>pois o arquivo está </a:t>
            </a:r>
            <a:r>
              <a:rPr lang="pt-BR" b="1" dirty="0"/>
              <a:t>separado por ponto e virgula </a:t>
            </a:r>
            <a:r>
              <a:rPr lang="pt-BR" dirty="0"/>
              <a:t>(; - Excel em português) e não vírgula (, - Excel em Inglês</a:t>
            </a:r>
            <a:r>
              <a:rPr lang="pt-BR" b="1" dirty="0"/>
              <a:t>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11444"/>
            <a:ext cx="7344816" cy="20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Instalação de pacotes.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/>
              <a:t>Exercício: </a:t>
            </a:r>
            <a:r>
              <a:rPr lang="pt-BR" sz="4000" dirty="0"/>
              <a:t>Instale os seguintes pacotes:</a:t>
            </a:r>
          </a:p>
          <a:p>
            <a:r>
              <a:rPr lang="pt-BR" sz="4000" dirty="0"/>
              <a:t>1) reshape2</a:t>
            </a:r>
          </a:p>
          <a:p>
            <a:r>
              <a:rPr lang="pt-BR" sz="4000" dirty="0"/>
              <a:t>2) ggplot2</a:t>
            </a:r>
          </a:p>
          <a:p>
            <a:r>
              <a:rPr lang="pt-BR" sz="4000" dirty="0"/>
              <a:t>3) </a:t>
            </a:r>
            <a:r>
              <a:rPr lang="pt-BR" sz="4000" dirty="0" err="1"/>
              <a:t>dplyr</a:t>
            </a:r>
            <a:endParaRPr lang="pt-BR" sz="4000" dirty="0"/>
          </a:p>
          <a:p>
            <a:r>
              <a:rPr lang="pt-BR" sz="4000" dirty="0"/>
              <a:t>4) </a:t>
            </a:r>
            <a:r>
              <a:rPr lang="pt-BR" sz="4000" dirty="0" err="1"/>
              <a:t>foreign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633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que o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 err="1"/>
              <a:t>df</a:t>
            </a:r>
            <a:r>
              <a:rPr lang="pt-BR" dirty="0"/>
              <a:t> está no formato </a:t>
            </a:r>
            <a:r>
              <a:rPr lang="pt-BR" b="1" dirty="0" err="1">
                <a:solidFill>
                  <a:srgbClr val="00B050"/>
                </a:solidFill>
              </a:rPr>
              <a:t>wide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264696" cy="45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5:</a:t>
            </a:r>
            <a:r>
              <a:rPr lang="pt-BR" dirty="0"/>
              <a:t> Para transformar o formato </a:t>
            </a:r>
            <a:r>
              <a:rPr lang="pt-BR" b="1" dirty="0" err="1">
                <a:solidFill>
                  <a:srgbClr val="FF0000"/>
                </a:solidFill>
              </a:rPr>
              <a:t>wide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para o formato </a:t>
            </a:r>
            <a:r>
              <a:rPr lang="pt-BR" b="1" dirty="0" err="1">
                <a:solidFill>
                  <a:srgbClr val="FF0000"/>
                </a:solidFill>
              </a:rPr>
              <a:t>long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devemos usar o pacote </a:t>
            </a:r>
            <a:r>
              <a:rPr lang="pt-BR" b="1" dirty="0">
                <a:solidFill>
                  <a:srgbClr val="00B050"/>
                </a:solidFill>
              </a:rPr>
              <a:t>reshape2</a:t>
            </a:r>
            <a:r>
              <a:rPr lang="pt-BR" b="1" dirty="0"/>
              <a:t> </a:t>
            </a:r>
            <a:r>
              <a:rPr lang="pt-BR" dirty="0"/>
              <a:t> e a função </a:t>
            </a:r>
            <a:r>
              <a:rPr lang="pt-BR" b="1" dirty="0" err="1">
                <a:solidFill>
                  <a:srgbClr val="00B050"/>
                </a:solidFill>
              </a:rPr>
              <a:t>melt</a:t>
            </a:r>
            <a:r>
              <a:rPr lang="pt-BR" b="1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96952"/>
            <a:ext cx="3672408" cy="33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6851104" cy="5184576"/>
          </a:xfrm>
        </p:spPr>
      </p:pic>
    </p:spTree>
    <p:extLst>
      <p:ext uri="{BB962C8B-B14F-4D97-AF65-F5344CB8AC3E}">
        <p14:creationId xmlns:p14="http://schemas.microsoft.com/office/powerpoint/2010/main" val="23275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Repare que a função </a:t>
            </a:r>
            <a:r>
              <a:rPr lang="pt-BR" sz="3600" b="1" dirty="0" err="1">
                <a:solidFill>
                  <a:srgbClr val="FF0000"/>
                </a:solidFill>
              </a:rPr>
              <a:t>melt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possui dois argumentos:</a:t>
            </a:r>
          </a:p>
          <a:p>
            <a:r>
              <a:rPr lang="pt-BR" sz="3200" b="1" dirty="0" err="1">
                <a:solidFill>
                  <a:srgbClr val="FF0000"/>
                </a:solidFill>
              </a:rPr>
              <a:t>melt</a:t>
            </a:r>
            <a:r>
              <a:rPr lang="pt-BR" sz="3200" b="1" dirty="0">
                <a:solidFill>
                  <a:srgbClr val="FF0000"/>
                </a:solidFill>
              </a:rPr>
              <a:t>(</a:t>
            </a:r>
            <a:r>
              <a:rPr lang="pt-BR" sz="3200" b="1" dirty="0" err="1">
                <a:solidFill>
                  <a:srgbClr val="00B050"/>
                </a:solidFill>
              </a:rPr>
              <a:t>dataframe</a:t>
            </a:r>
            <a:r>
              <a:rPr lang="pt-BR" sz="3200" dirty="0" err="1">
                <a:solidFill>
                  <a:srgbClr val="FF0000"/>
                </a:solidFill>
              </a:rPr>
              <a:t>,</a:t>
            </a:r>
            <a:r>
              <a:rPr lang="pt-BR" sz="3200" b="1" dirty="0" err="1">
                <a:solidFill>
                  <a:srgbClr val="002060"/>
                </a:solidFill>
              </a:rPr>
              <a:t>id</a:t>
            </a:r>
            <a:r>
              <a:rPr lang="pt-BR" sz="3200" dirty="0">
                <a:solidFill>
                  <a:srgbClr val="002060"/>
                </a:solidFill>
              </a:rPr>
              <a:t>=</a:t>
            </a:r>
            <a:r>
              <a:rPr lang="pt-BR" sz="3200" dirty="0"/>
              <a:t>“variável(</a:t>
            </a:r>
            <a:r>
              <a:rPr lang="pt-BR" sz="3200" dirty="0" err="1"/>
              <a:t>is</a:t>
            </a:r>
            <a:r>
              <a:rPr lang="pt-BR" sz="3200" dirty="0"/>
              <a:t>) identificadora(s)”</a:t>
            </a:r>
            <a:r>
              <a:rPr lang="pt-BR" sz="3200" b="1" dirty="0">
                <a:solidFill>
                  <a:srgbClr val="FF0000"/>
                </a:solidFill>
              </a:rPr>
              <a:t>)</a:t>
            </a:r>
          </a:p>
          <a:p>
            <a:r>
              <a:rPr lang="pt-BR" sz="3200" dirty="0"/>
              <a:t>Outro comentário importante é que é possível trabalhar com mais do que uma variável.</a:t>
            </a:r>
          </a:p>
          <a:p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Execute o comando </a:t>
            </a:r>
            <a:r>
              <a:rPr lang="pt-BR" sz="3600" b="1" dirty="0">
                <a:solidFill>
                  <a:srgbClr val="FF0000"/>
                </a:solidFill>
              </a:rPr>
              <a:t>data(</a:t>
            </a:r>
            <a:r>
              <a:rPr lang="pt-BR" sz="3600" b="1" dirty="0" err="1">
                <a:solidFill>
                  <a:srgbClr val="FF0000"/>
                </a:solidFill>
              </a:rPr>
              <a:t>airquality</a:t>
            </a:r>
            <a:r>
              <a:rPr lang="pt-BR" sz="3600" b="1" dirty="0">
                <a:solidFill>
                  <a:srgbClr val="FF0000"/>
                </a:solidFill>
              </a:rPr>
              <a:t>)</a:t>
            </a:r>
            <a:r>
              <a:rPr lang="pt-BR" sz="3600" dirty="0"/>
              <a:t> e em seguida apenas a palavra </a:t>
            </a:r>
            <a:r>
              <a:rPr lang="pt-BR" sz="3600" b="1" dirty="0" err="1">
                <a:solidFill>
                  <a:srgbClr val="FF0000"/>
                </a:solidFill>
              </a:rPr>
              <a:t>airquality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o que cada comando faz ? O que surge no </a:t>
            </a:r>
            <a:r>
              <a:rPr lang="pt-BR" sz="3600" b="1" dirty="0" err="1">
                <a:solidFill>
                  <a:srgbClr val="00B050"/>
                </a:solidFill>
              </a:rPr>
              <a:t>Enviroment</a:t>
            </a:r>
            <a:r>
              <a:rPr lang="pt-BR" sz="3600" dirty="0">
                <a:solidFill>
                  <a:srgbClr val="00B050"/>
                </a:solidFill>
              </a:rPr>
              <a:t> </a:t>
            </a:r>
            <a:r>
              <a:rPr lang="pt-BR" sz="3600" dirty="0"/>
              <a:t>?</a:t>
            </a:r>
          </a:p>
          <a:p>
            <a:r>
              <a:rPr lang="pt-BR" sz="3600" dirty="0"/>
              <a:t>Transforme a base em uma base no formato </a:t>
            </a:r>
            <a:r>
              <a:rPr lang="pt-BR" sz="3600" b="1" dirty="0" err="1">
                <a:solidFill>
                  <a:srgbClr val="00B050"/>
                </a:solidFill>
              </a:rPr>
              <a:t>long</a:t>
            </a:r>
            <a:r>
              <a:rPr lang="pt-BR" sz="3600" dirty="0">
                <a:solidFill>
                  <a:srgbClr val="00B050"/>
                </a:solidFill>
              </a:rPr>
              <a:t> </a:t>
            </a:r>
            <a:r>
              <a:rPr lang="pt-BR" sz="3600" dirty="0">
                <a:solidFill>
                  <a:schemeClr val="bg2"/>
                </a:solidFill>
              </a:rPr>
              <a:t>usando o comando</a:t>
            </a:r>
            <a:r>
              <a:rPr lang="pt-BR" sz="3600" dirty="0">
                <a:solidFill>
                  <a:srgbClr val="00B050"/>
                </a:solidFill>
              </a:rPr>
              <a:t> </a:t>
            </a:r>
            <a:r>
              <a:rPr lang="pt-BR" sz="3600" b="1" dirty="0" err="1">
                <a:solidFill>
                  <a:srgbClr val="FF0000"/>
                </a:solidFill>
              </a:rPr>
              <a:t>melt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dirty="0">
                <a:solidFill>
                  <a:schemeClr val="bg2"/>
                </a:solidFill>
              </a:rPr>
              <a:t>e as variáveis identificadoras </a:t>
            </a:r>
            <a:r>
              <a:rPr lang="pt-BR" sz="3600" b="1" dirty="0" err="1">
                <a:solidFill>
                  <a:srgbClr val="FF0000"/>
                </a:solidFill>
              </a:rPr>
              <a:t>Month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chemeClr val="bg2"/>
                </a:solidFill>
              </a:rPr>
              <a:t>e</a:t>
            </a:r>
            <a:r>
              <a:rPr lang="pt-BR" sz="3600" b="1" dirty="0">
                <a:solidFill>
                  <a:srgbClr val="FF0000"/>
                </a:solidFill>
              </a:rPr>
              <a:t> Day.</a:t>
            </a:r>
          </a:p>
        </p:txBody>
      </p:sp>
    </p:spTree>
    <p:extLst>
      <p:ext uri="{BB962C8B-B14F-4D97-AF65-F5344CB8AC3E}">
        <p14:creationId xmlns:p14="http://schemas.microsoft.com/office/powerpoint/2010/main" val="12059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219256" cy="4752528"/>
          </a:xfrm>
        </p:spPr>
      </p:pic>
    </p:spTree>
    <p:extLst>
      <p:ext uri="{BB962C8B-B14F-4D97-AF65-F5344CB8AC3E}">
        <p14:creationId xmlns:p14="http://schemas.microsoft.com/office/powerpoint/2010/main" val="39979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agora fazer o contrário, pegar o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/>
              <a:t>df.wide</a:t>
            </a:r>
            <a:r>
              <a:rPr lang="pt-BR" dirty="0"/>
              <a:t> e transformar para o formato </a:t>
            </a:r>
            <a:r>
              <a:rPr lang="pt-BR" b="1" dirty="0">
                <a:solidFill>
                  <a:srgbClr val="00B050"/>
                </a:solidFill>
              </a:rPr>
              <a:t>WIDE</a:t>
            </a:r>
            <a:r>
              <a:rPr lang="pt-BR" dirty="0"/>
              <a:t>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612068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Transforme a base </a:t>
            </a:r>
            <a:r>
              <a:rPr lang="pt-BR" sz="3600" b="1" dirty="0" err="1">
                <a:solidFill>
                  <a:srgbClr val="FF0000"/>
                </a:solidFill>
              </a:rPr>
              <a:t>long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/>
              <a:t>(criada no exercício anterior)</a:t>
            </a:r>
            <a:r>
              <a:rPr lang="pt-BR" sz="3600" dirty="0"/>
              <a:t> em uma base no formato </a:t>
            </a:r>
            <a:r>
              <a:rPr lang="pt-BR" sz="3600" b="1" dirty="0" err="1">
                <a:solidFill>
                  <a:srgbClr val="00B050"/>
                </a:solidFill>
              </a:rPr>
              <a:t>wide</a:t>
            </a:r>
            <a:r>
              <a:rPr lang="pt-BR" sz="3600" b="1" dirty="0">
                <a:solidFill>
                  <a:srgbClr val="00B050"/>
                </a:solidFill>
              </a:rPr>
              <a:t> </a:t>
            </a:r>
            <a:r>
              <a:rPr lang="pt-BR" sz="3600" dirty="0">
                <a:solidFill>
                  <a:schemeClr val="bg2"/>
                </a:solidFill>
              </a:rPr>
              <a:t>usando o comando</a:t>
            </a:r>
            <a:r>
              <a:rPr lang="pt-BR" sz="3600" dirty="0">
                <a:solidFill>
                  <a:srgbClr val="00B050"/>
                </a:solidFill>
              </a:rPr>
              <a:t> </a:t>
            </a:r>
            <a:r>
              <a:rPr lang="pt-BR" sz="3600" b="1" dirty="0" err="1">
                <a:solidFill>
                  <a:srgbClr val="FF0000"/>
                </a:solidFill>
              </a:rPr>
              <a:t>dcast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dirty="0">
                <a:solidFill>
                  <a:schemeClr val="bg2"/>
                </a:solidFill>
              </a:rPr>
              <a:t>.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4" y="1600200"/>
            <a:ext cx="7806054" cy="49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Manipulação de Banco de Dados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Note que surgiu um novo comando no R, o </a:t>
            </a:r>
            <a:r>
              <a:rPr lang="pt-BR" sz="3600" b="1" dirty="0">
                <a:solidFill>
                  <a:srgbClr val="FF0000"/>
                </a:solidFill>
              </a:rPr>
              <a:t>símbolo de til </a:t>
            </a:r>
            <a:r>
              <a:rPr lang="pt-BR" sz="3600" dirty="0"/>
              <a:t>(</a:t>
            </a:r>
            <a:r>
              <a:rPr lang="pt-BR" sz="3600" b="1" dirty="0">
                <a:solidFill>
                  <a:srgbClr val="FF0000"/>
                </a:solidFill>
              </a:rPr>
              <a:t>~</a:t>
            </a:r>
            <a:r>
              <a:rPr lang="pt-BR" sz="3600" dirty="0"/>
              <a:t>).</a:t>
            </a:r>
          </a:p>
          <a:p>
            <a:r>
              <a:rPr lang="pt-BR" sz="3600" dirty="0"/>
              <a:t>Esse símbolo é utilizado para representar relação direta entre o lado esquerdo do </a:t>
            </a:r>
            <a:r>
              <a:rPr lang="pt-BR" sz="3600" b="1" dirty="0">
                <a:solidFill>
                  <a:srgbClr val="FF0000"/>
                </a:solidFill>
              </a:rPr>
              <a:t>~ </a:t>
            </a:r>
            <a:r>
              <a:rPr lang="pt-BR" sz="3600" dirty="0"/>
              <a:t>e a</a:t>
            </a:r>
            <a:r>
              <a:rPr lang="pt-BR" sz="3600" b="1" dirty="0">
                <a:solidFill>
                  <a:srgbClr val="FF0000"/>
                </a:solidFill>
              </a:rPr>
              <a:t> fórmula </a:t>
            </a:r>
            <a:r>
              <a:rPr lang="pt-BR" sz="3600" dirty="0"/>
              <a:t>do lado direito.</a:t>
            </a:r>
          </a:p>
          <a:p>
            <a:r>
              <a:rPr lang="pt-BR" sz="3600" dirty="0"/>
              <a:t>Veremos mais detalhes desse símbolo ao longo do curso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Instalação de pacotes.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instalação dois pacotes é feito somente uma vez. Após a instalação dos pacotes ele estará disponível, desde que você faça a </a:t>
            </a:r>
            <a:r>
              <a:rPr lang="pt-BR" b="1" dirty="0">
                <a:solidFill>
                  <a:srgbClr val="FF0000"/>
                </a:solidFill>
              </a:rPr>
              <a:t>invocação dos pacotes </a:t>
            </a:r>
            <a:r>
              <a:rPr lang="pt-BR" dirty="0"/>
              <a:t>de interesse.</a:t>
            </a:r>
          </a:p>
          <a:p>
            <a:r>
              <a:rPr lang="pt-BR" dirty="0"/>
              <a:t>A invocação dos pacotes é feita por meio da seguinte função:</a:t>
            </a:r>
          </a:p>
          <a:p>
            <a:pPr algn="ctr"/>
            <a:r>
              <a:rPr lang="pt-BR" sz="4800" b="1" dirty="0" err="1">
                <a:solidFill>
                  <a:srgbClr val="FF0000"/>
                </a:solidFill>
              </a:rPr>
              <a:t>library</a:t>
            </a:r>
            <a:r>
              <a:rPr lang="pt-BR" sz="4800" b="1" dirty="0">
                <a:solidFill>
                  <a:srgbClr val="FF0000"/>
                </a:solidFill>
              </a:rPr>
              <a:t>(</a:t>
            </a:r>
            <a:r>
              <a:rPr lang="pt-BR" sz="4800" b="1" dirty="0" err="1">
                <a:solidFill>
                  <a:srgbClr val="00B050"/>
                </a:solidFill>
              </a:rPr>
              <a:t>nome.do.pacote</a:t>
            </a:r>
            <a:r>
              <a:rPr lang="pt-BR" sz="4800" b="1" dirty="0">
                <a:solidFill>
                  <a:srgbClr val="FF0000"/>
                </a:solidFill>
              </a:rPr>
              <a:t>)</a:t>
            </a:r>
          </a:p>
          <a:p>
            <a:r>
              <a:rPr lang="pt-BR" dirty="0"/>
              <a:t>Toda vez que desejarmos utilizar um pacote, devemos fazer essa invocação. Uma vez invocado, todas as funções disponíveis no pacote ficam na memória até que o R seja fechado.</a:t>
            </a:r>
          </a:p>
        </p:txBody>
      </p:sp>
    </p:spTree>
    <p:extLst>
      <p:ext uri="{BB962C8B-B14F-4D97-AF65-F5344CB8AC3E}">
        <p14:creationId xmlns:p14="http://schemas.microsoft.com/office/powerpoint/2010/main" val="19927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dois ou mais </a:t>
            </a:r>
            <a:r>
              <a:rPr lang="pt-BR" b="1" dirty="0" err="1">
                <a:solidFill>
                  <a:srgbClr val="FF0000"/>
                </a:solidFill>
              </a:rPr>
              <a:t>dataframes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desejamos uni-los podemos fazer isso por meio da função </a:t>
            </a:r>
            <a:r>
              <a:rPr lang="pt-BR" b="1" dirty="0">
                <a:solidFill>
                  <a:srgbClr val="00B050"/>
                </a:solidFill>
              </a:rPr>
              <a:t>merge()</a:t>
            </a:r>
            <a:r>
              <a:rPr lang="pt-BR" dirty="0"/>
              <a:t>.</a:t>
            </a:r>
          </a:p>
          <a:p>
            <a:r>
              <a:rPr lang="pt-BR" dirty="0"/>
              <a:t>Essa função possui alguns argumentos: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merge(</a:t>
            </a:r>
            <a:r>
              <a:rPr lang="en-US" sz="4000" b="1" dirty="0">
                <a:solidFill>
                  <a:srgbClr val="002060"/>
                </a:solidFill>
              </a:rPr>
              <a:t>x, y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F0"/>
                </a:solidFill>
              </a:rPr>
              <a:t>by = , </a:t>
            </a:r>
            <a:r>
              <a:rPr lang="en-US" sz="4000" b="1" dirty="0" err="1">
                <a:solidFill>
                  <a:srgbClr val="00B0F0"/>
                </a:solidFill>
              </a:rPr>
              <a:t>by.x</a:t>
            </a:r>
            <a:r>
              <a:rPr lang="en-US" sz="4000" b="1" dirty="0">
                <a:solidFill>
                  <a:srgbClr val="00B0F0"/>
                </a:solidFill>
              </a:rPr>
              <a:t> = , </a:t>
            </a:r>
            <a:r>
              <a:rPr lang="en-US" sz="4000" b="1" dirty="0" err="1">
                <a:solidFill>
                  <a:srgbClr val="00B0F0"/>
                </a:solidFill>
              </a:rPr>
              <a:t>by.y</a:t>
            </a:r>
            <a:r>
              <a:rPr lang="en-US" sz="4000" b="1" dirty="0">
                <a:solidFill>
                  <a:srgbClr val="00B0F0"/>
                </a:solidFill>
              </a:rPr>
              <a:t> =</a:t>
            </a:r>
            <a:r>
              <a:rPr lang="en-US" sz="4000" dirty="0"/>
              <a:t> , </a:t>
            </a:r>
          </a:p>
          <a:p>
            <a:r>
              <a:rPr lang="en-US" sz="4000" dirty="0"/>
              <a:t>                   </a:t>
            </a:r>
            <a:r>
              <a:rPr lang="en-US" sz="4000" b="1" dirty="0">
                <a:solidFill>
                  <a:srgbClr val="7030A0"/>
                </a:solidFill>
              </a:rPr>
              <a:t>all = , </a:t>
            </a:r>
            <a:r>
              <a:rPr lang="en-US" sz="4000" b="1" dirty="0" err="1">
                <a:solidFill>
                  <a:srgbClr val="7030A0"/>
                </a:solidFill>
              </a:rPr>
              <a:t>all.x</a:t>
            </a:r>
            <a:r>
              <a:rPr lang="en-US" sz="4000" b="1" dirty="0">
                <a:solidFill>
                  <a:srgbClr val="7030A0"/>
                </a:solidFill>
              </a:rPr>
              <a:t> = all, </a:t>
            </a:r>
            <a:r>
              <a:rPr lang="en-US" sz="4000" b="1" dirty="0" err="1">
                <a:solidFill>
                  <a:srgbClr val="7030A0"/>
                </a:solidFill>
              </a:rPr>
              <a:t>all.y</a:t>
            </a:r>
            <a:r>
              <a:rPr lang="en-US" sz="4000" b="1" dirty="0">
                <a:solidFill>
                  <a:srgbClr val="7030A0"/>
                </a:solidFill>
              </a:rPr>
              <a:t> = all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merge(</a:t>
            </a:r>
            <a:r>
              <a:rPr lang="en-US" sz="4000" b="1" dirty="0">
                <a:solidFill>
                  <a:srgbClr val="002060"/>
                </a:solidFill>
              </a:rPr>
              <a:t>x, y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F0"/>
                </a:solidFill>
              </a:rPr>
              <a:t>by = , </a:t>
            </a:r>
            <a:r>
              <a:rPr lang="en-US" sz="4000" b="1" dirty="0" err="1">
                <a:solidFill>
                  <a:srgbClr val="00B0F0"/>
                </a:solidFill>
              </a:rPr>
              <a:t>by.x</a:t>
            </a:r>
            <a:r>
              <a:rPr lang="en-US" sz="4000" b="1" dirty="0">
                <a:solidFill>
                  <a:srgbClr val="00B0F0"/>
                </a:solidFill>
              </a:rPr>
              <a:t> = , </a:t>
            </a:r>
            <a:r>
              <a:rPr lang="en-US" sz="4000" b="1" dirty="0" err="1">
                <a:solidFill>
                  <a:srgbClr val="00B0F0"/>
                </a:solidFill>
              </a:rPr>
              <a:t>by.y</a:t>
            </a:r>
            <a:r>
              <a:rPr lang="en-US" sz="4000" b="1" dirty="0">
                <a:solidFill>
                  <a:srgbClr val="00B0F0"/>
                </a:solidFill>
              </a:rPr>
              <a:t> =</a:t>
            </a:r>
            <a:r>
              <a:rPr lang="en-US" sz="4000" dirty="0"/>
              <a:t> , </a:t>
            </a:r>
          </a:p>
          <a:p>
            <a:pPr marL="0" indent="0">
              <a:buNone/>
            </a:pPr>
            <a:r>
              <a:rPr lang="en-US" sz="4000" dirty="0"/>
              <a:t>                   </a:t>
            </a:r>
            <a:r>
              <a:rPr lang="en-US" sz="4000" b="1" dirty="0">
                <a:solidFill>
                  <a:srgbClr val="7030A0"/>
                </a:solidFill>
              </a:rPr>
              <a:t>all = , </a:t>
            </a:r>
            <a:r>
              <a:rPr lang="en-US" sz="4000" b="1" dirty="0" err="1">
                <a:solidFill>
                  <a:srgbClr val="7030A0"/>
                </a:solidFill>
              </a:rPr>
              <a:t>all.x</a:t>
            </a:r>
            <a:r>
              <a:rPr lang="en-US" sz="4000" b="1" dirty="0">
                <a:solidFill>
                  <a:srgbClr val="7030A0"/>
                </a:solidFill>
              </a:rPr>
              <a:t> = all, </a:t>
            </a:r>
            <a:r>
              <a:rPr lang="en-US" sz="4000" b="1" dirty="0" err="1">
                <a:solidFill>
                  <a:srgbClr val="7030A0"/>
                </a:solidFill>
              </a:rPr>
              <a:t>all.y</a:t>
            </a:r>
            <a:r>
              <a:rPr lang="en-US" sz="4000" b="1" dirty="0">
                <a:solidFill>
                  <a:srgbClr val="7030A0"/>
                </a:solidFill>
              </a:rPr>
              <a:t> = all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endParaRPr lang="pt-BR" sz="40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07704" y="3212976"/>
            <a:ext cx="720080" cy="5760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angulado 5"/>
          <p:cNvCxnSpPr>
            <a:endCxn id="4" idx="0"/>
          </p:cNvCxnSpPr>
          <p:nvPr/>
        </p:nvCxnSpPr>
        <p:spPr>
          <a:xfrm rot="5400000">
            <a:off x="2231740" y="2672916"/>
            <a:ext cx="576064" cy="504056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403648" y="1805915"/>
            <a:ext cx="3472425" cy="8309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/>
              <a:t>Nomes dos </a:t>
            </a:r>
            <a:r>
              <a:rPr lang="pt-BR" sz="2400" b="1" dirty="0" err="1"/>
              <a:t>dataframes</a:t>
            </a:r>
            <a:endParaRPr lang="pt-BR" sz="2400" b="1" dirty="0"/>
          </a:p>
          <a:p>
            <a:r>
              <a:rPr lang="pt-BR" sz="2400" dirty="0"/>
              <a:t>a serem unidos.</a:t>
            </a:r>
          </a:p>
        </p:txBody>
      </p:sp>
    </p:spTree>
    <p:extLst>
      <p:ext uri="{BB962C8B-B14F-4D97-AF65-F5344CB8AC3E}">
        <p14:creationId xmlns:p14="http://schemas.microsoft.com/office/powerpoint/2010/main" val="3543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merge(</a:t>
            </a:r>
            <a:r>
              <a:rPr lang="en-US" sz="4000" b="1" dirty="0">
                <a:solidFill>
                  <a:srgbClr val="002060"/>
                </a:solidFill>
              </a:rPr>
              <a:t>x, y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F0"/>
                </a:solidFill>
              </a:rPr>
              <a:t>by = , </a:t>
            </a:r>
            <a:r>
              <a:rPr lang="en-US" sz="4000" b="1" dirty="0" err="1">
                <a:solidFill>
                  <a:srgbClr val="00B0F0"/>
                </a:solidFill>
              </a:rPr>
              <a:t>by.x</a:t>
            </a:r>
            <a:r>
              <a:rPr lang="en-US" sz="4000" b="1" dirty="0">
                <a:solidFill>
                  <a:srgbClr val="00B0F0"/>
                </a:solidFill>
              </a:rPr>
              <a:t> = , </a:t>
            </a:r>
            <a:r>
              <a:rPr lang="en-US" sz="4000" b="1" dirty="0" err="1">
                <a:solidFill>
                  <a:srgbClr val="00B0F0"/>
                </a:solidFill>
              </a:rPr>
              <a:t>by.y</a:t>
            </a:r>
            <a:r>
              <a:rPr lang="en-US" sz="4000" b="1" dirty="0">
                <a:solidFill>
                  <a:srgbClr val="00B0F0"/>
                </a:solidFill>
              </a:rPr>
              <a:t> =</a:t>
            </a:r>
            <a:r>
              <a:rPr lang="en-US" sz="4000" dirty="0"/>
              <a:t> , </a:t>
            </a:r>
          </a:p>
          <a:p>
            <a:pPr marL="0" indent="0">
              <a:buNone/>
            </a:pPr>
            <a:r>
              <a:rPr lang="en-US" sz="4000" dirty="0"/>
              <a:t>                   </a:t>
            </a:r>
            <a:r>
              <a:rPr lang="en-US" sz="4000" b="1" dirty="0">
                <a:solidFill>
                  <a:srgbClr val="7030A0"/>
                </a:solidFill>
              </a:rPr>
              <a:t>all = , </a:t>
            </a:r>
            <a:r>
              <a:rPr lang="en-US" sz="4000" b="1" dirty="0" err="1">
                <a:solidFill>
                  <a:srgbClr val="7030A0"/>
                </a:solidFill>
              </a:rPr>
              <a:t>all.x</a:t>
            </a:r>
            <a:r>
              <a:rPr lang="en-US" sz="4000" b="1" dirty="0">
                <a:solidFill>
                  <a:srgbClr val="7030A0"/>
                </a:solidFill>
              </a:rPr>
              <a:t> = all, </a:t>
            </a:r>
            <a:r>
              <a:rPr lang="en-US" sz="4000" b="1" dirty="0" err="1">
                <a:solidFill>
                  <a:srgbClr val="7030A0"/>
                </a:solidFill>
              </a:rPr>
              <a:t>all.y</a:t>
            </a:r>
            <a:r>
              <a:rPr lang="en-US" sz="4000" b="1" dirty="0">
                <a:solidFill>
                  <a:srgbClr val="7030A0"/>
                </a:solidFill>
              </a:rPr>
              <a:t> = all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endParaRPr lang="pt-BR" sz="40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3808" y="3140968"/>
            <a:ext cx="3960440" cy="5760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angulado 5"/>
          <p:cNvCxnSpPr/>
          <p:nvPr/>
        </p:nvCxnSpPr>
        <p:spPr>
          <a:xfrm rot="5400000">
            <a:off x="4677329" y="2742238"/>
            <a:ext cx="617437" cy="324038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363216" y="1364575"/>
            <a:ext cx="7569701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/>
              <a:t>Nomes das variáveis que serão </a:t>
            </a:r>
            <a:r>
              <a:rPr lang="pt-BR" sz="2400" dirty="0" smtClean="0"/>
              <a:t>utilizadas;</a:t>
            </a:r>
          </a:p>
          <a:p>
            <a:r>
              <a:rPr lang="pt-BR" sz="2400" dirty="0" smtClean="0"/>
              <a:t>no merge (ou se usa </a:t>
            </a:r>
            <a:r>
              <a:rPr lang="pt-BR" sz="2400" b="1" dirty="0" err="1" smtClean="0"/>
              <a:t>by</a:t>
            </a:r>
            <a:r>
              <a:rPr lang="pt-BR" sz="2400" dirty="0" smtClean="0"/>
              <a:t>=, ou se usa simultaneamente</a:t>
            </a:r>
          </a:p>
          <a:p>
            <a:r>
              <a:rPr lang="pt-BR" sz="2400" b="1" dirty="0" err="1" smtClean="0"/>
              <a:t>by.x</a:t>
            </a:r>
            <a:r>
              <a:rPr lang="pt-BR" sz="2400" b="1" dirty="0"/>
              <a:t>= </a:t>
            </a:r>
            <a:r>
              <a:rPr lang="pt-BR" sz="2400" dirty="0"/>
              <a:t>e </a:t>
            </a:r>
            <a:r>
              <a:rPr lang="pt-BR" sz="2400" b="1" dirty="0" err="1"/>
              <a:t>by.y</a:t>
            </a:r>
            <a:r>
              <a:rPr lang="pt-BR" sz="2400" b="1" dirty="0"/>
              <a:t>= </a:t>
            </a:r>
            <a:r>
              <a:rPr lang="pt-BR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324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merge(</a:t>
            </a:r>
            <a:r>
              <a:rPr lang="en-US" sz="4000" b="1" dirty="0">
                <a:solidFill>
                  <a:srgbClr val="002060"/>
                </a:solidFill>
              </a:rPr>
              <a:t>x, y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F0"/>
                </a:solidFill>
              </a:rPr>
              <a:t>by = , </a:t>
            </a:r>
            <a:r>
              <a:rPr lang="en-US" sz="4000" b="1" dirty="0" err="1">
                <a:solidFill>
                  <a:srgbClr val="00B0F0"/>
                </a:solidFill>
              </a:rPr>
              <a:t>by.x</a:t>
            </a:r>
            <a:r>
              <a:rPr lang="en-US" sz="4000" b="1" dirty="0">
                <a:solidFill>
                  <a:srgbClr val="00B0F0"/>
                </a:solidFill>
              </a:rPr>
              <a:t> = , </a:t>
            </a:r>
            <a:r>
              <a:rPr lang="en-US" sz="4000" b="1" dirty="0" err="1">
                <a:solidFill>
                  <a:srgbClr val="00B0F0"/>
                </a:solidFill>
              </a:rPr>
              <a:t>by.y</a:t>
            </a:r>
            <a:r>
              <a:rPr lang="en-US" sz="4000" b="1" dirty="0">
                <a:solidFill>
                  <a:srgbClr val="00B0F0"/>
                </a:solidFill>
              </a:rPr>
              <a:t> =</a:t>
            </a:r>
            <a:r>
              <a:rPr lang="en-US" sz="4000" dirty="0"/>
              <a:t> , </a:t>
            </a:r>
          </a:p>
          <a:p>
            <a:pPr marL="0" indent="0">
              <a:buNone/>
            </a:pPr>
            <a:r>
              <a:rPr lang="en-US" sz="4000" dirty="0"/>
              <a:t>                   </a:t>
            </a:r>
            <a:r>
              <a:rPr lang="en-US" sz="4000" b="1" dirty="0">
                <a:solidFill>
                  <a:srgbClr val="7030A0"/>
                </a:solidFill>
              </a:rPr>
              <a:t>all = , </a:t>
            </a:r>
            <a:r>
              <a:rPr lang="en-US" sz="4000" b="1" dirty="0" err="1">
                <a:solidFill>
                  <a:srgbClr val="7030A0"/>
                </a:solidFill>
              </a:rPr>
              <a:t>all.x</a:t>
            </a:r>
            <a:r>
              <a:rPr lang="en-US" sz="4000" b="1" dirty="0">
                <a:solidFill>
                  <a:srgbClr val="7030A0"/>
                </a:solidFill>
              </a:rPr>
              <a:t> = all, </a:t>
            </a:r>
            <a:r>
              <a:rPr lang="en-US" sz="4000" b="1" dirty="0" err="1">
                <a:solidFill>
                  <a:srgbClr val="7030A0"/>
                </a:solidFill>
              </a:rPr>
              <a:t>all.y</a:t>
            </a:r>
            <a:r>
              <a:rPr lang="en-US" sz="4000" b="1" dirty="0">
                <a:solidFill>
                  <a:srgbClr val="7030A0"/>
                </a:solidFill>
              </a:rPr>
              <a:t> = all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endParaRPr lang="pt-BR" sz="40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27784" y="3861048"/>
            <a:ext cx="5040560" cy="5760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angulado 5"/>
          <p:cNvCxnSpPr/>
          <p:nvPr/>
        </p:nvCxnSpPr>
        <p:spPr>
          <a:xfrm rot="16200000" flipV="1">
            <a:off x="5049297" y="4554369"/>
            <a:ext cx="917615" cy="720080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72000" y="5391706"/>
            <a:ext cx="2645276" cy="95410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/>
              <a:t>Tipo e merge </a:t>
            </a:r>
          </a:p>
          <a:p>
            <a:r>
              <a:rPr lang="pt-BR" sz="2800" dirty="0"/>
              <a:t>a ser realizado.</a:t>
            </a:r>
          </a:p>
        </p:txBody>
      </p:sp>
    </p:spTree>
    <p:extLst>
      <p:ext uri="{BB962C8B-B14F-4D97-AF65-F5344CB8AC3E}">
        <p14:creationId xmlns:p14="http://schemas.microsoft.com/office/powerpoint/2010/main" val="26178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480720" cy="4827019"/>
          </a:xfrm>
        </p:spPr>
      </p:pic>
      <p:sp>
        <p:nvSpPr>
          <p:cNvPr id="5" name="Elipse 4"/>
          <p:cNvSpPr/>
          <p:nvPr/>
        </p:nvSpPr>
        <p:spPr>
          <a:xfrm>
            <a:off x="1979712" y="3212976"/>
            <a:ext cx="43204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5" idx="6"/>
          </p:cNvCxnSpPr>
          <p:nvPr/>
        </p:nvCxnSpPr>
        <p:spPr>
          <a:xfrm>
            <a:off x="2411760" y="3356992"/>
            <a:ext cx="31683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580112" y="3212976"/>
            <a:ext cx="25202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956186" y="3501008"/>
            <a:ext cx="43204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10" idx="6"/>
          </p:cNvCxnSpPr>
          <p:nvPr/>
        </p:nvCxnSpPr>
        <p:spPr>
          <a:xfrm>
            <a:off x="2388234" y="3645024"/>
            <a:ext cx="31683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5556586" y="3501008"/>
            <a:ext cx="25202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Visualmente os tipos possíveis de </a:t>
            </a:r>
            <a:r>
              <a:rPr lang="pt-BR" b="1" dirty="0">
                <a:solidFill>
                  <a:srgbClr val="FF0000"/>
                </a:solidFill>
              </a:rPr>
              <a:t>merges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são: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7560840" cy="34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queremos a </a:t>
            </a:r>
            <a:r>
              <a:rPr lang="pt-BR" b="1" dirty="0">
                <a:solidFill>
                  <a:srgbClr val="FF0000"/>
                </a:solidFill>
              </a:rPr>
              <a:t>interseção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 err="1">
                <a:solidFill>
                  <a:srgbClr val="00B050"/>
                </a:solidFill>
              </a:rPr>
              <a:t>all</a:t>
            </a:r>
            <a:r>
              <a:rPr lang="pt-BR" b="1" dirty="0">
                <a:solidFill>
                  <a:srgbClr val="00B050"/>
                </a:solidFill>
              </a:rPr>
              <a:t>=FALSE</a:t>
            </a:r>
            <a:r>
              <a:rPr lang="pt-BR" dirty="0"/>
              <a:t>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912768" cy="41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queremos a </a:t>
            </a:r>
            <a:r>
              <a:rPr lang="pt-BR" b="1" dirty="0" smtClean="0">
                <a:solidFill>
                  <a:srgbClr val="FF0000"/>
                </a:solidFill>
              </a:rPr>
              <a:t>união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 err="1">
                <a:solidFill>
                  <a:srgbClr val="00B050"/>
                </a:solidFill>
              </a:rPr>
              <a:t>all</a:t>
            </a:r>
            <a:r>
              <a:rPr lang="pt-BR" b="1" dirty="0">
                <a:solidFill>
                  <a:srgbClr val="00B050"/>
                </a:solidFill>
              </a:rPr>
              <a:t>=TRUE</a:t>
            </a:r>
            <a:r>
              <a:rPr lang="pt-BR" dirty="0"/>
              <a:t>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912768" cy="41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 tudo da </a:t>
            </a:r>
            <a:r>
              <a:rPr lang="pt-BR" b="1" dirty="0">
                <a:solidFill>
                  <a:srgbClr val="FF0000"/>
                </a:solidFill>
              </a:rPr>
              <a:t>primeira base </a:t>
            </a:r>
            <a:r>
              <a:rPr lang="pt-BR" dirty="0"/>
              <a:t>(</a:t>
            </a:r>
            <a:r>
              <a:rPr lang="pt-BR" b="1" dirty="0" err="1">
                <a:solidFill>
                  <a:srgbClr val="00B050"/>
                </a:solidFill>
              </a:rPr>
              <a:t>all.x</a:t>
            </a:r>
            <a:r>
              <a:rPr lang="pt-BR" b="1" dirty="0">
                <a:solidFill>
                  <a:srgbClr val="00B050"/>
                </a:solidFill>
              </a:rPr>
              <a:t>=TRUE</a:t>
            </a:r>
            <a:r>
              <a:rPr lang="pt-BR" dirty="0"/>
              <a:t>):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68407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 tudo da </a:t>
            </a:r>
            <a:r>
              <a:rPr lang="pt-BR" b="1" dirty="0">
                <a:solidFill>
                  <a:srgbClr val="FF0000"/>
                </a:solidFill>
              </a:rPr>
              <a:t>segunda base </a:t>
            </a:r>
            <a:r>
              <a:rPr lang="pt-BR" dirty="0"/>
              <a:t>(</a:t>
            </a:r>
            <a:r>
              <a:rPr lang="pt-BR" b="1" dirty="0" err="1">
                <a:solidFill>
                  <a:srgbClr val="00B050"/>
                </a:solidFill>
              </a:rPr>
              <a:t>all.y</a:t>
            </a:r>
            <a:r>
              <a:rPr lang="pt-BR" b="1" dirty="0">
                <a:solidFill>
                  <a:srgbClr val="00B050"/>
                </a:solidFill>
              </a:rPr>
              <a:t>=TRUE</a:t>
            </a:r>
            <a:r>
              <a:rPr lang="pt-BR" dirty="0"/>
              <a:t>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Instalação de pacotes.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/>
              <a:t>Exercício: </a:t>
            </a:r>
            <a:r>
              <a:rPr lang="pt-BR" sz="4000" dirty="0"/>
              <a:t>Invoque os seguintes pacotes:</a:t>
            </a:r>
          </a:p>
          <a:p>
            <a:r>
              <a:rPr lang="pt-BR" sz="4000" dirty="0"/>
              <a:t>1) reshape2</a:t>
            </a:r>
          </a:p>
          <a:p>
            <a:r>
              <a:rPr lang="pt-BR" sz="4000" dirty="0"/>
              <a:t>2) ggplot2</a:t>
            </a:r>
          </a:p>
          <a:p>
            <a:r>
              <a:rPr lang="pt-BR" sz="4000" dirty="0"/>
              <a:t>3) </a:t>
            </a:r>
            <a:r>
              <a:rPr lang="pt-BR" sz="4000" dirty="0" err="1"/>
              <a:t>dplyr</a:t>
            </a:r>
            <a:endParaRPr lang="pt-BR" sz="4000" dirty="0"/>
          </a:p>
          <a:p>
            <a:r>
              <a:rPr lang="pt-BR" sz="4000" dirty="0"/>
              <a:t>4) </a:t>
            </a:r>
            <a:r>
              <a:rPr lang="pt-BR" sz="4000" dirty="0" err="1"/>
              <a:t>foreign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1257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 tudo de </a:t>
            </a:r>
            <a:r>
              <a:rPr lang="pt-BR" b="1" dirty="0">
                <a:solidFill>
                  <a:srgbClr val="FF0000"/>
                </a:solidFill>
              </a:rPr>
              <a:t>todos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 err="1">
                <a:solidFill>
                  <a:srgbClr val="00B050"/>
                </a:solidFill>
              </a:rPr>
              <a:t>all</a:t>
            </a:r>
            <a:r>
              <a:rPr lang="pt-BR" b="1" dirty="0">
                <a:solidFill>
                  <a:srgbClr val="00B050"/>
                </a:solidFill>
              </a:rPr>
              <a:t>=TRUE</a:t>
            </a:r>
            <a:r>
              <a:rPr lang="pt-BR" dirty="0"/>
              <a:t>):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5014"/>
            <a:ext cx="6264696" cy="46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7: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836327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7: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8" y="2170485"/>
            <a:ext cx="819841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Exercício: </a:t>
            </a:r>
            <a:r>
              <a:rPr lang="pt-BR" sz="3200" dirty="0"/>
              <a:t>Utilizando como variáveis </a:t>
            </a:r>
            <a:r>
              <a:rPr lang="pt-BR" sz="3200" b="1" dirty="0"/>
              <a:t>ID</a:t>
            </a:r>
            <a:r>
              <a:rPr lang="pt-BR" sz="3200" dirty="0"/>
              <a:t> as variáveis </a:t>
            </a:r>
            <a:r>
              <a:rPr lang="pt-BR" sz="3200" b="1" dirty="0">
                <a:solidFill>
                  <a:srgbClr val="00B050"/>
                </a:solidFill>
              </a:rPr>
              <a:t>ID</a:t>
            </a:r>
            <a:r>
              <a:rPr lang="pt-BR" sz="3200" dirty="0"/>
              <a:t> e </a:t>
            </a:r>
            <a:r>
              <a:rPr lang="pt-BR" sz="3200" b="1" dirty="0" err="1">
                <a:solidFill>
                  <a:srgbClr val="00B050"/>
                </a:solidFill>
              </a:rPr>
              <a:t>Name</a:t>
            </a:r>
            <a:r>
              <a:rPr lang="pt-BR" sz="3200" dirty="0">
                <a:solidFill>
                  <a:srgbClr val="00B050"/>
                </a:solidFill>
              </a:rPr>
              <a:t> </a:t>
            </a:r>
            <a:r>
              <a:rPr lang="pt-BR" sz="3200" dirty="0"/>
              <a:t>faça os seguintes </a:t>
            </a:r>
            <a:r>
              <a:rPr lang="pt-BR" sz="3200" b="1" dirty="0">
                <a:solidFill>
                  <a:srgbClr val="FF0000"/>
                </a:solidFill>
              </a:rPr>
              <a:t>merges</a:t>
            </a:r>
            <a:r>
              <a:rPr lang="pt-BR" sz="3200" dirty="0"/>
              <a:t>:</a:t>
            </a:r>
          </a:p>
          <a:p>
            <a:r>
              <a:rPr lang="pt-BR" sz="3200" dirty="0"/>
              <a:t>1) Natural </a:t>
            </a:r>
            <a:r>
              <a:rPr lang="pt-BR" sz="3200" dirty="0" err="1"/>
              <a:t>Join</a:t>
            </a:r>
            <a:endParaRPr lang="pt-BR" sz="3200" dirty="0"/>
          </a:p>
          <a:p>
            <a:r>
              <a:rPr lang="pt-BR" sz="3200" dirty="0"/>
              <a:t>2) </a:t>
            </a:r>
            <a:r>
              <a:rPr lang="pt-BR" sz="3200" dirty="0" err="1"/>
              <a:t>Left</a:t>
            </a:r>
            <a:r>
              <a:rPr lang="pt-BR" sz="3200" dirty="0"/>
              <a:t> </a:t>
            </a:r>
            <a:r>
              <a:rPr lang="pt-BR" sz="3200" dirty="0" err="1"/>
              <a:t>outer</a:t>
            </a:r>
            <a:r>
              <a:rPr lang="pt-BR" sz="3200" dirty="0"/>
              <a:t> </a:t>
            </a:r>
            <a:r>
              <a:rPr lang="pt-BR" sz="3200" dirty="0" err="1"/>
              <a:t>join</a:t>
            </a:r>
            <a:endParaRPr lang="pt-BR" sz="3200" dirty="0"/>
          </a:p>
          <a:p>
            <a:r>
              <a:rPr lang="pt-BR" sz="3200" dirty="0"/>
              <a:t>3) </a:t>
            </a:r>
            <a:r>
              <a:rPr lang="pt-BR" sz="3200" dirty="0" err="1"/>
              <a:t>Right</a:t>
            </a:r>
            <a:r>
              <a:rPr lang="pt-BR" sz="3200" dirty="0"/>
              <a:t> </a:t>
            </a:r>
            <a:r>
              <a:rPr lang="pt-BR" sz="3200" dirty="0" err="1"/>
              <a:t>outer</a:t>
            </a:r>
            <a:r>
              <a:rPr lang="pt-BR" sz="3200" dirty="0"/>
              <a:t> </a:t>
            </a:r>
            <a:r>
              <a:rPr lang="pt-BR" sz="3200" dirty="0" err="1"/>
              <a:t>join</a:t>
            </a:r>
            <a:endParaRPr lang="pt-BR" sz="3200" dirty="0"/>
          </a:p>
          <a:p>
            <a:r>
              <a:rPr lang="pt-BR" sz="3200" dirty="0"/>
              <a:t>4) </a:t>
            </a:r>
            <a:r>
              <a:rPr lang="pt-BR" sz="3200" dirty="0" err="1"/>
              <a:t>Full</a:t>
            </a:r>
            <a:r>
              <a:rPr lang="pt-BR" sz="3200" dirty="0"/>
              <a:t> </a:t>
            </a:r>
            <a:r>
              <a:rPr lang="pt-BR" sz="3200" dirty="0" err="1"/>
              <a:t>outer</a:t>
            </a:r>
            <a:r>
              <a:rPr lang="pt-BR" sz="3200" dirty="0"/>
              <a:t> </a:t>
            </a:r>
            <a:r>
              <a:rPr lang="pt-BR" sz="3200" dirty="0" err="1"/>
              <a:t>join</a:t>
            </a:r>
            <a:endParaRPr lang="pt-BR" sz="3200" dirty="0"/>
          </a:p>
          <a:p>
            <a:r>
              <a:rPr lang="pt-BR" sz="3200" dirty="0"/>
              <a:t>Qual a diferença em relação as bases formadas anteriormente ?</a:t>
            </a:r>
          </a:p>
        </p:txBody>
      </p:sp>
    </p:spTree>
    <p:extLst>
      <p:ext uri="{BB962C8B-B14F-4D97-AF65-F5344CB8AC3E}">
        <p14:creationId xmlns:p14="http://schemas.microsoft.com/office/powerpoint/2010/main" val="37495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tipo de união possível é a união </a:t>
            </a:r>
            <a:r>
              <a:rPr lang="pt-BR" b="1" dirty="0"/>
              <a:t>vertical </a:t>
            </a:r>
            <a:r>
              <a:rPr lang="pt-BR" dirty="0"/>
              <a:t>na forma: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40019"/>
              </p:ext>
            </p:extLst>
          </p:nvPr>
        </p:nvGraphicFramePr>
        <p:xfrm>
          <a:off x="1619672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88395"/>
              </p:ext>
            </p:extLst>
          </p:nvPr>
        </p:nvGraphicFramePr>
        <p:xfrm>
          <a:off x="1619672" y="486916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Cruz 5"/>
          <p:cNvSpPr/>
          <p:nvPr/>
        </p:nvSpPr>
        <p:spPr>
          <a:xfrm>
            <a:off x="4355976" y="4365104"/>
            <a:ext cx="288032" cy="36004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4" y="1700808"/>
            <a:ext cx="8077188" cy="4680520"/>
          </a:xfrm>
        </p:spPr>
      </p:pic>
    </p:spTree>
    <p:extLst>
      <p:ext uri="{BB962C8B-B14F-4D97-AF65-F5344CB8AC3E}">
        <p14:creationId xmlns:p14="http://schemas.microsoft.com/office/powerpoint/2010/main" val="2676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Para unir verticalmente é necessário:</a:t>
            </a:r>
          </a:p>
          <a:p>
            <a:r>
              <a:rPr lang="pt-BR" dirty="0"/>
              <a:t>1) Ambas as bases deve ter o </a:t>
            </a:r>
            <a:r>
              <a:rPr lang="pt-BR" b="1" dirty="0">
                <a:solidFill>
                  <a:srgbClr val="FF0000"/>
                </a:solidFill>
              </a:rPr>
              <a:t>mesmo número </a:t>
            </a:r>
            <a:r>
              <a:rPr lang="pt-BR" dirty="0"/>
              <a:t>de variáveis e o </a:t>
            </a:r>
            <a:r>
              <a:rPr lang="pt-BR" b="1" dirty="0">
                <a:solidFill>
                  <a:srgbClr val="FF0000"/>
                </a:solidFill>
              </a:rPr>
              <a:t>mesmo nome</a:t>
            </a:r>
            <a:r>
              <a:rPr lang="pt-BR" dirty="0"/>
              <a:t>.</a:t>
            </a:r>
          </a:p>
          <a:p>
            <a:r>
              <a:rPr lang="pt-BR" dirty="0"/>
              <a:t>2) O formato das variáveis entre as bases também precisa ser o mesmo.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5" y="4221088"/>
            <a:ext cx="7111017" cy="20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Repare que a segunda variável das bases não possui o mesmo formato.</a:t>
            </a:r>
          </a:p>
          <a:p>
            <a:r>
              <a:rPr lang="pt-BR" sz="4000" b="1" dirty="0"/>
              <a:t>Exercício:</a:t>
            </a:r>
            <a:r>
              <a:rPr lang="pt-BR" sz="4000" dirty="0"/>
              <a:t> Use o comando </a:t>
            </a:r>
            <a:r>
              <a:rPr lang="pt-BR" sz="4000" b="1" dirty="0" err="1">
                <a:solidFill>
                  <a:srgbClr val="FF0000"/>
                </a:solidFill>
              </a:rPr>
              <a:t>str</a:t>
            </a:r>
            <a:r>
              <a:rPr lang="pt-BR" sz="4000" b="1" dirty="0">
                <a:solidFill>
                  <a:srgbClr val="FF0000"/>
                </a:solidFill>
              </a:rPr>
              <a:t>() </a:t>
            </a:r>
            <a:r>
              <a:rPr lang="pt-BR" sz="4000" dirty="0"/>
              <a:t>(abreviação de </a:t>
            </a:r>
            <a:r>
              <a:rPr lang="pt-BR" sz="4000" i="1" dirty="0" err="1"/>
              <a:t>structure</a:t>
            </a:r>
            <a:r>
              <a:rPr lang="pt-BR" sz="4000" dirty="0"/>
              <a:t>) para observar os tipos de variáveis de cada base de dados (</a:t>
            </a:r>
            <a:r>
              <a:rPr lang="pt-BR" sz="4000" b="1" dirty="0">
                <a:solidFill>
                  <a:srgbClr val="00B050"/>
                </a:solidFill>
              </a:rPr>
              <a:t>base1</a:t>
            </a:r>
            <a:r>
              <a:rPr lang="pt-BR" sz="4000" dirty="0"/>
              <a:t>, </a:t>
            </a:r>
            <a:r>
              <a:rPr lang="pt-BR" sz="4000" b="1" dirty="0">
                <a:solidFill>
                  <a:srgbClr val="00B050"/>
                </a:solidFill>
              </a:rPr>
              <a:t>base2</a:t>
            </a:r>
            <a:r>
              <a:rPr lang="pt-BR" sz="4000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 </a:t>
            </a:r>
            <a:r>
              <a:rPr lang="pt-BR" sz="4000" b="1" dirty="0">
                <a:solidFill>
                  <a:srgbClr val="00B050"/>
                </a:solidFill>
              </a:rPr>
              <a:t>base</a:t>
            </a:r>
            <a:r>
              <a:rPr lang="pt-BR" sz="4000" dirty="0"/>
              <a:t>). 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31224" cy="4968552"/>
          </a:xfrm>
        </p:spPr>
      </p:pic>
    </p:spTree>
    <p:extLst>
      <p:ext uri="{BB962C8B-B14F-4D97-AF65-F5344CB8AC3E}">
        <p14:creationId xmlns:p14="http://schemas.microsoft.com/office/powerpoint/2010/main" val="28576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novo formato surgiu, o formato denominado </a:t>
            </a:r>
            <a:r>
              <a:rPr lang="pt-BR" b="1" dirty="0" err="1">
                <a:solidFill>
                  <a:srgbClr val="FF0000"/>
                </a:solidFill>
              </a:rPr>
              <a:t>Factor</a:t>
            </a:r>
            <a:r>
              <a:rPr lang="pt-BR" dirty="0"/>
              <a:t>.</a:t>
            </a:r>
          </a:p>
          <a:p>
            <a:r>
              <a:rPr lang="pt-BR" dirty="0"/>
              <a:t>Esse tipo de formato é utilizado para reduzir o espaço ocupado na memória da máquina. Cada caractere (</a:t>
            </a:r>
            <a:r>
              <a:rPr lang="pt-BR" b="1" dirty="0" err="1">
                <a:solidFill>
                  <a:srgbClr val="00B050"/>
                </a:solidFill>
              </a:rPr>
              <a:t>levels</a:t>
            </a:r>
            <a:r>
              <a:rPr lang="pt-BR" dirty="0"/>
              <a:t>) que surge na variável é armazenado com um código numérico na memória (</a:t>
            </a:r>
            <a:r>
              <a:rPr lang="pt-BR" b="1" dirty="0" err="1">
                <a:solidFill>
                  <a:srgbClr val="00B050"/>
                </a:solidFill>
              </a:rPr>
              <a:t>labels</a:t>
            </a:r>
            <a:r>
              <a:rPr lang="pt-BR" dirty="0"/>
              <a:t>).</a:t>
            </a:r>
          </a:p>
          <a:p>
            <a:r>
              <a:rPr lang="pt-BR" b="1" dirty="0"/>
              <a:t>Exercício: </a:t>
            </a:r>
            <a:r>
              <a:rPr lang="pt-BR" dirty="0"/>
              <a:t>Execute os seguintes comandos: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6984776" cy="18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Anteriormente vimos como </a:t>
            </a:r>
            <a:r>
              <a:rPr lang="pt-BR" b="1" dirty="0">
                <a:solidFill>
                  <a:srgbClr val="FF0000"/>
                </a:solidFill>
              </a:rPr>
              <a:t>entrar dados no R</a:t>
            </a:r>
            <a:r>
              <a:rPr lang="pt-BR" dirty="0"/>
              <a:t> e o objeto especial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/>
              <a:t>.</a:t>
            </a:r>
          </a:p>
          <a:p>
            <a:r>
              <a:rPr lang="pt-BR" dirty="0"/>
              <a:t>Entretanto, boa parte dos dados já encontram-se disponíveis em diversos formatos como CSV, TXT, DBF, SAS, XLSX, etc..</a:t>
            </a:r>
          </a:p>
          <a:p>
            <a:r>
              <a:rPr lang="pt-BR" dirty="0"/>
              <a:t>É importante então saber como importar esses dados. Usualmente a importação é feito por uma função com o seguinte padrão</a:t>
            </a:r>
          </a:p>
          <a:p>
            <a:pPr algn="ctr"/>
            <a:r>
              <a:rPr lang="pt-BR" sz="3600" b="1" dirty="0" err="1">
                <a:solidFill>
                  <a:srgbClr val="FF0000"/>
                </a:solidFill>
              </a:rPr>
              <a:t>read.</a:t>
            </a:r>
            <a:r>
              <a:rPr lang="pt-BR" sz="3600" b="1" dirty="0" err="1">
                <a:solidFill>
                  <a:srgbClr val="002060"/>
                </a:solidFill>
              </a:rPr>
              <a:t>formato.do.dado</a:t>
            </a:r>
            <a:r>
              <a:rPr lang="pt-BR" sz="3600" b="1" dirty="0">
                <a:solidFill>
                  <a:srgbClr val="FF0000"/>
                </a:solidFill>
              </a:rPr>
              <a:t>(</a:t>
            </a:r>
            <a:r>
              <a:rPr lang="pt-BR" sz="3600" b="1" dirty="0" err="1">
                <a:solidFill>
                  <a:srgbClr val="00B050"/>
                </a:solidFill>
              </a:rPr>
              <a:t>endereço.do.dado</a:t>
            </a:r>
            <a:r>
              <a:rPr lang="pt-BR" sz="3600" b="1" dirty="0">
                <a:solidFill>
                  <a:srgbClr val="FF0000"/>
                </a:solidFill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Unindo banco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 comando </a:t>
            </a:r>
            <a:r>
              <a:rPr lang="pt-BR" sz="3600" b="1" dirty="0" err="1">
                <a:solidFill>
                  <a:srgbClr val="FF0000"/>
                </a:solidFill>
              </a:rPr>
              <a:t>levels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apresenta os textos utilizados para categorizar os itens, já o comando </a:t>
            </a:r>
            <a:r>
              <a:rPr lang="pt-BR" sz="3600" b="1" dirty="0" err="1">
                <a:solidFill>
                  <a:srgbClr val="FF0000"/>
                </a:solidFill>
              </a:rPr>
              <a:t>as.numeric</a:t>
            </a:r>
            <a:r>
              <a:rPr lang="pt-BR" sz="3600" b="1" dirty="0">
                <a:solidFill>
                  <a:srgbClr val="FF0000"/>
                </a:solidFill>
              </a:rPr>
              <a:t>()</a:t>
            </a:r>
            <a:r>
              <a:rPr lang="pt-BR" sz="3600" dirty="0"/>
              <a:t> faz a conversão para o formato numérico, mostrando os </a:t>
            </a:r>
            <a:r>
              <a:rPr lang="pt-BR" sz="3600" b="1" dirty="0" err="1">
                <a:solidFill>
                  <a:srgbClr val="FF0000"/>
                </a:solidFill>
              </a:rPr>
              <a:t>labels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armazenados na memória.</a:t>
            </a:r>
          </a:p>
          <a:p>
            <a:r>
              <a:rPr lang="pt-BR" sz="3600" b="1" dirty="0">
                <a:solidFill>
                  <a:schemeClr val="bg2"/>
                </a:solidFill>
              </a:rPr>
              <a:t>Exercício: </a:t>
            </a:r>
            <a:r>
              <a:rPr lang="pt-BR" sz="3600" dirty="0">
                <a:solidFill>
                  <a:schemeClr val="bg2"/>
                </a:solidFill>
              </a:rPr>
              <a:t>Qual o formato da </a:t>
            </a:r>
            <a:r>
              <a:rPr lang="pt-BR" sz="3600" b="1" dirty="0">
                <a:solidFill>
                  <a:schemeClr val="bg2"/>
                </a:solidFill>
              </a:rPr>
              <a:t>Var2</a:t>
            </a:r>
            <a:r>
              <a:rPr lang="pt-BR" sz="3600" dirty="0">
                <a:solidFill>
                  <a:schemeClr val="bg2"/>
                </a:solidFill>
              </a:rPr>
              <a:t> na </a:t>
            </a:r>
            <a:r>
              <a:rPr lang="pt-BR" sz="3600" b="1" dirty="0">
                <a:solidFill>
                  <a:schemeClr val="bg2"/>
                </a:solidFill>
              </a:rPr>
              <a:t>base</a:t>
            </a:r>
            <a:r>
              <a:rPr lang="pt-BR" sz="3600" dirty="0">
                <a:solidFill>
                  <a:schemeClr val="bg2"/>
                </a:solidFill>
              </a:rPr>
              <a:t> final ? Converta essa variável para o formato numérico.</a:t>
            </a:r>
            <a:endParaRPr lang="pt-BR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9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Conversão de tipos de variáveis.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As principais funções usadas para conversão de dados são: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as.numeric</a:t>
            </a:r>
            <a:r>
              <a:rPr lang="pt-BR" b="1" dirty="0">
                <a:solidFill>
                  <a:srgbClr val="FF0000"/>
                </a:solidFill>
              </a:rPr>
              <a:t>() </a:t>
            </a:r>
            <a:r>
              <a:rPr lang="pt-BR" dirty="0"/>
              <a:t>– Converte a variável para o formato </a:t>
            </a:r>
            <a:r>
              <a:rPr lang="pt-BR" b="1" dirty="0"/>
              <a:t>numérico</a:t>
            </a:r>
            <a:r>
              <a:rPr lang="pt-BR" dirty="0"/>
              <a:t>.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as.factor</a:t>
            </a:r>
            <a:r>
              <a:rPr lang="pt-BR" b="1" dirty="0">
                <a:solidFill>
                  <a:srgbClr val="FF0000"/>
                </a:solidFill>
              </a:rPr>
              <a:t>() </a:t>
            </a:r>
            <a:r>
              <a:rPr lang="pt-BR" dirty="0"/>
              <a:t>– Converte a variável para o formato </a:t>
            </a:r>
            <a:r>
              <a:rPr lang="pt-BR" b="1" dirty="0"/>
              <a:t>fator</a:t>
            </a:r>
            <a:r>
              <a:rPr lang="pt-BR" dirty="0"/>
              <a:t>.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as.character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 – Converte a variável para o formato </a:t>
            </a:r>
            <a:r>
              <a:rPr lang="pt-BR" b="1" dirty="0"/>
              <a:t>caractere</a:t>
            </a:r>
            <a:r>
              <a:rPr lang="pt-BR" dirty="0"/>
              <a:t>.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as.date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 – Converte a variável para o formato </a:t>
            </a:r>
            <a:r>
              <a:rPr lang="pt-BR" b="1" dirty="0"/>
              <a:t>data</a:t>
            </a:r>
            <a:r>
              <a:rPr lang="pt-BR" dirty="0"/>
              <a:t>.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4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Usualmente desejamos resumir as informações contidas no banco de dados usando </a:t>
            </a:r>
            <a:r>
              <a:rPr lang="pt-BR" b="1" dirty="0"/>
              <a:t>estatísticas descritivas </a:t>
            </a:r>
            <a:r>
              <a:rPr lang="pt-BR" dirty="0"/>
              <a:t>como média, moda, mediana, frequências, etc..</a:t>
            </a:r>
          </a:p>
          <a:p>
            <a:r>
              <a:rPr lang="pt-BR" dirty="0"/>
              <a:t>Existem diversas funções que fazem esse trabalho, a mais utilizada é a função </a:t>
            </a:r>
            <a:r>
              <a:rPr lang="pt-BR" b="1" dirty="0" err="1">
                <a:solidFill>
                  <a:srgbClr val="FF0000"/>
                </a:solidFill>
              </a:rPr>
              <a:t>summary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>
                <a:solidFill>
                  <a:srgbClr val="00B050"/>
                </a:solidFill>
              </a:rPr>
              <a:t>variável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r>
              <a:rPr lang="pt-BR" b="1" dirty="0"/>
              <a:t>.</a:t>
            </a:r>
          </a:p>
          <a:p>
            <a:r>
              <a:rPr lang="pt-BR" b="1" dirty="0"/>
              <a:t>Exemplo 9: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4887007" cy="22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643192" cy="4752528"/>
          </a:xfrm>
        </p:spPr>
      </p:pic>
    </p:spTree>
    <p:extLst>
      <p:ext uri="{BB962C8B-B14F-4D97-AF65-F5344CB8AC3E}">
        <p14:creationId xmlns:p14="http://schemas.microsoft.com/office/powerpoint/2010/main" val="40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b="1" dirty="0"/>
              <a:t>Exercício:</a:t>
            </a:r>
            <a:r>
              <a:rPr lang="pt-BR" sz="4400" dirty="0"/>
              <a:t> Para a base </a:t>
            </a:r>
            <a:r>
              <a:rPr lang="pt-BR" sz="4400" b="1" dirty="0" smtClean="0"/>
              <a:t>Pobreza.csv</a:t>
            </a:r>
            <a:r>
              <a:rPr lang="pt-BR" sz="4400" dirty="0" smtClean="0"/>
              <a:t> </a:t>
            </a:r>
            <a:r>
              <a:rPr lang="pt-BR" sz="4400" dirty="0"/>
              <a:t>utilizada no início da aula, aplique a função </a:t>
            </a:r>
            <a:r>
              <a:rPr lang="pt-BR" sz="4400" b="1" dirty="0" err="1">
                <a:solidFill>
                  <a:srgbClr val="FF0000"/>
                </a:solidFill>
              </a:rPr>
              <a:t>summary</a:t>
            </a:r>
            <a:r>
              <a:rPr lang="pt-BR" sz="4400" b="1" dirty="0">
                <a:solidFill>
                  <a:srgbClr val="FF0000"/>
                </a:solidFill>
              </a:rPr>
              <a:t>() </a:t>
            </a:r>
            <a:r>
              <a:rPr lang="pt-BR" sz="4400" dirty="0"/>
              <a:t>para cada variável disponível e interprete os resultados.</a:t>
            </a:r>
          </a:p>
          <a:p>
            <a:r>
              <a:rPr lang="pt-BR" sz="4400" b="1" dirty="0"/>
              <a:t>Exercício:</a:t>
            </a:r>
            <a:r>
              <a:rPr lang="pt-BR" sz="4400" dirty="0"/>
              <a:t> Instale o pacote </a:t>
            </a:r>
            <a:r>
              <a:rPr lang="pt-BR" sz="4400" b="1" dirty="0" err="1"/>
              <a:t>pastecs</a:t>
            </a:r>
            <a:r>
              <a:rPr lang="pt-BR" sz="4400" b="1" dirty="0"/>
              <a:t> </a:t>
            </a:r>
            <a:r>
              <a:rPr lang="pt-BR" sz="4400" dirty="0"/>
              <a:t>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5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pacote que apresenta muitas estatísticas descritivas é o pacote </a:t>
            </a:r>
            <a:r>
              <a:rPr lang="pt-BR" b="1" dirty="0" err="1">
                <a:solidFill>
                  <a:srgbClr val="00B050"/>
                </a:solidFill>
              </a:rPr>
              <a:t>pastecs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por meio da função </a:t>
            </a:r>
            <a:r>
              <a:rPr lang="pt-BR" b="1" dirty="0" err="1">
                <a:solidFill>
                  <a:srgbClr val="FF0000"/>
                </a:solidFill>
              </a:rPr>
              <a:t>stat.desc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.</a:t>
            </a:r>
          </a:p>
          <a:p>
            <a:r>
              <a:rPr lang="pt-BR" b="1" dirty="0"/>
              <a:t>Exemplo 10: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66967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/>
              <a:t>Exercício: </a:t>
            </a:r>
          </a:p>
          <a:p>
            <a:r>
              <a:rPr lang="pt-BR" sz="3200" dirty="0"/>
              <a:t>1) Leia </a:t>
            </a:r>
            <a:r>
              <a:rPr lang="pt-BR" sz="3200"/>
              <a:t>base </a:t>
            </a:r>
            <a:r>
              <a:rPr lang="pt-BR" sz="3200" smtClean="0"/>
              <a:t>idhm.csv </a:t>
            </a:r>
            <a:r>
              <a:rPr lang="pt-BR" sz="3200" dirty="0"/>
              <a:t>disponível no </a:t>
            </a:r>
            <a:r>
              <a:rPr lang="pt-BR" sz="3200" dirty="0" err="1"/>
              <a:t>Github</a:t>
            </a:r>
            <a:r>
              <a:rPr lang="pt-BR" sz="3200" dirty="0"/>
              <a:t>.</a:t>
            </a:r>
          </a:p>
          <a:p>
            <a:r>
              <a:rPr lang="pt-BR" sz="3200" dirty="0"/>
              <a:t>2) Qual o formato de cada variável ?</a:t>
            </a:r>
          </a:p>
          <a:p>
            <a:r>
              <a:rPr lang="pt-BR" sz="3200" dirty="0"/>
              <a:t>3) Faça a análise das estatísticas descritivas das variáveis </a:t>
            </a:r>
            <a:r>
              <a:rPr lang="pt-BR" sz="3200" b="1" dirty="0"/>
              <a:t>idhm_91</a:t>
            </a:r>
            <a:r>
              <a:rPr lang="pt-BR" sz="3200" dirty="0"/>
              <a:t> e </a:t>
            </a:r>
            <a:r>
              <a:rPr lang="pt-BR" sz="3200" b="1" dirty="0"/>
              <a:t>idhm_00 </a:t>
            </a:r>
            <a:r>
              <a:rPr lang="pt-BR" sz="3200" dirty="0"/>
              <a:t>.</a:t>
            </a:r>
          </a:p>
          <a:p>
            <a:r>
              <a:rPr lang="pt-BR" sz="3200" dirty="0"/>
              <a:t>4) Crie uma nova variável (</a:t>
            </a:r>
            <a:r>
              <a:rPr lang="pt-BR" sz="3200" b="1" dirty="0">
                <a:solidFill>
                  <a:srgbClr val="FF0000"/>
                </a:solidFill>
              </a:rPr>
              <a:t>COD</a:t>
            </a:r>
            <a:r>
              <a:rPr lang="pt-BR" sz="3200" dirty="0"/>
              <a:t>) que é a conversão da variável</a:t>
            </a:r>
            <a:r>
              <a:rPr lang="pt-BR" sz="3200" b="1" dirty="0"/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codemun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para o formato </a:t>
            </a:r>
            <a:r>
              <a:rPr lang="pt-BR" sz="3200" b="1" dirty="0" err="1">
                <a:solidFill>
                  <a:srgbClr val="00B050"/>
                </a:solidFill>
              </a:rPr>
              <a:t>character</a:t>
            </a:r>
            <a:r>
              <a:rPr lang="pt-BR" sz="3200" b="1" dirty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990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Considere agora a base </a:t>
            </a:r>
            <a:r>
              <a:rPr lang="pt-BR" sz="3600" b="1" dirty="0" err="1">
                <a:solidFill>
                  <a:srgbClr val="FF0000"/>
                </a:solidFill>
              </a:rPr>
              <a:t>infert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>
                <a:solidFill>
                  <a:schemeClr val="bg2"/>
                </a:solidFill>
              </a:rPr>
              <a:t>disponível no ambiente </a:t>
            </a:r>
            <a:r>
              <a:rPr lang="pt-BR" sz="3600">
                <a:solidFill>
                  <a:schemeClr val="bg2"/>
                </a:solidFill>
              </a:rPr>
              <a:t>Github.</a:t>
            </a:r>
            <a:endParaRPr lang="pt-BR" sz="3600" dirty="0">
              <a:solidFill>
                <a:schemeClr val="bg2"/>
              </a:solidFill>
            </a:endParaRPr>
          </a:p>
          <a:p>
            <a:r>
              <a:rPr lang="pt-BR" sz="3600" b="1" dirty="0">
                <a:solidFill>
                  <a:schemeClr val="bg2"/>
                </a:solidFill>
              </a:rPr>
              <a:t>Exemplo 11: </a:t>
            </a:r>
          </a:p>
          <a:p>
            <a:r>
              <a:rPr lang="pt-BR" sz="3600" dirty="0">
                <a:solidFill>
                  <a:schemeClr val="bg2"/>
                </a:solidFill>
              </a:rPr>
              <a:t>1) Leia a base de dados.</a:t>
            </a:r>
          </a:p>
          <a:p>
            <a:r>
              <a:rPr lang="pt-BR" sz="3600" dirty="0">
                <a:solidFill>
                  <a:schemeClr val="bg2"/>
                </a:solidFill>
              </a:rPr>
              <a:t>2) </a:t>
            </a:r>
            <a:r>
              <a:rPr lang="pt-BR" sz="3600" b="1" dirty="0">
                <a:solidFill>
                  <a:schemeClr val="bg2"/>
                </a:solidFill>
              </a:rPr>
              <a:t>Instale</a:t>
            </a:r>
            <a:r>
              <a:rPr lang="pt-BR" sz="3600" dirty="0">
                <a:solidFill>
                  <a:schemeClr val="bg2"/>
                </a:solidFill>
              </a:rPr>
              <a:t> e </a:t>
            </a:r>
            <a:r>
              <a:rPr lang="pt-BR" sz="3600" b="1" dirty="0">
                <a:solidFill>
                  <a:schemeClr val="bg2"/>
                </a:solidFill>
              </a:rPr>
              <a:t>Invoque</a:t>
            </a:r>
            <a:r>
              <a:rPr lang="pt-BR" sz="3600" dirty="0">
                <a:solidFill>
                  <a:schemeClr val="bg2"/>
                </a:solidFill>
              </a:rPr>
              <a:t> o pacote </a:t>
            </a:r>
            <a:r>
              <a:rPr lang="pt-BR" sz="3600" b="1" dirty="0" err="1">
                <a:solidFill>
                  <a:srgbClr val="FF0000"/>
                </a:solidFill>
              </a:rPr>
              <a:t>gmodels</a:t>
            </a:r>
            <a:r>
              <a:rPr lang="pt-BR" sz="3600" dirty="0">
                <a:solidFill>
                  <a:schemeClr val="bg2"/>
                </a:solidFill>
              </a:rPr>
              <a:t>.</a:t>
            </a:r>
          </a:p>
          <a:p>
            <a:r>
              <a:rPr lang="pt-BR" sz="3600" dirty="0">
                <a:solidFill>
                  <a:schemeClr val="bg2"/>
                </a:solidFill>
              </a:rPr>
              <a:t>3) </a:t>
            </a:r>
            <a:r>
              <a:rPr lang="pt-BR" sz="3600" b="1" dirty="0">
                <a:solidFill>
                  <a:schemeClr val="bg2"/>
                </a:solidFill>
              </a:rPr>
              <a:t>Liste as variáveis </a:t>
            </a:r>
            <a:r>
              <a:rPr lang="pt-BR" sz="3600" dirty="0">
                <a:solidFill>
                  <a:schemeClr val="bg2"/>
                </a:solidFill>
              </a:rPr>
              <a:t>existentes na base de dados.</a:t>
            </a:r>
          </a:p>
          <a:p>
            <a:r>
              <a:rPr lang="pt-BR" sz="3600" dirty="0">
                <a:solidFill>
                  <a:schemeClr val="bg2"/>
                </a:solidFill>
              </a:rPr>
              <a:t>4) Liste os </a:t>
            </a:r>
            <a:r>
              <a:rPr lang="pt-BR" sz="3600" b="1" dirty="0">
                <a:solidFill>
                  <a:schemeClr val="bg2"/>
                </a:solidFill>
              </a:rPr>
              <a:t>formatos</a:t>
            </a:r>
            <a:r>
              <a:rPr lang="pt-BR" sz="3600" dirty="0">
                <a:solidFill>
                  <a:schemeClr val="bg2"/>
                </a:solidFill>
              </a:rPr>
              <a:t> das variáveis.</a:t>
            </a:r>
          </a:p>
          <a:p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00800" cy="4824536"/>
          </a:xfrm>
        </p:spPr>
      </p:pic>
    </p:spTree>
    <p:extLst>
      <p:ext uri="{BB962C8B-B14F-4D97-AF65-F5344CB8AC3E}">
        <p14:creationId xmlns:p14="http://schemas.microsoft.com/office/powerpoint/2010/main" val="846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a função </a:t>
            </a:r>
            <a:r>
              <a:rPr lang="pt-BR" b="1" dirty="0" err="1">
                <a:solidFill>
                  <a:srgbClr val="FF0000"/>
                </a:solidFill>
              </a:rPr>
              <a:t>CrossTable</a:t>
            </a:r>
            <a:r>
              <a:rPr lang="pt-BR" b="1" dirty="0">
                <a:solidFill>
                  <a:srgbClr val="FF0000"/>
                </a:solidFill>
              </a:rPr>
              <a:t>() </a:t>
            </a:r>
            <a:r>
              <a:rPr lang="pt-BR" dirty="0">
                <a:solidFill>
                  <a:schemeClr val="bg2"/>
                </a:solidFill>
              </a:rPr>
              <a:t>para gerar uma tabela de frequências cruzadas entre as variáveis </a:t>
            </a:r>
            <a:r>
              <a:rPr lang="pt-BR" b="1" dirty="0" err="1">
                <a:solidFill>
                  <a:srgbClr val="FF0000"/>
                </a:solidFill>
              </a:rPr>
              <a:t>education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bg2"/>
                </a:solidFill>
              </a:rPr>
              <a:t>e </a:t>
            </a:r>
            <a:r>
              <a:rPr lang="pt-BR" b="1" dirty="0" err="1">
                <a:solidFill>
                  <a:srgbClr val="FF0000"/>
                </a:solidFill>
              </a:rPr>
              <a:t>induced</a:t>
            </a:r>
            <a:r>
              <a:rPr lang="pt-BR" dirty="0">
                <a:solidFill>
                  <a:schemeClr val="bg2"/>
                </a:solidFill>
              </a:rPr>
              <a:t>:</a:t>
            </a:r>
          </a:p>
          <a:p>
            <a:endParaRPr lang="pt-BR" b="1" dirty="0">
              <a:solidFill>
                <a:schemeClr val="bg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44527"/>
            <a:ext cx="4326459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comandos de importação </a:t>
            </a:r>
            <a:r>
              <a:rPr lang="pt-BR" b="1" dirty="0">
                <a:solidFill>
                  <a:srgbClr val="FF0000"/>
                </a:solidFill>
              </a:rPr>
              <a:t>nativos no 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read.csv() – Importa dados CSV (padrão americano).</a:t>
            </a:r>
          </a:p>
          <a:p>
            <a:pPr lvl="1"/>
            <a:r>
              <a:rPr lang="pt-BR" dirty="0"/>
              <a:t>read.csv2() - Importa dados CSV (padrão brasileiro).</a:t>
            </a:r>
          </a:p>
          <a:p>
            <a:pPr lvl="1"/>
            <a:r>
              <a:rPr lang="pt-BR" dirty="0" err="1"/>
              <a:t>read.table</a:t>
            </a:r>
            <a:r>
              <a:rPr lang="pt-BR" dirty="0"/>
              <a:t>() - Importa dados com delimitador definido.</a:t>
            </a:r>
          </a:p>
          <a:p>
            <a:r>
              <a:rPr lang="pt-BR" dirty="0"/>
              <a:t>Exemplos de comandos de importação </a:t>
            </a:r>
            <a:r>
              <a:rPr lang="pt-BR" b="1" dirty="0">
                <a:solidFill>
                  <a:srgbClr val="FF0000"/>
                </a:solidFill>
              </a:rPr>
              <a:t>oriundos de pacotes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read.sas7bdat() – Importa dados do SAS (pacote </a:t>
            </a:r>
            <a:r>
              <a:rPr lang="pt-BR" b="1" dirty="0">
                <a:solidFill>
                  <a:srgbClr val="00B050"/>
                </a:solidFill>
              </a:rPr>
              <a:t>sas7bdat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read.xlsx() – Importa dados do Excel (pacote </a:t>
            </a:r>
            <a:r>
              <a:rPr lang="pt-BR" b="1" dirty="0" err="1">
                <a:solidFill>
                  <a:srgbClr val="00B050"/>
                </a:solidFill>
              </a:rPr>
              <a:t>xlsx</a:t>
            </a:r>
            <a:r>
              <a:rPr lang="pt-BR" dirty="0"/>
              <a:t>).</a:t>
            </a:r>
          </a:p>
          <a:p>
            <a:pPr lvl="1"/>
            <a:r>
              <a:rPr lang="pt-BR" dirty="0" err="1"/>
              <a:t>read.spss</a:t>
            </a:r>
            <a:r>
              <a:rPr lang="pt-BR" dirty="0"/>
              <a:t>() - Importa dados do </a:t>
            </a:r>
            <a:r>
              <a:rPr lang="pt-BR" dirty="0" err="1"/>
              <a:t>spss</a:t>
            </a:r>
            <a:r>
              <a:rPr lang="pt-BR" dirty="0"/>
              <a:t> (pacote </a:t>
            </a:r>
            <a:r>
              <a:rPr lang="pt-BR" b="1" dirty="0" err="1">
                <a:solidFill>
                  <a:srgbClr val="00B050"/>
                </a:solidFill>
              </a:rPr>
              <a:t>foreign</a:t>
            </a:r>
            <a:r>
              <a:rPr lang="pt-BR" dirty="0"/>
              <a:t>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9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6" y="1628800"/>
            <a:ext cx="8191960" cy="5040560"/>
          </a:xfrm>
        </p:spPr>
      </p:pic>
    </p:spTree>
    <p:extLst>
      <p:ext uri="{BB962C8B-B14F-4D97-AF65-F5344CB8AC3E}">
        <p14:creationId xmlns:p14="http://schemas.microsoft.com/office/powerpoint/2010/main" val="6689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Repare que a variável </a:t>
            </a:r>
            <a:r>
              <a:rPr lang="pt-BR" b="1" dirty="0" err="1">
                <a:solidFill>
                  <a:srgbClr val="FF0000"/>
                </a:solidFill>
              </a:rPr>
              <a:t>induced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está sem seus </a:t>
            </a:r>
            <a:r>
              <a:rPr lang="pt-BR" b="1" dirty="0" err="1">
                <a:solidFill>
                  <a:srgbClr val="00B050"/>
                </a:solidFill>
              </a:rPr>
              <a:t>levels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dirty="0"/>
              <a:t>o que dificulta a interpretação adequada da tabela de frequências.</a:t>
            </a:r>
          </a:p>
          <a:p>
            <a:r>
              <a:rPr lang="pt-BR" dirty="0"/>
              <a:t>Nesse caso, podemos convertê-la para </a:t>
            </a:r>
            <a:r>
              <a:rPr lang="pt-BR" b="1" dirty="0" err="1">
                <a:solidFill>
                  <a:srgbClr val="FF0000"/>
                </a:solidFill>
              </a:rPr>
              <a:t>factor</a:t>
            </a:r>
            <a:r>
              <a:rPr lang="pt-BR" b="1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3704006"/>
            <a:ext cx="7487695" cy="26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pt-BR" sz="3200" b="1" dirty="0"/>
              <a:t>Exercício: </a:t>
            </a:r>
            <a:r>
              <a:rPr lang="pt-BR" sz="3200" dirty="0"/>
              <a:t>Usando a base Pobreza.csv pede-se:</a:t>
            </a:r>
          </a:p>
          <a:p>
            <a:r>
              <a:rPr lang="pt-BR" sz="3200" dirty="0"/>
              <a:t>1) Estude a função </a:t>
            </a:r>
            <a:r>
              <a:rPr lang="pt-BR" sz="3200" b="1" dirty="0" err="1">
                <a:solidFill>
                  <a:srgbClr val="FF0000"/>
                </a:solidFill>
              </a:rPr>
              <a:t>cut</a:t>
            </a:r>
            <a:r>
              <a:rPr lang="pt-BR" sz="3200" b="1" dirty="0">
                <a:solidFill>
                  <a:srgbClr val="FF0000"/>
                </a:solidFill>
              </a:rPr>
              <a:t>() </a:t>
            </a:r>
            <a:r>
              <a:rPr lang="pt-BR" sz="3200" dirty="0"/>
              <a:t>do R </a:t>
            </a:r>
            <a:r>
              <a:rPr lang="pt-BR" sz="3200" b="1" dirty="0"/>
              <a:t>(?</a:t>
            </a:r>
            <a:r>
              <a:rPr lang="pt-BR" sz="3200" b="1" dirty="0" err="1"/>
              <a:t>cut</a:t>
            </a:r>
            <a:r>
              <a:rPr lang="pt-BR" sz="3200" dirty="0"/>
              <a:t>).</a:t>
            </a:r>
          </a:p>
          <a:p>
            <a:r>
              <a:rPr lang="pt-BR" sz="3200" dirty="0"/>
              <a:t>2) Crie duas novas variáveis:</a:t>
            </a:r>
          </a:p>
          <a:p>
            <a:pPr lvl="1"/>
            <a:r>
              <a:rPr lang="pt-BR" dirty="0" err="1"/>
              <a:t>Gini</a:t>
            </a:r>
            <a:r>
              <a:rPr lang="pt-BR" dirty="0"/>
              <a:t>: Igual (</a:t>
            </a:r>
            <a:r>
              <a:rPr lang="pt-BR" dirty="0" err="1"/>
              <a:t>Gini</a:t>
            </a:r>
            <a:r>
              <a:rPr lang="pt-BR" dirty="0"/>
              <a:t>&lt;=0.2)             Pobre: Pobre (</a:t>
            </a:r>
            <a:r>
              <a:rPr lang="pt-BR" dirty="0" err="1"/>
              <a:t>Inci</a:t>
            </a:r>
            <a:r>
              <a:rPr lang="pt-BR" dirty="0"/>
              <a:t>. da </a:t>
            </a:r>
            <a:r>
              <a:rPr lang="pt-BR" dirty="0" err="1"/>
              <a:t>pob</a:t>
            </a:r>
            <a:r>
              <a:rPr lang="pt-BR" dirty="0"/>
              <a:t>&gt;80)</a:t>
            </a:r>
          </a:p>
          <a:p>
            <a:pPr lvl="1"/>
            <a:r>
              <a:rPr lang="pt-BR" dirty="0" err="1"/>
              <a:t>Gini</a:t>
            </a:r>
            <a:r>
              <a:rPr lang="pt-BR" dirty="0"/>
              <a:t>: Médio (0.2&lt;</a:t>
            </a:r>
            <a:r>
              <a:rPr lang="pt-BR" dirty="0" err="1"/>
              <a:t>Gini</a:t>
            </a:r>
            <a:r>
              <a:rPr lang="pt-BR" dirty="0"/>
              <a:t>&lt;=0.4)    Pobre: Média (50&lt; </a:t>
            </a:r>
            <a:r>
              <a:rPr lang="pt-BR" dirty="0" err="1"/>
              <a:t>Inci</a:t>
            </a:r>
            <a:r>
              <a:rPr lang="pt-BR" dirty="0"/>
              <a:t>. da </a:t>
            </a:r>
            <a:r>
              <a:rPr lang="pt-BR" dirty="0" err="1"/>
              <a:t>pob</a:t>
            </a:r>
            <a:r>
              <a:rPr lang="pt-BR" dirty="0"/>
              <a:t>&lt;=80)</a:t>
            </a:r>
          </a:p>
          <a:p>
            <a:pPr lvl="1"/>
            <a:r>
              <a:rPr lang="pt-BR" dirty="0" err="1"/>
              <a:t>Gini</a:t>
            </a:r>
            <a:r>
              <a:rPr lang="pt-BR" dirty="0"/>
              <a:t>: Desigual (</a:t>
            </a:r>
            <a:r>
              <a:rPr lang="pt-BR" dirty="0" err="1"/>
              <a:t>Gini</a:t>
            </a:r>
            <a:r>
              <a:rPr lang="pt-BR" dirty="0"/>
              <a:t>&gt;0.4)         Pobre: Rico   (</a:t>
            </a:r>
            <a:r>
              <a:rPr lang="pt-BR" dirty="0" err="1"/>
              <a:t>Inci</a:t>
            </a:r>
            <a:r>
              <a:rPr lang="pt-BR" dirty="0"/>
              <a:t>. da </a:t>
            </a:r>
            <a:r>
              <a:rPr lang="pt-BR" dirty="0" err="1"/>
              <a:t>pob</a:t>
            </a:r>
            <a:r>
              <a:rPr lang="pt-BR" dirty="0"/>
              <a:t>&lt;=50)</a:t>
            </a:r>
          </a:p>
          <a:p>
            <a:pPr marL="457200" lvl="1" indent="0">
              <a:buNone/>
            </a:pPr>
            <a:r>
              <a:rPr lang="pt-BR" sz="2800" dirty="0"/>
              <a:t>3) Faça a tabela de frequência entre essas duas variáveis.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6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Estatísticas descritivas.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435280" cy="50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O formato mais comum disponível pelos diversos produtores de estatísticas oficiais no Brasil é o formato CSV.</a:t>
            </a:r>
          </a:p>
          <a:p>
            <a:r>
              <a:rPr lang="pt-BR" sz="3200" dirty="0"/>
              <a:t>Por exemplo, considere os dados disponíveis em </a:t>
            </a:r>
            <a:r>
              <a:rPr lang="pt-BR" sz="3200" dirty="0">
                <a:hlinkClick r:id="rId2"/>
              </a:rPr>
              <a:t>http://www.sidra.ibge.gov.br/</a:t>
            </a:r>
            <a:r>
              <a:rPr lang="pt-BR" sz="3200" dirty="0"/>
              <a:t>.</a:t>
            </a:r>
          </a:p>
          <a:p>
            <a:r>
              <a:rPr lang="pt-BR" sz="3200" dirty="0"/>
              <a:t>Há uma série de estatísticas disponíveis. Vamos, por exemplo, trabalhar com a base de índices de pobreza produzida pelo IBGE.</a:t>
            </a:r>
          </a:p>
        </p:txBody>
      </p:sp>
    </p:spTree>
    <p:extLst>
      <p:ext uri="{BB962C8B-B14F-4D97-AF65-F5344CB8AC3E}">
        <p14:creationId xmlns:p14="http://schemas.microsoft.com/office/powerpoint/2010/main" val="32055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Importação de dados.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nosso arquivo for salvo, por exemplo, na pasta: </a:t>
            </a:r>
            <a:r>
              <a:rPr lang="pt-BR" b="1" dirty="0">
                <a:solidFill>
                  <a:srgbClr val="FF0000"/>
                </a:solidFill>
              </a:rPr>
              <a:t>C:\Curso de R\Dados </a:t>
            </a:r>
            <a:r>
              <a:rPr lang="pt-BR" dirty="0"/>
              <a:t>é interessante determinar essa pasta como sendo o </a:t>
            </a:r>
            <a:r>
              <a:rPr lang="pt-BR" b="1" i="1" dirty="0" err="1">
                <a:solidFill>
                  <a:srgbClr val="00B050"/>
                </a:solidFill>
              </a:rPr>
              <a:t>w</a:t>
            </a:r>
            <a:r>
              <a:rPr lang="pt-BR" b="1" i="1" dirty="0" err="1" smtClean="0">
                <a:solidFill>
                  <a:srgbClr val="00B050"/>
                </a:solidFill>
              </a:rPr>
              <a:t>orking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b="1" i="1" dirty="0" err="1" smtClean="0">
                <a:solidFill>
                  <a:srgbClr val="00B050"/>
                </a:solidFill>
              </a:rPr>
              <a:t>directory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dirty="0"/>
              <a:t>do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  <a:p>
            <a:r>
              <a:rPr lang="pt-BR" dirty="0"/>
              <a:t>O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00B050"/>
                </a:solidFill>
              </a:rPr>
              <a:t>working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b="1" i="1" dirty="0" err="1" smtClean="0">
                <a:solidFill>
                  <a:srgbClr val="00B050"/>
                </a:solidFill>
              </a:rPr>
              <a:t>directory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dirty="0"/>
              <a:t>é o local onde o </a:t>
            </a:r>
            <a:r>
              <a:rPr lang="pt-BR" dirty="0" err="1"/>
              <a:t>Rstudio</a:t>
            </a:r>
            <a:r>
              <a:rPr lang="pt-BR" dirty="0"/>
              <a:t> salvará os gráficos, resultados, relatórios e também onde ele lerá as bases de dados e outros arquivos.</a:t>
            </a:r>
          </a:p>
          <a:p>
            <a:r>
              <a:rPr lang="pt-BR" dirty="0"/>
              <a:t>Para definir o </a:t>
            </a:r>
            <a:r>
              <a:rPr lang="pt-BR" b="1" i="1" dirty="0" err="1" smtClean="0">
                <a:solidFill>
                  <a:srgbClr val="00B050"/>
                </a:solidFill>
              </a:rPr>
              <a:t>working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b="1" i="1" dirty="0" err="1" smtClean="0">
                <a:solidFill>
                  <a:srgbClr val="00B050"/>
                </a:solidFill>
              </a:rPr>
              <a:t>directory</a:t>
            </a:r>
            <a:r>
              <a:rPr lang="pt-BR" b="1" i="1" dirty="0" smtClean="0">
                <a:solidFill>
                  <a:srgbClr val="00B050"/>
                </a:solidFill>
              </a:rPr>
              <a:t> </a:t>
            </a:r>
            <a:r>
              <a:rPr lang="pt-BR" dirty="0"/>
              <a:t>basta usar a função </a:t>
            </a:r>
            <a:r>
              <a:rPr lang="pt-BR" sz="4000" b="1" dirty="0" err="1">
                <a:solidFill>
                  <a:srgbClr val="FF0000"/>
                </a:solidFill>
              </a:rPr>
              <a:t>setwd</a:t>
            </a:r>
            <a:r>
              <a:rPr lang="pt-BR" sz="4000" b="1" dirty="0">
                <a:solidFill>
                  <a:srgbClr val="FF0000"/>
                </a:solidFill>
              </a:rPr>
              <a:t>(</a:t>
            </a:r>
            <a:r>
              <a:rPr lang="pt-BR" sz="4000" b="1" dirty="0" err="1">
                <a:solidFill>
                  <a:srgbClr val="7030A0"/>
                </a:solidFill>
              </a:rPr>
              <a:t>endereço.da.pasta</a:t>
            </a:r>
            <a:r>
              <a:rPr lang="pt-BR" sz="4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6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289&quot;&gt;&lt;object type=&quot;3&quot; unique_id=&quot;11290&quot;&gt;&lt;property id=&quot;20148&quot; value=&quot;5&quot;/&gt;&lt;property id=&quot;20300&quot; value=&quot;Slide 1&quot;/&gt;&lt;property id=&quot;20307&quot; value=&quot;472&quot;/&gt;&lt;/object&gt;&lt;object type=&quot;3&quot; unique_id=&quot;25275&quot;&gt;&lt;property id=&quot;20148&quot; value=&quot;5&quot;/&gt;&lt;property id=&quot;20300&quot; value=&quot;Slide 2&quot;/&gt;&lt;property id=&quot;20307&quot; value=&quot;537&quot;/&gt;&lt;/object&gt;&lt;object type=&quot;3&quot; unique_id=&quot;25276&quot;&gt;&lt;property id=&quot;20148&quot; value=&quot;5&quot;/&gt;&lt;property id=&quot;20300&quot; value=&quot;Slide 3&quot;/&gt;&lt;property id=&quot;20307&quot; value=&quot;538&quot;/&gt;&lt;/object&gt;&lt;object type=&quot;3&quot; unique_id=&quot;25277&quot;&gt;&lt;property id=&quot;20148&quot; value=&quot;5&quot;/&gt;&lt;property id=&quot;20300&quot; value=&quot;Slide 4&quot;/&gt;&lt;property id=&quot;20307&quot; value=&quot;539&quot;/&gt;&lt;/object&gt;&lt;/object&gt;&lt;object type=&quot;8&quot; unique_id=&quot;1129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í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8F1FC"/>
      </a:accent1>
      <a:accent2>
        <a:srgbClr val="8BD6F6"/>
      </a:accent2>
      <a:accent3>
        <a:srgbClr val="BE98DB"/>
      </a:accent3>
      <a:accent4>
        <a:srgbClr val="4A66AC"/>
      </a:accent4>
      <a:accent5>
        <a:srgbClr val="70369A"/>
      </a:accent5>
      <a:accent6>
        <a:srgbClr val="374C81"/>
      </a:accent6>
      <a:hlink>
        <a:srgbClr val="9454C3"/>
      </a:hlink>
      <a:folHlink>
        <a:srgbClr val="3EBBF0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í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8692</TotalTime>
  <Words>2813</Words>
  <Application>Microsoft Office PowerPoint</Application>
  <PresentationFormat>Apresentação na tela (4:3)</PresentationFormat>
  <Paragraphs>431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4" baseType="lpstr">
      <vt:lpstr>Arial Unicode MS</vt:lpstr>
      <vt:lpstr>ＭＳ Ｐゴシック</vt:lpstr>
      <vt:lpstr>Arial</vt:lpstr>
      <vt:lpstr>Arial Narrow</vt:lpstr>
      <vt:lpstr>Baskerville Old Face</vt:lpstr>
      <vt:lpstr>Bodoni MT</vt:lpstr>
      <vt:lpstr>Calibri</vt:lpstr>
      <vt:lpstr>Times New Roman</vt:lpstr>
      <vt:lpstr>Verdana</vt:lpstr>
      <vt:lpstr>Wingdings</vt:lpstr>
      <vt:lpstr>Nível</vt:lpstr>
      <vt:lpstr>Curso Básico de R</vt:lpstr>
      <vt:lpstr>Instalação de pacotes.</vt:lpstr>
      <vt:lpstr>Instalação de pacotes.</vt:lpstr>
      <vt:lpstr>Instalação de pacotes.</vt:lpstr>
      <vt:lpstr>Instalação de pacotes.</vt:lpstr>
      <vt:lpstr>Importação de dados.</vt:lpstr>
      <vt:lpstr>Importação de dados.</vt:lpstr>
      <vt:lpstr>Importação de dados.</vt:lpstr>
      <vt:lpstr>Importação de dados.</vt:lpstr>
      <vt:lpstr>Importação de dados.</vt:lpstr>
      <vt:lpstr>Importação de dados.</vt:lpstr>
      <vt:lpstr>Importação de dados.</vt:lpstr>
      <vt:lpstr>Importação de dados.</vt:lpstr>
      <vt:lpstr>Regras lógicas.</vt:lpstr>
      <vt:lpstr>Regras lógicas.</vt:lpstr>
      <vt:lpstr>Regras lógicas.</vt:lpstr>
      <vt:lpstr>Regras lógicas.</vt:lpstr>
      <vt:lpstr>Regras lógicas.</vt:lpstr>
      <vt:lpstr>Regras lógicas.</vt:lpstr>
      <vt:lpstr>Regras lógicas.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Manipulação de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Unindo banco de dados.</vt:lpstr>
      <vt:lpstr>Conversão de tipos de variáveis.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  <vt:lpstr>Estatísticas descritivas.</vt:lpstr>
    </vt:vector>
  </TitlesOfParts>
  <Company>MME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gestor_seg</dc:creator>
  <cp:lastModifiedBy>Peng Yaohao</cp:lastModifiedBy>
  <cp:revision>561</cp:revision>
  <cp:lastPrinted>2018-02-28T21:42:24Z</cp:lastPrinted>
  <dcterms:created xsi:type="dcterms:W3CDTF">2011-09-19T14:19:10Z</dcterms:created>
  <dcterms:modified xsi:type="dcterms:W3CDTF">2019-06-11T11:38:07Z</dcterms:modified>
</cp:coreProperties>
</file>