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472" r:id="rId2"/>
    <p:sldId id="509" r:id="rId3"/>
    <p:sldId id="510" r:id="rId4"/>
    <p:sldId id="511" r:id="rId5"/>
    <p:sldId id="512" r:id="rId6"/>
    <p:sldId id="513" r:id="rId7"/>
    <p:sldId id="514" r:id="rId8"/>
    <p:sldId id="473" r:id="rId9"/>
    <p:sldId id="474" r:id="rId10"/>
    <p:sldId id="475" r:id="rId11"/>
    <p:sldId id="476" r:id="rId12"/>
    <p:sldId id="480" r:id="rId13"/>
    <p:sldId id="481" r:id="rId14"/>
    <p:sldId id="482" r:id="rId15"/>
    <p:sldId id="485" r:id="rId16"/>
    <p:sldId id="483" r:id="rId17"/>
    <p:sldId id="484" r:id="rId18"/>
    <p:sldId id="477" r:id="rId19"/>
    <p:sldId id="486" r:id="rId20"/>
    <p:sldId id="478" r:id="rId21"/>
    <p:sldId id="479" r:id="rId22"/>
    <p:sldId id="487" r:id="rId23"/>
    <p:sldId id="488" r:id="rId24"/>
    <p:sldId id="489" r:id="rId25"/>
    <p:sldId id="494" r:id="rId26"/>
    <p:sldId id="495" r:id="rId27"/>
    <p:sldId id="501" r:id="rId28"/>
    <p:sldId id="500" r:id="rId29"/>
    <p:sldId id="499" r:id="rId30"/>
    <p:sldId id="502" r:id="rId31"/>
    <p:sldId id="503" r:id="rId32"/>
    <p:sldId id="504" r:id="rId33"/>
    <p:sldId id="505" r:id="rId34"/>
    <p:sldId id="496" r:id="rId35"/>
    <p:sldId id="497" r:id="rId36"/>
    <p:sldId id="498" r:id="rId37"/>
    <p:sldId id="506" r:id="rId38"/>
    <p:sldId id="507" r:id="rId39"/>
    <p:sldId id="508" r:id="rId40"/>
  </p:sldIdLst>
  <p:sldSz cx="9144000" cy="6858000" type="screen4x3"/>
  <p:notesSz cx="7315200" cy="9601200"/>
  <p:custDataLst>
    <p:tags r:id="rId43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F5DAD10E-17C1-4710-B099-7EBFE8478777}">
          <p14:sldIdLst>
            <p14:sldId id="472"/>
            <p14:sldId id="509"/>
            <p14:sldId id="510"/>
            <p14:sldId id="511"/>
            <p14:sldId id="512"/>
            <p14:sldId id="513"/>
            <p14:sldId id="514"/>
            <p14:sldId id="473"/>
            <p14:sldId id="474"/>
            <p14:sldId id="475"/>
            <p14:sldId id="476"/>
            <p14:sldId id="480"/>
            <p14:sldId id="481"/>
            <p14:sldId id="482"/>
            <p14:sldId id="485"/>
            <p14:sldId id="483"/>
            <p14:sldId id="484"/>
            <p14:sldId id="477"/>
            <p14:sldId id="486"/>
            <p14:sldId id="478"/>
            <p14:sldId id="479"/>
            <p14:sldId id="487"/>
            <p14:sldId id="488"/>
            <p14:sldId id="489"/>
            <p14:sldId id="494"/>
            <p14:sldId id="495"/>
            <p14:sldId id="501"/>
            <p14:sldId id="500"/>
            <p14:sldId id="499"/>
            <p14:sldId id="502"/>
            <p14:sldId id="503"/>
            <p14:sldId id="504"/>
            <p14:sldId id="505"/>
            <p14:sldId id="496"/>
            <p14:sldId id="497"/>
            <p14:sldId id="498"/>
            <p14:sldId id="506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127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45" autoAdjust="0"/>
  </p:normalViewPr>
  <p:slideViewPr>
    <p:cSldViewPr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5ACF7-E007-B440-9B73-42E0D71F841B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00D4B-B9AA-694E-A19A-08D6704BC37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0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9F275667-E1CA-B142-9C0D-A0205DED652C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5135F4AE-4B94-6A4A-9F76-06B527BF12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651126"/>
            <a:ext cx="8610600" cy="100806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8" name="Picture 11" descr="UnB_-_Univ_Nova_-_B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03575"/>
            <a:ext cx="4968875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014413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846263"/>
            <a:ext cx="7920037" cy="646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63096-2CD1-3044-A2F6-E102630D927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2843808" y="3068960"/>
            <a:ext cx="33843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2BCAE-F62C-8147-AA19-B647BDFAF5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96F53-80FA-FA45-BA08-EDDDE45349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BBA60-186B-C94F-90C7-53C142113A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9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6F71-67AF-B04D-9823-F9BB2946AB6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3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65B6F-C57E-F741-9C43-9217C5B14A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50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AF390-9003-F346-94F9-12CE5F722E0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9B02-1432-0445-A897-42182C33E7B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B799-192F-ED4A-A3C9-56FA1C456E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0B50D-2823-7441-8014-D917C27E7F0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AD735-C5C3-2349-8CBE-B056C092D2C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65627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Verdana" charset="0"/>
              </a:defRPr>
            </a:lvl1pPr>
          </a:lstStyle>
          <a:p>
            <a:fld id="{A333720C-9084-FF42-88EA-C08C4776603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286000"/>
            <a:ext cx="114300" cy="22860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457200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1035" name="Picture 11" descr="UnB_-_Univ_Nova_-_B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21240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 userDrawn="1"/>
        </p:nvSpPr>
        <p:spPr>
          <a:xfrm>
            <a:off x="7380312" y="0"/>
            <a:ext cx="1440160" cy="11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dra.ibge.gov.br/" TargetMode="External"/><Relationship Id="rId2" Type="http://schemas.openxmlformats.org/officeDocument/2006/relationships/hyperlink" Target="http://www.ipeadata.gov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dos.gov.b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wnloads.ibge.gov.b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Curso Básico de 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Bodoni MT" panose="02070603080606020203" pitchFamily="18" charset="0"/>
              </a:rPr>
              <a:t>Manipulação</a:t>
            </a:r>
            <a:r>
              <a:rPr lang="en-US" dirty="0" smtClean="0"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latin typeface="Bodoni MT" panose="02070603080606020203" pitchFamily="18" charset="0"/>
              </a:rPr>
              <a:t>avançada</a:t>
            </a:r>
            <a:r>
              <a:rPr lang="en-US" dirty="0" smtClean="0">
                <a:latin typeface="Bodoni MT" panose="02070603080606020203" pitchFamily="18" charset="0"/>
              </a:rPr>
              <a:t> </a:t>
            </a:r>
            <a:r>
              <a:rPr lang="en-US" smtClean="0">
                <a:latin typeface="Bodoni MT" panose="02070603080606020203" pitchFamily="18" charset="0"/>
              </a:rPr>
              <a:t>de dados</a:t>
            </a:r>
            <a:endParaRPr lang="en-US" b="1" dirty="0">
              <a:latin typeface="Bodoni MT" panose="02070603080606020203" pitchFamily="18" charset="0"/>
            </a:endParaRPr>
          </a:p>
        </p:txBody>
      </p:sp>
      <p:sp>
        <p:nvSpPr>
          <p:cNvPr id="6" name="CaixaDeTexto 1"/>
          <p:cNvSpPr txBox="1"/>
          <p:nvPr/>
        </p:nvSpPr>
        <p:spPr>
          <a:xfrm>
            <a:off x="4932040" y="6550223"/>
            <a:ext cx="421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sz="1400" dirty="0" smtClean="0">
                <a:latin typeface="Baskerville Old Face" panose="02020602080505020303" pitchFamily="18" charset="0"/>
              </a:rPr>
              <a:t>*Baseado nas notas de aula do Prof. Pedro Albuquerque</a:t>
            </a:r>
            <a:endParaRPr lang="pt-BR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1: </a:t>
            </a:r>
            <a:r>
              <a:rPr lang="pt-BR" dirty="0" smtClean="0"/>
              <a:t>Vamos trabalhar com os dois </a:t>
            </a:r>
            <a:r>
              <a:rPr lang="pt-BR" dirty="0"/>
              <a:t>arquivos inicialmente: </a:t>
            </a:r>
            <a:r>
              <a:rPr lang="pt-BR" b="1" dirty="0"/>
              <a:t>T_MORADOR_S.txt</a:t>
            </a:r>
            <a:r>
              <a:rPr lang="pt-BR" dirty="0"/>
              <a:t> e </a:t>
            </a:r>
            <a:r>
              <a:rPr lang="pt-BR" b="1" dirty="0" smtClean="0"/>
              <a:t>T_DESPESA_INDIVIDUAL_S.txt</a:t>
            </a:r>
            <a:r>
              <a:rPr lang="pt-BR" dirty="0" smtClean="0"/>
              <a:t> . </a:t>
            </a:r>
          </a:p>
          <a:p>
            <a:r>
              <a:rPr lang="pt-BR" dirty="0" smtClean="0"/>
              <a:t>O dicionário com as informações também está disponível: </a:t>
            </a:r>
            <a:r>
              <a:rPr lang="pt-BR" b="1" dirty="0" smtClean="0"/>
              <a:t>Layout com Descrições.xls 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76637"/>
            <a:ext cx="5688632" cy="27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640960" cy="5373216"/>
          </a:xfrm>
        </p:spPr>
      </p:pic>
    </p:spTree>
    <p:extLst>
      <p:ext uri="{BB962C8B-B14F-4D97-AF65-F5344CB8AC3E}">
        <p14:creationId xmlns:p14="http://schemas.microsoft.com/office/powerpoint/2010/main" val="40368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1</a:t>
            </a:r>
            <a:r>
              <a:rPr lang="pt-BR" b="1" dirty="0" smtClean="0"/>
              <a:t>: </a:t>
            </a:r>
            <a:r>
              <a:rPr lang="pt-BR" dirty="0" smtClean="0"/>
              <a:t>Estamos interessados nas variáveis da base </a:t>
            </a:r>
            <a:r>
              <a:rPr lang="pt-BR" dirty="0"/>
              <a:t>: </a:t>
            </a:r>
            <a:r>
              <a:rPr lang="pt-BR" b="1" dirty="0"/>
              <a:t>T_MORADOR_S.txt</a:t>
            </a: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23214"/>
              </p:ext>
            </p:extLst>
          </p:nvPr>
        </p:nvGraphicFramePr>
        <p:xfrm>
          <a:off x="1386376" y="2780928"/>
          <a:ext cx="6371247" cy="392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  <a:gridCol w="884238"/>
                <a:gridCol w="1108923"/>
                <a:gridCol w="1108923"/>
                <a:gridCol w="1108923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effectLst/>
                        </a:rPr>
                        <a:t>Variável</a:t>
                      </a:r>
                      <a:endParaRPr lang="pt-B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effectLst/>
                        </a:rPr>
                        <a:t>Formato</a:t>
                      </a:r>
                      <a:endParaRPr lang="pt-BR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effectLst/>
                        </a:rPr>
                        <a:t>Tamanho</a:t>
                      </a:r>
                      <a:endParaRPr lang="pt-BR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effectLst/>
                        </a:rPr>
                        <a:t>Decimais</a:t>
                      </a:r>
                      <a:endParaRPr lang="pt-BR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effectLst/>
                        </a:rPr>
                        <a:t>Posição inicial</a:t>
                      </a:r>
                      <a:endParaRPr lang="pt-B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CÓDIGO DA UF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SEQUENCIAL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DV DO SEQUENCIAL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8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DO DOMICÍLIO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DA UC                      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11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DO INFORMANTE              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12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IDADE CALCULADA EM ANOS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60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RENDA MONETÁRIA MENSAL DA UC       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112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1: </a:t>
            </a:r>
            <a:r>
              <a:rPr lang="pt-BR" dirty="0" smtClean="0"/>
              <a:t>Para fazer a leitura dessa base, vamos usar a função </a:t>
            </a:r>
            <a:r>
              <a:rPr lang="pt-BR" b="1" dirty="0" err="1" smtClean="0"/>
              <a:t>LeBasesPosicaoFixa.R</a:t>
            </a:r>
            <a:r>
              <a:rPr lang="pt-BR" dirty="0" smtClean="0"/>
              <a:t> disponível no ambiente </a:t>
            </a:r>
            <a:r>
              <a:rPr lang="pt-BR" dirty="0" err="1" smtClean="0"/>
              <a:t>Moodle</a:t>
            </a:r>
            <a:r>
              <a:rPr lang="pt-BR" dirty="0" smtClean="0"/>
              <a:t> na pasta </a:t>
            </a:r>
            <a:r>
              <a:rPr lang="pt-BR" b="1" dirty="0" smtClean="0"/>
              <a:t>POF 2008</a:t>
            </a:r>
            <a:r>
              <a:rPr lang="pt-BR" dirty="0" smtClean="0"/>
              <a:t>: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1522"/>
            <a:ext cx="8364968" cy="30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1</a:t>
            </a:r>
            <a:r>
              <a:rPr lang="pt-BR" b="1" dirty="0" smtClean="0"/>
              <a:t>: </a:t>
            </a:r>
            <a:r>
              <a:rPr lang="pt-BR" dirty="0" smtClean="0"/>
              <a:t>Em seguida usamos </a:t>
            </a:r>
            <a:r>
              <a:rPr lang="pt-BR" dirty="0"/>
              <a:t>a função </a:t>
            </a:r>
            <a:r>
              <a:rPr lang="pt-BR" b="1" dirty="0" err="1" smtClean="0">
                <a:solidFill>
                  <a:srgbClr val="FF0000"/>
                </a:solidFill>
              </a:rPr>
              <a:t>rcsel.pfix</a:t>
            </a:r>
            <a:r>
              <a:rPr lang="pt-BR" b="1" dirty="0" smtClean="0">
                <a:solidFill>
                  <a:srgbClr val="FF0000"/>
                </a:solidFill>
              </a:rPr>
              <a:t>() </a:t>
            </a:r>
            <a:r>
              <a:rPr lang="pt-BR" dirty="0" smtClean="0"/>
              <a:t>para fazer a importação somente das variáveis de interesse: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800323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1</a:t>
            </a:r>
            <a:r>
              <a:rPr lang="pt-BR" b="1" dirty="0" smtClean="0"/>
              <a:t>: </a:t>
            </a:r>
            <a:r>
              <a:rPr lang="pt-BR" dirty="0" smtClean="0"/>
              <a:t>Estamos interessados nas variáveis da base </a:t>
            </a:r>
            <a:r>
              <a:rPr lang="pt-BR" dirty="0"/>
              <a:t>: </a:t>
            </a:r>
            <a:r>
              <a:rPr lang="pt-BR" b="1" dirty="0"/>
              <a:t>T_MORADOR_S.txt</a:t>
            </a: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86376" y="2780928"/>
          <a:ext cx="6371247" cy="392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  <a:gridCol w="884238"/>
                <a:gridCol w="1108923"/>
                <a:gridCol w="1108923"/>
                <a:gridCol w="1108923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effectLst/>
                        </a:rPr>
                        <a:t>Variável</a:t>
                      </a:r>
                      <a:endParaRPr lang="pt-B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effectLst/>
                        </a:rPr>
                        <a:t>Formato</a:t>
                      </a:r>
                      <a:endParaRPr lang="pt-BR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effectLst/>
                        </a:rPr>
                        <a:t>Tamanho</a:t>
                      </a:r>
                      <a:endParaRPr lang="pt-BR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effectLst/>
                        </a:rPr>
                        <a:t>Decimais</a:t>
                      </a:r>
                      <a:endParaRPr lang="pt-BR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effectLst/>
                        </a:rPr>
                        <a:t>Posição inicial</a:t>
                      </a:r>
                      <a:endParaRPr lang="pt-B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CÓDIGO DA UF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SEQUENCIAL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DV DO SEQUENCIAL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8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DO DOMICÍLIO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DA UC                      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11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NÚMERO DO INFORMANTE              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12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IDADE CALCULADA EM ANOS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60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RENDA MONETÁRIA MENSAL DA UC        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Numérico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16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112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229600" cy="5157192"/>
          </a:xfrm>
        </p:spPr>
      </p:pic>
    </p:spTree>
    <p:extLst>
      <p:ext uri="{BB962C8B-B14F-4D97-AF65-F5344CB8AC3E}">
        <p14:creationId xmlns:p14="http://schemas.microsoft.com/office/powerpoint/2010/main" val="33046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Exercício: </a:t>
            </a:r>
            <a:r>
              <a:rPr lang="pt-BR" dirty="0" smtClean="0"/>
              <a:t> Usando os dados do arquivo </a:t>
            </a:r>
            <a:r>
              <a:rPr lang="pt-BR" b="1" dirty="0" smtClean="0"/>
              <a:t>T_DESPESA_INDIVIDUAL_S.txt </a:t>
            </a:r>
            <a:r>
              <a:rPr lang="pt-BR" dirty="0" smtClean="0"/>
              <a:t> faça a leitura das seguintes variáveis: </a:t>
            </a: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00251"/>
              </p:ext>
            </p:extLst>
          </p:nvPr>
        </p:nvGraphicFramePr>
        <p:xfrm>
          <a:off x="899592" y="3140968"/>
          <a:ext cx="7170835" cy="2835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5218"/>
                <a:gridCol w="978351"/>
                <a:gridCol w="942601"/>
                <a:gridCol w="757689"/>
                <a:gridCol w="1406976"/>
              </a:tblGrid>
              <a:tr h="26939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Variável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Formato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Tamanho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Decimais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Posição inicial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TIPO DE REGISTRO                  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Numérico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6939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CÓDIGO DA UF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Numérico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NÚMERO SEQUENCIAL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Numérico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DV DO SEQUENCIAL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Numérico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10525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NÚMERO DO DOMICÍLIO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Numérico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9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6939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NÚMERO DA UC                     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Numérico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9567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NÚMERO DO INFORMANTE             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Numérico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NÚMERO DO QUADRO                 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Numérico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44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26939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CÓDIGO DO ITEM                   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Numérico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46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  <a:tr h="32879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VALOR DA DESPESA / AQUISIÇÃO                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Numérico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11</a:t>
                      </a:r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2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53</a:t>
                      </a:r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63" marR="8163" marT="81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5" name="Retângulo 4"/>
          <p:cNvSpPr/>
          <p:nvPr/>
        </p:nvSpPr>
        <p:spPr>
          <a:xfrm>
            <a:off x="457200" y="1757766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Solução:</a:t>
            </a:r>
            <a:r>
              <a:rPr lang="pt-BR" sz="2800" b="1" dirty="0" smtClean="0"/>
              <a:t> </a:t>
            </a:r>
            <a:endParaRPr lang="pt-BR" sz="28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2" y="2280986"/>
            <a:ext cx="8503125" cy="4388374"/>
          </a:xfrm>
        </p:spPr>
      </p:pic>
    </p:spTree>
    <p:extLst>
      <p:ext uri="{BB962C8B-B14F-4D97-AF65-F5344CB8AC3E}">
        <p14:creationId xmlns:p14="http://schemas.microsoft.com/office/powerpoint/2010/main" val="32177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Leitura de bases públicas.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1757766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Solução:</a:t>
            </a:r>
            <a:r>
              <a:rPr lang="pt-BR" sz="2800" b="1" dirty="0" smtClean="0"/>
              <a:t> </a:t>
            </a:r>
            <a:endParaRPr lang="pt-BR" sz="28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6980"/>
            <a:ext cx="8507288" cy="45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Principais fontes de dados.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 smtClean="0"/>
              <a:t>Para as nossas análises, podemos obter dados de diversas fontes, as principais são:</a:t>
            </a:r>
          </a:p>
          <a:p>
            <a:r>
              <a:rPr lang="pt-BR" sz="4400" dirty="0" smtClean="0">
                <a:hlinkClick r:id="rId2"/>
              </a:rPr>
              <a:t>www.ipeadata.gov.br</a:t>
            </a:r>
            <a:endParaRPr lang="pt-BR" sz="4400" dirty="0" smtClean="0"/>
          </a:p>
          <a:p>
            <a:r>
              <a:rPr lang="pt-BR" sz="4400" dirty="0" smtClean="0">
                <a:hlinkClick r:id="rId3"/>
              </a:rPr>
              <a:t>www.sidra.ibge.gov.br</a:t>
            </a:r>
            <a:endParaRPr lang="pt-BR" sz="4400" dirty="0" smtClean="0"/>
          </a:p>
          <a:p>
            <a:r>
              <a:rPr lang="pt-BR" sz="4400" dirty="0" smtClean="0">
                <a:hlinkClick r:id="rId4"/>
              </a:rPr>
              <a:t>www.dados.gov.br</a:t>
            </a:r>
            <a:endParaRPr lang="pt-BR" sz="44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8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 </a:t>
            </a:r>
            <a:r>
              <a:rPr lang="pt-BR" sz="3600" dirty="0" smtClean="0"/>
              <a:t>Usando as bases </a:t>
            </a:r>
            <a:r>
              <a:rPr lang="pt-BR" sz="3600" b="1" dirty="0" smtClean="0">
                <a:solidFill>
                  <a:srgbClr val="FF0000"/>
                </a:solidFill>
              </a:rPr>
              <a:t>base</a:t>
            </a:r>
            <a:r>
              <a:rPr lang="pt-BR" sz="3600" b="1" dirty="0" smtClean="0"/>
              <a:t> 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e </a:t>
            </a:r>
            <a:r>
              <a:rPr lang="pt-BR" sz="3600" b="1" dirty="0" err="1" smtClean="0">
                <a:solidFill>
                  <a:srgbClr val="FF0000"/>
                </a:solidFill>
              </a:rPr>
              <a:t>desp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faça o </a:t>
            </a:r>
            <a:r>
              <a:rPr lang="pt-BR" sz="3600" b="1" dirty="0" smtClean="0">
                <a:solidFill>
                  <a:srgbClr val="00B050"/>
                </a:solidFill>
              </a:rPr>
              <a:t>merge </a:t>
            </a:r>
            <a:r>
              <a:rPr lang="pt-BR" sz="3600" dirty="0" smtClean="0"/>
              <a:t>entre as bases usando para isso as variáveis: </a:t>
            </a:r>
          </a:p>
          <a:p>
            <a:pPr algn="ctr"/>
            <a:r>
              <a:rPr lang="pt-BR" dirty="0" smtClean="0"/>
              <a:t>COD_UF</a:t>
            </a:r>
          </a:p>
          <a:p>
            <a:pPr algn="ctr"/>
            <a:r>
              <a:rPr lang="pt-BR" dirty="0" smtClean="0"/>
              <a:t>NUM_SEQ </a:t>
            </a:r>
          </a:p>
          <a:p>
            <a:pPr algn="ctr"/>
            <a:r>
              <a:rPr lang="pt-BR" dirty="0" smtClean="0"/>
              <a:t>NUM_DV</a:t>
            </a:r>
          </a:p>
          <a:p>
            <a:pPr algn="ctr"/>
            <a:r>
              <a:rPr lang="pt-BR" dirty="0" smtClean="0"/>
              <a:t>COD_DOMC</a:t>
            </a:r>
          </a:p>
          <a:p>
            <a:pPr algn="ctr"/>
            <a:r>
              <a:rPr lang="pt-BR" dirty="0" smtClean="0"/>
              <a:t>NUM_UC </a:t>
            </a:r>
          </a:p>
          <a:p>
            <a:pPr algn="ctr"/>
            <a:r>
              <a:rPr lang="pt-BR" dirty="0" smtClean="0"/>
              <a:t>NUM_INF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9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4" name="Retângulo 3"/>
          <p:cNvSpPr/>
          <p:nvPr/>
        </p:nvSpPr>
        <p:spPr>
          <a:xfrm>
            <a:off x="457200" y="1757766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Solução:</a:t>
            </a:r>
            <a:r>
              <a:rPr lang="pt-BR" sz="2800" b="1" dirty="0" smtClean="0"/>
              <a:t> </a:t>
            </a:r>
            <a:endParaRPr lang="pt-BR" sz="28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363272" cy="3888432"/>
          </a:xfrm>
        </p:spPr>
      </p:pic>
    </p:spTree>
    <p:extLst>
      <p:ext uri="{BB962C8B-B14F-4D97-AF65-F5344CB8AC3E}">
        <p14:creationId xmlns:p14="http://schemas.microsoft.com/office/powerpoint/2010/main" val="39107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Leitura de bases públicas.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 smtClean="0"/>
              <a:t>Exercício: </a:t>
            </a:r>
            <a:r>
              <a:rPr lang="pt-BR" sz="3600" dirty="0" smtClean="0"/>
              <a:t>Explore os itens constantes nos </a:t>
            </a:r>
            <a:r>
              <a:rPr lang="pt-BR" sz="3600" b="1" dirty="0" smtClean="0">
                <a:solidFill>
                  <a:srgbClr val="00B050"/>
                </a:solidFill>
              </a:rPr>
              <a:t>QUADROS 22 a 50 </a:t>
            </a:r>
            <a:r>
              <a:rPr lang="pt-BR" sz="3600" dirty="0"/>
              <a:t>do arquivo </a:t>
            </a:r>
            <a:r>
              <a:rPr lang="pt-BR" sz="3600" b="1" dirty="0">
                <a:solidFill>
                  <a:srgbClr val="FF0000"/>
                </a:solidFill>
              </a:rPr>
              <a:t>Cadastro de Produtos POF </a:t>
            </a:r>
            <a:r>
              <a:rPr lang="pt-BR" sz="3600" b="1" dirty="0" smtClean="0">
                <a:solidFill>
                  <a:srgbClr val="FF0000"/>
                </a:solidFill>
              </a:rPr>
              <a:t>2008-2009.xls</a:t>
            </a:r>
          </a:p>
          <a:p>
            <a:r>
              <a:rPr lang="pt-BR" sz="3600" b="1" dirty="0"/>
              <a:t>Exercício</a:t>
            </a:r>
            <a:r>
              <a:rPr lang="pt-BR" sz="3600" b="1" dirty="0" smtClean="0"/>
              <a:t>: </a:t>
            </a:r>
            <a:r>
              <a:rPr lang="pt-BR" sz="3600" dirty="0" smtClean="0"/>
              <a:t>Para o </a:t>
            </a:r>
            <a:r>
              <a:rPr lang="pt-BR" sz="3600" dirty="0" err="1" smtClean="0"/>
              <a:t>dataframe</a:t>
            </a:r>
            <a:r>
              <a:rPr lang="pt-BR" sz="3600" dirty="0" smtClean="0"/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tudo </a:t>
            </a:r>
            <a:r>
              <a:rPr lang="pt-BR" sz="3600" dirty="0" smtClean="0"/>
              <a:t>crie um novo </a:t>
            </a:r>
            <a:r>
              <a:rPr lang="pt-BR" sz="3600" dirty="0" err="1" smtClean="0"/>
              <a:t>dataframe</a:t>
            </a:r>
            <a:r>
              <a:rPr lang="pt-BR" sz="3600" dirty="0" smtClean="0"/>
              <a:t> </a:t>
            </a:r>
            <a:r>
              <a:rPr lang="pt-BR" sz="3600" b="1" dirty="0" smtClean="0"/>
              <a:t>contendo somente os </a:t>
            </a:r>
            <a:r>
              <a:rPr lang="pt-BR" sz="3600" b="1" dirty="0" smtClean="0">
                <a:solidFill>
                  <a:srgbClr val="FF0000"/>
                </a:solidFill>
              </a:rPr>
              <a:t>itens 101 e 201 do quadro 28. </a:t>
            </a:r>
            <a:r>
              <a:rPr lang="pt-BR" sz="3600" dirty="0" smtClean="0"/>
              <a:t>Esses itens se referem a que itens ?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Leitura de bases públicas.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21114"/>
            <a:ext cx="8435280" cy="2283993"/>
          </a:xfrm>
        </p:spPr>
      </p:pic>
      <p:sp>
        <p:nvSpPr>
          <p:cNvPr id="4" name="Retângulo 3"/>
          <p:cNvSpPr/>
          <p:nvPr/>
        </p:nvSpPr>
        <p:spPr>
          <a:xfrm>
            <a:off x="457200" y="1757766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Solução:</a:t>
            </a:r>
            <a:r>
              <a:rPr lang="pt-BR" sz="2800" b="1" dirty="0" smtClean="0"/>
              <a:t> </a:t>
            </a:r>
            <a:endParaRPr lang="pt-BR" sz="2800" dirty="0"/>
          </a:p>
        </p:txBody>
      </p:sp>
      <p:sp>
        <p:nvSpPr>
          <p:cNvPr id="6" name="Elipse 5"/>
          <p:cNvSpPr/>
          <p:nvPr/>
        </p:nvSpPr>
        <p:spPr>
          <a:xfrm>
            <a:off x="5580112" y="3717032"/>
            <a:ext cx="864096" cy="648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9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Ao trabalhar com dados </a:t>
            </a:r>
            <a:r>
              <a:rPr lang="pt-BR" sz="2400" dirty="0" smtClean="0"/>
              <a:t>devemos:</a:t>
            </a:r>
            <a:endParaRPr lang="pt-BR" sz="2400" dirty="0"/>
          </a:p>
          <a:p>
            <a:pPr lvl="1"/>
            <a:r>
              <a:rPr lang="pt-BR" sz="2000" dirty="0" smtClean="0"/>
              <a:t>Descobrir </a:t>
            </a:r>
            <a:r>
              <a:rPr lang="pt-BR" sz="2000" dirty="0"/>
              <a:t>o que você quer fazer.</a:t>
            </a:r>
          </a:p>
          <a:p>
            <a:pPr lvl="1"/>
            <a:r>
              <a:rPr lang="pt-BR" sz="2000" dirty="0" smtClean="0"/>
              <a:t>Descrever precisamente o </a:t>
            </a:r>
            <a:r>
              <a:rPr lang="pt-BR" sz="2000" dirty="0"/>
              <a:t>que você quer sob a forma de um programa de computador.</a:t>
            </a:r>
          </a:p>
          <a:p>
            <a:pPr lvl="1"/>
            <a:r>
              <a:rPr lang="pt-BR" sz="2000" dirty="0" smtClean="0"/>
              <a:t>Executar </a:t>
            </a:r>
            <a:r>
              <a:rPr lang="pt-BR" sz="2000" dirty="0"/>
              <a:t>o código</a:t>
            </a:r>
            <a:r>
              <a:rPr lang="pt-BR" sz="2000" dirty="0" smtClean="0"/>
              <a:t>.</a:t>
            </a:r>
          </a:p>
          <a:p>
            <a:r>
              <a:rPr lang="pt-BR" sz="2400" dirty="0"/>
              <a:t>O pacote </a:t>
            </a:r>
            <a:r>
              <a:rPr lang="pt-BR" sz="2400" b="1" dirty="0" err="1">
                <a:solidFill>
                  <a:srgbClr val="FF0000"/>
                </a:solidFill>
              </a:rPr>
              <a:t>dplyr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torna cada </a:t>
            </a:r>
            <a:r>
              <a:rPr lang="pt-BR" sz="2400" dirty="0"/>
              <a:t>uma dessas etapas </a:t>
            </a:r>
            <a:r>
              <a:rPr lang="pt-BR" sz="2400" dirty="0" smtClean="0"/>
              <a:t>fáceis, </a:t>
            </a:r>
            <a:r>
              <a:rPr lang="pt-BR" sz="2400" dirty="0"/>
              <a:t>o mais rápido e:</a:t>
            </a:r>
          </a:p>
          <a:p>
            <a:pPr lvl="1"/>
            <a:r>
              <a:rPr lang="pt-BR" sz="2000" dirty="0" smtClean="0"/>
              <a:t>Elucidar </a:t>
            </a:r>
            <a:r>
              <a:rPr lang="pt-BR" sz="2000" dirty="0"/>
              <a:t>as operações mais comuns de manipulação de dados, de modo que suas opções </a:t>
            </a:r>
            <a:r>
              <a:rPr lang="pt-BR" sz="2000" dirty="0" smtClean="0"/>
              <a:t>sejam solícitas ao </a:t>
            </a:r>
            <a:r>
              <a:rPr lang="pt-BR" sz="2000" dirty="0"/>
              <a:t>pensar sobre como lidar com um </a:t>
            </a:r>
            <a:r>
              <a:rPr lang="pt-BR" sz="2000" dirty="0" smtClean="0"/>
              <a:t>problema.</a:t>
            </a:r>
          </a:p>
          <a:p>
            <a:pPr lvl="1"/>
            <a:r>
              <a:rPr lang="pt-BR" sz="2000" dirty="0" smtClean="0"/>
              <a:t>Fornecendo </a:t>
            </a:r>
            <a:r>
              <a:rPr lang="pt-BR" sz="2000" dirty="0"/>
              <a:t>funções simples que correspondem aos verbos mais comuns de manipulação de dados, de modo que você pode facilmente traduzir seus pensamentos em </a:t>
            </a:r>
            <a:r>
              <a:rPr lang="pt-BR" sz="2000" dirty="0" smtClean="0"/>
              <a:t>código.</a:t>
            </a:r>
          </a:p>
          <a:p>
            <a:pPr lvl="1"/>
            <a:r>
              <a:rPr lang="pt-BR" sz="2000" dirty="0" smtClean="0"/>
              <a:t>Utilizando </a:t>
            </a:r>
            <a:r>
              <a:rPr lang="pt-BR" sz="2000" b="1" dirty="0" err="1"/>
              <a:t>backends</a:t>
            </a:r>
            <a:r>
              <a:rPr lang="pt-BR" sz="2000" dirty="0"/>
              <a:t> de armazenamento de dados eficiente, de modo que você </a:t>
            </a:r>
            <a:r>
              <a:rPr lang="pt-BR" sz="2000" dirty="0" smtClean="0"/>
              <a:t>gaste pouco </a:t>
            </a:r>
            <a:r>
              <a:rPr lang="pt-BR" sz="2000" dirty="0"/>
              <a:t>tempo de espera para o computador </a:t>
            </a:r>
            <a:r>
              <a:rPr lang="pt-BR" sz="2000" dirty="0" smtClean="0"/>
              <a:t>sempre que possível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6000" b="1" dirty="0"/>
              <a:t>Exercício: </a:t>
            </a:r>
            <a:r>
              <a:rPr lang="pt-BR" sz="6000" dirty="0"/>
              <a:t> Instale o pacote </a:t>
            </a:r>
            <a:r>
              <a:rPr lang="pt-BR" sz="6000" b="1" dirty="0" err="1">
                <a:solidFill>
                  <a:srgbClr val="FF0000"/>
                </a:solidFill>
              </a:rPr>
              <a:t>dplyr</a:t>
            </a:r>
            <a:r>
              <a:rPr lang="pt-BR" sz="6000" dirty="0"/>
              <a:t>.</a:t>
            </a:r>
          </a:p>
          <a:p>
            <a:r>
              <a:rPr lang="pt-BR" sz="6000" b="1" dirty="0"/>
              <a:t>Exercício: </a:t>
            </a:r>
            <a:r>
              <a:rPr lang="pt-BR" sz="6000" dirty="0"/>
              <a:t> </a:t>
            </a:r>
            <a:r>
              <a:rPr lang="pt-BR" sz="6000" dirty="0" smtClean="0"/>
              <a:t>Invoque o pacote </a:t>
            </a:r>
            <a:r>
              <a:rPr lang="pt-BR" sz="6000" b="1" dirty="0" err="1">
                <a:solidFill>
                  <a:srgbClr val="FF0000"/>
                </a:solidFill>
              </a:rPr>
              <a:t>dplyr</a:t>
            </a:r>
            <a:r>
              <a:rPr lang="pt-BR" sz="6000" dirty="0"/>
              <a:t>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599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2: </a:t>
            </a:r>
            <a:r>
              <a:rPr lang="pt-BR" dirty="0" smtClean="0"/>
              <a:t>Suponha que desejamos obter somente as observações referentes a Brasília (UF=53), podemos usar o comando </a:t>
            </a:r>
            <a:r>
              <a:rPr lang="pt-BR" b="1" dirty="0" err="1" smtClean="0">
                <a:solidFill>
                  <a:srgbClr val="FF0000"/>
                </a:solidFill>
              </a:rPr>
              <a:t>filter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do pacote </a:t>
            </a:r>
            <a:r>
              <a:rPr lang="pt-BR" b="1" dirty="0" err="1" smtClean="0"/>
              <a:t>dplyr</a:t>
            </a:r>
            <a:r>
              <a:rPr lang="pt-BR" dirty="0" smtClean="0"/>
              <a:t> para selecionar somente as observações que atendam a uma determinada característica.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4191223"/>
            <a:ext cx="7221411" cy="193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9715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Pacote </a:t>
            </a:r>
            <a:r>
              <a:rPr lang="pt-BR" sz="4800" dirty="0" err="1"/>
              <a:t>dplyr</a:t>
            </a:r>
            <a:r>
              <a:rPr lang="pt-BR" sz="4800" dirty="0"/>
              <a:t>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/>
              <a:t>Exercício: </a:t>
            </a:r>
            <a:r>
              <a:rPr lang="pt-BR" sz="3200" dirty="0" smtClean="0"/>
              <a:t>Selecione os dados para São Paulo (UF=35) para os quais os valores gastos com ingresso </a:t>
            </a:r>
            <a:r>
              <a:rPr lang="pt-BR" sz="3200" dirty="0"/>
              <a:t>são menores do que 999999.99 (VAL_DESPESA&lt;999999.99</a:t>
            </a:r>
            <a:r>
              <a:rPr lang="pt-BR" sz="3200" dirty="0" smtClean="0"/>
              <a:t>)</a:t>
            </a:r>
          </a:p>
          <a:p>
            <a:r>
              <a:rPr lang="pt-BR" sz="3200" b="1" dirty="0" smtClean="0"/>
              <a:t>Exercício: </a:t>
            </a:r>
            <a:r>
              <a:rPr lang="pt-BR" sz="3200" dirty="0" smtClean="0"/>
              <a:t>Selecione as observações para Brasília cujo valor do ingresso está entre 20 e 50 reais.</a:t>
            </a:r>
          </a:p>
          <a:p>
            <a:r>
              <a:rPr lang="pt-BR" sz="3200" b="1" dirty="0" smtClean="0"/>
              <a:t>Exercício: </a:t>
            </a:r>
            <a:r>
              <a:rPr lang="pt-BR" sz="3200" dirty="0" smtClean="0"/>
              <a:t>Selecione todas as observações para o Nordeste reais que o valor do ingresso seja menor do que 15 reais.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42402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3: </a:t>
            </a:r>
            <a:r>
              <a:rPr lang="pt-BR" dirty="0" smtClean="0"/>
              <a:t>Frequentemente, estamos interessados em renomear o nome das variáveis para nomes mais interessantes. Para isso, usamos o comando </a:t>
            </a:r>
            <a:r>
              <a:rPr lang="pt-BR" b="1" dirty="0" err="1" smtClean="0">
                <a:solidFill>
                  <a:srgbClr val="FF0000"/>
                </a:solidFill>
              </a:rPr>
              <a:t>rename</a:t>
            </a:r>
            <a:r>
              <a:rPr lang="pt-BR" dirty="0" smtClean="0"/>
              <a:t>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82296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Pacote </a:t>
            </a:r>
            <a:r>
              <a:rPr lang="pt-BR" sz="4800" dirty="0" err="1"/>
              <a:t>dplyr</a:t>
            </a:r>
            <a:r>
              <a:rPr lang="pt-BR" sz="4800" dirty="0"/>
              <a:t>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Exemplo 4: </a:t>
            </a:r>
            <a:r>
              <a:rPr lang="pt-BR" dirty="0" smtClean="0"/>
              <a:t> Repare que </a:t>
            </a:r>
            <a:r>
              <a:rPr lang="pt-BR" dirty="0"/>
              <a:t>as </a:t>
            </a:r>
            <a:r>
              <a:rPr lang="pt-BR" dirty="0" smtClean="0"/>
              <a:t>variáveis:</a:t>
            </a:r>
          </a:p>
          <a:p>
            <a:pPr marL="0" indent="0">
              <a:buNone/>
            </a:pPr>
            <a:r>
              <a:rPr lang="pt-BR" dirty="0" smtClean="0"/>
              <a:t>"COD_UF</a:t>
            </a:r>
            <a:r>
              <a:rPr lang="pt-BR" dirty="0"/>
              <a:t>","NUM_SEQ","NUM_DV","COD_DOMC</a:t>
            </a:r>
            <a:r>
              <a:rPr lang="pt-BR" dirty="0" smtClean="0"/>
              <a:t>", "</a:t>
            </a:r>
            <a:r>
              <a:rPr lang="pt-BR" dirty="0"/>
              <a:t>NUM_UC","</a:t>
            </a:r>
            <a:r>
              <a:rPr lang="pt-BR" dirty="0" smtClean="0"/>
              <a:t>NUM_INF“ e “IDADE_ANOS” se repetem para o mesmo respondente. Para eliminar linhas repetidas, usamos o comando </a:t>
            </a:r>
            <a:r>
              <a:rPr lang="pt-BR" b="1" dirty="0" err="1" smtClean="0">
                <a:solidFill>
                  <a:srgbClr val="FF0000"/>
                </a:solidFill>
              </a:rPr>
              <a:t>distinct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73392"/>
            <a:ext cx="8228171" cy="21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Principais fontes de dados.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6" y="1628800"/>
            <a:ext cx="8559539" cy="5040560"/>
          </a:xfrm>
        </p:spPr>
      </p:pic>
    </p:spTree>
    <p:extLst>
      <p:ext uri="{BB962C8B-B14F-4D97-AF65-F5344CB8AC3E}">
        <p14:creationId xmlns:p14="http://schemas.microsoft.com/office/powerpoint/2010/main" val="15807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Pacote </a:t>
            </a:r>
            <a:r>
              <a:rPr lang="pt-BR" sz="4800" dirty="0" err="1"/>
              <a:t>dplyr</a:t>
            </a:r>
            <a:r>
              <a:rPr lang="pt-BR" sz="4800" dirty="0"/>
              <a:t>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b="1" dirty="0" smtClean="0"/>
              <a:t>Exercício: </a:t>
            </a:r>
            <a:r>
              <a:rPr lang="pt-BR" sz="4400" dirty="0" smtClean="0"/>
              <a:t>Selecione as linhas distintas para as variáveis </a:t>
            </a:r>
            <a:r>
              <a:rPr lang="pt-BR" sz="4400" dirty="0"/>
              <a:t>"COD_UF","NUM_SEQ","NUM_DV","COD_DOMC", "NUM_UC","NUM_INF“ e “IDADE_ANOS” </a:t>
            </a:r>
            <a:r>
              <a:rPr lang="pt-BR" sz="4400" dirty="0" smtClean="0"/>
              <a:t> no para a UF=31.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3362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Pacote </a:t>
            </a:r>
            <a:r>
              <a:rPr lang="pt-BR" sz="4800" dirty="0" err="1"/>
              <a:t>dplyr</a:t>
            </a:r>
            <a:r>
              <a:rPr lang="pt-BR" sz="4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200" b="1" dirty="0" smtClean="0"/>
                  <a:t>Exemplo 5:</a:t>
                </a:r>
                <a:r>
                  <a:rPr lang="pt-BR" sz="3200" dirty="0" smtClean="0"/>
                  <a:t> Outra operação muito frequente em bases de dados é a realização de operações para a criação de novas variáveis. Nesse caso, usamos a função </a:t>
                </a:r>
                <a:r>
                  <a:rPr lang="pt-BR" sz="3200" b="1" dirty="0" err="1" smtClean="0">
                    <a:solidFill>
                      <a:srgbClr val="FF0000"/>
                    </a:solidFill>
                  </a:rPr>
                  <a:t>mutate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 smtClean="0"/>
                  <a:t>Calcule as seguintes novas variáveis:</a:t>
                </a:r>
              </a:p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𝐼𝑛𝑑𝑖𝑐𝑒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𝐼𝑛𝑔𝑟𝑒𝑠𝑠𝑜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𝐼𝑛𝑔𝑟𝑒𝑠𝑠𝑜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𝐼𝑛𝑔𝑟𝑒𝑠𝑠𝑜</m:t>
                                </m:r>
                              </m:e>
                            </m:d>
                          </m:e>
                        </m:func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3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𝐼𝑛𝑔𝑟𝑒𝑠𝑠𝑜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3200" b="0" dirty="0" smtClean="0"/>
              </a:p>
              <a:p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𝐼𝑛𝑔𝑟𝑒𝑠𝑠𝑜</m:t>
                            </m:r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𝑀𝑒𝑑𝑖𝑎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𝐼𝑛𝑔𝑟𝑒𝑠𝑠𝑜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𝐼𝑛𝑔𝑟𝑒𝑠𝑠𝑜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3200" dirty="0" smtClean="0"/>
              </a:p>
              <a:p>
                <a:endParaRPr lang="pt-BR" sz="32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750" r="-1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1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Pacote </a:t>
            </a:r>
            <a:r>
              <a:rPr lang="pt-BR" sz="4800" dirty="0" err="1"/>
              <a:t>dplyr</a:t>
            </a:r>
            <a:r>
              <a:rPr lang="pt-BR" sz="4800" dirty="0"/>
              <a:t>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145012" cy="37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Pacote </a:t>
            </a:r>
            <a:r>
              <a:rPr lang="pt-BR" sz="4800" dirty="0" err="1"/>
              <a:t>dplyr</a:t>
            </a:r>
            <a:r>
              <a:rPr lang="pt-BR" sz="4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Exercício: </a:t>
                </a:r>
                <a:r>
                  <a:rPr lang="pt-BR" dirty="0" smtClean="0"/>
                  <a:t>Faça a análise estatística descritiva para as variáveis Idade, Ingresso e Renda.</a:t>
                </a:r>
                <a:endParaRPr lang="pt-BR" b="1" dirty="0" smtClean="0"/>
              </a:p>
              <a:p>
                <a:r>
                  <a:rPr lang="pt-BR" b="1" dirty="0" smtClean="0"/>
                  <a:t>Exercício: </a:t>
                </a:r>
                <a:r>
                  <a:rPr lang="pt-BR" dirty="0" smtClean="0"/>
                  <a:t>Crie uma base removendo os valores NA e os valores 999999.99 para o preço do ingresso, idade e renda bruta monetária.</a:t>
                </a:r>
              </a:p>
              <a:p>
                <a:r>
                  <a:rPr lang="pt-BR" b="1" dirty="0" smtClean="0"/>
                  <a:t>Exercício: </a:t>
                </a:r>
                <a:r>
                  <a:rPr lang="pt-BR" dirty="0" smtClean="0"/>
                  <a:t>Para a base criada, construa as seguintes novas variáveis: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𝐼𝑛𝑑𝑖𝑐𝑒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𝑖𝑛𝑔𝑟𝑒𝑠𝑠𝑜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+0.01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𝐼𝑑𝑎𝑑𝑒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𝐼𝑛𝑑𝑖𝑐𝑒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3=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𝐼𝑑𝑎𝑑𝑒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𝑟𝑒𝑛𝑑𝑎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𝑏𝑟𝑢𝑡𝑎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𝑚𝑜𝑛𝑒𝑡𝑎𝑟𝑖𝑎</m:t>
                    </m:r>
                  </m:oMath>
                </a14:m>
                <a:endParaRPr lang="pt-BR" dirty="0" smtClean="0"/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480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6: </a:t>
            </a:r>
            <a:r>
              <a:rPr lang="pt-BR" dirty="0" smtClean="0"/>
              <a:t>Podemos construir uma base de dados com algumas estatísticas descritivas para as diversas variáveis: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7858989" cy="3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7</a:t>
            </a:r>
            <a:r>
              <a:rPr lang="pt-BR" dirty="0" smtClean="0"/>
              <a:t>: É muito comum desejar obter estatísticas, ou filtros ou ainda calcular determinadas estatísticas </a:t>
            </a:r>
            <a:r>
              <a:rPr lang="pt-BR" b="1" dirty="0" smtClean="0">
                <a:solidFill>
                  <a:srgbClr val="00B050"/>
                </a:solidFill>
              </a:rPr>
              <a:t>por grupos. </a:t>
            </a:r>
            <a:r>
              <a:rPr lang="pt-BR" dirty="0" smtClean="0"/>
              <a:t>Para isso utilizamos o comando </a:t>
            </a:r>
            <a:r>
              <a:rPr lang="pt-BR" b="1" dirty="0" err="1" smtClean="0">
                <a:solidFill>
                  <a:srgbClr val="FF0000"/>
                </a:solidFill>
              </a:rPr>
              <a:t>group_by</a:t>
            </a:r>
            <a:r>
              <a:rPr lang="pt-BR" b="1" dirty="0" smtClean="0">
                <a:solidFill>
                  <a:srgbClr val="FF0000"/>
                </a:solidFill>
              </a:rPr>
              <a:t>(.)</a:t>
            </a:r>
            <a:r>
              <a:rPr lang="pt-BR" dirty="0" smtClean="0"/>
              <a:t>: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3" y="3140968"/>
            <a:ext cx="7770774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Pacote </a:t>
            </a:r>
            <a:r>
              <a:rPr lang="pt-BR" sz="4800" dirty="0" err="1" smtClean="0"/>
              <a:t>dplyr</a:t>
            </a:r>
            <a:r>
              <a:rPr lang="pt-BR" sz="4800" dirty="0" smtClean="0"/>
              <a:t>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748464" cy="5184576"/>
          </a:xfrm>
        </p:spPr>
      </p:pic>
    </p:spTree>
    <p:extLst>
      <p:ext uri="{BB962C8B-B14F-4D97-AF65-F5344CB8AC3E}">
        <p14:creationId xmlns:p14="http://schemas.microsoft.com/office/powerpoint/2010/main" val="15631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Aplicação real.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Exemplo: </a:t>
            </a:r>
            <a:r>
              <a:rPr lang="pt-BR" dirty="0"/>
              <a:t>Considere a base de dados </a:t>
            </a:r>
            <a:r>
              <a:rPr lang="pt-BR" b="1" dirty="0" smtClean="0"/>
              <a:t>USEletric.xls</a:t>
            </a:r>
            <a:r>
              <a:rPr lang="pt-BR" dirty="0"/>
              <a:t> podemos fazer a leitura desse arquivo por meio do pacote </a:t>
            </a:r>
            <a:r>
              <a:rPr lang="pt-BR" b="1" dirty="0" err="1" smtClean="0">
                <a:solidFill>
                  <a:srgbClr val="FF0000"/>
                </a:solidFill>
              </a:rPr>
              <a:t>XLConnect</a:t>
            </a:r>
            <a:r>
              <a:rPr lang="pt-BR" dirty="0" smtClean="0"/>
              <a:t>: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8" y="3212976"/>
            <a:ext cx="784424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Aplicação real.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Exercício: </a:t>
            </a:r>
            <a:r>
              <a:rPr lang="pt-BR" dirty="0" smtClean="0"/>
              <a:t>Renomeie as variáveis com os seguintes </a:t>
            </a:r>
            <a:r>
              <a:rPr lang="pt-BR" b="1" dirty="0" smtClean="0">
                <a:solidFill>
                  <a:srgbClr val="FF0000"/>
                </a:solidFill>
              </a:rPr>
              <a:t>nomes</a:t>
            </a:r>
            <a:r>
              <a:rPr lang="pt-BR" dirty="0" smtClean="0"/>
              <a:t> e </a:t>
            </a:r>
            <a:r>
              <a:rPr lang="pt-BR" b="1" dirty="0" err="1" smtClean="0">
                <a:solidFill>
                  <a:srgbClr val="FF0000"/>
                </a:solidFill>
              </a:rPr>
              <a:t>labels</a:t>
            </a:r>
            <a:r>
              <a:rPr lang="pt-BR" dirty="0" smtClean="0"/>
              <a:t>:</a:t>
            </a:r>
          </a:p>
          <a:p>
            <a:r>
              <a:rPr lang="en-US" dirty="0"/>
              <a:t>V001	YEAR</a:t>
            </a:r>
          </a:p>
          <a:p>
            <a:r>
              <a:rPr lang="en-US" dirty="0"/>
              <a:t>V002	STATE</a:t>
            </a:r>
          </a:p>
          <a:p>
            <a:r>
              <a:rPr lang="en-US" dirty="0"/>
              <a:t>V003	TYPE OF PRODUCER</a:t>
            </a:r>
          </a:p>
          <a:p>
            <a:r>
              <a:rPr lang="en-US" dirty="0"/>
              <a:t>V004	ENERGY SOURCE</a:t>
            </a:r>
          </a:p>
          <a:p>
            <a:r>
              <a:rPr lang="en-US" dirty="0"/>
              <a:t>V005	GENERATION (</a:t>
            </a:r>
            <a:r>
              <a:rPr lang="en-US" dirty="0" err="1"/>
              <a:t>Megawatthours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Aplicação real.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Exercício: </a:t>
            </a:r>
            <a:r>
              <a:rPr lang="pt-BR" dirty="0" smtClean="0"/>
              <a:t>Faça um filtro somente para as seguintes condições:</a:t>
            </a:r>
          </a:p>
          <a:p>
            <a:r>
              <a:rPr lang="en-US" dirty="0"/>
              <a:t>V003=Total Electric Power Industry</a:t>
            </a:r>
          </a:p>
          <a:p>
            <a:r>
              <a:rPr lang="en-US" dirty="0"/>
              <a:t>V004=Total</a:t>
            </a:r>
          </a:p>
          <a:p>
            <a:r>
              <a:rPr lang="pt-BR" b="1" dirty="0" smtClean="0"/>
              <a:t>Exercício: </a:t>
            </a:r>
            <a:r>
              <a:rPr lang="pt-BR" dirty="0" smtClean="0"/>
              <a:t>Encontre a média, variância, máximo e mínimo por ano </a:t>
            </a:r>
            <a:r>
              <a:rPr lang="pt-BR" dirty="0"/>
              <a:t>da variável V005.</a:t>
            </a:r>
            <a:endParaRPr lang="pt-BR" dirty="0" smtClean="0"/>
          </a:p>
          <a:p>
            <a:r>
              <a:rPr lang="pt-BR" b="1" dirty="0" smtClean="0"/>
              <a:t>Exercício</a:t>
            </a:r>
            <a:r>
              <a:rPr lang="pt-BR" b="1" dirty="0"/>
              <a:t>: </a:t>
            </a:r>
            <a:r>
              <a:rPr lang="pt-BR" dirty="0"/>
              <a:t>Encontre a média, variância, máximo e mínimo por </a:t>
            </a:r>
            <a:r>
              <a:rPr lang="pt-BR" dirty="0" smtClean="0"/>
              <a:t>estado </a:t>
            </a:r>
            <a:r>
              <a:rPr lang="pt-BR" dirty="0"/>
              <a:t>da variável V005</a:t>
            </a:r>
            <a:r>
              <a:rPr lang="pt-BR" dirty="0" smtClean="0"/>
              <a:t>.</a:t>
            </a:r>
          </a:p>
          <a:p>
            <a:r>
              <a:rPr lang="pt-BR" b="1" dirty="0"/>
              <a:t>Exercício: </a:t>
            </a:r>
            <a:r>
              <a:rPr lang="pt-BR" dirty="0"/>
              <a:t>Encontre a </a:t>
            </a:r>
            <a:r>
              <a:rPr lang="pt-BR" dirty="0" smtClean="0"/>
              <a:t>média por estado e por estado da variável V005.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Principais fontes de dados.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Exercício:</a:t>
            </a:r>
            <a:r>
              <a:rPr lang="pt-BR" dirty="0" smtClean="0"/>
              <a:t> Faça uma busca sobre algum tema de interesse. Quantas bases o sistema dados.gov.br retornou ?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2780928"/>
            <a:ext cx="5580112" cy="377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Principais fontes de dados.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13" y="-23366"/>
            <a:ext cx="9173613" cy="6881366"/>
          </a:xfrm>
        </p:spPr>
      </p:pic>
    </p:spTree>
    <p:extLst>
      <p:ext uri="{BB962C8B-B14F-4D97-AF65-F5344CB8AC3E}">
        <p14:creationId xmlns:p14="http://schemas.microsoft.com/office/powerpoint/2010/main" val="23952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Principais fontes de dados.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quisermos importar dados de alguma fonte cujo formato seja diferente, devemos fazer uma pesquisa no </a:t>
            </a:r>
            <a:r>
              <a:rPr lang="pt-BR" b="1" dirty="0" smtClean="0"/>
              <a:t>R</a:t>
            </a:r>
            <a:r>
              <a:rPr lang="pt-BR" dirty="0" smtClean="0"/>
              <a:t> para saber que funções poderiam ajudar, por exemplo: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No R basta fazer </a:t>
            </a:r>
            <a:r>
              <a:rPr lang="pt-BR" b="1" dirty="0" err="1">
                <a:solidFill>
                  <a:srgbClr val="FF0000"/>
                </a:solidFill>
              </a:rPr>
              <a:t>help.search</a:t>
            </a:r>
            <a:r>
              <a:rPr lang="pt-BR" b="1" dirty="0" smtClean="0">
                <a:solidFill>
                  <a:srgbClr val="FF0000"/>
                </a:solidFill>
              </a:rPr>
              <a:t>(“XML")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33915"/>
            <a:ext cx="8229600" cy="239528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27584" y="4581128"/>
            <a:ext cx="576064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Principais fontes de dados.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638"/>
            <a:ext cx="8136904" cy="5251722"/>
          </a:xfrm>
        </p:spPr>
      </p:pic>
    </p:spTree>
    <p:extLst>
      <p:ext uri="{BB962C8B-B14F-4D97-AF65-F5344CB8AC3E}">
        <p14:creationId xmlns:p14="http://schemas.microsoft.com/office/powerpoint/2010/main" val="31701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maior produtor de fontes primárias de dados é o IBGE.</a:t>
            </a:r>
          </a:p>
          <a:p>
            <a:r>
              <a:rPr lang="pt-BR" dirty="0" smtClean="0"/>
              <a:t>Para acessar as pesquisas basta ir </a:t>
            </a:r>
            <a:r>
              <a:rPr lang="pt-BR" dirty="0"/>
              <a:t>em : </a:t>
            </a:r>
            <a:r>
              <a:rPr lang="pt-BR" dirty="0">
                <a:hlinkClick r:id="rId2"/>
              </a:rPr>
              <a:t>http://downloads.ibge.gov.br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9" y="3205533"/>
            <a:ext cx="7057062" cy="36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Leitura de bases públicas.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1: </a:t>
            </a:r>
            <a:r>
              <a:rPr lang="pt-BR" dirty="0" smtClean="0"/>
              <a:t>Considere os dados da Pesquisa de Orçamentos Familiares 2008 disponível no ambiente </a:t>
            </a:r>
            <a:r>
              <a:rPr lang="pt-BR" dirty="0" err="1" smtClean="0"/>
              <a:t>Moodle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3068960"/>
            <a:ext cx="745282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1289&quot;&gt;&lt;object type=&quot;3&quot; unique_id=&quot;11290&quot;&gt;&lt;property id=&quot;20148&quot; value=&quot;5&quot;/&gt;&lt;property id=&quot;20300&quot; value=&quot;Slide 1&quot;/&gt;&lt;property id=&quot;20307&quot; value=&quot;472&quot;/&gt;&lt;/object&gt;&lt;object type=&quot;3&quot; unique_id=&quot;25275&quot;&gt;&lt;property id=&quot;20148&quot; value=&quot;5&quot;/&gt;&lt;property id=&quot;20300&quot; value=&quot;Slide 2&quot;/&gt;&lt;property id=&quot;20307&quot; value=&quot;537&quot;/&gt;&lt;/object&gt;&lt;object type=&quot;3&quot; unique_id=&quot;25276&quot;&gt;&lt;property id=&quot;20148&quot; value=&quot;5&quot;/&gt;&lt;property id=&quot;20300&quot; value=&quot;Slide 3&quot;/&gt;&lt;property id=&quot;20307&quot; value=&quot;538&quot;/&gt;&lt;/object&gt;&lt;object type=&quot;3&quot; unique_id=&quot;25277&quot;&gt;&lt;property id=&quot;20148&quot; value=&quot;5&quot;/&gt;&lt;property id=&quot;20300&quot; value=&quot;Slide 4&quot;/&gt;&lt;property id=&quot;20307&quot; value=&quot;539&quot;/&gt;&lt;/object&gt;&lt;/object&gt;&lt;object type=&quot;8&quot; unique_id=&quot;1129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ível">
  <a:themeElements>
    <a:clrScheme name="Personalizada 2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D8F1FC"/>
      </a:accent1>
      <a:accent2>
        <a:srgbClr val="8BD6F6"/>
      </a:accent2>
      <a:accent3>
        <a:srgbClr val="BE98DB"/>
      </a:accent3>
      <a:accent4>
        <a:srgbClr val="4A66AC"/>
      </a:accent4>
      <a:accent5>
        <a:srgbClr val="70369A"/>
      </a:accent5>
      <a:accent6>
        <a:srgbClr val="374C81"/>
      </a:accent6>
      <a:hlink>
        <a:srgbClr val="9454C3"/>
      </a:hlink>
      <a:folHlink>
        <a:srgbClr val="3EBBF0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í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9301</TotalTime>
  <Words>1244</Words>
  <Application>Microsoft Office PowerPoint</Application>
  <PresentationFormat>Apresentação na tela (4:3)</PresentationFormat>
  <Paragraphs>240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1" baseType="lpstr">
      <vt:lpstr>Arial Unicode MS</vt:lpstr>
      <vt:lpstr>ＭＳ Ｐゴシック</vt:lpstr>
      <vt:lpstr>Arial</vt:lpstr>
      <vt:lpstr>Arial Narrow</vt:lpstr>
      <vt:lpstr>Baskerville Old Face</vt:lpstr>
      <vt:lpstr>Bodoni MT</vt:lpstr>
      <vt:lpstr>Calibri</vt:lpstr>
      <vt:lpstr>Cambria Math</vt:lpstr>
      <vt:lpstr>Times New Roman</vt:lpstr>
      <vt:lpstr>Verdana</vt:lpstr>
      <vt:lpstr>Wingdings</vt:lpstr>
      <vt:lpstr>Nível</vt:lpstr>
      <vt:lpstr>Curso Básico de R</vt:lpstr>
      <vt:lpstr>Principais fontes de dados.</vt:lpstr>
      <vt:lpstr>Principais fontes de dados.</vt:lpstr>
      <vt:lpstr>Principais fontes de dados.</vt:lpstr>
      <vt:lpstr>Principais fontes de dados.</vt:lpstr>
      <vt:lpstr>Principais fontes de dados.</vt:lpstr>
      <vt:lpstr>Principais fontes de dados.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Leitura de bases públicas.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Pacote dplyr.</vt:lpstr>
      <vt:lpstr>Aplicação real.</vt:lpstr>
      <vt:lpstr>Aplicação real.</vt:lpstr>
      <vt:lpstr>Aplicação real.</vt:lpstr>
    </vt:vector>
  </TitlesOfParts>
  <Company>MME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gestor_seg</dc:creator>
  <cp:lastModifiedBy>Peng Yaohao</cp:lastModifiedBy>
  <cp:revision>607</cp:revision>
  <cp:lastPrinted>2015-08-28T18:38:00Z</cp:lastPrinted>
  <dcterms:created xsi:type="dcterms:W3CDTF">2011-09-19T14:19:10Z</dcterms:created>
  <dcterms:modified xsi:type="dcterms:W3CDTF">2019-06-11T11:38:21Z</dcterms:modified>
</cp:coreProperties>
</file>