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14.svg" ContentType="image/svg+xml"/>
  <Override PartName="/ppt/media/image16.svg" ContentType="image/svg+xml"/>
  <Override PartName="/ppt/media/image20.svg" ContentType="image/svg+xml"/>
  <Override PartName="/ppt/media/image30.svg" ContentType="image/svg+xml"/>
  <Override PartName="/ppt/media/image32.svg" ContentType="image/svg+xml"/>
  <Override PartName="/ppt/media/image4.svg" ContentType="image/svg+xml"/>
  <Override PartName="/ppt/media/image43.svg" ContentType="image/svg+xml"/>
  <Override PartName="/ppt/media/image44.svg" ContentType="image/svg+xml"/>
  <Override PartName="/ppt/media/image46.svg" ContentType="image/svg+xml"/>
  <Override PartName="/ppt/media/image48.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9" r:id="rId4"/>
    <p:sldId id="258" r:id="rId5"/>
    <p:sldId id="259" r:id="rId6"/>
    <p:sldId id="26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6" r:id="rId22"/>
    <p:sldId id="307" r:id="rId23"/>
    <p:sldId id="308" r:id="rId24"/>
    <p:sldId id="309" r:id="rId25"/>
    <p:sldId id="261" r:id="rId26"/>
    <p:sldId id="310" r:id="rId27"/>
    <p:sldId id="311" r:id="rId28"/>
    <p:sldId id="312" r:id="rId29"/>
    <p:sldId id="313" r:id="rId30"/>
    <p:sldId id="268" r:id="rId31"/>
    <p:sldId id="257"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E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78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image" Target="../media/image32.svg"/><Relationship Id="rId8" Type="http://schemas.openxmlformats.org/officeDocument/2006/relationships/image" Target="../media/image31.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30.svg"/><Relationship Id="rId4" Type="http://schemas.openxmlformats.org/officeDocument/2006/relationships/image" Target="../media/image29.png"/><Relationship Id="rId3" Type="http://schemas.openxmlformats.org/officeDocument/2006/relationships/image" Target="../media/image20.svg"/><Relationship Id="rId2" Type="http://schemas.openxmlformats.org/officeDocument/2006/relationships/image" Target="../media/image19.png"/><Relationship Id="rId11" Type="http://schemas.openxmlformats.org/officeDocument/2006/relationships/slideLayout" Target="../slideLayouts/slideLayout1.xml"/><Relationship Id="rId10" Type="http://schemas.openxmlformats.org/officeDocument/2006/relationships/image" Target="../media/image33.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1.xml"/><Relationship Id="rId11" Type="http://schemas.openxmlformats.org/officeDocument/2006/relationships/image" Target="../media/image6.svg"/><Relationship Id="rId10" Type="http://schemas.openxmlformats.org/officeDocument/2006/relationships/image" Target="../media/image5.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jpe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jpe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jpe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jpeg"/><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9" Type="http://schemas.openxmlformats.org/officeDocument/2006/relationships/image" Target="../media/image46.svg"/><Relationship Id="rId8" Type="http://schemas.openxmlformats.org/officeDocument/2006/relationships/image" Target="../media/image45.png"/><Relationship Id="rId7" Type="http://schemas.openxmlformats.org/officeDocument/2006/relationships/image" Target="../media/image44.svg"/><Relationship Id="rId6" Type="http://schemas.openxmlformats.org/officeDocument/2006/relationships/image" Target="../media/image15.png"/><Relationship Id="rId5" Type="http://schemas.openxmlformats.org/officeDocument/2006/relationships/image" Target="../media/image30.svg"/><Relationship Id="rId4" Type="http://schemas.openxmlformats.org/officeDocument/2006/relationships/image" Target="../media/image29.png"/><Relationship Id="rId3" Type="http://schemas.openxmlformats.org/officeDocument/2006/relationships/image" Target="../media/image43.svg"/><Relationship Id="rId2" Type="http://schemas.openxmlformats.org/officeDocument/2006/relationships/image" Target="../media/image42.png"/><Relationship Id="rId12" Type="http://schemas.openxmlformats.org/officeDocument/2006/relationships/slideLayout" Target="../slideLayouts/slideLayout1.xml"/><Relationship Id="rId11" Type="http://schemas.openxmlformats.org/officeDocument/2006/relationships/image" Target="../media/image48.svg"/><Relationship Id="rId10" Type="http://schemas.openxmlformats.org/officeDocument/2006/relationships/image" Target="../media/image47.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1250" r="21250"/>
          <a:stretch>
            <a:fillRect/>
          </a:stretch>
        </p:blipFill>
        <p:spPr>
          <a:xfrm>
            <a:off x="2590800" y="511971"/>
            <a:ext cx="7010400" cy="5336218"/>
          </a:xfrm>
          <a:prstGeom prst="rect">
            <a:avLst/>
          </a:prstGeom>
        </p:spPr>
      </p:pic>
      <p:sp>
        <p:nvSpPr>
          <p:cNvPr id="12" name="文本框 11"/>
          <p:cNvSpPr txBox="1"/>
          <p:nvPr/>
        </p:nvSpPr>
        <p:spPr>
          <a:xfrm>
            <a:off x="289560" y="2690445"/>
            <a:ext cx="11612880" cy="1322070"/>
          </a:xfrm>
          <a:prstGeom prst="rect">
            <a:avLst/>
          </a:prstGeom>
          <a:noFill/>
        </p:spPr>
        <p:txBody>
          <a:bodyPr wrap="none" rtlCol="0">
            <a:spAutoFit/>
          </a:bodyPr>
          <a:lstStyle/>
          <a:p>
            <a:pPr algn="ctr"/>
            <a:r>
              <a:rPr lang="zh-CN" altLang="en-US" sz="8000" b="1" spc="1000" dirty="0">
                <a:solidFill>
                  <a:schemeClr val="accent1"/>
                </a:solidFill>
                <a:effectLst>
                  <a:outerShdw blurRad="38100" dist="76200" dir="5400000" sx="102000" sy="102000" algn="t" rotWithShape="0">
                    <a:prstClr val="black">
                      <a:alpha val="50000"/>
                    </a:prstClr>
                  </a:outerShdw>
                </a:effectLst>
              </a:rPr>
              <a:t>智能核酸检测扫码系统</a:t>
            </a:r>
            <a:endParaRPr lang="zh-CN" altLang="en-US" sz="8000" b="1" spc="1000" dirty="0">
              <a:solidFill>
                <a:schemeClr val="accent1"/>
              </a:solidFill>
              <a:effectLst>
                <a:outerShdw blurRad="38100" dist="76200" dir="5400000" sx="102000" sy="102000" algn="t" rotWithShape="0">
                  <a:prstClr val="black">
                    <a:alpha val="50000"/>
                  </a:prstClr>
                </a:outerShdw>
              </a:effectLst>
            </a:endParaRPr>
          </a:p>
        </p:txBody>
      </p:sp>
      <p:sp>
        <p:nvSpPr>
          <p:cNvPr id="18" name="PA-文本框 5"/>
          <p:cNvSpPr txBox="1"/>
          <p:nvPr>
            <p:custDataLst>
              <p:tags r:id="rId3"/>
            </p:custDataLst>
          </p:nvPr>
        </p:nvSpPr>
        <p:spPr>
          <a:xfrm flipH="1">
            <a:off x="2455545" y="4456430"/>
            <a:ext cx="7280910" cy="460375"/>
          </a:xfrm>
          <a:prstGeom prst="rect">
            <a:avLst/>
          </a:prstGeom>
          <a:noFill/>
        </p:spPr>
        <p:txBody>
          <a:bodyPr wrap="none" rtlCol="0">
            <a:spAutoFit/>
          </a:bodyPr>
          <a:lstStyle/>
          <a:p>
            <a:pPr algn="ctr"/>
            <a:r>
              <a:rPr sz="2400" b="1" spc="600" dirty="0">
                <a:solidFill>
                  <a:schemeClr val="bg1"/>
                </a:solidFill>
                <a:latin typeface="+mj-ea"/>
                <a:ea typeface="+mj-ea"/>
              </a:rPr>
              <a:t>机器学习  物联网  无线传输  计算机视觉</a:t>
            </a:r>
            <a:endParaRPr sz="2400" b="1" spc="600" dirty="0">
              <a:solidFill>
                <a:schemeClr val="bg1"/>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第二部分</a:t>
            </a:r>
            <a:endParaRPr lang="zh-CN" altLang="en-US" sz="2400" b="1" spc="100" dirty="0">
              <a:solidFill>
                <a:schemeClr val="bg1"/>
              </a:solidFill>
            </a:endParaRPr>
          </a:p>
        </p:txBody>
      </p:sp>
      <p:sp>
        <p:nvSpPr>
          <p:cNvPr id="4" name="文本框 3"/>
          <p:cNvSpPr txBox="1"/>
          <p:nvPr/>
        </p:nvSpPr>
        <p:spPr>
          <a:xfrm>
            <a:off x="1919536" y="372031"/>
            <a:ext cx="24053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核心创新点论证</a:t>
            </a:r>
            <a:endParaRPr lang="zh-CN" altLang="en-US" sz="2400" b="1" spc="100" dirty="0">
              <a:solidFill>
                <a:schemeClr val="bg1"/>
              </a:solidFill>
            </a:endParaRPr>
          </a:p>
        </p:txBody>
      </p:sp>
      <p:sp>
        <p:nvSpPr>
          <p:cNvPr id="539" name="矩形 538"/>
          <p:cNvSpPr/>
          <p:nvPr/>
        </p:nvSpPr>
        <p:spPr>
          <a:xfrm>
            <a:off x="2106295" y="1007110"/>
            <a:ext cx="1825625"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传输方案论证</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nvGrpSpPr>
          <p:cNvPr id="535" name="Group 144"/>
          <p:cNvGrpSpPr/>
          <p:nvPr/>
        </p:nvGrpSpPr>
        <p:grpSpPr bwMode="auto">
          <a:xfrm>
            <a:off x="2514715" y="5035957"/>
            <a:ext cx="782797" cy="782939"/>
            <a:chOff x="5109976" y="4636766"/>
            <a:chExt cx="713233" cy="713231"/>
          </a:xfrm>
          <a:solidFill>
            <a:srgbClr val="0C99DF"/>
          </a:solidFill>
        </p:grpSpPr>
        <p:sp>
          <p:nvSpPr>
            <p:cNvPr id="536"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grpSp>
          <p:nvGrpSpPr>
            <p:cNvPr id="537" name="Gruppe 66"/>
            <p:cNvGrpSpPr/>
            <p:nvPr/>
          </p:nvGrpSpPr>
          <p:grpSpPr bwMode="auto">
            <a:xfrm>
              <a:off x="5308125" y="4834464"/>
              <a:ext cx="316926" cy="317844"/>
              <a:chOff x="4167326" y="4389120"/>
              <a:chExt cx="785174" cy="787473"/>
            </a:xfrm>
            <a:grpFill/>
          </p:grpSpPr>
          <p:sp>
            <p:nvSpPr>
              <p:cNvPr id="538" name="Freeform 36"/>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Text" lastClr="000000"/>
                  </a:solidFill>
                  <a:effectLst/>
                  <a:uLnTx/>
                  <a:uFillTx/>
                  <a:latin typeface="Arial" panose="020B0604020202020204" pitchFamily="34" charset="0"/>
                  <a:ea typeface="MS PGothic" panose="020B0600070205080204" pitchFamily="-97" charset="-128"/>
                  <a:cs typeface="+mn-cs"/>
                </a:endParaRPr>
              </a:p>
            </p:txBody>
          </p:sp>
          <p:sp>
            <p:nvSpPr>
              <p:cNvPr id="2" name="Freeform 37"/>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Text" lastClr="000000"/>
                  </a:solidFill>
                  <a:effectLst/>
                  <a:uLnTx/>
                  <a:uFillTx/>
                  <a:latin typeface="Arial" panose="020B0604020202020204" pitchFamily="34" charset="0"/>
                  <a:ea typeface="MS PGothic" panose="020B0600070205080204" pitchFamily="-97" charset="-128"/>
                  <a:cs typeface="+mn-cs"/>
                </a:endParaRPr>
              </a:p>
            </p:txBody>
          </p:sp>
          <p:sp>
            <p:nvSpPr>
              <p:cNvPr id="540" name="Freeform 37"/>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Text" lastClr="000000"/>
                  </a:solidFill>
                  <a:effectLst/>
                  <a:uLnTx/>
                  <a:uFillTx/>
                  <a:latin typeface="Arial" panose="020B0604020202020204" pitchFamily="34" charset="0"/>
                  <a:ea typeface="MS PGothic" panose="020B0600070205080204" pitchFamily="-97" charset="-128"/>
                  <a:cs typeface="+mn-cs"/>
                </a:endParaRPr>
              </a:p>
            </p:txBody>
          </p:sp>
        </p:grpSp>
      </p:grpSp>
      <p:grpSp>
        <p:nvGrpSpPr>
          <p:cNvPr id="541" name="Group 131"/>
          <p:cNvGrpSpPr/>
          <p:nvPr/>
        </p:nvGrpSpPr>
        <p:grpSpPr bwMode="auto">
          <a:xfrm>
            <a:off x="2513182" y="1755706"/>
            <a:ext cx="782797" cy="782939"/>
            <a:chOff x="5109971" y="1507999"/>
            <a:chExt cx="713232" cy="713232"/>
          </a:xfrm>
          <a:solidFill>
            <a:srgbClr val="0C99DF"/>
          </a:solidFill>
        </p:grpSpPr>
        <p:sp>
          <p:nvSpPr>
            <p:cNvPr id="542"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sp>
          <p:nvSpPr>
            <p:cNvPr id="543"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S PGothic" panose="020B0600070205080204" pitchFamily="-97" charset="-128"/>
                <a:cs typeface="+mn-cs"/>
              </a:endParaRPr>
            </a:p>
          </p:txBody>
        </p:sp>
      </p:grpSp>
      <p:grpSp>
        <p:nvGrpSpPr>
          <p:cNvPr id="544" name="Group 133"/>
          <p:cNvGrpSpPr/>
          <p:nvPr/>
        </p:nvGrpSpPr>
        <p:grpSpPr bwMode="auto">
          <a:xfrm>
            <a:off x="3486925" y="3391813"/>
            <a:ext cx="782798" cy="782939"/>
            <a:chOff x="5993893" y="3065525"/>
            <a:chExt cx="713232" cy="713232"/>
          </a:xfrm>
          <a:solidFill>
            <a:srgbClr val="0C99DF"/>
          </a:solidFill>
        </p:grpSpPr>
        <p:sp>
          <p:nvSpPr>
            <p:cNvPr id="54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sp>
          <p:nvSpPr>
            <p:cNvPr id="546"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S PGothic" panose="020B0600070205080204" pitchFamily="-97" charset="-128"/>
                <a:cs typeface="+mn-cs"/>
              </a:endParaRPr>
            </a:p>
          </p:txBody>
        </p:sp>
      </p:grpSp>
      <p:sp>
        <p:nvSpPr>
          <p:cNvPr id="547" name="文本框 546"/>
          <p:cNvSpPr txBox="1"/>
          <p:nvPr/>
        </p:nvSpPr>
        <p:spPr>
          <a:xfrm>
            <a:off x="4073525" y="1485265"/>
            <a:ext cx="1202055" cy="39878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方案一:</a:t>
            </a:r>
            <a:endPar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8" name="文本框 547"/>
          <p:cNvSpPr txBox="1"/>
          <p:nvPr/>
        </p:nvSpPr>
        <p:spPr>
          <a:xfrm>
            <a:off x="4192270" y="1840230"/>
            <a:ext cx="7475855" cy="82994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en-US" altLang="zh-CN" sz="1600" dirty="0">
                <a:solidFill>
                  <a:schemeClr val="bg1"/>
                </a:solidFill>
              </a:rPr>
              <a:t>采用串口连接单片机与 Open MV：该方案在技术上简单易行，但在实操中会出现连接不畅、使用方式受限、无法在云端导出信息等等问题, 因而在现实应用场景中会有着一定的局限性，如传输距离过短、改进空间太小等等。</a:t>
            </a:r>
            <a:endParaRPr lang="en-US" altLang="zh-CN" sz="1600" dirty="0">
              <a:solidFill>
                <a:schemeClr val="bg1"/>
              </a:solidFill>
            </a:endParaRPr>
          </a:p>
        </p:txBody>
      </p:sp>
      <p:grpSp>
        <p:nvGrpSpPr>
          <p:cNvPr id="553" name="组合 552"/>
          <p:cNvGrpSpPr/>
          <p:nvPr/>
        </p:nvGrpSpPr>
        <p:grpSpPr>
          <a:xfrm>
            <a:off x="3231366" y="2462416"/>
            <a:ext cx="785131" cy="782561"/>
            <a:chOff x="3240831" y="2592828"/>
            <a:chExt cx="785131" cy="782561"/>
          </a:xfrm>
          <a:solidFill>
            <a:srgbClr val="0059AC"/>
          </a:solidFill>
        </p:grpSpPr>
        <p:sp>
          <p:nvSpPr>
            <p:cNvPr id="554" name="Donut 10"/>
            <p:cNvSpPr>
              <a:spLocks noChangeArrowheads="1"/>
            </p:cNvSpPr>
            <p:nvPr/>
          </p:nvSpPr>
          <p:spPr bwMode="auto">
            <a:xfrm flipV="1">
              <a:off x="3240831" y="2592828"/>
              <a:ext cx="785131" cy="78256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sp>
          <p:nvSpPr>
            <p:cNvPr id="555" name="Freeform 60"/>
            <p:cNvSpPr/>
            <p:nvPr/>
          </p:nvSpPr>
          <p:spPr bwMode="auto">
            <a:xfrm rot="5400000" flipH="1">
              <a:off x="3453025" y="2741153"/>
              <a:ext cx="344072" cy="487796"/>
            </a:xfrm>
            <a:custGeom>
              <a:avLst/>
              <a:gdLst>
                <a:gd name="T0" fmla="*/ 41 w 79"/>
                <a:gd name="T1" fmla="*/ 0 h 112"/>
                <a:gd name="T2" fmla="*/ 0 w 79"/>
                <a:gd name="T3" fmla="*/ 38 h 112"/>
                <a:gd name="T4" fmla="*/ 0 w 79"/>
                <a:gd name="T5" fmla="*/ 71 h 112"/>
                <a:gd name="T6" fmla="*/ 29 w 79"/>
                <a:gd name="T7" fmla="*/ 45 h 112"/>
                <a:gd name="T8" fmla="*/ 29 w 79"/>
                <a:gd name="T9" fmla="*/ 112 h 112"/>
                <a:gd name="T10" fmla="*/ 50 w 79"/>
                <a:gd name="T11" fmla="*/ 112 h 112"/>
                <a:gd name="T12" fmla="*/ 50 w 79"/>
                <a:gd name="T13" fmla="*/ 45 h 112"/>
                <a:gd name="T14" fmla="*/ 79 w 79"/>
                <a:gd name="T15" fmla="*/ 71 h 112"/>
                <a:gd name="T16" fmla="*/ 79 w 79"/>
                <a:gd name="T17" fmla="*/ 38 h 112"/>
                <a:gd name="T18" fmla="*/ 41 w 79"/>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56" name="组合 555"/>
          <p:cNvGrpSpPr/>
          <p:nvPr/>
        </p:nvGrpSpPr>
        <p:grpSpPr>
          <a:xfrm>
            <a:off x="3234185" y="4338843"/>
            <a:ext cx="783847" cy="783846"/>
            <a:chOff x="3243650" y="4469255"/>
            <a:chExt cx="783847" cy="783846"/>
          </a:xfrm>
          <a:solidFill>
            <a:srgbClr val="0059AC"/>
          </a:solidFill>
        </p:grpSpPr>
        <p:sp>
          <p:nvSpPr>
            <p:cNvPr id="557" name="Donut 34"/>
            <p:cNvSpPr>
              <a:spLocks noChangeArrowheads="1"/>
            </p:cNvSpPr>
            <p:nvPr/>
          </p:nvSpPr>
          <p:spPr bwMode="auto">
            <a:xfrm>
              <a:off x="3243650" y="4469255"/>
              <a:ext cx="783847" cy="78384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sp>
          <p:nvSpPr>
            <p:cNvPr id="558" name="Freeform 60"/>
            <p:cNvSpPr/>
            <p:nvPr/>
          </p:nvSpPr>
          <p:spPr bwMode="auto">
            <a:xfrm rot="16200000">
              <a:off x="3453025" y="4614321"/>
              <a:ext cx="344072" cy="487796"/>
            </a:xfrm>
            <a:custGeom>
              <a:avLst/>
              <a:gdLst>
                <a:gd name="T0" fmla="*/ 41 w 79"/>
                <a:gd name="T1" fmla="*/ 0 h 112"/>
                <a:gd name="T2" fmla="*/ 0 w 79"/>
                <a:gd name="T3" fmla="*/ 38 h 112"/>
                <a:gd name="T4" fmla="*/ 0 w 79"/>
                <a:gd name="T5" fmla="*/ 71 h 112"/>
                <a:gd name="T6" fmla="*/ 29 w 79"/>
                <a:gd name="T7" fmla="*/ 45 h 112"/>
                <a:gd name="T8" fmla="*/ 29 w 79"/>
                <a:gd name="T9" fmla="*/ 112 h 112"/>
                <a:gd name="T10" fmla="*/ 50 w 79"/>
                <a:gd name="T11" fmla="*/ 112 h 112"/>
                <a:gd name="T12" fmla="*/ 50 w 79"/>
                <a:gd name="T13" fmla="*/ 45 h 112"/>
                <a:gd name="T14" fmla="*/ 79 w 79"/>
                <a:gd name="T15" fmla="*/ 71 h 112"/>
                <a:gd name="T16" fmla="*/ 79 w 79"/>
                <a:gd name="T17" fmla="*/ 38 h 112"/>
                <a:gd name="T18" fmla="*/ 41 w 79"/>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59" name="组合 558"/>
          <p:cNvGrpSpPr/>
          <p:nvPr/>
        </p:nvGrpSpPr>
        <p:grpSpPr>
          <a:xfrm>
            <a:off x="1531318" y="1564842"/>
            <a:ext cx="785131" cy="782562"/>
            <a:chOff x="1540783" y="1695255"/>
            <a:chExt cx="785131" cy="782561"/>
          </a:xfrm>
          <a:solidFill>
            <a:srgbClr val="0059AC"/>
          </a:solidFill>
        </p:grpSpPr>
        <p:sp>
          <p:nvSpPr>
            <p:cNvPr id="560" name="Donut 10"/>
            <p:cNvSpPr>
              <a:spLocks noChangeArrowheads="1"/>
            </p:cNvSpPr>
            <p:nvPr/>
          </p:nvSpPr>
          <p:spPr bwMode="auto">
            <a:xfrm flipV="1">
              <a:off x="1540783" y="1695255"/>
              <a:ext cx="785131" cy="78256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sp>
          <p:nvSpPr>
            <p:cNvPr id="561" name="Freeform 60"/>
            <p:cNvSpPr/>
            <p:nvPr/>
          </p:nvSpPr>
          <p:spPr bwMode="auto">
            <a:xfrm flipV="1">
              <a:off x="1746666" y="1842637"/>
              <a:ext cx="344072" cy="487796"/>
            </a:xfrm>
            <a:custGeom>
              <a:avLst/>
              <a:gdLst>
                <a:gd name="T0" fmla="*/ 41 w 79"/>
                <a:gd name="T1" fmla="*/ 0 h 112"/>
                <a:gd name="T2" fmla="*/ 0 w 79"/>
                <a:gd name="T3" fmla="*/ 38 h 112"/>
                <a:gd name="T4" fmla="*/ 0 w 79"/>
                <a:gd name="T5" fmla="*/ 71 h 112"/>
                <a:gd name="T6" fmla="*/ 29 w 79"/>
                <a:gd name="T7" fmla="*/ 45 h 112"/>
                <a:gd name="T8" fmla="*/ 29 w 79"/>
                <a:gd name="T9" fmla="*/ 112 h 112"/>
                <a:gd name="T10" fmla="*/ 50 w 79"/>
                <a:gd name="T11" fmla="*/ 112 h 112"/>
                <a:gd name="T12" fmla="*/ 50 w 79"/>
                <a:gd name="T13" fmla="*/ 45 h 112"/>
                <a:gd name="T14" fmla="*/ 79 w 79"/>
                <a:gd name="T15" fmla="*/ 71 h 112"/>
                <a:gd name="T16" fmla="*/ 79 w 79"/>
                <a:gd name="T17" fmla="*/ 38 h 112"/>
                <a:gd name="T18" fmla="*/ 41 w 79"/>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62" name="组合 561"/>
          <p:cNvGrpSpPr/>
          <p:nvPr/>
        </p:nvGrpSpPr>
        <p:grpSpPr>
          <a:xfrm>
            <a:off x="1532853" y="5275603"/>
            <a:ext cx="785131" cy="782561"/>
            <a:chOff x="1542318" y="5406015"/>
            <a:chExt cx="785131" cy="782561"/>
          </a:xfrm>
          <a:solidFill>
            <a:srgbClr val="0059AC"/>
          </a:solidFill>
        </p:grpSpPr>
        <p:sp>
          <p:nvSpPr>
            <p:cNvPr id="563" name="Donut 10"/>
            <p:cNvSpPr>
              <a:spLocks noChangeArrowheads="1"/>
            </p:cNvSpPr>
            <p:nvPr/>
          </p:nvSpPr>
          <p:spPr bwMode="auto">
            <a:xfrm flipV="1">
              <a:off x="1542318" y="5406015"/>
              <a:ext cx="785131" cy="78256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97" charset="-128"/>
                <a:cs typeface="+mn-cs"/>
              </a:endParaRPr>
            </a:p>
          </p:txBody>
        </p:sp>
        <p:sp>
          <p:nvSpPr>
            <p:cNvPr id="564" name="Freeform 60"/>
            <p:cNvSpPr/>
            <p:nvPr/>
          </p:nvSpPr>
          <p:spPr bwMode="auto">
            <a:xfrm>
              <a:off x="1748201" y="5542523"/>
              <a:ext cx="344072" cy="487796"/>
            </a:xfrm>
            <a:custGeom>
              <a:avLst/>
              <a:gdLst>
                <a:gd name="T0" fmla="*/ 41 w 79"/>
                <a:gd name="T1" fmla="*/ 0 h 112"/>
                <a:gd name="T2" fmla="*/ 0 w 79"/>
                <a:gd name="T3" fmla="*/ 38 h 112"/>
                <a:gd name="T4" fmla="*/ 0 w 79"/>
                <a:gd name="T5" fmla="*/ 71 h 112"/>
                <a:gd name="T6" fmla="*/ 29 w 79"/>
                <a:gd name="T7" fmla="*/ 45 h 112"/>
                <a:gd name="T8" fmla="*/ 29 w 79"/>
                <a:gd name="T9" fmla="*/ 112 h 112"/>
                <a:gd name="T10" fmla="*/ 50 w 79"/>
                <a:gd name="T11" fmla="*/ 112 h 112"/>
                <a:gd name="T12" fmla="*/ 50 w 79"/>
                <a:gd name="T13" fmla="*/ 45 h 112"/>
                <a:gd name="T14" fmla="*/ 79 w 79"/>
                <a:gd name="T15" fmla="*/ 71 h 112"/>
                <a:gd name="T16" fmla="*/ 79 w 79"/>
                <a:gd name="T17" fmla="*/ 38 h 112"/>
                <a:gd name="T18" fmla="*/ 41 w 79"/>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65" name="组合 564"/>
          <p:cNvGrpSpPr/>
          <p:nvPr/>
        </p:nvGrpSpPr>
        <p:grpSpPr>
          <a:xfrm>
            <a:off x="723900" y="2606675"/>
            <a:ext cx="2400300" cy="2403475"/>
            <a:chOff x="4927600" y="2689225"/>
            <a:chExt cx="1373188" cy="1374775"/>
          </a:xfrm>
        </p:grpSpPr>
        <p:sp>
          <p:nvSpPr>
            <p:cNvPr id="21029" name="Freeform 8"/>
            <p:cNvSpPr/>
            <p:nvPr/>
          </p:nvSpPr>
          <p:spPr>
            <a:xfrm>
              <a:off x="4933950" y="2922588"/>
              <a:ext cx="1360488" cy="919163"/>
            </a:xfrm>
            <a:custGeom>
              <a:avLst/>
              <a:gdLst/>
              <a:ahLst/>
              <a:cxnLst>
                <a:cxn ang="0">
                  <a:pos x="2147483646" y="2147483646"/>
                </a:cxn>
                <a:cxn ang="0">
                  <a:pos x="2147483646" y="1717079359"/>
                </a:cxn>
                <a:cxn ang="0">
                  <a:pos x="2147483646" y="0"/>
                </a:cxn>
                <a:cxn ang="0">
                  <a:pos x="2147483646" y="610203686"/>
                </a:cxn>
                <a:cxn ang="0">
                  <a:pos x="653331965" y="0"/>
                </a:cxn>
                <a:cxn ang="0">
                  <a:pos x="0" y="1717079359"/>
                </a:cxn>
                <a:cxn ang="0">
                  <a:pos x="695940489" y="2147483646"/>
                </a:cxn>
                <a:cxn ang="0">
                  <a:pos x="2147483646" y="2147483646"/>
                </a:cxn>
                <a:cxn ang="0">
                  <a:pos x="2147483646" y="2147483646"/>
                </a:cxn>
              </a:cxnLst>
              <a:pathLst>
                <a:path w="361" h="244">
                  <a:moveTo>
                    <a:pt x="311" y="244"/>
                  </a:moveTo>
                  <a:cubicBezTo>
                    <a:pt x="342" y="212"/>
                    <a:pt x="361" y="168"/>
                    <a:pt x="361" y="121"/>
                  </a:cubicBezTo>
                  <a:cubicBezTo>
                    <a:pt x="361" y="74"/>
                    <a:pt x="343" y="32"/>
                    <a:pt x="314" y="0"/>
                  </a:cubicBezTo>
                  <a:cubicBezTo>
                    <a:pt x="281" y="27"/>
                    <a:pt x="233" y="43"/>
                    <a:pt x="180" y="43"/>
                  </a:cubicBezTo>
                  <a:cubicBezTo>
                    <a:pt x="127" y="43"/>
                    <a:pt x="80" y="27"/>
                    <a:pt x="46" y="0"/>
                  </a:cubicBezTo>
                  <a:cubicBezTo>
                    <a:pt x="18" y="32"/>
                    <a:pt x="0" y="74"/>
                    <a:pt x="0" y="121"/>
                  </a:cubicBezTo>
                  <a:cubicBezTo>
                    <a:pt x="0" y="168"/>
                    <a:pt x="19" y="212"/>
                    <a:pt x="49" y="244"/>
                  </a:cubicBezTo>
                  <a:cubicBezTo>
                    <a:pt x="82" y="219"/>
                    <a:pt x="129" y="203"/>
                    <a:pt x="180" y="203"/>
                  </a:cubicBezTo>
                  <a:cubicBezTo>
                    <a:pt x="232" y="203"/>
                    <a:pt x="278" y="219"/>
                    <a:pt x="311" y="244"/>
                  </a:cubicBezTo>
                  <a:close/>
                </a:path>
              </a:pathLst>
            </a:custGeom>
            <a:solidFill>
              <a:srgbClr val="0059AC">
                <a:alpha val="100000"/>
              </a:srgbClr>
            </a:solidFill>
            <a:ln w="9525">
              <a:noFill/>
            </a:ln>
          </p:spPr>
          <p:txBody>
            <a:bodyPr/>
            <a:p>
              <a:endParaRPr lang="zh-CN" altLang="en-US"/>
            </a:p>
          </p:txBody>
        </p:sp>
        <p:sp>
          <p:nvSpPr>
            <p:cNvPr id="21030" name="Rectangle 9"/>
            <p:cNvSpPr/>
            <p:nvPr/>
          </p:nvSpPr>
          <p:spPr>
            <a:xfrm>
              <a:off x="4933950" y="3367088"/>
              <a:ext cx="1360488" cy="19050"/>
            </a:xfrm>
            <a:prstGeom prst="rect">
              <a:avLst/>
            </a:prstGeom>
            <a:solidFill>
              <a:srgbClr val="FFFFFF"/>
            </a:solidFill>
            <a:ln w="9525">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1800" dirty="0"/>
            </a:p>
          </p:txBody>
        </p:sp>
        <p:sp>
          <p:nvSpPr>
            <p:cNvPr id="21031" name="Freeform 10"/>
            <p:cNvSpPr/>
            <p:nvPr/>
          </p:nvSpPr>
          <p:spPr>
            <a:xfrm>
              <a:off x="5130800" y="3702050"/>
              <a:ext cx="966788" cy="354013"/>
            </a:xfrm>
            <a:custGeom>
              <a:avLst/>
              <a:gdLst/>
              <a:ahLst/>
              <a:cxnLst>
                <a:cxn ang="0">
                  <a:pos x="1811365721" y="0"/>
                </a:cxn>
                <a:cxn ang="0">
                  <a:pos x="0" y="567339727"/>
                </a:cxn>
                <a:cxn ang="0">
                  <a:pos x="1811365721" y="1333246853"/>
                </a:cxn>
                <a:cxn ang="0">
                  <a:pos x="2147483646" y="567339727"/>
                </a:cxn>
                <a:cxn ang="0">
                  <a:pos x="1811365721" y="0"/>
                </a:cxn>
              </a:cxnLst>
              <a:pathLst>
                <a:path w="257" h="94">
                  <a:moveTo>
                    <a:pt x="128" y="0"/>
                  </a:moveTo>
                  <a:cubicBezTo>
                    <a:pt x="78" y="0"/>
                    <a:pt x="32" y="16"/>
                    <a:pt x="0" y="40"/>
                  </a:cubicBezTo>
                  <a:cubicBezTo>
                    <a:pt x="33" y="73"/>
                    <a:pt x="78" y="94"/>
                    <a:pt x="128" y="94"/>
                  </a:cubicBezTo>
                  <a:cubicBezTo>
                    <a:pt x="178" y="94"/>
                    <a:pt x="224" y="73"/>
                    <a:pt x="257" y="40"/>
                  </a:cubicBezTo>
                  <a:cubicBezTo>
                    <a:pt x="224" y="16"/>
                    <a:pt x="179" y="0"/>
                    <a:pt x="128" y="0"/>
                  </a:cubicBezTo>
                  <a:close/>
                </a:path>
              </a:pathLst>
            </a:custGeom>
            <a:solidFill>
              <a:srgbClr val="186BA5">
                <a:alpha val="100000"/>
              </a:srgbClr>
            </a:solidFill>
            <a:ln w="9525">
              <a:noFill/>
            </a:ln>
          </p:spPr>
          <p:txBody>
            <a:bodyPr/>
            <a:p>
              <a:endParaRPr lang="zh-CN" altLang="en-US"/>
            </a:p>
          </p:txBody>
        </p:sp>
        <p:sp>
          <p:nvSpPr>
            <p:cNvPr id="21032" name="Freeform 11"/>
            <p:cNvSpPr/>
            <p:nvPr/>
          </p:nvSpPr>
          <p:spPr>
            <a:xfrm>
              <a:off x="5118100" y="3686175"/>
              <a:ext cx="987425" cy="166688"/>
            </a:xfrm>
            <a:custGeom>
              <a:avLst/>
              <a:gdLst/>
              <a:ahLst/>
              <a:cxnLst>
                <a:cxn ang="0">
                  <a:pos x="2147483646" y="631474758"/>
                </a:cxn>
                <a:cxn ang="0">
                  <a:pos x="2147483646" y="588420005"/>
                </a:cxn>
                <a:cxn ang="0">
                  <a:pos x="1860704424" y="0"/>
                </a:cxn>
                <a:cxn ang="0">
                  <a:pos x="0" y="588420005"/>
                </a:cxn>
                <a:cxn ang="0">
                  <a:pos x="42610027" y="631474758"/>
                </a:cxn>
                <a:cxn ang="0">
                  <a:pos x="1860704424" y="57405074"/>
                </a:cxn>
                <a:cxn ang="0">
                  <a:pos x="2147483646" y="631474758"/>
                </a:cxn>
              </a:cxnLst>
              <a:pathLst>
                <a:path w="262" h="44">
                  <a:moveTo>
                    <a:pt x="260" y="44"/>
                  </a:moveTo>
                  <a:cubicBezTo>
                    <a:pt x="261" y="43"/>
                    <a:pt x="261" y="42"/>
                    <a:pt x="262" y="41"/>
                  </a:cubicBezTo>
                  <a:cubicBezTo>
                    <a:pt x="229" y="16"/>
                    <a:pt x="183" y="0"/>
                    <a:pt x="131" y="0"/>
                  </a:cubicBezTo>
                  <a:cubicBezTo>
                    <a:pt x="80" y="0"/>
                    <a:pt x="33" y="16"/>
                    <a:pt x="0" y="41"/>
                  </a:cubicBezTo>
                  <a:cubicBezTo>
                    <a:pt x="1" y="42"/>
                    <a:pt x="2" y="43"/>
                    <a:pt x="3" y="44"/>
                  </a:cubicBezTo>
                  <a:cubicBezTo>
                    <a:pt x="35" y="20"/>
                    <a:pt x="81" y="4"/>
                    <a:pt x="131" y="4"/>
                  </a:cubicBezTo>
                  <a:cubicBezTo>
                    <a:pt x="182" y="4"/>
                    <a:pt x="227" y="20"/>
                    <a:pt x="260" y="44"/>
                  </a:cubicBezTo>
                  <a:close/>
                </a:path>
              </a:pathLst>
            </a:custGeom>
            <a:solidFill>
              <a:srgbClr val="FFFFFF">
                <a:alpha val="100000"/>
              </a:srgbClr>
            </a:solidFill>
            <a:ln w="9525">
              <a:noFill/>
            </a:ln>
          </p:spPr>
          <p:txBody>
            <a:bodyPr/>
            <a:p>
              <a:endParaRPr lang="zh-CN" altLang="en-US"/>
            </a:p>
          </p:txBody>
        </p:sp>
        <p:sp>
          <p:nvSpPr>
            <p:cNvPr id="21033" name="Freeform 12"/>
            <p:cNvSpPr/>
            <p:nvPr/>
          </p:nvSpPr>
          <p:spPr>
            <a:xfrm>
              <a:off x="5118100" y="2697163"/>
              <a:ext cx="987425" cy="371475"/>
            </a:xfrm>
            <a:custGeom>
              <a:avLst/>
              <a:gdLst/>
              <a:ahLst/>
              <a:cxnLst>
                <a:cxn ang="0">
                  <a:pos x="2147483646" y="802536091"/>
                </a:cxn>
                <a:cxn ang="0">
                  <a:pos x="1860704424" y="0"/>
                </a:cxn>
                <a:cxn ang="0">
                  <a:pos x="0" y="802536091"/>
                </a:cxn>
                <a:cxn ang="0">
                  <a:pos x="1860704424" y="1393875511"/>
                </a:cxn>
                <a:cxn ang="0">
                  <a:pos x="2147483646" y="802536091"/>
                </a:cxn>
              </a:cxnLst>
              <a:pathLst>
                <a:path w="262" h="99">
                  <a:moveTo>
                    <a:pt x="262" y="57"/>
                  </a:moveTo>
                  <a:cubicBezTo>
                    <a:pt x="229" y="22"/>
                    <a:pt x="183" y="0"/>
                    <a:pt x="131" y="0"/>
                  </a:cubicBezTo>
                  <a:cubicBezTo>
                    <a:pt x="80" y="0"/>
                    <a:pt x="33" y="22"/>
                    <a:pt x="0" y="57"/>
                  </a:cubicBezTo>
                  <a:cubicBezTo>
                    <a:pt x="33" y="83"/>
                    <a:pt x="79" y="99"/>
                    <a:pt x="131" y="99"/>
                  </a:cubicBezTo>
                  <a:cubicBezTo>
                    <a:pt x="183" y="99"/>
                    <a:pt x="230" y="83"/>
                    <a:pt x="262" y="57"/>
                  </a:cubicBezTo>
                  <a:close/>
                </a:path>
              </a:pathLst>
            </a:custGeom>
            <a:solidFill>
              <a:srgbClr val="186BA5">
                <a:alpha val="100000"/>
              </a:srgbClr>
            </a:solidFill>
            <a:ln w="9525">
              <a:noFill/>
            </a:ln>
          </p:spPr>
          <p:txBody>
            <a:bodyPr/>
            <a:p>
              <a:endParaRPr lang="zh-CN" altLang="en-US"/>
            </a:p>
          </p:txBody>
        </p:sp>
        <p:sp>
          <p:nvSpPr>
            <p:cNvPr id="21034" name="Freeform 13"/>
            <p:cNvSpPr/>
            <p:nvPr/>
          </p:nvSpPr>
          <p:spPr>
            <a:xfrm>
              <a:off x="5106988" y="2911475"/>
              <a:ext cx="1009650" cy="173038"/>
            </a:xfrm>
            <a:custGeom>
              <a:avLst/>
              <a:gdLst/>
              <a:ahLst/>
              <a:cxnLst>
                <a:cxn ang="0">
                  <a:pos x="2147483646" y="42450735"/>
                </a:cxn>
                <a:cxn ang="0">
                  <a:pos x="2147483646" y="0"/>
                </a:cxn>
                <a:cxn ang="0">
                  <a:pos x="1901852840" y="594314058"/>
                </a:cxn>
                <a:cxn ang="0">
                  <a:pos x="42578598" y="0"/>
                </a:cxn>
                <a:cxn ang="0">
                  <a:pos x="0" y="42450735"/>
                </a:cxn>
                <a:cxn ang="0">
                  <a:pos x="1901852840" y="650916292"/>
                </a:cxn>
                <a:cxn ang="0">
                  <a:pos x="2147483646" y="42450735"/>
                </a:cxn>
              </a:cxnLst>
              <a:pathLst>
                <a:path w="268" h="46">
                  <a:moveTo>
                    <a:pt x="268" y="3"/>
                  </a:moveTo>
                  <a:cubicBezTo>
                    <a:pt x="267" y="2"/>
                    <a:pt x="266" y="1"/>
                    <a:pt x="265" y="0"/>
                  </a:cubicBezTo>
                  <a:cubicBezTo>
                    <a:pt x="233" y="26"/>
                    <a:pt x="186" y="42"/>
                    <a:pt x="134" y="42"/>
                  </a:cubicBezTo>
                  <a:cubicBezTo>
                    <a:pt x="82" y="42"/>
                    <a:pt x="36" y="26"/>
                    <a:pt x="3" y="0"/>
                  </a:cubicBezTo>
                  <a:cubicBezTo>
                    <a:pt x="2" y="1"/>
                    <a:pt x="1" y="2"/>
                    <a:pt x="0" y="3"/>
                  </a:cubicBezTo>
                  <a:cubicBezTo>
                    <a:pt x="34" y="30"/>
                    <a:pt x="81" y="46"/>
                    <a:pt x="134" y="46"/>
                  </a:cubicBezTo>
                  <a:cubicBezTo>
                    <a:pt x="187" y="46"/>
                    <a:pt x="235" y="30"/>
                    <a:pt x="268" y="3"/>
                  </a:cubicBezTo>
                  <a:close/>
                </a:path>
              </a:pathLst>
            </a:custGeom>
            <a:solidFill>
              <a:srgbClr val="FFFFFF">
                <a:alpha val="100000"/>
              </a:srgbClr>
            </a:solidFill>
            <a:ln w="9525">
              <a:noFill/>
            </a:ln>
          </p:spPr>
          <p:txBody>
            <a:bodyPr/>
            <a:p>
              <a:endParaRPr lang="zh-CN" altLang="en-US"/>
            </a:p>
          </p:txBody>
        </p:sp>
        <p:sp>
          <p:nvSpPr>
            <p:cNvPr id="21035" name="Freeform 14"/>
            <p:cNvSpPr>
              <a:spLocks noEditPoints="1"/>
            </p:cNvSpPr>
            <p:nvPr/>
          </p:nvSpPr>
          <p:spPr>
            <a:xfrm>
              <a:off x="5345113" y="2692400"/>
              <a:ext cx="538163" cy="1366838"/>
            </a:xfrm>
            <a:custGeom>
              <a:avLst/>
              <a:gdLst/>
              <a:ahLst/>
              <a:cxnLst>
                <a:cxn ang="0">
                  <a:pos x="1005574501" y="2147483646"/>
                </a:cxn>
                <a:cxn ang="0">
                  <a:pos x="0" y="2147483646"/>
                </a:cxn>
                <a:cxn ang="0">
                  <a:pos x="1005574501" y="0"/>
                </a:cxn>
                <a:cxn ang="0">
                  <a:pos x="2025310591" y="2147483646"/>
                </a:cxn>
                <a:cxn ang="0">
                  <a:pos x="1005574501" y="2147483646"/>
                </a:cxn>
                <a:cxn ang="0">
                  <a:pos x="1005574501" y="56714364"/>
                </a:cxn>
                <a:cxn ang="0">
                  <a:pos x="56653887" y="2147483646"/>
                </a:cxn>
                <a:cxn ang="0">
                  <a:pos x="1005574501" y="2147483646"/>
                </a:cxn>
                <a:cxn ang="0">
                  <a:pos x="1954495115" y="2147483646"/>
                </a:cxn>
                <a:cxn ang="0">
                  <a:pos x="1005574501" y="56714364"/>
                </a:cxn>
              </a:cxnLst>
              <a:pathLst>
                <a:path w="143" h="363">
                  <a:moveTo>
                    <a:pt x="71" y="363"/>
                  </a:moveTo>
                  <a:cubicBezTo>
                    <a:pt x="32" y="363"/>
                    <a:pt x="0" y="282"/>
                    <a:pt x="0" y="182"/>
                  </a:cubicBezTo>
                  <a:cubicBezTo>
                    <a:pt x="0" y="81"/>
                    <a:pt x="32" y="0"/>
                    <a:pt x="71" y="0"/>
                  </a:cubicBezTo>
                  <a:cubicBezTo>
                    <a:pt x="111" y="0"/>
                    <a:pt x="143" y="81"/>
                    <a:pt x="143" y="182"/>
                  </a:cubicBezTo>
                  <a:cubicBezTo>
                    <a:pt x="143" y="282"/>
                    <a:pt x="111" y="363"/>
                    <a:pt x="71" y="363"/>
                  </a:cubicBezTo>
                  <a:close/>
                  <a:moveTo>
                    <a:pt x="71" y="4"/>
                  </a:moveTo>
                  <a:cubicBezTo>
                    <a:pt x="34" y="4"/>
                    <a:pt x="4" y="84"/>
                    <a:pt x="4" y="182"/>
                  </a:cubicBezTo>
                  <a:cubicBezTo>
                    <a:pt x="4" y="279"/>
                    <a:pt x="34" y="359"/>
                    <a:pt x="71" y="359"/>
                  </a:cubicBezTo>
                  <a:cubicBezTo>
                    <a:pt x="108" y="359"/>
                    <a:pt x="138" y="279"/>
                    <a:pt x="138" y="182"/>
                  </a:cubicBezTo>
                  <a:cubicBezTo>
                    <a:pt x="138" y="84"/>
                    <a:pt x="108" y="4"/>
                    <a:pt x="71" y="4"/>
                  </a:cubicBezTo>
                  <a:close/>
                </a:path>
              </a:pathLst>
            </a:custGeom>
            <a:solidFill>
              <a:srgbClr val="FFFFFF">
                <a:alpha val="100000"/>
              </a:srgbClr>
            </a:solidFill>
            <a:ln w="9525">
              <a:noFill/>
            </a:ln>
          </p:spPr>
          <p:txBody>
            <a:bodyPr/>
            <a:p>
              <a:endParaRPr lang="zh-CN" altLang="en-US"/>
            </a:p>
          </p:txBody>
        </p:sp>
        <p:sp>
          <p:nvSpPr>
            <p:cNvPr id="21036" name="Freeform 15"/>
            <p:cNvSpPr>
              <a:spLocks noEditPoints="1"/>
            </p:cNvSpPr>
            <p:nvPr/>
          </p:nvSpPr>
          <p:spPr>
            <a:xfrm>
              <a:off x="5092700" y="2697163"/>
              <a:ext cx="1039813" cy="1358900"/>
            </a:xfrm>
            <a:custGeom>
              <a:avLst/>
              <a:gdLst/>
              <a:ahLst/>
              <a:cxnLst>
                <a:cxn ang="0">
                  <a:pos x="1958717599" y="2147483646"/>
                </a:cxn>
                <a:cxn ang="0">
                  <a:pos x="0" y="2147483646"/>
                </a:cxn>
                <a:cxn ang="0">
                  <a:pos x="1958717599" y="0"/>
                </a:cxn>
                <a:cxn ang="0">
                  <a:pos x="2147483646" y="2147483646"/>
                </a:cxn>
                <a:cxn ang="0">
                  <a:pos x="1958717599" y="2147483646"/>
                </a:cxn>
                <a:cxn ang="0">
                  <a:pos x="1958717599" y="56678552"/>
                </a:cxn>
                <a:cxn ang="0">
                  <a:pos x="56775297" y="2147483646"/>
                </a:cxn>
                <a:cxn ang="0">
                  <a:pos x="1958717599" y="2147483646"/>
                </a:cxn>
                <a:cxn ang="0">
                  <a:pos x="2147483646" y="2147483646"/>
                </a:cxn>
                <a:cxn ang="0">
                  <a:pos x="1958717599" y="56678552"/>
                </a:cxn>
              </a:cxnLst>
              <a:pathLst>
                <a:path w="276" h="361">
                  <a:moveTo>
                    <a:pt x="138" y="361"/>
                  </a:moveTo>
                  <a:cubicBezTo>
                    <a:pt x="62" y="361"/>
                    <a:pt x="0" y="280"/>
                    <a:pt x="0" y="181"/>
                  </a:cubicBezTo>
                  <a:cubicBezTo>
                    <a:pt x="0" y="81"/>
                    <a:pt x="62" y="0"/>
                    <a:pt x="138" y="0"/>
                  </a:cubicBezTo>
                  <a:cubicBezTo>
                    <a:pt x="214" y="0"/>
                    <a:pt x="276" y="81"/>
                    <a:pt x="276" y="181"/>
                  </a:cubicBezTo>
                  <a:cubicBezTo>
                    <a:pt x="276" y="280"/>
                    <a:pt x="214" y="361"/>
                    <a:pt x="138" y="361"/>
                  </a:cubicBezTo>
                  <a:close/>
                  <a:moveTo>
                    <a:pt x="138" y="4"/>
                  </a:moveTo>
                  <a:cubicBezTo>
                    <a:pt x="64" y="4"/>
                    <a:pt x="4" y="83"/>
                    <a:pt x="4" y="181"/>
                  </a:cubicBezTo>
                  <a:cubicBezTo>
                    <a:pt x="4" y="278"/>
                    <a:pt x="64" y="357"/>
                    <a:pt x="138" y="357"/>
                  </a:cubicBezTo>
                  <a:cubicBezTo>
                    <a:pt x="212" y="357"/>
                    <a:pt x="272" y="278"/>
                    <a:pt x="272" y="181"/>
                  </a:cubicBezTo>
                  <a:cubicBezTo>
                    <a:pt x="272" y="83"/>
                    <a:pt x="212" y="4"/>
                    <a:pt x="138" y="4"/>
                  </a:cubicBezTo>
                  <a:close/>
                </a:path>
              </a:pathLst>
            </a:custGeom>
            <a:solidFill>
              <a:srgbClr val="FFFFFF">
                <a:alpha val="100000"/>
              </a:srgbClr>
            </a:solidFill>
            <a:ln w="9525">
              <a:noFill/>
            </a:ln>
          </p:spPr>
          <p:txBody>
            <a:bodyPr/>
            <a:p>
              <a:endParaRPr lang="zh-CN" altLang="en-US"/>
            </a:p>
          </p:txBody>
        </p:sp>
        <p:sp>
          <p:nvSpPr>
            <p:cNvPr id="21037" name="Freeform 16"/>
            <p:cNvSpPr>
              <a:spLocks noEditPoints="1"/>
            </p:cNvSpPr>
            <p:nvPr/>
          </p:nvSpPr>
          <p:spPr>
            <a:xfrm>
              <a:off x="4927600" y="2689225"/>
              <a:ext cx="1373188" cy="1374775"/>
            </a:xfrm>
            <a:custGeom>
              <a:avLst/>
              <a:gdLst/>
              <a:ahLst/>
              <a:cxnLst>
                <a:cxn ang="0">
                  <a:pos x="2147483646" y="2147483646"/>
                </a:cxn>
                <a:cxn ang="0">
                  <a:pos x="0" y="2147483646"/>
                </a:cxn>
                <a:cxn ang="0">
                  <a:pos x="2147483646" y="0"/>
                </a:cxn>
                <a:cxn ang="0">
                  <a:pos x="2147483646" y="2147483646"/>
                </a:cxn>
                <a:cxn ang="0">
                  <a:pos x="2147483646" y="2147483646"/>
                </a:cxn>
                <a:cxn ang="0">
                  <a:pos x="2147483646" y="56746192"/>
                </a:cxn>
                <a:cxn ang="0">
                  <a:pos x="56616729" y="2147483646"/>
                </a:cxn>
                <a:cxn ang="0">
                  <a:pos x="2147483646" y="2147483646"/>
                </a:cxn>
                <a:cxn ang="0">
                  <a:pos x="2147483646" y="2147483646"/>
                </a:cxn>
                <a:cxn ang="0">
                  <a:pos x="2147483646" y="56746192"/>
                </a:cxn>
              </a:cxnLst>
              <a:pathLst>
                <a:path w="365" h="365">
                  <a:moveTo>
                    <a:pt x="182" y="365"/>
                  </a:moveTo>
                  <a:cubicBezTo>
                    <a:pt x="82" y="365"/>
                    <a:pt x="0" y="283"/>
                    <a:pt x="0" y="183"/>
                  </a:cubicBezTo>
                  <a:cubicBezTo>
                    <a:pt x="0" y="82"/>
                    <a:pt x="82" y="0"/>
                    <a:pt x="182" y="0"/>
                  </a:cubicBezTo>
                  <a:cubicBezTo>
                    <a:pt x="283" y="0"/>
                    <a:pt x="365" y="82"/>
                    <a:pt x="365" y="183"/>
                  </a:cubicBezTo>
                  <a:cubicBezTo>
                    <a:pt x="365" y="283"/>
                    <a:pt x="283" y="365"/>
                    <a:pt x="182" y="365"/>
                  </a:cubicBezTo>
                  <a:close/>
                  <a:moveTo>
                    <a:pt x="182" y="4"/>
                  </a:moveTo>
                  <a:cubicBezTo>
                    <a:pt x="84" y="4"/>
                    <a:pt x="4" y="84"/>
                    <a:pt x="4" y="183"/>
                  </a:cubicBezTo>
                  <a:cubicBezTo>
                    <a:pt x="4" y="281"/>
                    <a:pt x="84" y="361"/>
                    <a:pt x="182" y="361"/>
                  </a:cubicBezTo>
                  <a:cubicBezTo>
                    <a:pt x="280" y="361"/>
                    <a:pt x="360" y="281"/>
                    <a:pt x="360" y="183"/>
                  </a:cubicBezTo>
                  <a:cubicBezTo>
                    <a:pt x="360" y="84"/>
                    <a:pt x="280" y="4"/>
                    <a:pt x="182" y="4"/>
                  </a:cubicBezTo>
                  <a:close/>
                </a:path>
              </a:pathLst>
            </a:custGeom>
            <a:solidFill>
              <a:srgbClr val="FFFFFF">
                <a:alpha val="100000"/>
              </a:srgbClr>
            </a:solidFill>
            <a:ln w="9525">
              <a:noFill/>
            </a:ln>
          </p:spPr>
          <p:txBody>
            <a:bodyPr/>
            <a:p>
              <a:endParaRPr lang="zh-CN" altLang="en-US"/>
            </a:p>
          </p:txBody>
        </p:sp>
      </p:grpSp>
      <p:sp>
        <p:nvSpPr>
          <p:cNvPr id="6" name="文本框 5"/>
          <p:cNvSpPr txBox="1"/>
          <p:nvPr/>
        </p:nvSpPr>
        <p:spPr>
          <a:xfrm>
            <a:off x="5025390" y="2746375"/>
            <a:ext cx="1202055" cy="39878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方案</a:t>
            </a:r>
            <a:r>
              <a:rPr lang="zh-CN" altLang="en-US"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二</a:t>
            </a:r>
            <a:r>
              <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4324985" y="3142615"/>
            <a:ext cx="7475855" cy="82994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en-US" altLang="zh-CN" sz="1600" dirty="0">
                <a:solidFill>
                  <a:schemeClr val="bg1"/>
                </a:solidFill>
              </a:rPr>
              <a:t>使用 esp8266 模块，通过 Wi-Fi 完成二者之间的信息交互。该方案使用元件较多，技术难度较大，但可以适应多种应用场景 (单片机与Open MV不必使用杜邦线进行物理连接)，并可以在云端实时收取相关信息。</a:t>
            </a:r>
            <a:endParaRPr lang="en-US" altLang="zh-CN" sz="1600" dirty="0">
              <a:solidFill>
                <a:schemeClr val="bg1"/>
              </a:solidFill>
            </a:endParaRPr>
          </a:p>
        </p:txBody>
      </p:sp>
      <p:sp>
        <p:nvSpPr>
          <p:cNvPr id="8" name="文本框 7"/>
          <p:cNvSpPr txBox="1"/>
          <p:nvPr/>
        </p:nvSpPr>
        <p:spPr>
          <a:xfrm>
            <a:off x="4448810" y="4445000"/>
            <a:ext cx="7475855" cy="82994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en-US" altLang="zh-CN" sz="1600" dirty="0">
                <a:solidFill>
                  <a:schemeClr val="bg1"/>
                </a:solidFill>
              </a:rPr>
              <a:t>将一个 esp8266 设置为 AP（Access Point）接入点模式，另一个 esp8266 设置为 STA终端模式，通过 HTTP 协议，直接实现信息传输。但单个 esp8266 作为接入点，所能承受的接入量较小，在未来发展上限较低，难以做到真正的万物互联。</a:t>
            </a:r>
            <a:endParaRPr lang="en-US" altLang="zh-CN" sz="1600" dirty="0">
              <a:solidFill>
                <a:schemeClr val="bg1"/>
              </a:solidFill>
            </a:endParaRPr>
          </a:p>
        </p:txBody>
      </p:sp>
      <p:sp>
        <p:nvSpPr>
          <p:cNvPr id="9" name="文本框 8"/>
          <p:cNvSpPr txBox="1"/>
          <p:nvPr/>
        </p:nvSpPr>
        <p:spPr>
          <a:xfrm>
            <a:off x="5743575" y="4007485"/>
            <a:ext cx="1202055" cy="39878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方案</a:t>
            </a:r>
            <a:r>
              <a:rPr lang="zh-CN" altLang="en-US"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solidFill>
                <a:srgbClr val="0C99D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3571240" y="5267960"/>
            <a:ext cx="8518525" cy="1553845"/>
          </a:xfrm>
          <a:prstGeom prst="rect">
            <a:avLst/>
          </a:prstGeom>
          <a:solidFill>
            <a:schemeClr val="accent1"/>
          </a:solidFill>
          <a:ln w="25400" cap="flat" cmpd="sng" algn="ctr">
            <a:noFill/>
            <a:prstDash val="solid"/>
          </a:ln>
          <a:effectLst/>
          <a:extLst>
            <a:ext uri="{91240B29-F687-4F45-9708-019B960494DF}">
              <a14:hiddenLine xmlns:a14="http://schemas.microsoft.com/office/drawing/2010/main" w="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a:t>综合以上三种方案，本项目最终选择了方案二，以适应现实生活中更多样化的使用场景。</a:t>
            </a:r>
            <a:endParaRPr lang="zh-CN" altLang="en-US" sz="1400" b="1" dirty="0"/>
          </a:p>
          <a:p>
            <a:pPr algn="l"/>
            <a:r>
              <a:rPr lang="zh-CN" altLang="en-US" sz="1400" b="1" dirty="0"/>
              <a:t>本项目应用 MQTT（Message Queuing Telemetry Transport，消息队列遥测传输协议）物联网协议。MQTT是一种基于发布/订阅（publish/subscribe）模式的“轻量级”通讯协议，该协议构建于 TCP/IP 协议的基础上，由 IBM 在 1999 年发布。MQTT 最大的优势在于，可以凭借较少的代码和较小带宽，为连接远程设备提供实时可靠的消息服务。作为一种低开销、低带宽占用的即时通讯协议，该协议在物联网、小型设备、移动应用等方面有较广泛的应用。</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p:cTn id="11" dur="500" fill="hold"/>
                                        <p:tgtEl>
                                          <p:spTgt spid="565"/>
                                        </p:tgtEl>
                                        <p:attrNameLst>
                                          <p:attrName>ppt_w</p:attrName>
                                        </p:attrNameLst>
                                      </p:cBhvr>
                                      <p:tavLst>
                                        <p:tav tm="0">
                                          <p:val>
                                            <p:fltVal val="0.000000"/>
                                          </p:val>
                                        </p:tav>
                                        <p:tav tm="100000">
                                          <p:val>
                                            <p:strVal val="#ppt_w"/>
                                          </p:val>
                                        </p:tav>
                                      </p:tavLst>
                                    </p:anim>
                                    <p:anim calcmode="lin" valueType="num">
                                      <p:cBhvr>
                                        <p:cTn id="12" dur="500" fill="hold"/>
                                        <p:tgtEl>
                                          <p:spTgt spid="565"/>
                                        </p:tgtEl>
                                        <p:attrNameLst>
                                          <p:attrName>ppt_h</p:attrName>
                                        </p:attrNameLst>
                                      </p:cBhvr>
                                      <p:tavLst>
                                        <p:tav tm="0">
                                          <p:val>
                                            <p:fltVal val="0.000000"/>
                                          </p:val>
                                        </p:tav>
                                        <p:tav tm="100000">
                                          <p:val>
                                            <p:strVal val="#ppt_h"/>
                                          </p:val>
                                        </p:tav>
                                      </p:tavLst>
                                    </p:anim>
                                    <p:animEffect transition="in" filter="fade">
                                      <p:cBhvr>
                                        <p:cTn id="13" dur="500"/>
                                        <p:tgtEl>
                                          <p:spTgt spid="565"/>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559"/>
                                        </p:tgtEl>
                                        <p:attrNameLst>
                                          <p:attrName>style.visibility</p:attrName>
                                        </p:attrNameLst>
                                      </p:cBhvr>
                                      <p:to>
                                        <p:strVal val="visible"/>
                                      </p:to>
                                    </p:set>
                                    <p:anim calcmode="lin" valueType="num">
                                      <p:cBhvr>
                                        <p:cTn id="17" dur="750" fill="hold"/>
                                        <p:tgtEl>
                                          <p:spTgt spid="559"/>
                                        </p:tgtEl>
                                        <p:attrNameLst>
                                          <p:attrName>ppt_w</p:attrName>
                                        </p:attrNameLst>
                                      </p:cBhvr>
                                      <p:tavLst>
                                        <p:tav tm="0">
                                          <p:val>
                                            <p:fltVal val="0.000000"/>
                                          </p:val>
                                        </p:tav>
                                        <p:tav tm="100000">
                                          <p:val>
                                            <p:strVal val="#ppt_w"/>
                                          </p:val>
                                        </p:tav>
                                      </p:tavLst>
                                    </p:anim>
                                    <p:anim calcmode="lin" valueType="num">
                                      <p:cBhvr>
                                        <p:cTn id="18" dur="750" fill="hold"/>
                                        <p:tgtEl>
                                          <p:spTgt spid="559"/>
                                        </p:tgtEl>
                                        <p:attrNameLst>
                                          <p:attrName>ppt_h</p:attrName>
                                        </p:attrNameLst>
                                      </p:cBhvr>
                                      <p:tavLst>
                                        <p:tav tm="0">
                                          <p:val>
                                            <p:fltVal val="0.000000"/>
                                          </p:val>
                                        </p:tav>
                                        <p:tav tm="100000">
                                          <p:val>
                                            <p:strVal val="#ppt_h"/>
                                          </p:val>
                                        </p:tav>
                                      </p:tavLst>
                                    </p:anim>
                                    <p:anim calcmode="lin" valueType="num">
                                      <p:cBhvr>
                                        <p:cTn id="19" dur="750" fill="hold"/>
                                        <p:tgtEl>
                                          <p:spTgt spid="559"/>
                                        </p:tgtEl>
                                        <p:attrNameLst>
                                          <p:attrName>style.rotation</p:attrName>
                                        </p:attrNameLst>
                                      </p:cBhvr>
                                      <p:tavLst>
                                        <p:tav tm="0">
                                          <p:val>
                                            <p:fltVal val="90.000000"/>
                                          </p:val>
                                        </p:tav>
                                        <p:tav tm="100000">
                                          <p:val>
                                            <p:fltVal val="0.000000"/>
                                          </p:val>
                                        </p:tav>
                                      </p:tavLst>
                                    </p:anim>
                                    <p:animEffect transition="in" filter="fade">
                                      <p:cBhvr>
                                        <p:cTn id="20" dur="750"/>
                                        <p:tgtEl>
                                          <p:spTgt spid="559"/>
                                        </p:tgtEl>
                                      </p:cBhvr>
                                    </p:animEffect>
                                  </p:childTnLst>
                                </p:cTn>
                              </p:par>
                              <p:par>
                                <p:cTn id="21" presetID="31" presetClass="entr" presetSubtype="0" fill="hold" nodeType="withEffect">
                                  <p:stCondLst>
                                    <p:cond delay="0"/>
                                  </p:stCondLst>
                                  <p:childTnLst>
                                    <p:set>
                                      <p:cBhvr>
                                        <p:cTn id="22" dur="1" fill="hold">
                                          <p:stCondLst>
                                            <p:cond delay="0"/>
                                          </p:stCondLst>
                                        </p:cTn>
                                        <p:tgtEl>
                                          <p:spTgt spid="562"/>
                                        </p:tgtEl>
                                        <p:attrNameLst>
                                          <p:attrName>style.visibility</p:attrName>
                                        </p:attrNameLst>
                                      </p:cBhvr>
                                      <p:to>
                                        <p:strVal val="visible"/>
                                      </p:to>
                                    </p:set>
                                    <p:anim calcmode="lin" valueType="num">
                                      <p:cBhvr>
                                        <p:cTn id="23" dur="750" fill="hold"/>
                                        <p:tgtEl>
                                          <p:spTgt spid="562"/>
                                        </p:tgtEl>
                                        <p:attrNameLst>
                                          <p:attrName>ppt_w</p:attrName>
                                        </p:attrNameLst>
                                      </p:cBhvr>
                                      <p:tavLst>
                                        <p:tav tm="0">
                                          <p:val>
                                            <p:fltVal val="0.000000"/>
                                          </p:val>
                                        </p:tav>
                                        <p:tav tm="100000">
                                          <p:val>
                                            <p:strVal val="#ppt_w"/>
                                          </p:val>
                                        </p:tav>
                                      </p:tavLst>
                                    </p:anim>
                                    <p:anim calcmode="lin" valueType="num">
                                      <p:cBhvr>
                                        <p:cTn id="24" dur="750" fill="hold"/>
                                        <p:tgtEl>
                                          <p:spTgt spid="562"/>
                                        </p:tgtEl>
                                        <p:attrNameLst>
                                          <p:attrName>ppt_h</p:attrName>
                                        </p:attrNameLst>
                                      </p:cBhvr>
                                      <p:tavLst>
                                        <p:tav tm="0">
                                          <p:val>
                                            <p:fltVal val="0.000000"/>
                                          </p:val>
                                        </p:tav>
                                        <p:tav tm="100000">
                                          <p:val>
                                            <p:strVal val="#ppt_h"/>
                                          </p:val>
                                        </p:tav>
                                      </p:tavLst>
                                    </p:anim>
                                    <p:anim calcmode="lin" valueType="num">
                                      <p:cBhvr>
                                        <p:cTn id="25" dur="750" fill="hold"/>
                                        <p:tgtEl>
                                          <p:spTgt spid="562"/>
                                        </p:tgtEl>
                                        <p:attrNameLst>
                                          <p:attrName>style.rotation</p:attrName>
                                        </p:attrNameLst>
                                      </p:cBhvr>
                                      <p:tavLst>
                                        <p:tav tm="0">
                                          <p:val>
                                            <p:fltVal val="90.000000"/>
                                          </p:val>
                                        </p:tav>
                                        <p:tav tm="100000">
                                          <p:val>
                                            <p:fltVal val="0.000000"/>
                                          </p:val>
                                        </p:tav>
                                      </p:tavLst>
                                    </p:anim>
                                    <p:animEffect transition="in" filter="fade">
                                      <p:cBhvr>
                                        <p:cTn id="26" dur="750"/>
                                        <p:tgtEl>
                                          <p:spTgt spid="562"/>
                                        </p:tgtEl>
                                      </p:cBhvr>
                                    </p:animEffect>
                                  </p:childTnLst>
                                </p:cTn>
                              </p:par>
                              <p:par>
                                <p:cTn id="27" presetID="31" presetClass="entr" presetSubtype="0" fill="hold" nodeType="withEffect">
                                  <p:stCondLst>
                                    <p:cond delay="0"/>
                                  </p:stCondLst>
                                  <p:childTnLst>
                                    <p:set>
                                      <p:cBhvr>
                                        <p:cTn id="28" dur="1" fill="hold">
                                          <p:stCondLst>
                                            <p:cond delay="0"/>
                                          </p:stCondLst>
                                        </p:cTn>
                                        <p:tgtEl>
                                          <p:spTgt spid="553"/>
                                        </p:tgtEl>
                                        <p:attrNameLst>
                                          <p:attrName>style.visibility</p:attrName>
                                        </p:attrNameLst>
                                      </p:cBhvr>
                                      <p:to>
                                        <p:strVal val="visible"/>
                                      </p:to>
                                    </p:set>
                                    <p:anim calcmode="lin" valueType="num">
                                      <p:cBhvr>
                                        <p:cTn id="29" dur="750" fill="hold"/>
                                        <p:tgtEl>
                                          <p:spTgt spid="553"/>
                                        </p:tgtEl>
                                        <p:attrNameLst>
                                          <p:attrName>ppt_w</p:attrName>
                                        </p:attrNameLst>
                                      </p:cBhvr>
                                      <p:tavLst>
                                        <p:tav tm="0">
                                          <p:val>
                                            <p:fltVal val="0.000000"/>
                                          </p:val>
                                        </p:tav>
                                        <p:tav tm="100000">
                                          <p:val>
                                            <p:strVal val="#ppt_w"/>
                                          </p:val>
                                        </p:tav>
                                      </p:tavLst>
                                    </p:anim>
                                    <p:anim calcmode="lin" valueType="num">
                                      <p:cBhvr>
                                        <p:cTn id="30" dur="750" fill="hold"/>
                                        <p:tgtEl>
                                          <p:spTgt spid="553"/>
                                        </p:tgtEl>
                                        <p:attrNameLst>
                                          <p:attrName>ppt_h</p:attrName>
                                        </p:attrNameLst>
                                      </p:cBhvr>
                                      <p:tavLst>
                                        <p:tav tm="0">
                                          <p:val>
                                            <p:fltVal val="0.000000"/>
                                          </p:val>
                                        </p:tav>
                                        <p:tav tm="100000">
                                          <p:val>
                                            <p:strVal val="#ppt_h"/>
                                          </p:val>
                                        </p:tav>
                                      </p:tavLst>
                                    </p:anim>
                                    <p:anim calcmode="lin" valueType="num">
                                      <p:cBhvr>
                                        <p:cTn id="31" dur="750" fill="hold"/>
                                        <p:tgtEl>
                                          <p:spTgt spid="553"/>
                                        </p:tgtEl>
                                        <p:attrNameLst>
                                          <p:attrName>style.rotation</p:attrName>
                                        </p:attrNameLst>
                                      </p:cBhvr>
                                      <p:tavLst>
                                        <p:tav tm="0">
                                          <p:val>
                                            <p:fltVal val="90.000000"/>
                                          </p:val>
                                        </p:tav>
                                        <p:tav tm="100000">
                                          <p:val>
                                            <p:fltVal val="0.000000"/>
                                          </p:val>
                                        </p:tav>
                                      </p:tavLst>
                                    </p:anim>
                                    <p:animEffect transition="in" filter="fade">
                                      <p:cBhvr>
                                        <p:cTn id="32" dur="750"/>
                                        <p:tgtEl>
                                          <p:spTgt spid="553"/>
                                        </p:tgtEl>
                                      </p:cBhvr>
                                    </p:animEffect>
                                  </p:childTnLst>
                                </p:cTn>
                              </p:par>
                              <p:par>
                                <p:cTn id="33" presetID="31" presetClass="entr" presetSubtype="0" fill="hold" nodeType="withEffect">
                                  <p:stCondLst>
                                    <p:cond delay="0"/>
                                  </p:stCondLst>
                                  <p:childTnLst>
                                    <p:set>
                                      <p:cBhvr>
                                        <p:cTn id="34" dur="1" fill="hold">
                                          <p:stCondLst>
                                            <p:cond delay="0"/>
                                          </p:stCondLst>
                                        </p:cTn>
                                        <p:tgtEl>
                                          <p:spTgt spid="556"/>
                                        </p:tgtEl>
                                        <p:attrNameLst>
                                          <p:attrName>style.visibility</p:attrName>
                                        </p:attrNameLst>
                                      </p:cBhvr>
                                      <p:to>
                                        <p:strVal val="visible"/>
                                      </p:to>
                                    </p:set>
                                    <p:anim calcmode="lin" valueType="num">
                                      <p:cBhvr>
                                        <p:cTn id="35" dur="750" fill="hold"/>
                                        <p:tgtEl>
                                          <p:spTgt spid="556"/>
                                        </p:tgtEl>
                                        <p:attrNameLst>
                                          <p:attrName>ppt_w</p:attrName>
                                        </p:attrNameLst>
                                      </p:cBhvr>
                                      <p:tavLst>
                                        <p:tav tm="0">
                                          <p:val>
                                            <p:fltVal val="0.000000"/>
                                          </p:val>
                                        </p:tav>
                                        <p:tav tm="100000">
                                          <p:val>
                                            <p:strVal val="#ppt_w"/>
                                          </p:val>
                                        </p:tav>
                                      </p:tavLst>
                                    </p:anim>
                                    <p:anim calcmode="lin" valueType="num">
                                      <p:cBhvr>
                                        <p:cTn id="36" dur="750" fill="hold"/>
                                        <p:tgtEl>
                                          <p:spTgt spid="556"/>
                                        </p:tgtEl>
                                        <p:attrNameLst>
                                          <p:attrName>ppt_h</p:attrName>
                                        </p:attrNameLst>
                                      </p:cBhvr>
                                      <p:tavLst>
                                        <p:tav tm="0">
                                          <p:val>
                                            <p:fltVal val="0.000000"/>
                                          </p:val>
                                        </p:tav>
                                        <p:tav tm="100000">
                                          <p:val>
                                            <p:strVal val="#ppt_h"/>
                                          </p:val>
                                        </p:tav>
                                      </p:tavLst>
                                    </p:anim>
                                    <p:anim calcmode="lin" valueType="num">
                                      <p:cBhvr>
                                        <p:cTn id="37" dur="750" fill="hold"/>
                                        <p:tgtEl>
                                          <p:spTgt spid="556"/>
                                        </p:tgtEl>
                                        <p:attrNameLst>
                                          <p:attrName>style.rotation</p:attrName>
                                        </p:attrNameLst>
                                      </p:cBhvr>
                                      <p:tavLst>
                                        <p:tav tm="0">
                                          <p:val>
                                            <p:fltVal val="90.000000"/>
                                          </p:val>
                                        </p:tav>
                                        <p:tav tm="100000">
                                          <p:val>
                                            <p:fltVal val="0.000000"/>
                                          </p:val>
                                        </p:tav>
                                      </p:tavLst>
                                    </p:anim>
                                    <p:animEffect transition="in" filter="fade">
                                      <p:cBhvr>
                                        <p:cTn id="38" dur="750"/>
                                        <p:tgtEl>
                                          <p:spTgt spid="556"/>
                                        </p:tgtEl>
                                      </p:cBhvr>
                                    </p:animEffect>
                                  </p:childTnLst>
                                </p:cTn>
                              </p:par>
                            </p:childTnLst>
                          </p:cTn>
                        </p:par>
                        <p:par>
                          <p:cTn id="39" fill="hold">
                            <p:stCondLst>
                              <p:cond delay="2000"/>
                            </p:stCondLst>
                            <p:childTnLst>
                              <p:par>
                                <p:cTn id="40" presetID="12" presetClass="entr" presetSubtype="4" fill="hold" nodeType="afterEffect">
                                  <p:stCondLst>
                                    <p:cond delay="0"/>
                                  </p:stCondLst>
                                  <p:childTnLst>
                                    <p:set>
                                      <p:cBhvr>
                                        <p:cTn id="41" dur="1" fill="hold">
                                          <p:stCondLst>
                                            <p:cond delay="0"/>
                                          </p:stCondLst>
                                        </p:cTn>
                                        <p:tgtEl>
                                          <p:spTgt spid="541"/>
                                        </p:tgtEl>
                                        <p:attrNameLst>
                                          <p:attrName>style.visibility</p:attrName>
                                        </p:attrNameLst>
                                      </p:cBhvr>
                                      <p:to>
                                        <p:strVal val="visible"/>
                                      </p:to>
                                    </p:set>
                                    <p:anim calcmode="lin" valueType="num">
                                      <p:cBhvr additive="base">
                                        <p:cTn id="42" dur="500"/>
                                        <p:tgtEl>
                                          <p:spTgt spid="541"/>
                                        </p:tgtEl>
                                        <p:attrNameLst>
                                          <p:attrName>ppt_y</p:attrName>
                                        </p:attrNameLst>
                                      </p:cBhvr>
                                      <p:tavLst>
                                        <p:tav tm="0">
                                          <p:val>
                                            <p:strVal val="#ppt_y+#ppt_h*1.125000"/>
                                          </p:val>
                                        </p:tav>
                                        <p:tav tm="100000">
                                          <p:val>
                                            <p:strVal val="#ppt_y"/>
                                          </p:val>
                                        </p:tav>
                                      </p:tavLst>
                                    </p:anim>
                                    <p:animEffect transition="in" filter="wipe(up)">
                                      <p:cBhvr>
                                        <p:cTn id="43" dur="500"/>
                                        <p:tgtEl>
                                          <p:spTgt spid="541"/>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547"/>
                                        </p:tgtEl>
                                        <p:attrNameLst>
                                          <p:attrName>style.visibility</p:attrName>
                                        </p:attrNameLst>
                                      </p:cBhvr>
                                      <p:to>
                                        <p:strVal val="visible"/>
                                      </p:to>
                                    </p:set>
                                    <p:animEffect transition="in" filter="wipe(left)">
                                      <p:cBhvr>
                                        <p:cTn id="47" dur="500"/>
                                        <p:tgtEl>
                                          <p:spTgt spid="547"/>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548"/>
                                        </p:tgtEl>
                                        <p:attrNameLst>
                                          <p:attrName>style.visibility</p:attrName>
                                        </p:attrNameLst>
                                      </p:cBhvr>
                                      <p:to>
                                        <p:strVal val="visible"/>
                                      </p:to>
                                    </p:set>
                                    <p:animEffect transition="in" filter="wipe(up)">
                                      <p:cBhvr>
                                        <p:cTn id="51" dur="500"/>
                                        <p:tgtEl>
                                          <p:spTgt spid="548"/>
                                        </p:tgtEl>
                                      </p:cBhvr>
                                    </p:animEffect>
                                  </p:childTnLst>
                                </p:cTn>
                              </p:par>
                            </p:childTnLst>
                          </p:cTn>
                        </p:par>
                        <p:par>
                          <p:cTn id="52" fill="hold">
                            <p:stCondLst>
                              <p:cond delay="3500"/>
                            </p:stCondLst>
                            <p:childTnLst>
                              <p:par>
                                <p:cTn id="53" presetID="12" presetClass="entr" presetSubtype="8" fill="hold" nodeType="afterEffect">
                                  <p:stCondLst>
                                    <p:cond delay="0"/>
                                  </p:stCondLst>
                                  <p:childTnLst>
                                    <p:set>
                                      <p:cBhvr>
                                        <p:cTn id="54" dur="1" fill="hold">
                                          <p:stCondLst>
                                            <p:cond delay="0"/>
                                          </p:stCondLst>
                                        </p:cTn>
                                        <p:tgtEl>
                                          <p:spTgt spid="544"/>
                                        </p:tgtEl>
                                        <p:attrNameLst>
                                          <p:attrName>style.visibility</p:attrName>
                                        </p:attrNameLst>
                                      </p:cBhvr>
                                      <p:to>
                                        <p:strVal val="visible"/>
                                      </p:to>
                                    </p:set>
                                    <p:anim calcmode="lin" valueType="num">
                                      <p:cBhvr additive="base">
                                        <p:cTn id="55" dur="500"/>
                                        <p:tgtEl>
                                          <p:spTgt spid="544"/>
                                        </p:tgtEl>
                                        <p:attrNameLst>
                                          <p:attrName>ppt_x</p:attrName>
                                        </p:attrNameLst>
                                      </p:cBhvr>
                                      <p:tavLst>
                                        <p:tav tm="0">
                                          <p:val>
                                            <p:strVal val="#ppt_x-#ppt_w*1.125000"/>
                                          </p:val>
                                        </p:tav>
                                        <p:tav tm="100000">
                                          <p:val>
                                            <p:strVal val="#ppt_x"/>
                                          </p:val>
                                        </p:tav>
                                      </p:tavLst>
                                    </p:anim>
                                    <p:animEffect transition="in" filter="wipe(right)">
                                      <p:cBhvr>
                                        <p:cTn id="56" dur="500"/>
                                        <p:tgtEl>
                                          <p:spTgt spid="544"/>
                                        </p:tgtEl>
                                      </p:cBhvr>
                                    </p:animEffect>
                                  </p:childTnLst>
                                </p:cTn>
                              </p:par>
                            </p:childTnLst>
                          </p:cTn>
                        </p:par>
                        <p:par>
                          <p:cTn id="57" fill="hold">
                            <p:stCondLst>
                              <p:cond delay="4000"/>
                            </p:stCondLst>
                            <p:childTnLst>
                              <p:par>
                                <p:cTn id="58" presetID="12" presetClass="entr" presetSubtype="8" fill="hold" nodeType="afterEffect">
                                  <p:stCondLst>
                                    <p:cond delay="0"/>
                                  </p:stCondLst>
                                  <p:childTnLst>
                                    <p:set>
                                      <p:cBhvr>
                                        <p:cTn id="59" dur="1" fill="hold">
                                          <p:stCondLst>
                                            <p:cond delay="0"/>
                                          </p:stCondLst>
                                        </p:cTn>
                                        <p:tgtEl>
                                          <p:spTgt spid="535"/>
                                        </p:tgtEl>
                                        <p:attrNameLst>
                                          <p:attrName>style.visibility</p:attrName>
                                        </p:attrNameLst>
                                      </p:cBhvr>
                                      <p:to>
                                        <p:strVal val="visible"/>
                                      </p:to>
                                    </p:set>
                                    <p:anim calcmode="lin" valueType="num">
                                      <p:cBhvr additive="base">
                                        <p:cTn id="60" dur="500"/>
                                        <p:tgtEl>
                                          <p:spTgt spid="535"/>
                                        </p:tgtEl>
                                        <p:attrNameLst>
                                          <p:attrName>ppt_x</p:attrName>
                                        </p:attrNameLst>
                                      </p:cBhvr>
                                      <p:tavLst>
                                        <p:tav tm="0">
                                          <p:val>
                                            <p:strVal val="#ppt_x-#ppt_w*1.125000"/>
                                          </p:val>
                                        </p:tav>
                                        <p:tav tm="100000">
                                          <p:val>
                                            <p:strVal val="#ppt_x"/>
                                          </p:val>
                                        </p:tav>
                                      </p:tavLst>
                                    </p:anim>
                                    <p:animEffect transition="in" filter="wipe(right)">
                                      <p:cBhvr>
                                        <p:cTn id="61" dur="500"/>
                                        <p:tgtEl>
                                          <p:spTgt spid="535"/>
                                        </p:tgtEl>
                                      </p:cBhvr>
                                    </p:animEffect>
                                  </p:childTnLst>
                                </p:cTn>
                              </p:par>
                            </p:childTnLst>
                          </p:cTn>
                        </p:par>
                        <p:par>
                          <p:cTn id="62" fill="hold">
                            <p:stCondLst>
                              <p:cond delay="4500"/>
                            </p:stCondLst>
                            <p:childTnLst>
                              <p:par>
                                <p:cTn id="63" presetID="22" presetClass="entr" presetSubtype="8"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par>
                          <p:cTn id="66" fill="hold">
                            <p:stCondLst>
                              <p:cond delay="5000"/>
                            </p:stCondLst>
                            <p:childTnLst>
                              <p:par>
                                <p:cTn id="67" presetID="22" presetClass="entr" presetSubtype="1"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up)">
                                      <p:cBhvr>
                                        <p:cTn id="69" dur="500"/>
                                        <p:tgtEl>
                                          <p:spTgt spid="7"/>
                                        </p:tgtEl>
                                      </p:cBhvr>
                                    </p:animEffect>
                                  </p:childTnLst>
                                </p:cTn>
                              </p:par>
                            </p:childTnLst>
                          </p:cTn>
                        </p:par>
                        <p:par>
                          <p:cTn id="70" fill="hold">
                            <p:stCondLst>
                              <p:cond delay="5500"/>
                            </p:stCondLst>
                            <p:childTnLst>
                              <p:par>
                                <p:cTn id="71" presetID="22" presetClass="entr" presetSubtype="1"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6000"/>
                            </p:stCondLst>
                            <p:childTnLst>
                              <p:par>
                                <p:cTn id="75" presetID="22" presetClass="entr" presetSubtype="8"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47" grpId="0"/>
      <p:bldP spid="548"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第二部分</a:t>
            </a:r>
            <a:endParaRPr lang="zh-CN" altLang="en-US" sz="2400" b="1" spc="100" dirty="0">
              <a:solidFill>
                <a:schemeClr val="bg1"/>
              </a:solidFill>
            </a:endParaRPr>
          </a:p>
        </p:txBody>
      </p:sp>
      <p:sp>
        <p:nvSpPr>
          <p:cNvPr id="4" name="文本框 3"/>
          <p:cNvSpPr txBox="1"/>
          <p:nvPr/>
        </p:nvSpPr>
        <p:spPr>
          <a:xfrm>
            <a:off x="1919536" y="372031"/>
            <a:ext cx="24053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核心创新点论证</a:t>
            </a:r>
            <a:endParaRPr lang="zh-CN" altLang="en-US" sz="2400" b="1" spc="100" dirty="0">
              <a:solidFill>
                <a:schemeClr val="bg1"/>
              </a:solidFill>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接收端选择论证</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nvGrpSpPr>
          <p:cNvPr id="6" name="组合 5"/>
          <p:cNvGrpSpPr/>
          <p:nvPr/>
        </p:nvGrpSpPr>
        <p:grpSpPr>
          <a:xfrm>
            <a:off x="1695501" y="1421155"/>
            <a:ext cx="9913620" cy="4863800"/>
            <a:chOff x="1300531" y="1488978"/>
            <a:chExt cx="9913620" cy="4863800"/>
          </a:xfrm>
        </p:grpSpPr>
        <p:sp>
          <p:nvSpPr>
            <p:cNvPr id="7" name="圆角矩形 1"/>
            <p:cNvSpPr/>
            <p:nvPr/>
          </p:nvSpPr>
          <p:spPr>
            <a:xfrm rot="1800000">
              <a:off x="3135696" y="3332386"/>
              <a:ext cx="2520000" cy="540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8" name="圆角矩形 10"/>
            <p:cNvSpPr/>
            <p:nvPr/>
          </p:nvSpPr>
          <p:spPr>
            <a:xfrm rot="19800000" flipH="1">
              <a:off x="1411483" y="3332386"/>
              <a:ext cx="2520000" cy="540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0" name="圆角矩形 12"/>
            <p:cNvSpPr/>
            <p:nvPr/>
          </p:nvSpPr>
          <p:spPr>
            <a:xfrm rot="19800000" flipH="1">
              <a:off x="4836000" y="3332386"/>
              <a:ext cx="2520000" cy="540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2" name="椭圆 11"/>
            <p:cNvSpPr/>
            <p:nvPr/>
          </p:nvSpPr>
          <p:spPr>
            <a:xfrm>
              <a:off x="1547906" y="3829929"/>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3" name="椭圆 12"/>
            <p:cNvSpPr>
              <a:spLocks noChangeAspect="1"/>
            </p:cNvSpPr>
            <p:nvPr/>
          </p:nvSpPr>
          <p:spPr>
            <a:xfrm>
              <a:off x="3260165" y="2834846"/>
              <a:ext cx="576000" cy="57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4" name="椭圆 13"/>
            <p:cNvSpPr>
              <a:spLocks noChangeAspect="1"/>
            </p:cNvSpPr>
            <p:nvPr/>
          </p:nvSpPr>
          <p:spPr>
            <a:xfrm>
              <a:off x="4954349" y="3789013"/>
              <a:ext cx="576000" cy="57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5" name="椭圆 14"/>
            <p:cNvSpPr>
              <a:spLocks noChangeAspect="1"/>
            </p:cNvSpPr>
            <p:nvPr/>
          </p:nvSpPr>
          <p:spPr>
            <a:xfrm>
              <a:off x="6685560" y="2834846"/>
              <a:ext cx="576000" cy="57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cxnSp>
          <p:nvCxnSpPr>
            <p:cNvPr id="18" name="直接箭头连接符 17"/>
            <p:cNvCxnSpPr/>
            <p:nvPr/>
          </p:nvCxnSpPr>
          <p:spPr>
            <a:xfrm>
              <a:off x="3548165" y="3580315"/>
              <a:ext cx="0" cy="810003"/>
            </a:xfrm>
            <a:prstGeom prst="straightConnector1">
              <a:avLst/>
            </a:prstGeom>
            <a:ln w="28575">
              <a:solidFill>
                <a:schemeClr val="accent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5242349" y="2814458"/>
              <a:ext cx="0" cy="810003"/>
            </a:xfrm>
            <a:prstGeom prst="straightConnector1">
              <a:avLst/>
            </a:prstGeom>
            <a:ln w="28575">
              <a:solidFill>
                <a:schemeClr val="accent1"/>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77899" y="2907403"/>
              <a:ext cx="540533" cy="430887"/>
            </a:xfrm>
            <a:prstGeom prst="rect">
              <a:avLst/>
            </a:prstGeom>
            <a:noFill/>
          </p:spPr>
          <p:txBody>
            <a:bodyPr wrap="none" rtlCol="0">
              <a:spAutoFit/>
            </a:bodyPr>
            <a:p>
              <a:pPr algn="ctr"/>
              <a:r>
                <a:rPr lang="en-US" altLang="zh-CN" sz="2200" spc="100" dirty="0">
                  <a:solidFill>
                    <a:schemeClr val="bg1"/>
                  </a:solidFill>
                  <a:latin typeface="微软雅黑" panose="020B0503020204020204" pitchFamily="34" charset="-122"/>
                  <a:ea typeface="微软雅黑" panose="020B0503020204020204" pitchFamily="34" charset="-122"/>
                </a:rPr>
                <a:t>01</a:t>
              </a:r>
              <a:endParaRPr lang="zh-CN" altLang="en-US" sz="2200" spc="1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972083" y="3861570"/>
              <a:ext cx="540533" cy="430887"/>
            </a:xfrm>
            <a:prstGeom prst="rect">
              <a:avLst/>
            </a:prstGeom>
            <a:noFill/>
          </p:spPr>
          <p:txBody>
            <a:bodyPr wrap="none" rtlCol="0">
              <a:spAutoFit/>
            </a:bodyPr>
            <a:p>
              <a:pPr algn="ctr"/>
              <a:r>
                <a:rPr lang="en-US" altLang="zh-CN" sz="2200" spc="100" dirty="0">
                  <a:solidFill>
                    <a:schemeClr val="bg1"/>
                  </a:solidFill>
                  <a:latin typeface="微软雅黑" panose="020B0503020204020204" pitchFamily="34" charset="-122"/>
                  <a:ea typeface="微软雅黑" panose="020B0503020204020204" pitchFamily="34" charset="-122"/>
                </a:rPr>
                <a:t>02</a:t>
              </a:r>
              <a:endParaRPr lang="zh-CN" altLang="en-US" sz="2200" spc="1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300531" y="4558903"/>
              <a:ext cx="5961380" cy="1793875"/>
              <a:chOff x="1199694" y="4634017"/>
              <a:chExt cx="5961380" cy="1793875"/>
            </a:xfrm>
          </p:grpSpPr>
          <p:sp>
            <p:nvSpPr>
              <p:cNvPr id="35" name="文本框 34"/>
              <p:cNvSpPr txBox="1"/>
              <p:nvPr/>
            </p:nvSpPr>
            <p:spPr>
              <a:xfrm>
                <a:off x="2917738" y="4634017"/>
                <a:ext cx="1059180" cy="429895"/>
              </a:xfrm>
              <a:prstGeom prst="rect">
                <a:avLst/>
              </a:prstGeom>
              <a:noFill/>
            </p:spPr>
            <p:txBody>
              <a:bodyPr wrap="none" rtlCol="0">
                <a:spAutoFit/>
              </a:bodyPr>
              <a:p>
                <a:pPr algn="ctr"/>
                <a:r>
                  <a:rPr lang="zh-CN" altLang="en-US" sz="2200" b="1" spc="100" dirty="0">
                    <a:solidFill>
                      <a:schemeClr val="bg1"/>
                    </a:solidFill>
                    <a:latin typeface="微软雅黑" panose="020B0503020204020204" pitchFamily="34" charset="-122"/>
                    <a:ea typeface="微软雅黑" panose="020B0503020204020204" pitchFamily="34" charset="-122"/>
                  </a:rPr>
                  <a:t>方案一</a:t>
                </a:r>
                <a:endParaRPr lang="zh-CN" altLang="en-US" sz="2200" b="1" spc="1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199694" y="5156622"/>
                <a:ext cx="5961380" cy="1271270"/>
              </a:xfrm>
              <a:prstGeom prst="rect">
                <a:avLst/>
              </a:prstGeom>
              <a:noFill/>
            </p:spPr>
            <p:txBody>
              <a:bodyPr wrap="square" rtlCol="0">
                <a:spAutoFit/>
              </a:bodyPr>
              <a:p>
                <a:pPr algn="l">
                  <a:lnSpc>
                    <a:spcPct val="120000"/>
                  </a:lnSpc>
                </a:pPr>
                <a:r>
                  <a:rPr lang="zh-CN" altLang="en-US" sz="1600" spc="100" dirty="0">
                    <a:solidFill>
                      <a:schemeClr val="bg1"/>
                    </a:solidFill>
                    <a:latin typeface="微软雅黑" panose="020B0503020204020204" pitchFamily="34" charset="-122"/>
                    <a:ea typeface="微软雅黑" panose="020B0503020204020204" pitchFamily="34" charset="-122"/>
                  </a:rPr>
                  <a:t>选择 Arduino 开发板处理信息、控制显示屏、播音模块等模块。其优点是便于开发与维护，缺点是 Arduino 没有 API，没有操作系统，且难以提供用户交互性；连接网络较难，且只能使用 YQL 或者 JSON 传输数据。</a:t>
                </a:r>
                <a:endParaRPr lang="zh-CN" altLang="en-US" sz="1600" spc="100" dirty="0">
                  <a:solidFill>
                    <a:schemeClr val="bg1"/>
                  </a:solidFill>
                  <a:latin typeface="微软雅黑" panose="020B0503020204020204" pitchFamily="34" charset="-122"/>
                  <a:ea typeface="微软雅黑" panose="020B0503020204020204" pitchFamily="34" charset="-122"/>
                </a:endParaRPr>
              </a:p>
            </p:txBody>
          </p:sp>
        </p:grpSp>
        <p:sp>
          <p:nvSpPr>
            <p:cNvPr id="28" name="文本框 27"/>
            <p:cNvSpPr txBox="1"/>
            <p:nvPr/>
          </p:nvSpPr>
          <p:spPr>
            <a:xfrm>
              <a:off x="7785151" y="2835178"/>
              <a:ext cx="3429000" cy="1087755"/>
            </a:xfrm>
            <a:prstGeom prst="rect">
              <a:avLst/>
            </a:prstGeom>
            <a:solidFill>
              <a:schemeClr val="accent2"/>
            </a:solidFill>
          </p:spPr>
          <p:txBody>
            <a:bodyPr wrap="square" rtlCol="0">
              <a:spAutoFit/>
            </a:bodyPr>
            <a:p>
              <a:pPr algn="l">
                <a:lnSpc>
                  <a:spcPct val="120000"/>
                </a:lnSpc>
              </a:pPr>
              <a:r>
                <a:rPr lang="zh-CN" altLang="en-US" b="1" spc="100" dirty="0">
                  <a:solidFill>
                    <a:schemeClr val="bg1"/>
                  </a:solidFill>
                  <a:latin typeface="微软雅黑" panose="020B0503020204020204" pitchFamily="34" charset="-122"/>
                  <a:ea typeface="微软雅黑" panose="020B0503020204020204" pitchFamily="34" charset="-122"/>
                </a:rPr>
                <a:t>综上所述，本项目选择 STM32F407ZG 作为接收端的主要模块。</a:t>
              </a:r>
              <a:endParaRPr lang="zh-CN" altLang="en-US" b="1" spc="100"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3006145" y="1488978"/>
              <a:ext cx="4471670" cy="1166495"/>
              <a:chOff x="1211124" y="4634017"/>
              <a:chExt cx="4471670" cy="1166495"/>
            </a:xfrm>
          </p:grpSpPr>
          <p:sp>
            <p:nvSpPr>
              <p:cNvPr id="33" name="文本框 32"/>
              <p:cNvSpPr txBox="1"/>
              <p:nvPr/>
            </p:nvSpPr>
            <p:spPr>
              <a:xfrm>
                <a:off x="2917738" y="4634017"/>
                <a:ext cx="1059180" cy="429895"/>
              </a:xfrm>
              <a:prstGeom prst="rect">
                <a:avLst/>
              </a:prstGeom>
              <a:noFill/>
            </p:spPr>
            <p:txBody>
              <a:bodyPr wrap="none" rtlCol="0">
                <a:spAutoFit/>
              </a:bodyPr>
              <a:p>
                <a:pPr algn="ctr"/>
                <a:r>
                  <a:rPr lang="zh-CN" altLang="en-US" sz="2200" b="1" spc="100" dirty="0">
                    <a:solidFill>
                      <a:schemeClr val="bg1"/>
                    </a:solidFill>
                    <a:latin typeface="微软雅黑" panose="020B0503020204020204" pitchFamily="34" charset="-122"/>
                    <a:ea typeface="微软雅黑" panose="020B0503020204020204" pitchFamily="34" charset="-122"/>
                  </a:rPr>
                  <a:t>方案二</a:t>
                </a:r>
                <a:endParaRPr lang="zh-CN" altLang="en-US" sz="2200" b="1" spc="1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211124" y="5044862"/>
                <a:ext cx="4471670" cy="755650"/>
              </a:xfrm>
              <a:prstGeom prst="rect">
                <a:avLst/>
              </a:prstGeom>
              <a:noFill/>
            </p:spPr>
            <p:txBody>
              <a:bodyPr wrap="square" rtlCol="0">
                <a:spAutoFit/>
              </a:bodyPr>
              <a:p>
                <a:pPr algn="ctr">
                  <a:lnSpc>
                    <a:spcPct val="120000"/>
                  </a:lnSpc>
                </a:pPr>
                <a:r>
                  <a:rPr lang="zh-CN" altLang="en-US" spc="100" dirty="0">
                    <a:solidFill>
                      <a:schemeClr val="bg1"/>
                    </a:solidFill>
                    <a:latin typeface="微软雅黑" panose="020B0503020204020204" pitchFamily="34" charset="-122"/>
                    <a:ea typeface="微软雅黑" panose="020B0503020204020204" pitchFamily="34" charset="-122"/>
                  </a:rPr>
                  <a:t>STM32F407ZG 拥有 arm Cortex-M 内核，具有运算速度快、能耗小等优势。</a:t>
                </a:r>
                <a:endParaRPr lang="zh-CN" altLang="en-US" spc="100"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11" name="组合 10"/>
          <p:cNvGrpSpPr/>
          <p:nvPr/>
        </p:nvGrpSpPr>
        <p:grpSpPr>
          <a:xfrm>
            <a:off x="1642969" y="1730025"/>
            <a:ext cx="8901798" cy="3397950"/>
            <a:chOff x="1314727" y="1730025"/>
            <a:chExt cx="8901798" cy="3397950"/>
          </a:xfrm>
        </p:grpSpPr>
        <p:sp>
          <p:nvSpPr>
            <p:cNvPr id="20" name="矩形 19"/>
            <p:cNvSpPr/>
            <p:nvPr/>
          </p:nvSpPr>
          <p:spPr>
            <a:xfrm>
              <a:off x="5385445" y="2921501"/>
              <a:ext cx="4831080" cy="1014730"/>
            </a:xfrm>
            <a:prstGeom prst="rect">
              <a:avLst/>
            </a:prstGeom>
          </p:spPr>
          <p:txBody>
            <a:bodyPr wrap="none">
              <a:spAutoFit/>
            </a:bodyPr>
            <a:lstStyle/>
            <a:p>
              <a:pPr algn="l"/>
              <a:r>
                <a:rPr lang="zh-CN" altLang="en-US" sz="6000" b="1" spc="100" dirty="0">
                  <a:solidFill>
                    <a:schemeClr val="bg1"/>
                  </a:solidFill>
                  <a:sym typeface="+mn-ea"/>
                </a:rPr>
                <a:t>项目技术介绍</a:t>
              </a:r>
              <a:endParaRPr lang="zh-CN" altLang="en-US" sz="6000" b="1" spc="100" dirty="0">
                <a:solidFill>
                  <a:schemeClr val="bg1"/>
                </a:solidFill>
                <a:sym typeface="+mn-ea"/>
              </a:endParaRPr>
            </a:p>
          </p:txBody>
        </p:sp>
        <p:grpSp>
          <p:nvGrpSpPr>
            <p:cNvPr id="13" name="组合 12"/>
            <p:cNvGrpSpPr/>
            <p:nvPr/>
          </p:nvGrpSpPr>
          <p:grpSpPr>
            <a:xfrm>
              <a:off x="1314727" y="1730025"/>
              <a:ext cx="3397950" cy="3397950"/>
              <a:chOff x="1314727" y="1730025"/>
              <a:chExt cx="3397950" cy="3397950"/>
            </a:xfrm>
          </p:grpSpPr>
          <p:grpSp>
            <p:nvGrpSpPr>
              <p:cNvPr id="15" name="组合 14"/>
              <p:cNvGrpSpPr/>
              <p:nvPr/>
            </p:nvGrpSpPr>
            <p:grpSpPr>
              <a:xfrm>
                <a:off x="2287262" y="2343875"/>
                <a:ext cx="1452880" cy="2170251"/>
                <a:chOff x="2287262" y="2338869"/>
                <a:chExt cx="1452880" cy="2170251"/>
              </a:xfrm>
            </p:grpSpPr>
            <p:pic>
              <p:nvPicPr>
                <p:cNvPr id="17" name="图形 16" descr="文档"/>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9914" y="2338869"/>
                  <a:ext cx="1447576" cy="1447576"/>
                </a:xfrm>
                <a:prstGeom prst="rect">
                  <a:avLst/>
                </a:prstGeom>
              </p:spPr>
            </p:pic>
            <p:sp>
              <p:nvSpPr>
                <p:cNvPr id="18" name="文本框 17"/>
                <p:cNvSpPr txBox="1"/>
                <p:nvPr/>
              </p:nvSpPr>
              <p:spPr>
                <a:xfrm>
                  <a:off x="2287262" y="3819325"/>
                  <a:ext cx="1452880" cy="534035"/>
                </a:xfrm>
                <a:prstGeom prst="rect">
                  <a:avLst/>
                </a:prstGeom>
                <a:noFill/>
              </p:spPr>
              <p:txBody>
                <a:bodyPr wrap="none" rtlCol="0">
                  <a:spAutoFit/>
                </a:bodyPr>
                <a:lstStyle/>
                <a:p>
                  <a:pPr algn="ctr">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cxnSp>
              <p:nvCxnSpPr>
                <p:cNvPr id="19" name="直接连接符 18"/>
                <p:cNvCxnSpPr/>
                <p:nvPr/>
              </p:nvCxnSpPr>
              <p:spPr>
                <a:xfrm>
                  <a:off x="2584239" y="4509120"/>
                  <a:ext cx="85892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1314727" y="1730025"/>
                <a:ext cx="3397950" cy="3397950"/>
              </a:xfrm>
              <a:prstGeom prst="ellipse">
                <a:avLst/>
              </a:prstGeom>
              <a:noFill/>
              <a:ln w="3175"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2" name="文本框 1"/>
          <p:cNvSpPr txBox="1"/>
          <p:nvPr/>
        </p:nvSpPr>
        <p:spPr>
          <a:xfrm>
            <a:off x="6960235" y="4041775"/>
            <a:ext cx="2338705" cy="1753235"/>
          </a:xfrm>
          <a:prstGeom prst="rect">
            <a:avLst/>
          </a:prstGeom>
          <a:noFill/>
        </p:spPr>
        <p:txBody>
          <a:bodyPr wrap="square" rtlCol="0">
            <a:spAutoFit/>
          </a:bodyPr>
          <a:p>
            <a:pPr>
              <a:lnSpc>
                <a:spcPct val="150000"/>
              </a:lnSpc>
            </a:pPr>
            <a:r>
              <a:rPr lang="zh-CN" altLang="en-US">
                <a:solidFill>
                  <a:schemeClr val="bg1"/>
                </a:solidFill>
              </a:rPr>
              <a:t>二维码识别模块、</a:t>
            </a:r>
            <a:endParaRPr lang="zh-CN" altLang="en-US">
              <a:solidFill>
                <a:schemeClr val="bg1"/>
              </a:solidFill>
            </a:endParaRPr>
          </a:p>
          <a:p>
            <a:pPr>
              <a:lnSpc>
                <a:spcPct val="150000"/>
              </a:lnSpc>
            </a:pPr>
            <a:r>
              <a:rPr lang="zh-CN" altLang="en-US">
                <a:solidFill>
                  <a:schemeClr val="bg1"/>
                </a:solidFill>
              </a:rPr>
              <a:t>云台追踪模块、</a:t>
            </a:r>
            <a:endParaRPr lang="zh-CN" altLang="en-US">
              <a:solidFill>
                <a:schemeClr val="bg1"/>
              </a:solidFill>
            </a:endParaRPr>
          </a:p>
          <a:p>
            <a:pPr>
              <a:lnSpc>
                <a:spcPct val="150000"/>
              </a:lnSpc>
            </a:pPr>
            <a:r>
              <a:rPr lang="zh-CN" altLang="en-US">
                <a:solidFill>
                  <a:schemeClr val="bg1"/>
                </a:solidFill>
              </a:rPr>
              <a:t>无线传输模块</a:t>
            </a:r>
            <a:endParaRPr lang="zh-CN" altLang="en-US">
              <a:solidFill>
                <a:schemeClr val="bg1"/>
              </a:solidFill>
            </a:endParaRPr>
          </a:p>
          <a:p>
            <a:pPr>
              <a:lnSpc>
                <a:spcPct val="150000"/>
              </a:lnSpc>
            </a:pPr>
            <a:r>
              <a:rPr lang="zh-CN" altLang="en-US">
                <a:solidFill>
                  <a:schemeClr val="bg1"/>
                </a:solidFill>
              </a:rPr>
              <a:t>单片机接收模块</a:t>
            </a:r>
            <a:endParaRPr lang="zh-CN" alt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二维码识别模块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537" name="Rectangle 5"/>
          <p:cNvSpPr/>
          <p:nvPr/>
        </p:nvSpPr>
        <p:spPr>
          <a:xfrm>
            <a:off x="2416810" y="2908935"/>
            <a:ext cx="9155113" cy="965200"/>
          </a:xfrm>
          <a:prstGeom prst="rect">
            <a:avLst/>
          </a:prstGeom>
          <a:noFill/>
          <a:ln>
            <a:solidFill>
              <a:srgbClr val="186BA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Rectangle 7"/>
          <p:cNvSpPr/>
          <p:nvPr/>
        </p:nvSpPr>
        <p:spPr>
          <a:xfrm>
            <a:off x="2416810" y="4129723"/>
            <a:ext cx="9155113" cy="965200"/>
          </a:xfrm>
          <a:prstGeom prst="rect">
            <a:avLst/>
          </a:prstGeom>
          <a:noFill/>
          <a:ln>
            <a:solidFill>
              <a:srgbClr val="186BA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087" name="组合 1086"/>
          <p:cNvGrpSpPr/>
          <p:nvPr/>
        </p:nvGrpSpPr>
        <p:grpSpPr>
          <a:xfrm>
            <a:off x="868998" y="2908935"/>
            <a:ext cx="1749425" cy="965200"/>
            <a:chOff x="746927" y="2886610"/>
            <a:chExt cx="1750075" cy="965559"/>
          </a:xfrm>
        </p:grpSpPr>
        <p:sp>
          <p:nvSpPr>
            <p:cNvPr id="538" name="Chevron 6"/>
            <p:cNvSpPr/>
            <p:nvPr/>
          </p:nvSpPr>
          <p:spPr>
            <a:xfrm>
              <a:off x="746927" y="2886610"/>
              <a:ext cx="1750075" cy="965559"/>
            </a:xfrm>
            <a:prstGeom prst="chevron">
              <a:avLst>
                <a:gd name="adj" fmla="val 28906"/>
              </a:avLst>
            </a:prstGeom>
            <a:gradFill flip="none" rotWithShape="1">
              <a:gsLst>
                <a:gs pos="0">
                  <a:srgbClr val="0059AC"/>
                </a:gs>
                <a:gs pos="69000">
                  <a:srgbClr val="186BA5"/>
                </a:gs>
                <a:gs pos="19000">
                  <a:srgbClr val="0C99DF"/>
                </a:gs>
                <a:gs pos="100000">
                  <a:srgbClr val="002060"/>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056" name="文本框 543"/>
            <p:cNvSpPr txBox="1"/>
            <p:nvPr/>
          </p:nvSpPr>
          <p:spPr>
            <a:xfrm>
              <a:off x="1083891" y="3167268"/>
              <a:ext cx="1151310" cy="398928"/>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086" name="组合 1085"/>
          <p:cNvGrpSpPr/>
          <p:nvPr/>
        </p:nvGrpSpPr>
        <p:grpSpPr>
          <a:xfrm>
            <a:off x="868998" y="4129723"/>
            <a:ext cx="1749425" cy="965200"/>
            <a:chOff x="746927" y="4107932"/>
            <a:chExt cx="1750075" cy="965559"/>
          </a:xfrm>
        </p:grpSpPr>
        <p:sp>
          <p:nvSpPr>
            <p:cNvPr id="540" name="Chevron 8"/>
            <p:cNvSpPr/>
            <p:nvPr/>
          </p:nvSpPr>
          <p:spPr>
            <a:xfrm>
              <a:off x="746927" y="4107932"/>
              <a:ext cx="1750075" cy="965559"/>
            </a:xfrm>
            <a:prstGeom prst="chevron">
              <a:avLst>
                <a:gd name="adj" fmla="val 28906"/>
              </a:avLst>
            </a:prstGeom>
            <a:gradFill flip="none" rotWithShape="1">
              <a:gsLst>
                <a:gs pos="0">
                  <a:srgbClr val="0059AC"/>
                </a:gs>
                <a:gs pos="69000">
                  <a:srgbClr val="186BA5"/>
                </a:gs>
                <a:gs pos="19000">
                  <a:srgbClr val="0C99DF"/>
                </a:gs>
                <a:gs pos="100000">
                  <a:srgbClr val="002060"/>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054" name="文本框 544"/>
            <p:cNvSpPr txBox="1"/>
            <p:nvPr/>
          </p:nvSpPr>
          <p:spPr>
            <a:xfrm>
              <a:off x="1083644" y="4388626"/>
              <a:ext cx="1151310" cy="398928"/>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ctr">
                <a:lnSpc>
                  <a:spcPct val="100000"/>
                </a:lnSpc>
                <a:buClrTx/>
                <a:buSzTx/>
                <a:buFontTx/>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2</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548" name="文本框 547"/>
          <p:cNvSpPr txBox="1"/>
          <p:nvPr/>
        </p:nvSpPr>
        <p:spPr>
          <a:xfrm>
            <a:off x="2781935" y="2974023"/>
            <a:ext cx="8626475" cy="82994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just">
              <a:lnSpc>
                <a:spcPct val="150000"/>
              </a:lnSpc>
              <a:buClrTx/>
              <a:buSzTx/>
              <a:buFontTx/>
              <a:buNone/>
            </a:pPr>
            <a:r>
              <a:rPr lang="en-US" altLang="zh-CN" sz="1600" dirty="0">
                <a:solidFill>
                  <a:schemeClr val="bg1"/>
                </a:solidFill>
                <a:latin typeface="微软雅黑" panose="020B0503020204020204" pitchFamily="34" charset="-122"/>
                <a:ea typeface="微软雅黑" panose="020B0503020204020204" pitchFamily="34" charset="-122"/>
                <a:sym typeface="+mn-ea"/>
              </a:rPr>
              <a:t>Open MV 中内置了基于机器学习的二维码定位与识别代码，该代码可以在摄像视野中快速的定位并识别二维码中的信息，同时将信息通过串口发送至 esp8266 模块。</a:t>
            </a:r>
            <a:endParaRPr lang="en-US"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549" name="文本框 548"/>
          <p:cNvSpPr txBox="1"/>
          <p:nvPr/>
        </p:nvSpPr>
        <p:spPr>
          <a:xfrm>
            <a:off x="2781935" y="4444365"/>
            <a:ext cx="8626475" cy="33718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esp8266 接收后到信息后，将其上传至云端，等待单片机的接收。</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607185" y="1772285"/>
            <a:ext cx="8738235" cy="755650"/>
          </a:xfrm>
          <a:prstGeom prst="rect">
            <a:avLst/>
          </a:prstGeom>
          <a:solidFill>
            <a:schemeClr val="accent2"/>
          </a:solidFill>
        </p:spPr>
        <p:txBody>
          <a:bodyPr wrap="square" rtlCol="0">
            <a:spAutoFit/>
          </a:bodyPr>
          <a:p>
            <a:pPr algn="l">
              <a:lnSpc>
                <a:spcPct val="120000"/>
              </a:lnSpc>
            </a:pPr>
            <a:r>
              <a:rPr lang="zh-CN" altLang="en-US" b="1" spc="100" dirty="0">
                <a:solidFill>
                  <a:schemeClr val="bg1"/>
                </a:solidFill>
                <a:latin typeface="微软雅黑" panose="020B0503020204020204" pitchFamily="34" charset="-122"/>
                <a:ea typeface="微软雅黑" panose="020B0503020204020204" pitchFamily="34" charset="-122"/>
              </a:rPr>
              <a:t>本项目的 Open MV 模块搭载了云台与 esp8266Wi-Fi 发送模块，其功能实现逻辑为：</a:t>
            </a:r>
            <a:endParaRPr lang="zh-CN" altLang="en-US" b="1"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087"/>
                                        </p:tgtEl>
                                        <p:attrNameLst>
                                          <p:attrName>style.visibility</p:attrName>
                                        </p:attrNameLst>
                                      </p:cBhvr>
                                      <p:to>
                                        <p:strVal val="visible"/>
                                      </p:to>
                                    </p:set>
                                    <p:anim calcmode="lin" valueType="num">
                                      <p:cBhvr additive="base">
                                        <p:cTn id="11" dur="500"/>
                                        <p:tgtEl>
                                          <p:spTgt spid="1087"/>
                                        </p:tgtEl>
                                        <p:attrNameLst>
                                          <p:attrName>ppt_x</p:attrName>
                                        </p:attrNameLst>
                                      </p:cBhvr>
                                      <p:tavLst>
                                        <p:tav tm="0">
                                          <p:val>
                                            <p:strVal val="#ppt_x-#ppt_w*1.125000"/>
                                          </p:val>
                                        </p:tav>
                                        <p:tav tm="100000">
                                          <p:val>
                                            <p:strVal val="#ppt_x"/>
                                          </p:val>
                                        </p:tav>
                                      </p:tavLst>
                                    </p:anim>
                                    <p:animEffect transition="in" filter="wipe(right)">
                                      <p:cBhvr>
                                        <p:cTn id="12" dur="500"/>
                                        <p:tgtEl>
                                          <p:spTgt spid="108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37"/>
                                        </p:tgtEl>
                                        <p:attrNameLst>
                                          <p:attrName>style.visibility</p:attrName>
                                        </p:attrNameLst>
                                      </p:cBhvr>
                                      <p:to>
                                        <p:strVal val="visible"/>
                                      </p:to>
                                    </p:set>
                                    <p:animEffect transition="in" filter="wipe(left)">
                                      <p:cBhvr>
                                        <p:cTn id="16" dur="500"/>
                                        <p:tgtEl>
                                          <p:spTgt spid="5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48"/>
                                        </p:tgtEl>
                                        <p:attrNameLst>
                                          <p:attrName>style.visibility</p:attrName>
                                        </p:attrNameLst>
                                      </p:cBhvr>
                                      <p:to>
                                        <p:strVal val="visible"/>
                                      </p:to>
                                    </p:set>
                                    <p:animEffect transition="in" filter="wipe(left)">
                                      <p:cBhvr>
                                        <p:cTn id="19" dur="500"/>
                                        <p:tgtEl>
                                          <p:spTgt spid="548"/>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1086"/>
                                        </p:tgtEl>
                                        <p:attrNameLst>
                                          <p:attrName>style.visibility</p:attrName>
                                        </p:attrNameLst>
                                      </p:cBhvr>
                                      <p:to>
                                        <p:strVal val="visible"/>
                                      </p:to>
                                    </p:set>
                                    <p:anim calcmode="lin" valueType="num">
                                      <p:cBhvr additive="base">
                                        <p:cTn id="23" dur="500"/>
                                        <p:tgtEl>
                                          <p:spTgt spid="1086"/>
                                        </p:tgtEl>
                                        <p:attrNameLst>
                                          <p:attrName>ppt_x</p:attrName>
                                        </p:attrNameLst>
                                      </p:cBhvr>
                                      <p:tavLst>
                                        <p:tav tm="0">
                                          <p:val>
                                            <p:strVal val="#ppt_x-#ppt_w*1.125000"/>
                                          </p:val>
                                        </p:tav>
                                        <p:tav tm="100000">
                                          <p:val>
                                            <p:strVal val="#ppt_x"/>
                                          </p:val>
                                        </p:tav>
                                      </p:tavLst>
                                    </p:anim>
                                    <p:animEffect transition="in" filter="wipe(right)">
                                      <p:cBhvr>
                                        <p:cTn id="24" dur="500"/>
                                        <p:tgtEl>
                                          <p:spTgt spid="108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49"/>
                                        </p:tgtEl>
                                        <p:attrNameLst>
                                          <p:attrName>style.visibility</p:attrName>
                                        </p:attrNameLst>
                                      </p:cBhvr>
                                      <p:to>
                                        <p:strVal val="visible"/>
                                      </p:to>
                                    </p:set>
                                    <p:animEffect transition="in" filter="wipe(left)">
                                      <p:cBhvr>
                                        <p:cTn id="31" dur="500"/>
                                        <p:tgtEl>
                                          <p:spTgt spid="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37" grpId="0" bldLvl="0" animBg="1"/>
      <p:bldP spid="2" grpId="0" bldLvl="0" animBg="1"/>
      <p:bldP spid="548" grpId="0"/>
      <p:bldP spid="5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云台追踪模块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pic>
        <p:nvPicPr>
          <p:cNvPr id="17"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71260" y="1767840"/>
            <a:ext cx="5689600" cy="4138295"/>
          </a:xfrm>
          <a:prstGeom prst="rect">
            <a:avLst/>
          </a:prstGeom>
          <a:noFill/>
        </p:spPr>
      </p:pic>
      <p:sp>
        <p:nvSpPr>
          <p:cNvPr id="34" name="椭圆 33"/>
          <p:cNvSpPr/>
          <p:nvPr/>
        </p:nvSpPr>
        <p:spPr>
          <a:xfrm>
            <a:off x="615256" y="3404569"/>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5" name="图形 34" descr="便携式计算机"/>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04" y="3548617"/>
            <a:ext cx="576000" cy="576000"/>
          </a:xfrm>
          <a:prstGeom prst="rect">
            <a:avLst/>
          </a:prstGeom>
        </p:spPr>
      </p:pic>
      <p:sp>
        <p:nvSpPr>
          <p:cNvPr id="33" name="文本框 32"/>
          <p:cNvSpPr txBox="1"/>
          <p:nvPr/>
        </p:nvSpPr>
        <p:spPr>
          <a:xfrm>
            <a:off x="1659890" y="2396490"/>
            <a:ext cx="4431030" cy="3046095"/>
          </a:xfrm>
          <a:prstGeom prst="rect">
            <a:avLst/>
          </a:prstGeom>
          <a:noFill/>
        </p:spPr>
        <p:txBody>
          <a:bodyPr wrap="square" rtlCol="0">
            <a:spAutoFit/>
          </a:bodyPr>
          <a:p>
            <a:pPr>
              <a:lnSpc>
                <a:spcPct val="150000"/>
              </a:lnSpc>
            </a:pPr>
            <a:r>
              <a:rPr lang="zh-CN" altLang="en-US" sz="1600" spc="100" dirty="0">
                <a:solidFill>
                  <a:schemeClr val="bg1"/>
                </a:solidFill>
              </a:rPr>
              <a:t>核酸检测扫码的时候，时常出现识别不灵敏的情况，而这大多因为摄像头没有对准二维码，导致识别失败。针对以上现象，本项目设计了自动跟随二维码的舵机云台。先通过 Open MV 摄像头对二维码坐标进行粗略识别，再通过 pid 算法控制舵机进行自我校准，从而实现跟踪二维码的功能，使二维码始终保持在画面中心，进行快速识别。</a:t>
            </a:r>
            <a:endParaRPr lang="zh-CN" altLang="en-US" sz="1600" spc="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无线传输模块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564" name="矩形 563"/>
          <p:cNvSpPr/>
          <p:nvPr/>
        </p:nvSpPr>
        <p:spPr>
          <a:xfrm>
            <a:off x="8183880" y="2286000"/>
            <a:ext cx="3745865" cy="1941195"/>
          </a:xfrm>
          <a:prstGeom prst="rect">
            <a:avLst/>
          </a:prstGeom>
          <a:solidFill>
            <a:srgbClr val="6A7A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3" name="文本框 572"/>
          <p:cNvSpPr txBox="1"/>
          <p:nvPr/>
        </p:nvSpPr>
        <p:spPr>
          <a:xfrm>
            <a:off x="804545" y="2275205"/>
            <a:ext cx="5730875" cy="230695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为提高Open MV与单片机之间信息交互的可观测性和便利性，我们放弃二者间的串口通信，转而采用无通信Wi-Fi模块分别连接数据的发送端和接收端，并接入物联网。这样既能打破了串口通信对mv端和单片机之间距离的限制，又可以在云端远程监视数据的传输。虽然串口通信的理论传输速度要略高于无线传输，但在实际应用中，这种微小差异是可以忽略不计的。</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818120" y="1949450"/>
            <a:ext cx="4178300" cy="2143125"/>
          </a:xfrm>
          <a:prstGeom prst="rect">
            <a:avLst/>
          </a:prstGeom>
          <a:noFill/>
          <a:ln>
            <a:noFill/>
          </a:ln>
        </p:spPr>
      </p:pic>
      <p:sp>
        <p:nvSpPr>
          <p:cNvPr id="6" name="矩形 5"/>
          <p:cNvSpPr/>
          <p:nvPr/>
        </p:nvSpPr>
        <p:spPr>
          <a:xfrm>
            <a:off x="6327775" y="4248785"/>
            <a:ext cx="4301490" cy="2451100"/>
          </a:xfrm>
          <a:prstGeom prst="rect">
            <a:avLst/>
          </a:prstGeom>
          <a:solidFill>
            <a:srgbClr val="6A7A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 name="组合 7"/>
          <p:cNvGrpSpPr/>
          <p:nvPr/>
        </p:nvGrpSpPr>
        <p:grpSpPr>
          <a:xfrm>
            <a:off x="8810625" y="3714115"/>
            <a:ext cx="2237740" cy="438785"/>
            <a:chOff x="4521597" y="4125433"/>
            <a:chExt cx="3009888" cy="528535"/>
          </a:xfrm>
        </p:grpSpPr>
        <p:sp>
          <p:nvSpPr>
            <p:cNvPr id="9" name="矩形 8"/>
            <p:cNvSpPr/>
            <p:nvPr/>
          </p:nvSpPr>
          <p:spPr>
            <a:xfrm>
              <a:off x="4591447" y="4160351"/>
              <a:ext cx="2871776" cy="4936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4521597" y="4125433"/>
              <a:ext cx="2917813" cy="493617"/>
            </a:xfrm>
            <a:prstGeom prst="rect">
              <a:avLst/>
            </a:prstGeom>
            <a:solidFill>
              <a:srgbClr val="0C99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544"/>
            <p:cNvSpPr txBox="1"/>
            <p:nvPr/>
          </p:nvSpPr>
          <p:spPr>
            <a:xfrm>
              <a:off x="4921104" y="4160482"/>
              <a:ext cx="2610381" cy="406154"/>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600" b="1" dirty="0">
                  <a:solidFill>
                    <a:schemeClr val="bg1"/>
                  </a:solidFill>
                  <a:latin typeface="微软雅黑" panose="020B0503020204020204" pitchFamily="34" charset="-122"/>
                  <a:ea typeface="微软雅黑" panose="020B0503020204020204" pitchFamily="34" charset="-122"/>
                </a:rPr>
                <a:t>模块实物图（正面）</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pic>
        <p:nvPicPr>
          <p:cNvPr id="16"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380480" y="4191000"/>
            <a:ext cx="4315460" cy="2350135"/>
          </a:xfrm>
          <a:prstGeom prst="rect">
            <a:avLst/>
          </a:prstGeom>
          <a:noFill/>
          <a:ln>
            <a:noFill/>
          </a:ln>
        </p:spPr>
      </p:pic>
      <p:grpSp>
        <p:nvGrpSpPr>
          <p:cNvPr id="18" name="组合 17"/>
          <p:cNvGrpSpPr/>
          <p:nvPr/>
        </p:nvGrpSpPr>
        <p:grpSpPr>
          <a:xfrm>
            <a:off x="7179310" y="6417945"/>
            <a:ext cx="2569210" cy="453390"/>
            <a:chOff x="4521597" y="4125433"/>
            <a:chExt cx="3009888" cy="528535"/>
          </a:xfrm>
        </p:grpSpPr>
        <p:sp>
          <p:nvSpPr>
            <p:cNvPr id="19" name="矩形 18"/>
            <p:cNvSpPr/>
            <p:nvPr/>
          </p:nvSpPr>
          <p:spPr>
            <a:xfrm>
              <a:off x="4591447" y="4160351"/>
              <a:ext cx="2871776" cy="4936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4521597" y="4125433"/>
              <a:ext cx="2917813" cy="493617"/>
            </a:xfrm>
            <a:prstGeom prst="rect">
              <a:avLst/>
            </a:prstGeom>
            <a:solidFill>
              <a:srgbClr val="0C99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文本框 544"/>
            <p:cNvSpPr txBox="1"/>
            <p:nvPr/>
          </p:nvSpPr>
          <p:spPr>
            <a:xfrm>
              <a:off x="4921104" y="4160482"/>
              <a:ext cx="2610381" cy="464874"/>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模块实物图（</a:t>
              </a:r>
              <a:r>
                <a:rPr lang="zh-CN" altLang="en-US" sz="2000" b="1" dirty="0">
                  <a:solidFill>
                    <a:schemeClr val="bg1"/>
                  </a:solidFill>
                  <a:latin typeface="微软雅黑" panose="020B0503020204020204" pitchFamily="34" charset="-122"/>
                  <a:ea typeface="微软雅黑" panose="020B0503020204020204" pitchFamily="34" charset="-122"/>
                </a:rPr>
                <a:t>背</a:t>
              </a:r>
              <a:r>
                <a:rPr lang="en-US" altLang="zh-CN" sz="2000" b="1" dirty="0">
                  <a:solidFill>
                    <a:schemeClr val="bg1"/>
                  </a:solidFill>
                  <a:latin typeface="微软雅黑" panose="020B0503020204020204" pitchFamily="34" charset="-122"/>
                  <a:ea typeface="微软雅黑" panose="020B0503020204020204" pitchFamily="34" charset="-122"/>
                </a:rPr>
                <a:t>面）</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6577965" y="1205865"/>
            <a:ext cx="3919855" cy="645160"/>
          </a:xfrm>
          <a:prstGeom prst="rect">
            <a:avLst/>
          </a:prstGeom>
          <a:solidFill>
            <a:srgbClr val="00B0F0"/>
          </a:solidFill>
        </p:spPr>
        <p:txBody>
          <a:bodyPr wrap="square" rtlCol="0">
            <a:spAutoFit/>
          </a:bodyPr>
          <a:p>
            <a:r>
              <a:rPr lang="zh-CN" altLang="en-US" b="1">
                <a:solidFill>
                  <a:schemeClr val="bg1"/>
                </a:solidFill>
              </a:rPr>
              <a:t>ESP8266-12E CP2102 – 接收Open MV端数据并发送到服务器</a:t>
            </a:r>
            <a:endParaRPr lang="zh-CN" alt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3"/>
                                        </p:tgtEl>
                                        <p:attrNameLst>
                                          <p:attrName>style.visibility</p:attrName>
                                        </p:attrNameLst>
                                      </p:cBhvr>
                                      <p:to>
                                        <p:strVal val="visible"/>
                                      </p:to>
                                    </p:set>
                                    <p:animEffect transition="in" filter="wipe(up)">
                                      <p:cBhvr>
                                        <p:cTn id="11" dur="500"/>
                                        <p:tgtEl>
                                          <p:spTgt spid="573"/>
                                        </p:tgtEl>
                                      </p:cBhvr>
                                    </p:animEffect>
                                  </p:childTnLst>
                                </p:cTn>
                              </p:par>
                              <p:par>
                                <p:cTn id="12" presetID="1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p:tgtEl>
                                          <p:spTgt spid="8"/>
                                        </p:tgtEl>
                                        <p:attrNameLst>
                                          <p:attrName>ppt_x</p:attrName>
                                        </p:attrNameLst>
                                      </p:cBhvr>
                                      <p:tavLst>
                                        <p:tav tm="0">
                                          <p:val>
                                            <p:strVal val="#ppt_x-#ppt_w*1.125000"/>
                                          </p:val>
                                        </p:tav>
                                        <p:tav tm="100000">
                                          <p:val>
                                            <p:strVal val="#ppt_x"/>
                                          </p:val>
                                        </p:tav>
                                      </p:tavLst>
                                    </p:anim>
                                    <p:animEffect transition="in" filter="wipe(right)">
                                      <p:cBhvr>
                                        <p:cTn id="15" dur="500"/>
                                        <p:tgtEl>
                                          <p:spTgt spid="8"/>
                                        </p:tgtEl>
                                      </p:cBhvr>
                                    </p:animEffect>
                                  </p:childTnLst>
                                </p:cTn>
                              </p:par>
                              <p:par>
                                <p:cTn id="16" presetID="1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p:tgtEl>
                                          <p:spTgt spid="18"/>
                                        </p:tgtEl>
                                        <p:attrNameLst>
                                          <p:attrName>ppt_x</p:attrName>
                                        </p:attrNameLst>
                                      </p:cBhvr>
                                      <p:tavLst>
                                        <p:tav tm="0">
                                          <p:val>
                                            <p:strVal val="#ppt_x-#ppt_w*1.125000"/>
                                          </p:val>
                                        </p:tav>
                                        <p:tav tm="100000">
                                          <p:val>
                                            <p:strVal val="#ppt_x"/>
                                          </p:val>
                                        </p:tav>
                                      </p:tavLst>
                                    </p:anim>
                                    <p:animEffect transition="in" filter="wipe(righ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无线传输模块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573" name="文本框 572"/>
          <p:cNvSpPr txBox="1"/>
          <p:nvPr/>
        </p:nvSpPr>
        <p:spPr>
          <a:xfrm>
            <a:off x="316865" y="2189480"/>
            <a:ext cx="3248025" cy="304609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ESP8266-12E CP2102是由乐鑫公司出品的一款物联网芯片，其价格较低、性能稳定，具有AP模式、STA模式和 AP+STA 混合模式，且与传统的WIFI模块相比，它自身集成了WIFI芯片模块 USB-TTL 模块，故而可以直接使用数据线连接到电脑端软件方便固件烧写。</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158740" y="1993265"/>
            <a:ext cx="1628775" cy="368300"/>
          </a:xfrm>
          <a:prstGeom prst="rect">
            <a:avLst/>
          </a:prstGeom>
          <a:solidFill>
            <a:srgbClr val="00B0F0"/>
          </a:solidFill>
        </p:spPr>
        <p:txBody>
          <a:bodyPr wrap="square" rtlCol="0">
            <a:spAutoFit/>
          </a:bodyPr>
          <a:p>
            <a:r>
              <a:rPr lang="zh-CN" altLang="en-US" b="1">
                <a:solidFill>
                  <a:schemeClr val="bg1"/>
                </a:solidFill>
              </a:rPr>
              <a:t>模块原理图：</a:t>
            </a:r>
            <a:endParaRPr lang="zh-CN" altLang="en-US" b="1">
              <a:solidFill>
                <a:schemeClr val="bg1"/>
              </a:solidFill>
            </a:endParaRPr>
          </a:p>
        </p:txBody>
      </p:sp>
      <p:pic>
        <p:nvPicPr>
          <p:cNvPr id="7" name="图片 6"/>
          <p:cNvPicPr>
            <a:picLocks noChangeAspect="1"/>
          </p:cNvPicPr>
          <p:nvPr/>
        </p:nvPicPr>
        <p:blipFill>
          <a:blip r:embed="rId2"/>
          <a:stretch>
            <a:fillRect/>
          </a:stretch>
        </p:blipFill>
        <p:spPr>
          <a:xfrm>
            <a:off x="3611245" y="2513965"/>
            <a:ext cx="4724400" cy="1830070"/>
          </a:xfrm>
          <a:prstGeom prst="rect">
            <a:avLst/>
          </a:prstGeom>
        </p:spPr>
      </p:pic>
      <p:pic>
        <p:nvPicPr>
          <p:cNvPr id="12" name="图片 5"/>
          <p:cNvPicPr>
            <a:picLocks noChangeAspect="1"/>
          </p:cNvPicPr>
          <p:nvPr/>
        </p:nvPicPr>
        <p:blipFill>
          <a:blip r:embed="rId3"/>
          <a:stretch>
            <a:fillRect/>
          </a:stretch>
        </p:blipFill>
        <p:spPr>
          <a:xfrm>
            <a:off x="3604578" y="4496118"/>
            <a:ext cx="4737735" cy="1792605"/>
          </a:xfrm>
          <a:prstGeom prst="rect">
            <a:avLst/>
          </a:prstGeom>
        </p:spPr>
      </p:pic>
      <p:pic>
        <p:nvPicPr>
          <p:cNvPr id="13" name="图片 4"/>
          <p:cNvPicPr>
            <a:picLocks noChangeAspect="1"/>
          </p:cNvPicPr>
          <p:nvPr/>
        </p:nvPicPr>
        <p:blipFill>
          <a:blip r:embed="rId4"/>
          <a:stretch>
            <a:fillRect/>
          </a:stretch>
        </p:blipFill>
        <p:spPr>
          <a:xfrm>
            <a:off x="8382635" y="1784985"/>
            <a:ext cx="3778885" cy="4504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3"/>
                                        </p:tgtEl>
                                        <p:attrNameLst>
                                          <p:attrName>style.visibility</p:attrName>
                                        </p:attrNameLst>
                                      </p:cBhvr>
                                      <p:to>
                                        <p:strVal val="visible"/>
                                      </p:to>
                                    </p:set>
                                    <p:animEffect transition="in" filter="wipe(up)">
                                      <p:cBhvr>
                                        <p:cTn id="11" dur="5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无线传输模块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573" name="文本框 572"/>
          <p:cNvSpPr txBox="1"/>
          <p:nvPr/>
        </p:nvSpPr>
        <p:spPr>
          <a:xfrm>
            <a:off x="4634865" y="2994660"/>
            <a:ext cx="2922270" cy="230695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ESP-01模块与ESP8266使用相同的WIFI芯片，区别是为了便于连接单片机缺少了 USB-TTL 模块，但可以在STM32系列单片机的程序中直接使用AT指令集进行配置。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634865" y="2099945"/>
            <a:ext cx="3027680" cy="645160"/>
          </a:xfrm>
          <a:prstGeom prst="rect">
            <a:avLst/>
          </a:prstGeom>
          <a:solidFill>
            <a:srgbClr val="00B0F0"/>
          </a:solidFill>
        </p:spPr>
        <p:txBody>
          <a:bodyPr wrap="square" rtlCol="0">
            <a:spAutoFit/>
          </a:bodyPr>
          <a:p>
            <a:r>
              <a:rPr lang="zh-CN" altLang="en-US" b="1">
                <a:solidFill>
                  <a:schemeClr val="bg1"/>
                </a:solidFill>
              </a:rPr>
              <a:t>ESP-01 从服务器接收信息并发送到单片机</a:t>
            </a:r>
            <a:endParaRPr lang="zh-CN" altLang="en-US" b="1">
              <a:solidFill>
                <a:schemeClr val="bg1"/>
              </a:solidFill>
            </a:endParaRPr>
          </a:p>
        </p:txBody>
      </p:sp>
      <p:pic>
        <p:nvPicPr>
          <p:cNvPr id="8" name="图片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09905" y="1819275"/>
            <a:ext cx="3762375" cy="2128520"/>
          </a:xfrm>
          <a:prstGeom prst="rect">
            <a:avLst/>
          </a:prstGeom>
          <a:noFill/>
          <a:ln>
            <a:noFill/>
          </a:ln>
        </p:spPr>
      </p:pic>
      <p:pic>
        <p:nvPicPr>
          <p:cNvPr id="9" name="图片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09905" y="4184650"/>
            <a:ext cx="3761740" cy="2282190"/>
          </a:xfrm>
          <a:prstGeom prst="rect">
            <a:avLst/>
          </a:prstGeom>
          <a:noFill/>
          <a:ln>
            <a:noFill/>
          </a:ln>
        </p:spPr>
      </p:pic>
      <p:pic>
        <p:nvPicPr>
          <p:cNvPr id="10" name="图片 10"/>
          <p:cNvPicPr>
            <a:picLocks noChangeAspect="1"/>
          </p:cNvPicPr>
          <p:nvPr/>
        </p:nvPicPr>
        <p:blipFill>
          <a:blip r:embed="rId4"/>
          <a:stretch>
            <a:fillRect/>
          </a:stretch>
        </p:blipFill>
        <p:spPr>
          <a:xfrm>
            <a:off x="8025130" y="1534795"/>
            <a:ext cx="4108450" cy="3766820"/>
          </a:xfrm>
          <a:prstGeom prst="rect">
            <a:avLst/>
          </a:prstGeom>
        </p:spPr>
      </p:pic>
      <p:sp>
        <p:nvSpPr>
          <p:cNvPr id="2" name="文本框 1"/>
          <p:cNvSpPr txBox="1"/>
          <p:nvPr/>
        </p:nvSpPr>
        <p:spPr>
          <a:xfrm>
            <a:off x="9356725" y="5367020"/>
            <a:ext cx="1628775" cy="368300"/>
          </a:xfrm>
          <a:prstGeom prst="rect">
            <a:avLst/>
          </a:prstGeom>
          <a:solidFill>
            <a:srgbClr val="00B0F0"/>
          </a:solidFill>
        </p:spPr>
        <p:txBody>
          <a:bodyPr wrap="square" rtlCol="0">
            <a:spAutoFit/>
          </a:bodyPr>
          <a:p>
            <a:r>
              <a:rPr lang="zh-CN" altLang="en-US" b="1">
                <a:solidFill>
                  <a:schemeClr val="bg1"/>
                </a:solidFill>
              </a:rPr>
              <a:t>模块原理图：</a:t>
            </a:r>
            <a:endParaRPr lang="zh-CN" alt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3"/>
                                        </p:tgtEl>
                                        <p:attrNameLst>
                                          <p:attrName>style.visibility</p:attrName>
                                        </p:attrNameLst>
                                      </p:cBhvr>
                                      <p:to>
                                        <p:strVal val="visible"/>
                                      </p:to>
                                    </p:set>
                                    <p:animEffect transition="in" filter="wipe(up)">
                                      <p:cBhvr>
                                        <p:cTn id="11" dur="5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无线传输模块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2" name="文本框 1"/>
          <p:cNvSpPr txBox="1"/>
          <p:nvPr/>
        </p:nvSpPr>
        <p:spPr>
          <a:xfrm>
            <a:off x="171450" y="3377565"/>
            <a:ext cx="434340" cy="1198880"/>
          </a:xfrm>
          <a:prstGeom prst="rect">
            <a:avLst/>
          </a:prstGeom>
          <a:solidFill>
            <a:srgbClr val="00B0F0"/>
          </a:solidFill>
        </p:spPr>
        <p:txBody>
          <a:bodyPr wrap="square" rtlCol="0">
            <a:spAutoFit/>
          </a:bodyPr>
          <a:p>
            <a:r>
              <a:rPr lang="zh-CN" altLang="en-US" b="1">
                <a:solidFill>
                  <a:schemeClr val="bg1"/>
                </a:solidFill>
              </a:rPr>
              <a:t>功能实现</a:t>
            </a:r>
            <a:endParaRPr lang="zh-CN" altLang="en-US" b="1">
              <a:solidFill>
                <a:schemeClr val="bg1"/>
              </a:solidFill>
            </a:endParaRPr>
          </a:p>
        </p:txBody>
      </p:sp>
      <p:grpSp>
        <p:nvGrpSpPr>
          <p:cNvPr id="40" name="组合 39"/>
          <p:cNvGrpSpPr/>
          <p:nvPr/>
        </p:nvGrpSpPr>
        <p:grpSpPr>
          <a:xfrm>
            <a:off x="702684" y="1521818"/>
            <a:ext cx="11415395" cy="5307198"/>
            <a:chOff x="710939" y="1196232"/>
            <a:chExt cx="11415395" cy="5307198"/>
          </a:xfrm>
        </p:grpSpPr>
        <p:sp>
          <p:nvSpPr>
            <p:cNvPr id="42" name="矩形 41"/>
            <p:cNvSpPr/>
            <p:nvPr/>
          </p:nvSpPr>
          <p:spPr>
            <a:xfrm>
              <a:off x="710939" y="1196232"/>
              <a:ext cx="6325870" cy="1228725"/>
            </a:xfrm>
            <a:prstGeom prst="rect">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10939" y="2490997"/>
              <a:ext cx="6325870" cy="1228725"/>
            </a:xfrm>
            <a:prstGeom prst="rect">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710939" y="3785762"/>
              <a:ext cx="11415395" cy="1228725"/>
            </a:xfrm>
            <a:prstGeom prst="rect">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10939" y="5079892"/>
              <a:ext cx="11414125" cy="1372870"/>
            </a:xfrm>
            <a:prstGeom prst="rect">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751146" y="1377818"/>
              <a:ext cx="6235065" cy="864096"/>
              <a:chOff x="860224" y="1337783"/>
              <a:chExt cx="6235065" cy="864096"/>
            </a:xfrm>
          </p:grpSpPr>
          <p:grpSp>
            <p:nvGrpSpPr>
              <p:cNvPr id="47" name="组合 46"/>
              <p:cNvGrpSpPr/>
              <p:nvPr/>
            </p:nvGrpSpPr>
            <p:grpSpPr>
              <a:xfrm>
                <a:off x="860224" y="1337783"/>
                <a:ext cx="864096" cy="864096"/>
                <a:chOff x="679138" y="1337783"/>
                <a:chExt cx="864096" cy="864096"/>
              </a:xfrm>
            </p:grpSpPr>
            <p:sp>
              <p:nvSpPr>
                <p:cNvPr id="48" name="椭圆 47"/>
                <p:cNvSpPr/>
                <p:nvPr/>
              </p:nvSpPr>
              <p:spPr>
                <a:xfrm>
                  <a:off x="679138" y="1337783"/>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形 34" descr="便携式计算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186" y="1482466"/>
                  <a:ext cx="576000" cy="576000"/>
                </a:xfrm>
                <a:prstGeom prst="rect">
                  <a:avLst/>
                </a:prstGeom>
              </p:spPr>
            </p:pic>
          </p:grpSp>
          <p:sp>
            <p:nvSpPr>
              <p:cNvPr id="51" name="文本框 50"/>
              <p:cNvSpPr txBox="1"/>
              <p:nvPr/>
            </p:nvSpPr>
            <p:spPr>
              <a:xfrm>
                <a:off x="1728269" y="1430091"/>
                <a:ext cx="5367020" cy="681355"/>
              </a:xfrm>
              <a:prstGeom prst="rect">
                <a:avLst/>
              </a:prstGeom>
              <a:noFill/>
            </p:spPr>
            <p:txBody>
              <a:bodyPr wrap="square" rtlCol="0">
                <a:spAutoFit/>
              </a:bodyPr>
              <a:lstStyle/>
              <a:p>
                <a:pPr>
                  <a:lnSpc>
                    <a:spcPct val="120000"/>
                  </a:lnSpc>
                </a:pPr>
                <a:r>
                  <a:rPr lang="zh-CN" altLang="en-US" sz="1600" spc="100" dirty="0"/>
                  <a:t>使用 C++ 语言对WI-FI模块编程，将两个模块都配置为STA无线终端模式，并连接到局域网。</a:t>
                </a:r>
                <a:endParaRPr lang="zh-CN" altLang="en-US" sz="1600" spc="100" dirty="0"/>
              </a:p>
            </p:txBody>
          </p:sp>
        </p:grpSp>
        <p:grpSp>
          <p:nvGrpSpPr>
            <p:cNvPr id="52" name="组合 51"/>
            <p:cNvGrpSpPr/>
            <p:nvPr/>
          </p:nvGrpSpPr>
          <p:grpSpPr>
            <a:xfrm>
              <a:off x="751146" y="2595867"/>
              <a:ext cx="6383020" cy="1124585"/>
              <a:chOff x="860224" y="1261181"/>
              <a:chExt cx="6383020" cy="1124585"/>
            </a:xfrm>
          </p:grpSpPr>
          <p:grpSp>
            <p:nvGrpSpPr>
              <p:cNvPr id="53" name="组合 52"/>
              <p:cNvGrpSpPr/>
              <p:nvPr/>
            </p:nvGrpSpPr>
            <p:grpSpPr>
              <a:xfrm>
                <a:off x="860224" y="1338418"/>
                <a:ext cx="864096" cy="864096"/>
                <a:chOff x="679138" y="1338418"/>
                <a:chExt cx="864096" cy="864096"/>
              </a:xfrm>
            </p:grpSpPr>
            <p:sp>
              <p:nvSpPr>
                <p:cNvPr id="54" name="椭圆 53"/>
                <p:cNvSpPr/>
                <p:nvPr/>
              </p:nvSpPr>
              <p:spPr>
                <a:xfrm>
                  <a:off x="679138" y="1338418"/>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形 29" descr="文档"/>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3365" y="1482466"/>
                  <a:ext cx="576000" cy="576000"/>
                </a:xfrm>
                <a:prstGeom prst="rect">
                  <a:avLst/>
                </a:prstGeom>
              </p:spPr>
            </p:pic>
          </p:grpSp>
          <p:sp>
            <p:nvSpPr>
              <p:cNvPr id="57" name="文本框 56"/>
              <p:cNvSpPr txBox="1"/>
              <p:nvPr/>
            </p:nvSpPr>
            <p:spPr>
              <a:xfrm>
                <a:off x="1724459" y="1261181"/>
                <a:ext cx="5518785" cy="1124585"/>
              </a:xfrm>
              <a:prstGeom prst="rect">
                <a:avLst/>
              </a:prstGeom>
              <a:noFill/>
            </p:spPr>
            <p:txBody>
              <a:bodyPr wrap="square" rtlCol="0">
                <a:spAutoFit/>
              </a:bodyPr>
              <a:lstStyle/>
              <a:p>
                <a:pPr>
                  <a:lnSpc>
                    <a:spcPct val="120000"/>
                  </a:lnSpc>
                </a:pPr>
                <a:r>
                  <a:rPr lang="zh-CN" altLang="en-US" sz="1400" spc="100" dirty="0"/>
                  <a:t>通过连接MQTT服务器 test.ranye-iot.net和端口号并创建主题，就可以通过ESP8266将信息发送到主题，在ESP-01接收端订阅主题即可收到消息。并在MQTT软件端可以实时观测到数据的传输。</a:t>
                </a:r>
                <a:endParaRPr lang="zh-CN" altLang="en-US" sz="1400" spc="100" dirty="0"/>
              </a:p>
            </p:txBody>
          </p:sp>
        </p:grpSp>
        <p:grpSp>
          <p:nvGrpSpPr>
            <p:cNvPr id="58" name="组合 57"/>
            <p:cNvGrpSpPr/>
            <p:nvPr/>
          </p:nvGrpSpPr>
          <p:grpSpPr>
            <a:xfrm>
              <a:off x="751146" y="3968390"/>
              <a:ext cx="11370945" cy="876533"/>
              <a:chOff x="860224" y="1339053"/>
              <a:chExt cx="11370945" cy="876533"/>
            </a:xfrm>
          </p:grpSpPr>
          <p:grpSp>
            <p:nvGrpSpPr>
              <p:cNvPr id="59" name="组合 58"/>
              <p:cNvGrpSpPr/>
              <p:nvPr/>
            </p:nvGrpSpPr>
            <p:grpSpPr>
              <a:xfrm>
                <a:off x="860224" y="1339053"/>
                <a:ext cx="864096" cy="864096"/>
                <a:chOff x="679138" y="1339053"/>
                <a:chExt cx="864096" cy="864096"/>
              </a:xfrm>
            </p:grpSpPr>
            <p:sp>
              <p:nvSpPr>
                <p:cNvPr id="60" name="椭圆 59"/>
                <p:cNvSpPr/>
                <p:nvPr/>
              </p:nvSpPr>
              <p:spPr>
                <a:xfrm>
                  <a:off x="679138" y="1339053"/>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形 24" descr="上升趋势"/>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186" y="1554221"/>
                  <a:ext cx="576000" cy="576000"/>
                </a:xfrm>
                <a:prstGeom prst="rect">
                  <a:avLst/>
                </a:prstGeom>
              </p:spPr>
            </p:pic>
          </p:grpSp>
          <p:sp>
            <p:nvSpPr>
              <p:cNvPr id="63" name="文本框 62"/>
              <p:cNvSpPr txBox="1"/>
              <p:nvPr/>
            </p:nvSpPr>
            <p:spPr>
              <a:xfrm>
                <a:off x="1724459" y="1349446"/>
                <a:ext cx="10506710" cy="866140"/>
              </a:xfrm>
              <a:prstGeom prst="rect">
                <a:avLst/>
              </a:prstGeom>
              <a:noFill/>
            </p:spPr>
            <p:txBody>
              <a:bodyPr wrap="square" rtlCol="0">
                <a:spAutoFit/>
              </a:bodyPr>
              <a:lstStyle/>
              <a:p>
                <a:pPr>
                  <a:lnSpc>
                    <a:spcPct val="120000"/>
                  </a:lnSpc>
                </a:pPr>
                <a:r>
                  <a:rPr lang="zh-CN" altLang="en-US" sz="1400" spc="100" dirty="0"/>
                  <a:t>对于云端的配置，使用 PubSubClient 函数库构造服务器，具体为创建一个没有初始化的 PubSubClient对象，初始化服务器ip地址和对象，并设置Client ID、端口号，接下来配置流，即储存消息内容的指针变量。判断客户端连接到服务器并连接MQTT服务后订阅主题并发布消息，同样的在接收端订阅主题接收消息完成一次通信，全程服从MQTT协议并保持心跳机制。</a:t>
                </a:r>
                <a:endParaRPr lang="zh-CN" altLang="en-US" sz="1400" spc="100" dirty="0"/>
              </a:p>
            </p:txBody>
          </p:sp>
        </p:grpSp>
        <p:grpSp>
          <p:nvGrpSpPr>
            <p:cNvPr id="64" name="组合 63"/>
            <p:cNvGrpSpPr/>
            <p:nvPr/>
          </p:nvGrpSpPr>
          <p:grpSpPr>
            <a:xfrm>
              <a:off x="751146" y="5120400"/>
              <a:ext cx="11374120" cy="1383030"/>
              <a:chOff x="860224" y="1196411"/>
              <a:chExt cx="11374120" cy="1383030"/>
            </a:xfrm>
          </p:grpSpPr>
          <p:grpSp>
            <p:nvGrpSpPr>
              <p:cNvPr id="65" name="组合 64"/>
              <p:cNvGrpSpPr/>
              <p:nvPr/>
            </p:nvGrpSpPr>
            <p:grpSpPr>
              <a:xfrm>
                <a:off x="860224" y="1339688"/>
                <a:ext cx="864096" cy="864096"/>
                <a:chOff x="679138" y="1339688"/>
                <a:chExt cx="864096" cy="864096"/>
              </a:xfrm>
            </p:grpSpPr>
            <p:sp>
              <p:nvSpPr>
                <p:cNvPr id="66" name="椭圆 65"/>
                <p:cNvSpPr/>
                <p:nvPr/>
              </p:nvSpPr>
              <p:spPr>
                <a:xfrm>
                  <a:off x="679138" y="1339688"/>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7" name="图形 19" descr="平板电脑"/>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3186" y="1482466"/>
                  <a:ext cx="576000" cy="576000"/>
                </a:xfrm>
                <a:prstGeom prst="rect">
                  <a:avLst/>
                </a:prstGeom>
              </p:spPr>
            </p:pic>
          </p:grpSp>
          <p:sp>
            <p:nvSpPr>
              <p:cNvPr id="69" name="文本框 68"/>
              <p:cNvSpPr txBox="1"/>
              <p:nvPr/>
            </p:nvSpPr>
            <p:spPr>
              <a:xfrm>
                <a:off x="1728269" y="1196411"/>
                <a:ext cx="10506075" cy="1383030"/>
              </a:xfrm>
              <a:prstGeom prst="rect">
                <a:avLst/>
              </a:prstGeom>
              <a:noFill/>
            </p:spPr>
            <p:txBody>
              <a:bodyPr wrap="square" rtlCol="0">
                <a:spAutoFit/>
              </a:bodyPr>
              <a:lstStyle/>
              <a:p>
                <a:pPr>
                  <a:lnSpc>
                    <a:spcPct val="120000"/>
                  </a:lnSpc>
                </a:pPr>
                <a:r>
                  <a:rPr lang="zh-CN" altLang="en-US" sz="1400" spc="100" dirty="0"/>
                  <a:t>配置流可以存储Open MV发送到芯片的二维码数据，具体是英文数字和标点符号组合的字符串，但串口通信在传输数据时会自动将字符串转换为相应的16进制ASCII码发送，而在接收端收到ASCII码后会将其当做信息进行二次编码处理，这对于最终单片机上的格式恢复是极其不利的，所以我们在 Serial.read()函数中将其在缓冲区按字节读取的每一位转换为char形式储存发送，在接受后的Serial.print()函数中同样使用char形式直接发送字符串，这样就避免了在监视和显示过程中对于16进制数难以判断是否出错的问题。</a:t>
                </a:r>
                <a:endParaRPr lang="zh-CN" altLang="en-US" sz="1400" spc="100" dirty="0"/>
              </a:p>
            </p:txBody>
          </p:sp>
        </p:grpSp>
      </p:grpSp>
      <p:pic>
        <p:nvPicPr>
          <p:cNvPr id="70" name="图片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7125970" y="1527175"/>
            <a:ext cx="5066030" cy="2335530"/>
          </a:xfrm>
          <a:prstGeom prst="rect">
            <a:avLst/>
          </a:prstGeom>
          <a:noFill/>
        </p:spPr>
      </p:pic>
      <p:sp>
        <p:nvSpPr>
          <p:cNvPr id="71" name="文本框 70"/>
          <p:cNvSpPr txBox="1"/>
          <p:nvPr/>
        </p:nvSpPr>
        <p:spPr>
          <a:xfrm>
            <a:off x="8856980" y="3899535"/>
            <a:ext cx="2044065" cy="368300"/>
          </a:xfrm>
          <a:prstGeom prst="rect">
            <a:avLst/>
          </a:prstGeom>
          <a:solidFill>
            <a:srgbClr val="00B0F0"/>
          </a:solidFill>
        </p:spPr>
        <p:txBody>
          <a:bodyPr wrap="square" rtlCol="0">
            <a:spAutoFit/>
          </a:bodyPr>
          <a:p>
            <a:r>
              <a:rPr lang="zh-CN" altLang="en-US" b="1">
                <a:solidFill>
                  <a:schemeClr val="bg1"/>
                </a:solidFill>
              </a:rPr>
              <a:t>传输模块执行逻辑</a:t>
            </a:r>
            <a:endParaRPr lang="zh-CN" alt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单片机模块</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536" name="Chevron 2"/>
          <p:cNvSpPr/>
          <p:nvPr/>
        </p:nvSpPr>
        <p:spPr>
          <a:xfrm>
            <a:off x="1530350" y="2069465"/>
            <a:ext cx="10336530" cy="967105"/>
          </a:xfrm>
          <a:prstGeom prst="chevron">
            <a:avLst>
              <a:gd name="adj" fmla="val 28906"/>
            </a:avLst>
          </a:prstGeom>
          <a:gradFill flip="none" rotWithShape="1">
            <a:gsLst>
              <a:gs pos="0">
                <a:srgbClr val="0059AC"/>
              </a:gs>
              <a:gs pos="69000">
                <a:srgbClr val="186BA5"/>
              </a:gs>
              <a:gs pos="19000">
                <a:srgbClr val="0C99DF"/>
              </a:gs>
              <a:gs pos="100000">
                <a:srgbClr val="002060"/>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38" name="Chevron 6"/>
          <p:cNvSpPr/>
          <p:nvPr/>
        </p:nvSpPr>
        <p:spPr>
          <a:xfrm>
            <a:off x="1530350" y="3291840"/>
            <a:ext cx="10336530" cy="965200"/>
          </a:xfrm>
          <a:prstGeom prst="chevron">
            <a:avLst>
              <a:gd name="adj" fmla="val 28906"/>
            </a:avLst>
          </a:prstGeom>
          <a:gradFill flip="none" rotWithShape="1">
            <a:gsLst>
              <a:gs pos="0">
                <a:srgbClr val="0059AC"/>
              </a:gs>
              <a:gs pos="69000">
                <a:srgbClr val="186BA5"/>
              </a:gs>
              <a:gs pos="19000">
                <a:srgbClr val="0C99DF"/>
              </a:gs>
              <a:gs pos="100000">
                <a:srgbClr val="002060"/>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40" name="Chevron 8"/>
          <p:cNvSpPr/>
          <p:nvPr/>
        </p:nvSpPr>
        <p:spPr>
          <a:xfrm>
            <a:off x="1530350" y="4512945"/>
            <a:ext cx="10336530" cy="965200"/>
          </a:xfrm>
          <a:prstGeom prst="chevron">
            <a:avLst>
              <a:gd name="adj" fmla="val 28906"/>
            </a:avLst>
          </a:prstGeom>
          <a:gradFill flip="none" rotWithShape="1">
            <a:gsLst>
              <a:gs pos="0">
                <a:srgbClr val="0059AC"/>
              </a:gs>
              <a:gs pos="69000">
                <a:srgbClr val="186BA5"/>
              </a:gs>
              <a:gs pos="19000">
                <a:srgbClr val="0C99DF"/>
              </a:gs>
              <a:gs pos="100000">
                <a:srgbClr val="002060"/>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42" name="Chevron 16"/>
          <p:cNvSpPr/>
          <p:nvPr/>
        </p:nvSpPr>
        <p:spPr>
          <a:xfrm>
            <a:off x="1530985" y="5733415"/>
            <a:ext cx="10336530" cy="967105"/>
          </a:xfrm>
          <a:prstGeom prst="chevron">
            <a:avLst>
              <a:gd name="adj" fmla="val 28906"/>
            </a:avLst>
          </a:prstGeom>
          <a:gradFill flip="none" rotWithShape="1">
            <a:gsLst>
              <a:gs pos="0">
                <a:srgbClr val="0059AC"/>
              </a:gs>
              <a:gs pos="69000">
                <a:srgbClr val="186BA5"/>
              </a:gs>
              <a:gs pos="19000">
                <a:srgbClr val="0C99DF"/>
              </a:gs>
              <a:gs pos="100000">
                <a:srgbClr val="002060"/>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4599940" y="744220"/>
            <a:ext cx="6259195" cy="829945"/>
          </a:xfrm>
          <a:prstGeom prst="rect">
            <a:avLst/>
          </a:prstGeom>
          <a:noFill/>
        </p:spPr>
        <p:txBody>
          <a:bodyPr wrap="square" rtlCol="0">
            <a:spAutoFit/>
          </a:bodyPr>
          <a:p>
            <a:r>
              <a:rPr lang="zh-CN" altLang="en-US" sz="1600" b="1">
                <a:solidFill>
                  <a:schemeClr val="bg1"/>
                </a:solidFill>
              </a:rPr>
              <a:t>本项目使用的是 STM32F407ZG 开发板，它搭载了 TFTLCD 与 esp8266 模块，可以接收来自Open MV 端的信息，并在处理后将信息打印到 LCD 屏幕上。</a:t>
            </a:r>
            <a:endParaRPr lang="zh-CN" altLang="en-US" sz="1600" b="1">
              <a:solidFill>
                <a:schemeClr val="bg1"/>
              </a:solidFill>
            </a:endParaRPr>
          </a:p>
        </p:txBody>
      </p:sp>
      <p:sp>
        <p:nvSpPr>
          <p:cNvPr id="8" name="文本框 7"/>
          <p:cNvSpPr txBox="1"/>
          <p:nvPr/>
        </p:nvSpPr>
        <p:spPr>
          <a:xfrm>
            <a:off x="4973955" y="1637665"/>
            <a:ext cx="2244090" cy="368300"/>
          </a:xfrm>
          <a:prstGeom prst="rect">
            <a:avLst/>
          </a:prstGeom>
          <a:solidFill>
            <a:srgbClr val="00B0F0"/>
          </a:solidFill>
        </p:spPr>
        <p:txBody>
          <a:bodyPr wrap="square" rtlCol="0">
            <a:spAutoFit/>
          </a:bodyPr>
          <a:p>
            <a:r>
              <a:rPr lang="zh-CN" altLang="en-US" b="1">
                <a:solidFill>
                  <a:schemeClr val="bg1"/>
                </a:solidFill>
              </a:rPr>
              <a:t>USART1 串口接收</a:t>
            </a:r>
            <a:endParaRPr lang="zh-CN" altLang="en-US" b="1">
              <a:solidFill>
                <a:schemeClr val="bg1"/>
              </a:solidFill>
            </a:endParaRPr>
          </a:p>
        </p:txBody>
      </p:sp>
      <p:sp>
        <p:nvSpPr>
          <p:cNvPr id="9" name="文本框 8"/>
          <p:cNvSpPr txBox="1"/>
          <p:nvPr/>
        </p:nvSpPr>
        <p:spPr>
          <a:xfrm>
            <a:off x="2599690" y="2261235"/>
            <a:ext cx="8798560" cy="58356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通用同步异步收发器 (USART) 提供了一种灵活的方法，与使用工业标准 NRZ 异步串行数据格式的外部设备之间进行全双工数据交换。USART 利用分数波特率发生器提供宽范围的波特率选择。</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685415" y="3482658"/>
            <a:ext cx="8626475" cy="58356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接口通过三个引脚与其他设备连接在一起。任何 USART 双向通信至少需要两个脚：接收数据输入 (RX) 和发送数据输出 (TX)。</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685415" y="4826635"/>
            <a:ext cx="8626475" cy="33718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RX：接收数据串行输。通过过采样技术来区别数据和噪音，从而恢复数据。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685415" y="5798503"/>
            <a:ext cx="8626475" cy="82994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TX：发送数据输出。当发送器被禁止时，输出引脚恢复到它的 I/O 端口配置。当发送器被激活，并且不发送数据时，TX 引脚处于高电平。在单线和智能卡模式里，此 I/O 口被同时用于数据的发送和接收。</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4" name="文本框 3"/>
          <p:cNvSpPr txBox="1"/>
          <p:nvPr/>
        </p:nvSpPr>
        <p:spPr>
          <a:xfrm>
            <a:off x="5585391" y="285671"/>
            <a:ext cx="1021080" cy="681990"/>
          </a:xfrm>
          <a:prstGeom prst="rect">
            <a:avLst/>
          </a:prstGeom>
          <a:noFill/>
        </p:spPr>
        <p:txBody>
          <a:bodyPr wrap="none" rtlCol="0">
            <a:spAutoFit/>
          </a:bodyPr>
          <a:lstStyle/>
          <a:p>
            <a:pPr>
              <a:lnSpc>
                <a:spcPct val="120000"/>
              </a:lnSpc>
            </a:pPr>
            <a:r>
              <a:rPr lang="zh-CN" altLang="en-US" sz="3200" b="1" spc="100" dirty="0">
                <a:solidFill>
                  <a:schemeClr val="bg1"/>
                </a:solidFill>
              </a:rPr>
              <a:t>摘要</a:t>
            </a:r>
            <a:endParaRPr lang="zh-CN" altLang="en-US" sz="3200" b="1" spc="100" dirty="0">
              <a:solidFill>
                <a:schemeClr val="bg1"/>
              </a:solidFill>
            </a:endParaRPr>
          </a:p>
        </p:txBody>
      </p:sp>
      <p:sp>
        <p:nvSpPr>
          <p:cNvPr id="8" name="PA_文本框 11"/>
          <p:cNvSpPr txBox="1"/>
          <p:nvPr>
            <p:custDataLst>
              <p:tags r:id="rId2"/>
            </p:custDataLst>
          </p:nvPr>
        </p:nvSpPr>
        <p:spPr>
          <a:xfrm>
            <a:off x="2000250" y="1174115"/>
            <a:ext cx="9776460" cy="1565910"/>
          </a:xfrm>
          <a:prstGeom prst="rect">
            <a:avLst/>
          </a:prstGeom>
          <a:noFill/>
        </p:spPr>
        <p:txBody>
          <a:bodyPr wrap="square" rtlCol="0">
            <a:spAutoFit/>
          </a:bodyPr>
          <a:lstStyle/>
          <a:p>
            <a:pPr>
              <a:lnSpc>
                <a:spcPct val="120000"/>
              </a:lnSpc>
            </a:pPr>
            <a:r>
              <a:rPr sz="1600" spc="100" dirty="0">
                <a:solidFill>
                  <a:schemeClr val="bg1"/>
                </a:solidFill>
                <a:latin typeface="微软雅黑" panose="020B0503020204020204" pitchFamily="34" charset="-122"/>
                <a:ea typeface="微软雅黑" panose="020B0503020204020204" pitchFamily="34" charset="-122"/>
              </a:rPr>
              <a:t>鉴于疫情防控的常态化，本项目设计研发了一款智能核酸扫码登记系统。通过开源的机器视觉框架（Open machine vision, Open MV）和无线传输连接到单片机，经文件处理驱动屏幕显示信息，同时采用物联网技术在云端服务器可以远程监视扫码过程。本项目配备的二维码自动追踪和智能语音提示功能可以适应多种应用场景，且传输速度快、准确率高。在核酸检测频繁的今天可以有效提高效率，节约人力，具有广阔的应用前景与极大现实意义。</a:t>
            </a:r>
            <a:endParaRPr sz="1600" spc="100" dirty="0">
              <a:solidFill>
                <a:schemeClr val="bg1"/>
              </a:solidFill>
              <a:latin typeface="微软雅黑" panose="020B0503020204020204" pitchFamily="34" charset="-122"/>
              <a:ea typeface="微软雅黑" panose="020B0503020204020204" pitchFamily="34" charset="-122"/>
            </a:endParaRPr>
          </a:p>
        </p:txBody>
      </p:sp>
      <p:sp>
        <p:nvSpPr>
          <p:cNvPr id="9" name="PA_矩形 12"/>
          <p:cNvSpPr/>
          <p:nvPr>
            <p:custDataLst>
              <p:tags r:id="rId3"/>
            </p:custDataLst>
          </p:nvPr>
        </p:nvSpPr>
        <p:spPr>
          <a:xfrm>
            <a:off x="993557" y="1337451"/>
            <a:ext cx="925534" cy="925534"/>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0" name="PA_Graphic 13" descr="发送"/>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24" y="1476218"/>
            <a:ext cx="648000" cy="648000"/>
          </a:xfrm>
          <a:prstGeom prst="rect">
            <a:avLst/>
          </a:prstGeom>
        </p:spPr>
      </p:pic>
      <p:sp>
        <p:nvSpPr>
          <p:cNvPr id="16" name="PA_文本框 19"/>
          <p:cNvSpPr txBox="1"/>
          <p:nvPr>
            <p:custDataLst>
              <p:tags r:id="rId7"/>
            </p:custDataLst>
          </p:nvPr>
        </p:nvSpPr>
        <p:spPr>
          <a:xfrm>
            <a:off x="2000250" y="3446145"/>
            <a:ext cx="9869170" cy="2416810"/>
          </a:xfrm>
          <a:prstGeom prst="rect">
            <a:avLst/>
          </a:prstGeom>
          <a:noFill/>
        </p:spPr>
        <p:txBody>
          <a:bodyPr wrap="square" rtlCol="0">
            <a:spAutoFit/>
          </a:bodyPr>
          <a:lstStyle/>
          <a:p>
            <a:pPr>
              <a:lnSpc>
                <a:spcPct val="120000"/>
              </a:lnSpc>
            </a:pPr>
            <a:r>
              <a:rPr sz="1400" spc="100" dirty="0">
                <a:solidFill>
                  <a:schemeClr val="bg1"/>
                </a:solidFill>
                <a:latin typeface="微软雅黑" panose="020B0503020204020204" pitchFamily="34" charset="-122"/>
                <a:ea typeface="微软雅黑" panose="020B0503020204020204" pitchFamily="34" charset="-122"/>
              </a:rPr>
              <a:t>In view of the normalization of epidemic prevention and control, this project has designed and developed an intelligent nucleic acid scanning registration system. Through open machine vision (open MV) and wireless transmission, it is connected to the MCU to drive the screen display information through file processing. At the same time, the Internet of things technology can be used to remotely monitor the scanning process on the cloud server. The two-dimensional code automatic tracking and intelligent voice prompt functions provided in the project can adapt to a variety of application scenarios, with fast transmission speed and high accuracy. In today's frequent nucleic acid detection, it can effectively improve efficiency and save manpower, and has broad application prospects and great practical significance.</a:t>
            </a:r>
            <a:endParaRPr sz="1400" spc="100" dirty="0">
              <a:solidFill>
                <a:schemeClr val="bg1"/>
              </a:solidFill>
              <a:latin typeface="微软雅黑" panose="020B0503020204020204" pitchFamily="34" charset="-122"/>
              <a:ea typeface="微软雅黑" panose="020B0503020204020204" pitchFamily="34" charset="-122"/>
            </a:endParaRPr>
          </a:p>
        </p:txBody>
      </p:sp>
      <p:sp>
        <p:nvSpPr>
          <p:cNvPr id="17" name="PA_矩形 20"/>
          <p:cNvSpPr/>
          <p:nvPr>
            <p:custDataLst>
              <p:tags r:id="rId8"/>
            </p:custDataLst>
          </p:nvPr>
        </p:nvSpPr>
        <p:spPr>
          <a:xfrm>
            <a:off x="993557" y="4597110"/>
            <a:ext cx="925534" cy="925534"/>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8" name="PA_Graphic 23" descr="链接"/>
          <p:cNvPicPr>
            <a:picLocks noChangeAspect="1"/>
          </p:cNvPicPr>
          <p:nvPr>
            <p:custDataLst>
              <p:tags r:id="rId9"/>
            </p:custDataLst>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32324" y="4735877"/>
            <a:ext cx="648000" cy="648000"/>
          </a:xfrm>
          <a:prstGeom prst="rect">
            <a:avLst/>
          </a:prstGeom>
        </p:spPr>
      </p:pic>
      <p:sp>
        <p:nvSpPr>
          <p:cNvPr id="2" name="文本框 1"/>
          <p:cNvSpPr txBox="1"/>
          <p:nvPr/>
        </p:nvSpPr>
        <p:spPr>
          <a:xfrm>
            <a:off x="2291080" y="2824480"/>
            <a:ext cx="7610475" cy="398780"/>
          </a:xfrm>
          <a:prstGeom prst="rect">
            <a:avLst/>
          </a:prstGeom>
          <a:noFill/>
        </p:spPr>
        <p:txBody>
          <a:bodyPr wrap="square" rtlCol="0">
            <a:spAutoFit/>
          </a:bodyPr>
          <a:p>
            <a:r>
              <a:rPr lang="zh-CN" altLang="en-US" sz="2000" b="1">
                <a:solidFill>
                  <a:srgbClr val="FF0000"/>
                </a:solidFill>
              </a:rPr>
              <a:t>关键词： 机器学习  物联网  无线传输  计算机视觉</a:t>
            </a:r>
            <a:endParaRPr lang="zh-CN" altLang="en-US" sz="2000" b="1">
              <a:solidFill>
                <a:srgbClr val="FF0000"/>
              </a:solidFill>
            </a:endParaRPr>
          </a:p>
        </p:txBody>
      </p:sp>
      <p:sp>
        <p:nvSpPr>
          <p:cNvPr id="20" name="文本框 19"/>
          <p:cNvSpPr txBox="1"/>
          <p:nvPr/>
        </p:nvSpPr>
        <p:spPr>
          <a:xfrm>
            <a:off x="2092325" y="5951220"/>
            <a:ext cx="9981565" cy="706755"/>
          </a:xfrm>
          <a:prstGeom prst="rect">
            <a:avLst/>
          </a:prstGeom>
          <a:noFill/>
        </p:spPr>
        <p:txBody>
          <a:bodyPr wrap="square" rtlCol="0">
            <a:spAutoFit/>
          </a:bodyPr>
          <a:p>
            <a:r>
              <a:rPr lang="zh-CN" altLang="en-US" sz="2000" b="1">
                <a:solidFill>
                  <a:srgbClr val="FF0000"/>
                </a:solidFill>
              </a:rPr>
              <a:t>keywords: Machine Learning  Internet of things  Artificial Intelligence Singlechip Microcomputer  Computer Vision</a:t>
            </a:r>
            <a:endParaRPr lang="zh-CN" altLang="en-US" sz="2000" b="1">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4049395"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单片机模块</a:t>
            </a:r>
            <a:r>
              <a:rPr kumimoji="0" lang="en-US" altLang="zh-CN" sz="2000" b="1" i="0" u="none" strike="noStrike" kern="1200" cap="none" spc="0" normalizeH="0" baseline="0" noProof="0">
                <a:ln>
                  <a:noFill/>
                </a:ln>
                <a:solidFill>
                  <a:schemeClr val="lt1"/>
                </a:solidFill>
                <a:effectLst/>
                <a:uLnTx/>
                <a:uFillTx/>
                <a:latin typeface="+mn-lt"/>
                <a:ea typeface="+mn-ea"/>
                <a:cs typeface="+mn-cs"/>
              </a:rPr>
              <a:t>—</a:t>
            </a:r>
            <a:r>
              <a:rPr kumimoji="0" lang="zh-CN" altLang="en-US" sz="2000" b="1" i="0" u="none" strike="noStrike" kern="1200" cap="none" spc="0" normalizeH="0" baseline="0" noProof="0">
                <a:ln>
                  <a:noFill/>
                </a:ln>
                <a:solidFill>
                  <a:schemeClr val="lt1"/>
                </a:solidFill>
                <a:effectLst/>
                <a:uLnTx/>
                <a:uFillTx/>
                <a:latin typeface="+mn-lt"/>
                <a:ea typeface="+mn-ea"/>
                <a:cs typeface="+mn-cs"/>
              </a:rPr>
              <a:t>USART1 串口接收</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7"/>
          <p:cNvSpPr txBox="1"/>
          <p:nvPr/>
        </p:nvSpPr>
        <p:spPr>
          <a:xfrm>
            <a:off x="1235710" y="1522095"/>
            <a:ext cx="9719945" cy="368300"/>
          </a:xfrm>
          <a:prstGeom prst="rect">
            <a:avLst/>
          </a:prstGeom>
          <a:solidFill>
            <a:srgbClr val="00B0F0"/>
          </a:solidFill>
        </p:spPr>
        <p:txBody>
          <a:bodyPr wrap="square" rtlCol="0">
            <a:spAutoFit/>
          </a:bodyPr>
          <a:p>
            <a:r>
              <a:rPr lang="zh-CN" altLang="en-US" b="1">
                <a:solidFill>
                  <a:schemeClr val="bg1"/>
                </a:solidFill>
              </a:rPr>
              <a:t>串口外设主要由三个部分组成，分别是波特率的控制部分、收发控制部分及数据存储转移部分。</a:t>
            </a:r>
            <a:endParaRPr lang="zh-CN" altLang="en-US" b="1">
              <a:solidFill>
                <a:schemeClr val="bg1"/>
              </a:solidFill>
            </a:endParaRPr>
          </a:p>
        </p:txBody>
      </p:sp>
      <p:sp>
        <p:nvSpPr>
          <p:cNvPr id="535" name="矩形 28"/>
          <p:cNvSpPr/>
          <p:nvPr/>
        </p:nvSpPr>
        <p:spPr>
          <a:xfrm flipH="1" flipV="1">
            <a:off x="391160" y="3942080"/>
            <a:ext cx="5353050" cy="2823210"/>
          </a:xfrm>
          <a:prstGeom prst="roundRect">
            <a:avLst/>
          </a:prstGeom>
          <a:gradFill flip="none" rotWithShape="1">
            <a:gsLst>
              <a:gs pos="0">
                <a:srgbClr val="0C99DF"/>
              </a:gs>
              <a:gs pos="100000">
                <a:schemeClr val="bg1">
                  <a:lumMod val="95000"/>
                </a:schemeClr>
              </a:gs>
            </a:gsLst>
            <a:lin ang="108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 name="矩形 28"/>
          <p:cNvSpPr/>
          <p:nvPr/>
        </p:nvSpPr>
        <p:spPr>
          <a:xfrm flipH="1">
            <a:off x="390525" y="2131060"/>
            <a:ext cx="4997450" cy="2122805"/>
          </a:xfrm>
          <a:prstGeom prst="roundRect">
            <a:avLst/>
          </a:prstGeom>
          <a:gradFill flip="none" rotWithShape="1">
            <a:gsLst>
              <a:gs pos="0">
                <a:srgbClr val="0C99DF"/>
              </a:gs>
              <a:gs pos="100000">
                <a:schemeClr val="bg1">
                  <a:lumMod val="95000"/>
                </a:schemeClr>
              </a:gs>
            </a:gsLst>
            <a:lin ang="108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37" name="矩形 28"/>
          <p:cNvSpPr/>
          <p:nvPr/>
        </p:nvSpPr>
        <p:spPr>
          <a:xfrm flipV="1">
            <a:off x="6692265" y="3948430"/>
            <a:ext cx="5499100" cy="2816860"/>
          </a:xfrm>
          <a:prstGeom prst="roundRect">
            <a:avLst/>
          </a:prstGeom>
          <a:gradFill flip="none" rotWithShape="1">
            <a:gsLst>
              <a:gs pos="0">
                <a:srgbClr val="0C99DF"/>
              </a:gs>
              <a:gs pos="100000">
                <a:schemeClr val="bg1"/>
              </a:gs>
            </a:gsLst>
            <a:lin ang="108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 name="矩形 28"/>
          <p:cNvSpPr/>
          <p:nvPr/>
        </p:nvSpPr>
        <p:spPr>
          <a:xfrm>
            <a:off x="6378575" y="2124710"/>
            <a:ext cx="5812790" cy="2091055"/>
          </a:xfrm>
          <a:prstGeom prst="roundRect">
            <a:avLst/>
          </a:prstGeom>
          <a:gradFill flip="none" rotWithShape="1">
            <a:gsLst>
              <a:gs pos="0">
                <a:srgbClr val="0C99DF"/>
              </a:gs>
              <a:gs pos="100000">
                <a:schemeClr val="bg1"/>
              </a:gs>
            </a:gsLst>
            <a:lin ang="108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62" name="文本框 561"/>
          <p:cNvSpPr txBox="1"/>
          <p:nvPr/>
        </p:nvSpPr>
        <p:spPr>
          <a:xfrm>
            <a:off x="530860" y="2646680"/>
            <a:ext cx="3596005" cy="116840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1、波特率控制 波特率，即每秒传输的二进制位数，用 b/s (bps) 表示，通过对时钟的控制可以改变波特率。在配置波特率时，我们向波特比率寄存器 USART_BRR 写入参数，修改了串口时钟的分频值 USARTDIV。</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 name="文本框 562"/>
          <p:cNvSpPr txBox="1"/>
          <p:nvPr/>
        </p:nvSpPr>
        <p:spPr>
          <a:xfrm>
            <a:off x="530860" y="4425315"/>
            <a:ext cx="5016500" cy="181483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400" dirty="0"/>
              <a:t>3、收发控制围绕着发送器和接收器控制部分，有好多个寄存器：CR1、CR2、CR3、SR，即USART 的三个控制寄存器 (Control Register) 及一个状态寄存器 (Status Register)。通过向寄存器写入各种控制参数，来控制发送和接收，如奇偶校验位，停止位等，还包括对 USART 中断的控制；串口的状态在任何时候都可以从状态寄存器中查询得到。具体的控制和状态检查，我们都是使用库函数来实现的，在此就不具体分析这些寄存器位了。</a:t>
            </a:r>
            <a:endParaRPr lang="en-US" altLang="zh-CN" sz="1400" dirty="0"/>
          </a:p>
        </p:txBody>
      </p:sp>
      <p:sp>
        <p:nvSpPr>
          <p:cNvPr id="564" name="文本框 563"/>
          <p:cNvSpPr txBox="1"/>
          <p:nvPr/>
        </p:nvSpPr>
        <p:spPr>
          <a:xfrm>
            <a:off x="8578850" y="2815590"/>
            <a:ext cx="3525520" cy="82994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600" dirty="0"/>
              <a:t>2、分数波特率的产生接收器和发送器的波特率在 USARTDIV 的整数和小数寄存器中的值应设置成相同。</a:t>
            </a:r>
            <a:endParaRPr lang="en-US" altLang="zh-CN" sz="1600" dirty="0"/>
          </a:p>
        </p:txBody>
      </p:sp>
      <p:sp>
        <p:nvSpPr>
          <p:cNvPr id="565" name="文本框 564"/>
          <p:cNvSpPr txBox="1"/>
          <p:nvPr/>
        </p:nvSpPr>
        <p:spPr>
          <a:xfrm>
            <a:off x="7002780" y="4336415"/>
            <a:ext cx="5189220" cy="246126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400" dirty="0"/>
              <a:t>4、数据存储转移部分	收发控制器根据我们的寄存器配置，对数据存储转移部分的移位寄存器进行控制。当我们需要发送数据时，内核会把数据从内存 (变量) 写入到发送数据寄存器 TDR后，发送控制器将适时地自动把数据从 TDR 加载到发送移位寄存器，然后通过串口线 Tx，把数据一位一位地发送出去，在数据从 TDR 转移到移位寄存器时，会产生发送寄存器 TDR 已空事件TXE，当数据从移位寄存器全部发送出去时，会产生数据发送完成事件 TC，这些事件可以在状态寄存器中查询到。而接收数据则是一个逆过程，数据从串口线 Rx 一位一位地输入到接收移位寄存器，然后自动地转移到接收数据寄存器 RDR，最后用内核指令或 DMA 读取到内存 (变量) 中。</a:t>
            </a:r>
            <a:endParaRPr lang="en-US" altLang="zh-CN" sz="1400" dirty="0"/>
          </a:p>
        </p:txBody>
      </p:sp>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03065" y="2124710"/>
            <a:ext cx="4126865" cy="2211705"/>
          </a:xfrm>
          <a:prstGeom prst="rect">
            <a:avLst/>
          </a:prstGeom>
          <a:noFill/>
        </p:spPr>
      </p:pic>
      <p:sp>
        <p:nvSpPr>
          <p:cNvPr id="71" name="文本框 70"/>
          <p:cNvSpPr txBox="1"/>
          <p:nvPr/>
        </p:nvSpPr>
        <p:spPr>
          <a:xfrm>
            <a:off x="5744210" y="4057015"/>
            <a:ext cx="960755" cy="368300"/>
          </a:xfrm>
          <a:prstGeom prst="rect">
            <a:avLst/>
          </a:prstGeom>
          <a:solidFill>
            <a:srgbClr val="00B0F0"/>
          </a:solidFill>
        </p:spPr>
        <p:txBody>
          <a:bodyPr wrap="square" rtlCol="0">
            <a:spAutoFit/>
          </a:bodyPr>
          <a:p>
            <a:r>
              <a:rPr lang="zh-CN" altLang="en-US" b="1">
                <a:solidFill>
                  <a:schemeClr val="bg1"/>
                </a:solidFill>
              </a:rPr>
              <a:t>原理图</a:t>
            </a:r>
            <a:endParaRPr lang="zh-CN" alt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left)">
                                      <p:cBhvr>
                                        <p:cTn id="12" dur="500"/>
                                        <p:tgtEl>
                                          <p:spTgt spid="2"/>
                                        </p:tgtEl>
                                      </p:cBhvr>
                                    </p:animEffect>
                                  </p:childTnLst>
                                </p:cTn>
                              </p:par>
                              <p:par>
                                <p:cTn id="13" presetID="12" presetClass="entr" presetSubtype="2" fill="hold" nodeType="withEffect">
                                  <p:stCondLst>
                                    <p:cond delay="0"/>
                                  </p:stCondLst>
                                  <p:childTnLst>
                                    <p:set>
                                      <p:cBhvr>
                                        <p:cTn id="14" dur="1" fill="hold">
                                          <p:stCondLst>
                                            <p:cond delay="0"/>
                                          </p:stCondLst>
                                        </p:cTn>
                                        <p:tgtEl>
                                          <p:spTgt spid="535"/>
                                        </p:tgtEl>
                                        <p:attrNameLst>
                                          <p:attrName>style.visibility</p:attrName>
                                        </p:attrNameLst>
                                      </p:cBhvr>
                                      <p:to>
                                        <p:strVal val="visible"/>
                                      </p:to>
                                    </p:set>
                                    <p:anim calcmode="lin" valueType="num">
                                      <p:cBhvr additive="base">
                                        <p:cTn id="15" dur="500"/>
                                        <p:tgtEl>
                                          <p:spTgt spid="535"/>
                                        </p:tgtEl>
                                        <p:attrNameLst>
                                          <p:attrName>ppt_x</p:attrName>
                                        </p:attrNameLst>
                                      </p:cBhvr>
                                      <p:tavLst>
                                        <p:tav tm="0">
                                          <p:val>
                                            <p:strVal val="#ppt_x+#ppt_w*1.125000"/>
                                          </p:val>
                                        </p:tav>
                                        <p:tav tm="100000">
                                          <p:val>
                                            <p:strVal val="#ppt_x"/>
                                          </p:val>
                                        </p:tav>
                                      </p:tavLst>
                                    </p:anim>
                                    <p:animEffect transition="in" filter="wipe(left)">
                                      <p:cBhvr>
                                        <p:cTn id="16" dur="500"/>
                                        <p:tgtEl>
                                          <p:spTgt spid="535"/>
                                        </p:tgtEl>
                                      </p:cBhvr>
                                    </p:animEffect>
                                  </p:childTnLst>
                                </p:cTn>
                              </p:par>
                              <p:par>
                                <p:cTn id="17" presetID="1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ppt_x</p:attrName>
                                        </p:attrNameLst>
                                      </p:cBhvr>
                                      <p:tavLst>
                                        <p:tav tm="0">
                                          <p:val>
                                            <p:strVal val="#ppt_x-#ppt_w*1.125000"/>
                                          </p:val>
                                        </p:tav>
                                        <p:tav tm="100000">
                                          <p:val>
                                            <p:strVal val="#ppt_x"/>
                                          </p:val>
                                        </p:tav>
                                      </p:tavLst>
                                    </p:anim>
                                    <p:animEffect transition="in" filter="wipe(right)">
                                      <p:cBhvr>
                                        <p:cTn id="20" dur="500"/>
                                        <p:tgtEl>
                                          <p:spTgt spid="6"/>
                                        </p:tgtEl>
                                      </p:cBhvr>
                                    </p:animEffect>
                                  </p:childTnLst>
                                </p:cTn>
                              </p:par>
                              <p:par>
                                <p:cTn id="21" presetID="12" presetClass="entr" presetSubtype="8" fill="hold" nodeType="withEffect">
                                  <p:stCondLst>
                                    <p:cond delay="0"/>
                                  </p:stCondLst>
                                  <p:childTnLst>
                                    <p:set>
                                      <p:cBhvr>
                                        <p:cTn id="22" dur="1" fill="hold">
                                          <p:stCondLst>
                                            <p:cond delay="0"/>
                                          </p:stCondLst>
                                        </p:cTn>
                                        <p:tgtEl>
                                          <p:spTgt spid="537"/>
                                        </p:tgtEl>
                                        <p:attrNameLst>
                                          <p:attrName>style.visibility</p:attrName>
                                        </p:attrNameLst>
                                      </p:cBhvr>
                                      <p:to>
                                        <p:strVal val="visible"/>
                                      </p:to>
                                    </p:set>
                                    <p:anim calcmode="lin" valueType="num">
                                      <p:cBhvr additive="base">
                                        <p:cTn id="23" dur="500"/>
                                        <p:tgtEl>
                                          <p:spTgt spid="537"/>
                                        </p:tgtEl>
                                        <p:attrNameLst>
                                          <p:attrName>ppt_x</p:attrName>
                                        </p:attrNameLst>
                                      </p:cBhvr>
                                      <p:tavLst>
                                        <p:tav tm="0">
                                          <p:val>
                                            <p:strVal val="#ppt_x-#ppt_w*1.125000"/>
                                          </p:val>
                                        </p:tav>
                                        <p:tav tm="100000">
                                          <p:val>
                                            <p:strVal val="#ppt_x"/>
                                          </p:val>
                                        </p:tav>
                                      </p:tavLst>
                                    </p:anim>
                                    <p:animEffect transition="in" filter="wipe(right)">
                                      <p:cBhvr>
                                        <p:cTn id="24" dur="500"/>
                                        <p:tgtEl>
                                          <p:spTgt spid="537"/>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562"/>
                                        </p:tgtEl>
                                        <p:attrNameLst>
                                          <p:attrName>style.visibility</p:attrName>
                                        </p:attrNameLst>
                                      </p:cBhvr>
                                      <p:to>
                                        <p:strVal val="visible"/>
                                      </p:to>
                                    </p:set>
                                    <p:animEffect transition="in" filter="fade">
                                      <p:cBhvr>
                                        <p:cTn id="28" dur="500"/>
                                        <p:tgtEl>
                                          <p:spTgt spid="5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3"/>
                                        </p:tgtEl>
                                        <p:attrNameLst>
                                          <p:attrName>style.visibility</p:attrName>
                                        </p:attrNameLst>
                                      </p:cBhvr>
                                      <p:to>
                                        <p:strVal val="visible"/>
                                      </p:to>
                                    </p:set>
                                    <p:animEffect transition="in" filter="fade">
                                      <p:cBhvr>
                                        <p:cTn id="31" dur="500"/>
                                        <p:tgtEl>
                                          <p:spTgt spid="5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5"/>
                                        </p:tgtEl>
                                        <p:attrNameLst>
                                          <p:attrName>style.visibility</p:attrName>
                                        </p:attrNameLst>
                                      </p:cBhvr>
                                      <p:to>
                                        <p:strVal val="visible"/>
                                      </p:to>
                                    </p:set>
                                    <p:animEffect transition="in" filter="fade">
                                      <p:cBhvr>
                                        <p:cTn id="34" dur="500"/>
                                        <p:tgtEl>
                                          <p:spTgt spid="5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4"/>
                                        </p:tgtEl>
                                        <p:attrNameLst>
                                          <p:attrName>style.visibility</p:attrName>
                                        </p:attrNameLst>
                                      </p:cBhvr>
                                      <p:to>
                                        <p:strVal val="visible"/>
                                      </p:to>
                                    </p:set>
                                    <p:animEffect transition="in" filter="fade">
                                      <p:cBhvr>
                                        <p:cTn id="37" dur="500"/>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62" grpId="0"/>
      <p:bldP spid="563" grpId="0"/>
      <p:bldP spid="564" grpId="0"/>
      <p:bldP spid="5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4049395"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单片机模块</a:t>
            </a:r>
            <a:r>
              <a:rPr kumimoji="0" lang="en-US" altLang="zh-CN" sz="2000" b="1" i="0" u="none" strike="noStrike" kern="1200" cap="none" spc="0" normalizeH="0" baseline="0" noProof="0">
                <a:ln>
                  <a:noFill/>
                </a:ln>
                <a:solidFill>
                  <a:schemeClr val="lt1"/>
                </a:solidFill>
                <a:effectLst/>
                <a:uLnTx/>
                <a:uFillTx/>
                <a:latin typeface="+mn-lt"/>
                <a:ea typeface="+mn-ea"/>
                <a:cs typeface="+mn-cs"/>
              </a:rPr>
              <a:t>—</a:t>
            </a:r>
            <a:r>
              <a:rPr kumimoji="0" lang="zh-CN" altLang="en-US" sz="2000" b="1" i="0" u="none" strike="noStrike" kern="1200" cap="none" spc="0" normalizeH="0" baseline="0" noProof="0">
                <a:ln>
                  <a:noFill/>
                </a:ln>
                <a:solidFill>
                  <a:schemeClr val="lt1"/>
                </a:solidFill>
                <a:effectLst/>
                <a:uLnTx/>
                <a:uFillTx/>
                <a:latin typeface="+mn-lt"/>
                <a:ea typeface="+mn-ea"/>
                <a:cs typeface="+mn-cs"/>
              </a:rPr>
              <a:t>TFTLCD 屏幕显示</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1" name="文本框 70"/>
          <p:cNvSpPr txBox="1"/>
          <p:nvPr/>
        </p:nvSpPr>
        <p:spPr>
          <a:xfrm>
            <a:off x="2117090" y="5643880"/>
            <a:ext cx="2406015" cy="368300"/>
          </a:xfrm>
          <a:prstGeom prst="rect">
            <a:avLst/>
          </a:prstGeom>
          <a:solidFill>
            <a:srgbClr val="00B0F0"/>
          </a:solidFill>
        </p:spPr>
        <p:txBody>
          <a:bodyPr wrap="square" rtlCol="0">
            <a:spAutoFit/>
          </a:bodyPr>
          <a:p>
            <a:r>
              <a:rPr lang="zh-CN" altLang="en-US" b="1">
                <a:solidFill>
                  <a:schemeClr val="bg1"/>
                </a:solidFill>
              </a:rPr>
              <a:t>TFTLCD模块原理图</a:t>
            </a:r>
            <a:endParaRPr lang="zh-CN" altLang="en-US" b="1">
              <a:solidFill>
                <a:schemeClr val="bg1"/>
              </a:solidFill>
            </a:endParaRPr>
          </a:p>
        </p:txBody>
      </p:sp>
      <p:pic>
        <p:nvPicPr>
          <p:cNvPr id="12"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2980" y="1748155"/>
            <a:ext cx="5010150" cy="3724910"/>
          </a:xfrm>
          <a:prstGeom prst="rect">
            <a:avLst/>
          </a:prstGeom>
          <a:noFill/>
        </p:spPr>
      </p:pic>
      <p:sp>
        <p:nvSpPr>
          <p:cNvPr id="7" name="文本框 6"/>
          <p:cNvSpPr txBox="1"/>
          <p:nvPr/>
        </p:nvSpPr>
        <p:spPr>
          <a:xfrm>
            <a:off x="6650990" y="1674495"/>
            <a:ext cx="5109210" cy="3969385"/>
          </a:xfrm>
          <a:prstGeom prst="rect">
            <a:avLst/>
          </a:prstGeom>
          <a:noFill/>
          <a:extLst>
            <a:ext uri="{909E8E84-426E-40DD-AFC4-6F175D3DCCD1}">
              <a14:hiddenFill xmlns:a14="http://schemas.microsoft.com/office/drawing/2010/main">
                <a:solidFill>
                  <a:srgbClr val="002060"/>
                </a:solidFill>
              </a14:hiddenFill>
            </a:ext>
          </a:extLst>
        </p:spPr>
        <p:txBody>
          <a:bodyPr wrap="square" rtlCol="0">
            <a:spAutoFit/>
          </a:bodyPr>
          <a:p>
            <a:pPr>
              <a:lnSpc>
                <a:spcPct val="150000"/>
              </a:lnSpc>
            </a:pPr>
            <a:r>
              <a:rPr lang="zh-CN" altLang="en-US">
                <a:solidFill>
                  <a:schemeClr val="bg1"/>
                </a:solidFill>
              </a:rPr>
              <a:t>TFT-LCD 即薄膜晶体管液晶显示器。其英文全称为：Thin Film Transistor-Liquid Crystal Display。TFT-LCD 与无源 TN-LCD、STN-LCD 的简单矩阵不同，它在液晶显示屏的每一个象素上都设置有一个薄膜晶体管（TFT），可有效地克服非选通时的串扰，使显示液晶屏的静态特性与扫描线数无关，因此大大提高了图像质量。TFT-LCD 也被叫做真彩液晶显示器。</a:t>
            </a:r>
            <a:endParaRPr lang="zh-CN" altLang="en-US">
              <a:solidFill>
                <a:schemeClr val="bg1"/>
              </a:solidFill>
            </a:endParaRPr>
          </a:p>
          <a:p>
            <a:r>
              <a:rPr lang="zh-CN" altLang="en-US">
                <a:solidFill>
                  <a:schemeClr val="bg1"/>
                </a:solidFill>
              </a:rPr>
              <a:t>本系统所使用的开发板带有 TFTLCD 的接口，二者通信良好；</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第三部分</a:t>
            </a:r>
            <a:endParaRPr lang="zh-CN" altLang="en-US" sz="2400" b="1" spc="100" dirty="0">
              <a:solidFill>
                <a:schemeClr val="bg1"/>
              </a:solidFill>
            </a:endParaRPr>
          </a:p>
        </p:txBody>
      </p:sp>
      <p:sp>
        <p:nvSpPr>
          <p:cNvPr id="4" name="文本框 3"/>
          <p:cNvSpPr txBox="1"/>
          <p:nvPr/>
        </p:nvSpPr>
        <p:spPr>
          <a:xfrm>
            <a:off x="1919536" y="372031"/>
            <a:ext cx="20878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项目技术介绍</a:t>
            </a:r>
            <a:endParaRPr lang="zh-CN" altLang="en-US" sz="2400" b="1" spc="100" dirty="0">
              <a:solidFill>
                <a:schemeClr val="bg1"/>
              </a:solidFill>
              <a:sym typeface="+mn-ea"/>
            </a:endParaRPr>
          </a:p>
        </p:txBody>
      </p:sp>
      <p:sp>
        <p:nvSpPr>
          <p:cNvPr id="539" name="矩形 538"/>
          <p:cNvSpPr/>
          <p:nvPr/>
        </p:nvSpPr>
        <p:spPr>
          <a:xfrm>
            <a:off x="1694815" y="1007110"/>
            <a:ext cx="4049395"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单片机模块</a:t>
            </a:r>
            <a:r>
              <a:rPr kumimoji="0" lang="en-US" altLang="zh-CN" sz="2000" b="1" i="0" u="none" strike="noStrike" kern="1200" cap="none" spc="0" normalizeH="0" baseline="0" noProof="0">
                <a:ln>
                  <a:noFill/>
                </a:ln>
                <a:solidFill>
                  <a:schemeClr val="lt1"/>
                </a:solidFill>
                <a:effectLst/>
                <a:uLnTx/>
                <a:uFillTx/>
                <a:latin typeface="+mn-lt"/>
                <a:ea typeface="+mn-ea"/>
                <a:cs typeface="+mn-cs"/>
              </a:rPr>
              <a:t>—</a:t>
            </a:r>
            <a:r>
              <a:rPr kumimoji="0" lang="zh-CN" altLang="en-US" sz="2000" b="1" i="0" u="none" strike="noStrike" kern="1200" cap="none" spc="0" normalizeH="0" baseline="0" noProof="0">
                <a:ln>
                  <a:noFill/>
                </a:ln>
                <a:solidFill>
                  <a:schemeClr val="lt1"/>
                </a:solidFill>
                <a:effectLst/>
                <a:uLnTx/>
                <a:uFillTx/>
                <a:latin typeface="+mn-lt"/>
                <a:ea typeface="+mn-ea"/>
                <a:cs typeface="+mn-cs"/>
              </a:rPr>
              <a:t>智能语音提醒</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1405890" y="2760345"/>
            <a:ext cx="5109210" cy="1337945"/>
          </a:xfrm>
          <a:prstGeom prst="rect">
            <a:avLst/>
          </a:prstGeom>
          <a:noFill/>
          <a:extLst>
            <a:ext uri="{909E8E84-426E-40DD-AFC4-6F175D3DCCD1}">
              <a14:hiddenFill xmlns:a14="http://schemas.microsoft.com/office/drawing/2010/main">
                <a:solidFill>
                  <a:srgbClr val="002060"/>
                </a:solidFill>
              </a14:hiddenFill>
            </a:ext>
          </a:extLst>
        </p:spPr>
        <p:txBody>
          <a:bodyPr wrap="square" rtlCol="0">
            <a:spAutoFit/>
          </a:bodyPr>
          <a:p>
            <a:pPr>
              <a:lnSpc>
                <a:spcPct val="150000"/>
              </a:lnSpc>
            </a:pPr>
            <a:r>
              <a:rPr lang="zh-CN" altLang="en-US">
                <a:solidFill>
                  <a:schemeClr val="bg1"/>
                </a:solidFill>
              </a:rPr>
              <a:t>每次扫码动作与信息传输结束之后，单片机会在屏幕显示信息并驱动扬声器播放存放在SD卡内“扫码成功”的语音，以提示被检测者。</a:t>
            </a:r>
            <a:endParaRPr lang="zh-CN" altLang="en-US">
              <a:solidFill>
                <a:schemeClr val="bg1"/>
              </a:solidFill>
            </a:endParaRPr>
          </a:p>
        </p:txBody>
      </p:sp>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15100" y="1514475"/>
            <a:ext cx="5138420" cy="45097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11" name="组合 10"/>
          <p:cNvGrpSpPr/>
          <p:nvPr/>
        </p:nvGrpSpPr>
        <p:grpSpPr>
          <a:xfrm>
            <a:off x="1642969" y="1730025"/>
            <a:ext cx="7352398" cy="3397950"/>
            <a:chOff x="1314727" y="1730025"/>
            <a:chExt cx="7352398" cy="3397950"/>
          </a:xfrm>
        </p:grpSpPr>
        <p:sp>
          <p:nvSpPr>
            <p:cNvPr id="20" name="矩形 19"/>
            <p:cNvSpPr/>
            <p:nvPr/>
          </p:nvSpPr>
          <p:spPr>
            <a:xfrm>
              <a:off x="5385445" y="2921501"/>
              <a:ext cx="3281680" cy="1014730"/>
            </a:xfrm>
            <a:prstGeom prst="rect">
              <a:avLst/>
            </a:prstGeom>
          </p:spPr>
          <p:txBody>
            <a:bodyPr wrap="none">
              <a:spAutoFit/>
            </a:bodyPr>
            <a:lstStyle/>
            <a:p>
              <a:pPr algn="l"/>
              <a:r>
                <a:rPr lang="zh-CN" altLang="en-US" sz="6000" b="1" spc="100" dirty="0">
                  <a:solidFill>
                    <a:schemeClr val="bg1"/>
                  </a:solidFill>
                  <a:sym typeface="+mn-ea"/>
                </a:rPr>
                <a:t>产品测试</a:t>
              </a:r>
              <a:endParaRPr lang="zh-CN" altLang="en-US" sz="6000" b="1" spc="100" dirty="0">
                <a:solidFill>
                  <a:schemeClr val="bg1"/>
                </a:solidFill>
                <a:sym typeface="+mn-ea"/>
              </a:endParaRPr>
            </a:p>
          </p:txBody>
        </p:sp>
        <p:grpSp>
          <p:nvGrpSpPr>
            <p:cNvPr id="13" name="组合 12"/>
            <p:cNvGrpSpPr/>
            <p:nvPr/>
          </p:nvGrpSpPr>
          <p:grpSpPr>
            <a:xfrm>
              <a:off x="1314727" y="1730025"/>
              <a:ext cx="3397950" cy="3397950"/>
              <a:chOff x="1314727" y="1730025"/>
              <a:chExt cx="3397950" cy="3397950"/>
            </a:xfrm>
          </p:grpSpPr>
          <p:grpSp>
            <p:nvGrpSpPr>
              <p:cNvPr id="15" name="组合 14"/>
              <p:cNvGrpSpPr/>
              <p:nvPr/>
            </p:nvGrpSpPr>
            <p:grpSpPr>
              <a:xfrm>
                <a:off x="2287262" y="2343875"/>
                <a:ext cx="1452880" cy="2170251"/>
                <a:chOff x="2287262" y="2338869"/>
                <a:chExt cx="1452880" cy="2170251"/>
              </a:xfrm>
            </p:grpSpPr>
            <p:pic>
              <p:nvPicPr>
                <p:cNvPr id="17" name="图形 16" descr="文档"/>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9914" y="2338869"/>
                  <a:ext cx="1447576" cy="1447576"/>
                </a:xfrm>
                <a:prstGeom prst="rect">
                  <a:avLst/>
                </a:prstGeom>
              </p:spPr>
            </p:pic>
            <p:sp>
              <p:nvSpPr>
                <p:cNvPr id="18" name="文本框 17"/>
                <p:cNvSpPr txBox="1"/>
                <p:nvPr/>
              </p:nvSpPr>
              <p:spPr>
                <a:xfrm>
                  <a:off x="2287262" y="3819325"/>
                  <a:ext cx="1452880" cy="534035"/>
                </a:xfrm>
                <a:prstGeom prst="rect">
                  <a:avLst/>
                </a:prstGeom>
                <a:noFill/>
              </p:spPr>
              <p:txBody>
                <a:bodyPr wrap="none" rtlCol="0">
                  <a:spAutoFit/>
                </a:bodyPr>
                <a:lstStyle/>
                <a:p>
                  <a:pPr algn="ctr">
                    <a:lnSpc>
                      <a:spcPct val="120000"/>
                    </a:lnSpc>
                  </a:pPr>
                  <a:r>
                    <a:rPr lang="zh-CN" altLang="en-US" sz="2400" b="1" spc="100" dirty="0">
                      <a:solidFill>
                        <a:schemeClr val="bg1"/>
                      </a:solidFill>
                    </a:rPr>
                    <a:t>第四部分</a:t>
                  </a:r>
                  <a:endParaRPr lang="zh-CN" altLang="en-US" sz="2400" b="1" spc="100" dirty="0">
                    <a:solidFill>
                      <a:schemeClr val="bg1"/>
                    </a:solidFill>
                  </a:endParaRPr>
                </a:p>
              </p:txBody>
            </p:sp>
            <p:cxnSp>
              <p:nvCxnSpPr>
                <p:cNvPr id="19" name="直接连接符 18"/>
                <p:cNvCxnSpPr/>
                <p:nvPr/>
              </p:nvCxnSpPr>
              <p:spPr>
                <a:xfrm>
                  <a:off x="2584239" y="4509120"/>
                  <a:ext cx="85892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1314727" y="1730025"/>
                <a:ext cx="3397950" cy="3397950"/>
              </a:xfrm>
              <a:prstGeom prst="ellipse">
                <a:avLst/>
              </a:prstGeom>
              <a:noFill/>
              <a:ln w="3175"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2" name="文本框 1"/>
          <p:cNvSpPr txBox="1"/>
          <p:nvPr/>
        </p:nvSpPr>
        <p:spPr>
          <a:xfrm>
            <a:off x="6960235" y="4041775"/>
            <a:ext cx="2338705" cy="922020"/>
          </a:xfrm>
          <a:prstGeom prst="rect">
            <a:avLst/>
          </a:prstGeom>
          <a:noFill/>
        </p:spPr>
        <p:txBody>
          <a:bodyPr wrap="square" rtlCol="0">
            <a:spAutoFit/>
          </a:bodyPr>
          <a:p>
            <a:pPr>
              <a:lnSpc>
                <a:spcPct val="150000"/>
              </a:lnSpc>
            </a:pPr>
            <a:r>
              <a:rPr lang="zh-CN" altLang="en-US">
                <a:solidFill>
                  <a:schemeClr val="bg1"/>
                </a:solidFill>
              </a:rPr>
              <a:t>模型假设</a:t>
            </a:r>
            <a:endParaRPr lang="zh-CN" altLang="en-US">
              <a:solidFill>
                <a:schemeClr val="bg1"/>
              </a:solidFill>
            </a:endParaRPr>
          </a:p>
          <a:p>
            <a:pPr>
              <a:lnSpc>
                <a:spcPct val="150000"/>
              </a:lnSpc>
            </a:pPr>
            <a:r>
              <a:rPr lang="zh-CN" altLang="en-US">
                <a:solidFill>
                  <a:schemeClr val="bg1"/>
                </a:solidFill>
              </a:rPr>
              <a:t>实际效果</a:t>
            </a:r>
            <a:endParaRPr lang="zh-CN" alt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9" name="PA_矩形 12"/>
          <p:cNvSpPr/>
          <p:nvPr>
            <p:custDataLst>
              <p:tags r:id="rId2"/>
            </p:custDataLst>
          </p:nvPr>
        </p:nvSpPr>
        <p:spPr>
          <a:xfrm>
            <a:off x="6054725" y="1255395"/>
            <a:ext cx="5373370" cy="223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PA_矩形 18"/>
          <p:cNvSpPr/>
          <p:nvPr>
            <p:custDataLst>
              <p:tags r:id="rId3"/>
            </p:custDataLst>
          </p:nvPr>
        </p:nvSpPr>
        <p:spPr>
          <a:xfrm>
            <a:off x="764540" y="4507230"/>
            <a:ext cx="5171440" cy="223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3" name="文本框 12"/>
          <p:cNvSpPr txBox="1"/>
          <p:nvPr/>
        </p:nvSpPr>
        <p:spPr>
          <a:xfrm>
            <a:off x="764540" y="4507230"/>
            <a:ext cx="5000625" cy="2155825"/>
          </a:xfrm>
          <a:prstGeom prst="rect">
            <a:avLst/>
          </a:prstGeom>
          <a:noFill/>
        </p:spPr>
        <p:txBody>
          <a:bodyPr wrap="square" rtlCol="0">
            <a:spAutoFit/>
          </a:bodyPr>
          <a:lstStyle/>
          <a:p>
            <a:pPr algn="l">
              <a:lnSpc>
                <a:spcPct val="120000"/>
              </a:lnSpc>
            </a:pPr>
            <a:r>
              <a:rPr lang="zh-CN" altLang="en-US" sz="1600" spc="100" dirty="0">
                <a:solidFill>
                  <a:schemeClr val="bg1"/>
                </a:solidFill>
              </a:rPr>
              <a:t>一、广东省的官方核酸码“粤核酸”中，对个人信息采用了某种加密手段，因而无法直接对其进行扫描；因此，本项目使用了自制的二维码来模拟真实的核酸二维码。该二维码中包含被检测者姓名、被检测者证件类型 (用一位数字代替)、被检测者证件号 (用一位数字代替)、被检测者手机号 (用一位数字代替)，如下图所示：</a:t>
            </a:r>
            <a:endParaRPr lang="zh-CN" altLang="en-US" sz="1600" spc="100" dirty="0">
              <a:solidFill>
                <a:schemeClr val="bg1"/>
              </a:solidFill>
            </a:endParaRPr>
          </a:p>
        </p:txBody>
      </p:sp>
      <p:sp>
        <p:nvSpPr>
          <p:cNvPr id="19" name="文本框 18"/>
          <p:cNvSpPr txBox="1"/>
          <p:nvPr/>
        </p:nvSpPr>
        <p:spPr>
          <a:xfrm>
            <a:off x="6141085" y="1440815"/>
            <a:ext cx="5354320" cy="1861185"/>
          </a:xfrm>
          <a:prstGeom prst="rect">
            <a:avLst/>
          </a:prstGeom>
          <a:noFill/>
        </p:spPr>
        <p:txBody>
          <a:bodyPr wrap="square" rtlCol="0">
            <a:spAutoFit/>
          </a:bodyPr>
          <a:lstStyle/>
          <a:p>
            <a:pPr algn="l">
              <a:lnSpc>
                <a:spcPct val="120000"/>
              </a:lnSpc>
            </a:pPr>
            <a:r>
              <a:rPr lang="zh-CN" altLang="en-US" sz="1600" spc="100" dirty="0">
                <a:solidFill>
                  <a:schemeClr val="bg1"/>
                </a:solidFill>
              </a:rPr>
              <a:t>二、在真实的核酸检测中，大多采用“十合一”，即十位被检测者为一组一同检测；但在本项目中，为减少调试与检查时的冗余工作量，特采用“三合一”检测方式。在面对实际情况时，只需要改变信息处理层面的一些代码即可转换为“十合一”方式，而这是简单易行的。</a:t>
            </a:r>
            <a:endParaRPr lang="zh-CN" altLang="en-US" sz="1600" spc="100" dirty="0">
              <a:solidFill>
                <a:schemeClr val="bg1"/>
              </a:solidFill>
            </a:endParaRPr>
          </a:p>
        </p:txBody>
      </p:sp>
      <p:sp>
        <p:nvSpPr>
          <p:cNvPr id="2" name="文本框 1"/>
          <p:cNvSpPr txBox="1"/>
          <p:nvPr/>
        </p:nvSpPr>
        <p:spPr>
          <a:xfrm>
            <a:off x="154226" y="372031"/>
            <a:ext cx="1452880" cy="534035"/>
          </a:xfrm>
          <a:prstGeom prst="rect">
            <a:avLst/>
          </a:prstGeom>
          <a:noFill/>
        </p:spPr>
        <p:txBody>
          <a:bodyPr wrap="none" rtlCol="0">
            <a:spAutoFit/>
          </a:bodyPr>
          <a:p>
            <a:pPr algn="l">
              <a:lnSpc>
                <a:spcPct val="120000"/>
              </a:lnSpc>
            </a:pPr>
            <a:r>
              <a:rPr lang="zh-CN" altLang="en-US" sz="2400" b="1" spc="100" dirty="0">
                <a:solidFill>
                  <a:schemeClr val="bg1"/>
                </a:solidFill>
              </a:rPr>
              <a:t>第四部分</a:t>
            </a:r>
            <a:endParaRPr lang="zh-CN" altLang="en-US" sz="2400" b="1" spc="100" dirty="0">
              <a:solidFill>
                <a:schemeClr val="bg1"/>
              </a:solidFill>
            </a:endParaRPr>
          </a:p>
        </p:txBody>
      </p:sp>
      <p:sp>
        <p:nvSpPr>
          <p:cNvPr id="21" name="文本框 20"/>
          <p:cNvSpPr txBox="1"/>
          <p:nvPr/>
        </p:nvSpPr>
        <p:spPr>
          <a:xfrm>
            <a:off x="1919536" y="372031"/>
            <a:ext cx="1452880" cy="534035"/>
          </a:xfrm>
          <a:prstGeom prst="rect">
            <a:avLst/>
          </a:prstGeom>
          <a:noFill/>
        </p:spPr>
        <p:txBody>
          <a:bodyPr wrap="none" rtlCol="0">
            <a:spAutoFit/>
          </a:bodyPr>
          <a:p>
            <a:pPr algn="l">
              <a:lnSpc>
                <a:spcPct val="120000"/>
              </a:lnSpc>
            </a:pPr>
            <a:r>
              <a:rPr lang="zh-CN" altLang="en-US" sz="2400" b="1" spc="100" dirty="0">
                <a:solidFill>
                  <a:schemeClr val="bg1"/>
                </a:solidFill>
                <a:sym typeface="+mn-ea"/>
              </a:rPr>
              <a:t>产品测试</a:t>
            </a:r>
            <a:endParaRPr lang="zh-CN" altLang="en-US" sz="2400" b="1" spc="100" dirty="0">
              <a:solidFill>
                <a:schemeClr val="bg1"/>
              </a:solidFill>
              <a:sym typeface="+mn-ea"/>
            </a:endParaRPr>
          </a:p>
        </p:txBody>
      </p:sp>
      <p:sp>
        <p:nvSpPr>
          <p:cNvPr id="539" name="矩形 538"/>
          <p:cNvSpPr/>
          <p:nvPr/>
        </p:nvSpPr>
        <p:spPr>
          <a:xfrm>
            <a:off x="1919605" y="959485"/>
            <a:ext cx="151003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sz="2000" b="1" i="0" u="none" strike="noStrike" kern="1200" cap="none" spc="0" normalizeH="0" baseline="0" noProof="0">
                <a:ln>
                  <a:noFill/>
                </a:ln>
                <a:solidFill>
                  <a:schemeClr val="lt1"/>
                </a:solidFill>
                <a:effectLst/>
                <a:uLnTx/>
                <a:uFillTx/>
                <a:latin typeface="+mn-lt"/>
                <a:ea typeface="+mn-ea"/>
                <a:cs typeface="+mn-cs"/>
              </a:rPr>
              <a:t>模型假设</a:t>
            </a:r>
            <a:endParaRPr kumimoji="0" sz="2000" b="1" i="0" u="none" strike="noStrike" kern="1200" cap="none" spc="0" normalizeH="0" baseline="0" noProof="0">
              <a:ln>
                <a:noFill/>
              </a:ln>
              <a:solidFill>
                <a:schemeClr val="lt1"/>
              </a:solidFill>
              <a:effectLst/>
              <a:uLnTx/>
              <a:uFillTx/>
              <a:latin typeface="+mn-lt"/>
              <a:ea typeface="+mn-ea"/>
              <a:cs typeface="+mn-cs"/>
            </a:endParaRPr>
          </a:p>
        </p:txBody>
      </p:sp>
      <p:pic>
        <p:nvPicPr>
          <p:cNvPr id="23"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834005" y="1475740"/>
            <a:ext cx="2673350" cy="2346960"/>
          </a:xfrm>
          <a:prstGeom prst="rect">
            <a:avLst/>
          </a:prstGeom>
          <a:noFill/>
        </p:spPr>
      </p:pic>
      <p:sp>
        <p:nvSpPr>
          <p:cNvPr id="24" name="文本框 23"/>
          <p:cNvSpPr txBox="1"/>
          <p:nvPr/>
        </p:nvSpPr>
        <p:spPr>
          <a:xfrm>
            <a:off x="2764505" y="3950297"/>
            <a:ext cx="2811780" cy="429895"/>
          </a:xfrm>
          <a:prstGeom prst="rect">
            <a:avLst/>
          </a:prstGeom>
          <a:noFill/>
        </p:spPr>
        <p:txBody>
          <a:bodyPr wrap="none" rtlCol="0">
            <a:spAutoFit/>
          </a:bodyPr>
          <a:p>
            <a:pPr algn="ctr"/>
            <a:r>
              <a:rPr lang="zh-CN" altLang="en-US" sz="2200" b="1" spc="100" dirty="0">
                <a:solidFill>
                  <a:schemeClr val="bg1"/>
                </a:solidFill>
              </a:rPr>
              <a:t>实际二维码及其信息</a:t>
            </a:r>
            <a:endParaRPr lang="zh-CN" altLang="en-US" sz="2200" b="1" spc="100" dirty="0">
              <a:solidFill>
                <a:schemeClr val="bg1"/>
              </a:solidFill>
            </a:endParaRPr>
          </a:p>
        </p:txBody>
      </p:sp>
      <p:pic>
        <p:nvPicPr>
          <p:cNvPr id="25" name="图片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078345" y="3672205"/>
            <a:ext cx="3037205" cy="2510155"/>
          </a:xfrm>
          <a:prstGeom prst="rect">
            <a:avLst/>
          </a:prstGeom>
          <a:noFill/>
        </p:spPr>
      </p:pic>
      <p:sp>
        <p:nvSpPr>
          <p:cNvPr id="26" name="文本框 25"/>
          <p:cNvSpPr txBox="1"/>
          <p:nvPr/>
        </p:nvSpPr>
        <p:spPr>
          <a:xfrm>
            <a:off x="6606255" y="6309322"/>
            <a:ext cx="3980180" cy="429895"/>
          </a:xfrm>
          <a:prstGeom prst="rect">
            <a:avLst/>
          </a:prstGeom>
          <a:noFill/>
        </p:spPr>
        <p:txBody>
          <a:bodyPr wrap="none" rtlCol="0">
            <a:spAutoFit/>
          </a:bodyPr>
          <a:p>
            <a:pPr algn="ctr"/>
            <a:r>
              <a:rPr lang="zh-CN" altLang="en-US" sz="2200" b="1" spc="100" dirty="0">
                <a:solidFill>
                  <a:schemeClr val="bg1"/>
                </a:solidFill>
              </a:rPr>
              <a:t>本项目的模拟二维码及其信息</a:t>
            </a:r>
            <a:endParaRPr lang="zh-CN" altLang="en-US" sz="2200" b="1" spc="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12" name="文本框 11"/>
          <p:cNvSpPr txBox="1"/>
          <p:nvPr/>
        </p:nvSpPr>
        <p:spPr>
          <a:xfrm>
            <a:off x="9929845" y="3389592"/>
            <a:ext cx="1643380" cy="429895"/>
          </a:xfrm>
          <a:prstGeom prst="rect">
            <a:avLst/>
          </a:prstGeom>
          <a:noFill/>
        </p:spPr>
        <p:txBody>
          <a:bodyPr wrap="none" rtlCol="0">
            <a:spAutoFit/>
          </a:bodyPr>
          <a:lstStyle/>
          <a:p>
            <a:pPr algn="ctr"/>
            <a:r>
              <a:rPr lang="zh-CN" altLang="en-US" sz="2200" b="1" spc="100" dirty="0">
                <a:solidFill>
                  <a:schemeClr val="bg1"/>
                </a:solidFill>
              </a:rPr>
              <a:t>单片机显示</a:t>
            </a:r>
            <a:endParaRPr lang="zh-CN" altLang="en-US" sz="2200" b="1" spc="100" dirty="0">
              <a:solidFill>
                <a:schemeClr val="bg1"/>
              </a:solidFill>
            </a:endParaRPr>
          </a:p>
        </p:txBody>
      </p:sp>
      <p:sp>
        <p:nvSpPr>
          <p:cNvPr id="13" name="文本框 12"/>
          <p:cNvSpPr txBox="1"/>
          <p:nvPr/>
        </p:nvSpPr>
        <p:spPr>
          <a:xfrm>
            <a:off x="854075" y="4867275"/>
            <a:ext cx="5796280" cy="755650"/>
          </a:xfrm>
          <a:prstGeom prst="rect">
            <a:avLst/>
          </a:prstGeom>
          <a:noFill/>
        </p:spPr>
        <p:txBody>
          <a:bodyPr wrap="square" rtlCol="0">
            <a:spAutoFit/>
          </a:bodyPr>
          <a:lstStyle/>
          <a:p>
            <a:pPr algn="l">
              <a:lnSpc>
                <a:spcPct val="120000"/>
              </a:lnSpc>
            </a:pPr>
            <a:r>
              <a:rPr lang="zh-CN" altLang="en-US" b="1" spc="100" dirty="0">
                <a:solidFill>
                  <a:schemeClr val="bg1"/>
                </a:solidFill>
              </a:rPr>
              <a:t>通过对传统人工扫码与应用本系统扫码的计时，证明了本系统可以大幅提高核酸检测时扫码步骤的效率</a:t>
            </a:r>
            <a:r>
              <a:rPr lang="en-US" altLang="zh-CN" b="1" spc="100" dirty="0">
                <a:solidFill>
                  <a:schemeClr val="bg1"/>
                </a:solidFill>
              </a:rPr>
              <a:t>:</a:t>
            </a:r>
            <a:endParaRPr lang="en-US" altLang="zh-CN" b="1" spc="100" dirty="0">
              <a:solidFill>
                <a:schemeClr val="bg1"/>
              </a:solidFill>
            </a:endParaRPr>
          </a:p>
        </p:txBody>
      </p:sp>
      <p:sp>
        <p:nvSpPr>
          <p:cNvPr id="2" name="文本框 1"/>
          <p:cNvSpPr txBox="1"/>
          <p:nvPr/>
        </p:nvSpPr>
        <p:spPr>
          <a:xfrm>
            <a:off x="154226" y="372031"/>
            <a:ext cx="1452880" cy="534035"/>
          </a:xfrm>
          <a:prstGeom prst="rect">
            <a:avLst/>
          </a:prstGeom>
          <a:noFill/>
        </p:spPr>
        <p:txBody>
          <a:bodyPr wrap="none" rtlCol="0">
            <a:spAutoFit/>
          </a:bodyPr>
          <a:p>
            <a:pPr algn="l">
              <a:lnSpc>
                <a:spcPct val="120000"/>
              </a:lnSpc>
            </a:pPr>
            <a:r>
              <a:rPr lang="zh-CN" altLang="en-US" sz="2400" b="1" spc="100" dirty="0">
                <a:solidFill>
                  <a:schemeClr val="bg1"/>
                </a:solidFill>
              </a:rPr>
              <a:t>第四部分</a:t>
            </a:r>
            <a:endParaRPr lang="zh-CN" altLang="en-US" sz="2400" b="1" spc="100" dirty="0">
              <a:solidFill>
                <a:schemeClr val="bg1"/>
              </a:solidFill>
            </a:endParaRPr>
          </a:p>
        </p:txBody>
      </p:sp>
      <p:sp>
        <p:nvSpPr>
          <p:cNvPr id="21" name="文本框 20"/>
          <p:cNvSpPr txBox="1"/>
          <p:nvPr/>
        </p:nvSpPr>
        <p:spPr>
          <a:xfrm>
            <a:off x="1919536" y="372031"/>
            <a:ext cx="1452880" cy="534035"/>
          </a:xfrm>
          <a:prstGeom prst="rect">
            <a:avLst/>
          </a:prstGeom>
          <a:noFill/>
        </p:spPr>
        <p:txBody>
          <a:bodyPr wrap="none" rtlCol="0">
            <a:spAutoFit/>
          </a:bodyPr>
          <a:p>
            <a:pPr algn="l">
              <a:lnSpc>
                <a:spcPct val="120000"/>
              </a:lnSpc>
            </a:pPr>
            <a:r>
              <a:rPr lang="zh-CN" altLang="en-US" sz="2400" b="1" spc="100" dirty="0">
                <a:solidFill>
                  <a:schemeClr val="bg1"/>
                </a:solidFill>
                <a:sym typeface="+mn-ea"/>
              </a:rPr>
              <a:t>产品测试</a:t>
            </a:r>
            <a:endParaRPr lang="zh-CN" altLang="en-US" sz="2400" b="1" spc="100" dirty="0">
              <a:solidFill>
                <a:schemeClr val="bg1"/>
              </a:solidFill>
              <a:sym typeface="+mn-ea"/>
            </a:endParaRPr>
          </a:p>
        </p:txBody>
      </p:sp>
      <p:sp>
        <p:nvSpPr>
          <p:cNvPr id="539" name="矩形 538"/>
          <p:cNvSpPr/>
          <p:nvPr/>
        </p:nvSpPr>
        <p:spPr>
          <a:xfrm>
            <a:off x="1919605" y="959485"/>
            <a:ext cx="151003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sz="2000" b="1" i="0" u="none" strike="noStrike" kern="1200" cap="none" spc="0" normalizeH="0" baseline="0" noProof="0">
                <a:ln>
                  <a:noFill/>
                </a:ln>
                <a:solidFill>
                  <a:schemeClr val="lt1"/>
                </a:solidFill>
                <a:effectLst/>
                <a:uLnTx/>
                <a:uFillTx/>
                <a:latin typeface="+mn-lt"/>
                <a:ea typeface="+mn-ea"/>
                <a:cs typeface="+mn-cs"/>
              </a:rPr>
              <a:t>实际效果</a:t>
            </a:r>
            <a:endParaRPr kumimoji="0" sz="2000" b="1"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7236810" y="3389592"/>
            <a:ext cx="1351280" cy="429895"/>
          </a:xfrm>
          <a:prstGeom prst="rect">
            <a:avLst/>
          </a:prstGeom>
          <a:noFill/>
        </p:spPr>
        <p:txBody>
          <a:bodyPr wrap="none" rtlCol="0">
            <a:spAutoFit/>
          </a:bodyPr>
          <a:p>
            <a:pPr algn="ctr"/>
            <a:r>
              <a:rPr lang="zh-CN" altLang="en-US" sz="2200" b="1" spc="100" dirty="0">
                <a:solidFill>
                  <a:schemeClr val="bg1"/>
                </a:solidFill>
              </a:rPr>
              <a:t>云端监视</a:t>
            </a:r>
            <a:endParaRPr lang="zh-CN" altLang="en-US" sz="2200" b="1" spc="100" dirty="0">
              <a:solidFill>
                <a:schemeClr val="bg1"/>
              </a:solidFill>
            </a:endParaRPr>
          </a:p>
        </p:txBody>
      </p:sp>
      <p:sp>
        <p:nvSpPr>
          <p:cNvPr id="8" name="文本框 7"/>
          <p:cNvSpPr txBox="1"/>
          <p:nvPr/>
        </p:nvSpPr>
        <p:spPr>
          <a:xfrm>
            <a:off x="3736690" y="3389592"/>
            <a:ext cx="2811780" cy="429895"/>
          </a:xfrm>
          <a:prstGeom prst="rect">
            <a:avLst/>
          </a:prstGeom>
          <a:noFill/>
        </p:spPr>
        <p:txBody>
          <a:bodyPr wrap="none" rtlCol="0">
            <a:spAutoFit/>
          </a:bodyPr>
          <a:p>
            <a:pPr algn="ctr"/>
            <a:r>
              <a:rPr lang="zh-CN" altLang="en-US" sz="2200" b="1" spc="100" dirty="0">
                <a:solidFill>
                  <a:schemeClr val="bg1"/>
                </a:solidFill>
              </a:rPr>
              <a:t>视觉模块二维码定位</a:t>
            </a:r>
            <a:endParaRPr lang="zh-CN" altLang="en-US" sz="2200" b="1" spc="100" dirty="0">
              <a:solidFill>
                <a:schemeClr val="bg1"/>
              </a:solidFill>
            </a:endParaRPr>
          </a:p>
        </p:txBody>
      </p:sp>
      <p:sp>
        <p:nvSpPr>
          <p:cNvPr id="22" name="文本框 21"/>
          <p:cNvSpPr txBox="1"/>
          <p:nvPr/>
        </p:nvSpPr>
        <p:spPr>
          <a:xfrm>
            <a:off x="932180" y="2011680"/>
            <a:ext cx="2596515" cy="645160"/>
          </a:xfrm>
          <a:prstGeom prst="rect">
            <a:avLst/>
          </a:prstGeom>
          <a:solidFill>
            <a:srgbClr val="00B0F0"/>
          </a:solidFill>
        </p:spPr>
        <p:txBody>
          <a:bodyPr wrap="square" rtlCol="0">
            <a:spAutoFit/>
          </a:bodyPr>
          <a:p>
            <a:r>
              <a:rPr lang="zh-CN" altLang="en-US" b="1">
                <a:solidFill>
                  <a:schemeClr val="bg1"/>
                </a:solidFill>
              </a:rPr>
              <a:t>经测试，本系统能够较好的执行上文所述功能：</a:t>
            </a:r>
            <a:endParaRPr lang="zh-CN" altLang="en-US" b="1">
              <a:solidFill>
                <a:schemeClr val="bg1"/>
              </a:solidFill>
            </a:endParaRPr>
          </a:p>
        </p:txBody>
      </p:sp>
      <p:pic>
        <p:nvPicPr>
          <p:cNvPr id="23" name="图片 15"/>
          <p:cNvPicPr>
            <a:picLocks noChangeAspect="1" noChangeArrowheads="1"/>
          </p:cNvPicPr>
          <p:nvPr/>
        </p:nvPicPr>
        <p:blipFill>
          <a:blip r:embed="rId2">
            <a:extLst>
              <a:ext uri="{28A0092B-C50C-407E-A947-70E740481C1C}">
                <a14:useLocalDpi xmlns:a14="http://schemas.microsoft.com/office/drawing/2010/main" val="0"/>
              </a:ext>
            </a:extLst>
          </a:blip>
          <a:srcRect l="25253"/>
          <a:stretch>
            <a:fillRect/>
          </a:stretch>
        </p:blipFill>
        <p:spPr>
          <a:xfrm>
            <a:off x="4115435" y="984885"/>
            <a:ext cx="2054860" cy="2282190"/>
          </a:xfrm>
          <a:prstGeom prst="rect">
            <a:avLst/>
          </a:prstGeom>
          <a:noFill/>
          <a:ln>
            <a:noFill/>
          </a:ln>
        </p:spPr>
      </p:pic>
      <p:pic>
        <p:nvPicPr>
          <p:cNvPr id="24"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57035" y="959485"/>
            <a:ext cx="2311400" cy="2307590"/>
          </a:xfrm>
          <a:prstGeom prst="rect">
            <a:avLst/>
          </a:prstGeom>
          <a:noFill/>
        </p:spPr>
      </p:pic>
      <p:pic>
        <p:nvPicPr>
          <p:cNvPr id="25" name="图片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413875" y="959485"/>
            <a:ext cx="2522855" cy="2294890"/>
          </a:xfrm>
          <a:prstGeom prst="rect">
            <a:avLst/>
          </a:prstGeom>
          <a:noFill/>
        </p:spPr>
      </p:pic>
      <p:pic>
        <p:nvPicPr>
          <p:cNvPr id="26" name="图片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757035" y="3954780"/>
            <a:ext cx="4332605" cy="2581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11" name="组合 10"/>
          <p:cNvGrpSpPr/>
          <p:nvPr/>
        </p:nvGrpSpPr>
        <p:grpSpPr>
          <a:xfrm>
            <a:off x="1642969" y="1730025"/>
            <a:ext cx="8901798" cy="3397950"/>
            <a:chOff x="1314727" y="1730025"/>
            <a:chExt cx="8901798" cy="3397950"/>
          </a:xfrm>
        </p:grpSpPr>
        <p:sp>
          <p:nvSpPr>
            <p:cNvPr id="20" name="矩形 19"/>
            <p:cNvSpPr/>
            <p:nvPr/>
          </p:nvSpPr>
          <p:spPr>
            <a:xfrm>
              <a:off x="5385445" y="2921501"/>
              <a:ext cx="4831080" cy="1014730"/>
            </a:xfrm>
            <a:prstGeom prst="rect">
              <a:avLst/>
            </a:prstGeom>
          </p:spPr>
          <p:txBody>
            <a:bodyPr wrap="none">
              <a:spAutoFit/>
            </a:bodyPr>
            <a:lstStyle/>
            <a:p>
              <a:pPr algn="l"/>
              <a:r>
                <a:rPr lang="zh-CN" altLang="en-US" sz="6000" b="1" spc="100" dirty="0">
                  <a:solidFill>
                    <a:schemeClr val="bg1"/>
                  </a:solidFill>
                  <a:sym typeface="+mn-ea"/>
                </a:rPr>
                <a:t>市场应用前景</a:t>
              </a:r>
              <a:endParaRPr lang="zh-CN" altLang="en-US" sz="6000" b="1" spc="100" dirty="0">
                <a:solidFill>
                  <a:schemeClr val="bg1"/>
                </a:solidFill>
                <a:sym typeface="+mn-ea"/>
              </a:endParaRPr>
            </a:p>
          </p:txBody>
        </p:sp>
        <p:grpSp>
          <p:nvGrpSpPr>
            <p:cNvPr id="13" name="组合 12"/>
            <p:cNvGrpSpPr/>
            <p:nvPr/>
          </p:nvGrpSpPr>
          <p:grpSpPr>
            <a:xfrm>
              <a:off x="1314727" y="1730025"/>
              <a:ext cx="3397950" cy="3397950"/>
              <a:chOff x="1314727" y="1730025"/>
              <a:chExt cx="3397950" cy="3397950"/>
            </a:xfrm>
          </p:grpSpPr>
          <p:grpSp>
            <p:nvGrpSpPr>
              <p:cNvPr id="15" name="组合 14"/>
              <p:cNvGrpSpPr/>
              <p:nvPr/>
            </p:nvGrpSpPr>
            <p:grpSpPr>
              <a:xfrm>
                <a:off x="2287262" y="2343875"/>
                <a:ext cx="1452880" cy="2170251"/>
                <a:chOff x="2287262" y="2338869"/>
                <a:chExt cx="1452880" cy="2170251"/>
              </a:xfrm>
            </p:grpSpPr>
            <p:pic>
              <p:nvPicPr>
                <p:cNvPr id="17" name="图形 16" descr="文档"/>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9914" y="2338869"/>
                  <a:ext cx="1447576" cy="1447576"/>
                </a:xfrm>
                <a:prstGeom prst="rect">
                  <a:avLst/>
                </a:prstGeom>
              </p:spPr>
            </p:pic>
            <p:sp>
              <p:nvSpPr>
                <p:cNvPr id="18" name="文本框 17"/>
                <p:cNvSpPr txBox="1"/>
                <p:nvPr/>
              </p:nvSpPr>
              <p:spPr>
                <a:xfrm>
                  <a:off x="2287262" y="3819325"/>
                  <a:ext cx="1452880" cy="534035"/>
                </a:xfrm>
                <a:prstGeom prst="rect">
                  <a:avLst/>
                </a:prstGeom>
                <a:noFill/>
              </p:spPr>
              <p:txBody>
                <a:bodyPr wrap="none" rtlCol="0">
                  <a:spAutoFit/>
                </a:bodyPr>
                <a:lstStyle/>
                <a:p>
                  <a:pPr algn="ctr">
                    <a:lnSpc>
                      <a:spcPct val="120000"/>
                    </a:lnSpc>
                  </a:pPr>
                  <a:r>
                    <a:rPr lang="zh-CN" altLang="en-US" sz="2400" b="1" spc="100" dirty="0">
                      <a:solidFill>
                        <a:schemeClr val="bg1"/>
                      </a:solidFill>
                    </a:rPr>
                    <a:t>第五部分</a:t>
                  </a:r>
                  <a:endParaRPr lang="zh-CN" altLang="en-US" sz="2400" b="1" spc="100" dirty="0">
                    <a:solidFill>
                      <a:schemeClr val="bg1"/>
                    </a:solidFill>
                  </a:endParaRPr>
                </a:p>
              </p:txBody>
            </p:sp>
            <p:cxnSp>
              <p:nvCxnSpPr>
                <p:cNvPr id="19" name="直接连接符 18"/>
                <p:cNvCxnSpPr/>
                <p:nvPr/>
              </p:nvCxnSpPr>
              <p:spPr>
                <a:xfrm>
                  <a:off x="2584239" y="4509120"/>
                  <a:ext cx="85892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1314727" y="1730025"/>
                <a:ext cx="3397950" cy="3397950"/>
              </a:xfrm>
              <a:prstGeom prst="ellipse">
                <a:avLst/>
              </a:prstGeom>
              <a:noFill/>
              <a:ln w="3175"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2" name="文本框 1"/>
          <p:cNvSpPr txBox="1"/>
          <p:nvPr/>
        </p:nvSpPr>
        <p:spPr>
          <a:xfrm>
            <a:off x="6960235" y="4041775"/>
            <a:ext cx="2338705" cy="1337945"/>
          </a:xfrm>
          <a:prstGeom prst="rect">
            <a:avLst/>
          </a:prstGeom>
          <a:noFill/>
        </p:spPr>
        <p:txBody>
          <a:bodyPr wrap="square" rtlCol="0">
            <a:spAutoFit/>
          </a:bodyPr>
          <a:p>
            <a:pPr>
              <a:lnSpc>
                <a:spcPct val="150000"/>
              </a:lnSpc>
            </a:pPr>
            <a:r>
              <a:rPr lang="zh-CN" altLang="en-US">
                <a:solidFill>
                  <a:schemeClr val="bg1"/>
                </a:solidFill>
              </a:rPr>
              <a:t>市场状况</a:t>
            </a:r>
            <a:endParaRPr lang="zh-CN" altLang="en-US">
              <a:solidFill>
                <a:schemeClr val="bg1"/>
              </a:solidFill>
            </a:endParaRPr>
          </a:p>
          <a:p>
            <a:pPr>
              <a:lnSpc>
                <a:spcPct val="150000"/>
              </a:lnSpc>
            </a:pPr>
            <a:r>
              <a:rPr lang="zh-CN" altLang="en-US">
                <a:solidFill>
                  <a:schemeClr val="bg1"/>
                </a:solidFill>
              </a:rPr>
              <a:t>产品综合优势</a:t>
            </a:r>
            <a:endParaRPr lang="zh-CN" altLang="en-US">
              <a:solidFill>
                <a:schemeClr val="bg1"/>
              </a:solidFill>
            </a:endParaRPr>
          </a:p>
          <a:p>
            <a:pPr>
              <a:lnSpc>
                <a:spcPct val="150000"/>
              </a:lnSpc>
            </a:pPr>
            <a:r>
              <a:rPr lang="zh-CN" altLang="en-US">
                <a:solidFill>
                  <a:schemeClr val="bg1"/>
                </a:solidFill>
              </a:rPr>
              <a:t>性价比分析</a:t>
            </a:r>
            <a:endParaRPr lang="zh-CN" altLang="en-US">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2" name="文本框 1"/>
          <p:cNvSpPr txBox="1"/>
          <p:nvPr/>
        </p:nvSpPr>
        <p:spPr>
          <a:xfrm>
            <a:off x="154226" y="372031"/>
            <a:ext cx="1452880" cy="534035"/>
          </a:xfrm>
          <a:prstGeom prst="rect">
            <a:avLst/>
          </a:prstGeom>
          <a:noFill/>
        </p:spPr>
        <p:txBody>
          <a:bodyPr wrap="none" rtlCol="0">
            <a:spAutoFit/>
          </a:bodyPr>
          <a:p>
            <a:pPr>
              <a:lnSpc>
                <a:spcPct val="120000"/>
              </a:lnSpc>
            </a:pPr>
            <a:r>
              <a:rPr lang="zh-CN" altLang="en-US" sz="2400" b="1" spc="100" dirty="0">
                <a:solidFill>
                  <a:schemeClr val="bg1"/>
                </a:solidFill>
              </a:rPr>
              <a:t>第五部分</a:t>
            </a:r>
            <a:endParaRPr lang="zh-CN" altLang="en-US" sz="2400" b="1" spc="100" dirty="0">
              <a:solidFill>
                <a:schemeClr val="bg1"/>
              </a:solidFill>
            </a:endParaRPr>
          </a:p>
        </p:txBody>
      </p:sp>
      <p:sp>
        <p:nvSpPr>
          <p:cNvPr id="21" name="文本框 20"/>
          <p:cNvSpPr txBox="1"/>
          <p:nvPr/>
        </p:nvSpPr>
        <p:spPr>
          <a:xfrm>
            <a:off x="1919536" y="372031"/>
            <a:ext cx="2087880" cy="534035"/>
          </a:xfrm>
          <a:prstGeom prst="rect">
            <a:avLst/>
          </a:prstGeom>
          <a:noFill/>
        </p:spPr>
        <p:txBody>
          <a:bodyPr wrap="none" rtlCol="0">
            <a:spAutoFit/>
          </a:bodyPr>
          <a:p>
            <a:pPr>
              <a:lnSpc>
                <a:spcPct val="120000"/>
              </a:lnSpc>
            </a:pPr>
            <a:r>
              <a:rPr lang="zh-CN" altLang="en-US" sz="2400" b="1" spc="100" dirty="0">
                <a:solidFill>
                  <a:schemeClr val="bg1"/>
                </a:solidFill>
                <a:sym typeface="+mn-ea"/>
              </a:rPr>
              <a:t>市场应用前景</a:t>
            </a:r>
            <a:endParaRPr lang="zh-CN" altLang="en-US" sz="2400" b="1" spc="100" dirty="0">
              <a:solidFill>
                <a:schemeClr val="bg1"/>
              </a:solidFill>
              <a:sym typeface="+mn-ea"/>
            </a:endParaRPr>
          </a:p>
        </p:txBody>
      </p:sp>
      <p:sp>
        <p:nvSpPr>
          <p:cNvPr id="539" name="矩形 538"/>
          <p:cNvSpPr/>
          <p:nvPr/>
        </p:nvSpPr>
        <p:spPr>
          <a:xfrm>
            <a:off x="1790065" y="1706880"/>
            <a:ext cx="151003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sz="2000" b="1" i="0" u="none" strike="noStrike" kern="1200" cap="none" spc="0" normalizeH="0" baseline="0" noProof="0">
                <a:ln>
                  <a:noFill/>
                </a:ln>
                <a:solidFill>
                  <a:schemeClr val="lt1"/>
                </a:solidFill>
                <a:effectLst/>
                <a:uLnTx/>
                <a:uFillTx/>
                <a:latin typeface="+mn-lt"/>
                <a:ea typeface="+mn-ea"/>
                <a:cs typeface="+mn-cs"/>
              </a:rPr>
              <a:t>市场状况</a:t>
            </a:r>
            <a:endParaRPr kumimoji="0" sz="2000" b="1"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10285" y="2421890"/>
            <a:ext cx="3098800" cy="3046095"/>
          </a:xfrm>
          <a:prstGeom prst="rect">
            <a:avLst/>
          </a:prstGeom>
          <a:noFill/>
        </p:spPr>
        <p:txBody>
          <a:bodyPr wrap="square" rtlCol="0">
            <a:spAutoFit/>
          </a:bodyPr>
          <a:p>
            <a:pPr>
              <a:lnSpc>
                <a:spcPct val="150000"/>
              </a:lnSpc>
            </a:pPr>
            <a:r>
              <a:rPr lang="zh-CN" altLang="en-US" sz="1600">
                <a:solidFill>
                  <a:schemeClr val="bg1"/>
                </a:solidFill>
              </a:rPr>
              <a:t>经过调研，我们发现目前市场上并无该类型的产品，专利查询显示，也不存在类似的发明或实用专利，因此可以保证该产品的创新性。虽无类似产品可供参考，但考虑到如今的疫情常态化管理，该产品的市场前景仍将会十分宽广。</a:t>
            </a:r>
            <a:endParaRPr lang="zh-CN" altLang="en-US" sz="1600">
              <a:solidFill>
                <a:schemeClr val="bg1"/>
              </a:solidFill>
            </a:endParaRPr>
          </a:p>
        </p:txBody>
      </p:sp>
      <p:sp>
        <p:nvSpPr>
          <p:cNvPr id="11" name="文本框 10"/>
          <p:cNvSpPr txBox="1"/>
          <p:nvPr/>
        </p:nvSpPr>
        <p:spPr>
          <a:xfrm>
            <a:off x="4243070" y="1982470"/>
            <a:ext cx="3098800" cy="3046095"/>
          </a:xfrm>
          <a:prstGeom prst="rect">
            <a:avLst/>
          </a:prstGeom>
          <a:noFill/>
        </p:spPr>
        <p:txBody>
          <a:bodyPr wrap="square" rtlCol="0">
            <a:spAutoFit/>
          </a:bodyPr>
          <a:p>
            <a:pPr>
              <a:lnSpc>
                <a:spcPct val="150000"/>
              </a:lnSpc>
            </a:pPr>
            <a:r>
              <a:rPr lang="zh-CN" altLang="en-US" sz="1600">
                <a:solidFill>
                  <a:schemeClr val="bg1"/>
                </a:solidFill>
              </a:rPr>
              <a:t>在实际生活中，几乎适用于任何核酸检测点，同时，本产品有很强的二次开发性，可根据不同地方的具体情况，进行技术调整。在减少人力消耗的同时，还能提高核酸检测的效率，减少人们排队做核酸的时间，一定程度上促进了社会生产发展。</a:t>
            </a:r>
            <a:endParaRPr lang="zh-CN" altLang="en-US" sz="1600">
              <a:solidFill>
                <a:schemeClr val="bg1"/>
              </a:solidFill>
            </a:endParaRPr>
          </a:p>
        </p:txBody>
      </p:sp>
      <p:sp>
        <p:nvSpPr>
          <p:cNvPr id="14" name="矩形 13"/>
          <p:cNvSpPr/>
          <p:nvPr/>
        </p:nvSpPr>
        <p:spPr>
          <a:xfrm>
            <a:off x="4885055" y="5229225"/>
            <a:ext cx="1825625"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sz="2000" b="1" i="0" u="none" strike="noStrike" kern="1200" cap="none" spc="0" normalizeH="0" baseline="0" noProof="0">
                <a:ln>
                  <a:noFill/>
                </a:ln>
                <a:solidFill>
                  <a:schemeClr val="lt1"/>
                </a:solidFill>
                <a:effectLst/>
                <a:uLnTx/>
                <a:uFillTx/>
                <a:latin typeface="+mn-lt"/>
                <a:ea typeface="+mn-ea"/>
                <a:cs typeface="+mn-cs"/>
              </a:rPr>
              <a:t>产品综合优势</a:t>
            </a:r>
            <a:endParaRPr kumimoji="0" sz="2000" b="1"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5" name="表格 14"/>
          <p:cNvGraphicFramePr/>
          <p:nvPr>
            <p:custDataLst>
              <p:tags r:id="rId2"/>
            </p:custDataLst>
          </p:nvPr>
        </p:nvGraphicFramePr>
        <p:xfrm>
          <a:off x="7475855" y="2339340"/>
          <a:ext cx="4232910" cy="906780"/>
        </p:xfrm>
        <a:graphic>
          <a:graphicData uri="http://schemas.openxmlformats.org/drawingml/2006/table">
            <a:tbl>
              <a:tblPr firstRow="1" bandRow="1">
                <a:tableStyleId>{5940675A-B579-460E-94D1-54222C63F5DA}</a:tableStyleId>
              </a:tblPr>
              <a:tblGrid>
                <a:gridCol w="1410970"/>
                <a:gridCol w="1410970"/>
                <a:gridCol w="1410970"/>
              </a:tblGrid>
              <a:tr h="226695">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名称</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数量</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单价</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r>
              <a:tr h="226695">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STM32F407ZG</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1</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500</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r>
              <a:tr h="226695">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Openmv4</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1</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400</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r>
              <a:tr h="226695">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Esp8266</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c>
                  <a:txBody>
                    <a:bodyPr/>
                    <a:p>
                      <a:pPr indent="0" algn="ctr">
                        <a:buNone/>
                      </a:pPr>
                      <a:r>
                        <a:rPr 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rPr>
                        <a:t>15</a:t>
                      </a:r>
                      <a:endParaRPr lang="en-US" altLang="en-US" sz="1200" b="1">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60000"/>
                        <a:lumOff val="40000"/>
                      </a:schemeClr>
                    </a:solidFill>
                  </a:tcPr>
                </a:tc>
              </a:tr>
            </a:tbl>
          </a:graphicData>
        </a:graphic>
      </p:graphicFrame>
      <p:sp>
        <p:nvSpPr>
          <p:cNvPr id="16" name="文本框 15"/>
          <p:cNvSpPr txBox="1"/>
          <p:nvPr/>
        </p:nvSpPr>
        <p:spPr>
          <a:xfrm>
            <a:off x="7541895" y="1913890"/>
            <a:ext cx="3823970" cy="337185"/>
          </a:xfrm>
          <a:prstGeom prst="rect">
            <a:avLst/>
          </a:prstGeom>
          <a:noFill/>
        </p:spPr>
        <p:txBody>
          <a:bodyPr wrap="square" rtlCol="0">
            <a:spAutoFit/>
          </a:bodyPr>
          <a:p>
            <a:r>
              <a:rPr lang="zh-CN" altLang="en-US" sz="1600">
                <a:solidFill>
                  <a:schemeClr val="bg1"/>
                </a:solidFill>
              </a:rPr>
              <a:t>本产品主要部件价格表如下：</a:t>
            </a:r>
            <a:endParaRPr lang="zh-CN" altLang="en-US" sz="1600">
              <a:solidFill>
                <a:schemeClr val="bg1"/>
              </a:solidFill>
            </a:endParaRPr>
          </a:p>
        </p:txBody>
      </p:sp>
      <p:sp>
        <p:nvSpPr>
          <p:cNvPr id="17" name="矩形 16"/>
          <p:cNvSpPr/>
          <p:nvPr/>
        </p:nvSpPr>
        <p:spPr>
          <a:xfrm>
            <a:off x="8679180" y="1411605"/>
            <a:ext cx="1825625"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sz="2000" b="1" i="0" u="none" strike="noStrike" kern="1200" cap="none" spc="0" normalizeH="0" baseline="0" noProof="0">
                <a:ln>
                  <a:noFill/>
                </a:ln>
                <a:solidFill>
                  <a:schemeClr val="lt1"/>
                </a:solidFill>
                <a:effectLst/>
                <a:uLnTx/>
                <a:uFillTx/>
                <a:latin typeface="+mn-lt"/>
                <a:ea typeface="+mn-ea"/>
                <a:cs typeface="+mn-cs"/>
              </a:rPr>
              <a:t>性价比分析</a:t>
            </a:r>
            <a:endParaRPr kumimoji="0" sz="2000" b="1"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17"/>
          <p:cNvSpPr txBox="1"/>
          <p:nvPr/>
        </p:nvSpPr>
        <p:spPr>
          <a:xfrm>
            <a:off x="7763510" y="3370580"/>
            <a:ext cx="3945255" cy="3415030"/>
          </a:xfrm>
          <a:prstGeom prst="rect">
            <a:avLst/>
          </a:prstGeom>
          <a:noFill/>
        </p:spPr>
        <p:txBody>
          <a:bodyPr wrap="square" rtlCol="0">
            <a:spAutoFit/>
          </a:bodyPr>
          <a:p>
            <a:pPr>
              <a:lnSpc>
                <a:spcPct val="150000"/>
              </a:lnSpc>
            </a:pPr>
            <a:r>
              <a:rPr lang="zh-CN" altLang="en-US" sz="1600">
                <a:solidFill>
                  <a:schemeClr val="bg1"/>
                </a:solidFill>
              </a:rPr>
              <a:t>本产品的硬件成本较低。软件设计较为成熟，故不计成本。以各个高校的核酸检测为例，在传统的核酸检测中，扫描二维码的工作人员需要发放薪水，还需要配备防护服，酒精等防护物品，并且这是一个长期的持续支出。对比人工扫码核酸检测的支出，本项目只需一次性支出，维护成本也较低，产品价格较低，综上分析，对比传统核酸检测，本产品具有极高的性价比。</a:t>
            </a:r>
            <a:endParaRPr lang="zh-CN" altLang="en-US" sz="16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14" grpId="0" bldLvl="0" animBg="1"/>
      <p:bldP spid="1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11" name="组合 10"/>
          <p:cNvGrpSpPr/>
          <p:nvPr/>
        </p:nvGrpSpPr>
        <p:grpSpPr>
          <a:xfrm>
            <a:off x="1642969" y="1730025"/>
            <a:ext cx="5802998" cy="3397950"/>
            <a:chOff x="1314727" y="1730025"/>
            <a:chExt cx="5802998" cy="3397950"/>
          </a:xfrm>
        </p:grpSpPr>
        <p:sp>
          <p:nvSpPr>
            <p:cNvPr id="20" name="矩形 19"/>
            <p:cNvSpPr/>
            <p:nvPr/>
          </p:nvSpPr>
          <p:spPr>
            <a:xfrm>
              <a:off x="5385445" y="2921501"/>
              <a:ext cx="1732280" cy="1014730"/>
            </a:xfrm>
            <a:prstGeom prst="rect">
              <a:avLst/>
            </a:prstGeom>
          </p:spPr>
          <p:txBody>
            <a:bodyPr wrap="none">
              <a:spAutoFit/>
            </a:bodyPr>
            <a:lstStyle/>
            <a:p>
              <a:pPr algn="l"/>
              <a:r>
                <a:rPr lang="zh-CN" altLang="en-US" sz="6000" b="1" spc="100" dirty="0">
                  <a:solidFill>
                    <a:schemeClr val="bg1"/>
                  </a:solidFill>
                  <a:sym typeface="+mn-ea"/>
                </a:rPr>
                <a:t>总结</a:t>
              </a:r>
              <a:endParaRPr lang="zh-CN" altLang="en-US" sz="6000" b="1" spc="100" dirty="0">
                <a:solidFill>
                  <a:schemeClr val="bg1"/>
                </a:solidFill>
                <a:sym typeface="+mn-ea"/>
              </a:endParaRPr>
            </a:p>
          </p:txBody>
        </p:sp>
        <p:grpSp>
          <p:nvGrpSpPr>
            <p:cNvPr id="13" name="组合 12"/>
            <p:cNvGrpSpPr/>
            <p:nvPr/>
          </p:nvGrpSpPr>
          <p:grpSpPr>
            <a:xfrm>
              <a:off x="1314727" y="1730025"/>
              <a:ext cx="3397950" cy="3397950"/>
              <a:chOff x="1314727" y="1730025"/>
              <a:chExt cx="3397950" cy="3397950"/>
            </a:xfrm>
          </p:grpSpPr>
          <p:grpSp>
            <p:nvGrpSpPr>
              <p:cNvPr id="15" name="组合 14"/>
              <p:cNvGrpSpPr/>
              <p:nvPr/>
            </p:nvGrpSpPr>
            <p:grpSpPr>
              <a:xfrm>
                <a:off x="2287263" y="2343875"/>
                <a:ext cx="1452880" cy="2170251"/>
                <a:chOff x="2287263" y="2338869"/>
                <a:chExt cx="1452880" cy="2170251"/>
              </a:xfrm>
            </p:grpSpPr>
            <p:pic>
              <p:nvPicPr>
                <p:cNvPr id="17" name="图形 16" descr="文档"/>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9914" y="2338869"/>
                  <a:ext cx="1447576" cy="1447576"/>
                </a:xfrm>
                <a:prstGeom prst="rect">
                  <a:avLst/>
                </a:prstGeom>
              </p:spPr>
            </p:pic>
            <p:sp>
              <p:nvSpPr>
                <p:cNvPr id="18" name="文本框 17"/>
                <p:cNvSpPr txBox="1"/>
                <p:nvPr/>
              </p:nvSpPr>
              <p:spPr>
                <a:xfrm>
                  <a:off x="2287263" y="3819325"/>
                  <a:ext cx="1452880" cy="534035"/>
                </a:xfrm>
                <a:prstGeom prst="rect">
                  <a:avLst/>
                </a:prstGeom>
                <a:noFill/>
              </p:spPr>
              <p:txBody>
                <a:bodyPr wrap="none" rtlCol="0">
                  <a:spAutoFit/>
                </a:bodyPr>
                <a:lstStyle/>
                <a:p>
                  <a:pPr algn="ctr">
                    <a:lnSpc>
                      <a:spcPct val="120000"/>
                    </a:lnSpc>
                  </a:pPr>
                  <a:r>
                    <a:rPr lang="zh-CN" altLang="en-US" sz="2400" b="1" spc="100" dirty="0">
                      <a:solidFill>
                        <a:schemeClr val="bg1"/>
                      </a:solidFill>
                    </a:rPr>
                    <a:t>第六部分</a:t>
                  </a:r>
                  <a:endParaRPr lang="zh-CN" altLang="en-US" sz="2400" b="1" spc="100" dirty="0">
                    <a:solidFill>
                      <a:schemeClr val="bg1"/>
                    </a:solidFill>
                  </a:endParaRPr>
                </a:p>
              </p:txBody>
            </p:sp>
            <p:cxnSp>
              <p:nvCxnSpPr>
                <p:cNvPr id="19" name="直接连接符 18"/>
                <p:cNvCxnSpPr/>
                <p:nvPr/>
              </p:nvCxnSpPr>
              <p:spPr>
                <a:xfrm>
                  <a:off x="2584239" y="4509120"/>
                  <a:ext cx="85892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1314727" y="1730025"/>
                <a:ext cx="3397950" cy="3397950"/>
              </a:xfrm>
              <a:prstGeom prst="ellipse">
                <a:avLst/>
              </a:prstGeom>
              <a:noFill/>
              <a:ln w="3175"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6" name="Freeform 10"/>
          <p:cNvSpPr/>
          <p:nvPr/>
        </p:nvSpPr>
        <p:spPr bwMode="auto">
          <a:xfrm>
            <a:off x="6106486" y="1790921"/>
            <a:ext cx="1947048"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7" name="Freeform 7"/>
          <p:cNvSpPr/>
          <p:nvPr/>
        </p:nvSpPr>
        <p:spPr bwMode="auto">
          <a:xfrm>
            <a:off x="4169144" y="1790921"/>
            <a:ext cx="215114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8" name="Freeform 8"/>
          <p:cNvSpPr/>
          <p:nvPr/>
        </p:nvSpPr>
        <p:spPr bwMode="auto">
          <a:xfrm>
            <a:off x="4161057" y="3556445"/>
            <a:ext cx="1948668"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9" name="Freeform 12"/>
          <p:cNvSpPr/>
          <p:nvPr/>
        </p:nvSpPr>
        <p:spPr bwMode="auto">
          <a:xfrm>
            <a:off x="5915345" y="3755673"/>
            <a:ext cx="2147908"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10" name="椭圆 9"/>
          <p:cNvSpPr/>
          <p:nvPr/>
        </p:nvSpPr>
        <p:spPr>
          <a:xfrm>
            <a:off x="5361099" y="2976286"/>
            <a:ext cx="1526391" cy="1526391"/>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pic>
        <p:nvPicPr>
          <p:cNvPr id="11" name="图形 10" descr="城市"/>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4890" y="3200077"/>
            <a:ext cx="1078808" cy="1078808"/>
          </a:xfrm>
          <a:prstGeom prst="rect">
            <a:avLst/>
          </a:prstGeom>
        </p:spPr>
      </p:pic>
      <p:grpSp>
        <p:nvGrpSpPr>
          <p:cNvPr id="12" name="组合 11"/>
          <p:cNvGrpSpPr/>
          <p:nvPr/>
        </p:nvGrpSpPr>
        <p:grpSpPr>
          <a:xfrm>
            <a:off x="4621096" y="2405198"/>
            <a:ext cx="2982119" cy="2684752"/>
            <a:chOff x="4594136" y="2522053"/>
            <a:chExt cx="2982119" cy="2684752"/>
          </a:xfrm>
          <a:solidFill>
            <a:schemeClr val="bg1">
              <a:lumMod val="95000"/>
            </a:schemeClr>
          </a:solidFill>
        </p:grpSpPr>
        <p:pic>
          <p:nvPicPr>
            <p:cNvPr id="13" name="图形 12" descr="文档"/>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3463" y="2522053"/>
              <a:ext cx="720000" cy="720000"/>
            </a:xfrm>
            <a:prstGeom prst="rect">
              <a:avLst/>
            </a:prstGeom>
          </p:spPr>
        </p:pic>
        <p:pic>
          <p:nvPicPr>
            <p:cNvPr id="14" name="图形 13" descr="上升趋势"/>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94136" y="4387191"/>
              <a:ext cx="720000" cy="720000"/>
            </a:xfrm>
            <a:prstGeom prst="rect">
              <a:avLst/>
            </a:prstGeom>
          </p:spPr>
        </p:pic>
        <p:pic>
          <p:nvPicPr>
            <p:cNvPr id="15" name="图形 14" descr="书籍"/>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6255" y="2623286"/>
              <a:ext cx="720000" cy="720000"/>
            </a:xfrm>
            <a:prstGeom prst="rect">
              <a:avLst/>
            </a:prstGeom>
          </p:spPr>
        </p:pic>
        <p:pic>
          <p:nvPicPr>
            <p:cNvPr id="16" name="图形 15" descr="购物袋"/>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65544" y="4486805"/>
              <a:ext cx="720000" cy="720000"/>
            </a:xfrm>
            <a:prstGeom prst="rect">
              <a:avLst/>
            </a:prstGeom>
          </p:spPr>
        </p:pic>
      </p:grpSp>
      <p:sp>
        <p:nvSpPr>
          <p:cNvPr id="18" name="文本框 17"/>
          <p:cNvSpPr txBox="1"/>
          <p:nvPr/>
        </p:nvSpPr>
        <p:spPr>
          <a:xfrm flipH="1">
            <a:off x="8166138" y="2156403"/>
            <a:ext cx="3089038" cy="1565910"/>
          </a:xfrm>
          <a:prstGeom prst="rect">
            <a:avLst/>
          </a:prstGeom>
          <a:noFill/>
        </p:spPr>
        <p:txBody>
          <a:bodyPr wrap="square" rtlCol="0">
            <a:spAutoFit/>
          </a:bodyPr>
          <a:lstStyle/>
          <a:p>
            <a:pPr>
              <a:lnSpc>
                <a:spcPct val="120000"/>
              </a:lnSpc>
            </a:pPr>
            <a:r>
              <a:rPr lang="zh-CN" altLang="en-US" sz="1600" spc="100" dirty="0">
                <a:solidFill>
                  <a:schemeClr val="bg1"/>
                </a:solidFill>
                <a:latin typeface="+mn-ea"/>
              </a:rPr>
              <a:t>由于时间限制，本项目仍存在着改进空间，如错误核酸码的纠正机制、整体封装、长时间工作时必要的散热模块等，有待于日后进行完善。</a:t>
            </a:r>
            <a:endParaRPr lang="zh-CN" altLang="en-US" sz="1600" spc="100" dirty="0">
              <a:solidFill>
                <a:schemeClr val="bg1"/>
              </a:solidFill>
              <a:latin typeface="+mn-ea"/>
            </a:endParaRPr>
          </a:p>
        </p:txBody>
      </p:sp>
      <p:sp>
        <p:nvSpPr>
          <p:cNvPr id="20" name="文本框 19"/>
          <p:cNvSpPr txBox="1"/>
          <p:nvPr/>
        </p:nvSpPr>
        <p:spPr>
          <a:xfrm flipH="1">
            <a:off x="8166138" y="4643727"/>
            <a:ext cx="3089038" cy="1565910"/>
          </a:xfrm>
          <a:prstGeom prst="rect">
            <a:avLst/>
          </a:prstGeom>
          <a:noFill/>
        </p:spPr>
        <p:txBody>
          <a:bodyPr wrap="square" rtlCol="0">
            <a:spAutoFit/>
          </a:bodyPr>
          <a:lstStyle/>
          <a:p>
            <a:pPr>
              <a:lnSpc>
                <a:spcPct val="120000"/>
              </a:lnSpc>
            </a:pPr>
            <a:r>
              <a:rPr lang="zh-CN" altLang="en-US" sz="1600" spc="100" dirty="0">
                <a:solidFill>
                  <a:schemeClr val="bg1"/>
                </a:solidFill>
                <a:latin typeface="+mn-ea"/>
              </a:rPr>
              <a:t>该产品具有广阔的市场前景、现实应用前景，在日后的逐步迭代更新中，我们将会一步步提高产品竞争力，使之能更好地融入市场。</a:t>
            </a:r>
            <a:endParaRPr lang="zh-CN" altLang="en-US" sz="1600" spc="100" dirty="0">
              <a:solidFill>
                <a:schemeClr val="bg1"/>
              </a:solidFill>
              <a:latin typeface="+mn-ea"/>
            </a:endParaRPr>
          </a:p>
        </p:txBody>
      </p:sp>
      <p:sp>
        <p:nvSpPr>
          <p:cNvPr id="21" name="文本框 20"/>
          <p:cNvSpPr txBox="1"/>
          <p:nvPr/>
        </p:nvSpPr>
        <p:spPr>
          <a:xfrm>
            <a:off x="890365" y="4643727"/>
            <a:ext cx="3165238" cy="1271270"/>
          </a:xfrm>
          <a:prstGeom prst="rect">
            <a:avLst/>
          </a:prstGeom>
          <a:noFill/>
        </p:spPr>
        <p:txBody>
          <a:bodyPr wrap="square" rtlCol="0">
            <a:spAutoFit/>
          </a:bodyPr>
          <a:lstStyle/>
          <a:p>
            <a:pPr algn="l">
              <a:lnSpc>
                <a:spcPct val="120000"/>
              </a:lnSpc>
            </a:pPr>
            <a:r>
              <a:rPr lang="zh-CN" altLang="en-US" sz="1600" spc="100" dirty="0">
                <a:solidFill>
                  <a:schemeClr val="bg1"/>
                </a:solidFill>
                <a:latin typeface="+mn-ea"/>
              </a:rPr>
              <a:t>本项目虽然是针对核酸检测码的，但它的思想与技术有着更广阔的发挥空间，如门禁系统、人脸识别与指纹识别系统等。</a:t>
            </a:r>
            <a:endParaRPr lang="zh-CN" altLang="en-US" sz="1600" spc="100" dirty="0">
              <a:solidFill>
                <a:schemeClr val="bg1"/>
              </a:solidFill>
              <a:latin typeface="+mn-ea"/>
            </a:endParaRPr>
          </a:p>
        </p:txBody>
      </p:sp>
      <p:sp>
        <p:nvSpPr>
          <p:cNvPr id="23" name="文本框 22"/>
          <p:cNvSpPr txBox="1"/>
          <p:nvPr/>
        </p:nvSpPr>
        <p:spPr>
          <a:xfrm>
            <a:off x="718185" y="2156460"/>
            <a:ext cx="3337560" cy="2155825"/>
          </a:xfrm>
          <a:prstGeom prst="rect">
            <a:avLst/>
          </a:prstGeom>
          <a:noFill/>
        </p:spPr>
        <p:txBody>
          <a:bodyPr wrap="square" rtlCol="0">
            <a:spAutoFit/>
          </a:bodyPr>
          <a:lstStyle/>
          <a:p>
            <a:pPr algn="l">
              <a:lnSpc>
                <a:spcPct val="120000"/>
              </a:lnSpc>
            </a:pPr>
            <a:r>
              <a:rPr lang="zh-CN" altLang="en-US" sz="1600" spc="100" dirty="0">
                <a:solidFill>
                  <a:schemeClr val="bg1"/>
                </a:solidFill>
                <a:latin typeface="+mn-ea"/>
              </a:rPr>
              <a:t>本项目基于嵌入式开发的思想，提供了一个机器替代人工的，核酸检测时扫码步骤的解决方案。经过测试，本项目达到了预期的目标与效果，填补了自动化核酸检测的一部分空白，拥有一定的研究价值与现实意义。</a:t>
            </a:r>
            <a:endParaRPr lang="zh-CN" altLang="en-US" sz="1600" spc="100" dirty="0">
              <a:solidFill>
                <a:schemeClr val="bg1"/>
              </a:solidFill>
              <a:latin typeface="+mn-ea"/>
            </a:endParaRPr>
          </a:p>
        </p:txBody>
      </p:sp>
      <p:sp>
        <p:nvSpPr>
          <p:cNvPr id="25" name="椭圆 24"/>
          <p:cNvSpPr/>
          <p:nvPr/>
        </p:nvSpPr>
        <p:spPr>
          <a:xfrm>
            <a:off x="5456255" y="3071442"/>
            <a:ext cx="1336078" cy="133607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2" name="文本框 1"/>
          <p:cNvSpPr txBox="1"/>
          <p:nvPr/>
        </p:nvSpPr>
        <p:spPr>
          <a:xfrm>
            <a:off x="154226" y="372031"/>
            <a:ext cx="1452880" cy="534035"/>
          </a:xfrm>
          <a:prstGeom prst="rect">
            <a:avLst/>
          </a:prstGeom>
          <a:noFill/>
        </p:spPr>
        <p:txBody>
          <a:bodyPr wrap="none" rtlCol="0">
            <a:spAutoFit/>
          </a:bodyPr>
          <a:p>
            <a:pPr>
              <a:lnSpc>
                <a:spcPct val="120000"/>
              </a:lnSpc>
            </a:pPr>
            <a:r>
              <a:rPr lang="zh-CN" altLang="en-US" sz="2400" b="1" spc="100" dirty="0">
                <a:solidFill>
                  <a:schemeClr val="bg1"/>
                </a:solidFill>
              </a:rPr>
              <a:t>第六部分</a:t>
            </a:r>
            <a:endParaRPr lang="zh-CN" altLang="en-US" sz="2400" b="1" spc="100" dirty="0">
              <a:solidFill>
                <a:schemeClr val="bg1"/>
              </a:solidFill>
            </a:endParaRPr>
          </a:p>
        </p:txBody>
      </p:sp>
      <p:sp>
        <p:nvSpPr>
          <p:cNvPr id="26" name="文本框 25"/>
          <p:cNvSpPr txBox="1"/>
          <p:nvPr/>
        </p:nvSpPr>
        <p:spPr>
          <a:xfrm>
            <a:off x="1919536" y="372031"/>
            <a:ext cx="817880" cy="534035"/>
          </a:xfrm>
          <a:prstGeom prst="rect">
            <a:avLst/>
          </a:prstGeom>
          <a:noFill/>
        </p:spPr>
        <p:txBody>
          <a:bodyPr wrap="none" rtlCol="0">
            <a:spAutoFit/>
          </a:bodyPr>
          <a:p>
            <a:pPr>
              <a:lnSpc>
                <a:spcPct val="120000"/>
              </a:lnSpc>
            </a:pPr>
            <a:r>
              <a:rPr lang="zh-CN" altLang="en-US" sz="2400" b="1" spc="100" dirty="0">
                <a:solidFill>
                  <a:schemeClr val="bg1"/>
                </a:solidFill>
                <a:sym typeface="+mn-ea"/>
              </a:rPr>
              <a:t>总结</a:t>
            </a:r>
            <a:endParaRPr lang="zh-CN" altLang="en-US" sz="2400" b="1" spc="100" dirty="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4" name="组合 3"/>
          <p:cNvGrpSpPr/>
          <p:nvPr/>
        </p:nvGrpSpPr>
        <p:grpSpPr>
          <a:xfrm>
            <a:off x="1447964" y="1253256"/>
            <a:ext cx="9213080" cy="3889374"/>
            <a:chOff x="1800389" y="1253256"/>
            <a:chExt cx="9213080" cy="3889374"/>
          </a:xfrm>
        </p:grpSpPr>
        <p:grpSp>
          <p:nvGrpSpPr>
            <p:cNvPr id="40" name="组合 39"/>
            <p:cNvGrpSpPr/>
            <p:nvPr/>
          </p:nvGrpSpPr>
          <p:grpSpPr>
            <a:xfrm>
              <a:off x="4954406" y="1253256"/>
              <a:ext cx="6059063" cy="3732586"/>
              <a:chOff x="4532132" y="1253256"/>
              <a:chExt cx="6059063" cy="3732586"/>
            </a:xfrm>
          </p:grpSpPr>
          <p:sp>
            <p:nvSpPr>
              <p:cNvPr id="46" name="矩形 45"/>
              <p:cNvSpPr/>
              <p:nvPr/>
            </p:nvSpPr>
            <p:spPr>
              <a:xfrm>
                <a:off x="5367050" y="1253256"/>
                <a:ext cx="1452880" cy="460375"/>
              </a:xfrm>
              <a:prstGeom prst="rect">
                <a:avLst/>
              </a:prstGeom>
              <a:effectLst/>
            </p:spPr>
            <p:txBody>
              <a:bodyPr wrap="none">
                <a:spAutoFit/>
              </a:bodyPr>
              <a:lstStyle/>
              <a:p>
                <a:pPr algn="l"/>
                <a:r>
                  <a:rPr lang="zh-CN" altLang="en-US" sz="2400" b="1" spc="100" dirty="0">
                    <a:solidFill>
                      <a:schemeClr val="bg1"/>
                    </a:solidFill>
                  </a:rPr>
                  <a:t>项目概述</a:t>
                </a:r>
                <a:endParaRPr lang="zh-CN" altLang="en-US" sz="2400" b="1" spc="100" dirty="0">
                  <a:solidFill>
                    <a:schemeClr val="bg1"/>
                  </a:solidFill>
                </a:endParaRPr>
              </a:p>
            </p:txBody>
          </p:sp>
          <p:sp>
            <p:nvSpPr>
              <p:cNvPr id="48" name="矩形 47"/>
              <p:cNvSpPr/>
              <p:nvPr/>
            </p:nvSpPr>
            <p:spPr>
              <a:xfrm>
                <a:off x="4532767" y="1262764"/>
                <a:ext cx="738357" cy="73835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9" name="文本框 48"/>
              <p:cNvSpPr txBox="1"/>
              <p:nvPr/>
            </p:nvSpPr>
            <p:spPr>
              <a:xfrm>
                <a:off x="4546981" y="1339555"/>
                <a:ext cx="709930" cy="583565"/>
              </a:xfrm>
              <a:prstGeom prst="rect">
                <a:avLst/>
              </a:prstGeom>
              <a:noFill/>
              <a:effectLst/>
            </p:spPr>
            <p:txBody>
              <a:bodyPr wrap="none" rtlCol="0">
                <a:spAutoFit/>
              </a:bodyPr>
              <a:lstStyle/>
              <a:p>
                <a:pPr algn="ctr"/>
                <a:r>
                  <a:rPr lang="en-US" altLang="zh-CN" sz="3200" b="1" spc="100" dirty="0">
                    <a:solidFill>
                      <a:schemeClr val="bg1"/>
                    </a:solidFill>
                    <a:latin typeface="微软雅黑" panose="020B0503020204020204" pitchFamily="34" charset="-122"/>
                    <a:ea typeface="微软雅黑" panose="020B0503020204020204" pitchFamily="34" charset="-122"/>
                  </a:rPr>
                  <a:t>01</a:t>
                </a:r>
                <a:endParaRPr lang="en-US" altLang="zh-CN" sz="3200" b="1" spc="100"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5367050" y="2745934"/>
                <a:ext cx="2405380" cy="460375"/>
              </a:xfrm>
              <a:prstGeom prst="rect">
                <a:avLst/>
              </a:prstGeom>
              <a:effectLst/>
            </p:spPr>
            <p:txBody>
              <a:bodyPr wrap="none">
                <a:spAutoFit/>
              </a:bodyPr>
              <a:lstStyle/>
              <a:p>
                <a:pPr algn="l"/>
                <a:r>
                  <a:rPr lang="zh-CN" altLang="en-US" sz="2400" b="1" spc="100" dirty="0">
                    <a:solidFill>
                      <a:schemeClr val="bg1"/>
                    </a:solidFill>
                  </a:rPr>
                  <a:t>核心创新点论证</a:t>
                </a:r>
                <a:endParaRPr lang="zh-CN" altLang="en-US" sz="2400" b="1" spc="100" dirty="0">
                  <a:solidFill>
                    <a:schemeClr val="bg1"/>
                  </a:solidFill>
                </a:endParaRPr>
              </a:p>
            </p:txBody>
          </p:sp>
          <p:sp>
            <p:nvSpPr>
              <p:cNvPr id="52" name="矩形 51"/>
              <p:cNvSpPr/>
              <p:nvPr/>
            </p:nvSpPr>
            <p:spPr>
              <a:xfrm>
                <a:off x="4532767" y="2755442"/>
                <a:ext cx="738357" cy="73835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3" name="文本框 52"/>
              <p:cNvSpPr txBox="1"/>
              <p:nvPr/>
            </p:nvSpPr>
            <p:spPr>
              <a:xfrm>
                <a:off x="4546981" y="2832233"/>
                <a:ext cx="709930" cy="583565"/>
              </a:xfrm>
              <a:prstGeom prst="rect">
                <a:avLst/>
              </a:prstGeom>
              <a:noFill/>
              <a:effectLst/>
            </p:spPr>
            <p:txBody>
              <a:bodyPr wrap="none" rtlCol="0">
                <a:spAutoFit/>
              </a:bodyPr>
              <a:lstStyle/>
              <a:p>
                <a:pPr lvl="0" algn="ctr">
                  <a:buClrTx/>
                  <a:buSzTx/>
                  <a:buFontTx/>
                </a:pPr>
                <a:r>
                  <a:rPr lang="en-US" altLang="zh-CN" sz="3200" b="1" spc="100" dirty="0">
                    <a:solidFill>
                      <a:schemeClr val="bg1"/>
                    </a:solidFill>
                    <a:latin typeface="微软雅黑" panose="020B0503020204020204" pitchFamily="34" charset="-122"/>
                    <a:ea typeface="微软雅黑" panose="020B0503020204020204" pitchFamily="34" charset="-122"/>
                    <a:sym typeface="+mn-ea"/>
                  </a:rPr>
                  <a:t>02</a:t>
                </a:r>
                <a:endParaRPr lang="en-US" altLang="zh-CN" sz="3200" b="1" spc="100" dirty="0">
                  <a:solidFill>
                    <a:schemeClr val="bg1"/>
                  </a:solidFill>
                  <a:latin typeface="微软雅黑" panose="020B0503020204020204" pitchFamily="34" charset="-122"/>
                  <a:ea typeface="微软雅黑" panose="020B0503020204020204" pitchFamily="34" charset="-122"/>
                  <a:sym typeface="+mn-ea"/>
                </a:endParaRPr>
              </a:p>
            </p:txBody>
          </p:sp>
          <p:sp>
            <p:nvSpPr>
              <p:cNvPr id="54" name="矩形 53"/>
              <p:cNvSpPr/>
              <p:nvPr/>
            </p:nvSpPr>
            <p:spPr>
              <a:xfrm>
                <a:off x="5366415" y="4237977"/>
                <a:ext cx="2087880" cy="460375"/>
              </a:xfrm>
              <a:prstGeom prst="rect">
                <a:avLst/>
              </a:prstGeom>
              <a:effectLst/>
            </p:spPr>
            <p:txBody>
              <a:bodyPr wrap="none">
                <a:spAutoFit/>
              </a:bodyPr>
              <a:lstStyle/>
              <a:p>
                <a:pPr algn="l"/>
                <a:r>
                  <a:rPr lang="zh-CN" altLang="en-US" sz="2400" b="1" spc="100" dirty="0">
                    <a:solidFill>
                      <a:schemeClr val="bg1"/>
                    </a:solidFill>
                  </a:rPr>
                  <a:t>项目技术介绍</a:t>
                </a:r>
                <a:endParaRPr lang="zh-CN" altLang="en-US" sz="2400" b="1" spc="100" dirty="0">
                  <a:solidFill>
                    <a:schemeClr val="bg1"/>
                  </a:solidFill>
                </a:endParaRPr>
              </a:p>
            </p:txBody>
          </p:sp>
          <p:sp>
            <p:nvSpPr>
              <p:cNvPr id="56" name="矩形 55"/>
              <p:cNvSpPr/>
              <p:nvPr/>
            </p:nvSpPr>
            <p:spPr>
              <a:xfrm>
                <a:off x="4532132" y="4247485"/>
                <a:ext cx="738357" cy="73835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7" name="文本框 56"/>
              <p:cNvSpPr txBox="1"/>
              <p:nvPr/>
            </p:nvSpPr>
            <p:spPr>
              <a:xfrm>
                <a:off x="4545714" y="4324276"/>
                <a:ext cx="709930" cy="583565"/>
              </a:xfrm>
              <a:prstGeom prst="rect">
                <a:avLst/>
              </a:prstGeom>
              <a:noFill/>
              <a:effectLst/>
            </p:spPr>
            <p:txBody>
              <a:bodyPr wrap="none" rtlCol="0">
                <a:spAutoFit/>
              </a:bodyPr>
              <a:lstStyle/>
              <a:p>
                <a:pPr lvl="0" algn="ctr">
                  <a:buClrTx/>
                  <a:buSzTx/>
                  <a:buFontTx/>
                </a:pPr>
                <a:r>
                  <a:rPr lang="en-US" altLang="zh-CN" sz="3200" b="1" spc="100" dirty="0">
                    <a:solidFill>
                      <a:schemeClr val="bg1"/>
                    </a:solidFill>
                    <a:latin typeface="微软雅黑" panose="020B0503020204020204" pitchFamily="34" charset="-122"/>
                    <a:ea typeface="微软雅黑" panose="020B0503020204020204" pitchFamily="34" charset="-122"/>
                    <a:sym typeface="+mn-ea"/>
                  </a:rPr>
                  <a:t>03</a:t>
                </a:r>
                <a:endParaRPr lang="en-US" altLang="zh-CN" sz="3200" b="1" spc="100" dirty="0">
                  <a:solidFill>
                    <a:schemeClr val="bg1"/>
                  </a:solidFill>
                  <a:latin typeface="微软雅黑" panose="020B0503020204020204" pitchFamily="34" charset="-122"/>
                  <a:ea typeface="微软雅黑" panose="020B0503020204020204" pitchFamily="34" charset="-122"/>
                  <a:sym typeface="+mn-ea"/>
                </a:endParaRPr>
              </a:p>
            </p:txBody>
          </p:sp>
          <p:sp>
            <p:nvSpPr>
              <p:cNvPr id="58" name="矩形 57"/>
              <p:cNvSpPr/>
              <p:nvPr/>
            </p:nvSpPr>
            <p:spPr>
              <a:xfrm>
                <a:off x="9138315" y="1262796"/>
                <a:ext cx="1452880" cy="460375"/>
              </a:xfrm>
              <a:prstGeom prst="rect">
                <a:avLst/>
              </a:prstGeom>
              <a:effectLst/>
            </p:spPr>
            <p:txBody>
              <a:bodyPr wrap="none">
                <a:spAutoFit/>
              </a:bodyPr>
              <a:lstStyle/>
              <a:p>
                <a:pPr algn="l"/>
                <a:r>
                  <a:rPr lang="zh-CN" altLang="en-US" sz="2400" b="1" spc="100" dirty="0">
                    <a:solidFill>
                      <a:schemeClr val="bg1"/>
                    </a:solidFill>
                    <a:sym typeface="+mn-ea"/>
                  </a:rPr>
                  <a:t>产品测试</a:t>
                </a:r>
                <a:endParaRPr lang="zh-CN" altLang="en-US" sz="2400" b="1" spc="100" dirty="0">
                  <a:solidFill>
                    <a:schemeClr val="bg1"/>
                  </a:solidFill>
                </a:endParaRPr>
              </a:p>
            </p:txBody>
          </p:sp>
          <p:sp>
            <p:nvSpPr>
              <p:cNvPr id="60" name="矩形 59"/>
              <p:cNvSpPr/>
              <p:nvPr/>
            </p:nvSpPr>
            <p:spPr>
              <a:xfrm>
                <a:off x="8304032" y="1272304"/>
                <a:ext cx="738357" cy="73835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61" name="文本框 60"/>
              <p:cNvSpPr txBox="1"/>
              <p:nvPr/>
            </p:nvSpPr>
            <p:spPr>
              <a:xfrm>
                <a:off x="8318246" y="1349095"/>
                <a:ext cx="709930" cy="583565"/>
              </a:xfrm>
              <a:prstGeom prst="rect">
                <a:avLst/>
              </a:prstGeom>
              <a:noFill/>
              <a:effectLst/>
            </p:spPr>
            <p:txBody>
              <a:bodyPr wrap="none" rtlCol="0">
                <a:spAutoFit/>
              </a:bodyPr>
              <a:lstStyle/>
              <a:p>
                <a:pPr lvl="0" algn="ctr">
                  <a:buClrTx/>
                  <a:buSzTx/>
                  <a:buFontTx/>
                </a:pPr>
                <a:r>
                  <a:rPr lang="en-US" altLang="zh-CN" sz="3200" b="1" spc="100" dirty="0">
                    <a:solidFill>
                      <a:schemeClr val="bg1"/>
                    </a:solidFill>
                    <a:latin typeface="微软雅黑" panose="020B0503020204020204" pitchFamily="34" charset="-122"/>
                    <a:ea typeface="微软雅黑" panose="020B0503020204020204" pitchFamily="34" charset="-122"/>
                    <a:sym typeface="+mn-ea"/>
                  </a:rPr>
                  <a:t>04</a:t>
                </a:r>
                <a:endParaRPr lang="en-US" altLang="zh-CN" sz="3200" b="1" spc="1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41" name="组合 40"/>
            <p:cNvGrpSpPr/>
            <p:nvPr/>
          </p:nvGrpSpPr>
          <p:grpSpPr>
            <a:xfrm>
              <a:off x="1800389" y="1779486"/>
              <a:ext cx="2672578" cy="3363144"/>
              <a:chOff x="2218704" y="1779486"/>
              <a:chExt cx="2672578" cy="3363144"/>
            </a:xfrm>
          </p:grpSpPr>
          <p:grpSp>
            <p:nvGrpSpPr>
              <p:cNvPr id="42" name="组合 41"/>
              <p:cNvGrpSpPr/>
              <p:nvPr/>
            </p:nvGrpSpPr>
            <p:grpSpPr>
              <a:xfrm>
                <a:off x="2436738" y="2745693"/>
                <a:ext cx="2236510" cy="1430730"/>
                <a:chOff x="1719375" y="2276872"/>
                <a:chExt cx="2236510" cy="1430730"/>
              </a:xfrm>
            </p:grpSpPr>
            <p:sp>
              <p:nvSpPr>
                <p:cNvPr id="44" name="文本框 43"/>
                <p:cNvSpPr txBox="1"/>
                <p:nvPr/>
              </p:nvSpPr>
              <p:spPr>
                <a:xfrm>
                  <a:off x="2142568" y="2276872"/>
                  <a:ext cx="1390124" cy="834844"/>
                </a:xfrm>
                <a:prstGeom prst="rect">
                  <a:avLst/>
                </a:prstGeom>
                <a:noFill/>
              </p:spPr>
              <p:txBody>
                <a:bodyPr wrap="none" rtlCol="0">
                  <a:spAutoFit/>
                </a:bodyPr>
                <a:lstStyle/>
                <a:p>
                  <a:pPr algn="ctr">
                    <a:lnSpc>
                      <a:spcPct val="120000"/>
                    </a:lnSpc>
                  </a:pPr>
                  <a:r>
                    <a:rPr lang="zh-CN" altLang="en-US" sz="4400" b="1" spc="300" dirty="0">
                      <a:solidFill>
                        <a:schemeClr val="bg1"/>
                      </a:solidFill>
                    </a:rPr>
                    <a:t>目录</a:t>
                  </a:r>
                  <a:endParaRPr lang="zh-CN" altLang="en-US" sz="4400" b="1" spc="300" dirty="0">
                    <a:solidFill>
                      <a:schemeClr val="bg1"/>
                    </a:solidFill>
                  </a:endParaRPr>
                </a:p>
              </p:txBody>
            </p:sp>
            <p:sp>
              <p:nvSpPr>
                <p:cNvPr id="45" name="文本框 44"/>
                <p:cNvSpPr txBox="1"/>
                <p:nvPr/>
              </p:nvSpPr>
              <p:spPr>
                <a:xfrm>
                  <a:off x="1719375" y="3011578"/>
                  <a:ext cx="2236510" cy="696024"/>
                </a:xfrm>
                <a:prstGeom prst="rect">
                  <a:avLst/>
                </a:prstGeom>
                <a:noFill/>
              </p:spPr>
              <p:txBody>
                <a:bodyPr wrap="none" rtlCol="0">
                  <a:spAutoFit/>
                </a:bodyPr>
                <a:lstStyle/>
                <a:p>
                  <a:pPr algn="ctr">
                    <a:lnSpc>
                      <a:spcPct val="120000"/>
                    </a:lnSpc>
                  </a:pPr>
                  <a:r>
                    <a:rPr lang="en-US" altLang="zh-CN" sz="3600" spc="300" dirty="0">
                      <a:solidFill>
                        <a:schemeClr val="bg1"/>
                      </a:solidFill>
                    </a:rPr>
                    <a:t>contents</a:t>
                  </a:r>
                  <a:endParaRPr lang="zh-CN" altLang="en-US" sz="3600" spc="300" dirty="0">
                    <a:solidFill>
                      <a:schemeClr val="bg1"/>
                    </a:solidFill>
                  </a:endParaRPr>
                </a:p>
              </p:txBody>
            </p:sp>
          </p:grpSp>
          <p:sp>
            <p:nvSpPr>
              <p:cNvPr id="43" name="图文框 42"/>
              <p:cNvSpPr/>
              <p:nvPr/>
            </p:nvSpPr>
            <p:spPr>
              <a:xfrm>
                <a:off x="2218704" y="1779486"/>
                <a:ext cx="2672578" cy="3363144"/>
              </a:xfrm>
              <a:prstGeom prst="frame">
                <a:avLst>
                  <a:gd name="adj1" fmla="val 2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2" name="矩形 1"/>
          <p:cNvSpPr/>
          <p:nvPr/>
        </p:nvSpPr>
        <p:spPr>
          <a:xfrm>
            <a:off x="9208164" y="2755046"/>
            <a:ext cx="2087880" cy="460375"/>
          </a:xfrm>
          <a:prstGeom prst="rect">
            <a:avLst/>
          </a:prstGeom>
          <a:effectLst/>
        </p:spPr>
        <p:txBody>
          <a:bodyPr wrap="none">
            <a:spAutoFit/>
          </a:bodyPr>
          <a:p>
            <a:pPr algn="l"/>
            <a:r>
              <a:rPr lang="zh-CN" altLang="en-US" sz="2400" b="1" spc="100" dirty="0">
                <a:solidFill>
                  <a:schemeClr val="bg1"/>
                </a:solidFill>
              </a:rPr>
              <a:t>市场应用前景</a:t>
            </a:r>
            <a:endParaRPr lang="zh-CN" altLang="en-US" sz="2400" b="1" spc="100" dirty="0">
              <a:solidFill>
                <a:schemeClr val="bg1"/>
              </a:solidFill>
            </a:endParaRPr>
          </a:p>
        </p:txBody>
      </p:sp>
      <p:sp>
        <p:nvSpPr>
          <p:cNvPr id="3" name="矩形 2"/>
          <p:cNvSpPr/>
          <p:nvPr/>
        </p:nvSpPr>
        <p:spPr>
          <a:xfrm>
            <a:off x="8373881" y="2764554"/>
            <a:ext cx="738357" cy="73835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bg1"/>
              </a:solidFill>
            </a:endParaRPr>
          </a:p>
        </p:txBody>
      </p:sp>
      <p:sp>
        <p:nvSpPr>
          <p:cNvPr id="6" name="文本框 5"/>
          <p:cNvSpPr txBox="1"/>
          <p:nvPr/>
        </p:nvSpPr>
        <p:spPr>
          <a:xfrm>
            <a:off x="8400795" y="2841345"/>
            <a:ext cx="684530" cy="583565"/>
          </a:xfrm>
          <a:prstGeom prst="rect">
            <a:avLst/>
          </a:prstGeom>
          <a:noFill/>
          <a:effectLst/>
        </p:spPr>
        <p:txBody>
          <a:bodyPr wrap="none" rtlCol="0">
            <a:spAutoFit/>
          </a:bodyPr>
          <a:lstStyle/>
          <a:p>
            <a:pPr lvl="0" algn="ctr">
              <a:buClrTx/>
              <a:buSzTx/>
              <a:buFontTx/>
            </a:pPr>
            <a:r>
              <a:rPr lang="en-US" altLang="zh-CN" sz="3200" b="1" spc="100" dirty="0">
                <a:solidFill>
                  <a:schemeClr val="bg1"/>
                </a:solidFill>
                <a:latin typeface="微软雅黑" panose="020B0503020204020204" pitchFamily="34" charset="-122"/>
                <a:ea typeface="微软雅黑" panose="020B0503020204020204" pitchFamily="34" charset="-122"/>
                <a:sym typeface="+mn-ea"/>
              </a:rPr>
              <a:t>05</a:t>
            </a:r>
            <a:endParaRPr lang="en-US" altLang="zh-CN" sz="3200" b="1" spc="100" dirty="0">
              <a:solidFill>
                <a:schemeClr val="bg1"/>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9208164" y="4247296"/>
            <a:ext cx="817880" cy="460375"/>
          </a:xfrm>
          <a:prstGeom prst="rect">
            <a:avLst/>
          </a:prstGeom>
          <a:effectLst/>
        </p:spPr>
        <p:txBody>
          <a:bodyPr wrap="none">
            <a:spAutoFit/>
          </a:bodyPr>
          <a:lstStyle/>
          <a:p>
            <a:pPr algn="l"/>
            <a:r>
              <a:rPr lang="zh-CN" altLang="en-US" sz="2400" b="1" spc="100" dirty="0">
                <a:solidFill>
                  <a:schemeClr val="bg1"/>
                </a:solidFill>
              </a:rPr>
              <a:t>总结</a:t>
            </a:r>
            <a:endParaRPr lang="zh-CN" altLang="en-US" sz="2400" b="1" spc="100" dirty="0">
              <a:solidFill>
                <a:schemeClr val="bg1"/>
              </a:solidFill>
            </a:endParaRPr>
          </a:p>
        </p:txBody>
      </p:sp>
      <p:sp>
        <p:nvSpPr>
          <p:cNvPr id="8" name="矩形 7"/>
          <p:cNvSpPr/>
          <p:nvPr/>
        </p:nvSpPr>
        <p:spPr>
          <a:xfrm>
            <a:off x="8373881" y="4256804"/>
            <a:ext cx="738357" cy="73835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文本框 8"/>
          <p:cNvSpPr txBox="1"/>
          <p:nvPr/>
        </p:nvSpPr>
        <p:spPr>
          <a:xfrm>
            <a:off x="8400795" y="4333595"/>
            <a:ext cx="684530" cy="583565"/>
          </a:xfrm>
          <a:prstGeom prst="rect">
            <a:avLst/>
          </a:prstGeom>
          <a:noFill/>
          <a:effectLst/>
        </p:spPr>
        <p:txBody>
          <a:bodyPr wrap="none" rtlCol="0">
            <a:spAutoFit/>
          </a:bodyPr>
          <a:lstStyle/>
          <a:p>
            <a:pPr lvl="0" algn="ctr">
              <a:buClrTx/>
              <a:buSzTx/>
              <a:buFontTx/>
            </a:pPr>
            <a:r>
              <a:rPr lang="en-US" altLang="zh-CN" sz="3200" b="1" spc="100" dirty="0">
                <a:solidFill>
                  <a:schemeClr val="bg1"/>
                </a:solidFill>
                <a:latin typeface="微软雅黑" panose="020B0503020204020204" pitchFamily="34" charset="-122"/>
                <a:ea typeface="微软雅黑" panose="020B0503020204020204" pitchFamily="34" charset="-122"/>
                <a:sym typeface="+mn-ea"/>
              </a:rPr>
              <a:t>06</a:t>
            </a:r>
            <a:endParaRPr lang="en-US" altLang="zh-CN" sz="32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1250" r="21250"/>
          <a:stretch>
            <a:fillRect/>
          </a:stretch>
        </p:blipFill>
        <p:spPr>
          <a:xfrm>
            <a:off x="2590800" y="760891"/>
            <a:ext cx="7010400" cy="5336218"/>
          </a:xfrm>
          <a:prstGeom prst="rect">
            <a:avLst/>
          </a:prstGeom>
        </p:spPr>
      </p:pic>
      <p:sp>
        <p:nvSpPr>
          <p:cNvPr id="12" name="文本框 11"/>
          <p:cNvSpPr txBox="1"/>
          <p:nvPr/>
        </p:nvSpPr>
        <p:spPr>
          <a:xfrm>
            <a:off x="289560" y="2786330"/>
            <a:ext cx="11612880" cy="1322070"/>
          </a:xfrm>
          <a:prstGeom prst="rect">
            <a:avLst/>
          </a:prstGeom>
          <a:noFill/>
        </p:spPr>
        <p:txBody>
          <a:bodyPr wrap="none" rtlCol="0">
            <a:spAutoFit/>
          </a:bodyPr>
          <a:lstStyle/>
          <a:p>
            <a:pPr algn="ctr"/>
            <a:r>
              <a:rPr lang="zh-CN" altLang="en-US" sz="8000" b="1" spc="1000" dirty="0">
                <a:solidFill>
                  <a:schemeClr val="accent1"/>
                </a:solidFill>
                <a:effectLst>
                  <a:outerShdw blurRad="38100" dist="76200" dir="5400000" sx="102000" sy="102000" algn="t" rotWithShape="0">
                    <a:prstClr val="black">
                      <a:alpha val="50000"/>
                    </a:prstClr>
                  </a:outerShdw>
                </a:effectLst>
                <a:sym typeface="+mn-ea"/>
              </a:rPr>
              <a:t>智能核酸检测扫码系统</a:t>
            </a:r>
            <a:endParaRPr lang="zh-CN" altLang="en-US" sz="8000" b="1" spc="1000" dirty="0">
              <a:solidFill>
                <a:schemeClr val="accent1"/>
              </a:solidFill>
              <a:effectLst>
                <a:outerShdw blurRad="38100" dist="76200" dir="5400000" sx="102000" sy="102000" algn="t" rotWithShape="0">
                  <a:prstClr val="black">
                    <a:alpha val="50000"/>
                  </a:prstClr>
                </a:outerShdw>
              </a:effectLst>
            </a:endParaRPr>
          </a:p>
        </p:txBody>
      </p:sp>
      <p:grpSp>
        <p:nvGrpSpPr>
          <p:cNvPr id="17" name="组合 16"/>
          <p:cNvGrpSpPr/>
          <p:nvPr/>
        </p:nvGrpSpPr>
        <p:grpSpPr>
          <a:xfrm>
            <a:off x="4923792" y="4600605"/>
            <a:ext cx="2344420" cy="880535"/>
            <a:chOff x="4923793" y="3608070"/>
            <a:chExt cx="2344420" cy="880535"/>
          </a:xfrm>
        </p:grpSpPr>
        <p:sp>
          <p:nvSpPr>
            <p:cNvPr id="18" name="PA-文本框 5"/>
            <p:cNvSpPr txBox="1"/>
            <p:nvPr>
              <p:custDataLst>
                <p:tags r:id="rId3"/>
              </p:custDataLst>
            </p:nvPr>
          </p:nvSpPr>
          <p:spPr>
            <a:xfrm flipH="1">
              <a:off x="4937761" y="3608070"/>
              <a:ext cx="2316480" cy="645160"/>
            </a:xfrm>
            <a:prstGeom prst="rect">
              <a:avLst/>
            </a:prstGeom>
            <a:noFill/>
          </p:spPr>
          <p:txBody>
            <a:bodyPr wrap="none" rtlCol="0">
              <a:spAutoFit/>
            </a:bodyPr>
            <a:lstStyle/>
            <a:p>
              <a:pPr algn="ctr"/>
              <a:r>
                <a:rPr lang="zh-CN" altLang="en-US" sz="3600" spc="600" dirty="0">
                  <a:solidFill>
                    <a:schemeClr val="bg1"/>
                  </a:solidFill>
                  <a:latin typeface="+mj-ea"/>
                  <a:ea typeface="+mj-ea"/>
                </a:rPr>
                <a:t>感谢大家</a:t>
              </a:r>
              <a:endParaRPr lang="zh-CN" altLang="en-US" sz="3600" spc="600" dirty="0">
                <a:solidFill>
                  <a:schemeClr val="bg1"/>
                </a:solidFill>
                <a:latin typeface="+mj-ea"/>
                <a:ea typeface="+mj-ea"/>
              </a:endParaRPr>
            </a:p>
          </p:txBody>
        </p:sp>
        <p:sp>
          <p:nvSpPr>
            <p:cNvPr id="19" name="PA-文本框 9"/>
            <p:cNvSpPr txBox="1"/>
            <p:nvPr>
              <p:custDataLst>
                <p:tags r:id="rId4"/>
              </p:custDataLst>
            </p:nvPr>
          </p:nvSpPr>
          <p:spPr>
            <a:xfrm flipH="1">
              <a:off x="4923793" y="4181900"/>
              <a:ext cx="2344420" cy="306705"/>
            </a:xfrm>
            <a:prstGeom prst="rect">
              <a:avLst/>
            </a:prstGeom>
            <a:noFill/>
          </p:spPr>
          <p:txBody>
            <a:bodyPr wrap="none" rtlCol="0">
              <a:spAutoFit/>
            </a:bodyPr>
            <a:lstStyle/>
            <a:p>
              <a:pPr algn="ctr"/>
              <a:r>
                <a:rPr lang="en-US" altLang="zh-CN" sz="1400" spc="50" dirty="0">
                  <a:solidFill>
                    <a:schemeClr val="bg1"/>
                  </a:solidFill>
                  <a:latin typeface="+mj-ea"/>
                  <a:ea typeface="+mj-ea"/>
                </a:rPr>
                <a:t>Thank you for listening </a:t>
              </a:r>
              <a:endParaRPr lang="en-US" altLang="zh-CN" sz="1400" spc="50" dirty="0">
                <a:solidFill>
                  <a:schemeClr val="bg1"/>
                </a:solidFill>
                <a:latin typeface="+mj-ea"/>
                <a:ea typeface="+mj-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11" name="组合 10"/>
          <p:cNvGrpSpPr/>
          <p:nvPr/>
        </p:nvGrpSpPr>
        <p:grpSpPr>
          <a:xfrm>
            <a:off x="1642969" y="1730025"/>
            <a:ext cx="7352398" cy="3397950"/>
            <a:chOff x="1314727" y="1730025"/>
            <a:chExt cx="7352398" cy="3397950"/>
          </a:xfrm>
        </p:grpSpPr>
        <p:sp>
          <p:nvSpPr>
            <p:cNvPr id="20" name="矩形 19"/>
            <p:cNvSpPr/>
            <p:nvPr/>
          </p:nvSpPr>
          <p:spPr>
            <a:xfrm>
              <a:off x="5385445" y="2921501"/>
              <a:ext cx="3281680" cy="1014730"/>
            </a:xfrm>
            <a:prstGeom prst="rect">
              <a:avLst/>
            </a:prstGeom>
          </p:spPr>
          <p:txBody>
            <a:bodyPr wrap="none">
              <a:spAutoFit/>
            </a:bodyPr>
            <a:lstStyle/>
            <a:p>
              <a:pPr algn="l"/>
              <a:r>
                <a:rPr lang="zh-CN" altLang="en-US" sz="6000" b="1" spc="100" dirty="0">
                  <a:solidFill>
                    <a:schemeClr val="bg1"/>
                  </a:solidFill>
                  <a:sym typeface="+mn-ea"/>
                </a:rPr>
                <a:t>项目概述</a:t>
              </a:r>
              <a:endParaRPr lang="zh-CN" altLang="en-US" sz="6000" b="1" spc="300" dirty="0">
                <a:solidFill>
                  <a:schemeClr val="bg1"/>
                </a:solidFill>
              </a:endParaRPr>
            </a:p>
          </p:txBody>
        </p:sp>
        <p:grpSp>
          <p:nvGrpSpPr>
            <p:cNvPr id="13" name="组合 12"/>
            <p:cNvGrpSpPr/>
            <p:nvPr/>
          </p:nvGrpSpPr>
          <p:grpSpPr>
            <a:xfrm>
              <a:off x="1314727" y="1730025"/>
              <a:ext cx="3397950" cy="3397950"/>
              <a:chOff x="1314727" y="1730025"/>
              <a:chExt cx="3397950" cy="3397950"/>
            </a:xfrm>
          </p:grpSpPr>
          <p:grpSp>
            <p:nvGrpSpPr>
              <p:cNvPr id="15" name="组合 14"/>
              <p:cNvGrpSpPr/>
              <p:nvPr/>
            </p:nvGrpSpPr>
            <p:grpSpPr>
              <a:xfrm>
                <a:off x="2287262" y="2343875"/>
                <a:ext cx="1452880" cy="2170251"/>
                <a:chOff x="2287262" y="2338869"/>
                <a:chExt cx="1452880" cy="2170251"/>
              </a:xfrm>
            </p:grpSpPr>
            <p:pic>
              <p:nvPicPr>
                <p:cNvPr id="17" name="图形 16" descr="文档"/>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9914" y="2338869"/>
                  <a:ext cx="1447576" cy="1447576"/>
                </a:xfrm>
                <a:prstGeom prst="rect">
                  <a:avLst/>
                </a:prstGeom>
              </p:spPr>
            </p:pic>
            <p:sp>
              <p:nvSpPr>
                <p:cNvPr id="18" name="文本框 17"/>
                <p:cNvSpPr txBox="1"/>
                <p:nvPr/>
              </p:nvSpPr>
              <p:spPr>
                <a:xfrm>
                  <a:off x="2287262" y="3819325"/>
                  <a:ext cx="1452880" cy="534035"/>
                </a:xfrm>
                <a:prstGeom prst="rect">
                  <a:avLst/>
                </a:prstGeom>
                <a:noFill/>
              </p:spPr>
              <p:txBody>
                <a:bodyPr wrap="none" rtlCol="0">
                  <a:spAutoFit/>
                </a:bodyPr>
                <a:lstStyle/>
                <a:p>
                  <a:pPr algn="ctr">
                    <a:lnSpc>
                      <a:spcPct val="120000"/>
                    </a:lnSpc>
                  </a:pPr>
                  <a:r>
                    <a:rPr lang="zh-CN" altLang="en-US" sz="2400" b="1" spc="100" dirty="0">
                      <a:solidFill>
                        <a:schemeClr val="bg1"/>
                      </a:solidFill>
                    </a:rPr>
                    <a:t>第一部分</a:t>
                  </a:r>
                  <a:endParaRPr lang="zh-CN" altLang="en-US" sz="2400" b="1" spc="100" dirty="0">
                    <a:solidFill>
                      <a:schemeClr val="bg1"/>
                    </a:solidFill>
                  </a:endParaRPr>
                </a:p>
              </p:txBody>
            </p:sp>
            <p:cxnSp>
              <p:nvCxnSpPr>
                <p:cNvPr id="19" name="直接连接符 18"/>
                <p:cNvCxnSpPr/>
                <p:nvPr/>
              </p:nvCxnSpPr>
              <p:spPr>
                <a:xfrm>
                  <a:off x="2584239" y="4509120"/>
                  <a:ext cx="85892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1314727" y="1730025"/>
                <a:ext cx="3397950" cy="3397950"/>
              </a:xfrm>
              <a:prstGeom prst="ellipse">
                <a:avLst/>
              </a:prstGeom>
              <a:noFill/>
              <a:ln w="3175"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2" name="文本框 1"/>
          <p:cNvSpPr txBox="1"/>
          <p:nvPr/>
        </p:nvSpPr>
        <p:spPr>
          <a:xfrm>
            <a:off x="6960235" y="4041775"/>
            <a:ext cx="2338705" cy="1337945"/>
          </a:xfrm>
          <a:prstGeom prst="rect">
            <a:avLst/>
          </a:prstGeom>
          <a:noFill/>
        </p:spPr>
        <p:txBody>
          <a:bodyPr wrap="square" rtlCol="0">
            <a:spAutoFit/>
          </a:bodyPr>
          <a:p>
            <a:pPr>
              <a:lnSpc>
                <a:spcPct val="150000"/>
              </a:lnSpc>
            </a:pPr>
            <a:r>
              <a:rPr lang="zh-CN" altLang="en-US">
                <a:solidFill>
                  <a:schemeClr val="bg1"/>
                </a:solidFill>
              </a:rPr>
              <a:t>背景描述</a:t>
            </a:r>
            <a:endParaRPr lang="zh-CN" altLang="en-US">
              <a:solidFill>
                <a:schemeClr val="bg1"/>
              </a:solidFill>
            </a:endParaRPr>
          </a:p>
          <a:p>
            <a:pPr>
              <a:lnSpc>
                <a:spcPct val="150000"/>
              </a:lnSpc>
            </a:pPr>
            <a:r>
              <a:rPr lang="zh-CN" altLang="en-US">
                <a:solidFill>
                  <a:schemeClr val="bg1"/>
                </a:solidFill>
              </a:rPr>
              <a:t>功能描述</a:t>
            </a:r>
            <a:endParaRPr lang="zh-CN" altLang="en-US">
              <a:solidFill>
                <a:schemeClr val="bg1"/>
              </a:solidFill>
            </a:endParaRPr>
          </a:p>
          <a:p>
            <a:pPr>
              <a:lnSpc>
                <a:spcPct val="150000"/>
              </a:lnSpc>
            </a:pPr>
            <a:r>
              <a:rPr lang="zh-CN" altLang="en-US">
                <a:solidFill>
                  <a:schemeClr val="bg1"/>
                </a:solidFill>
                <a:sym typeface="+mn-ea"/>
              </a:rPr>
              <a:t>应用场景描述</a:t>
            </a:r>
            <a:endParaRPr lang="zh-CN" altLang="en-US">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第一部分</a:t>
            </a:r>
            <a:endParaRPr lang="zh-CN" altLang="en-US" sz="2400" b="1" spc="100" dirty="0">
              <a:solidFill>
                <a:schemeClr val="bg1"/>
              </a:solidFill>
            </a:endParaRPr>
          </a:p>
        </p:txBody>
      </p:sp>
      <p:sp>
        <p:nvSpPr>
          <p:cNvPr id="4" name="文本框 3"/>
          <p:cNvSpPr txBox="1"/>
          <p:nvPr/>
        </p:nvSpPr>
        <p:spPr>
          <a:xfrm>
            <a:off x="1919536" y="372031"/>
            <a:ext cx="1452880" cy="534035"/>
          </a:xfrm>
          <a:prstGeom prst="rect">
            <a:avLst/>
          </a:prstGeom>
          <a:noFill/>
        </p:spPr>
        <p:txBody>
          <a:bodyPr wrap="none" rtlCol="0">
            <a:spAutoFit/>
          </a:bodyPr>
          <a:lstStyle/>
          <a:p>
            <a:pPr>
              <a:lnSpc>
                <a:spcPct val="120000"/>
              </a:lnSpc>
            </a:pPr>
            <a:r>
              <a:rPr lang="zh-CN" altLang="en-US" sz="2400" b="1" spc="100" dirty="0">
                <a:solidFill>
                  <a:schemeClr val="bg1"/>
                </a:solidFill>
              </a:rPr>
              <a:t>项目背景</a:t>
            </a:r>
            <a:endParaRPr lang="zh-CN" altLang="en-US" sz="2400" b="1" spc="100" dirty="0">
              <a:solidFill>
                <a:schemeClr val="bg1"/>
              </a:solidFill>
            </a:endParaRPr>
          </a:p>
        </p:txBody>
      </p:sp>
      <p:sp>
        <p:nvSpPr>
          <p:cNvPr id="536" name="文本框 535"/>
          <p:cNvSpPr txBox="1"/>
          <p:nvPr/>
        </p:nvSpPr>
        <p:spPr>
          <a:xfrm>
            <a:off x="5638800" y="2706370"/>
            <a:ext cx="6303645" cy="3784600"/>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疫情防控常态化的今天，核酸检测已经成为确保社会安全生产生活的不可或缺的一环；在中国的绝大多数地区，核酸检测是依托二维码来登记被检测人员信息的，核酸检测需要消耗大量的物力、人力，为各级单位的财政收支增加了不小的压力，由此，本团队开发出了“智能核酸检测助手”，用以代替核酸检测过程中的人工身份认证、扫码等过程，同时能够减少人员接触，阻断病毒传播的链条。</a:t>
            </a:r>
            <a:endPar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just" eaLnBrk="1" hangingPunct="1">
              <a:lnSpc>
                <a:spcPct val="15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以广东省为例，核酸检测依托于“粤核酸”小程序中生成的二维码，即在核酸检测现场，会有若干名工作人员扫描被检测者的二维码，登记其信息，并上传至云端。本作品采用嵌入式的开发思想，使用几个独立的模块完成以上内容。</a:t>
            </a:r>
            <a:endPar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7" name="剪去对角的矩形 536"/>
          <p:cNvSpPr/>
          <p:nvPr/>
        </p:nvSpPr>
        <p:spPr>
          <a:xfrm>
            <a:off x="585470" y="1833245"/>
            <a:ext cx="4799965" cy="3527425"/>
          </a:xfrm>
          <a:prstGeom prst="snip2DiagRect">
            <a:avLst>
              <a:gd name="adj1" fmla="val 0"/>
              <a:gd name="adj2" fmla="val 50000"/>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41" name="组合 540"/>
          <p:cNvGrpSpPr/>
          <p:nvPr/>
        </p:nvGrpSpPr>
        <p:grpSpPr>
          <a:xfrm rot="16200000">
            <a:off x="5937707" y="986937"/>
            <a:ext cx="1312171" cy="1909380"/>
            <a:chOff x="4838701" y="2012951"/>
            <a:chExt cx="247650" cy="360363"/>
          </a:xfrm>
          <a:solidFill>
            <a:srgbClr val="0C99DF"/>
          </a:solidFill>
        </p:grpSpPr>
        <p:sp>
          <p:nvSpPr>
            <p:cNvPr id="542" name="Freeform 29"/>
            <p:cNvSpPr/>
            <p:nvPr/>
          </p:nvSpPr>
          <p:spPr bwMode="auto">
            <a:xfrm>
              <a:off x="4838701" y="2012951"/>
              <a:ext cx="247650" cy="360363"/>
            </a:xfrm>
            <a:custGeom>
              <a:avLst/>
              <a:gdLst>
                <a:gd name="T0" fmla="*/ 78 w 156"/>
                <a:gd name="T1" fmla="*/ 0 h 227"/>
                <a:gd name="T2" fmla="*/ 0 w 156"/>
                <a:gd name="T3" fmla="*/ 78 h 227"/>
                <a:gd name="T4" fmla="*/ 0 w 156"/>
                <a:gd name="T5" fmla="*/ 147 h 227"/>
                <a:gd name="T6" fmla="*/ 54 w 156"/>
                <a:gd name="T7" fmla="*/ 90 h 227"/>
                <a:gd name="T8" fmla="*/ 54 w 156"/>
                <a:gd name="T9" fmla="*/ 227 h 227"/>
                <a:gd name="T10" fmla="*/ 102 w 156"/>
                <a:gd name="T11" fmla="*/ 227 h 227"/>
                <a:gd name="T12" fmla="*/ 102 w 156"/>
                <a:gd name="T13" fmla="*/ 90 h 227"/>
                <a:gd name="T14" fmla="*/ 156 w 156"/>
                <a:gd name="T15" fmla="*/ 147 h 227"/>
                <a:gd name="T16" fmla="*/ 156 w 156"/>
                <a:gd name="T17" fmla="*/ 78 h 227"/>
                <a:gd name="T18" fmla="*/ 78 w 156"/>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227">
                  <a:moveTo>
                    <a:pt x="78" y="0"/>
                  </a:moveTo>
                  <a:lnTo>
                    <a:pt x="0" y="78"/>
                  </a:lnTo>
                  <a:lnTo>
                    <a:pt x="0" y="147"/>
                  </a:lnTo>
                  <a:lnTo>
                    <a:pt x="54" y="90"/>
                  </a:lnTo>
                  <a:lnTo>
                    <a:pt x="54" y="227"/>
                  </a:lnTo>
                  <a:lnTo>
                    <a:pt x="102" y="227"/>
                  </a:lnTo>
                  <a:lnTo>
                    <a:pt x="102" y="90"/>
                  </a:lnTo>
                  <a:lnTo>
                    <a:pt x="156" y="147"/>
                  </a:lnTo>
                  <a:lnTo>
                    <a:pt x="156" y="78"/>
                  </a:lnTo>
                  <a:lnTo>
                    <a:pt x="78"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43" name="Freeform 30"/>
            <p:cNvSpPr/>
            <p:nvPr/>
          </p:nvSpPr>
          <p:spPr bwMode="auto">
            <a:xfrm>
              <a:off x="4838701" y="2012951"/>
              <a:ext cx="247650" cy="360363"/>
            </a:xfrm>
            <a:custGeom>
              <a:avLst/>
              <a:gdLst>
                <a:gd name="T0" fmla="*/ 78 w 156"/>
                <a:gd name="T1" fmla="*/ 0 h 227"/>
                <a:gd name="T2" fmla="*/ 0 w 156"/>
                <a:gd name="T3" fmla="*/ 78 h 227"/>
                <a:gd name="T4" fmla="*/ 0 w 156"/>
                <a:gd name="T5" fmla="*/ 147 h 227"/>
                <a:gd name="T6" fmla="*/ 54 w 156"/>
                <a:gd name="T7" fmla="*/ 90 h 227"/>
                <a:gd name="T8" fmla="*/ 54 w 156"/>
                <a:gd name="T9" fmla="*/ 227 h 227"/>
                <a:gd name="T10" fmla="*/ 102 w 156"/>
                <a:gd name="T11" fmla="*/ 227 h 227"/>
                <a:gd name="T12" fmla="*/ 102 w 156"/>
                <a:gd name="T13" fmla="*/ 90 h 227"/>
                <a:gd name="T14" fmla="*/ 156 w 156"/>
                <a:gd name="T15" fmla="*/ 147 h 227"/>
                <a:gd name="T16" fmla="*/ 156 w 156"/>
                <a:gd name="T17" fmla="*/ 78 h 227"/>
                <a:gd name="T18" fmla="*/ 78 w 156"/>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227">
                  <a:moveTo>
                    <a:pt x="78" y="0"/>
                  </a:moveTo>
                  <a:lnTo>
                    <a:pt x="0" y="78"/>
                  </a:lnTo>
                  <a:lnTo>
                    <a:pt x="0" y="147"/>
                  </a:lnTo>
                  <a:lnTo>
                    <a:pt x="54" y="90"/>
                  </a:lnTo>
                  <a:lnTo>
                    <a:pt x="54" y="227"/>
                  </a:lnTo>
                  <a:lnTo>
                    <a:pt x="102" y="227"/>
                  </a:lnTo>
                  <a:lnTo>
                    <a:pt x="102" y="90"/>
                  </a:lnTo>
                  <a:lnTo>
                    <a:pt x="156" y="147"/>
                  </a:lnTo>
                  <a:lnTo>
                    <a:pt x="156" y="78"/>
                  </a:lnTo>
                  <a:lnTo>
                    <a:pt x="78" y="0"/>
                  </a:ln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44" name="组合 543"/>
          <p:cNvGrpSpPr/>
          <p:nvPr/>
        </p:nvGrpSpPr>
        <p:grpSpPr>
          <a:xfrm rot="-5400000">
            <a:off x="10988040" y="2480628"/>
            <a:ext cx="206375" cy="207962"/>
            <a:chOff x="1671412" y="3223986"/>
            <a:chExt cx="206375" cy="207963"/>
          </a:xfrm>
        </p:grpSpPr>
        <p:sp>
          <p:nvSpPr>
            <p:cNvPr id="6176" name="Freeform 32"/>
            <p:cNvSpPr/>
            <p:nvPr/>
          </p:nvSpPr>
          <p:spPr>
            <a:xfrm>
              <a:off x="1734912" y="3270023"/>
              <a:ext cx="79375" cy="115888"/>
            </a:xfrm>
            <a:custGeom>
              <a:avLst/>
              <a:gdLst/>
              <a:ahLst/>
              <a:cxnLst>
                <a:cxn ang="0">
                  <a:pos x="60483750" y="0"/>
                </a:cxn>
                <a:cxn ang="0">
                  <a:pos x="0" y="65524345"/>
                </a:cxn>
                <a:cxn ang="0">
                  <a:pos x="0" y="118448649"/>
                </a:cxn>
                <a:cxn ang="0">
                  <a:pos x="40322500" y="70564679"/>
                </a:cxn>
                <a:cxn ang="0">
                  <a:pos x="40322500" y="183972994"/>
                </a:cxn>
                <a:cxn ang="0">
                  <a:pos x="83165950" y="183972994"/>
                </a:cxn>
                <a:cxn ang="0">
                  <a:pos x="83165950" y="70564679"/>
                </a:cxn>
                <a:cxn ang="0">
                  <a:pos x="126007813" y="118448649"/>
                </a:cxn>
                <a:cxn ang="0">
                  <a:pos x="126007813" y="65524345"/>
                </a:cxn>
                <a:cxn ang="0">
                  <a:pos x="60483750" y="0"/>
                </a:cxn>
              </a:cxnLst>
              <a:pathLst>
                <a:path w="50" h="73">
                  <a:moveTo>
                    <a:pt x="24" y="0"/>
                  </a:moveTo>
                  <a:lnTo>
                    <a:pt x="0" y="26"/>
                  </a:lnTo>
                  <a:lnTo>
                    <a:pt x="0" y="47"/>
                  </a:lnTo>
                  <a:lnTo>
                    <a:pt x="16" y="28"/>
                  </a:lnTo>
                  <a:lnTo>
                    <a:pt x="16" y="73"/>
                  </a:lnTo>
                  <a:lnTo>
                    <a:pt x="33" y="73"/>
                  </a:lnTo>
                  <a:lnTo>
                    <a:pt x="33" y="28"/>
                  </a:lnTo>
                  <a:lnTo>
                    <a:pt x="50" y="47"/>
                  </a:lnTo>
                  <a:lnTo>
                    <a:pt x="50" y="26"/>
                  </a:lnTo>
                  <a:lnTo>
                    <a:pt x="24" y="0"/>
                  </a:lnTo>
                  <a:close/>
                </a:path>
              </a:pathLst>
            </a:custGeom>
            <a:solidFill>
              <a:srgbClr val="0C99DF">
                <a:alpha val="100000"/>
              </a:srgbClr>
            </a:solidFill>
            <a:ln w="9525">
              <a:noFill/>
            </a:ln>
          </p:spPr>
          <p:txBody>
            <a:bodyPr/>
            <a:p>
              <a:endParaRPr lang="zh-CN" altLang="en-US"/>
            </a:p>
          </p:txBody>
        </p:sp>
        <p:sp>
          <p:nvSpPr>
            <p:cNvPr id="6177" name="Freeform 33"/>
            <p:cNvSpPr/>
            <p:nvPr/>
          </p:nvSpPr>
          <p:spPr>
            <a:xfrm>
              <a:off x="1734912" y="3270023"/>
              <a:ext cx="79375" cy="115888"/>
            </a:xfrm>
            <a:custGeom>
              <a:avLst/>
              <a:gdLst/>
              <a:ahLst/>
              <a:cxnLst>
                <a:cxn ang="0">
                  <a:pos x="60483750" y="0"/>
                </a:cxn>
                <a:cxn ang="0">
                  <a:pos x="0" y="65524345"/>
                </a:cxn>
                <a:cxn ang="0">
                  <a:pos x="0" y="118448649"/>
                </a:cxn>
                <a:cxn ang="0">
                  <a:pos x="40322500" y="70564679"/>
                </a:cxn>
                <a:cxn ang="0">
                  <a:pos x="40322500" y="183972994"/>
                </a:cxn>
                <a:cxn ang="0">
                  <a:pos x="83165950" y="183972994"/>
                </a:cxn>
                <a:cxn ang="0">
                  <a:pos x="83165950" y="70564679"/>
                </a:cxn>
                <a:cxn ang="0">
                  <a:pos x="126007813" y="118448649"/>
                </a:cxn>
                <a:cxn ang="0">
                  <a:pos x="126007813" y="65524345"/>
                </a:cxn>
                <a:cxn ang="0">
                  <a:pos x="60483750" y="0"/>
                </a:cxn>
              </a:cxnLst>
              <a:pathLst>
                <a:path w="50" h="73">
                  <a:moveTo>
                    <a:pt x="24" y="0"/>
                  </a:moveTo>
                  <a:lnTo>
                    <a:pt x="0" y="26"/>
                  </a:lnTo>
                  <a:lnTo>
                    <a:pt x="0" y="47"/>
                  </a:lnTo>
                  <a:lnTo>
                    <a:pt x="16" y="28"/>
                  </a:lnTo>
                  <a:lnTo>
                    <a:pt x="16" y="73"/>
                  </a:lnTo>
                  <a:lnTo>
                    <a:pt x="33" y="73"/>
                  </a:lnTo>
                  <a:lnTo>
                    <a:pt x="33" y="28"/>
                  </a:lnTo>
                  <a:lnTo>
                    <a:pt x="50" y="47"/>
                  </a:lnTo>
                  <a:lnTo>
                    <a:pt x="50" y="26"/>
                  </a:lnTo>
                  <a:lnTo>
                    <a:pt x="24" y="0"/>
                  </a:lnTo>
                </a:path>
              </a:pathLst>
            </a:custGeom>
            <a:solidFill>
              <a:srgbClr val="0C99DF">
                <a:alpha val="100000"/>
              </a:srgbClr>
            </a:solidFill>
            <a:ln w="9525">
              <a:noFill/>
            </a:ln>
          </p:spPr>
          <p:txBody>
            <a:bodyPr/>
            <a:p>
              <a:endParaRPr lang="zh-CN" altLang="en-US"/>
            </a:p>
          </p:txBody>
        </p:sp>
        <p:sp>
          <p:nvSpPr>
            <p:cNvPr id="6178" name="Freeform 34"/>
            <p:cNvSpPr>
              <a:spLocks noEditPoints="1"/>
            </p:cNvSpPr>
            <p:nvPr/>
          </p:nvSpPr>
          <p:spPr>
            <a:xfrm>
              <a:off x="1671412" y="3223986"/>
              <a:ext cx="206375" cy="207963"/>
            </a:xfrm>
            <a:custGeom>
              <a:avLst/>
              <a:gdLst/>
              <a:ahLst/>
              <a:cxnLst>
                <a:cxn ang="0">
                  <a:pos x="380146502" y="700555505"/>
                </a:cxn>
                <a:cxn ang="0">
                  <a:pos x="84478668" y="386020921"/>
                </a:cxn>
                <a:cxn ang="0">
                  <a:pos x="380146502" y="85782847"/>
                </a:cxn>
                <a:cxn ang="0">
                  <a:pos x="689896616" y="386020921"/>
                </a:cxn>
                <a:cxn ang="0">
                  <a:pos x="380146502" y="700555505"/>
                </a:cxn>
                <a:cxn ang="0">
                  <a:pos x="380146502" y="0"/>
                </a:cxn>
                <a:cxn ang="0">
                  <a:pos x="0" y="386020921"/>
                </a:cxn>
                <a:cxn ang="0">
                  <a:pos x="380146502" y="786338352"/>
                </a:cxn>
                <a:cxn ang="0">
                  <a:pos x="774375284" y="386020921"/>
                </a:cxn>
                <a:cxn ang="0">
                  <a:pos x="380146502" y="0"/>
                </a:cxn>
              </a:cxnLst>
              <a:pathLst>
                <a:path w="55" h="55">
                  <a:moveTo>
                    <a:pt x="27" y="49"/>
                  </a:moveTo>
                  <a:cubicBezTo>
                    <a:pt x="15" y="49"/>
                    <a:pt x="6" y="40"/>
                    <a:pt x="6" y="27"/>
                  </a:cubicBezTo>
                  <a:cubicBezTo>
                    <a:pt x="6" y="15"/>
                    <a:pt x="15" y="6"/>
                    <a:pt x="27" y="6"/>
                  </a:cubicBezTo>
                  <a:cubicBezTo>
                    <a:pt x="39" y="6"/>
                    <a:pt x="49" y="15"/>
                    <a:pt x="49" y="27"/>
                  </a:cubicBezTo>
                  <a:cubicBezTo>
                    <a:pt x="49" y="40"/>
                    <a:pt x="39" y="49"/>
                    <a:pt x="27" y="49"/>
                  </a:cubicBezTo>
                  <a:moveTo>
                    <a:pt x="27" y="0"/>
                  </a:moveTo>
                  <a:cubicBezTo>
                    <a:pt x="12" y="0"/>
                    <a:pt x="0" y="12"/>
                    <a:pt x="0" y="27"/>
                  </a:cubicBezTo>
                  <a:cubicBezTo>
                    <a:pt x="0" y="43"/>
                    <a:pt x="12" y="55"/>
                    <a:pt x="27" y="55"/>
                  </a:cubicBezTo>
                  <a:cubicBezTo>
                    <a:pt x="43" y="55"/>
                    <a:pt x="55" y="43"/>
                    <a:pt x="55" y="27"/>
                  </a:cubicBezTo>
                  <a:cubicBezTo>
                    <a:pt x="55" y="12"/>
                    <a:pt x="43" y="0"/>
                    <a:pt x="27" y="0"/>
                  </a:cubicBezTo>
                </a:path>
              </a:pathLst>
            </a:custGeom>
            <a:solidFill>
              <a:srgbClr val="0C99DF">
                <a:alpha val="100000"/>
              </a:srgbClr>
            </a:solidFill>
            <a:ln w="9525">
              <a:noFill/>
            </a:ln>
          </p:spPr>
          <p:txBody>
            <a:bodyPr/>
            <a:p>
              <a:endParaRPr lang="zh-CN" altLang="en-US"/>
            </a:p>
          </p:txBody>
        </p:sp>
      </p:grpSp>
      <p:grpSp>
        <p:nvGrpSpPr>
          <p:cNvPr id="548" name="组合 547"/>
          <p:cNvGrpSpPr/>
          <p:nvPr/>
        </p:nvGrpSpPr>
        <p:grpSpPr>
          <a:xfrm rot="-5400000">
            <a:off x="9962515" y="1280478"/>
            <a:ext cx="446088" cy="447675"/>
            <a:chOff x="1091974" y="3819298"/>
            <a:chExt cx="323850" cy="323850"/>
          </a:xfrm>
        </p:grpSpPr>
        <p:sp>
          <p:nvSpPr>
            <p:cNvPr id="6173" name="Freeform 59"/>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close/>
                </a:path>
              </a:pathLst>
            </a:custGeom>
            <a:solidFill>
              <a:srgbClr val="0C99DF">
                <a:alpha val="100000"/>
              </a:srgbClr>
            </a:solidFill>
            <a:ln w="9525">
              <a:noFill/>
            </a:ln>
          </p:spPr>
          <p:txBody>
            <a:bodyPr/>
            <a:p>
              <a:endParaRPr lang="zh-CN" altLang="en-US"/>
            </a:p>
          </p:txBody>
        </p:sp>
        <p:sp>
          <p:nvSpPr>
            <p:cNvPr id="6174" name="Freeform 60"/>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solidFill>
              <a:srgbClr val="0C99DF">
                <a:alpha val="100000"/>
              </a:srgbClr>
            </a:solidFill>
            <a:ln w="9525">
              <a:noFill/>
            </a:ln>
          </p:spPr>
          <p:txBody>
            <a:bodyPr/>
            <a:p>
              <a:endParaRPr lang="zh-CN" altLang="en-US"/>
            </a:p>
          </p:txBody>
        </p:sp>
        <p:sp>
          <p:nvSpPr>
            <p:cNvPr id="6175" name="Freeform 61"/>
            <p:cNvSpPr>
              <a:spLocks noEditPoints="1"/>
            </p:cNvSpPr>
            <p:nvPr/>
          </p:nvSpPr>
          <p:spPr>
            <a:xfrm>
              <a:off x="1091974" y="3819298"/>
              <a:ext cx="323850" cy="323850"/>
            </a:xfrm>
            <a:custGeom>
              <a:avLst/>
              <a:gdLst/>
              <a:ahLst/>
              <a:cxnLst>
                <a:cxn ang="0">
                  <a:pos x="609760596" y="1091897932"/>
                </a:cxn>
                <a:cxn ang="0">
                  <a:pos x="127623260" y="609760596"/>
                </a:cxn>
                <a:cxn ang="0">
                  <a:pos x="609760596" y="141804877"/>
                </a:cxn>
                <a:cxn ang="0">
                  <a:pos x="1077716315" y="609760596"/>
                </a:cxn>
                <a:cxn ang="0">
                  <a:pos x="609760596" y="1091897932"/>
                </a:cxn>
                <a:cxn ang="0">
                  <a:pos x="609760596" y="0"/>
                </a:cxn>
                <a:cxn ang="0">
                  <a:pos x="0" y="609760596"/>
                </a:cxn>
                <a:cxn ang="0">
                  <a:pos x="609760596" y="1219521192"/>
                </a:cxn>
                <a:cxn ang="0">
                  <a:pos x="1219521192" y="609760596"/>
                </a:cxn>
                <a:cxn ang="0">
                  <a:pos x="609760596" y="0"/>
                </a:cxn>
              </a:cxnLst>
              <a:pathLst>
                <a:path w="86" h="86">
                  <a:moveTo>
                    <a:pt x="43" y="77"/>
                  </a:moveTo>
                  <a:cubicBezTo>
                    <a:pt x="24" y="77"/>
                    <a:pt x="9" y="62"/>
                    <a:pt x="9" y="43"/>
                  </a:cubicBezTo>
                  <a:cubicBezTo>
                    <a:pt x="9" y="25"/>
                    <a:pt x="24" y="10"/>
                    <a:pt x="43" y="10"/>
                  </a:cubicBezTo>
                  <a:cubicBezTo>
                    <a:pt x="61" y="10"/>
                    <a:pt x="76" y="25"/>
                    <a:pt x="76" y="43"/>
                  </a:cubicBezTo>
                  <a:cubicBezTo>
                    <a:pt x="76" y="62"/>
                    <a:pt x="61" y="77"/>
                    <a:pt x="43" y="77"/>
                  </a:cubicBezTo>
                  <a:moveTo>
                    <a:pt x="43" y="0"/>
                  </a:moveTo>
                  <a:cubicBezTo>
                    <a:pt x="19" y="0"/>
                    <a:pt x="0" y="20"/>
                    <a:pt x="0" y="43"/>
                  </a:cubicBezTo>
                  <a:cubicBezTo>
                    <a:pt x="0" y="67"/>
                    <a:pt x="19" y="86"/>
                    <a:pt x="43" y="86"/>
                  </a:cubicBezTo>
                  <a:cubicBezTo>
                    <a:pt x="66" y="86"/>
                    <a:pt x="86" y="67"/>
                    <a:pt x="86" y="43"/>
                  </a:cubicBezTo>
                  <a:cubicBezTo>
                    <a:pt x="86" y="20"/>
                    <a:pt x="66" y="0"/>
                    <a:pt x="43" y="0"/>
                  </a:cubicBezTo>
                </a:path>
              </a:pathLst>
            </a:custGeom>
            <a:solidFill>
              <a:srgbClr val="0C99DF">
                <a:alpha val="100000"/>
              </a:srgbClr>
            </a:solidFill>
            <a:ln w="9525">
              <a:noFill/>
            </a:ln>
          </p:spPr>
          <p:txBody>
            <a:bodyPr/>
            <a:p>
              <a:endParaRPr lang="zh-CN" altLang="en-US"/>
            </a:p>
          </p:txBody>
        </p:sp>
      </p:grpSp>
      <p:grpSp>
        <p:nvGrpSpPr>
          <p:cNvPr id="552" name="组合 551"/>
          <p:cNvGrpSpPr/>
          <p:nvPr/>
        </p:nvGrpSpPr>
        <p:grpSpPr>
          <a:xfrm rot="-5400000">
            <a:off x="8079740" y="1420178"/>
            <a:ext cx="958850" cy="960437"/>
            <a:chOff x="1091974" y="3819298"/>
            <a:chExt cx="323850" cy="323850"/>
          </a:xfrm>
        </p:grpSpPr>
        <p:sp>
          <p:nvSpPr>
            <p:cNvPr id="6170" name="Freeform 59"/>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close/>
                </a:path>
              </a:pathLst>
            </a:custGeom>
            <a:solidFill>
              <a:srgbClr val="0C99DF">
                <a:alpha val="100000"/>
              </a:srgbClr>
            </a:solidFill>
            <a:ln w="9525">
              <a:noFill/>
            </a:ln>
          </p:spPr>
          <p:txBody>
            <a:bodyPr/>
            <a:p>
              <a:endParaRPr lang="zh-CN" altLang="en-US"/>
            </a:p>
          </p:txBody>
        </p:sp>
        <p:sp>
          <p:nvSpPr>
            <p:cNvPr id="6171" name="Freeform 60"/>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solidFill>
              <a:srgbClr val="0C99DF">
                <a:alpha val="100000"/>
              </a:srgbClr>
            </a:solidFill>
            <a:ln w="9525">
              <a:noFill/>
            </a:ln>
          </p:spPr>
          <p:txBody>
            <a:bodyPr/>
            <a:p>
              <a:endParaRPr lang="zh-CN" altLang="en-US"/>
            </a:p>
          </p:txBody>
        </p:sp>
        <p:sp>
          <p:nvSpPr>
            <p:cNvPr id="6172" name="Freeform 61"/>
            <p:cNvSpPr>
              <a:spLocks noEditPoints="1"/>
            </p:cNvSpPr>
            <p:nvPr/>
          </p:nvSpPr>
          <p:spPr>
            <a:xfrm>
              <a:off x="1091974" y="3819298"/>
              <a:ext cx="323850" cy="323850"/>
            </a:xfrm>
            <a:custGeom>
              <a:avLst/>
              <a:gdLst/>
              <a:ahLst/>
              <a:cxnLst>
                <a:cxn ang="0">
                  <a:pos x="609760596" y="1091897932"/>
                </a:cxn>
                <a:cxn ang="0">
                  <a:pos x="127623260" y="609760596"/>
                </a:cxn>
                <a:cxn ang="0">
                  <a:pos x="609760596" y="141804877"/>
                </a:cxn>
                <a:cxn ang="0">
                  <a:pos x="1077716315" y="609760596"/>
                </a:cxn>
                <a:cxn ang="0">
                  <a:pos x="609760596" y="1091897932"/>
                </a:cxn>
                <a:cxn ang="0">
                  <a:pos x="609760596" y="0"/>
                </a:cxn>
                <a:cxn ang="0">
                  <a:pos x="0" y="609760596"/>
                </a:cxn>
                <a:cxn ang="0">
                  <a:pos x="609760596" y="1219521192"/>
                </a:cxn>
                <a:cxn ang="0">
                  <a:pos x="1219521192" y="609760596"/>
                </a:cxn>
                <a:cxn ang="0">
                  <a:pos x="609760596" y="0"/>
                </a:cxn>
              </a:cxnLst>
              <a:pathLst>
                <a:path w="86" h="86">
                  <a:moveTo>
                    <a:pt x="43" y="77"/>
                  </a:moveTo>
                  <a:cubicBezTo>
                    <a:pt x="24" y="77"/>
                    <a:pt x="9" y="62"/>
                    <a:pt x="9" y="43"/>
                  </a:cubicBezTo>
                  <a:cubicBezTo>
                    <a:pt x="9" y="25"/>
                    <a:pt x="24" y="10"/>
                    <a:pt x="43" y="10"/>
                  </a:cubicBezTo>
                  <a:cubicBezTo>
                    <a:pt x="61" y="10"/>
                    <a:pt x="76" y="25"/>
                    <a:pt x="76" y="43"/>
                  </a:cubicBezTo>
                  <a:cubicBezTo>
                    <a:pt x="76" y="62"/>
                    <a:pt x="61" y="77"/>
                    <a:pt x="43" y="77"/>
                  </a:cubicBezTo>
                  <a:moveTo>
                    <a:pt x="43" y="0"/>
                  </a:moveTo>
                  <a:cubicBezTo>
                    <a:pt x="19" y="0"/>
                    <a:pt x="0" y="20"/>
                    <a:pt x="0" y="43"/>
                  </a:cubicBezTo>
                  <a:cubicBezTo>
                    <a:pt x="0" y="67"/>
                    <a:pt x="19" y="86"/>
                    <a:pt x="43" y="86"/>
                  </a:cubicBezTo>
                  <a:cubicBezTo>
                    <a:pt x="66" y="86"/>
                    <a:pt x="86" y="67"/>
                    <a:pt x="86" y="43"/>
                  </a:cubicBezTo>
                  <a:cubicBezTo>
                    <a:pt x="86" y="20"/>
                    <a:pt x="66" y="0"/>
                    <a:pt x="43" y="0"/>
                  </a:cubicBezTo>
                </a:path>
              </a:pathLst>
            </a:custGeom>
            <a:solidFill>
              <a:srgbClr val="0C99DF">
                <a:alpha val="100000"/>
              </a:srgbClr>
            </a:solidFill>
            <a:ln w="9525">
              <a:noFill/>
            </a:ln>
          </p:spPr>
          <p:txBody>
            <a:bodyPr/>
            <a:p>
              <a:endParaRPr lang="zh-CN" altLang="en-US"/>
            </a:p>
          </p:txBody>
        </p:sp>
      </p:grpSp>
      <p:grpSp>
        <p:nvGrpSpPr>
          <p:cNvPr id="556" name="组合 555"/>
          <p:cNvGrpSpPr/>
          <p:nvPr/>
        </p:nvGrpSpPr>
        <p:grpSpPr>
          <a:xfrm rot="-5400000">
            <a:off x="9522778" y="2017078"/>
            <a:ext cx="406400" cy="406400"/>
            <a:chOff x="1091974" y="3819298"/>
            <a:chExt cx="323850" cy="323850"/>
          </a:xfrm>
        </p:grpSpPr>
        <p:sp>
          <p:nvSpPr>
            <p:cNvPr id="6167" name="Freeform 59"/>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close/>
                </a:path>
              </a:pathLst>
            </a:custGeom>
            <a:solidFill>
              <a:srgbClr val="0C99DF">
                <a:alpha val="100000"/>
              </a:srgbClr>
            </a:solidFill>
            <a:ln w="9525">
              <a:noFill/>
            </a:ln>
          </p:spPr>
          <p:txBody>
            <a:bodyPr/>
            <a:p>
              <a:endParaRPr lang="zh-CN" altLang="en-US"/>
            </a:p>
          </p:txBody>
        </p:sp>
        <p:sp>
          <p:nvSpPr>
            <p:cNvPr id="6168" name="Freeform 60"/>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solidFill>
              <a:srgbClr val="0C99DF">
                <a:alpha val="100000"/>
              </a:srgbClr>
            </a:solidFill>
            <a:ln w="9525">
              <a:noFill/>
            </a:ln>
          </p:spPr>
          <p:txBody>
            <a:bodyPr/>
            <a:p>
              <a:endParaRPr lang="zh-CN" altLang="en-US"/>
            </a:p>
          </p:txBody>
        </p:sp>
        <p:sp>
          <p:nvSpPr>
            <p:cNvPr id="6169" name="Freeform 61"/>
            <p:cNvSpPr>
              <a:spLocks noEditPoints="1"/>
            </p:cNvSpPr>
            <p:nvPr/>
          </p:nvSpPr>
          <p:spPr>
            <a:xfrm>
              <a:off x="1091974" y="3819298"/>
              <a:ext cx="323850" cy="323850"/>
            </a:xfrm>
            <a:custGeom>
              <a:avLst/>
              <a:gdLst/>
              <a:ahLst/>
              <a:cxnLst>
                <a:cxn ang="0">
                  <a:pos x="609760596" y="1091897932"/>
                </a:cxn>
                <a:cxn ang="0">
                  <a:pos x="127623260" y="609760596"/>
                </a:cxn>
                <a:cxn ang="0">
                  <a:pos x="609760596" y="141804877"/>
                </a:cxn>
                <a:cxn ang="0">
                  <a:pos x="1077716315" y="609760596"/>
                </a:cxn>
                <a:cxn ang="0">
                  <a:pos x="609760596" y="1091897932"/>
                </a:cxn>
                <a:cxn ang="0">
                  <a:pos x="609760596" y="0"/>
                </a:cxn>
                <a:cxn ang="0">
                  <a:pos x="0" y="609760596"/>
                </a:cxn>
                <a:cxn ang="0">
                  <a:pos x="609760596" y="1219521192"/>
                </a:cxn>
                <a:cxn ang="0">
                  <a:pos x="1219521192" y="609760596"/>
                </a:cxn>
                <a:cxn ang="0">
                  <a:pos x="609760596" y="0"/>
                </a:cxn>
              </a:cxnLst>
              <a:pathLst>
                <a:path w="86" h="86">
                  <a:moveTo>
                    <a:pt x="43" y="77"/>
                  </a:moveTo>
                  <a:cubicBezTo>
                    <a:pt x="24" y="77"/>
                    <a:pt x="9" y="62"/>
                    <a:pt x="9" y="43"/>
                  </a:cubicBezTo>
                  <a:cubicBezTo>
                    <a:pt x="9" y="25"/>
                    <a:pt x="24" y="10"/>
                    <a:pt x="43" y="10"/>
                  </a:cubicBezTo>
                  <a:cubicBezTo>
                    <a:pt x="61" y="10"/>
                    <a:pt x="76" y="25"/>
                    <a:pt x="76" y="43"/>
                  </a:cubicBezTo>
                  <a:cubicBezTo>
                    <a:pt x="76" y="62"/>
                    <a:pt x="61" y="77"/>
                    <a:pt x="43" y="77"/>
                  </a:cubicBezTo>
                  <a:moveTo>
                    <a:pt x="43" y="0"/>
                  </a:moveTo>
                  <a:cubicBezTo>
                    <a:pt x="19" y="0"/>
                    <a:pt x="0" y="20"/>
                    <a:pt x="0" y="43"/>
                  </a:cubicBezTo>
                  <a:cubicBezTo>
                    <a:pt x="0" y="67"/>
                    <a:pt x="19" y="86"/>
                    <a:pt x="43" y="86"/>
                  </a:cubicBezTo>
                  <a:cubicBezTo>
                    <a:pt x="66" y="86"/>
                    <a:pt x="86" y="67"/>
                    <a:pt x="86" y="43"/>
                  </a:cubicBezTo>
                  <a:cubicBezTo>
                    <a:pt x="86" y="20"/>
                    <a:pt x="66" y="0"/>
                    <a:pt x="43" y="0"/>
                  </a:cubicBezTo>
                </a:path>
              </a:pathLst>
            </a:custGeom>
            <a:solidFill>
              <a:srgbClr val="0C99DF">
                <a:alpha val="100000"/>
              </a:srgbClr>
            </a:solidFill>
            <a:ln w="9525">
              <a:noFill/>
            </a:ln>
          </p:spPr>
          <p:txBody>
            <a:bodyPr/>
            <a:p>
              <a:endParaRPr lang="zh-CN" altLang="en-US"/>
            </a:p>
          </p:txBody>
        </p:sp>
      </p:grpSp>
      <p:grpSp>
        <p:nvGrpSpPr>
          <p:cNvPr id="560" name="组合 559"/>
          <p:cNvGrpSpPr/>
          <p:nvPr/>
        </p:nvGrpSpPr>
        <p:grpSpPr>
          <a:xfrm rot="-5400000">
            <a:off x="9329103" y="1621790"/>
            <a:ext cx="206375" cy="207963"/>
            <a:chOff x="1671412" y="3223986"/>
            <a:chExt cx="206375" cy="207963"/>
          </a:xfrm>
        </p:grpSpPr>
        <p:sp>
          <p:nvSpPr>
            <p:cNvPr id="6164" name="Freeform 32"/>
            <p:cNvSpPr/>
            <p:nvPr/>
          </p:nvSpPr>
          <p:spPr>
            <a:xfrm>
              <a:off x="1734912" y="3270023"/>
              <a:ext cx="79375" cy="115888"/>
            </a:xfrm>
            <a:custGeom>
              <a:avLst/>
              <a:gdLst/>
              <a:ahLst/>
              <a:cxnLst>
                <a:cxn ang="0">
                  <a:pos x="60483750" y="0"/>
                </a:cxn>
                <a:cxn ang="0">
                  <a:pos x="0" y="65524345"/>
                </a:cxn>
                <a:cxn ang="0">
                  <a:pos x="0" y="118448649"/>
                </a:cxn>
                <a:cxn ang="0">
                  <a:pos x="40322500" y="70564679"/>
                </a:cxn>
                <a:cxn ang="0">
                  <a:pos x="40322500" y="183972994"/>
                </a:cxn>
                <a:cxn ang="0">
                  <a:pos x="83165950" y="183972994"/>
                </a:cxn>
                <a:cxn ang="0">
                  <a:pos x="83165950" y="70564679"/>
                </a:cxn>
                <a:cxn ang="0">
                  <a:pos x="126007813" y="118448649"/>
                </a:cxn>
                <a:cxn ang="0">
                  <a:pos x="126007813" y="65524345"/>
                </a:cxn>
                <a:cxn ang="0">
                  <a:pos x="60483750" y="0"/>
                </a:cxn>
              </a:cxnLst>
              <a:pathLst>
                <a:path w="50" h="73">
                  <a:moveTo>
                    <a:pt x="24" y="0"/>
                  </a:moveTo>
                  <a:lnTo>
                    <a:pt x="0" y="26"/>
                  </a:lnTo>
                  <a:lnTo>
                    <a:pt x="0" y="47"/>
                  </a:lnTo>
                  <a:lnTo>
                    <a:pt x="16" y="28"/>
                  </a:lnTo>
                  <a:lnTo>
                    <a:pt x="16" y="73"/>
                  </a:lnTo>
                  <a:lnTo>
                    <a:pt x="33" y="73"/>
                  </a:lnTo>
                  <a:lnTo>
                    <a:pt x="33" y="28"/>
                  </a:lnTo>
                  <a:lnTo>
                    <a:pt x="50" y="47"/>
                  </a:lnTo>
                  <a:lnTo>
                    <a:pt x="50" y="26"/>
                  </a:lnTo>
                  <a:lnTo>
                    <a:pt x="24" y="0"/>
                  </a:lnTo>
                  <a:close/>
                </a:path>
              </a:pathLst>
            </a:custGeom>
            <a:solidFill>
              <a:srgbClr val="0C99DF">
                <a:alpha val="100000"/>
              </a:srgbClr>
            </a:solidFill>
            <a:ln w="9525">
              <a:noFill/>
            </a:ln>
          </p:spPr>
          <p:txBody>
            <a:bodyPr/>
            <a:p>
              <a:endParaRPr lang="zh-CN" altLang="en-US"/>
            </a:p>
          </p:txBody>
        </p:sp>
        <p:sp>
          <p:nvSpPr>
            <p:cNvPr id="6165" name="Freeform 33"/>
            <p:cNvSpPr/>
            <p:nvPr/>
          </p:nvSpPr>
          <p:spPr>
            <a:xfrm>
              <a:off x="1734912" y="3270023"/>
              <a:ext cx="79375" cy="115888"/>
            </a:xfrm>
            <a:custGeom>
              <a:avLst/>
              <a:gdLst/>
              <a:ahLst/>
              <a:cxnLst>
                <a:cxn ang="0">
                  <a:pos x="60483750" y="0"/>
                </a:cxn>
                <a:cxn ang="0">
                  <a:pos x="0" y="65524345"/>
                </a:cxn>
                <a:cxn ang="0">
                  <a:pos x="0" y="118448649"/>
                </a:cxn>
                <a:cxn ang="0">
                  <a:pos x="40322500" y="70564679"/>
                </a:cxn>
                <a:cxn ang="0">
                  <a:pos x="40322500" y="183972994"/>
                </a:cxn>
                <a:cxn ang="0">
                  <a:pos x="83165950" y="183972994"/>
                </a:cxn>
                <a:cxn ang="0">
                  <a:pos x="83165950" y="70564679"/>
                </a:cxn>
                <a:cxn ang="0">
                  <a:pos x="126007813" y="118448649"/>
                </a:cxn>
                <a:cxn ang="0">
                  <a:pos x="126007813" y="65524345"/>
                </a:cxn>
                <a:cxn ang="0">
                  <a:pos x="60483750" y="0"/>
                </a:cxn>
              </a:cxnLst>
              <a:pathLst>
                <a:path w="50" h="73">
                  <a:moveTo>
                    <a:pt x="24" y="0"/>
                  </a:moveTo>
                  <a:lnTo>
                    <a:pt x="0" y="26"/>
                  </a:lnTo>
                  <a:lnTo>
                    <a:pt x="0" y="47"/>
                  </a:lnTo>
                  <a:lnTo>
                    <a:pt x="16" y="28"/>
                  </a:lnTo>
                  <a:lnTo>
                    <a:pt x="16" y="73"/>
                  </a:lnTo>
                  <a:lnTo>
                    <a:pt x="33" y="73"/>
                  </a:lnTo>
                  <a:lnTo>
                    <a:pt x="33" y="28"/>
                  </a:lnTo>
                  <a:lnTo>
                    <a:pt x="50" y="47"/>
                  </a:lnTo>
                  <a:lnTo>
                    <a:pt x="50" y="26"/>
                  </a:lnTo>
                  <a:lnTo>
                    <a:pt x="24" y="0"/>
                  </a:lnTo>
                </a:path>
              </a:pathLst>
            </a:custGeom>
            <a:solidFill>
              <a:srgbClr val="0C99DF">
                <a:alpha val="100000"/>
              </a:srgbClr>
            </a:solidFill>
            <a:ln w="9525">
              <a:noFill/>
            </a:ln>
          </p:spPr>
          <p:txBody>
            <a:bodyPr/>
            <a:p>
              <a:endParaRPr lang="zh-CN" altLang="en-US"/>
            </a:p>
          </p:txBody>
        </p:sp>
        <p:sp>
          <p:nvSpPr>
            <p:cNvPr id="6166" name="Freeform 34"/>
            <p:cNvSpPr>
              <a:spLocks noEditPoints="1"/>
            </p:cNvSpPr>
            <p:nvPr/>
          </p:nvSpPr>
          <p:spPr>
            <a:xfrm>
              <a:off x="1671412" y="3223986"/>
              <a:ext cx="206375" cy="207963"/>
            </a:xfrm>
            <a:custGeom>
              <a:avLst/>
              <a:gdLst/>
              <a:ahLst/>
              <a:cxnLst>
                <a:cxn ang="0">
                  <a:pos x="380146502" y="700555505"/>
                </a:cxn>
                <a:cxn ang="0">
                  <a:pos x="84478668" y="386020921"/>
                </a:cxn>
                <a:cxn ang="0">
                  <a:pos x="380146502" y="85782847"/>
                </a:cxn>
                <a:cxn ang="0">
                  <a:pos x="689896616" y="386020921"/>
                </a:cxn>
                <a:cxn ang="0">
                  <a:pos x="380146502" y="700555505"/>
                </a:cxn>
                <a:cxn ang="0">
                  <a:pos x="380146502" y="0"/>
                </a:cxn>
                <a:cxn ang="0">
                  <a:pos x="0" y="386020921"/>
                </a:cxn>
                <a:cxn ang="0">
                  <a:pos x="380146502" y="786338352"/>
                </a:cxn>
                <a:cxn ang="0">
                  <a:pos x="774375284" y="386020921"/>
                </a:cxn>
                <a:cxn ang="0">
                  <a:pos x="380146502" y="0"/>
                </a:cxn>
              </a:cxnLst>
              <a:pathLst>
                <a:path w="55" h="55">
                  <a:moveTo>
                    <a:pt x="27" y="49"/>
                  </a:moveTo>
                  <a:cubicBezTo>
                    <a:pt x="15" y="49"/>
                    <a:pt x="6" y="40"/>
                    <a:pt x="6" y="27"/>
                  </a:cubicBezTo>
                  <a:cubicBezTo>
                    <a:pt x="6" y="15"/>
                    <a:pt x="15" y="6"/>
                    <a:pt x="27" y="6"/>
                  </a:cubicBezTo>
                  <a:cubicBezTo>
                    <a:pt x="39" y="6"/>
                    <a:pt x="49" y="15"/>
                    <a:pt x="49" y="27"/>
                  </a:cubicBezTo>
                  <a:cubicBezTo>
                    <a:pt x="49" y="40"/>
                    <a:pt x="39" y="49"/>
                    <a:pt x="27" y="49"/>
                  </a:cubicBezTo>
                  <a:moveTo>
                    <a:pt x="27" y="0"/>
                  </a:moveTo>
                  <a:cubicBezTo>
                    <a:pt x="12" y="0"/>
                    <a:pt x="0" y="12"/>
                    <a:pt x="0" y="27"/>
                  </a:cubicBezTo>
                  <a:cubicBezTo>
                    <a:pt x="0" y="43"/>
                    <a:pt x="12" y="55"/>
                    <a:pt x="27" y="55"/>
                  </a:cubicBezTo>
                  <a:cubicBezTo>
                    <a:pt x="43" y="55"/>
                    <a:pt x="55" y="43"/>
                    <a:pt x="55" y="27"/>
                  </a:cubicBezTo>
                  <a:cubicBezTo>
                    <a:pt x="55" y="12"/>
                    <a:pt x="43" y="0"/>
                    <a:pt x="27" y="0"/>
                  </a:cubicBezTo>
                </a:path>
              </a:pathLst>
            </a:custGeom>
            <a:solidFill>
              <a:srgbClr val="0C99DF">
                <a:alpha val="100000"/>
              </a:srgbClr>
            </a:solidFill>
            <a:ln w="9525">
              <a:noFill/>
            </a:ln>
          </p:spPr>
          <p:txBody>
            <a:bodyPr/>
            <a:p>
              <a:endParaRPr lang="zh-CN" altLang="en-US"/>
            </a:p>
          </p:txBody>
        </p:sp>
      </p:grpSp>
      <p:grpSp>
        <p:nvGrpSpPr>
          <p:cNvPr id="564" name="组合 563"/>
          <p:cNvGrpSpPr/>
          <p:nvPr/>
        </p:nvGrpSpPr>
        <p:grpSpPr>
          <a:xfrm rot="-5400000">
            <a:off x="10514965" y="1947228"/>
            <a:ext cx="515938" cy="515937"/>
            <a:chOff x="1091974" y="3819298"/>
            <a:chExt cx="323850" cy="323850"/>
          </a:xfrm>
        </p:grpSpPr>
        <p:sp>
          <p:nvSpPr>
            <p:cNvPr id="6161" name="Freeform 59"/>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close/>
                </a:path>
              </a:pathLst>
            </a:custGeom>
            <a:solidFill>
              <a:srgbClr val="0C99DF">
                <a:alpha val="100000"/>
              </a:srgbClr>
            </a:solidFill>
            <a:ln w="9525">
              <a:noFill/>
            </a:ln>
          </p:spPr>
          <p:txBody>
            <a:bodyPr/>
            <a:p>
              <a:endParaRPr lang="zh-CN" altLang="en-US"/>
            </a:p>
          </p:txBody>
        </p:sp>
        <p:sp>
          <p:nvSpPr>
            <p:cNvPr id="6162" name="Freeform 60"/>
            <p:cNvSpPr/>
            <p:nvPr/>
          </p:nvSpPr>
          <p:spPr>
            <a:xfrm>
              <a:off x="1188812" y="3893911"/>
              <a:ext cx="125413" cy="177800"/>
            </a:xfrm>
            <a:custGeom>
              <a:avLst/>
              <a:gdLst/>
              <a:ahLst/>
              <a:cxnLst>
                <a:cxn ang="0">
                  <a:pos x="103327612" y="0"/>
                </a:cxn>
                <a:cxn ang="0">
                  <a:pos x="0" y="95765938"/>
                </a:cxn>
                <a:cxn ang="0">
                  <a:pos x="0" y="178931888"/>
                </a:cxn>
                <a:cxn ang="0">
                  <a:pos x="73085616" y="113407825"/>
                </a:cxn>
                <a:cxn ang="0">
                  <a:pos x="73085616" y="282257500"/>
                </a:cxn>
                <a:cxn ang="0">
                  <a:pos x="126008315" y="282257500"/>
                </a:cxn>
                <a:cxn ang="0">
                  <a:pos x="126008315" y="113407825"/>
                </a:cxn>
                <a:cxn ang="0">
                  <a:pos x="199093931" y="178931888"/>
                </a:cxn>
                <a:cxn ang="0">
                  <a:pos x="199093931" y="95765938"/>
                </a:cxn>
                <a:cxn ang="0">
                  <a:pos x="103327612" y="0"/>
                </a:cxn>
              </a:cxnLst>
              <a:pathLst>
                <a:path w="79" h="112">
                  <a:moveTo>
                    <a:pt x="41" y="0"/>
                  </a:moveTo>
                  <a:lnTo>
                    <a:pt x="0" y="38"/>
                  </a:lnTo>
                  <a:lnTo>
                    <a:pt x="0" y="71"/>
                  </a:lnTo>
                  <a:lnTo>
                    <a:pt x="29" y="45"/>
                  </a:lnTo>
                  <a:lnTo>
                    <a:pt x="29" y="112"/>
                  </a:lnTo>
                  <a:lnTo>
                    <a:pt x="50" y="112"/>
                  </a:lnTo>
                  <a:lnTo>
                    <a:pt x="50" y="45"/>
                  </a:lnTo>
                  <a:lnTo>
                    <a:pt x="79" y="71"/>
                  </a:lnTo>
                  <a:lnTo>
                    <a:pt x="79" y="38"/>
                  </a:lnTo>
                  <a:lnTo>
                    <a:pt x="41" y="0"/>
                  </a:lnTo>
                </a:path>
              </a:pathLst>
            </a:custGeom>
            <a:solidFill>
              <a:srgbClr val="0C99DF">
                <a:alpha val="100000"/>
              </a:srgbClr>
            </a:solidFill>
            <a:ln w="9525">
              <a:noFill/>
            </a:ln>
          </p:spPr>
          <p:txBody>
            <a:bodyPr/>
            <a:p>
              <a:endParaRPr lang="zh-CN" altLang="en-US"/>
            </a:p>
          </p:txBody>
        </p:sp>
        <p:sp>
          <p:nvSpPr>
            <p:cNvPr id="6163" name="Freeform 61"/>
            <p:cNvSpPr>
              <a:spLocks noEditPoints="1"/>
            </p:cNvSpPr>
            <p:nvPr/>
          </p:nvSpPr>
          <p:spPr>
            <a:xfrm>
              <a:off x="1091974" y="3819298"/>
              <a:ext cx="323850" cy="323850"/>
            </a:xfrm>
            <a:custGeom>
              <a:avLst/>
              <a:gdLst/>
              <a:ahLst/>
              <a:cxnLst>
                <a:cxn ang="0">
                  <a:pos x="609760596" y="1091897932"/>
                </a:cxn>
                <a:cxn ang="0">
                  <a:pos x="127623260" y="609760596"/>
                </a:cxn>
                <a:cxn ang="0">
                  <a:pos x="609760596" y="141804877"/>
                </a:cxn>
                <a:cxn ang="0">
                  <a:pos x="1077716315" y="609760596"/>
                </a:cxn>
                <a:cxn ang="0">
                  <a:pos x="609760596" y="1091897932"/>
                </a:cxn>
                <a:cxn ang="0">
                  <a:pos x="609760596" y="0"/>
                </a:cxn>
                <a:cxn ang="0">
                  <a:pos x="0" y="609760596"/>
                </a:cxn>
                <a:cxn ang="0">
                  <a:pos x="609760596" y="1219521192"/>
                </a:cxn>
                <a:cxn ang="0">
                  <a:pos x="1219521192" y="609760596"/>
                </a:cxn>
                <a:cxn ang="0">
                  <a:pos x="609760596" y="0"/>
                </a:cxn>
              </a:cxnLst>
              <a:pathLst>
                <a:path w="86" h="86">
                  <a:moveTo>
                    <a:pt x="43" y="77"/>
                  </a:moveTo>
                  <a:cubicBezTo>
                    <a:pt x="24" y="77"/>
                    <a:pt x="9" y="62"/>
                    <a:pt x="9" y="43"/>
                  </a:cubicBezTo>
                  <a:cubicBezTo>
                    <a:pt x="9" y="25"/>
                    <a:pt x="24" y="10"/>
                    <a:pt x="43" y="10"/>
                  </a:cubicBezTo>
                  <a:cubicBezTo>
                    <a:pt x="61" y="10"/>
                    <a:pt x="76" y="25"/>
                    <a:pt x="76" y="43"/>
                  </a:cubicBezTo>
                  <a:cubicBezTo>
                    <a:pt x="76" y="62"/>
                    <a:pt x="61" y="77"/>
                    <a:pt x="43" y="77"/>
                  </a:cubicBezTo>
                  <a:moveTo>
                    <a:pt x="43" y="0"/>
                  </a:moveTo>
                  <a:cubicBezTo>
                    <a:pt x="19" y="0"/>
                    <a:pt x="0" y="20"/>
                    <a:pt x="0" y="43"/>
                  </a:cubicBezTo>
                  <a:cubicBezTo>
                    <a:pt x="0" y="67"/>
                    <a:pt x="19" y="86"/>
                    <a:pt x="43" y="86"/>
                  </a:cubicBezTo>
                  <a:cubicBezTo>
                    <a:pt x="66" y="86"/>
                    <a:pt x="86" y="67"/>
                    <a:pt x="86" y="43"/>
                  </a:cubicBezTo>
                  <a:cubicBezTo>
                    <a:pt x="86" y="20"/>
                    <a:pt x="66" y="0"/>
                    <a:pt x="43" y="0"/>
                  </a:cubicBezTo>
                </a:path>
              </a:pathLst>
            </a:custGeom>
            <a:solidFill>
              <a:srgbClr val="0C99DF">
                <a:alpha val="100000"/>
              </a:srgbClr>
            </a:solidFill>
            <a:ln w="9525">
              <a:noFill/>
            </a:ln>
          </p:spPr>
          <p:txBody>
            <a:bodyPr/>
            <a:p>
              <a:endParaRPr lang="zh-CN" altLang="en-US"/>
            </a:p>
          </p:txBody>
        </p:sp>
      </p:grpSp>
      <p:sp>
        <p:nvSpPr>
          <p:cNvPr id="539" name="矩形 538"/>
          <p:cNvSpPr/>
          <p:nvPr/>
        </p:nvSpPr>
        <p:spPr>
          <a:xfrm>
            <a:off x="1934845" y="1007110"/>
            <a:ext cx="143764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背景描述</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wipe(right)">
                                      <p:cBhvr>
                                        <p:cTn id="7" dur="500"/>
                                        <p:tgtEl>
                                          <p:spTgt spid="544"/>
                                        </p:tgtEl>
                                      </p:cBhvr>
                                    </p:animEffect>
                                  </p:childTnLst>
                                </p:cTn>
                              </p:par>
                              <p:par>
                                <p:cTn id="8" presetID="12" presetClass="entr" presetSubtype="2" fill="hold" nodeType="withEffect">
                                  <p:stCondLst>
                                    <p:cond delay="100"/>
                                  </p:stCondLst>
                                  <p:childTnLst>
                                    <p:set>
                                      <p:cBhvr>
                                        <p:cTn id="9" dur="1" fill="hold">
                                          <p:stCondLst>
                                            <p:cond delay="0"/>
                                          </p:stCondLst>
                                        </p:cTn>
                                        <p:tgtEl>
                                          <p:spTgt spid="564"/>
                                        </p:tgtEl>
                                        <p:attrNameLst>
                                          <p:attrName>style.visibility</p:attrName>
                                        </p:attrNameLst>
                                      </p:cBhvr>
                                      <p:to>
                                        <p:strVal val="visible"/>
                                      </p:to>
                                    </p:set>
                                    <p:anim calcmode="lin" valueType="num">
                                      <p:cBhvr additive="base">
                                        <p:cTn id="10" dur="500"/>
                                        <p:tgtEl>
                                          <p:spTgt spid="564"/>
                                        </p:tgtEl>
                                        <p:attrNameLst>
                                          <p:attrName>ppt_x</p:attrName>
                                        </p:attrNameLst>
                                      </p:cBhvr>
                                      <p:tavLst>
                                        <p:tav tm="0">
                                          <p:val>
                                            <p:strVal val="#ppt_x+#ppt_w*1.125000"/>
                                          </p:val>
                                        </p:tav>
                                        <p:tav tm="100000">
                                          <p:val>
                                            <p:strVal val="#ppt_x"/>
                                          </p:val>
                                        </p:tav>
                                      </p:tavLst>
                                    </p:anim>
                                    <p:animEffect transition="in" filter="wipe(left)">
                                      <p:cBhvr>
                                        <p:cTn id="11" dur="500"/>
                                        <p:tgtEl>
                                          <p:spTgt spid="564"/>
                                        </p:tgtEl>
                                      </p:cBhvr>
                                    </p:animEffect>
                                  </p:childTnLst>
                                </p:cTn>
                              </p:par>
                              <p:par>
                                <p:cTn id="12" presetID="12" presetClass="entr" presetSubtype="2" fill="hold" nodeType="withEffect">
                                  <p:stCondLst>
                                    <p:cond delay="200"/>
                                  </p:stCondLst>
                                  <p:childTnLst>
                                    <p:set>
                                      <p:cBhvr>
                                        <p:cTn id="13" dur="1" fill="hold">
                                          <p:stCondLst>
                                            <p:cond delay="0"/>
                                          </p:stCondLst>
                                        </p:cTn>
                                        <p:tgtEl>
                                          <p:spTgt spid="548"/>
                                        </p:tgtEl>
                                        <p:attrNameLst>
                                          <p:attrName>style.visibility</p:attrName>
                                        </p:attrNameLst>
                                      </p:cBhvr>
                                      <p:to>
                                        <p:strVal val="visible"/>
                                      </p:to>
                                    </p:set>
                                    <p:anim calcmode="lin" valueType="num">
                                      <p:cBhvr additive="base">
                                        <p:cTn id="14" dur="500"/>
                                        <p:tgtEl>
                                          <p:spTgt spid="548"/>
                                        </p:tgtEl>
                                        <p:attrNameLst>
                                          <p:attrName>ppt_x</p:attrName>
                                        </p:attrNameLst>
                                      </p:cBhvr>
                                      <p:tavLst>
                                        <p:tav tm="0">
                                          <p:val>
                                            <p:strVal val="#ppt_x+#ppt_w*1.125000"/>
                                          </p:val>
                                        </p:tav>
                                        <p:tav tm="100000">
                                          <p:val>
                                            <p:strVal val="#ppt_x"/>
                                          </p:val>
                                        </p:tav>
                                      </p:tavLst>
                                    </p:anim>
                                    <p:animEffect transition="in" filter="wipe(left)">
                                      <p:cBhvr>
                                        <p:cTn id="15" dur="500"/>
                                        <p:tgtEl>
                                          <p:spTgt spid="548"/>
                                        </p:tgtEl>
                                      </p:cBhvr>
                                    </p:animEffect>
                                  </p:childTnLst>
                                </p:cTn>
                              </p:par>
                              <p:par>
                                <p:cTn id="16" presetID="22" presetClass="entr" presetSubtype="2" fill="hold" nodeType="withEffect">
                                  <p:stCondLst>
                                    <p:cond delay="300"/>
                                  </p:stCondLst>
                                  <p:childTnLst>
                                    <p:set>
                                      <p:cBhvr>
                                        <p:cTn id="17" dur="1" fill="hold">
                                          <p:stCondLst>
                                            <p:cond delay="0"/>
                                          </p:stCondLst>
                                        </p:cTn>
                                        <p:tgtEl>
                                          <p:spTgt spid="556"/>
                                        </p:tgtEl>
                                        <p:attrNameLst>
                                          <p:attrName>style.visibility</p:attrName>
                                        </p:attrNameLst>
                                      </p:cBhvr>
                                      <p:to>
                                        <p:strVal val="visible"/>
                                      </p:to>
                                    </p:set>
                                    <p:animEffect transition="in" filter="wipe(right)">
                                      <p:cBhvr>
                                        <p:cTn id="18" dur="500"/>
                                        <p:tgtEl>
                                          <p:spTgt spid="556"/>
                                        </p:tgtEl>
                                      </p:cBhvr>
                                    </p:animEffect>
                                  </p:childTnLst>
                                </p:cTn>
                              </p:par>
                              <p:par>
                                <p:cTn id="19" presetID="22" presetClass="entr" presetSubtype="2" fill="hold" nodeType="withEffect">
                                  <p:stCondLst>
                                    <p:cond delay="400"/>
                                  </p:stCondLst>
                                  <p:childTnLst>
                                    <p:set>
                                      <p:cBhvr>
                                        <p:cTn id="20" dur="1" fill="hold">
                                          <p:stCondLst>
                                            <p:cond delay="0"/>
                                          </p:stCondLst>
                                        </p:cTn>
                                        <p:tgtEl>
                                          <p:spTgt spid="560"/>
                                        </p:tgtEl>
                                        <p:attrNameLst>
                                          <p:attrName>style.visibility</p:attrName>
                                        </p:attrNameLst>
                                      </p:cBhvr>
                                      <p:to>
                                        <p:strVal val="visible"/>
                                      </p:to>
                                    </p:set>
                                    <p:animEffect transition="in" filter="wipe(right)">
                                      <p:cBhvr>
                                        <p:cTn id="21" dur="500"/>
                                        <p:tgtEl>
                                          <p:spTgt spid="560"/>
                                        </p:tgtEl>
                                      </p:cBhvr>
                                    </p:animEffect>
                                  </p:childTnLst>
                                </p:cTn>
                              </p:par>
                              <p:par>
                                <p:cTn id="22" presetID="12" presetClass="entr" presetSubtype="2" fill="hold" nodeType="withEffect">
                                  <p:stCondLst>
                                    <p:cond delay="500"/>
                                  </p:stCondLst>
                                  <p:childTnLst>
                                    <p:set>
                                      <p:cBhvr>
                                        <p:cTn id="23" dur="1" fill="hold">
                                          <p:stCondLst>
                                            <p:cond delay="0"/>
                                          </p:stCondLst>
                                        </p:cTn>
                                        <p:tgtEl>
                                          <p:spTgt spid="552"/>
                                        </p:tgtEl>
                                        <p:attrNameLst>
                                          <p:attrName>style.visibility</p:attrName>
                                        </p:attrNameLst>
                                      </p:cBhvr>
                                      <p:to>
                                        <p:strVal val="visible"/>
                                      </p:to>
                                    </p:set>
                                    <p:anim calcmode="lin" valueType="num">
                                      <p:cBhvr additive="base">
                                        <p:cTn id="24" dur="500"/>
                                        <p:tgtEl>
                                          <p:spTgt spid="552"/>
                                        </p:tgtEl>
                                        <p:attrNameLst>
                                          <p:attrName>ppt_x</p:attrName>
                                        </p:attrNameLst>
                                      </p:cBhvr>
                                      <p:tavLst>
                                        <p:tav tm="0">
                                          <p:val>
                                            <p:strVal val="#ppt_x+#ppt_w*1.125000"/>
                                          </p:val>
                                        </p:tav>
                                        <p:tav tm="100000">
                                          <p:val>
                                            <p:strVal val="#ppt_x"/>
                                          </p:val>
                                        </p:tav>
                                      </p:tavLst>
                                    </p:anim>
                                    <p:animEffect transition="in" filter="wipe(left)">
                                      <p:cBhvr>
                                        <p:cTn id="25" dur="500"/>
                                        <p:tgtEl>
                                          <p:spTgt spid="552"/>
                                        </p:tgtEl>
                                      </p:cBhvr>
                                    </p:animEffect>
                                  </p:childTnLst>
                                </p:cTn>
                              </p:par>
                              <p:par>
                                <p:cTn id="26" presetID="22" presetClass="entr" presetSubtype="2" fill="hold" nodeType="withEffect">
                                  <p:stCondLst>
                                    <p:cond delay="700"/>
                                  </p:stCondLst>
                                  <p:childTnLst>
                                    <p:set>
                                      <p:cBhvr>
                                        <p:cTn id="27" dur="1" fill="hold">
                                          <p:stCondLst>
                                            <p:cond delay="0"/>
                                          </p:stCondLst>
                                        </p:cTn>
                                        <p:tgtEl>
                                          <p:spTgt spid="541"/>
                                        </p:tgtEl>
                                        <p:attrNameLst>
                                          <p:attrName>style.visibility</p:attrName>
                                        </p:attrNameLst>
                                      </p:cBhvr>
                                      <p:to>
                                        <p:strVal val="visible"/>
                                      </p:to>
                                    </p:set>
                                    <p:animEffect transition="in" filter="wipe(right)">
                                      <p:cBhvr>
                                        <p:cTn id="28" dur="500"/>
                                        <p:tgtEl>
                                          <p:spTgt spid="54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537"/>
                                        </p:tgtEl>
                                        <p:attrNameLst>
                                          <p:attrName>style.visibility</p:attrName>
                                        </p:attrNameLst>
                                      </p:cBhvr>
                                      <p:to>
                                        <p:strVal val="visible"/>
                                      </p:to>
                                    </p:set>
                                    <p:animEffect transition="in" filter="wipe(left)">
                                      <p:cBhvr>
                                        <p:cTn id="32" dur="500"/>
                                        <p:tgtEl>
                                          <p:spTgt spid="537"/>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536"/>
                                        </p:tgtEl>
                                        <p:attrNameLst>
                                          <p:attrName>style.visibility</p:attrName>
                                        </p:attrNameLst>
                                      </p:cBhvr>
                                      <p:to>
                                        <p:strVal val="visible"/>
                                      </p:to>
                                    </p:set>
                                    <p:animEffect transition="in" filter="wipe(up)">
                                      <p:cBhvr>
                                        <p:cTn id="36" dur="500"/>
                                        <p:tgtEl>
                                          <p:spTgt spid="53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39"/>
                                        </p:tgtEl>
                                        <p:attrNameLst>
                                          <p:attrName>style.visibility</p:attrName>
                                        </p:attrNameLst>
                                      </p:cBhvr>
                                      <p:to>
                                        <p:strVal val="visible"/>
                                      </p:to>
                                    </p:set>
                                    <p:animEffect transition="in" filter="fade">
                                      <p:cBhvr>
                                        <p:cTn id="4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p:bldP spid="53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第一部分</a:t>
            </a:r>
            <a:endParaRPr lang="zh-CN" altLang="en-US" sz="2400" b="1" spc="100" dirty="0">
              <a:solidFill>
                <a:schemeClr val="bg1"/>
              </a:solidFill>
            </a:endParaRPr>
          </a:p>
        </p:txBody>
      </p:sp>
      <p:sp>
        <p:nvSpPr>
          <p:cNvPr id="4" name="文本框 3"/>
          <p:cNvSpPr txBox="1"/>
          <p:nvPr/>
        </p:nvSpPr>
        <p:spPr>
          <a:xfrm>
            <a:off x="1919536" y="372031"/>
            <a:ext cx="1452880" cy="534035"/>
          </a:xfrm>
          <a:prstGeom prst="rect">
            <a:avLst/>
          </a:prstGeom>
          <a:noFill/>
        </p:spPr>
        <p:txBody>
          <a:bodyPr wrap="none" rtlCol="0">
            <a:spAutoFit/>
          </a:bodyPr>
          <a:lstStyle/>
          <a:p>
            <a:pPr>
              <a:lnSpc>
                <a:spcPct val="120000"/>
              </a:lnSpc>
            </a:pPr>
            <a:r>
              <a:rPr lang="zh-CN" altLang="en-US" sz="2400" b="1" spc="100" dirty="0">
                <a:solidFill>
                  <a:schemeClr val="bg1"/>
                </a:solidFill>
              </a:rPr>
              <a:t>项目背景</a:t>
            </a:r>
            <a:endParaRPr lang="zh-CN" altLang="en-US" sz="2400" b="1" spc="100" dirty="0">
              <a:solidFill>
                <a:schemeClr val="bg1"/>
              </a:solidFill>
            </a:endParaRPr>
          </a:p>
        </p:txBody>
      </p:sp>
      <p:sp>
        <p:nvSpPr>
          <p:cNvPr id="539" name="矩形 538"/>
          <p:cNvSpPr/>
          <p:nvPr/>
        </p:nvSpPr>
        <p:spPr>
          <a:xfrm>
            <a:off x="1934845" y="1007110"/>
            <a:ext cx="143764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功能描述</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nvGrpSpPr>
          <p:cNvPr id="17" name="组合 16"/>
          <p:cNvGrpSpPr/>
          <p:nvPr/>
        </p:nvGrpSpPr>
        <p:grpSpPr>
          <a:xfrm>
            <a:off x="6644640" y="3307715"/>
            <a:ext cx="5429250" cy="2497455"/>
            <a:chOff x="6736689" y="4506066"/>
            <a:chExt cx="5431161" cy="2497432"/>
          </a:xfrm>
        </p:grpSpPr>
        <p:sp>
          <p:nvSpPr>
            <p:cNvPr id="23" name="文本框 22"/>
            <p:cNvSpPr txBox="1"/>
            <p:nvPr/>
          </p:nvSpPr>
          <p:spPr>
            <a:xfrm>
              <a:off x="6736689" y="4506066"/>
              <a:ext cx="5431161" cy="2416153"/>
            </a:xfrm>
            <a:prstGeom prst="rect">
              <a:avLst/>
            </a:prstGeom>
            <a:noFill/>
          </p:spPr>
          <p:txBody>
            <a:bodyPr wrap="square" rtlCol="0">
              <a:spAutoFit/>
            </a:bodyPr>
            <a:p>
              <a:pPr algn="l">
                <a:lnSpc>
                  <a:spcPct val="120000"/>
                </a:lnSpc>
              </a:pPr>
              <a:r>
                <a:rPr lang="zh-CN" altLang="en-US" b="1" spc="100" dirty="0">
                  <a:solidFill>
                    <a:schemeClr val="bg1"/>
                  </a:solidFill>
                </a:rPr>
                <a:t>其实现的功能为，通过摄像头寻找并识别相机视野中的二维码，提取其中信息之后通过 esp8266 模块、物联网平台发送至单片机，由单片机进行扫码信息的判断与处理，最后将处理后的信息在 LCD 屏上予以显示，同时,后台管理员也可以在云端监视提取检测人员信息。整体工作流程图如图1所示。</a:t>
              </a:r>
              <a:endParaRPr lang="zh-CN" altLang="en-US" b="1" spc="100" dirty="0">
                <a:solidFill>
                  <a:schemeClr val="bg1"/>
                </a:solidFill>
              </a:endParaRPr>
            </a:p>
          </p:txBody>
        </p:sp>
        <p:cxnSp>
          <p:nvCxnSpPr>
            <p:cNvPr id="21" name="直接连接符 20"/>
            <p:cNvCxnSpPr/>
            <p:nvPr/>
          </p:nvCxnSpPr>
          <p:spPr>
            <a:xfrm>
              <a:off x="6854537" y="7003498"/>
              <a:ext cx="8880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0060" y="1649095"/>
            <a:ext cx="6129020" cy="4444365"/>
          </a:xfrm>
          <a:prstGeom prst="rect">
            <a:avLst/>
          </a:prstGeom>
          <a:noFill/>
        </p:spPr>
      </p:pic>
      <p:sp>
        <p:nvSpPr>
          <p:cNvPr id="7" name="矩形 6"/>
          <p:cNvSpPr/>
          <p:nvPr/>
        </p:nvSpPr>
        <p:spPr>
          <a:xfrm>
            <a:off x="6644640" y="1734820"/>
            <a:ext cx="5547360" cy="1321435"/>
          </a:xfrm>
          <a:prstGeom prst="rect">
            <a:avLst/>
          </a:prstGeom>
          <a:solidFill>
            <a:schemeClr val="accent1"/>
          </a:solidFill>
          <a:ln w="25400" cap="flat" cmpd="sng" algn="ctr">
            <a:noFill/>
            <a:prstDash val="solid"/>
          </a:ln>
          <a:effectLst/>
          <a:extLst>
            <a:ext uri="{91240B29-F687-4F45-9708-019B960494DF}">
              <a14:hiddenLine xmlns:a14="http://schemas.microsoft.com/office/drawing/2010/main" w="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4" name="文本框 23"/>
          <p:cNvSpPr txBox="1"/>
          <p:nvPr/>
        </p:nvSpPr>
        <p:spPr>
          <a:xfrm>
            <a:off x="6762724" y="1850496"/>
            <a:ext cx="5310505" cy="1087755"/>
          </a:xfrm>
          <a:prstGeom prst="rect">
            <a:avLst/>
          </a:prstGeom>
          <a:noFill/>
        </p:spPr>
        <p:txBody>
          <a:bodyPr wrap="square" rtlCol="0">
            <a:spAutoFit/>
          </a:bodyPr>
          <a:p>
            <a:pPr algn="ctr">
              <a:lnSpc>
                <a:spcPct val="120000"/>
              </a:lnSpc>
            </a:pPr>
            <a:r>
              <a:rPr lang="zh-CN" altLang="en-US" b="1" spc="100" dirty="0">
                <a:solidFill>
                  <a:schemeClr val="bg1"/>
                </a:solidFill>
              </a:rPr>
              <a:t>本项目包含了一个 Open MV 摄像头及其云台、两个 esp8266 传输模块、一个 STM32F407ZG开发板以及其配套的 TFTLCD 显示屏。</a:t>
            </a:r>
            <a:endParaRPr lang="zh-CN" altLang="en-US" b="1" spc="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第一部分</a:t>
            </a:r>
            <a:endParaRPr lang="zh-CN" altLang="en-US" sz="2400" b="1" spc="100" dirty="0">
              <a:solidFill>
                <a:schemeClr val="bg1"/>
              </a:solidFill>
            </a:endParaRPr>
          </a:p>
        </p:txBody>
      </p:sp>
      <p:sp>
        <p:nvSpPr>
          <p:cNvPr id="4" name="文本框 3"/>
          <p:cNvSpPr txBox="1"/>
          <p:nvPr/>
        </p:nvSpPr>
        <p:spPr>
          <a:xfrm>
            <a:off x="1919536" y="372031"/>
            <a:ext cx="1452880" cy="534035"/>
          </a:xfrm>
          <a:prstGeom prst="rect">
            <a:avLst/>
          </a:prstGeom>
          <a:noFill/>
        </p:spPr>
        <p:txBody>
          <a:bodyPr wrap="none" rtlCol="0">
            <a:spAutoFit/>
          </a:bodyPr>
          <a:lstStyle/>
          <a:p>
            <a:pPr>
              <a:lnSpc>
                <a:spcPct val="120000"/>
              </a:lnSpc>
            </a:pPr>
            <a:r>
              <a:rPr lang="zh-CN" altLang="en-US" sz="2400" b="1" spc="100" dirty="0">
                <a:solidFill>
                  <a:schemeClr val="bg1"/>
                </a:solidFill>
              </a:rPr>
              <a:t>项目背景</a:t>
            </a:r>
            <a:endParaRPr lang="zh-CN" altLang="en-US" sz="2400" b="1" spc="100" dirty="0">
              <a:solidFill>
                <a:schemeClr val="bg1"/>
              </a:solidFill>
            </a:endParaRPr>
          </a:p>
        </p:txBody>
      </p:sp>
      <p:sp>
        <p:nvSpPr>
          <p:cNvPr id="539" name="矩形 538"/>
          <p:cNvSpPr/>
          <p:nvPr/>
        </p:nvSpPr>
        <p:spPr>
          <a:xfrm>
            <a:off x="1694815" y="1007110"/>
            <a:ext cx="183515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应用场景描述</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nvGrpSpPr>
          <p:cNvPr id="20" name="组合 19"/>
          <p:cNvGrpSpPr/>
          <p:nvPr/>
        </p:nvGrpSpPr>
        <p:grpSpPr>
          <a:xfrm>
            <a:off x="721360" y="1615440"/>
            <a:ext cx="3843020" cy="4768215"/>
            <a:chOff x="721511" y="2420889"/>
            <a:chExt cx="2843551" cy="4106636"/>
          </a:xfrm>
        </p:grpSpPr>
        <p:sp>
          <p:nvSpPr>
            <p:cNvPr id="22" name="矩形 21"/>
            <p:cNvSpPr/>
            <p:nvPr/>
          </p:nvSpPr>
          <p:spPr>
            <a:xfrm>
              <a:off x="721511" y="2420889"/>
              <a:ext cx="2808312" cy="4106636"/>
            </a:xfrm>
            <a:prstGeom prst="rect">
              <a:avLst/>
            </a:prstGeom>
            <a:solidFill>
              <a:schemeClr val="bg1"/>
            </a:solidFill>
            <a:ln w="25400" cap="flat" cmpd="sng" algn="ctr">
              <a:noFill/>
              <a:prstDash val="solid"/>
            </a:ln>
            <a:effectLst>
              <a:outerShdw blurRad="254000" dist="38100" dir="5400000" algn="t" rotWithShape="0">
                <a:prstClr val="black">
                  <a:alpha val="30000"/>
                </a:prstClr>
              </a:outerShdw>
            </a:effectLst>
            <a:extLst>
              <a:ext uri="{91240B29-F687-4F45-9708-019B960494DF}">
                <a14:hiddenLine xmlns:a14="http://schemas.microsoft.com/office/drawing/2010/main" w="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a:endParaRPr lang="zh-CN" altLang="en-US"/>
            </a:p>
          </p:txBody>
        </p:sp>
        <p:grpSp>
          <p:nvGrpSpPr>
            <p:cNvPr id="27" name="组合 26"/>
            <p:cNvGrpSpPr/>
            <p:nvPr/>
          </p:nvGrpSpPr>
          <p:grpSpPr>
            <a:xfrm>
              <a:off x="756750" y="2838585"/>
              <a:ext cx="2808312" cy="3675376"/>
              <a:chOff x="756750" y="2790453"/>
              <a:chExt cx="2808312" cy="3675376"/>
            </a:xfrm>
          </p:grpSpPr>
          <p:grpSp>
            <p:nvGrpSpPr>
              <p:cNvPr id="28" name="组合 27"/>
              <p:cNvGrpSpPr/>
              <p:nvPr/>
            </p:nvGrpSpPr>
            <p:grpSpPr>
              <a:xfrm>
                <a:off x="1558757" y="2790453"/>
                <a:ext cx="1133820" cy="1251828"/>
                <a:chOff x="1376253" y="1824867"/>
                <a:chExt cx="1498828" cy="1654824"/>
              </a:xfrm>
            </p:grpSpPr>
            <p:sp>
              <p:nvSpPr>
                <p:cNvPr id="29" name="Freeform 13"/>
                <p:cNvSpPr/>
                <p:nvPr/>
              </p:nvSpPr>
              <p:spPr>
                <a:xfrm rot="5400000">
                  <a:off x="1298255" y="1902865"/>
                  <a:ext cx="1654824" cy="1498828"/>
                </a:xfrm>
                <a:custGeom>
                  <a:avLst/>
                  <a:gdLst>
                    <a:gd name="connsiteX0" fmla="*/ 2380400 w 2428646"/>
                    <a:gd name="connsiteY0" fmla="*/ 1279852 h 2199704"/>
                    <a:gd name="connsiteX1" fmla="*/ 1953246 w 2428646"/>
                    <a:gd name="connsiteY1" fmla="*/ 2019704 h 2199704"/>
                    <a:gd name="connsiteX2" fmla="*/ 1641477 w 2428646"/>
                    <a:gd name="connsiteY2" fmla="*/ 2199704 h 2199704"/>
                    <a:gd name="connsiteX3" fmla="*/ 787169 w 2428646"/>
                    <a:gd name="connsiteY3" fmla="*/ 2199704 h 2199704"/>
                    <a:gd name="connsiteX4" fmla="*/ 475400 w 2428646"/>
                    <a:gd name="connsiteY4" fmla="*/ 2019704 h 2199704"/>
                    <a:gd name="connsiteX5" fmla="*/ 48246 w 2428646"/>
                    <a:gd name="connsiteY5" fmla="*/ 1279852 h 2199704"/>
                    <a:gd name="connsiteX6" fmla="*/ 48246 w 2428646"/>
                    <a:gd name="connsiteY6" fmla="*/ 919852 h 2199704"/>
                    <a:gd name="connsiteX7" fmla="*/ 475400 w 2428646"/>
                    <a:gd name="connsiteY7" fmla="*/ 180000 h 2199704"/>
                    <a:gd name="connsiteX8" fmla="*/ 787169 w 2428646"/>
                    <a:gd name="connsiteY8" fmla="*/ 0 h 2199704"/>
                    <a:gd name="connsiteX9" fmla="*/ 1641477 w 2428646"/>
                    <a:gd name="connsiteY9" fmla="*/ 0 h 2199704"/>
                    <a:gd name="connsiteX10" fmla="*/ 1953246 w 2428646"/>
                    <a:gd name="connsiteY10" fmla="*/ 180000 h 2199704"/>
                    <a:gd name="connsiteX11" fmla="*/ 2380400 w 2428646"/>
                    <a:gd name="connsiteY11" fmla="*/ 919852 h 2199704"/>
                    <a:gd name="connsiteX12" fmla="*/ 2380400 w 2428646"/>
                    <a:gd name="connsiteY12" fmla="*/ 1279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646" h="2199704">
                      <a:moveTo>
                        <a:pt x="2380400" y="1279852"/>
                      </a:moveTo>
                      <a:lnTo>
                        <a:pt x="1953246" y="2019704"/>
                      </a:lnTo>
                      <a:cubicBezTo>
                        <a:pt x="1888918" y="2131124"/>
                        <a:pt x="1770134" y="2199704"/>
                        <a:pt x="1641477" y="2199704"/>
                      </a:cubicBezTo>
                      <a:lnTo>
                        <a:pt x="787169" y="2199704"/>
                      </a:lnTo>
                      <a:cubicBezTo>
                        <a:pt x="658512" y="2199704"/>
                        <a:pt x="539728" y="2131124"/>
                        <a:pt x="475400" y="2019704"/>
                      </a:cubicBezTo>
                      <a:lnTo>
                        <a:pt x="48246" y="1279852"/>
                      </a:lnTo>
                      <a:cubicBezTo>
                        <a:pt x="-16082" y="1168432"/>
                        <a:pt x="-16082" y="1031272"/>
                        <a:pt x="48246" y="919852"/>
                      </a:cubicBezTo>
                      <a:lnTo>
                        <a:pt x="475400" y="180000"/>
                      </a:lnTo>
                      <a:cubicBezTo>
                        <a:pt x="539728" y="68580"/>
                        <a:pt x="658512" y="0"/>
                        <a:pt x="787169" y="0"/>
                      </a:cubicBezTo>
                      <a:lnTo>
                        <a:pt x="1641477" y="0"/>
                      </a:lnTo>
                      <a:cubicBezTo>
                        <a:pt x="1770134" y="0"/>
                        <a:pt x="1888918" y="68580"/>
                        <a:pt x="1953246" y="180000"/>
                      </a:cubicBezTo>
                      <a:lnTo>
                        <a:pt x="2380400" y="919852"/>
                      </a:lnTo>
                      <a:cubicBezTo>
                        <a:pt x="2444728" y="1031272"/>
                        <a:pt x="2444728" y="1168432"/>
                        <a:pt x="2380400" y="1279852"/>
                      </a:cubicBezTo>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a:endParaRPr lang="zh-CN" altLang="en-US">
                    <a:solidFill>
                      <a:schemeClr val="lt1"/>
                    </a:solidFill>
                  </a:endParaRPr>
                </a:p>
              </p:txBody>
            </p:sp>
            <p:pic>
              <p:nvPicPr>
                <p:cNvPr id="30" name="图形 15" descr="显示器"/>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467" y="2207670"/>
                  <a:ext cx="914400" cy="914400"/>
                </a:xfrm>
                <a:prstGeom prst="rect">
                  <a:avLst/>
                </a:prstGeom>
              </p:spPr>
            </p:pic>
          </p:grpSp>
          <p:sp>
            <p:nvSpPr>
              <p:cNvPr id="33" name="文本框 32"/>
              <p:cNvSpPr txBox="1"/>
              <p:nvPr/>
            </p:nvSpPr>
            <p:spPr>
              <a:xfrm>
                <a:off x="756750" y="4101054"/>
                <a:ext cx="2808312" cy="2364775"/>
              </a:xfrm>
              <a:prstGeom prst="rect">
                <a:avLst/>
              </a:prstGeom>
              <a:noFill/>
            </p:spPr>
            <p:txBody>
              <a:bodyPr wrap="square" rtlCol="0">
                <a:spAutoFit/>
              </a:bodyPr>
              <a:p>
                <a:pPr algn="l">
                  <a:lnSpc>
                    <a:spcPct val="120000"/>
                  </a:lnSpc>
                </a:pPr>
                <a:r>
                  <a:rPr lang="zh-CN" altLang="en-US" sz="1600" spc="100" dirty="0"/>
                  <a:t>在日常核酸检测中，被检测者在摄像头处出示二维码，云台会自动校准角度，将摄像头对准二维码，扫描二维码成功后，播报语音提示“扫码成功”</a:t>
                </a:r>
                <a:endParaRPr lang="zh-CN" altLang="en-US" sz="1600" spc="100" dirty="0"/>
              </a:p>
              <a:p>
                <a:pPr algn="l">
                  <a:lnSpc>
                    <a:spcPct val="120000"/>
                  </a:lnSpc>
                </a:pPr>
                <a:r>
                  <a:rPr lang="zh-CN" altLang="en-US" sz="1600" spc="100" dirty="0"/>
                  <a:t>，同时将二维码中的个人信息上传至物联网平台，由控制中心的单片机接收。按照“十混一”的检测模式，每10个人扫码，就会封装一次信息，将信息存储到对应的条形码上。</a:t>
                </a:r>
                <a:endParaRPr lang="zh-CN" altLang="en-US" sz="1600" spc="100" dirty="0"/>
              </a:p>
            </p:txBody>
          </p:sp>
        </p:grpSp>
      </p:grpSp>
      <p:grpSp>
        <p:nvGrpSpPr>
          <p:cNvPr id="35" name="组合 34"/>
          <p:cNvGrpSpPr/>
          <p:nvPr/>
        </p:nvGrpSpPr>
        <p:grpSpPr>
          <a:xfrm>
            <a:off x="5034280" y="1976120"/>
            <a:ext cx="3035300" cy="4651375"/>
            <a:chOff x="554774" y="2177067"/>
            <a:chExt cx="3141786" cy="4594280"/>
          </a:xfrm>
        </p:grpSpPr>
        <p:sp>
          <p:nvSpPr>
            <p:cNvPr id="36" name="矩形 35"/>
            <p:cNvSpPr/>
            <p:nvPr/>
          </p:nvSpPr>
          <p:spPr>
            <a:xfrm>
              <a:off x="554774" y="2177067"/>
              <a:ext cx="3141786" cy="4594280"/>
            </a:xfrm>
            <a:prstGeom prst="rect">
              <a:avLst/>
            </a:prstGeom>
            <a:solidFill>
              <a:schemeClr val="bg1"/>
            </a:solidFill>
            <a:ln w="25400" cap="flat" cmpd="sng" algn="ctr">
              <a:noFill/>
              <a:prstDash val="solid"/>
            </a:ln>
            <a:effectLst>
              <a:outerShdw blurRad="254000" dist="38100" dir="5400000" algn="t" rotWithShape="0">
                <a:prstClr val="black">
                  <a:alpha val="30000"/>
                </a:prstClr>
              </a:outerShdw>
            </a:effectLst>
            <a:extLst>
              <a:ext uri="{91240B29-F687-4F45-9708-019B960494DF}">
                <a14:hiddenLine xmlns:a14="http://schemas.microsoft.com/office/drawing/2010/main" w="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nvGrpSpPr>
            <p:cNvPr id="37" name="组合 36"/>
            <p:cNvGrpSpPr/>
            <p:nvPr/>
          </p:nvGrpSpPr>
          <p:grpSpPr>
            <a:xfrm>
              <a:off x="722035" y="2829060"/>
              <a:ext cx="2808312" cy="3290294"/>
              <a:chOff x="722035" y="2780928"/>
              <a:chExt cx="2808312" cy="3290294"/>
            </a:xfrm>
          </p:grpSpPr>
          <p:grpSp>
            <p:nvGrpSpPr>
              <p:cNvPr id="38" name="组合 37"/>
              <p:cNvGrpSpPr/>
              <p:nvPr/>
            </p:nvGrpSpPr>
            <p:grpSpPr>
              <a:xfrm>
                <a:off x="1558757" y="2780928"/>
                <a:ext cx="1133820" cy="1251828"/>
                <a:chOff x="1376253" y="1812276"/>
                <a:chExt cx="1498828" cy="1654824"/>
              </a:xfrm>
            </p:grpSpPr>
            <p:sp>
              <p:nvSpPr>
                <p:cNvPr id="39" name="Freeform 13"/>
                <p:cNvSpPr/>
                <p:nvPr/>
              </p:nvSpPr>
              <p:spPr>
                <a:xfrm rot="5400000">
                  <a:off x="1298255" y="1890274"/>
                  <a:ext cx="1654824" cy="1498828"/>
                </a:xfrm>
                <a:custGeom>
                  <a:avLst/>
                  <a:gdLst>
                    <a:gd name="connsiteX0" fmla="*/ 2380400 w 2428646"/>
                    <a:gd name="connsiteY0" fmla="*/ 1279852 h 2199704"/>
                    <a:gd name="connsiteX1" fmla="*/ 1953246 w 2428646"/>
                    <a:gd name="connsiteY1" fmla="*/ 2019704 h 2199704"/>
                    <a:gd name="connsiteX2" fmla="*/ 1641477 w 2428646"/>
                    <a:gd name="connsiteY2" fmla="*/ 2199704 h 2199704"/>
                    <a:gd name="connsiteX3" fmla="*/ 787169 w 2428646"/>
                    <a:gd name="connsiteY3" fmla="*/ 2199704 h 2199704"/>
                    <a:gd name="connsiteX4" fmla="*/ 475400 w 2428646"/>
                    <a:gd name="connsiteY4" fmla="*/ 2019704 h 2199704"/>
                    <a:gd name="connsiteX5" fmla="*/ 48246 w 2428646"/>
                    <a:gd name="connsiteY5" fmla="*/ 1279852 h 2199704"/>
                    <a:gd name="connsiteX6" fmla="*/ 48246 w 2428646"/>
                    <a:gd name="connsiteY6" fmla="*/ 919852 h 2199704"/>
                    <a:gd name="connsiteX7" fmla="*/ 475400 w 2428646"/>
                    <a:gd name="connsiteY7" fmla="*/ 180000 h 2199704"/>
                    <a:gd name="connsiteX8" fmla="*/ 787169 w 2428646"/>
                    <a:gd name="connsiteY8" fmla="*/ 0 h 2199704"/>
                    <a:gd name="connsiteX9" fmla="*/ 1641477 w 2428646"/>
                    <a:gd name="connsiteY9" fmla="*/ 0 h 2199704"/>
                    <a:gd name="connsiteX10" fmla="*/ 1953246 w 2428646"/>
                    <a:gd name="connsiteY10" fmla="*/ 180000 h 2199704"/>
                    <a:gd name="connsiteX11" fmla="*/ 2380400 w 2428646"/>
                    <a:gd name="connsiteY11" fmla="*/ 919852 h 2199704"/>
                    <a:gd name="connsiteX12" fmla="*/ 2380400 w 2428646"/>
                    <a:gd name="connsiteY12" fmla="*/ 1279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646" h="2199704">
                      <a:moveTo>
                        <a:pt x="2380400" y="1279852"/>
                      </a:moveTo>
                      <a:lnTo>
                        <a:pt x="1953246" y="2019704"/>
                      </a:lnTo>
                      <a:cubicBezTo>
                        <a:pt x="1888918" y="2131124"/>
                        <a:pt x="1770134" y="2199704"/>
                        <a:pt x="1641477" y="2199704"/>
                      </a:cubicBezTo>
                      <a:lnTo>
                        <a:pt x="787169" y="2199704"/>
                      </a:lnTo>
                      <a:cubicBezTo>
                        <a:pt x="658512" y="2199704"/>
                        <a:pt x="539728" y="2131124"/>
                        <a:pt x="475400" y="2019704"/>
                      </a:cubicBezTo>
                      <a:lnTo>
                        <a:pt x="48246" y="1279852"/>
                      </a:lnTo>
                      <a:cubicBezTo>
                        <a:pt x="-16082" y="1168432"/>
                        <a:pt x="-16082" y="1031272"/>
                        <a:pt x="48246" y="919852"/>
                      </a:cubicBezTo>
                      <a:lnTo>
                        <a:pt x="475400" y="180000"/>
                      </a:lnTo>
                      <a:cubicBezTo>
                        <a:pt x="539728" y="68580"/>
                        <a:pt x="658512" y="0"/>
                        <a:pt x="787169" y="0"/>
                      </a:cubicBezTo>
                      <a:lnTo>
                        <a:pt x="1641477" y="0"/>
                      </a:lnTo>
                      <a:cubicBezTo>
                        <a:pt x="1770134" y="0"/>
                        <a:pt x="1888918" y="68580"/>
                        <a:pt x="1953246" y="180000"/>
                      </a:cubicBezTo>
                      <a:lnTo>
                        <a:pt x="2380400" y="919852"/>
                      </a:lnTo>
                      <a:cubicBezTo>
                        <a:pt x="2444728" y="1031272"/>
                        <a:pt x="2444728" y="1168432"/>
                        <a:pt x="2380400" y="1279852"/>
                      </a:cubicBezTo>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lt1"/>
                    </a:solidFill>
                  </a:endParaRPr>
                </a:p>
              </p:txBody>
            </p:sp>
            <p:pic>
              <p:nvPicPr>
                <p:cNvPr id="40" name="图形 25" descr="投影仪屏幕"/>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8466" y="2182488"/>
                  <a:ext cx="914400" cy="914399"/>
                </a:xfrm>
                <a:prstGeom prst="rect">
                  <a:avLst/>
                </a:prstGeom>
              </p:spPr>
            </p:pic>
          </p:grpSp>
          <p:grpSp>
            <p:nvGrpSpPr>
              <p:cNvPr id="41" name="组合 40"/>
              <p:cNvGrpSpPr/>
              <p:nvPr/>
            </p:nvGrpSpPr>
            <p:grpSpPr>
              <a:xfrm>
                <a:off x="722035" y="4074524"/>
                <a:ext cx="2808312" cy="1996698"/>
                <a:chOff x="722035" y="3808566"/>
                <a:chExt cx="2808312" cy="1996698"/>
              </a:xfrm>
            </p:grpSpPr>
            <p:sp>
              <p:nvSpPr>
                <p:cNvPr id="43" name="文本框 42"/>
                <p:cNvSpPr txBox="1"/>
                <p:nvPr/>
              </p:nvSpPr>
              <p:spPr>
                <a:xfrm>
                  <a:off x="722035" y="3808566"/>
                  <a:ext cx="2808312" cy="1110781"/>
                </a:xfrm>
                <a:prstGeom prst="rect">
                  <a:avLst/>
                </a:prstGeom>
                <a:noFill/>
              </p:spPr>
              <p:txBody>
                <a:bodyPr wrap="square" rtlCol="0">
                  <a:spAutoFit/>
                </a:bodyPr>
                <a:p>
                  <a:pPr algn="l">
                    <a:lnSpc>
                      <a:spcPct val="120000"/>
                    </a:lnSpc>
                  </a:pPr>
                  <a:r>
                    <a:rPr lang="zh-CN" altLang="en-US" sz="1400" spc="100" dirty="0"/>
                    <a:t>依靠可承载量巨大的云端服务器，本系统可同时接入多个终端，方便用户查看个人核酸检测结果、健康信息。</a:t>
                  </a:r>
                  <a:endParaRPr lang="zh-CN" altLang="en-US" sz="1400" spc="100" dirty="0"/>
                </a:p>
              </p:txBody>
            </p:sp>
            <p:cxnSp>
              <p:nvCxnSpPr>
                <p:cNvPr id="44" name="直接连接符 43"/>
                <p:cNvCxnSpPr/>
                <p:nvPr/>
              </p:nvCxnSpPr>
              <p:spPr>
                <a:xfrm>
                  <a:off x="1541974" y="5805264"/>
                  <a:ext cx="1167387"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grpSp>
        <p:nvGrpSpPr>
          <p:cNvPr id="45" name="组合 44"/>
          <p:cNvGrpSpPr/>
          <p:nvPr/>
        </p:nvGrpSpPr>
        <p:grpSpPr>
          <a:xfrm>
            <a:off x="8585200" y="2183765"/>
            <a:ext cx="3215005" cy="4182110"/>
            <a:chOff x="721511" y="2420889"/>
            <a:chExt cx="2809977" cy="4106636"/>
          </a:xfrm>
        </p:grpSpPr>
        <p:sp>
          <p:nvSpPr>
            <p:cNvPr id="46" name="矩形 45"/>
            <p:cNvSpPr/>
            <p:nvPr/>
          </p:nvSpPr>
          <p:spPr>
            <a:xfrm>
              <a:off x="721511" y="2420889"/>
              <a:ext cx="2808312" cy="4106636"/>
            </a:xfrm>
            <a:prstGeom prst="rect">
              <a:avLst/>
            </a:prstGeom>
            <a:solidFill>
              <a:schemeClr val="bg1"/>
            </a:solidFill>
            <a:ln w="25400" cap="flat" cmpd="sng" algn="ctr">
              <a:noFill/>
              <a:prstDash val="solid"/>
            </a:ln>
            <a:effectLst>
              <a:outerShdw blurRad="254000" dist="38100" dir="5400000" algn="t" rotWithShape="0">
                <a:prstClr val="black">
                  <a:alpha val="30000"/>
                </a:prstClr>
              </a:outerShdw>
            </a:effectLst>
            <a:extLst>
              <a:ext uri="{91240B29-F687-4F45-9708-019B960494DF}">
                <a14:hiddenLine xmlns:a14="http://schemas.microsoft.com/office/drawing/2010/main" w="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nvGrpSpPr>
            <p:cNvPr id="47" name="组合 46"/>
            <p:cNvGrpSpPr/>
            <p:nvPr/>
          </p:nvGrpSpPr>
          <p:grpSpPr>
            <a:xfrm>
              <a:off x="723176" y="2829060"/>
              <a:ext cx="2808312" cy="3290294"/>
              <a:chOff x="723176" y="2780928"/>
              <a:chExt cx="2808312" cy="3290294"/>
            </a:xfrm>
          </p:grpSpPr>
          <p:grpSp>
            <p:nvGrpSpPr>
              <p:cNvPr id="48" name="组合 47"/>
              <p:cNvGrpSpPr/>
              <p:nvPr/>
            </p:nvGrpSpPr>
            <p:grpSpPr>
              <a:xfrm>
                <a:off x="1558757" y="2780928"/>
                <a:ext cx="1133820" cy="1251828"/>
                <a:chOff x="1376253" y="1812276"/>
                <a:chExt cx="1498828" cy="1654824"/>
              </a:xfrm>
            </p:grpSpPr>
            <p:sp>
              <p:nvSpPr>
                <p:cNvPr id="49" name="Freeform 13"/>
                <p:cNvSpPr/>
                <p:nvPr/>
              </p:nvSpPr>
              <p:spPr>
                <a:xfrm rot="5400000">
                  <a:off x="1298255" y="1890274"/>
                  <a:ext cx="1654824" cy="1498828"/>
                </a:xfrm>
                <a:custGeom>
                  <a:avLst/>
                  <a:gdLst>
                    <a:gd name="connsiteX0" fmla="*/ 2380400 w 2428646"/>
                    <a:gd name="connsiteY0" fmla="*/ 1279852 h 2199704"/>
                    <a:gd name="connsiteX1" fmla="*/ 1953246 w 2428646"/>
                    <a:gd name="connsiteY1" fmla="*/ 2019704 h 2199704"/>
                    <a:gd name="connsiteX2" fmla="*/ 1641477 w 2428646"/>
                    <a:gd name="connsiteY2" fmla="*/ 2199704 h 2199704"/>
                    <a:gd name="connsiteX3" fmla="*/ 787169 w 2428646"/>
                    <a:gd name="connsiteY3" fmla="*/ 2199704 h 2199704"/>
                    <a:gd name="connsiteX4" fmla="*/ 475400 w 2428646"/>
                    <a:gd name="connsiteY4" fmla="*/ 2019704 h 2199704"/>
                    <a:gd name="connsiteX5" fmla="*/ 48246 w 2428646"/>
                    <a:gd name="connsiteY5" fmla="*/ 1279852 h 2199704"/>
                    <a:gd name="connsiteX6" fmla="*/ 48246 w 2428646"/>
                    <a:gd name="connsiteY6" fmla="*/ 919852 h 2199704"/>
                    <a:gd name="connsiteX7" fmla="*/ 475400 w 2428646"/>
                    <a:gd name="connsiteY7" fmla="*/ 180000 h 2199704"/>
                    <a:gd name="connsiteX8" fmla="*/ 787169 w 2428646"/>
                    <a:gd name="connsiteY8" fmla="*/ 0 h 2199704"/>
                    <a:gd name="connsiteX9" fmla="*/ 1641477 w 2428646"/>
                    <a:gd name="connsiteY9" fmla="*/ 0 h 2199704"/>
                    <a:gd name="connsiteX10" fmla="*/ 1953246 w 2428646"/>
                    <a:gd name="connsiteY10" fmla="*/ 180000 h 2199704"/>
                    <a:gd name="connsiteX11" fmla="*/ 2380400 w 2428646"/>
                    <a:gd name="connsiteY11" fmla="*/ 919852 h 2199704"/>
                    <a:gd name="connsiteX12" fmla="*/ 2380400 w 2428646"/>
                    <a:gd name="connsiteY12" fmla="*/ 1279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646" h="2199704">
                      <a:moveTo>
                        <a:pt x="2380400" y="1279852"/>
                      </a:moveTo>
                      <a:lnTo>
                        <a:pt x="1953246" y="2019704"/>
                      </a:lnTo>
                      <a:cubicBezTo>
                        <a:pt x="1888918" y="2131124"/>
                        <a:pt x="1770134" y="2199704"/>
                        <a:pt x="1641477" y="2199704"/>
                      </a:cubicBezTo>
                      <a:lnTo>
                        <a:pt x="787169" y="2199704"/>
                      </a:lnTo>
                      <a:cubicBezTo>
                        <a:pt x="658512" y="2199704"/>
                        <a:pt x="539728" y="2131124"/>
                        <a:pt x="475400" y="2019704"/>
                      </a:cubicBezTo>
                      <a:lnTo>
                        <a:pt x="48246" y="1279852"/>
                      </a:lnTo>
                      <a:cubicBezTo>
                        <a:pt x="-16082" y="1168432"/>
                        <a:pt x="-16082" y="1031272"/>
                        <a:pt x="48246" y="919852"/>
                      </a:cubicBezTo>
                      <a:lnTo>
                        <a:pt x="475400" y="180000"/>
                      </a:lnTo>
                      <a:cubicBezTo>
                        <a:pt x="539728" y="68580"/>
                        <a:pt x="658512" y="0"/>
                        <a:pt x="787169" y="0"/>
                      </a:cubicBezTo>
                      <a:lnTo>
                        <a:pt x="1641477" y="0"/>
                      </a:lnTo>
                      <a:cubicBezTo>
                        <a:pt x="1770134" y="0"/>
                        <a:pt x="1888918" y="68580"/>
                        <a:pt x="1953246" y="180000"/>
                      </a:cubicBezTo>
                      <a:lnTo>
                        <a:pt x="2380400" y="919852"/>
                      </a:lnTo>
                      <a:cubicBezTo>
                        <a:pt x="2444728" y="1031272"/>
                        <a:pt x="2444728" y="1168432"/>
                        <a:pt x="2380400" y="1279852"/>
                      </a:cubicBezTo>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lt1"/>
                    </a:solidFill>
                  </a:endParaRPr>
                </a:p>
              </p:txBody>
            </p:sp>
            <p:pic>
              <p:nvPicPr>
                <p:cNvPr id="50" name="图形 35" descr="上升趋势"/>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68466" y="2182488"/>
                  <a:ext cx="914400" cy="914399"/>
                </a:xfrm>
                <a:prstGeom prst="rect">
                  <a:avLst/>
                </a:prstGeom>
              </p:spPr>
            </p:pic>
          </p:grpSp>
          <p:grpSp>
            <p:nvGrpSpPr>
              <p:cNvPr id="51" name="组合 50"/>
              <p:cNvGrpSpPr/>
              <p:nvPr/>
            </p:nvGrpSpPr>
            <p:grpSpPr>
              <a:xfrm>
                <a:off x="723176" y="4250947"/>
                <a:ext cx="2808312" cy="1820275"/>
                <a:chOff x="723176" y="3984989"/>
                <a:chExt cx="2808312" cy="1820275"/>
              </a:xfrm>
            </p:grpSpPr>
            <p:sp>
              <p:nvSpPr>
                <p:cNvPr id="53" name="文本框 52"/>
                <p:cNvSpPr txBox="1"/>
                <p:nvPr/>
              </p:nvSpPr>
              <p:spPr>
                <a:xfrm>
                  <a:off x="723176" y="3984989"/>
                  <a:ext cx="2808312" cy="1358071"/>
                </a:xfrm>
                <a:prstGeom prst="rect">
                  <a:avLst/>
                </a:prstGeom>
                <a:noFill/>
              </p:spPr>
              <p:txBody>
                <a:bodyPr wrap="square" rtlCol="0">
                  <a:spAutoFit/>
                </a:bodyPr>
                <a:p>
                  <a:pPr algn="l">
                    <a:lnSpc>
                      <a:spcPct val="120000"/>
                    </a:lnSpc>
                  </a:pPr>
                  <a:r>
                    <a:rPr lang="zh-CN" altLang="en-US" sz="1400" spc="100" dirty="0"/>
                    <a:t>考虑到现实应用中的不确定性，本项目设置了管理员通道，管理员可接入云端服务器，实时检测所有被检测人员的信息，如出现异常情况，可以进行及时处理。</a:t>
                  </a:r>
                  <a:endParaRPr lang="zh-CN" altLang="en-US" sz="1400" spc="100" dirty="0"/>
                </a:p>
              </p:txBody>
            </p:sp>
            <p:cxnSp>
              <p:nvCxnSpPr>
                <p:cNvPr id="54" name="直接连接符 53"/>
                <p:cNvCxnSpPr/>
                <p:nvPr/>
              </p:nvCxnSpPr>
              <p:spPr>
                <a:xfrm>
                  <a:off x="1541974" y="5805264"/>
                  <a:ext cx="1167387"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grpSp>
        <p:nvGrpSpPr>
          <p:cNvPr id="11" name="组合 10"/>
          <p:cNvGrpSpPr/>
          <p:nvPr/>
        </p:nvGrpSpPr>
        <p:grpSpPr>
          <a:xfrm>
            <a:off x="1642969" y="1730025"/>
            <a:ext cx="9676498" cy="3397950"/>
            <a:chOff x="1314727" y="1730025"/>
            <a:chExt cx="9676498" cy="3397950"/>
          </a:xfrm>
        </p:grpSpPr>
        <p:sp>
          <p:nvSpPr>
            <p:cNvPr id="20" name="矩形 19"/>
            <p:cNvSpPr/>
            <p:nvPr/>
          </p:nvSpPr>
          <p:spPr>
            <a:xfrm>
              <a:off x="5385445" y="2921501"/>
              <a:ext cx="5605780" cy="1014730"/>
            </a:xfrm>
            <a:prstGeom prst="rect">
              <a:avLst/>
            </a:prstGeom>
          </p:spPr>
          <p:txBody>
            <a:bodyPr wrap="none">
              <a:spAutoFit/>
            </a:bodyPr>
            <a:lstStyle/>
            <a:p>
              <a:pPr algn="l"/>
              <a:r>
                <a:rPr lang="zh-CN" altLang="en-US" sz="6000" b="1" spc="100" dirty="0">
                  <a:solidFill>
                    <a:schemeClr val="bg1"/>
                  </a:solidFill>
                  <a:sym typeface="+mn-ea"/>
                </a:rPr>
                <a:t>核心创新点论证</a:t>
              </a:r>
              <a:endParaRPr lang="zh-CN" altLang="en-US" sz="6000" b="1" spc="100" dirty="0">
                <a:solidFill>
                  <a:schemeClr val="bg1"/>
                </a:solidFill>
                <a:sym typeface="+mn-ea"/>
              </a:endParaRPr>
            </a:p>
          </p:txBody>
        </p:sp>
        <p:grpSp>
          <p:nvGrpSpPr>
            <p:cNvPr id="13" name="组合 12"/>
            <p:cNvGrpSpPr/>
            <p:nvPr/>
          </p:nvGrpSpPr>
          <p:grpSpPr>
            <a:xfrm>
              <a:off x="1314727" y="1730025"/>
              <a:ext cx="3397950" cy="3397950"/>
              <a:chOff x="1314727" y="1730025"/>
              <a:chExt cx="3397950" cy="3397950"/>
            </a:xfrm>
          </p:grpSpPr>
          <p:grpSp>
            <p:nvGrpSpPr>
              <p:cNvPr id="15" name="组合 14"/>
              <p:cNvGrpSpPr/>
              <p:nvPr/>
            </p:nvGrpSpPr>
            <p:grpSpPr>
              <a:xfrm>
                <a:off x="2287262" y="2343875"/>
                <a:ext cx="1452880" cy="2170251"/>
                <a:chOff x="2287262" y="2338869"/>
                <a:chExt cx="1452880" cy="2170251"/>
              </a:xfrm>
            </p:grpSpPr>
            <p:pic>
              <p:nvPicPr>
                <p:cNvPr id="17" name="图形 16" descr="文档"/>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9914" y="2338869"/>
                  <a:ext cx="1447576" cy="1447576"/>
                </a:xfrm>
                <a:prstGeom prst="rect">
                  <a:avLst/>
                </a:prstGeom>
              </p:spPr>
            </p:pic>
            <p:sp>
              <p:nvSpPr>
                <p:cNvPr id="18" name="文本框 17"/>
                <p:cNvSpPr txBox="1"/>
                <p:nvPr/>
              </p:nvSpPr>
              <p:spPr>
                <a:xfrm>
                  <a:off x="2287262" y="3819325"/>
                  <a:ext cx="1452880" cy="534035"/>
                </a:xfrm>
                <a:prstGeom prst="rect">
                  <a:avLst/>
                </a:prstGeom>
                <a:noFill/>
              </p:spPr>
              <p:txBody>
                <a:bodyPr wrap="none" rtlCol="0">
                  <a:spAutoFit/>
                </a:bodyPr>
                <a:lstStyle/>
                <a:p>
                  <a:pPr algn="ctr">
                    <a:lnSpc>
                      <a:spcPct val="120000"/>
                    </a:lnSpc>
                  </a:pPr>
                  <a:r>
                    <a:rPr lang="zh-CN" altLang="en-US" sz="2400" b="1" spc="100" dirty="0">
                      <a:solidFill>
                        <a:schemeClr val="bg1"/>
                      </a:solidFill>
                    </a:rPr>
                    <a:t>第二部分</a:t>
                  </a:r>
                  <a:endParaRPr lang="zh-CN" altLang="en-US" sz="2400" b="1" spc="100" dirty="0">
                    <a:solidFill>
                      <a:schemeClr val="bg1"/>
                    </a:solidFill>
                  </a:endParaRPr>
                </a:p>
              </p:txBody>
            </p:sp>
            <p:cxnSp>
              <p:nvCxnSpPr>
                <p:cNvPr id="19" name="直接连接符 18"/>
                <p:cNvCxnSpPr/>
                <p:nvPr/>
              </p:nvCxnSpPr>
              <p:spPr>
                <a:xfrm>
                  <a:off x="2584239" y="4509120"/>
                  <a:ext cx="85892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1314727" y="1730025"/>
                <a:ext cx="3397950" cy="3397950"/>
              </a:xfrm>
              <a:prstGeom prst="ellipse">
                <a:avLst/>
              </a:prstGeom>
              <a:noFill/>
              <a:ln w="3175"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2" name="文本框 1"/>
          <p:cNvSpPr txBox="1"/>
          <p:nvPr/>
        </p:nvSpPr>
        <p:spPr>
          <a:xfrm>
            <a:off x="6960235" y="4041775"/>
            <a:ext cx="2338705" cy="1337945"/>
          </a:xfrm>
          <a:prstGeom prst="rect">
            <a:avLst/>
          </a:prstGeom>
          <a:noFill/>
        </p:spPr>
        <p:txBody>
          <a:bodyPr wrap="square" rtlCol="0">
            <a:spAutoFit/>
          </a:bodyPr>
          <a:p>
            <a:pPr>
              <a:lnSpc>
                <a:spcPct val="150000"/>
              </a:lnSpc>
            </a:pPr>
            <a:r>
              <a:rPr lang="zh-CN" altLang="en-US">
                <a:solidFill>
                  <a:schemeClr val="bg1"/>
                </a:solidFill>
              </a:rPr>
              <a:t>二维码识别模块论证</a:t>
            </a:r>
            <a:endParaRPr lang="zh-CN" altLang="en-US">
              <a:solidFill>
                <a:schemeClr val="bg1"/>
              </a:solidFill>
            </a:endParaRPr>
          </a:p>
          <a:p>
            <a:pPr>
              <a:lnSpc>
                <a:spcPct val="150000"/>
              </a:lnSpc>
            </a:pPr>
            <a:r>
              <a:rPr lang="zh-CN" altLang="en-US">
                <a:solidFill>
                  <a:schemeClr val="bg1"/>
                </a:solidFill>
              </a:rPr>
              <a:t>传输方案论证</a:t>
            </a:r>
            <a:endParaRPr lang="zh-CN" altLang="en-US">
              <a:solidFill>
                <a:schemeClr val="bg1"/>
              </a:solidFill>
            </a:endParaRPr>
          </a:p>
          <a:p>
            <a:pPr>
              <a:lnSpc>
                <a:spcPct val="150000"/>
              </a:lnSpc>
            </a:pPr>
            <a:r>
              <a:rPr lang="zh-CN" altLang="en-US">
                <a:solidFill>
                  <a:schemeClr val="bg1"/>
                </a:solidFill>
                <a:sym typeface="+mn-ea"/>
              </a:rPr>
              <a:t>接收端选择论证</a:t>
            </a:r>
            <a:endParaRPr lang="zh-CN" altLang="en-US">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1095" r="11095"/>
          <a:stretch>
            <a:fillRect/>
          </a:stretch>
        </p:blipFill>
        <p:spPr>
          <a:xfrm>
            <a:off x="0" y="0"/>
            <a:ext cx="12192000" cy="6858000"/>
          </a:xfrm>
          <a:prstGeom prst="rect">
            <a:avLst/>
          </a:prstGeom>
        </p:spPr>
      </p:pic>
      <p:sp>
        <p:nvSpPr>
          <p:cNvPr id="3" name="文本框 2"/>
          <p:cNvSpPr txBox="1"/>
          <p:nvPr/>
        </p:nvSpPr>
        <p:spPr>
          <a:xfrm>
            <a:off x="154226" y="372031"/>
            <a:ext cx="1452880" cy="534035"/>
          </a:xfrm>
          <a:prstGeom prst="rect">
            <a:avLst/>
          </a:prstGeom>
          <a:noFill/>
        </p:spPr>
        <p:txBody>
          <a:bodyPr wrap="none" rtlCol="0">
            <a:spAutoFit/>
          </a:bodyPr>
          <a:lstStyle/>
          <a:p>
            <a:pPr algn="l">
              <a:lnSpc>
                <a:spcPct val="120000"/>
              </a:lnSpc>
            </a:pPr>
            <a:r>
              <a:rPr lang="zh-CN" altLang="en-US" sz="2400" b="1" spc="100" dirty="0">
                <a:solidFill>
                  <a:schemeClr val="bg1"/>
                </a:solidFill>
              </a:rPr>
              <a:t>第二部分</a:t>
            </a:r>
            <a:endParaRPr lang="zh-CN" altLang="en-US" sz="2400" b="1" spc="100" dirty="0">
              <a:solidFill>
                <a:schemeClr val="bg1"/>
              </a:solidFill>
            </a:endParaRPr>
          </a:p>
        </p:txBody>
      </p:sp>
      <p:sp>
        <p:nvSpPr>
          <p:cNvPr id="4" name="文本框 3"/>
          <p:cNvSpPr txBox="1"/>
          <p:nvPr/>
        </p:nvSpPr>
        <p:spPr>
          <a:xfrm>
            <a:off x="1919536" y="372031"/>
            <a:ext cx="2405380" cy="534035"/>
          </a:xfrm>
          <a:prstGeom prst="rect">
            <a:avLst/>
          </a:prstGeom>
          <a:noFill/>
        </p:spPr>
        <p:txBody>
          <a:bodyPr wrap="none" rtlCol="0">
            <a:spAutoFit/>
          </a:bodyPr>
          <a:lstStyle/>
          <a:p>
            <a:pPr algn="l">
              <a:lnSpc>
                <a:spcPct val="120000"/>
              </a:lnSpc>
            </a:pPr>
            <a:r>
              <a:rPr lang="zh-CN" altLang="en-US" sz="2400" b="1" spc="100" dirty="0">
                <a:solidFill>
                  <a:schemeClr val="bg1"/>
                </a:solidFill>
                <a:sym typeface="+mn-ea"/>
              </a:rPr>
              <a:t>核心创新点论证</a:t>
            </a:r>
            <a:endParaRPr lang="zh-CN" altLang="en-US" sz="2400" b="1" spc="100" dirty="0">
              <a:solidFill>
                <a:schemeClr val="bg1"/>
              </a:solidFill>
            </a:endParaRPr>
          </a:p>
        </p:txBody>
      </p:sp>
      <p:sp>
        <p:nvSpPr>
          <p:cNvPr id="539" name="矩形 538"/>
          <p:cNvSpPr/>
          <p:nvPr/>
        </p:nvSpPr>
        <p:spPr>
          <a:xfrm>
            <a:off x="1694815" y="1007110"/>
            <a:ext cx="2697480" cy="414020"/>
          </a:xfrm>
          <a:prstGeom prst="rect">
            <a:avLst/>
          </a:prstGeom>
          <a:gradFill>
            <a:gsLst>
              <a:gs pos="0">
                <a:srgbClr val="0059AC"/>
              </a:gs>
              <a:gs pos="60000">
                <a:srgbClr val="0C99DF"/>
              </a:gs>
              <a:gs pos="83000">
                <a:srgbClr val="0C99DF"/>
              </a:gs>
              <a:gs pos="100000">
                <a:srgbClr val="0C99D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lt1"/>
                </a:solidFill>
                <a:effectLst/>
                <a:uLnTx/>
                <a:uFillTx/>
                <a:latin typeface="+mn-lt"/>
                <a:ea typeface="+mn-ea"/>
                <a:cs typeface="+mn-cs"/>
              </a:rPr>
              <a:t>二维码识别模块论证</a:t>
            </a: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570" name="矩形 569"/>
          <p:cNvSpPr/>
          <p:nvPr/>
        </p:nvSpPr>
        <p:spPr>
          <a:xfrm>
            <a:off x="4683125" y="1572895"/>
            <a:ext cx="6852285" cy="4656455"/>
          </a:xfrm>
          <a:prstGeom prst="rect">
            <a:avLst/>
          </a:prstGeom>
          <a:blipFill>
            <a:blip r:embed="rId2"/>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97" name="组合 571"/>
          <p:cNvGrpSpPr/>
          <p:nvPr/>
        </p:nvGrpSpPr>
        <p:grpSpPr>
          <a:xfrm rot="0">
            <a:off x="5645150" y="1430655"/>
            <a:ext cx="1743075" cy="1427480"/>
            <a:chOff x="2171701" y="939799"/>
            <a:chExt cx="2349499" cy="1923315"/>
          </a:xfrm>
        </p:grpSpPr>
        <p:sp>
          <p:nvSpPr>
            <p:cNvPr id="574" name="任意多边形 573"/>
            <p:cNvSpPr/>
            <p:nvPr/>
          </p:nvSpPr>
          <p:spPr>
            <a:xfrm>
              <a:off x="2171701" y="940343"/>
              <a:ext cx="293152" cy="160410"/>
            </a:xfrm>
            <a:custGeom>
              <a:avLst/>
              <a:gdLst>
                <a:gd name="connsiteX0" fmla="*/ 119063 w 290513"/>
                <a:gd name="connsiteY0" fmla="*/ 0 h 161925"/>
                <a:gd name="connsiteX1" fmla="*/ 0 w 290513"/>
                <a:gd name="connsiteY1" fmla="*/ 161925 h 161925"/>
                <a:gd name="connsiteX2" fmla="*/ 290513 w 290513"/>
                <a:gd name="connsiteY2" fmla="*/ 161925 h 161925"/>
                <a:gd name="connsiteX3" fmla="*/ 119063 w 290513"/>
                <a:gd name="connsiteY3" fmla="*/ 0 h 161925"/>
                <a:gd name="connsiteX0-1" fmla="*/ 126207 w 290513"/>
                <a:gd name="connsiteY0-2" fmla="*/ 0 h 159544"/>
                <a:gd name="connsiteX1-3" fmla="*/ 0 w 290513"/>
                <a:gd name="connsiteY1-4" fmla="*/ 159544 h 159544"/>
                <a:gd name="connsiteX2-5" fmla="*/ 290513 w 290513"/>
                <a:gd name="connsiteY2-6" fmla="*/ 159544 h 159544"/>
                <a:gd name="connsiteX3-7" fmla="*/ 126207 w 290513"/>
                <a:gd name="connsiteY3-8" fmla="*/ 0 h 159544"/>
                <a:gd name="connsiteX0-9" fmla="*/ 126207 w 280988"/>
                <a:gd name="connsiteY0-10" fmla="*/ 0 h 161926"/>
                <a:gd name="connsiteX1-11" fmla="*/ 0 w 280988"/>
                <a:gd name="connsiteY1-12" fmla="*/ 159544 h 161926"/>
                <a:gd name="connsiteX2-13" fmla="*/ 280988 w 280988"/>
                <a:gd name="connsiteY2-14" fmla="*/ 161926 h 161926"/>
                <a:gd name="connsiteX3-15" fmla="*/ 126207 w 280988"/>
                <a:gd name="connsiteY3-16" fmla="*/ 0 h 161926"/>
                <a:gd name="connsiteX0-17" fmla="*/ 126207 w 283369"/>
                <a:gd name="connsiteY0-18" fmla="*/ 0 h 159545"/>
                <a:gd name="connsiteX1-19" fmla="*/ 0 w 283369"/>
                <a:gd name="connsiteY1-20" fmla="*/ 159544 h 159545"/>
                <a:gd name="connsiteX2-21" fmla="*/ 283369 w 283369"/>
                <a:gd name="connsiteY2-22" fmla="*/ 159545 h 159545"/>
                <a:gd name="connsiteX3-23" fmla="*/ 126207 w 283369"/>
                <a:gd name="connsiteY3-24" fmla="*/ 0 h 159545"/>
                <a:gd name="connsiteX0-25" fmla="*/ 126207 w 292894"/>
                <a:gd name="connsiteY0-26" fmla="*/ 0 h 159545"/>
                <a:gd name="connsiteX1-27" fmla="*/ 0 w 292894"/>
                <a:gd name="connsiteY1-28" fmla="*/ 159544 h 159545"/>
                <a:gd name="connsiteX2-29" fmla="*/ 292894 w 292894"/>
                <a:gd name="connsiteY2-30" fmla="*/ 159545 h 159545"/>
                <a:gd name="connsiteX3-31" fmla="*/ 126207 w 292894"/>
                <a:gd name="connsiteY3-32" fmla="*/ 0 h 159545"/>
              </a:gdLst>
              <a:ahLst/>
              <a:cxnLst>
                <a:cxn ang="0">
                  <a:pos x="connsiteX0-1" y="connsiteY0-2"/>
                </a:cxn>
                <a:cxn ang="0">
                  <a:pos x="connsiteX1-3" y="connsiteY1-4"/>
                </a:cxn>
                <a:cxn ang="0">
                  <a:pos x="connsiteX2-5" y="connsiteY2-6"/>
                </a:cxn>
                <a:cxn ang="0">
                  <a:pos x="connsiteX3-7" y="connsiteY3-8"/>
                </a:cxn>
              </a:cxnLst>
              <a:rect l="l" t="t" r="r" b="b"/>
              <a:pathLst>
                <a:path w="292894" h="159545">
                  <a:moveTo>
                    <a:pt x="126207" y="0"/>
                  </a:moveTo>
                  <a:lnTo>
                    <a:pt x="0" y="159544"/>
                  </a:lnTo>
                  <a:lnTo>
                    <a:pt x="292894" y="159545"/>
                  </a:lnTo>
                  <a:lnTo>
                    <a:pt x="126207"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
          <p:nvSpPr>
            <p:cNvPr id="575" name="任意多边形 574"/>
            <p:cNvSpPr/>
            <p:nvPr/>
          </p:nvSpPr>
          <p:spPr>
            <a:xfrm>
              <a:off x="2297948" y="940343"/>
              <a:ext cx="2223252" cy="1922771"/>
            </a:xfrm>
            <a:custGeom>
              <a:avLst/>
              <a:gdLst>
                <a:gd name="connsiteX0" fmla="*/ 0 w 2387600"/>
                <a:gd name="connsiteY0" fmla="*/ 152400 h 1397000"/>
                <a:gd name="connsiteX1" fmla="*/ 165100 w 2387600"/>
                <a:gd name="connsiteY1" fmla="*/ 0 h 1397000"/>
                <a:gd name="connsiteX2" fmla="*/ 1562100 w 2387600"/>
                <a:gd name="connsiteY2" fmla="*/ 1397000 h 1397000"/>
                <a:gd name="connsiteX3" fmla="*/ 2387600 w 2387600"/>
                <a:gd name="connsiteY3" fmla="*/ 1397000 h 1397000"/>
                <a:gd name="connsiteX4" fmla="*/ 990600 w 2387600"/>
                <a:gd name="connsiteY4" fmla="*/ 0 h 1397000"/>
                <a:gd name="connsiteX5" fmla="*/ 165100 w 2387600"/>
                <a:gd name="connsiteY5" fmla="*/ 0 h 1397000"/>
                <a:gd name="connsiteX0-1" fmla="*/ 0 w 2222500"/>
                <a:gd name="connsiteY0-2" fmla="*/ 0 h 1397000"/>
                <a:gd name="connsiteX1-3" fmla="*/ 1397000 w 2222500"/>
                <a:gd name="connsiteY1-4" fmla="*/ 1397000 h 1397000"/>
                <a:gd name="connsiteX2-5" fmla="*/ 2222500 w 2222500"/>
                <a:gd name="connsiteY2-6" fmla="*/ 1397000 h 1397000"/>
                <a:gd name="connsiteX3-7" fmla="*/ 825500 w 2222500"/>
                <a:gd name="connsiteY3-8" fmla="*/ 0 h 1397000"/>
                <a:gd name="connsiteX4-9" fmla="*/ 0 w 2222500"/>
                <a:gd name="connsiteY4-10" fmla="*/ 0 h 1397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500" h="1397000">
                  <a:moveTo>
                    <a:pt x="0" y="0"/>
                  </a:moveTo>
                  <a:lnTo>
                    <a:pt x="1397000" y="1397000"/>
                  </a:lnTo>
                  <a:lnTo>
                    <a:pt x="2222500" y="1397000"/>
                  </a:lnTo>
                  <a:lnTo>
                    <a:pt x="825500" y="0"/>
                  </a:lnTo>
                  <a:lnTo>
                    <a:pt x="0" y="0"/>
                  </a:lnTo>
                </a:path>
              </a:pathLst>
            </a:custGeom>
            <a:solidFill>
              <a:srgbClr val="186BA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193" name="组合 576"/>
          <p:cNvGrpSpPr/>
          <p:nvPr/>
        </p:nvGrpSpPr>
        <p:grpSpPr>
          <a:xfrm rot="0">
            <a:off x="6673850" y="1417955"/>
            <a:ext cx="1743075" cy="1427480"/>
            <a:chOff x="2171701" y="939799"/>
            <a:chExt cx="2349499" cy="1923315"/>
          </a:xfrm>
        </p:grpSpPr>
        <p:sp>
          <p:nvSpPr>
            <p:cNvPr id="579" name="任意多边形 578"/>
            <p:cNvSpPr/>
            <p:nvPr/>
          </p:nvSpPr>
          <p:spPr>
            <a:xfrm>
              <a:off x="2171701" y="940343"/>
              <a:ext cx="293152" cy="160410"/>
            </a:xfrm>
            <a:custGeom>
              <a:avLst/>
              <a:gdLst>
                <a:gd name="connsiteX0" fmla="*/ 119063 w 290513"/>
                <a:gd name="connsiteY0" fmla="*/ 0 h 161925"/>
                <a:gd name="connsiteX1" fmla="*/ 0 w 290513"/>
                <a:gd name="connsiteY1" fmla="*/ 161925 h 161925"/>
                <a:gd name="connsiteX2" fmla="*/ 290513 w 290513"/>
                <a:gd name="connsiteY2" fmla="*/ 161925 h 161925"/>
                <a:gd name="connsiteX3" fmla="*/ 119063 w 290513"/>
                <a:gd name="connsiteY3" fmla="*/ 0 h 161925"/>
                <a:gd name="connsiteX0-1" fmla="*/ 126207 w 290513"/>
                <a:gd name="connsiteY0-2" fmla="*/ 0 h 159544"/>
                <a:gd name="connsiteX1-3" fmla="*/ 0 w 290513"/>
                <a:gd name="connsiteY1-4" fmla="*/ 159544 h 159544"/>
                <a:gd name="connsiteX2-5" fmla="*/ 290513 w 290513"/>
                <a:gd name="connsiteY2-6" fmla="*/ 159544 h 159544"/>
                <a:gd name="connsiteX3-7" fmla="*/ 126207 w 290513"/>
                <a:gd name="connsiteY3-8" fmla="*/ 0 h 159544"/>
                <a:gd name="connsiteX0-9" fmla="*/ 126207 w 280988"/>
                <a:gd name="connsiteY0-10" fmla="*/ 0 h 161926"/>
                <a:gd name="connsiteX1-11" fmla="*/ 0 w 280988"/>
                <a:gd name="connsiteY1-12" fmla="*/ 159544 h 161926"/>
                <a:gd name="connsiteX2-13" fmla="*/ 280988 w 280988"/>
                <a:gd name="connsiteY2-14" fmla="*/ 161926 h 161926"/>
                <a:gd name="connsiteX3-15" fmla="*/ 126207 w 280988"/>
                <a:gd name="connsiteY3-16" fmla="*/ 0 h 161926"/>
                <a:gd name="connsiteX0-17" fmla="*/ 126207 w 283369"/>
                <a:gd name="connsiteY0-18" fmla="*/ 0 h 159545"/>
                <a:gd name="connsiteX1-19" fmla="*/ 0 w 283369"/>
                <a:gd name="connsiteY1-20" fmla="*/ 159544 h 159545"/>
                <a:gd name="connsiteX2-21" fmla="*/ 283369 w 283369"/>
                <a:gd name="connsiteY2-22" fmla="*/ 159545 h 159545"/>
                <a:gd name="connsiteX3-23" fmla="*/ 126207 w 283369"/>
                <a:gd name="connsiteY3-24" fmla="*/ 0 h 159545"/>
                <a:gd name="connsiteX0-25" fmla="*/ 126207 w 292894"/>
                <a:gd name="connsiteY0-26" fmla="*/ 0 h 159545"/>
                <a:gd name="connsiteX1-27" fmla="*/ 0 w 292894"/>
                <a:gd name="connsiteY1-28" fmla="*/ 159544 h 159545"/>
                <a:gd name="connsiteX2-29" fmla="*/ 292894 w 292894"/>
                <a:gd name="connsiteY2-30" fmla="*/ 159545 h 159545"/>
                <a:gd name="connsiteX3-31" fmla="*/ 126207 w 292894"/>
                <a:gd name="connsiteY3-32" fmla="*/ 0 h 159545"/>
              </a:gdLst>
              <a:ahLst/>
              <a:cxnLst>
                <a:cxn ang="0">
                  <a:pos x="connsiteX0-1" y="connsiteY0-2"/>
                </a:cxn>
                <a:cxn ang="0">
                  <a:pos x="connsiteX1-3" y="connsiteY1-4"/>
                </a:cxn>
                <a:cxn ang="0">
                  <a:pos x="connsiteX2-5" y="connsiteY2-6"/>
                </a:cxn>
                <a:cxn ang="0">
                  <a:pos x="connsiteX3-7" y="connsiteY3-8"/>
                </a:cxn>
              </a:cxnLst>
              <a:rect l="l" t="t" r="r" b="b"/>
              <a:pathLst>
                <a:path w="292894" h="159545">
                  <a:moveTo>
                    <a:pt x="126207" y="0"/>
                  </a:moveTo>
                  <a:lnTo>
                    <a:pt x="0" y="159544"/>
                  </a:lnTo>
                  <a:lnTo>
                    <a:pt x="292894" y="159545"/>
                  </a:lnTo>
                  <a:lnTo>
                    <a:pt x="126207"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
          <p:nvSpPr>
            <p:cNvPr id="580" name="任意多边形 579"/>
            <p:cNvSpPr/>
            <p:nvPr/>
          </p:nvSpPr>
          <p:spPr>
            <a:xfrm>
              <a:off x="2297948" y="940343"/>
              <a:ext cx="2223252" cy="1922771"/>
            </a:xfrm>
            <a:custGeom>
              <a:avLst/>
              <a:gdLst>
                <a:gd name="connsiteX0" fmla="*/ 0 w 2387600"/>
                <a:gd name="connsiteY0" fmla="*/ 152400 h 1397000"/>
                <a:gd name="connsiteX1" fmla="*/ 165100 w 2387600"/>
                <a:gd name="connsiteY1" fmla="*/ 0 h 1397000"/>
                <a:gd name="connsiteX2" fmla="*/ 1562100 w 2387600"/>
                <a:gd name="connsiteY2" fmla="*/ 1397000 h 1397000"/>
                <a:gd name="connsiteX3" fmla="*/ 2387600 w 2387600"/>
                <a:gd name="connsiteY3" fmla="*/ 1397000 h 1397000"/>
                <a:gd name="connsiteX4" fmla="*/ 990600 w 2387600"/>
                <a:gd name="connsiteY4" fmla="*/ 0 h 1397000"/>
                <a:gd name="connsiteX5" fmla="*/ 165100 w 2387600"/>
                <a:gd name="connsiteY5" fmla="*/ 0 h 1397000"/>
                <a:gd name="connsiteX0-1" fmla="*/ 0 w 2222500"/>
                <a:gd name="connsiteY0-2" fmla="*/ 0 h 1397000"/>
                <a:gd name="connsiteX1-3" fmla="*/ 1397000 w 2222500"/>
                <a:gd name="connsiteY1-4" fmla="*/ 1397000 h 1397000"/>
                <a:gd name="connsiteX2-5" fmla="*/ 2222500 w 2222500"/>
                <a:gd name="connsiteY2-6" fmla="*/ 1397000 h 1397000"/>
                <a:gd name="connsiteX3-7" fmla="*/ 825500 w 2222500"/>
                <a:gd name="connsiteY3-8" fmla="*/ 0 h 1397000"/>
                <a:gd name="connsiteX4-9" fmla="*/ 0 w 2222500"/>
                <a:gd name="connsiteY4-10" fmla="*/ 0 h 1397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500" h="1397000">
                  <a:moveTo>
                    <a:pt x="0" y="0"/>
                  </a:moveTo>
                  <a:lnTo>
                    <a:pt x="1397000" y="1397000"/>
                  </a:lnTo>
                  <a:lnTo>
                    <a:pt x="2222500" y="1397000"/>
                  </a:lnTo>
                  <a:lnTo>
                    <a:pt x="825500" y="0"/>
                  </a:lnTo>
                  <a:lnTo>
                    <a:pt x="0" y="0"/>
                  </a:lnTo>
                </a:path>
              </a:pathLst>
            </a:custGeom>
            <a:solidFill>
              <a:srgbClr val="186BA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189" name="组合 581"/>
          <p:cNvGrpSpPr/>
          <p:nvPr/>
        </p:nvGrpSpPr>
        <p:grpSpPr>
          <a:xfrm rot="0">
            <a:off x="4614545" y="1421130"/>
            <a:ext cx="1743075" cy="1427480"/>
            <a:chOff x="2171701" y="939799"/>
            <a:chExt cx="2349499" cy="1923315"/>
          </a:xfrm>
        </p:grpSpPr>
        <p:sp>
          <p:nvSpPr>
            <p:cNvPr id="584" name="任意多边形 583"/>
            <p:cNvSpPr/>
            <p:nvPr/>
          </p:nvSpPr>
          <p:spPr>
            <a:xfrm>
              <a:off x="2171701" y="940343"/>
              <a:ext cx="293153" cy="160410"/>
            </a:xfrm>
            <a:custGeom>
              <a:avLst/>
              <a:gdLst>
                <a:gd name="connsiteX0" fmla="*/ 119063 w 290513"/>
                <a:gd name="connsiteY0" fmla="*/ 0 h 161925"/>
                <a:gd name="connsiteX1" fmla="*/ 0 w 290513"/>
                <a:gd name="connsiteY1" fmla="*/ 161925 h 161925"/>
                <a:gd name="connsiteX2" fmla="*/ 290513 w 290513"/>
                <a:gd name="connsiteY2" fmla="*/ 161925 h 161925"/>
                <a:gd name="connsiteX3" fmla="*/ 119063 w 290513"/>
                <a:gd name="connsiteY3" fmla="*/ 0 h 161925"/>
                <a:gd name="connsiteX0-1" fmla="*/ 126207 w 290513"/>
                <a:gd name="connsiteY0-2" fmla="*/ 0 h 159544"/>
                <a:gd name="connsiteX1-3" fmla="*/ 0 w 290513"/>
                <a:gd name="connsiteY1-4" fmla="*/ 159544 h 159544"/>
                <a:gd name="connsiteX2-5" fmla="*/ 290513 w 290513"/>
                <a:gd name="connsiteY2-6" fmla="*/ 159544 h 159544"/>
                <a:gd name="connsiteX3-7" fmla="*/ 126207 w 290513"/>
                <a:gd name="connsiteY3-8" fmla="*/ 0 h 159544"/>
                <a:gd name="connsiteX0-9" fmla="*/ 126207 w 280988"/>
                <a:gd name="connsiteY0-10" fmla="*/ 0 h 161926"/>
                <a:gd name="connsiteX1-11" fmla="*/ 0 w 280988"/>
                <a:gd name="connsiteY1-12" fmla="*/ 159544 h 161926"/>
                <a:gd name="connsiteX2-13" fmla="*/ 280988 w 280988"/>
                <a:gd name="connsiteY2-14" fmla="*/ 161926 h 161926"/>
                <a:gd name="connsiteX3-15" fmla="*/ 126207 w 280988"/>
                <a:gd name="connsiteY3-16" fmla="*/ 0 h 161926"/>
                <a:gd name="connsiteX0-17" fmla="*/ 126207 w 283369"/>
                <a:gd name="connsiteY0-18" fmla="*/ 0 h 159545"/>
                <a:gd name="connsiteX1-19" fmla="*/ 0 w 283369"/>
                <a:gd name="connsiteY1-20" fmla="*/ 159544 h 159545"/>
                <a:gd name="connsiteX2-21" fmla="*/ 283369 w 283369"/>
                <a:gd name="connsiteY2-22" fmla="*/ 159545 h 159545"/>
                <a:gd name="connsiteX3-23" fmla="*/ 126207 w 283369"/>
                <a:gd name="connsiteY3-24" fmla="*/ 0 h 159545"/>
                <a:gd name="connsiteX0-25" fmla="*/ 126207 w 292894"/>
                <a:gd name="connsiteY0-26" fmla="*/ 0 h 159545"/>
                <a:gd name="connsiteX1-27" fmla="*/ 0 w 292894"/>
                <a:gd name="connsiteY1-28" fmla="*/ 159544 h 159545"/>
                <a:gd name="connsiteX2-29" fmla="*/ 292894 w 292894"/>
                <a:gd name="connsiteY2-30" fmla="*/ 159545 h 159545"/>
                <a:gd name="connsiteX3-31" fmla="*/ 126207 w 292894"/>
                <a:gd name="connsiteY3-32" fmla="*/ 0 h 159545"/>
              </a:gdLst>
              <a:ahLst/>
              <a:cxnLst>
                <a:cxn ang="0">
                  <a:pos x="connsiteX0-1" y="connsiteY0-2"/>
                </a:cxn>
                <a:cxn ang="0">
                  <a:pos x="connsiteX1-3" y="connsiteY1-4"/>
                </a:cxn>
                <a:cxn ang="0">
                  <a:pos x="connsiteX2-5" y="connsiteY2-6"/>
                </a:cxn>
                <a:cxn ang="0">
                  <a:pos x="connsiteX3-7" y="connsiteY3-8"/>
                </a:cxn>
              </a:cxnLst>
              <a:rect l="l" t="t" r="r" b="b"/>
              <a:pathLst>
                <a:path w="292894" h="159545">
                  <a:moveTo>
                    <a:pt x="126207" y="0"/>
                  </a:moveTo>
                  <a:lnTo>
                    <a:pt x="0" y="159544"/>
                  </a:lnTo>
                  <a:lnTo>
                    <a:pt x="292894" y="159545"/>
                  </a:lnTo>
                  <a:lnTo>
                    <a:pt x="126207"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
          <p:nvSpPr>
            <p:cNvPr id="585" name="任意多边形 584"/>
            <p:cNvSpPr/>
            <p:nvPr/>
          </p:nvSpPr>
          <p:spPr>
            <a:xfrm>
              <a:off x="2297950" y="940343"/>
              <a:ext cx="2223250" cy="1922771"/>
            </a:xfrm>
            <a:custGeom>
              <a:avLst/>
              <a:gdLst>
                <a:gd name="connsiteX0" fmla="*/ 0 w 2387600"/>
                <a:gd name="connsiteY0" fmla="*/ 152400 h 1397000"/>
                <a:gd name="connsiteX1" fmla="*/ 165100 w 2387600"/>
                <a:gd name="connsiteY1" fmla="*/ 0 h 1397000"/>
                <a:gd name="connsiteX2" fmla="*/ 1562100 w 2387600"/>
                <a:gd name="connsiteY2" fmla="*/ 1397000 h 1397000"/>
                <a:gd name="connsiteX3" fmla="*/ 2387600 w 2387600"/>
                <a:gd name="connsiteY3" fmla="*/ 1397000 h 1397000"/>
                <a:gd name="connsiteX4" fmla="*/ 990600 w 2387600"/>
                <a:gd name="connsiteY4" fmla="*/ 0 h 1397000"/>
                <a:gd name="connsiteX5" fmla="*/ 165100 w 2387600"/>
                <a:gd name="connsiteY5" fmla="*/ 0 h 1397000"/>
                <a:gd name="connsiteX0-1" fmla="*/ 0 w 2222500"/>
                <a:gd name="connsiteY0-2" fmla="*/ 0 h 1397000"/>
                <a:gd name="connsiteX1-3" fmla="*/ 1397000 w 2222500"/>
                <a:gd name="connsiteY1-4" fmla="*/ 1397000 h 1397000"/>
                <a:gd name="connsiteX2-5" fmla="*/ 2222500 w 2222500"/>
                <a:gd name="connsiteY2-6" fmla="*/ 1397000 h 1397000"/>
                <a:gd name="connsiteX3-7" fmla="*/ 825500 w 2222500"/>
                <a:gd name="connsiteY3-8" fmla="*/ 0 h 1397000"/>
                <a:gd name="connsiteX4-9" fmla="*/ 0 w 2222500"/>
                <a:gd name="connsiteY4-10" fmla="*/ 0 h 1397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500" h="1397000">
                  <a:moveTo>
                    <a:pt x="0" y="0"/>
                  </a:moveTo>
                  <a:lnTo>
                    <a:pt x="1397000" y="1397000"/>
                  </a:lnTo>
                  <a:lnTo>
                    <a:pt x="2222500" y="1397000"/>
                  </a:lnTo>
                  <a:lnTo>
                    <a:pt x="825500" y="0"/>
                  </a:lnTo>
                  <a:lnTo>
                    <a:pt x="0" y="0"/>
                  </a:lnTo>
                </a:path>
              </a:pathLst>
            </a:custGeom>
            <a:solidFill>
              <a:srgbClr val="186BA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87" name="文本框 586"/>
          <p:cNvSpPr txBox="1"/>
          <p:nvPr/>
        </p:nvSpPr>
        <p:spPr>
          <a:xfrm>
            <a:off x="725170" y="1991360"/>
            <a:ext cx="3889375" cy="230695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Open MV是一个功能强大的视觉模块，具有体积小、功耗低、成本低等优势，同时自带与一些单片机通讯的接口，适合用于嵌入式开发体系，与其他模块的工作联系良好。这与我们的设计理念高度契合，因而我们选其作为二维码识别的模块。</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90" name="矩形 589"/>
          <p:cNvSpPr/>
          <p:nvPr/>
        </p:nvSpPr>
        <p:spPr>
          <a:xfrm>
            <a:off x="1300798" y="4588828"/>
            <a:ext cx="784225" cy="782638"/>
          </a:xfrm>
          <a:prstGeom prst="rect">
            <a:avLst/>
          </a:prstGeom>
          <a:solidFill>
            <a:srgbClr val="0C99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2" name="矩形 591"/>
          <p:cNvSpPr/>
          <p:nvPr/>
        </p:nvSpPr>
        <p:spPr>
          <a:xfrm>
            <a:off x="3039110" y="4588828"/>
            <a:ext cx="782638" cy="782638"/>
          </a:xfrm>
          <a:prstGeom prst="rect">
            <a:avLst/>
          </a:prstGeom>
          <a:solidFill>
            <a:srgbClr val="0C99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00" name="组合 599"/>
          <p:cNvGrpSpPr/>
          <p:nvPr/>
        </p:nvGrpSpPr>
        <p:grpSpPr>
          <a:xfrm>
            <a:off x="2169160" y="4588828"/>
            <a:ext cx="784225" cy="782637"/>
            <a:chOff x="1568328" y="2663951"/>
            <a:chExt cx="783429" cy="783429"/>
          </a:xfrm>
        </p:grpSpPr>
        <p:sp>
          <p:nvSpPr>
            <p:cNvPr id="591" name="矩形 590"/>
            <p:cNvSpPr/>
            <p:nvPr/>
          </p:nvSpPr>
          <p:spPr>
            <a:xfrm>
              <a:off x="1568328" y="2663951"/>
              <a:ext cx="783429" cy="783429"/>
            </a:xfrm>
            <a:prstGeom prst="rect">
              <a:avLst/>
            </a:prstGeom>
            <a:solidFill>
              <a:srgbClr val="186B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8" name="Freeform 41"/>
            <p:cNvSpPr>
              <a:spLocks noEditPoints="1"/>
            </p:cNvSpPr>
            <p:nvPr/>
          </p:nvSpPr>
          <p:spPr bwMode="auto">
            <a:xfrm>
              <a:off x="1650794" y="2805381"/>
              <a:ext cx="589951" cy="530762"/>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S PGothic" panose="020B0600070205080204" pitchFamily="-97"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0"/>
                                        </p:tgtEl>
                                        <p:attrNameLst>
                                          <p:attrName>style.visibility</p:attrName>
                                        </p:attrNameLst>
                                      </p:cBhvr>
                                      <p:to>
                                        <p:strVal val="visible"/>
                                      </p:to>
                                    </p:set>
                                    <p:animEffect transition="in" filter="fade">
                                      <p:cBhvr>
                                        <p:cTn id="11" dur="500"/>
                                        <p:tgtEl>
                                          <p:spTgt spid="600"/>
                                        </p:tgtEl>
                                      </p:cBhvr>
                                    </p:animEffect>
                                  </p:childTnLst>
                                </p:cTn>
                              </p:par>
                              <p:par>
                                <p:cTn id="12" presetID="12" presetClass="entr" presetSubtype="2" fill="hold" grpId="0" nodeType="withEffect">
                                  <p:stCondLst>
                                    <p:cond delay="250"/>
                                  </p:stCondLst>
                                  <p:childTnLst>
                                    <p:set>
                                      <p:cBhvr>
                                        <p:cTn id="13" dur="1" fill="hold">
                                          <p:stCondLst>
                                            <p:cond delay="0"/>
                                          </p:stCondLst>
                                        </p:cTn>
                                        <p:tgtEl>
                                          <p:spTgt spid="590"/>
                                        </p:tgtEl>
                                        <p:attrNameLst>
                                          <p:attrName>style.visibility</p:attrName>
                                        </p:attrNameLst>
                                      </p:cBhvr>
                                      <p:to>
                                        <p:strVal val="visible"/>
                                      </p:to>
                                    </p:set>
                                    <p:anim calcmode="lin" valueType="num">
                                      <p:cBhvr additive="base">
                                        <p:cTn id="14" dur="500"/>
                                        <p:tgtEl>
                                          <p:spTgt spid="590"/>
                                        </p:tgtEl>
                                        <p:attrNameLst>
                                          <p:attrName>ppt_x</p:attrName>
                                        </p:attrNameLst>
                                      </p:cBhvr>
                                      <p:tavLst>
                                        <p:tav tm="0">
                                          <p:val>
                                            <p:strVal val="#ppt_x+#ppt_w*1.125000"/>
                                          </p:val>
                                        </p:tav>
                                        <p:tav tm="100000">
                                          <p:val>
                                            <p:strVal val="#ppt_x"/>
                                          </p:val>
                                        </p:tav>
                                      </p:tavLst>
                                    </p:anim>
                                    <p:animEffect transition="in" filter="wipe(left)">
                                      <p:cBhvr>
                                        <p:cTn id="15" dur="500"/>
                                        <p:tgtEl>
                                          <p:spTgt spid="590"/>
                                        </p:tgtEl>
                                      </p:cBhvr>
                                    </p:animEffect>
                                  </p:childTnLst>
                                </p:cTn>
                              </p:par>
                              <p:par>
                                <p:cTn id="16" presetID="12" presetClass="entr" presetSubtype="8" fill="hold" grpId="0" nodeType="withEffect">
                                  <p:stCondLst>
                                    <p:cond delay="250"/>
                                  </p:stCondLst>
                                  <p:childTnLst>
                                    <p:set>
                                      <p:cBhvr>
                                        <p:cTn id="17" dur="1" fill="hold">
                                          <p:stCondLst>
                                            <p:cond delay="0"/>
                                          </p:stCondLst>
                                        </p:cTn>
                                        <p:tgtEl>
                                          <p:spTgt spid="592"/>
                                        </p:tgtEl>
                                        <p:attrNameLst>
                                          <p:attrName>style.visibility</p:attrName>
                                        </p:attrNameLst>
                                      </p:cBhvr>
                                      <p:to>
                                        <p:strVal val="visible"/>
                                      </p:to>
                                    </p:set>
                                    <p:anim calcmode="lin" valueType="num">
                                      <p:cBhvr additive="base">
                                        <p:cTn id="18" dur="500"/>
                                        <p:tgtEl>
                                          <p:spTgt spid="592"/>
                                        </p:tgtEl>
                                        <p:attrNameLst>
                                          <p:attrName>ppt_x</p:attrName>
                                        </p:attrNameLst>
                                      </p:cBhvr>
                                      <p:tavLst>
                                        <p:tav tm="0">
                                          <p:val>
                                            <p:strVal val="#ppt_x-#ppt_w*1.125000"/>
                                          </p:val>
                                        </p:tav>
                                        <p:tav tm="100000">
                                          <p:val>
                                            <p:strVal val="#ppt_x"/>
                                          </p:val>
                                        </p:tav>
                                      </p:tavLst>
                                    </p:anim>
                                    <p:animEffect transition="in" filter="wipe(right)">
                                      <p:cBhvr>
                                        <p:cTn id="19" dur="500"/>
                                        <p:tgtEl>
                                          <p:spTgt spid="592"/>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570"/>
                                        </p:tgtEl>
                                        <p:attrNameLst>
                                          <p:attrName>style.visibility</p:attrName>
                                        </p:attrNameLst>
                                      </p:cBhvr>
                                      <p:to>
                                        <p:strVal val="visible"/>
                                      </p:to>
                                    </p:set>
                                    <p:animEffect transition="in" filter="dissolve">
                                      <p:cBhvr>
                                        <p:cTn id="23" dur="500"/>
                                        <p:tgtEl>
                                          <p:spTgt spid="57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87"/>
                                        </p:tgtEl>
                                        <p:attrNameLst>
                                          <p:attrName>style.visibility</p:attrName>
                                        </p:attrNameLst>
                                      </p:cBhvr>
                                      <p:to>
                                        <p:strVal val="visible"/>
                                      </p:to>
                                    </p:set>
                                    <p:animEffect transition="in" filter="fade">
                                      <p:cBhvr>
                                        <p:cTn id="27" dur="500"/>
                                        <p:tgtEl>
                                          <p:spTgt spid="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bldLvl="0" animBg="1"/>
      <p:bldP spid="570" grpId="0" bldLvl="0" animBg="1"/>
      <p:bldP spid="587" grpId="0"/>
      <p:bldP spid="590" grpId="0" bldLvl="0" animBg="1"/>
      <p:bldP spid="592" grpId="0" bldLvl="0" animBg="1"/>
    </p:bldLst>
  </p:timing>
</p:sld>
</file>

<file path=ppt/tags/tag1.xml><?xml version="1.0" encoding="utf-8"?>
<p:tagLst xmlns:p="http://schemas.openxmlformats.org/presentationml/2006/main">
  <p:tag name="PA" val="v5.1.2"/>
</p:tagLst>
</file>

<file path=ppt/tags/tag10.xml><?xml version="1.0" encoding="utf-8"?>
<p:tagLst xmlns:p="http://schemas.openxmlformats.org/presentationml/2006/main">
  <p:tag name="KSO_WM_UNIT_TABLE_BEAUTIFY" val="smartTable{808f014b-5a6b-41d5-bd9c-29239c02f6cb}"/>
  <p:tag name="TABLE_ENDDRAG_ORIGIN_RECT" val="333*71"/>
  <p:tag name="TABLE_ENDDRAG_RECT" val="626*153*333*71"/>
</p:tagLst>
</file>

<file path=ppt/tags/tag11.xml><?xml version="1.0" encoding="utf-8"?>
<p:tagLst xmlns:p="http://schemas.openxmlformats.org/presentationml/2006/main">
  <p:tag name="PA" val="v5.1.2"/>
</p:tagLst>
</file>

<file path=ppt/tags/tag12.xml><?xml version="1.0" encoding="utf-8"?>
<p:tagLst xmlns:p="http://schemas.openxmlformats.org/presentationml/2006/main">
  <p:tag name="PA" val="v5.1.2"/>
</p:tagLst>
</file>

<file path=ppt/tags/tag13.xml><?xml version="1.0" encoding="utf-8"?>
<p:tagLst xmlns:p="http://schemas.openxmlformats.org/presentationml/2006/main">
  <p:tag name="KSO_WPP_MARK_KEY" val="480aa518-b55c-4c76-a60e-0af074bcf437"/>
  <p:tag name="COMMONDATA" val="eyJjb3VudCI6MywiaGRpZCI6IjkxMjMwMGYyOWE5ZTY1OTIzNGY4ZGUyNDJlYjljZTllIiwidXNlckNvdW50IjozfQ=="/>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1.6"/>
</p:tagLst>
</file>

<file path=ppt/tags/tag9.xml><?xml version="1.0" encoding="utf-8"?>
<p:tagLst xmlns:p="http://schemas.openxmlformats.org/presentationml/2006/main">
  <p:tag name="PA" val="v4.1.6"/>
</p:tagLst>
</file>

<file path=ppt/theme/theme1.xml><?xml version="1.0" encoding="utf-8"?>
<a:theme xmlns:a="http://schemas.openxmlformats.org/drawingml/2006/main" name="Office 主题">
  <a:themeElements>
    <a:clrScheme name="自定义 125">
      <a:dk1>
        <a:sysClr val="windowText" lastClr="000000"/>
      </a:dk1>
      <a:lt1>
        <a:sysClr val="window" lastClr="FFFFFF"/>
      </a:lt1>
      <a:dk2>
        <a:srgbClr val="44546A"/>
      </a:dk2>
      <a:lt2>
        <a:srgbClr val="E7E6E6"/>
      </a:lt2>
      <a:accent1>
        <a:srgbClr val="38ECFC"/>
      </a:accent1>
      <a:accent2>
        <a:srgbClr val="38ECFC"/>
      </a:accent2>
      <a:accent3>
        <a:srgbClr val="38ECFC"/>
      </a:accent3>
      <a:accent4>
        <a:srgbClr val="38ECFC"/>
      </a:accent4>
      <a:accent5>
        <a:srgbClr val="38ECFC"/>
      </a:accent5>
      <a:accent6>
        <a:srgbClr val="38ECFC"/>
      </a:accent6>
      <a:hlink>
        <a:srgbClr val="0563C1"/>
      </a:hlink>
      <a:folHlink>
        <a:srgbClr val="954F72"/>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7391</Words>
  <Application>WPS 演示</Application>
  <PresentationFormat>宽屏</PresentationFormat>
  <Paragraphs>390</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微软雅黑</vt:lpstr>
      <vt:lpstr>Arial Unicode MS</vt:lpstr>
      <vt:lpstr>Calibri</vt:lpstr>
      <vt:lpstr>MS PGothic</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Claire♀</cp:lastModifiedBy>
  <cp:revision>21</cp:revision>
  <dcterms:created xsi:type="dcterms:W3CDTF">2022-09-21T01:26:40Z</dcterms:created>
  <dcterms:modified xsi:type="dcterms:W3CDTF">2022-09-21T06:19:36Z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KSOTemplateUUID">
    <vt:lpwstr>v1.0_mb_Wgg1ULypF4WL6oDId9c0lQ==</vt:lpwstr>
  </property>
  <property fmtid="{D5CDD505-2E9C-101B-9397-08002B2CF9AE}" pid="4" name="ICV">
    <vt:lpwstr>CC26813E0FBE473FA08993D3642BEB39</vt:lpwstr>
  </property>
</Properties>
</file>