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1" r:id="rId3"/>
    <p:sldId id="282" r:id="rId4"/>
    <p:sldId id="257" r:id="rId5"/>
    <p:sldId id="258" r:id="rId6"/>
    <p:sldId id="259" r:id="rId7"/>
    <p:sldId id="283" r:id="rId8"/>
    <p:sldId id="286" r:id="rId9"/>
    <p:sldId id="287" r:id="rId10"/>
    <p:sldId id="284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85" r:id="rId24"/>
    <p:sldId id="288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539FC-BA4F-4E29-A839-32652843288C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FED2F-6B75-4719-84DD-14520EA4A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62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像是笛卡尔积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FED2F-6B75-4719-84DD-14520EA4AFD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58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左投影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FED2F-6B75-4719-84DD-14520EA4AFD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28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F663-DC1D-4848-9C90-5D507631D116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C13D-5FB9-4245-89A5-717F8A794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06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F663-DC1D-4848-9C90-5D507631D116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C13D-5FB9-4245-89A5-717F8A794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F663-DC1D-4848-9C90-5D507631D116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C13D-5FB9-4245-89A5-717F8A794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92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F663-DC1D-4848-9C90-5D507631D116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C13D-5FB9-4245-89A5-717F8A794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88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F663-DC1D-4848-9C90-5D507631D116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C13D-5FB9-4245-89A5-717F8A794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26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F663-DC1D-4848-9C90-5D507631D116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C13D-5FB9-4245-89A5-717F8A794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60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F663-DC1D-4848-9C90-5D507631D116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C13D-5FB9-4245-89A5-717F8A794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2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F663-DC1D-4848-9C90-5D507631D116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C13D-5FB9-4245-89A5-717F8A794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77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F663-DC1D-4848-9C90-5D507631D116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C13D-5FB9-4245-89A5-717F8A794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83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F663-DC1D-4848-9C90-5D507631D116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C13D-5FB9-4245-89A5-717F8A794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F663-DC1D-4848-9C90-5D507631D116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C13D-5FB9-4245-89A5-717F8A794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3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DF663-DC1D-4848-9C90-5D507631D116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5C13D-5FB9-4245-89A5-717F8A794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08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tags" Target="../tags/tag76.xml"/><Relationship Id="rId3" Type="http://schemas.openxmlformats.org/officeDocument/2006/relationships/tags" Target="../tags/tag61.xml"/><Relationship Id="rId21" Type="http://schemas.openxmlformats.org/officeDocument/2006/relationships/slide" Target="slide3.xml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tags" Target="../tags/tag75.xml"/><Relationship Id="rId2" Type="http://schemas.openxmlformats.org/officeDocument/2006/relationships/tags" Target="../tags/tag60.xml"/><Relationship Id="rId16" Type="http://schemas.openxmlformats.org/officeDocument/2006/relationships/tags" Target="../tags/tag74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10" Type="http://schemas.openxmlformats.org/officeDocument/2006/relationships/tags" Target="../tags/tag68.xml"/><Relationship Id="rId19" Type="http://schemas.openxmlformats.org/officeDocument/2006/relationships/tags" Target="../tags/tag77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Relationship Id="rId22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slide" Target="slide3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slide" Target="slide23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slide" Target="slide10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18" Type="http://schemas.openxmlformats.org/officeDocument/2006/relationships/tags" Target="../tags/tag95.xml"/><Relationship Id="rId3" Type="http://schemas.openxmlformats.org/officeDocument/2006/relationships/tags" Target="../tags/tag80.xml"/><Relationship Id="rId21" Type="http://schemas.openxmlformats.org/officeDocument/2006/relationships/slide" Target="slide3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tags" Target="../tags/tag94.xml"/><Relationship Id="rId2" Type="http://schemas.openxmlformats.org/officeDocument/2006/relationships/tags" Target="../tags/tag79.xml"/><Relationship Id="rId16" Type="http://schemas.openxmlformats.org/officeDocument/2006/relationships/tags" Target="../tags/tag93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23" Type="http://schemas.openxmlformats.org/officeDocument/2006/relationships/slide" Target="slide10.xml"/><Relationship Id="rId10" Type="http://schemas.openxmlformats.org/officeDocument/2006/relationships/tags" Target="../tags/tag87.xml"/><Relationship Id="rId19" Type="http://schemas.openxmlformats.org/officeDocument/2006/relationships/tags" Target="../tags/tag96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Relationship Id="rId22" Type="http://schemas.openxmlformats.org/officeDocument/2006/relationships/slide" Target="slide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10" Type="http://schemas.openxmlformats.org/officeDocument/2006/relationships/tags" Target="../tags/tag30.xml"/><Relationship Id="rId19" Type="http://schemas.openxmlformats.org/officeDocument/2006/relationships/tags" Target="../tags/tag39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3" Type="http://schemas.openxmlformats.org/officeDocument/2006/relationships/tags" Target="../tags/tag42.xml"/><Relationship Id="rId21" Type="http://schemas.openxmlformats.org/officeDocument/2006/relationships/slide" Target="slide3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Pandas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--kerwinpeng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55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62804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21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717282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简介</a:t>
            </a:r>
            <a:endParaRPr lang="zh-CN" altLang="en-US" dirty="0"/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84613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21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81754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395126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22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50574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读写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57307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22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47021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2</a:t>
            </a:r>
            <a:endParaRPr lang="zh-CN" altLang="en-US" dirty="0"/>
          </a:p>
        </p:txBody>
      </p:sp>
      <p:cxnSp>
        <p:nvCxnSpPr>
          <p:cNvPr id="40" name="MH_Others_5"/>
          <p:cNvCxnSpPr/>
          <p:nvPr>
            <p:custDataLst>
              <p:tags r:id="rId10"/>
            </p:custDataLst>
          </p:nvPr>
        </p:nvCxnSpPr>
        <p:spPr>
          <a:xfrm>
            <a:off x="3413579" y="4739730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H_Entry_3"/>
          <p:cNvSpPr txBox="1"/>
          <p:nvPr>
            <p:custDataLst>
              <p:tags r:id="rId11"/>
            </p:custDataLst>
          </p:nvPr>
        </p:nvSpPr>
        <p:spPr>
          <a:xfrm>
            <a:off x="4089894" y="4294208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表操作</a:t>
            </a:r>
            <a:endParaRPr lang="zh-CN" altLang="en-US" dirty="0"/>
          </a:p>
        </p:txBody>
      </p:sp>
      <p:cxnSp>
        <p:nvCxnSpPr>
          <p:cNvPr id="43" name="MH_Others_6"/>
          <p:cNvCxnSpPr/>
          <p:nvPr>
            <p:custDataLst>
              <p:tags r:id="rId12"/>
            </p:custDataLst>
          </p:nvPr>
        </p:nvCxnSpPr>
        <p:spPr>
          <a:xfrm flipH="1">
            <a:off x="3890132" y="4361539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H_Number_3"/>
          <p:cNvSpPr txBox="1"/>
          <p:nvPr>
            <p:custDataLst>
              <p:tags r:id="rId13"/>
            </p:custDataLst>
          </p:nvPr>
        </p:nvSpPr>
        <p:spPr>
          <a:xfrm>
            <a:off x="3413578" y="4258680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3</a:t>
            </a:r>
            <a:endParaRPr lang="zh-CN" altLang="en-US" dirty="0"/>
          </a:p>
        </p:txBody>
      </p:sp>
      <p:cxnSp>
        <p:nvCxnSpPr>
          <p:cNvPr id="57" name="MH_Others_7"/>
          <p:cNvCxnSpPr/>
          <p:nvPr>
            <p:custDataLst>
              <p:tags r:id="rId14"/>
            </p:custDataLst>
          </p:nvPr>
        </p:nvCxnSpPr>
        <p:spPr>
          <a:xfrm>
            <a:off x="3413579" y="5528193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H_Entry_4"/>
          <p:cNvSpPr txBox="1"/>
          <p:nvPr>
            <p:custDataLst>
              <p:tags r:id="rId15"/>
            </p:custDataLst>
          </p:nvPr>
        </p:nvSpPr>
        <p:spPr>
          <a:xfrm>
            <a:off x="4089894" y="5082671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画图</a:t>
            </a:r>
            <a:endParaRPr lang="zh-CN" altLang="en-US" dirty="0"/>
          </a:p>
        </p:txBody>
      </p:sp>
      <p:cxnSp>
        <p:nvCxnSpPr>
          <p:cNvPr id="63" name="MH_Others_8"/>
          <p:cNvCxnSpPr/>
          <p:nvPr>
            <p:custDataLst>
              <p:tags r:id="rId16"/>
            </p:custDataLst>
          </p:nvPr>
        </p:nvCxnSpPr>
        <p:spPr>
          <a:xfrm flipH="1">
            <a:off x="3890132" y="5150002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MH_Number_4"/>
          <p:cNvSpPr txBox="1"/>
          <p:nvPr>
            <p:custDataLst>
              <p:tags r:id="rId17"/>
            </p:custDataLst>
          </p:nvPr>
        </p:nvSpPr>
        <p:spPr>
          <a:xfrm>
            <a:off x="3413578" y="5047143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4</a:t>
            </a:r>
            <a:endParaRPr lang="zh-CN" altLang="en-US" dirty="0"/>
          </a:p>
        </p:txBody>
      </p:sp>
      <p:sp>
        <p:nvSpPr>
          <p:cNvPr id="94" name="MH_Others_9"/>
          <p:cNvSpPr txBox="1"/>
          <p:nvPr>
            <p:custDataLst>
              <p:tags r:id="rId18"/>
            </p:custDataLst>
          </p:nvPr>
        </p:nvSpPr>
        <p:spPr>
          <a:xfrm>
            <a:off x="5322106" y="578737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10"/>
          <p:cNvSpPr txBox="1"/>
          <p:nvPr>
            <p:custDataLst>
              <p:tags r:id="rId19"/>
            </p:custDataLst>
          </p:nvPr>
        </p:nvSpPr>
        <p:spPr>
          <a:xfrm>
            <a:off x="4249284" y="1167895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19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切片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350" y="1690688"/>
            <a:ext cx="73533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8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Concatenate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20636" y="5371948"/>
            <a:ext cx="81212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df1.append</a:t>
            </a:r>
            <a:r>
              <a:rPr lang="en-US" altLang="zh-CN" sz="3200" dirty="0"/>
              <a:t>([df2, df3</a:t>
            </a:r>
            <a:r>
              <a:rPr lang="en-US" altLang="zh-CN" sz="3200" dirty="0" smtClean="0"/>
              <a:t>])</a:t>
            </a:r>
          </a:p>
          <a:p>
            <a:pPr algn="ctr"/>
            <a:r>
              <a:rPr lang="en-US" altLang="zh-CN" sz="3200" dirty="0" err="1"/>
              <a:t>pd.concat</a:t>
            </a:r>
            <a:r>
              <a:rPr lang="en-US" altLang="zh-CN" sz="3200" dirty="0"/>
              <a:t>([df1, df2, df3])</a:t>
            </a:r>
            <a:endParaRPr lang="zh-CN" altLang="en-US" sz="3200" dirty="0"/>
          </a:p>
        </p:txBody>
      </p:sp>
      <p:sp>
        <p:nvSpPr>
          <p:cNvPr id="14" name="右箭头 13"/>
          <p:cNvSpPr/>
          <p:nvPr/>
        </p:nvSpPr>
        <p:spPr>
          <a:xfrm>
            <a:off x="5247476" y="3169308"/>
            <a:ext cx="1914500" cy="967740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concat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/append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74263"/>
              </p:ext>
            </p:extLst>
          </p:nvPr>
        </p:nvGraphicFramePr>
        <p:xfrm>
          <a:off x="1354248" y="1416708"/>
          <a:ext cx="1805410" cy="1752600"/>
        </p:xfrm>
        <a:graphic>
          <a:graphicData uri="http://schemas.openxmlformats.org/drawingml/2006/table">
            <a:tbl>
              <a:tblPr/>
              <a:tblGrid>
                <a:gridCol w="361082"/>
                <a:gridCol w="361082"/>
                <a:gridCol w="361082"/>
                <a:gridCol w="361082"/>
                <a:gridCol w="361082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D3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内容占位符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055717"/>
              </p:ext>
            </p:extLst>
          </p:nvPr>
        </p:nvGraphicFramePr>
        <p:xfrm>
          <a:off x="3409385" y="1440370"/>
          <a:ext cx="1838090" cy="1752600"/>
        </p:xfrm>
        <a:graphic>
          <a:graphicData uri="http://schemas.openxmlformats.org/drawingml/2006/table">
            <a:tbl>
              <a:tblPr/>
              <a:tblGrid>
                <a:gridCol w="367618"/>
                <a:gridCol w="367618"/>
                <a:gridCol w="367618"/>
                <a:gridCol w="367618"/>
                <a:gridCol w="367618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C4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D5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D7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278733"/>
              </p:ext>
            </p:extLst>
          </p:nvPr>
        </p:nvGraphicFramePr>
        <p:xfrm>
          <a:off x="1799978" y="3429000"/>
          <a:ext cx="2265030" cy="1752600"/>
        </p:xfrm>
        <a:graphic>
          <a:graphicData uri="http://schemas.openxmlformats.org/drawingml/2006/table">
            <a:tbl>
              <a:tblPr/>
              <a:tblGrid>
                <a:gridCol w="453006"/>
                <a:gridCol w="453006"/>
                <a:gridCol w="453006"/>
                <a:gridCol w="453006"/>
                <a:gridCol w="453006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C8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D9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D11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986557"/>
              </p:ext>
            </p:extLst>
          </p:nvPr>
        </p:nvGraphicFramePr>
        <p:xfrm>
          <a:off x="7985155" y="1101349"/>
          <a:ext cx="2126685" cy="4351334"/>
        </p:xfrm>
        <a:graphic>
          <a:graphicData uri="http://schemas.openxmlformats.org/drawingml/2006/table">
            <a:tbl>
              <a:tblPr/>
              <a:tblGrid>
                <a:gridCol w="425337"/>
                <a:gridCol w="425337"/>
                <a:gridCol w="425337"/>
                <a:gridCol w="425337"/>
                <a:gridCol w="425337"/>
              </a:tblGrid>
              <a:tr h="334718">
                <a:tc>
                  <a:txBody>
                    <a:bodyPr/>
                    <a:lstStyle/>
                    <a:p>
                      <a:pPr algn="l" fontAlgn="ctr"/>
                      <a:endParaRPr lang="zh-CN" altLang="en-US" sz="1700" b="1">
                        <a:effectLst/>
                      </a:endParaRP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>
                          <a:effectLst/>
                        </a:rPr>
                        <a:t>A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>
                          <a:effectLst/>
                        </a:rPr>
                        <a:t>B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>
                          <a:effectLst/>
                        </a:rPr>
                        <a:t>C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>
                          <a:effectLst/>
                        </a:rPr>
                        <a:t>D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b="1">
                          <a:effectLst/>
                        </a:rPr>
                        <a:t>0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A0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B0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C0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D0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b="1">
                          <a:effectLst/>
                        </a:rPr>
                        <a:t>1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A1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B1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C1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D1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b="1">
                          <a:effectLst/>
                        </a:rPr>
                        <a:t>2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A2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B2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C2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D2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b="1">
                          <a:effectLst/>
                        </a:rPr>
                        <a:t>3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A3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B3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C3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D3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b="1">
                          <a:effectLst/>
                        </a:rPr>
                        <a:t>4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A4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B4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C4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D4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b="1">
                          <a:effectLst/>
                        </a:rPr>
                        <a:t>5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A5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B5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C5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D5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b="1">
                          <a:effectLst/>
                        </a:rPr>
                        <a:t>6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A6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B6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C6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D6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b="1">
                          <a:effectLst/>
                        </a:rPr>
                        <a:t>7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A7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B7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C7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D7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b="1">
                          <a:effectLst/>
                        </a:rPr>
                        <a:t>8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A8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B8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C8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D8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b="1">
                          <a:effectLst/>
                        </a:rPr>
                        <a:t>9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A9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B9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C9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D9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b="1">
                          <a:effectLst/>
                        </a:rPr>
                        <a:t>10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A10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B10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C10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D10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b="1">
                          <a:effectLst/>
                        </a:rPr>
                        <a:t>11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A11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B11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effectLst/>
                        </a:rPr>
                        <a:t>C11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>
                          <a:effectLst/>
                        </a:rPr>
                        <a:t>D11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38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merge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17142" y="5639164"/>
            <a:ext cx="9807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222222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merge(left, right, how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=</a:t>
            </a:r>
            <a:r>
              <a:rPr lang="zh-CN" altLang="zh-CN" dirty="0">
                <a:solidFill>
                  <a:srgbClr val="4070A0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'inner'</a:t>
            </a:r>
            <a:r>
              <a:rPr lang="zh-CN" altLang="zh-CN" dirty="0">
                <a:solidFill>
                  <a:srgbClr val="222222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, on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=</a:t>
            </a:r>
            <a:r>
              <a:rPr lang="zh-CN" altLang="zh-CN" dirty="0">
                <a:solidFill>
                  <a:srgbClr val="007020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None</a:t>
            </a:r>
            <a:r>
              <a:rPr lang="zh-CN" altLang="zh-CN" dirty="0">
                <a:solidFill>
                  <a:srgbClr val="222222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, left_on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=</a:t>
            </a:r>
            <a:r>
              <a:rPr lang="zh-CN" altLang="zh-CN" dirty="0">
                <a:solidFill>
                  <a:srgbClr val="007020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None</a:t>
            </a:r>
            <a:r>
              <a:rPr lang="zh-CN" altLang="zh-CN" dirty="0">
                <a:solidFill>
                  <a:srgbClr val="222222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, right_on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=</a:t>
            </a:r>
            <a:r>
              <a:rPr lang="zh-CN" altLang="zh-CN" dirty="0">
                <a:solidFill>
                  <a:srgbClr val="007020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None</a:t>
            </a:r>
            <a:r>
              <a:rPr lang="zh-CN" altLang="zh-CN" dirty="0">
                <a:solidFill>
                  <a:srgbClr val="222222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,left_index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=</a:t>
            </a:r>
            <a:r>
              <a:rPr lang="zh-CN" altLang="zh-CN" dirty="0">
                <a:solidFill>
                  <a:srgbClr val="007020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False</a:t>
            </a:r>
            <a:r>
              <a:rPr lang="zh-CN" altLang="zh-CN" dirty="0">
                <a:solidFill>
                  <a:srgbClr val="222222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, </a:t>
            </a:r>
            <a:endParaRPr lang="en-US" altLang="zh-CN" dirty="0">
              <a:solidFill>
                <a:srgbClr val="222222"/>
              </a:solidFill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222222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            </a:t>
            </a:r>
            <a:r>
              <a:rPr lang="zh-CN" altLang="zh-CN" dirty="0">
                <a:solidFill>
                  <a:srgbClr val="222222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right_index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=</a:t>
            </a:r>
            <a:r>
              <a:rPr lang="zh-CN" altLang="zh-CN" dirty="0">
                <a:solidFill>
                  <a:srgbClr val="007020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False</a:t>
            </a:r>
            <a:r>
              <a:rPr lang="zh-CN" altLang="zh-CN" dirty="0">
                <a:solidFill>
                  <a:srgbClr val="222222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, sort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=</a:t>
            </a:r>
            <a:r>
              <a:rPr lang="zh-CN" altLang="zh-CN" dirty="0">
                <a:solidFill>
                  <a:srgbClr val="007020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True</a:t>
            </a:r>
            <a:r>
              <a:rPr lang="zh-CN" altLang="zh-CN" dirty="0">
                <a:solidFill>
                  <a:srgbClr val="222222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,suffixes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=</a:t>
            </a:r>
            <a:r>
              <a:rPr lang="zh-CN" altLang="zh-CN" dirty="0">
                <a:solidFill>
                  <a:srgbClr val="222222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(</a:t>
            </a:r>
            <a:r>
              <a:rPr lang="zh-CN" altLang="zh-CN" dirty="0">
                <a:solidFill>
                  <a:srgbClr val="4070A0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'_x'</a:t>
            </a:r>
            <a:r>
              <a:rPr lang="zh-CN" altLang="zh-CN" dirty="0">
                <a:solidFill>
                  <a:srgbClr val="222222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, </a:t>
            </a:r>
            <a:r>
              <a:rPr lang="zh-CN" altLang="zh-CN" dirty="0">
                <a:solidFill>
                  <a:srgbClr val="4070A0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'_y'</a:t>
            </a:r>
            <a:r>
              <a:rPr lang="zh-CN" altLang="zh-CN" dirty="0">
                <a:solidFill>
                  <a:srgbClr val="222222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), copy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=</a:t>
            </a:r>
            <a:r>
              <a:rPr lang="zh-CN" altLang="zh-CN" dirty="0">
                <a:solidFill>
                  <a:srgbClr val="007020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True</a:t>
            </a:r>
            <a:r>
              <a:rPr lang="zh-CN" altLang="zh-CN" dirty="0">
                <a:solidFill>
                  <a:srgbClr val="222222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, indicator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=</a:t>
            </a:r>
            <a:r>
              <a:rPr lang="zh-CN" altLang="zh-CN" dirty="0">
                <a:solidFill>
                  <a:srgbClr val="007020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False</a:t>
            </a:r>
            <a:r>
              <a:rPr lang="zh-CN" altLang="zh-CN" dirty="0">
                <a:solidFill>
                  <a:srgbClr val="222222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)</a:t>
            </a:r>
            <a:r>
              <a:rPr lang="zh-CN" altLang="zh-CN" dirty="0"/>
              <a:t> 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066407" y="2734742"/>
            <a:ext cx="1914500" cy="967740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merge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30817"/>
              </p:ext>
            </p:extLst>
          </p:nvPr>
        </p:nvGraphicFramePr>
        <p:xfrm>
          <a:off x="2305050" y="1591469"/>
          <a:ext cx="1838324" cy="1752600"/>
        </p:xfrm>
        <a:graphic>
          <a:graphicData uri="http://schemas.openxmlformats.org/drawingml/2006/table">
            <a:tbl>
              <a:tblPr/>
              <a:tblGrid>
                <a:gridCol w="459581"/>
                <a:gridCol w="459581"/>
                <a:gridCol w="459581"/>
                <a:gridCol w="459581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K3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78849"/>
              </p:ext>
            </p:extLst>
          </p:nvPr>
        </p:nvGraphicFramePr>
        <p:xfrm>
          <a:off x="2314575" y="3505994"/>
          <a:ext cx="1847851" cy="1752600"/>
        </p:xfrm>
        <a:graphic>
          <a:graphicData uri="http://schemas.openxmlformats.org/drawingml/2006/table">
            <a:tbl>
              <a:tblPr/>
              <a:tblGrid>
                <a:gridCol w="476551"/>
                <a:gridCol w="476551"/>
                <a:gridCol w="476551"/>
                <a:gridCol w="418198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K3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440739"/>
              </p:ext>
            </p:extLst>
          </p:nvPr>
        </p:nvGraphicFramePr>
        <p:xfrm>
          <a:off x="7591425" y="2466975"/>
          <a:ext cx="2628900" cy="175260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</a:tblGrid>
              <a:tr h="322739"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D3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57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join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4885338" y="2945130"/>
            <a:ext cx="1914500" cy="967740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join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99441" y="5263257"/>
            <a:ext cx="1486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left.join(right)</a:t>
            </a:r>
          </a:p>
        </p:txBody>
      </p:sp>
      <p:sp>
        <p:nvSpPr>
          <p:cNvPr id="11" name="矩形 10"/>
          <p:cNvSpPr/>
          <p:nvPr/>
        </p:nvSpPr>
        <p:spPr>
          <a:xfrm>
            <a:off x="2719811" y="5770365"/>
            <a:ext cx="7456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pd.merge(left, right, left_index=</a:t>
            </a:r>
            <a:r>
              <a:rPr lang="zh-CN" altLang="en-US" dirty="0">
                <a:solidFill>
                  <a:srgbClr val="007020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True</a:t>
            </a:r>
            <a:r>
              <a:rPr lang="zh-CN" altLang="en-US" dirty="0"/>
              <a:t>, right_index=</a:t>
            </a:r>
            <a:r>
              <a:rPr lang="zh-CN" altLang="en-US" dirty="0">
                <a:solidFill>
                  <a:srgbClr val="007020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True</a:t>
            </a:r>
            <a:r>
              <a:rPr lang="zh-CN" altLang="en-US" dirty="0"/>
              <a:t>, how=</a:t>
            </a:r>
            <a:r>
              <a:rPr lang="zh-CN" altLang="en-US" dirty="0">
                <a:solidFill>
                  <a:srgbClr val="FF0000"/>
                </a:solidFill>
              </a:rPr>
              <a:t>'left'</a:t>
            </a:r>
            <a:r>
              <a:rPr lang="zh-CN" altLang="en-US" dirty="0"/>
              <a:t>)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574512"/>
              </p:ext>
            </p:extLst>
          </p:nvPr>
        </p:nvGraphicFramePr>
        <p:xfrm>
          <a:off x="2647950" y="2004060"/>
          <a:ext cx="1400175" cy="1402080"/>
        </p:xfrm>
        <a:graphic>
          <a:graphicData uri="http://schemas.openxmlformats.org/drawingml/2006/table">
            <a:tbl>
              <a:tblPr/>
              <a:tblGrid>
                <a:gridCol w="466725"/>
                <a:gridCol w="466725"/>
                <a:gridCol w="466725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B2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272960"/>
              </p:ext>
            </p:extLst>
          </p:nvPr>
        </p:nvGraphicFramePr>
        <p:xfrm>
          <a:off x="2628901" y="3703320"/>
          <a:ext cx="1409700" cy="1402080"/>
        </p:xfrm>
        <a:graphic>
          <a:graphicData uri="http://schemas.openxmlformats.org/drawingml/2006/table">
            <a:tbl>
              <a:tblPr/>
              <a:tblGrid>
                <a:gridCol w="469900"/>
                <a:gridCol w="469900"/>
                <a:gridCol w="469900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D2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D3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658505"/>
              </p:ext>
            </p:extLst>
          </p:nvPr>
        </p:nvGraphicFramePr>
        <p:xfrm>
          <a:off x="7439026" y="2814479"/>
          <a:ext cx="2667000" cy="140208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D0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D2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93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multiple </a:t>
            </a:r>
            <a:r>
              <a:rPr lang="en-US" altLang="zh-CN" b="1" dirty="0" smtClean="0"/>
              <a:t>keys join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5042488" y="2945130"/>
            <a:ext cx="1914500" cy="967740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join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74676" y="5702602"/>
            <a:ext cx="327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left.join(right, on=[</a:t>
            </a:r>
            <a:r>
              <a:rPr lang="zh-CN" altLang="en-US" dirty="0">
                <a:solidFill>
                  <a:srgbClr val="FF0000"/>
                </a:solidFill>
              </a:rPr>
              <a:t>'key1'</a:t>
            </a:r>
            <a:r>
              <a:rPr lang="zh-CN" altLang="en-US" dirty="0"/>
              <a:t>, </a:t>
            </a:r>
            <a:r>
              <a:rPr lang="zh-CN" altLang="en-US" dirty="0">
                <a:solidFill>
                  <a:srgbClr val="FF0000"/>
                </a:solidFill>
              </a:rPr>
              <a:t>'key2'</a:t>
            </a:r>
            <a:r>
              <a:rPr lang="zh-CN" altLang="en-US" dirty="0"/>
              <a:t>])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893454"/>
              </p:ext>
            </p:extLst>
          </p:nvPr>
        </p:nvGraphicFramePr>
        <p:xfrm>
          <a:off x="2038350" y="1781160"/>
          <a:ext cx="2581275" cy="1752600"/>
        </p:xfrm>
        <a:graphic>
          <a:graphicData uri="http://schemas.openxmlformats.org/drawingml/2006/table">
            <a:tbl>
              <a:tblPr/>
              <a:tblGrid>
                <a:gridCol w="516255"/>
                <a:gridCol w="516255"/>
                <a:gridCol w="516255"/>
                <a:gridCol w="516255"/>
                <a:gridCol w="516255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K1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869225"/>
              </p:ext>
            </p:extLst>
          </p:nvPr>
        </p:nvGraphicFramePr>
        <p:xfrm>
          <a:off x="2028825" y="3677444"/>
          <a:ext cx="2590800" cy="17526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D3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202543"/>
              </p:ext>
            </p:extLst>
          </p:nvPr>
        </p:nvGraphicFramePr>
        <p:xfrm>
          <a:off x="7419972" y="2524919"/>
          <a:ext cx="3629031" cy="1752600"/>
        </p:xfrm>
        <a:graphic>
          <a:graphicData uri="http://schemas.openxmlformats.org/drawingml/2006/table">
            <a:tbl>
              <a:tblPr/>
              <a:tblGrid>
                <a:gridCol w="518433"/>
                <a:gridCol w="518433"/>
                <a:gridCol w="518433"/>
                <a:gridCol w="518433"/>
                <a:gridCol w="518433"/>
                <a:gridCol w="518433"/>
                <a:gridCol w="518433"/>
              </a:tblGrid>
              <a:tr h="350520">
                <a:tc>
                  <a:txBody>
                    <a:bodyPr/>
                    <a:lstStyle/>
                    <a:p>
                      <a:pPr algn="l" fontAlgn="ctr"/>
                      <a:endParaRPr lang="zh-CN" altLang="en-US" sz="1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key1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key2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A0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B0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C0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D0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A1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B1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K1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A2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B2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K1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C1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D1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A3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B3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K2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K1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C3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effectLst/>
                        </a:rPr>
                        <a:t>D3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763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Single </a:t>
            </a:r>
            <a:r>
              <a:rPr lang="en-US" altLang="zh-CN" b="1" dirty="0"/>
              <a:t>Index </a:t>
            </a:r>
            <a:r>
              <a:rPr lang="en-US" altLang="zh-CN" b="1" dirty="0" smtClean="0"/>
              <a:t>join Multi-index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5042488" y="2945130"/>
            <a:ext cx="1914500" cy="967740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join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23008" y="5572125"/>
            <a:ext cx="88714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left.join(right, how=</a:t>
            </a:r>
            <a:r>
              <a:rPr lang="zh-CN" altLang="en-US" dirty="0">
                <a:solidFill>
                  <a:srgbClr val="FF0000"/>
                </a:solidFill>
              </a:rPr>
              <a:t>'inner</a:t>
            </a:r>
            <a:r>
              <a:rPr lang="zh-CN" altLang="en-US" dirty="0" smtClean="0">
                <a:solidFill>
                  <a:srgbClr val="FF0000"/>
                </a:solidFill>
              </a:rPr>
              <a:t>'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pPr algn="ctr"/>
            <a:r>
              <a:rPr lang="en-US" altLang="zh-CN" dirty="0" err="1"/>
              <a:t>pd.merge</a:t>
            </a:r>
            <a:r>
              <a:rPr lang="en-US" altLang="zh-CN" dirty="0"/>
              <a:t>(</a:t>
            </a:r>
            <a:r>
              <a:rPr lang="en-US" altLang="zh-CN" dirty="0" err="1"/>
              <a:t>left.reset_index</a:t>
            </a:r>
            <a:r>
              <a:rPr lang="en-US" altLang="zh-CN" dirty="0"/>
              <a:t>(), </a:t>
            </a:r>
            <a:r>
              <a:rPr lang="en-US" altLang="zh-CN" dirty="0" err="1"/>
              <a:t>right.reset_index</a:t>
            </a:r>
            <a:r>
              <a:rPr lang="en-US" altLang="zh-CN" dirty="0"/>
              <a:t>(), on=[</a:t>
            </a:r>
            <a:r>
              <a:rPr lang="en-US" altLang="zh-CN" dirty="0">
                <a:solidFill>
                  <a:srgbClr val="FF0000"/>
                </a:solidFill>
              </a:rPr>
              <a:t>'key'</a:t>
            </a:r>
            <a:r>
              <a:rPr lang="en-US" altLang="zh-CN" dirty="0"/>
              <a:t>], how=</a:t>
            </a:r>
            <a:r>
              <a:rPr lang="en-US" altLang="zh-CN" dirty="0">
                <a:solidFill>
                  <a:srgbClr val="FF0000"/>
                </a:solidFill>
              </a:rPr>
              <a:t>'inner'</a:t>
            </a:r>
            <a:r>
              <a:rPr lang="en-US" altLang="zh-CN" dirty="0"/>
              <a:t>).</a:t>
            </a:r>
            <a:r>
              <a:rPr lang="en-US" altLang="zh-CN" dirty="0" err="1"/>
              <a:t>set_index</a:t>
            </a:r>
            <a:r>
              <a:rPr lang="en-US" altLang="zh-CN" dirty="0"/>
              <a:t>([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en-US" altLang="zh-CN" dirty="0" err="1">
                <a:solidFill>
                  <a:srgbClr val="FF0000"/>
                </a:solidFill>
              </a:rPr>
              <a:t>key'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FF0000"/>
                </a:solidFill>
              </a:rPr>
              <a:t>'Y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en-US" altLang="zh-CN" dirty="0"/>
              <a:t>])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39764"/>
              </p:ext>
            </p:extLst>
          </p:nvPr>
        </p:nvGraphicFramePr>
        <p:xfrm>
          <a:off x="2143126" y="1629302"/>
          <a:ext cx="2000250" cy="1752600"/>
        </p:xfrm>
        <a:graphic>
          <a:graphicData uri="http://schemas.openxmlformats.org/drawingml/2006/table">
            <a:tbl>
              <a:tblPr/>
              <a:tblGrid>
                <a:gridCol w="666750"/>
                <a:gridCol w="666750"/>
                <a:gridCol w="666750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B2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106334"/>
              </p:ext>
            </p:extLst>
          </p:nvPr>
        </p:nvGraphicFramePr>
        <p:xfrm>
          <a:off x="2124075" y="3540284"/>
          <a:ext cx="2066924" cy="2103120"/>
        </p:xfrm>
        <a:graphic>
          <a:graphicData uri="http://schemas.openxmlformats.org/drawingml/2006/table">
            <a:tbl>
              <a:tblPr/>
              <a:tblGrid>
                <a:gridCol w="516731"/>
                <a:gridCol w="516731"/>
                <a:gridCol w="516731"/>
                <a:gridCol w="516731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201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Y0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Y1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Y2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Y3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D3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323627"/>
              </p:ext>
            </p:extLst>
          </p:nvPr>
        </p:nvGraphicFramePr>
        <p:xfrm>
          <a:off x="7581902" y="2511584"/>
          <a:ext cx="2838450" cy="2103120"/>
        </p:xfrm>
        <a:graphic>
          <a:graphicData uri="http://schemas.openxmlformats.org/drawingml/2006/table">
            <a:tbl>
              <a:tblPr/>
              <a:tblGrid>
                <a:gridCol w="473075"/>
                <a:gridCol w="473075"/>
                <a:gridCol w="473075"/>
                <a:gridCol w="473075"/>
                <a:gridCol w="473075"/>
                <a:gridCol w="473075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Y0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Y1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Y2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Y3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D3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764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Joining with two </a:t>
            </a:r>
            <a:r>
              <a:rPr lang="en-US" altLang="zh-CN" b="1" dirty="0" smtClean="0"/>
              <a:t>multi-indexes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4807286" y="3198627"/>
            <a:ext cx="1914500" cy="967740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join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1929" y="5904679"/>
            <a:ext cx="9378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pd.merge(left.reset_index(), right.reset_index(), on=[</a:t>
            </a:r>
            <a:r>
              <a:rPr lang="zh-CN" altLang="en-US" dirty="0">
                <a:solidFill>
                  <a:srgbClr val="FF0000"/>
                </a:solidFill>
              </a:rPr>
              <a:t>'key</a:t>
            </a:r>
            <a:r>
              <a:rPr lang="zh-CN" altLang="en-US" dirty="0" smtClean="0">
                <a:solidFill>
                  <a:srgbClr val="FF0000"/>
                </a:solidFill>
              </a:rPr>
              <a:t>'</a:t>
            </a:r>
            <a:r>
              <a:rPr lang="zh-CN" altLang="en-US" dirty="0" smtClean="0"/>
              <a:t>], how</a:t>
            </a:r>
            <a:r>
              <a:rPr lang="zh-CN" altLang="en-US" dirty="0"/>
              <a:t>=</a:t>
            </a:r>
            <a:r>
              <a:rPr lang="zh-CN" altLang="en-US" dirty="0">
                <a:solidFill>
                  <a:srgbClr val="FF0000"/>
                </a:solidFill>
              </a:rPr>
              <a:t>'inner'</a:t>
            </a:r>
            <a:r>
              <a:rPr lang="zh-CN" altLang="en-US" dirty="0"/>
              <a:t>).set_index([</a:t>
            </a:r>
            <a:r>
              <a:rPr lang="zh-CN" altLang="en-US" dirty="0">
                <a:solidFill>
                  <a:srgbClr val="FF0000"/>
                </a:solidFill>
              </a:rPr>
              <a:t>'key'</a:t>
            </a:r>
            <a:r>
              <a:rPr lang="zh-CN" altLang="en-US" dirty="0"/>
              <a:t>,</a:t>
            </a:r>
            <a:r>
              <a:rPr lang="zh-CN" altLang="en-US" dirty="0">
                <a:solidFill>
                  <a:srgbClr val="FF0000"/>
                </a:solidFill>
              </a:rPr>
              <a:t>'X'</a:t>
            </a:r>
            <a:r>
              <a:rPr lang="zh-CN" altLang="en-US" dirty="0"/>
              <a:t>,</a:t>
            </a:r>
            <a:r>
              <a:rPr lang="zh-CN" altLang="en-US" dirty="0">
                <a:solidFill>
                  <a:srgbClr val="FF0000"/>
                </a:solidFill>
              </a:rPr>
              <a:t>'Y'</a:t>
            </a:r>
            <a:r>
              <a:rPr lang="zh-CN" altLang="en-US" dirty="0"/>
              <a:t>])</a:t>
            </a:r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252264"/>
              </p:ext>
            </p:extLst>
          </p:nvPr>
        </p:nvGraphicFramePr>
        <p:xfrm>
          <a:off x="2314575" y="1690688"/>
          <a:ext cx="1885952" cy="1752600"/>
        </p:xfrm>
        <a:graphic>
          <a:graphicData uri="http://schemas.openxmlformats.org/drawingml/2006/table">
            <a:tbl>
              <a:tblPr/>
              <a:tblGrid>
                <a:gridCol w="471488"/>
                <a:gridCol w="471488"/>
                <a:gridCol w="471488"/>
                <a:gridCol w="471488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X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X0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X1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X2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B2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9483"/>
              </p:ext>
            </p:extLst>
          </p:nvPr>
        </p:nvGraphicFramePr>
        <p:xfrm>
          <a:off x="2305050" y="3559334"/>
          <a:ext cx="1914524" cy="2103120"/>
        </p:xfrm>
        <a:graphic>
          <a:graphicData uri="http://schemas.openxmlformats.org/drawingml/2006/table">
            <a:tbl>
              <a:tblPr/>
              <a:tblGrid>
                <a:gridCol w="478631"/>
                <a:gridCol w="478631"/>
                <a:gridCol w="478631"/>
                <a:gridCol w="478631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Y0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Y1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Y2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Y3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D3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31156"/>
              </p:ext>
            </p:extLst>
          </p:nvPr>
        </p:nvGraphicFramePr>
        <p:xfrm>
          <a:off x="7248522" y="2915444"/>
          <a:ext cx="3171826" cy="1752600"/>
        </p:xfrm>
        <a:graphic>
          <a:graphicData uri="http://schemas.openxmlformats.org/drawingml/2006/table">
            <a:tbl>
              <a:tblPr/>
              <a:tblGrid>
                <a:gridCol w="453118"/>
                <a:gridCol w="453118"/>
                <a:gridCol w="453118"/>
                <a:gridCol w="453118"/>
                <a:gridCol w="453118"/>
                <a:gridCol w="453118"/>
                <a:gridCol w="453118"/>
              </a:tblGrid>
              <a:tr h="350520">
                <a:tc>
                  <a:txBody>
                    <a:bodyPr/>
                    <a:lstStyle/>
                    <a:p>
                      <a:pPr algn="l" fontAlgn="ctr"/>
                      <a:endParaRPr lang="zh-CN" altLang="en-US" sz="1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key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X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X0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Y0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A0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B0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C0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D0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X1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Y0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A1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B1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C0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D0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K1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X2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Y1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A2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B2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C1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effectLst/>
                        </a:rPr>
                        <a:t>D1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356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Overlapping value </a:t>
            </a:r>
            <a:r>
              <a:rPr lang="en-US" altLang="zh-CN" b="1" dirty="0" smtClean="0"/>
              <a:t>columns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4807286" y="2845541"/>
            <a:ext cx="1914500" cy="967740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merge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34627" y="5446899"/>
            <a:ext cx="3888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pd.merge(left, right, on='k',how='right')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982034"/>
              </p:ext>
            </p:extLst>
          </p:nvPr>
        </p:nvGraphicFramePr>
        <p:xfrm>
          <a:off x="2628901" y="2026920"/>
          <a:ext cx="1467653" cy="1402080"/>
        </p:xfrm>
        <a:graphic>
          <a:graphicData uri="http://schemas.openxmlformats.org/drawingml/2006/table">
            <a:tbl>
              <a:tblPr/>
              <a:tblGrid>
                <a:gridCol w="516957"/>
                <a:gridCol w="516957"/>
                <a:gridCol w="433739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568119"/>
              </p:ext>
            </p:extLst>
          </p:nvPr>
        </p:nvGraphicFramePr>
        <p:xfrm>
          <a:off x="2609851" y="3614579"/>
          <a:ext cx="1485900" cy="1402080"/>
        </p:xfrm>
        <a:graphic>
          <a:graphicData uri="http://schemas.openxmlformats.org/drawingml/2006/table">
            <a:tbl>
              <a:tblPr/>
              <a:tblGrid>
                <a:gridCol w="495300"/>
                <a:gridCol w="495300"/>
                <a:gridCol w="495300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80244"/>
              </p:ext>
            </p:extLst>
          </p:nvPr>
        </p:nvGraphicFramePr>
        <p:xfrm>
          <a:off x="7467600" y="2727960"/>
          <a:ext cx="2295524" cy="1402080"/>
        </p:xfrm>
        <a:graphic>
          <a:graphicData uri="http://schemas.openxmlformats.org/drawingml/2006/table">
            <a:tbl>
              <a:tblPr/>
              <a:tblGrid>
                <a:gridCol w="573881"/>
                <a:gridCol w="573881"/>
                <a:gridCol w="573881"/>
                <a:gridCol w="573881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v_x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v_y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026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Joining multiple </a:t>
            </a:r>
            <a:r>
              <a:rPr lang="en-US" altLang="zh-CN" b="1" dirty="0" err="1"/>
              <a:t>DataFrame</a:t>
            </a:r>
            <a:r>
              <a:rPr lang="en-US" altLang="zh-CN" b="1" dirty="0"/>
              <a:t> or Panel </a:t>
            </a:r>
            <a:r>
              <a:rPr lang="en-US" altLang="zh-CN" b="1" dirty="0" smtClean="0"/>
              <a:t>objects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5316636" y="2945130"/>
            <a:ext cx="1914500" cy="967740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join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61368" y="5480540"/>
            <a:ext cx="229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left.join([right, right2])</a:t>
            </a:r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167641"/>
              </p:ext>
            </p:extLst>
          </p:nvPr>
        </p:nvGraphicFramePr>
        <p:xfrm>
          <a:off x="2952750" y="2763279"/>
          <a:ext cx="800100" cy="1752600"/>
        </p:xfrm>
        <a:graphic>
          <a:graphicData uri="http://schemas.openxmlformats.org/drawingml/2006/table">
            <a:tbl>
              <a:tblPr/>
              <a:tblGrid>
                <a:gridCol w="400050"/>
                <a:gridCol w="400050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646136"/>
              </p:ext>
            </p:extLst>
          </p:nvPr>
        </p:nvGraphicFramePr>
        <p:xfrm>
          <a:off x="4120600" y="1791494"/>
          <a:ext cx="819150" cy="1752600"/>
        </p:xfrm>
        <a:graphic>
          <a:graphicData uri="http://schemas.openxmlformats.org/drawingml/2006/table">
            <a:tbl>
              <a:tblPr/>
              <a:tblGrid>
                <a:gridCol w="409575"/>
                <a:gridCol w="409575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79399"/>
              </p:ext>
            </p:extLst>
          </p:nvPr>
        </p:nvGraphicFramePr>
        <p:xfrm>
          <a:off x="4133850" y="3795554"/>
          <a:ext cx="827518" cy="1402080"/>
        </p:xfrm>
        <a:graphic>
          <a:graphicData uri="http://schemas.openxmlformats.org/drawingml/2006/table">
            <a:tbl>
              <a:tblPr/>
              <a:tblGrid>
                <a:gridCol w="413759"/>
                <a:gridCol w="413759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370709"/>
              </p:ext>
            </p:extLst>
          </p:nvPr>
        </p:nvGraphicFramePr>
        <p:xfrm>
          <a:off x="7534275" y="2355374"/>
          <a:ext cx="2324100" cy="2453640"/>
        </p:xfrm>
        <a:graphic>
          <a:graphicData uri="http://schemas.openxmlformats.org/drawingml/2006/table">
            <a:tbl>
              <a:tblPr/>
              <a:tblGrid>
                <a:gridCol w="581025"/>
                <a:gridCol w="581025"/>
                <a:gridCol w="581025"/>
                <a:gridCol w="581025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v_x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v_y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err="1">
                          <a:effectLst/>
                        </a:rPr>
                        <a:t>NaN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39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62804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21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717282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简介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84613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21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81754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395126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22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50574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读写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57307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22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47021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0" name="MH_Others_5"/>
          <p:cNvCxnSpPr/>
          <p:nvPr>
            <p:custDataLst>
              <p:tags r:id="rId10"/>
            </p:custDataLst>
          </p:nvPr>
        </p:nvCxnSpPr>
        <p:spPr>
          <a:xfrm>
            <a:off x="3413579" y="4739730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H_Entry_3">
            <a:hlinkClick r:id="rId23" action="ppaction://hlinksldjump"/>
          </p:cNvPr>
          <p:cNvSpPr txBox="1"/>
          <p:nvPr>
            <p:custDataLst>
              <p:tags r:id="rId11"/>
            </p:custDataLst>
          </p:nvPr>
        </p:nvSpPr>
        <p:spPr>
          <a:xfrm>
            <a:off x="4089894" y="4294208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表操作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3" name="MH_Others_6"/>
          <p:cNvCxnSpPr/>
          <p:nvPr>
            <p:custDataLst>
              <p:tags r:id="rId12"/>
            </p:custDataLst>
          </p:nvPr>
        </p:nvCxnSpPr>
        <p:spPr>
          <a:xfrm flipH="1">
            <a:off x="3890132" y="4361539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H_Number_3">
            <a:hlinkClick r:id="rId23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3413578" y="4258680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7" name="MH_Others_7"/>
          <p:cNvCxnSpPr/>
          <p:nvPr>
            <p:custDataLst>
              <p:tags r:id="rId14"/>
            </p:custDataLst>
          </p:nvPr>
        </p:nvCxnSpPr>
        <p:spPr>
          <a:xfrm>
            <a:off x="3413579" y="5528193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H_Entry_4">
            <a:hlinkClick r:id="rId24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4089894" y="5082671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画图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63" name="MH_Others_8"/>
          <p:cNvCxnSpPr/>
          <p:nvPr>
            <p:custDataLst>
              <p:tags r:id="rId16"/>
            </p:custDataLst>
          </p:nvPr>
        </p:nvCxnSpPr>
        <p:spPr>
          <a:xfrm flipH="1">
            <a:off x="3890132" y="5150002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MH_Number_4">
            <a:hlinkClick r:id="rId24" action="ppaction://hlinksldjump"/>
          </p:cNvPr>
          <p:cNvSpPr txBox="1"/>
          <p:nvPr>
            <p:custDataLst>
              <p:tags r:id="rId17"/>
            </p:custDataLst>
          </p:nvPr>
        </p:nvSpPr>
        <p:spPr>
          <a:xfrm>
            <a:off x="3413578" y="5047143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9"/>
          <p:cNvSpPr txBox="1"/>
          <p:nvPr>
            <p:custDataLst>
              <p:tags r:id="rId18"/>
            </p:custDataLst>
          </p:nvPr>
        </p:nvSpPr>
        <p:spPr>
          <a:xfrm>
            <a:off x="5322106" y="578737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10"/>
          <p:cNvSpPr txBox="1"/>
          <p:nvPr>
            <p:custDataLst>
              <p:tags r:id="rId19"/>
            </p:custDataLst>
          </p:nvPr>
        </p:nvSpPr>
        <p:spPr>
          <a:xfrm>
            <a:off x="4249284" y="1167895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09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Merging Ordered </a:t>
            </a:r>
            <a:r>
              <a:rPr lang="en-US" altLang="zh-CN" b="1" dirty="0" smtClean="0"/>
              <a:t>Data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5138750" y="2945130"/>
            <a:ext cx="1914500" cy="967740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ordered_merge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45614" y="5855893"/>
            <a:ext cx="5739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pd.ordered_merge(left, right, fill_method='ffill', left_by='s')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2519"/>
              </p:ext>
            </p:extLst>
          </p:nvPr>
        </p:nvGraphicFramePr>
        <p:xfrm>
          <a:off x="7858408" y="1046785"/>
          <a:ext cx="2299580" cy="4435583"/>
        </p:xfrm>
        <a:graphic>
          <a:graphicData uri="http://schemas.openxmlformats.org/drawingml/2006/table">
            <a:tbl>
              <a:tblPr/>
              <a:tblGrid>
                <a:gridCol w="459916"/>
                <a:gridCol w="459916"/>
                <a:gridCol w="459916"/>
                <a:gridCol w="459916"/>
                <a:gridCol w="459916"/>
              </a:tblGrid>
              <a:tr h="307870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dirty="0">
                        <a:effectLst/>
                      </a:endParaRP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k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lv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s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rv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44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>
                          <a:effectLst/>
                        </a:rPr>
                        <a:t>0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K0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>
                          <a:effectLst/>
                        </a:rPr>
                        <a:t>1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a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NaN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787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>
                          <a:effectLst/>
                        </a:rPr>
                        <a:t>1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K1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>
                          <a:effectLst/>
                        </a:rPr>
                        <a:t>1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a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>
                          <a:effectLst/>
                        </a:rPr>
                        <a:t>1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787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>
                          <a:effectLst/>
                        </a:rPr>
                        <a:t>2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K2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>
                          <a:effectLst/>
                        </a:rPr>
                        <a:t>1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a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>
                          <a:effectLst/>
                        </a:rPr>
                        <a:t>2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787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>
                          <a:effectLst/>
                        </a:rPr>
                        <a:t>3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K4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>
                          <a:effectLst/>
                        </a:rPr>
                        <a:t>1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a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>
                          <a:effectLst/>
                        </a:rPr>
                        <a:t>3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787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>
                          <a:effectLst/>
                        </a:rPr>
                        <a:t>4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K1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dirty="0">
                          <a:effectLst/>
                        </a:rPr>
                        <a:t>2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b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>
                          <a:effectLst/>
                        </a:rPr>
                        <a:t>1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787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>
                          <a:effectLst/>
                        </a:rPr>
                        <a:t>5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K2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>
                          <a:effectLst/>
                        </a:rPr>
                        <a:t>2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b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>
                          <a:effectLst/>
                        </a:rPr>
                        <a:t>2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787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>
                          <a:effectLst/>
                        </a:rPr>
                        <a:t>6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K4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>
                          <a:effectLst/>
                        </a:rPr>
                        <a:t>2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b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>
                          <a:effectLst/>
                        </a:rPr>
                        <a:t>3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787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>
                          <a:effectLst/>
                        </a:rPr>
                        <a:t>7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K1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>
                          <a:effectLst/>
                        </a:rPr>
                        <a:t>3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c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>
                          <a:effectLst/>
                        </a:rPr>
                        <a:t>1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787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>
                          <a:effectLst/>
                        </a:rPr>
                        <a:t>8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K2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>
                          <a:effectLst/>
                        </a:rPr>
                        <a:t>3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c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>
                          <a:effectLst/>
                        </a:rPr>
                        <a:t>2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787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>
                          <a:effectLst/>
                        </a:rPr>
                        <a:t>9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K4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>
                          <a:effectLst/>
                        </a:rPr>
                        <a:t>3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c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>
                          <a:effectLst/>
                        </a:rPr>
                        <a:t>3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2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>
                          <a:effectLst/>
                        </a:rPr>
                        <a:t>10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K1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NaN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d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dirty="0">
                          <a:effectLst/>
                        </a:rPr>
                        <a:t>1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787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>
                          <a:effectLst/>
                        </a:rPr>
                        <a:t>11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K2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>
                          <a:effectLst/>
                        </a:rPr>
                        <a:t>4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d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>
                          <a:effectLst/>
                        </a:rPr>
                        <a:t>2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787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>
                          <a:effectLst/>
                        </a:rPr>
                        <a:t>12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K4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>
                          <a:effectLst/>
                        </a:rPr>
                        <a:t>4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d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dirty="0">
                          <a:effectLst/>
                        </a:rPr>
                        <a:t>3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41656"/>
              </p:ext>
            </p:extLst>
          </p:nvPr>
        </p:nvGraphicFramePr>
        <p:xfrm>
          <a:off x="2307509" y="1674850"/>
          <a:ext cx="1330532" cy="1754150"/>
        </p:xfrm>
        <a:graphic>
          <a:graphicData uri="http://schemas.openxmlformats.org/drawingml/2006/table">
            <a:tbl>
              <a:tblPr/>
              <a:tblGrid>
                <a:gridCol w="332633"/>
                <a:gridCol w="332633"/>
                <a:gridCol w="332633"/>
                <a:gridCol w="332633"/>
              </a:tblGrid>
              <a:tr h="350830">
                <a:tc>
                  <a:txBody>
                    <a:bodyPr/>
                    <a:lstStyle/>
                    <a:p>
                      <a:pPr algn="l" fontAlgn="ctr"/>
                      <a:endParaRPr lang="zh-CN" altLang="en-US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lv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8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8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8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8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697213"/>
              </p:ext>
            </p:extLst>
          </p:nvPr>
        </p:nvGraphicFramePr>
        <p:xfrm>
          <a:off x="2341673" y="3761981"/>
          <a:ext cx="1262204" cy="1402080"/>
        </p:xfrm>
        <a:graphic>
          <a:graphicData uri="http://schemas.openxmlformats.org/drawingml/2006/table">
            <a:tbl>
              <a:tblPr/>
              <a:tblGrid>
                <a:gridCol w="434062"/>
                <a:gridCol w="434062"/>
                <a:gridCol w="394080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rv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963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Combine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957228"/>
              </p:ext>
            </p:extLst>
          </p:nvPr>
        </p:nvGraphicFramePr>
        <p:xfrm>
          <a:off x="2404450" y="2159517"/>
          <a:ext cx="2276192" cy="1402080"/>
        </p:xfrm>
        <a:graphic>
          <a:graphicData uri="http://schemas.openxmlformats.org/drawingml/2006/table">
            <a:tbl>
              <a:tblPr/>
              <a:tblGrid>
                <a:gridCol w="569048"/>
                <a:gridCol w="569048"/>
                <a:gridCol w="569048"/>
                <a:gridCol w="569048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-4.6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err="1">
                          <a:effectLst/>
                        </a:rPr>
                        <a:t>NaN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49309"/>
              </p:ext>
            </p:extLst>
          </p:nvPr>
        </p:nvGraphicFramePr>
        <p:xfrm>
          <a:off x="2422554" y="3846706"/>
          <a:ext cx="2276196" cy="1051560"/>
        </p:xfrm>
        <a:graphic>
          <a:graphicData uri="http://schemas.openxmlformats.org/drawingml/2006/table">
            <a:tbl>
              <a:tblPr/>
              <a:tblGrid>
                <a:gridCol w="569049"/>
                <a:gridCol w="569049"/>
                <a:gridCol w="569049"/>
                <a:gridCol w="569049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-42.6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-8.2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-5.0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1.6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>
                          <a:effectLst/>
                        </a:rPr>
                        <a:t>4.0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374830"/>
              </p:ext>
            </p:extLst>
          </p:nvPr>
        </p:nvGraphicFramePr>
        <p:xfrm>
          <a:off x="7767873" y="3053885"/>
          <a:ext cx="2562884" cy="1402080"/>
        </p:xfrm>
        <a:graphic>
          <a:graphicData uri="http://schemas.openxmlformats.org/drawingml/2006/table">
            <a:tbl>
              <a:tblPr/>
              <a:tblGrid>
                <a:gridCol w="640721"/>
                <a:gridCol w="640721"/>
                <a:gridCol w="640721"/>
                <a:gridCol w="640721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5.0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-4.6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-8.2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-5.0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>
                          <a:effectLst/>
                        </a:rPr>
                        <a:t>4.0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右箭头 6"/>
          <p:cNvSpPr/>
          <p:nvPr/>
        </p:nvSpPr>
        <p:spPr>
          <a:xfrm>
            <a:off x="5138750" y="2945130"/>
            <a:ext cx="1914500" cy="967740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combine_first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48726" y="5471487"/>
            <a:ext cx="2295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df1.combine_first(df2)</a:t>
            </a:r>
          </a:p>
        </p:txBody>
      </p:sp>
    </p:spTree>
    <p:extLst>
      <p:ext uri="{BB962C8B-B14F-4D97-AF65-F5344CB8AC3E}">
        <p14:creationId xmlns:p14="http://schemas.microsoft.com/office/powerpoint/2010/main" val="3780044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Update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303398"/>
              </p:ext>
            </p:extLst>
          </p:nvPr>
        </p:nvGraphicFramePr>
        <p:xfrm>
          <a:off x="7776927" y="2847580"/>
          <a:ext cx="2399168" cy="1402080"/>
        </p:xfrm>
        <a:graphic>
          <a:graphicData uri="http://schemas.openxmlformats.org/drawingml/2006/table">
            <a:tbl>
              <a:tblPr/>
              <a:tblGrid>
                <a:gridCol w="599792"/>
                <a:gridCol w="599792"/>
                <a:gridCol w="599792"/>
                <a:gridCol w="599792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3.0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5.0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-42.6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-8.2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-5.0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1.6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>
                          <a:effectLst/>
                        </a:rPr>
                        <a:t>4.0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331700"/>
              </p:ext>
            </p:extLst>
          </p:nvPr>
        </p:nvGraphicFramePr>
        <p:xfrm>
          <a:off x="2404450" y="2159517"/>
          <a:ext cx="2276192" cy="1402080"/>
        </p:xfrm>
        <a:graphic>
          <a:graphicData uri="http://schemas.openxmlformats.org/drawingml/2006/table">
            <a:tbl>
              <a:tblPr/>
              <a:tblGrid>
                <a:gridCol w="569048"/>
                <a:gridCol w="569048"/>
                <a:gridCol w="569048"/>
                <a:gridCol w="569048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-4.6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err="1">
                          <a:effectLst/>
                        </a:rPr>
                        <a:t>NaN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507109"/>
              </p:ext>
            </p:extLst>
          </p:nvPr>
        </p:nvGraphicFramePr>
        <p:xfrm>
          <a:off x="2422554" y="3846706"/>
          <a:ext cx="2276196" cy="1051560"/>
        </p:xfrm>
        <a:graphic>
          <a:graphicData uri="http://schemas.openxmlformats.org/drawingml/2006/table">
            <a:tbl>
              <a:tblPr/>
              <a:tblGrid>
                <a:gridCol w="569049"/>
                <a:gridCol w="569049"/>
                <a:gridCol w="569049"/>
                <a:gridCol w="569049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-42.6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-8.2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-5.0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1.6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>
                          <a:effectLst/>
                        </a:rPr>
                        <a:t>4.0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右箭头 5"/>
          <p:cNvSpPr/>
          <p:nvPr/>
        </p:nvSpPr>
        <p:spPr>
          <a:xfrm>
            <a:off x="5138750" y="2945130"/>
            <a:ext cx="1914500" cy="967740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update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62983" y="5525807"/>
            <a:ext cx="1666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df1.update(df2)</a:t>
            </a:r>
          </a:p>
        </p:txBody>
      </p:sp>
    </p:spTree>
    <p:extLst>
      <p:ext uri="{BB962C8B-B14F-4D97-AF65-F5344CB8AC3E}">
        <p14:creationId xmlns:p14="http://schemas.microsoft.com/office/powerpoint/2010/main" val="3902967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62804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21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717282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简介</a:t>
            </a:r>
            <a:endParaRPr lang="zh-CN" altLang="en-US" dirty="0"/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84613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21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81754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395126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22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50574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读写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57307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22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47021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2</a:t>
            </a:r>
            <a:endParaRPr lang="zh-CN" altLang="en-US" dirty="0"/>
          </a:p>
        </p:txBody>
      </p:sp>
      <p:cxnSp>
        <p:nvCxnSpPr>
          <p:cNvPr id="40" name="MH_Others_5"/>
          <p:cNvCxnSpPr/>
          <p:nvPr>
            <p:custDataLst>
              <p:tags r:id="rId10"/>
            </p:custDataLst>
          </p:nvPr>
        </p:nvCxnSpPr>
        <p:spPr>
          <a:xfrm>
            <a:off x="3413579" y="4739730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H_Entry_3">
            <a:hlinkClick r:id="rId23" action="ppaction://hlinksldjump"/>
          </p:cNvPr>
          <p:cNvSpPr txBox="1"/>
          <p:nvPr>
            <p:custDataLst>
              <p:tags r:id="rId11"/>
            </p:custDataLst>
          </p:nvPr>
        </p:nvSpPr>
        <p:spPr>
          <a:xfrm>
            <a:off x="4089894" y="4294208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表操作</a:t>
            </a:r>
            <a:endParaRPr lang="zh-CN" altLang="en-US" dirty="0"/>
          </a:p>
        </p:txBody>
      </p:sp>
      <p:cxnSp>
        <p:nvCxnSpPr>
          <p:cNvPr id="43" name="MH_Others_6"/>
          <p:cNvCxnSpPr/>
          <p:nvPr>
            <p:custDataLst>
              <p:tags r:id="rId12"/>
            </p:custDataLst>
          </p:nvPr>
        </p:nvCxnSpPr>
        <p:spPr>
          <a:xfrm flipH="1">
            <a:off x="3890132" y="4361539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H_Number_3">
            <a:hlinkClick r:id="rId23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3413578" y="4258680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3</a:t>
            </a:r>
            <a:endParaRPr lang="zh-CN" altLang="en-US" dirty="0"/>
          </a:p>
        </p:txBody>
      </p:sp>
      <p:cxnSp>
        <p:nvCxnSpPr>
          <p:cNvPr id="57" name="MH_Others_7"/>
          <p:cNvCxnSpPr/>
          <p:nvPr>
            <p:custDataLst>
              <p:tags r:id="rId14"/>
            </p:custDataLst>
          </p:nvPr>
        </p:nvCxnSpPr>
        <p:spPr>
          <a:xfrm>
            <a:off x="3413579" y="5528193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H_Entry_4"/>
          <p:cNvSpPr txBox="1"/>
          <p:nvPr>
            <p:custDataLst>
              <p:tags r:id="rId15"/>
            </p:custDataLst>
          </p:nvPr>
        </p:nvSpPr>
        <p:spPr>
          <a:xfrm>
            <a:off x="4089894" y="5082671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画图</a:t>
            </a:r>
            <a:endParaRPr lang="zh-CN" altLang="en-US" dirty="0"/>
          </a:p>
        </p:txBody>
      </p:sp>
      <p:cxnSp>
        <p:nvCxnSpPr>
          <p:cNvPr id="63" name="MH_Others_8"/>
          <p:cNvCxnSpPr/>
          <p:nvPr>
            <p:custDataLst>
              <p:tags r:id="rId16"/>
            </p:custDataLst>
          </p:nvPr>
        </p:nvCxnSpPr>
        <p:spPr>
          <a:xfrm flipH="1">
            <a:off x="3890132" y="5150002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MH_Number_4"/>
          <p:cNvSpPr txBox="1"/>
          <p:nvPr>
            <p:custDataLst>
              <p:tags r:id="rId17"/>
            </p:custDataLst>
          </p:nvPr>
        </p:nvSpPr>
        <p:spPr>
          <a:xfrm>
            <a:off x="3413578" y="5047143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4</a:t>
            </a:r>
            <a:endParaRPr lang="zh-CN" altLang="en-US" dirty="0"/>
          </a:p>
        </p:txBody>
      </p:sp>
      <p:sp>
        <p:nvSpPr>
          <p:cNvPr id="94" name="MH_Others_9"/>
          <p:cNvSpPr txBox="1"/>
          <p:nvPr>
            <p:custDataLst>
              <p:tags r:id="rId18"/>
            </p:custDataLst>
          </p:nvPr>
        </p:nvSpPr>
        <p:spPr>
          <a:xfrm>
            <a:off x="5322106" y="578737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10"/>
          <p:cNvSpPr txBox="1"/>
          <p:nvPr>
            <p:custDataLst>
              <p:tags r:id="rId19"/>
            </p:custDataLst>
          </p:nvPr>
        </p:nvSpPr>
        <p:spPr>
          <a:xfrm>
            <a:off x="4249284" y="1167895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0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75" y="2495550"/>
            <a:ext cx="10515600" cy="33348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en-US" altLang="zh-CN" sz="4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API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和官网文档</a:t>
            </a:r>
            <a:endParaRPr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http://pandas.pydata.org/pandas-docs/stable</a:t>
            </a:r>
            <a:r>
              <a:rPr lang="en-US" altLang="zh-CN" sz="17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endParaRPr lang="en-US" altLang="zh-CN" sz="170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sz="17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sz="170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sz="170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6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62804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/>
          <p:cNvSpPr txBox="1"/>
          <p:nvPr>
            <p:custDataLst>
              <p:tags r:id="rId3"/>
            </p:custDataLst>
          </p:nvPr>
        </p:nvSpPr>
        <p:spPr>
          <a:xfrm>
            <a:off x="4089894" y="2717282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简介</a:t>
            </a:r>
            <a:endParaRPr lang="zh-CN" altLang="en-US" dirty="0"/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84613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 txBox="1"/>
          <p:nvPr>
            <p:custDataLst>
              <p:tags r:id="rId5"/>
            </p:custDataLst>
          </p:nvPr>
        </p:nvSpPr>
        <p:spPr>
          <a:xfrm>
            <a:off x="3413578" y="2681754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395126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89894" y="350574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读写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57307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13578" y="347021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2</a:t>
            </a:r>
            <a:endParaRPr lang="zh-CN" altLang="en-US" dirty="0"/>
          </a:p>
        </p:txBody>
      </p:sp>
      <p:cxnSp>
        <p:nvCxnSpPr>
          <p:cNvPr id="40" name="MH_Others_5"/>
          <p:cNvCxnSpPr/>
          <p:nvPr>
            <p:custDataLst>
              <p:tags r:id="rId10"/>
            </p:custDataLst>
          </p:nvPr>
        </p:nvCxnSpPr>
        <p:spPr>
          <a:xfrm>
            <a:off x="3413579" y="4739730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H_Entry_3"/>
          <p:cNvSpPr txBox="1"/>
          <p:nvPr>
            <p:custDataLst>
              <p:tags r:id="rId11"/>
            </p:custDataLst>
          </p:nvPr>
        </p:nvSpPr>
        <p:spPr>
          <a:xfrm>
            <a:off x="4089894" y="4294208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表操作</a:t>
            </a:r>
            <a:endParaRPr lang="zh-CN" altLang="en-US" dirty="0"/>
          </a:p>
        </p:txBody>
      </p:sp>
      <p:cxnSp>
        <p:nvCxnSpPr>
          <p:cNvPr id="43" name="MH_Others_6"/>
          <p:cNvCxnSpPr/>
          <p:nvPr>
            <p:custDataLst>
              <p:tags r:id="rId12"/>
            </p:custDataLst>
          </p:nvPr>
        </p:nvCxnSpPr>
        <p:spPr>
          <a:xfrm flipH="1">
            <a:off x="3890132" y="4361539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H_Number_3"/>
          <p:cNvSpPr txBox="1"/>
          <p:nvPr>
            <p:custDataLst>
              <p:tags r:id="rId13"/>
            </p:custDataLst>
          </p:nvPr>
        </p:nvSpPr>
        <p:spPr>
          <a:xfrm>
            <a:off x="3413578" y="4258680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3</a:t>
            </a:r>
            <a:endParaRPr lang="zh-CN" altLang="en-US" dirty="0"/>
          </a:p>
        </p:txBody>
      </p:sp>
      <p:cxnSp>
        <p:nvCxnSpPr>
          <p:cNvPr id="57" name="MH_Others_7"/>
          <p:cNvCxnSpPr/>
          <p:nvPr>
            <p:custDataLst>
              <p:tags r:id="rId14"/>
            </p:custDataLst>
          </p:nvPr>
        </p:nvCxnSpPr>
        <p:spPr>
          <a:xfrm>
            <a:off x="3413579" y="5528193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H_Entry_4"/>
          <p:cNvSpPr txBox="1"/>
          <p:nvPr>
            <p:custDataLst>
              <p:tags r:id="rId15"/>
            </p:custDataLst>
          </p:nvPr>
        </p:nvSpPr>
        <p:spPr>
          <a:xfrm>
            <a:off x="4089894" y="5082671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画图</a:t>
            </a:r>
            <a:endParaRPr lang="zh-CN" altLang="en-US" dirty="0"/>
          </a:p>
        </p:txBody>
      </p:sp>
      <p:cxnSp>
        <p:nvCxnSpPr>
          <p:cNvPr id="63" name="MH_Others_8"/>
          <p:cNvCxnSpPr/>
          <p:nvPr>
            <p:custDataLst>
              <p:tags r:id="rId16"/>
            </p:custDataLst>
          </p:nvPr>
        </p:nvCxnSpPr>
        <p:spPr>
          <a:xfrm flipH="1">
            <a:off x="3890132" y="5150002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MH_Number_4"/>
          <p:cNvSpPr txBox="1"/>
          <p:nvPr>
            <p:custDataLst>
              <p:tags r:id="rId17"/>
            </p:custDataLst>
          </p:nvPr>
        </p:nvSpPr>
        <p:spPr>
          <a:xfrm>
            <a:off x="3413578" y="5047143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4</a:t>
            </a:r>
            <a:endParaRPr lang="zh-CN" altLang="en-US" dirty="0"/>
          </a:p>
        </p:txBody>
      </p:sp>
      <p:sp>
        <p:nvSpPr>
          <p:cNvPr id="94" name="MH_Others_9"/>
          <p:cNvSpPr txBox="1"/>
          <p:nvPr>
            <p:custDataLst>
              <p:tags r:id="rId18"/>
            </p:custDataLst>
          </p:nvPr>
        </p:nvSpPr>
        <p:spPr>
          <a:xfrm>
            <a:off x="5322106" y="578737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10"/>
          <p:cNvSpPr txBox="1"/>
          <p:nvPr>
            <p:custDataLst>
              <p:tags r:id="rId19"/>
            </p:custDataLst>
          </p:nvPr>
        </p:nvSpPr>
        <p:spPr>
          <a:xfrm>
            <a:off x="4249284" y="1167895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82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数据分析四剑客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000969" y="3179839"/>
            <a:ext cx="3145325" cy="221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 smtClean="0"/>
              <a:t>优势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API</a:t>
            </a:r>
            <a:r>
              <a:rPr lang="zh-CN" altLang="en-US" dirty="0" smtClean="0"/>
              <a:t>齐全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运算效率高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71785" y="4391025"/>
            <a:ext cx="1572662" cy="75247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dirty="0" err="1" smtClean="0"/>
              <a:t>Numpy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68863" y="4419600"/>
            <a:ext cx="1572662" cy="75247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Matplotlib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48019" y="2821781"/>
            <a:ext cx="1572662" cy="75247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Pandas 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368863" y="2821781"/>
            <a:ext cx="1572662" cy="75247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dirty="0" err="1"/>
              <a:t>Scipy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8" name="上箭头 17"/>
          <p:cNvSpPr/>
          <p:nvPr/>
        </p:nvSpPr>
        <p:spPr>
          <a:xfrm>
            <a:off x="1851336" y="2962275"/>
            <a:ext cx="248501" cy="2181225"/>
          </a:xfrm>
          <a:prstGeom prst="up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2471785" y="3933825"/>
            <a:ext cx="3403065" cy="0"/>
          </a:xfrm>
          <a:prstGeom prst="line">
            <a:avLst/>
          </a:prstGeom>
          <a:ln w="19050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08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WinPython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8033" y="2408222"/>
            <a:ext cx="4467131" cy="3886436"/>
          </a:xfrm>
        </p:spPr>
        <p:txBody>
          <a:bodyPr/>
          <a:lstStyle/>
          <a:p>
            <a:r>
              <a:rPr lang="en-US" altLang="zh-CN" dirty="0" smtClean="0"/>
              <a:t>tools </a:t>
            </a:r>
          </a:p>
          <a:p>
            <a:pPr lvl="1"/>
            <a:r>
              <a:rPr lang="en-US" altLang="zh-CN" dirty="0" err="1" smtClean="0"/>
              <a:t>IPython</a:t>
            </a:r>
            <a:r>
              <a:rPr lang="en-US" altLang="zh-CN" dirty="0" smtClean="0"/>
              <a:t> Notebook</a:t>
            </a:r>
            <a:endParaRPr lang="en-US" altLang="zh-CN" dirty="0"/>
          </a:p>
          <a:p>
            <a:pPr lvl="1"/>
            <a:r>
              <a:rPr lang="en-US" altLang="zh-CN" dirty="0" err="1" smtClean="0"/>
              <a:t>IPython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Qt</a:t>
            </a:r>
            <a:r>
              <a:rPr lang="en-US" altLang="zh-CN" dirty="0" smtClean="0"/>
              <a:t> Console</a:t>
            </a:r>
          </a:p>
          <a:p>
            <a:pPr lvl="1"/>
            <a:r>
              <a:rPr lang="en-US" altLang="zh-CN" dirty="0" err="1" smtClean="0"/>
              <a:t>Qt</a:t>
            </a:r>
            <a:r>
              <a:rPr lang="en-US" altLang="zh-CN" dirty="0" smtClean="0"/>
              <a:t>                                     </a:t>
            </a:r>
          </a:p>
          <a:p>
            <a:pPr lvl="1"/>
            <a:r>
              <a:rPr lang="en-US" altLang="zh-CN" dirty="0" err="1" smtClean="0"/>
              <a:t>Spyder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Pip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567533" y="2343338"/>
            <a:ext cx="4467131" cy="3886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package</a:t>
            </a:r>
          </a:p>
          <a:p>
            <a:pPr lvl="1"/>
            <a:r>
              <a:rPr lang="en-US" altLang="zh-CN" dirty="0" err="1" smtClean="0"/>
              <a:t>numpy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pandas</a:t>
            </a:r>
          </a:p>
          <a:p>
            <a:pPr lvl="1"/>
            <a:r>
              <a:rPr lang="en-US" altLang="zh-CN" dirty="0" err="1" smtClean="0"/>
              <a:t>matplotlib</a:t>
            </a:r>
            <a:r>
              <a:rPr lang="en-US" altLang="zh-CN" dirty="0" smtClean="0"/>
              <a:t>                             </a:t>
            </a:r>
          </a:p>
          <a:p>
            <a:pPr lvl="1"/>
            <a:r>
              <a:rPr lang="en-US" altLang="zh-CN" dirty="0" err="1" smtClean="0"/>
              <a:t>Scipy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Scikit</a:t>
            </a:r>
            <a:r>
              <a:rPr lang="en-US" altLang="zh-CN" dirty="0" smtClean="0"/>
              <a:t>-learn</a:t>
            </a:r>
          </a:p>
          <a:p>
            <a:pPr lvl="1"/>
            <a:r>
              <a:rPr lang="en-US" altLang="zh-CN" dirty="0" smtClean="0"/>
              <a:t>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674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5231" y="1690688"/>
            <a:ext cx="6993048" cy="4484640"/>
          </a:xfrm>
        </p:spPr>
        <p:txBody>
          <a:bodyPr/>
          <a:lstStyle/>
          <a:p>
            <a:r>
              <a:rPr lang="en-US" altLang="zh-CN" dirty="0" smtClean="0"/>
              <a:t>Series   </a:t>
            </a:r>
          </a:p>
          <a:p>
            <a:pPr marL="457200" lvl="1" indent="0">
              <a:buNone/>
            </a:pPr>
            <a:r>
              <a:rPr lang="en-US" altLang="zh-CN" dirty="0" smtClean="0"/>
              <a:t>Series(data, index, </a:t>
            </a:r>
            <a:r>
              <a:rPr lang="en-US" altLang="zh-CN" dirty="0" err="1" smtClean="0"/>
              <a:t>dtype</a:t>
            </a:r>
            <a:r>
              <a:rPr lang="en-US" altLang="zh-CN" dirty="0" smtClean="0"/>
              <a:t>, name, copy, </a:t>
            </a:r>
            <a:r>
              <a:rPr lang="en-US" altLang="zh-CN" dirty="0" err="1" smtClean="0"/>
              <a:t>fastpath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DataFrame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多维 </a:t>
            </a:r>
            <a:r>
              <a:rPr lang="en-US" altLang="zh-CN" dirty="0" smtClean="0"/>
              <a:t>Series</a:t>
            </a:r>
          </a:p>
          <a:p>
            <a:pPr marL="457200" lvl="1" indent="0">
              <a:buNone/>
            </a:pPr>
            <a:r>
              <a:rPr lang="it-IT" altLang="zh-CN" dirty="0" smtClean="0"/>
              <a:t>DataFrame(data</a:t>
            </a:r>
            <a:r>
              <a:rPr lang="en-US" altLang="zh-CN" dirty="0"/>
              <a:t>,</a:t>
            </a:r>
            <a:r>
              <a:rPr lang="it-IT" altLang="zh-CN" dirty="0" smtClean="0"/>
              <a:t>index, columns, dtype, copy)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数据类型自动推断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数据索引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237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62804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21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717282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简介</a:t>
            </a:r>
            <a:endParaRPr lang="zh-CN" altLang="en-US" dirty="0"/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84613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21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81754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395126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89894" y="350574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读写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57307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13578" y="347021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2</a:t>
            </a:r>
            <a:endParaRPr lang="zh-CN" altLang="en-US" dirty="0"/>
          </a:p>
        </p:txBody>
      </p:sp>
      <p:cxnSp>
        <p:nvCxnSpPr>
          <p:cNvPr id="40" name="MH_Others_5"/>
          <p:cNvCxnSpPr/>
          <p:nvPr>
            <p:custDataLst>
              <p:tags r:id="rId10"/>
            </p:custDataLst>
          </p:nvPr>
        </p:nvCxnSpPr>
        <p:spPr>
          <a:xfrm>
            <a:off x="3413579" y="4739730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H_Entry_3"/>
          <p:cNvSpPr txBox="1"/>
          <p:nvPr>
            <p:custDataLst>
              <p:tags r:id="rId11"/>
            </p:custDataLst>
          </p:nvPr>
        </p:nvSpPr>
        <p:spPr>
          <a:xfrm>
            <a:off x="4089894" y="4294208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表操作</a:t>
            </a:r>
            <a:endParaRPr lang="zh-CN" altLang="en-US" dirty="0"/>
          </a:p>
        </p:txBody>
      </p:sp>
      <p:cxnSp>
        <p:nvCxnSpPr>
          <p:cNvPr id="43" name="MH_Others_6"/>
          <p:cNvCxnSpPr/>
          <p:nvPr>
            <p:custDataLst>
              <p:tags r:id="rId12"/>
            </p:custDataLst>
          </p:nvPr>
        </p:nvCxnSpPr>
        <p:spPr>
          <a:xfrm flipH="1">
            <a:off x="3890132" y="4361539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H_Number_3"/>
          <p:cNvSpPr txBox="1"/>
          <p:nvPr>
            <p:custDataLst>
              <p:tags r:id="rId13"/>
            </p:custDataLst>
          </p:nvPr>
        </p:nvSpPr>
        <p:spPr>
          <a:xfrm>
            <a:off x="3413578" y="4258680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3</a:t>
            </a:r>
            <a:endParaRPr lang="zh-CN" altLang="en-US" dirty="0"/>
          </a:p>
        </p:txBody>
      </p:sp>
      <p:cxnSp>
        <p:nvCxnSpPr>
          <p:cNvPr id="57" name="MH_Others_7"/>
          <p:cNvCxnSpPr/>
          <p:nvPr>
            <p:custDataLst>
              <p:tags r:id="rId14"/>
            </p:custDataLst>
          </p:nvPr>
        </p:nvCxnSpPr>
        <p:spPr>
          <a:xfrm>
            <a:off x="3413579" y="5528193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H_Entry_4"/>
          <p:cNvSpPr txBox="1"/>
          <p:nvPr>
            <p:custDataLst>
              <p:tags r:id="rId15"/>
            </p:custDataLst>
          </p:nvPr>
        </p:nvSpPr>
        <p:spPr>
          <a:xfrm>
            <a:off x="4089894" y="5082671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画图</a:t>
            </a:r>
            <a:endParaRPr lang="zh-CN" altLang="en-US" dirty="0"/>
          </a:p>
        </p:txBody>
      </p:sp>
      <p:cxnSp>
        <p:nvCxnSpPr>
          <p:cNvPr id="63" name="MH_Others_8"/>
          <p:cNvCxnSpPr/>
          <p:nvPr>
            <p:custDataLst>
              <p:tags r:id="rId16"/>
            </p:custDataLst>
          </p:nvPr>
        </p:nvCxnSpPr>
        <p:spPr>
          <a:xfrm flipH="1">
            <a:off x="3890132" y="5150002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MH_Number_4"/>
          <p:cNvSpPr txBox="1"/>
          <p:nvPr>
            <p:custDataLst>
              <p:tags r:id="rId17"/>
            </p:custDataLst>
          </p:nvPr>
        </p:nvSpPr>
        <p:spPr>
          <a:xfrm>
            <a:off x="3413578" y="5047143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4</a:t>
            </a:r>
            <a:endParaRPr lang="zh-CN" altLang="en-US" dirty="0"/>
          </a:p>
        </p:txBody>
      </p:sp>
      <p:sp>
        <p:nvSpPr>
          <p:cNvPr id="94" name="MH_Others_9"/>
          <p:cNvSpPr txBox="1"/>
          <p:nvPr>
            <p:custDataLst>
              <p:tags r:id="rId18"/>
            </p:custDataLst>
          </p:nvPr>
        </p:nvSpPr>
        <p:spPr>
          <a:xfrm>
            <a:off x="5322106" y="578737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10"/>
          <p:cNvSpPr txBox="1"/>
          <p:nvPr>
            <p:custDataLst>
              <p:tags r:id="rId19"/>
            </p:custDataLst>
          </p:nvPr>
        </p:nvSpPr>
        <p:spPr>
          <a:xfrm>
            <a:off x="4249284" y="1167895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01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0" y="1814512"/>
            <a:ext cx="6667500" cy="1614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err="1"/>
              <a:t>wifi_data</a:t>
            </a:r>
            <a:r>
              <a:rPr lang="en-US" altLang="zh-CN" sz="2000" dirty="0"/>
              <a:t>=</a:t>
            </a:r>
            <a:r>
              <a:rPr lang="en-US" altLang="zh-CN" sz="2000" dirty="0" err="1"/>
              <a:t>pd.read_table</a:t>
            </a:r>
            <a:r>
              <a:rPr lang="en-US" altLang="zh-CN" sz="2000" dirty="0"/>
              <a:t>("top1w.txt</a:t>
            </a:r>
            <a:r>
              <a:rPr lang="en-US" altLang="zh-CN" sz="2000" dirty="0" smtClean="0"/>
              <a:t>",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  header=</a:t>
            </a:r>
            <a:r>
              <a:rPr lang="en-US" altLang="zh-CN" sz="2000" dirty="0" err="1" smtClean="0"/>
              <a:t>None,names</a:t>
            </a:r>
            <a:r>
              <a:rPr lang="en-US" altLang="zh-CN" sz="2000" dirty="0"/>
              <a:t>=['</a:t>
            </a:r>
            <a:r>
              <a:rPr lang="en-US" altLang="zh-CN" sz="2000" dirty="0" err="1"/>
              <a:t>ssid</a:t>
            </a:r>
            <a:r>
              <a:rPr lang="en-US" altLang="zh-CN" sz="2000" dirty="0" smtClean="0"/>
              <a:t>',</a:t>
            </a:r>
            <a:r>
              <a:rPr lang="en-US" altLang="zh-CN" sz="2000" dirty="0"/>
              <a:t>'</a:t>
            </a:r>
            <a:r>
              <a:rPr lang="en-US" altLang="zh-CN" sz="2000" dirty="0" err="1"/>
              <a:t>bssid</a:t>
            </a:r>
            <a:r>
              <a:rPr lang="en-US" altLang="zh-CN" sz="2000" dirty="0" smtClean="0"/>
              <a:t>',</a:t>
            </a:r>
            <a:r>
              <a:rPr lang="en-US" altLang="zh-CN" sz="2000" dirty="0"/>
              <a:t>'</a:t>
            </a:r>
            <a:r>
              <a:rPr lang="en-US" altLang="zh-CN" sz="2000" dirty="0" err="1"/>
              <a:t>conn_hist</a:t>
            </a:r>
            <a:r>
              <a:rPr lang="en-US" altLang="zh-CN" sz="2000" dirty="0"/>
              <a:t>'])</a:t>
            </a:r>
          </a:p>
          <a:p>
            <a:pPr marL="0" indent="0">
              <a:buNone/>
            </a:pPr>
            <a:r>
              <a:rPr lang="en-US" altLang="zh-CN" sz="2000" dirty="0" err="1"/>
              <a:t>wifi_data.head</a:t>
            </a:r>
            <a:r>
              <a:rPr lang="en-US" altLang="zh-CN" sz="2000" dirty="0"/>
              <a:t>()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252538" y="2008981"/>
            <a:ext cx="33194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read_csv</a:t>
            </a:r>
            <a:endParaRPr lang="en-US" altLang="zh-CN" i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read_excel</a:t>
            </a:r>
            <a:endParaRPr lang="en-US" altLang="zh-CN" i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read_hdf</a:t>
            </a:r>
            <a:endParaRPr lang="en-US" altLang="zh-CN" i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read_sql</a:t>
            </a:r>
            <a:endParaRPr lang="en-US" altLang="zh-CN" i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read_json</a:t>
            </a:r>
            <a:endParaRPr lang="en-US" altLang="zh-CN" i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read_msgpack</a:t>
            </a:r>
            <a:r>
              <a:rPr lang="en-US" altLang="zh-CN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 </a:t>
            </a:r>
          </a:p>
          <a:p>
            <a:r>
              <a:rPr lang="en-US" altLang="zh-CN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read_html</a:t>
            </a:r>
            <a:endParaRPr lang="en-US" altLang="zh-CN" i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read_gbq</a:t>
            </a:r>
            <a:endParaRPr lang="en-US" altLang="zh-CN" i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read_stata</a:t>
            </a:r>
            <a:endParaRPr lang="en-US" altLang="zh-CN" i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read_sas</a:t>
            </a:r>
            <a:endParaRPr lang="en-US" altLang="zh-CN" i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read_clipboard</a:t>
            </a:r>
            <a:endParaRPr lang="en-US" altLang="zh-CN" i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read_pickle</a:t>
            </a:r>
            <a:endParaRPr lang="en-US" altLang="zh-CN" i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482447"/>
              </p:ext>
            </p:extLst>
          </p:nvPr>
        </p:nvGraphicFramePr>
        <p:xfrm>
          <a:off x="4572000" y="3267075"/>
          <a:ext cx="7162802" cy="2377440"/>
        </p:xfrm>
        <a:graphic>
          <a:graphicData uri="http://schemas.openxmlformats.org/drawingml/2006/table">
            <a:tbl>
              <a:tblPr/>
              <a:tblGrid>
                <a:gridCol w="460537"/>
                <a:gridCol w="617314"/>
                <a:gridCol w="1900935"/>
                <a:gridCol w="4184016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ssid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bssid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conn_hist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00:00:00:dd:16:00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0,0,0,0,0,0,2000,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00:00:01:00:00:01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0,0,0,0,0,0,0,0,0,0,0,0,0,0,1000,0,0,0,0,0,0,0...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00:00:03:a4:00:00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0,0,0,0,0,0,0,0,0,0,0,0,0,0,0,0,0,0,2000,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00:00:aa:c3:1a:30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>
                          <a:effectLst/>
                        </a:rPr>
                        <a:t>0,200000,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00:01:40:01:1a:c5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>
                          <a:effectLst/>
                        </a:rPr>
                        <a:t>0,0,0,0,0,0,0,0,0,0,0,0,0,0,0,0,0,0,0,0,0,0,0,...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21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Write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500" y="1768475"/>
            <a:ext cx="267652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to_csv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to_excel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to_hdf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to_sql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to_json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to_msgpack</a:t>
            </a:r>
            <a:r>
              <a:rPr lang="en-US" altLang="zh-CN" dirty="0"/>
              <a:t> </a:t>
            </a:r>
          </a:p>
          <a:p>
            <a:pPr marL="0" indent="0">
              <a:buNone/>
            </a:pPr>
            <a:r>
              <a:rPr lang="en-US" altLang="zh-CN" dirty="0" err="1"/>
              <a:t>to_html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to_gbq</a:t>
            </a:r>
            <a:r>
              <a:rPr lang="en-US" altLang="zh-CN" dirty="0" smtClean="0"/>
              <a:t> </a:t>
            </a:r>
          </a:p>
          <a:p>
            <a:pPr marL="0" indent="0">
              <a:buNone/>
            </a:pPr>
            <a:r>
              <a:rPr lang="en-US" altLang="zh-CN" dirty="0" err="1" smtClean="0"/>
              <a:t>to_stata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to_clipboard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to_pickle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31968" y="4552949"/>
            <a:ext cx="2090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df1.to_csv("df1.txt")</a:t>
            </a:r>
            <a:br>
              <a:rPr lang="en-US" altLang="zh-CN" dirty="0"/>
            </a:br>
            <a:r>
              <a:rPr lang="en-US" altLang="zh-CN" dirty="0"/>
              <a:t>!cat df1.txt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46245"/>
              </p:ext>
            </p:extLst>
          </p:nvPr>
        </p:nvGraphicFramePr>
        <p:xfrm>
          <a:off x="6029325" y="1787158"/>
          <a:ext cx="3981450" cy="1752600"/>
        </p:xfrm>
        <a:graphic>
          <a:graphicData uri="http://schemas.openxmlformats.org/drawingml/2006/table">
            <a:tbl>
              <a:tblPr/>
              <a:tblGrid>
                <a:gridCol w="796290"/>
                <a:gridCol w="796290"/>
                <a:gridCol w="796290"/>
                <a:gridCol w="796290"/>
                <a:gridCol w="796290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C0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b="1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A3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B3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D3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8553450" y="4137451"/>
            <a:ext cx="17335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,A,B,C,D</a:t>
            </a:r>
          </a:p>
          <a:p>
            <a:r>
              <a:rPr lang="zh-CN" altLang="en-US" dirty="0"/>
              <a:t>0,A0,B0,C0,D0</a:t>
            </a:r>
          </a:p>
          <a:p>
            <a:r>
              <a:rPr lang="zh-CN" altLang="en-US" dirty="0"/>
              <a:t>1,A1,B1,C1,D1</a:t>
            </a:r>
          </a:p>
          <a:p>
            <a:r>
              <a:rPr lang="zh-CN" altLang="en-US" dirty="0"/>
              <a:t>2,A2,B2,C2,D2</a:t>
            </a:r>
          </a:p>
          <a:p>
            <a:r>
              <a:rPr lang="zh-CN" altLang="en-US" dirty="0"/>
              <a:t>3,A3,B3,C3,D3</a:t>
            </a:r>
          </a:p>
        </p:txBody>
      </p:sp>
    </p:spTree>
    <p:extLst>
      <p:ext uri="{BB962C8B-B14F-4D97-AF65-F5344CB8AC3E}">
        <p14:creationId xmlns:p14="http://schemas.microsoft.com/office/powerpoint/2010/main" val="16231594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81"/>
  <p:tag name="MH_SECTIONID" val="282,283,284,285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NUMBER"/>
  <p:tag name="ID" val="55353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ENTRY"/>
  <p:tag name="ID" val="553532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NUMBER"/>
  <p:tag name="ID" val="553532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ENTRY"/>
  <p:tag name="ID" val="553532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NUMBER"/>
  <p:tag name="ID" val="553532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AUTOCOLOR" val="FALSE"/>
  <p:tag name="MH_TYPE" val="CONTENTS"/>
  <p:tag name="ID" val="5535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AUTOCOLOR" val="FALSE"/>
  <p:tag name="ID" val="553532"/>
  <p:tag name="MH_TYPE" val="CONTENTS_SECTI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ENTRY"/>
  <p:tag name="ID" val="553532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NUMBER"/>
  <p:tag name="ID" val="553532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ENTRY"/>
  <p:tag name="ID" val="553532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NUMBER"/>
  <p:tag name="ID" val="553532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ENTRY"/>
  <p:tag name="ID" val="553532"/>
  <p:tag name="MH_ORDER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NUMBER"/>
  <p:tag name="ID" val="553532"/>
  <p:tag name="MH_ORD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ENTRY"/>
  <p:tag name="ID" val="553532"/>
  <p:tag name="MH_ORDER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NUMBER"/>
  <p:tag name="ID" val="553532"/>
  <p:tag name="MH_ORDER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ENTRY"/>
  <p:tag name="ID" val="55353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AUTOCOLOR" val="FALSE"/>
  <p:tag name="ID" val="553532"/>
  <p:tag name="MH_TYPE" val="CONTENTS_SECTI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ENTRY"/>
  <p:tag name="ID" val="553532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NUMBER"/>
  <p:tag name="ID" val="553532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ENTRY"/>
  <p:tag name="ID" val="553532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NUMBER"/>
  <p:tag name="ID" val="553532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ENTRY"/>
  <p:tag name="ID" val="553532"/>
  <p:tag name="MH_ORDER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NUMBER"/>
  <p:tag name="ID" val="553532"/>
  <p:tag name="MH_ORDER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ENTRY"/>
  <p:tag name="ID" val="553532"/>
  <p:tag name="MH_ORDER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NUMBER"/>
  <p:tag name="ID" val="553532"/>
  <p:tag name="MH_ORDER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AUTOCOLOR" val="FALSE"/>
  <p:tag name="ID" val="553532"/>
  <p:tag name="MH_TYPE" val="CONTENTS_SECTI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NUMBER"/>
  <p:tag name="ID" val="553532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ENTRY"/>
  <p:tag name="ID" val="553532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NUMBER"/>
  <p:tag name="ID" val="553532"/>
  <p:tag name="MH_ORDE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ENTRY"/>
  <p:tag name="ID" val="553532"/>
  <p:tag name="MH_ORDER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NUMBER"/>
  <p:tag name="ID" val="553532"/>
  <p:tag name="MH_ORDER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ENTRY"/>
  <p:tag name="ID" val="55353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NUMBER"/>
  <p:tag name="ID" val="553532"/>
  <p:tag name="MH_ORDER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ENTRY"/>
  <p:tag name="ID" val="553532"/>
  <p:tag name="MH_ORDER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NUMBER"/>
  <p:tag name="ID" val="553532"/>
  <p:tag name="MH_ORDER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AUTOCOLOR" val="FALSE"/>
  <p:tag name="ID" val="553532"/>
  <p:tag name="MH_TYPE" val="CONTENTS_SECTIO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ENTRY"/>
  <p:tag name="ID" val="553532"/>
  <p:tag name="MH_ORDER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ENTRY"/>
  <p:tag name="ID" val="553532"/>
  <p:tag name="MH_OR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NUMBER"/>
  <p:tag name="ID" val="553532"/>
  <p:tag name="MH_ORDE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ENTRY"/>
  <p:tag name="ID" val="553532"/>
  <p:tag name="MH_ORDER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NUMBER"/>
  <p:tag name="ID" val="553532"/>
  <p:tag name="MH_ORDER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ENTRY"/>
  <p:tag name="ID" val="553532"/>
  <p:tag name="MH_ORDER" val="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NUMBER"/>
  <p:tag name="ID" val="553532"/>
  <p:tag name="MH_ORDER" val="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ENTRY"/>
  <p:tag name="ID" val="553532"/>
  <p:tag name="MH_ORDER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NUMBER"/>
  <p:tag name="ID" val="553532"/>
  <p:tag name="MH_ORDER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0122950"/>
  <p:tag name="MH_LIBRARY" val="CONTENTS"/>
  <p:tag name="MH_TYPE" val="OTHERS"/>
  <p:tag name="ID" val="55353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1293</Words>
  <Application>Microsoft Office PowerPoint</Application>
  <PresentationFormat>宽屏</PresentationFormat>
  <Paragraphs>922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 Unicode MS</vt:lpstr>
      <vt:lpstr>华文细黑</vt:lpstr>
      <vt:lpstr>宋体</vt:lpstr>
      <vt:lpstr>微软雅黑</vt:lpstr>
      <vt:lpstr>Arial</vt:lpstr>
      <vt:lpstr>Calibri</vt:lpstr>
      <vt:lpstr>Calibri Light</vt:lpstr>
      <vt:lpstr>Courier New</vt:lpstr>
      <vt:lpstr>Times New Roman</vt:lpstr>
      <vt:lpstr>Wingdings</vt:lpstr>
      <vt:lpstr>Office 主题</vt:lpstr>
      <vt:lpstr>Pandas</vt:lpstr>
      <vt:lpstr>PowerPoint 演示文稿</vt:lpstr>
      <vt:lpstr>PowerPoint 演示文稿</vt:lpstr>
      <vt:lpstr>Python数据分析四剑客</vt:lpstr>
      <vt:lpstr>Install WinPython</vt:lpstr>
      <vt:lpstr>数据容器</vt:lpstr>
      <vt:lpstr>PowerPoint 演示文稿</vt:lpstr>
      <vt:lpstr>Read</vt:lpstr>
      <vt:lpstr>Write</vt:lpstr>
      <vt:lpstr>PowerPoint 演示文稿</vt:lpstr>
      <vt:lpstr>切片</vt:lpstr>
      <vt:lpstr>Concatenate</vt:lpstr>
      <vt:lpstr>merge</vt:lpstr>
      <vt:lpstr>join</vt:lpstr>
      <vt:lpstr>multiple keys join</vt:lpstr>
      <vt:lpstr>Single Index join Multi-index</vt:lpstr>
      <vt:lpstr>Joining with two multi-indexes</vt:lpstr>
      <vt:lpstr>Overlapping value columns</vt:lpstr>
      <vt:lpstr>Joining multiple DataFrame or Panel objects</vt:lpstr>
      <vt:lpstr>Merging Ordered Data</vt:lpstr>
      <vt:lpstr>Combine</vt:lpstr>
      <vt:lpstr>Update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kerwinpeng(彭远权)</dc:creator>
  <cp:lastModifiedBy>kerwinpeng(彭远权)</cp:lastModifiedBy>
  <cp:revision>316</cp:revision>
  <dcterms:created xsi:type="dcterms:W3CDTF">2015-12-09T08:12:39Z</dcterms:created>
  <dcterms:modified xsi:type="dcterms:W3CDTF">2015-12-10T04:56:25Z</dcterms:modified>
</cp:coreProperties>
</file>