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24" r:id="rId7"/>
    <p:sldId id="269" r:id="rId8"/>
    <p:sldId id="261" r:id="rId9"/>
    <p:sldId id="271" r:id="rId10"/>
    <p:sldId id="275" r:id="rId11"/>
    <p:sldId id="293" r:id="rId12"/>
    <p:sldId id="29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1FFB"/>
    <a:srgbClr val="3857FB"/>
    <a:srgbClr val="297BFA"/>
    <a:srgbClr val="2A303D"/>
    <a:srgbClr val="FC02F9"/>
    <a:srgbClr val="00ECFE"/>
    <a:srgbClr val="CA18FB"/>
    <a:srgbClr val="9437FB"/>
    <a:srgbClr val="00ACFB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10B50-1B84-47BF-A915-ED630D7FBF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426A0-C7D5-452B-A5A1-2A056E53DD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426A0-C7D5-452B-A5A1-2A056E53DD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426A0-C7D5-452B-A5A1-2A056E53DD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426A0-C7D5-452B-A5A1-2A056E53DD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426A0-C7D5-452B-A5A1-2A056E53DD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426A0-C7D5-452B-A5A1-2A056E53DD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426A0-C7D5-452B-A5A1-2A056E53DD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426A0-C7D5-452B-A5A1-2A056E53DD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426A0-C7D5-452B-A5A1-2A056E53DD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426A0-C7D5-452B-A5A1-2A056E53DD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426A0-C7D5-452B-A5A1-2A056E53DD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E3F4-9954-40C2-ADCD-C254F6CC8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3136-9A54-462D-BFC2-DC1F6109E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E3F4-9954-40C2-ADCD-C254F6CC8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3136-9A54-462D-BFC2-DC1F6109E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E3F4-9954-40C2-ADCD-C254F6CC8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3136-9A54-462D-BFC2-DC1F6109E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E3F4-9954-40C2-ADCD-C254F6CC8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3136-9A54-462D-BFC2-DC1F6109E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E3F4-9954-40C2-ADCD-C254F6CC8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3136-9A54-462D-BFC2-DC1F6109E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E3F4-9954-40C2-ADCD-C254F6CC8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3136-9A54-462D-BFC2-DC1F6109E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E3F4-9954-40C2-ADCD-C254F6CC8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3136-9A54-462D-BFC2-DC1F6109E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E3F4-9954-40C2-ADCD-C254F6CC8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3136-9A54-462D-BFC2-DC1F6109E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E3F4-9954-40C2-ADCD-C254F6CC8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3136-9A54-462D-BFC2-DC1F6109E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E3F4-9954-40C2-ADCD-C254F6CC8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3136-9A54-462D-BFC2-DC1F6109E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E3F4-9954-40C2-ADCD-C254F6CC8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3136-9A54-462D-BFC2-DC1F6109E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E3F4-9954-40C2-ADCD-C254F6CC8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3136-9A54-462D-BFC2-DC1F6109E6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745"/>
            </a:gs>
            <a:gs pos="100000">
              <a:srgbClr val="1E222E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>
            <a:grpSpLocks noChangeAspect="1"/>
          </p:cNvGrpSpPr>
          <p:nvPr/>
        </p:nvGrpSpPr>
        <p:grpSpPr>
          <a:xfrm rot="215574" flipH="1">
            <a:off x="3952773" y="2253467"/>
            <a:ext cx="1499229" cy="1512000"/>
            <a:chOff x="5498567" y="0"/>
            <a:chExt cx="4004719" cy="4038834"/>
          </a:xfrm>
        </p:grpSpPr>
        <p:sp>
          <p:nvSpPr>
            <p:cNvPr id="33" name="椭圆 32"/>
            <p:cNvSpPr/>
            <p:nvPr/>
          </p:nvSpPr>
          <p:spPr>
            <a:xfrm>
              <a:off x="5498567" y="1926708"/>
              <a:ext cx="282388" cy="282388"/>
            </a:xfrm>
            <a:prstGeom prst="ellipse">
              <a:avLst/>
            </a:prstGeom>
            <a:solidFill>
              <a:srgbClr val="01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5556623" y="1469508"/>
              <a:ext cx="273600" cy="2736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5718378" y="1012308"/>
              <a:ext cx="270000" cy="2700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002892" y="627678"/>
              <a:ext cx="266400" cy="2664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358492" y="325011"/>
              <a:ext cx="262800" cy="2628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86663" y="107886"/>
              <a:ext cx="259200" cy="2592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7269290" y="0"/>
              <a:ext cx="252000" cy="252000"/>
            </a:xfrm>
            <a:prstGeom prst="ellipse">
              <a:avLst/>
            </a:prstGeom>
            <a:solidFill>
              <a:srgbClr val="029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747606" y="25980"/>
              <a:ext cx="237600" cy="237600"/>
            </a:xfrm>
            <a:prstGeom prst="ellipse">
              <a:avLst/>
            </a:prstGeom>
            <a:solidFill>
              <a:srgbClr val="028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222791" y="165021"/>
              <a:ext cx="230400" cy="230400"/>
            </a:xfrm>
            <a:prstGeom prst="ellipse">
              <a:avLst/>
            </a:prstGeom>
            <a:solidFill>
              <a:srgbClr val="03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8633632" y="424449"/>
              <a:ext cx="216000" cy="216000"/>
            </a:xfrm>
            <a:prstGeom prst="ellipse">
              <a:avLst/>
            </a:prstGeom>
            <a:solidFill>
              <a:srgbClr val="2D5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8989229" y="780046"/>
              <a:ext cx="190800" cy="190800"/>
            </a:xfrm>
            <a:prstGeom prst="ellipse">
              <a:avLst/>
            </a:prstGeom>
            <a:solidFill>
              <a:srgbClr val="574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9228714" y="1208217"/>
              <a:ext cx="180000" cy="180000"/>
            </a:xfrm>
            <a:prstGeom prst="ellipse">
              <a:avLst/>
            </a:prstGeom>
            <a:solidFill>
              <a:srgbClr val="7D3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9352086" y="1694442"/>
              <a:ext cx="151200" cy="151200"/>
            </a:xfrm>
            <a:prstGeom prst="ellipse">
              <a:avLst/>
            </a:prstGeom>
            <a:solidFill>
              <a:srgbClr val="9F2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9359346" y="2180669"/>
              <a:ext cx="126000" cy="126000"/>
            </a:xfrm>
            <a:prstGeom prst="ellipse">
              <a:avLst/>
            </a:prstGeom>
            <a:solidFill>
              <a:srgbClr val="D81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9265008" y="2652378"/>
              <a:ext cx="108000" cy="108000"/>
            </a:xfrm>
            <a:prstGeom prst="ellipse">
              <a:avLst/>
            </a:prstGeom>
            <a:solidFill>
              <a:srgbClr val="FC0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9012058" y="3084959"/>
              <a:ext cx="126000" cy="126000"/>
            </a:xfrm>
            <a:prstGeom prst="ellipse">
              <a:avLst/>
            </a:prstGeom>
            <a:solidFill>
              <a:srgbClr val="D91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698090" y="3417192"/>
              <a:ext cx="151200" cy="151200"/>
            </a:xfrm>
            <a:prstGeom prst="ellipse">
              <a:avLst/>
            </a:prstGeom>
            <a:solidFill>
              <a:srgbClr val="AA2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7837378" y="3813530"/>
              <a:ext cx="180000" cy="180000"/>
            </a:xfrm>
            <a:prstGeom prst="ellipse">
              <a:avLst/>
            </a:prstGeom>
            <a:solidFill>
              <a:srgbClr val="564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298948" y="3671193"/>
              <a:ext cx="151200" cy="151200"/>
            </a:xfrm>
            <a:prstGeom prst="ellipse">
              <a:avLst/>
            </a:prstGeom>
            <a:solidFill>
              <a:srgbClr val="7F3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7365008" y="3848034"/>
              <a:ext cx="190800" cy="190800"/>
            </a:xfrm>
            <a:prstGeom prst="ellipse">
              <a:avLst/>
            </a:prstGeom>
            <a:solidFill>
              <a:srgbClr val="2E5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6070036" y="3255292"/>
              <a:ext cx="230400" cy="230400"/>
            </a:xfrm>
            <a:prstGeom prst="ellipse">
              <a:avLst/>
            </a:prstGeom>
            <a:solidFill>
              <a:srgbClr val="029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6441926" y="3560210"/>
              <a:ext cx="216000" cy="216000"/>
            </a:xfrm>
            <a:prstGeom prst="ellipse">
              <a:avLst/>
            </a:prstGeom>
            <a:solidFill>
              <a:srgbClr val="038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6892638" y="3758309"/>
              <a:ext cx="190800" cy="190800"/>
            </a:xfrm>
            <a:prstGeom prst="ellipse">
              <a:avLst/>
            </a:prstGeom>
            <a:solidFill>
              <a:srgbClr val="026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754606" y="2867834"/>
              <a:ext cx="262800" cy="2628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5585178" y="2412457"/>
              <a:ext cx="266400" cy="2664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3681358" y="-3069676"/>
            <a:ext cx="19839683" cy="18185078"/>
            <a:chOff x="-3681358" y="-3069676"/>
            <a:chExt cx="19839683" cy="18185078"/>
          </a:xfrm>
        </p:grpSpPr>
        <p:sp>
          <p:nvSpPr>
            <p:cNvPr id="58" name="椭圆 57"/>
            <p:cNvSpPr/>
            <p:nvPr/>
          </p:nvSpPr>
          <p:spPr>
            <a:xfrm>
              <a:off x="-3681358" y="4775470"/>
              <a:ext cx="7305196" cy="7305196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19852949">
              <a:off x="-1519836" y="1020221"/>
              <a:ext cx="4284832" cy="8158962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2312575" y="-3069676"/>
              <a:ext cx="6391527" cy="12235705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2982220" y="4380222"/>
              <a:ext cx="8679737" cy="8679737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211648" y="6118682"/>
              <a:ext cx="8679737" cy="8679737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7478588" y="6435665"/>
              <a:ext cx="8679737" cy="8679737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2796" y="145143"/>
            <a:ext cx="4004719" cy="4038834"/>
            <a:chOff x="5498567" y="0"/>
            <a:chExt cx="4004719" cy="4038834"/>
          </a:xfrm>
        </p:grpSpPr>
        <p:sp>
          <p:nvSpPr>
            <p:cNvPr id="5" name="椭圆 4"/>
            <p:cNvSpPr/>
            <p:nvPr/>
          </p:nvSpPr>
          <p:spPr>
            <a:xfrm>
              <a:off x="5498567" y="1926708"/>
              <a:ext cx="282388" cy="282388"/>
            </a:xfrm>
            <a:prstGeom prst="ellipse">
              <a:avLst/>
            </a:prstGeom>
            <a:solidFill>
              <a:srgbClr val="01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5556623" y="1469508"/>
              <a:ext cx="273600" cy="2736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5718378" y="1012308"/>
              <a:ext cx="270000" cy="2700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002892" y="627678"/>
              <a:ext cx="266400" cy="2664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6358492" y="325011"/>
              <a:ext cx="262800" cy="2628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6786663" y="107886"/>
              <a:ext cx="259200" cy="2592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7269290" y="0"/>
              <a:ext cx="252000" cy="252000"/>
            </a:xfrm>
            <a:prstGeom prst="ellipse">
              <a:avLst/>
            </a:prstGeom>
            <a:solidFill>
              <a:srgbClr val="029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7747606" y="25980"/>
              <a:ext cx="237600" cy="237600"/>
            </a:xfrm>
            <a:prstGeom prst="ellipse">
              <a:avLst/>
            </a:prstGeom>
            <a:solidFill>
              <a:srgbClr val="028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8222791" y="165021"/>
              <a:ext cx="230400" cy="230400"/>
            </a:xfrm>
            <a:prstGeom prst="ellipse">
              <a:avLst/>
            </a:prstGeom>
            <a:solidFill>
              <a:srgbClr val="03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633632" y="424449"/>
              <a:ext cx="216000" cy="216000"/>
            </a:xfrm>
            <a:prstGeom prst="ellipse">
              <a:avLst/>
            </a:prstGeom>
            <a:solidFill>
              <a:srgbClr val="2D5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8989229" y="780046"/>
              <a:ext cx="190800" cy="190800"/>
            </a:xfrm>
            <a:prstGeom prst="ellipse">
              <a:avLst/>
            </a:prstGeom>
            <a:solidFill>
              <a:srgbClr val="574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9228714" y="1208217"/>
              <a:ext cx="180000" cy="180000"/>
            </a:xfrm>
            <a:prstGeom prst="ellipse">
              <a:avLst/>
            </a:prstGeom>
            <a:solidFill>
              <a:srgbClr val="7D3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9352086" y="1694442"/>
              <a:ext cx="151200" cy="151200"/>
            </a:xfrm>
            <a:prstGeom prst="ellipse">
              <a:avLst/>
            </a:prstGeom>
            <a:solidFill>
              <a:srgbClr val="9F2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9359346" y="2180669"/>
              <a:ext cx="126000" cy="126000"/>
            </a:xfrm>
            <a:prstGeom prst="ellipse">
              <a:avLst/>
            </a:prstGeom>
            <a:solidFill>
              <a:srgbClr val="D81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9265008" y="2652378"/>
              <a:ext cx="108000" cy="108000"/>
            </a:xfrm>
            <a:prstGeom prst="ellipse">
              <a:avLst/>
            </a:prstGeom>
            <a:solidFill>
              <a:srgbClr val="FC0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9012058" y="3084959"/>
              <a:ext cx="126000" cy="126000"/>
            </a:xfrm>
            <a:prstGeom prst="ellipse">
              <a:avLst/>
            </a:prstGeom>
            <a:solidFill>
              <a:srgbClr val="D91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8698090" y="3417192"/>
              <a:ext cx="151200" cy="151200"/>
            </a:xfrm>
            <a:prstGeom prst="ellipse">
              <a:avLst/>
            </a:prstGeom>
            <a:solidFill>
              <a:srgbClr val="AA2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7837378" y="3813530"/>
              <a:ext cx="180000" cy="180000"/>
            </a:xfrm>
            <a:prstGeom prst="ellipse">
              <a:avLst/>
            </a:prstGeom>
            <a:solidFill>
              <a:srgbClr val="564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8298948" y="3671193"/>
              <a:ext cx="151200" cy="151200"/>
            </a:xfrm>
            <a:prstGeom prst="ellipse">
              <a:avLst/>
            </a:prstGeom>
            <a:solidFill>
              <a:srgbClr val="7F3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7365008" y="3848034"/>
              <a:ext cx="190800" cy="190800"/>
            </a:xfrm>
            <a:prstGeom prst="ellipse">
              <a:avLst/>
            </a:prstGeom>
            <a:solidFill>
              <a:srgbClr val="2E5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6070036" y="3255292"/>
              <a:ext cx="230400" cy="230400"/>
            </a:xfrm>
            <a:prstGeom prst="ellipse">
              <a:avLst/>
            </a:prstGeom>
            <a:solidFill>
              <a:srgbClr val="029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6441926" y="3560210"/>
              <a:ext cx="216000" cy="216000"/>
            </a:xfrm>
            <a:prstGeom prst="ellipse">
              <a:avLst/>
            </a:prstGeom>
            <a:solidFill>
              <a:srgbClr val="038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6892638" y="3758309"/>
              <a:ext cx="190800" cy="190800"/>
            </a:xfrm>
            <a:prstGeom prst="ellipse">
              <a:avLst/>
            </a:prstGeom>
            <a:solidFill>
              <a:srgbClr val="026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5754606" y="2867834"/>
              <a:ext cx="262800" cy="2628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5585178" y="2412457"/>
              <a:ext cx="266400" cy="2664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44211" y="4883699"/>
            <a:ext cx="11137789" cy="2041165"/>
            <a:chOff x="1144211" y="4883699"/>
            <a:chExt cx="11137789" cy="2041165"/>
          </a:xfrm>
        </p:grpSpPr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3281894" y="6744864"/>
              <a:ext cx="180000" cy="1800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1255906" y="4998113"/>
              <a:ext cx="108000" cy="108000"/>
            </a:xfrm>
            <a:prstGeom prst="ellipse">
              <a:avLst/>
            </a:prstGeom>
            <a:solidFill>
              <a:srgbClr val="FAFAF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12102000" y="6360179"/>
              <a:ext cx="180000" cy="1800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>
              <a:grpSpLocks noChangeAspect="1"/>
            </p:cNvGrpSpPr>
            <p:nvPr/>
          </p:nvGrpSpPr>
          <p:grpSpPr>
            <a:xfrm>
              <a:off x="1144211" y="4883699"/>
              <a:ext cx="333983" cy="336828"/>
              <a:chOff x="5498567" y="0"/>
              <a:chExt cx="4004719" cy="4038834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5498567" y="1926708"/>
                <a:ext cx="282388" cy="282388"/>
              </a:xfrm>
              <a:prstGeom prst="ellipse">
                <a:avLst/>
              </a:prstGeom>
              <a:solidFill>
                <a:srgbClr val="0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/>
            </p:nvSpPr>
            <p:spPr>
              <a:xfrm>
                <a:off x="5556623" y="1469508"/>
                <a:ext cx="273600" cy="273600"/>
              </a:xfrm>
              <a:prstGeom prst="ellipse">
                <a:avLst/>
              </a:prstGeom>
              <a:solidFill>
                <a:srgbClr val="00F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/>
            </p:nvSpPr>
            <p:spPr>
              <a:xfrm>
                <a:off x="5718378" y="1012308"/>
                <a:ext cx="270000" cy="270000"/>
              </a:xfrm>
              <a:prstGeom prst="ellipse">
                <a:avLst/>
              </a:prstGeom>
              <a:solidFill>
                <a:srgbClr val="00F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/>
            </p:nvSpPr>
            <p:spPr>
              <a:xfrm>
                <a:off x="6002892" y="627678"/>
                <a:ext cx="266400" cy="266400"/>
              </a:xfrm>
              <a:prstGeom prst="ellipse">
                <a:avLst/>
              </a:prstGeom>
              <a:solidFill>
                <a:srgbClr val="00D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/>
            </p:nvSpPr>
            <p:spPr>
              <a:xfrm>
                <a:off x="6358492" y="325011"/>
                <a:ext cx="262800" cy="262800"/>
              </a:xfrm>
              <a:prstGeom prst="ellipse">
                <a:avLst/>
              </a:prstGeom>
              <a:solidFill>
                <a:srgbClr val="01C9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6786663" y="107886"/>
                <a:ext cx="259200" cy="259200"/>
              </a:xfrm>
              <a:prstGeom prst="ellipse">
                <a:avLst/>
              </a:prstGeom>
              <a:solidFill>
                <a:srgbClr val="02B2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/>
            </p:nvSpPr>
            <p:spPr>
              <a:xfrm>
                <a:off x="7269290" y="0"/>
                <a:ext cx="252000" cy="252000"/>
              </a:xfrm>
              <a:prstGeom prst="ellipse">
                <a:avLst/>
              </a:prstGeom>
              <a:solidFill>
                <a:srgbClr val="029C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/>
            </p:nvSpPr>
            <p:spPr>
              <a:xfrm>
                <a:off x="7747606" y="25980"/>
                <a:ext cx="237600" cy="237600"/>
              </a:xfrm>
              <a:prstGeom prst="ellipse">
                <a:avLst/>
              </a:prstGeom>
              <a:solidFill>
                <a:srgbClr val="028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/>
            </p:nvSpPr>
            <p:spPr>
              <a:xfrm>
                <a:off x="8222791" y="165021"/>
                <a:ext cx="230400" cy="230400"/>
              </a:xfrm>
              <a:prstGeom prst="ellipse">
                <a:avLst/>
              </a:prstGeom>
              <a:solidFill>
                <a:srgbClr val="036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8633632" y="424449"/>
                <a:ext cx="216000" cy="216000"/>
              </a:xfrm>
              <a:prstGeom prst="ellipse">
                <a:avLst/>
              </a:prstGeom>
              <a:solidFill>
                <a:srgbClr val="2D5C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/>
            </p:nvSpPr>
            <p:spPr>
              <a:xfrm>
                <a:off x="8989229" y="780046"/>
                <a:ext cx="190800" cy="190800"/>
              </a:xfrm>
              <a:prstGeom prst="ellipse">
                <a:avLst/>
              </a:prstGeom>
              <a:solidFill>
                <a:srgbClr val="5748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/>
            </p:nvSpPr>
            <p:spPr>
              <a:xfrm>
                <a:off x="9228714" y="1208217"/>
                <a:ext cx="180000" cy="180000"/>
              </a:xfrm>
              <a:prstGeom prst="ellipse">
                <a:avLst/>
              </a:prstGeom>
              <a:solidFill>
                <a:srgbClr val="7D3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>
                <a:spLocks noChangeAspect="1"/>
              </p:cNvSpPr>
              <p:nvPr/>
            </p:nvSpPr>
            <p:spPr>
              <a:xfrm>
                <a:off x="9352086" y="1694442"/>
                <a:ext cx="151200" cy="151200"/>
              </a:xfrm>
              <a:prstGeom prst="ellipse">
                <a:avLst/>
              </a:prstGeom>
              <a:solidFill>
                <a:srgbClr val="9F26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/>
            </p:nvSpPr>
            <p:spPr>
              <a:xfrm>
                <a:off x="9359346" y="2180669"/>
                <a:ext cx="126000" cy="126000"/>
              </a:xfrm>
              <a:prstGeom prst="ellipse">
                <a:avLst/>
              </a:prstGeom>
              <a:solidFill>
                <a:srgbClr val="D813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/>
            </p:nvSpPr>
            <p:spPr>
              <a:xfrm>
                <a:off x="9265008" y="2652378"/>
                <a:ext cx="108000" cy="108000"/>
              </a:xfrm>
              <a:prstGeom prst="ellipse">
                <a:avLst/>
              </a:prstGeom>
              <a:solidFill>
                <a:srgbClr val="FC0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>
                <a:off x="9012058" y="3084959"/>
                <a:ext cx="126000" cy="126000"/>
              </a:xfrm>
              <a:prstGeom prst="ellipse">
                <a:avLst/>
              </a:prstGeom>
              <a:solidFill>
                <a:srgbClr val="D91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8698090" y="3417192"/>
                <a:ext cx="151200" cy="151200"/>
              </a:xfrm>
              <a:prstGeom prst="ellipse">
                <a:avLst/>
              </a:prstGeom>
              <a:solidFill>
                <a:srgbClr val="AA27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>
                <a:off x="7837378" y="3813530"/>
                <a:ext cx="180000" cy="180000"/>
              </a:xfrm>
              <a:prstGeom prst="ellipse">
                <a:avLst/>
              </a:prstGeom>
              <a:solidFill>
                <a:srgbClr val="564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>
                <a:off x="8298948" y="3671193"/>
                <a:ext cx="151200" cy="151200"/>
              </a:xfrm>
              <a:prstGeom prst="ellipse">
                <a:avLst/>
              </a:prstGeom>
              <a:solidFill>
                <a:srgbClr val="7F39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/>
            </p:nvSpPr>
            <p:spPr>
              <a:xfrm>
                <a:off x="7365008" y="3848034"/>
                <a:ext cx="190800" cy="190800"/>
              </a:xfrm>
              <a:prstGeom prst="ellipse">
                <a:avLst/>
              </a:prstGeom>
              <a:solidFill>
                <a:srgbClr val="2E5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/>
            </p:nvSpPr>
            <p:spPr>
              <a:xfrm>
                <a:off x="6070036" y="3255292"/>
                <a:ext cx="230400" cy="230400"/>
              </a:xfrm>
              <a:prstGeom prst="ellipse">
                <a:avLst/>
              </a:prstGeom>
              <a:solidFill>
                <a:srgbClr val="029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6441926" y="3560210"/>
                <a:ext cx="216000" cy="216000"/>
              </a:xfrm>
              <a:prstGeom prst="ellipse">
                <a:avLst/>
              </a:prstGeom>
              <a:solidFill>
                <a:srgbClr val="0384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/>
            </p:nvSpPr>
            <p:spPr>
              <a:xfrm>
                <a:off x="6892638" y="3758309"/>
                <a:ext cx="190800" cy="190800"/>
              </a:xfrm>
              <a:prstGeom prst="ellipse">
                <a:avLst/>
              </a:prstGeom>
              <a:solidFill>
                <a:srgbClr val="026F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/>
            </p:nvSpPr>
            <p:spPr>
              <a:xfrm>
                <a:off x="5754606" y="2867834"/>
                <a:ext cx="262800" cy="262800"/>
              </a:xfrm>
              <a:prstGeom prst="ellipse">
                <a:avLst/>
              </a:prstGeom>
              <a:solidFill>
                <a:srgbClr val="02B2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/>
            </p:nvSpPr>
            <p:spPr>
              <a:xfrm>
                <a:off x="5585178" y="2412457"/>
                <a:ext cx="266400" cy="266400"/>
              </a:xfrm>
              <a:prstGeom prst="ellipse">
                <a:avLst/>
              </a:prstGeom>
              <a:solidFill>
                <a:srgbClr val="01C9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4" name="文本框 9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650420" y="1990876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社工服务与新媒体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95" name="文本框 9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650331" y="1305154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Kartika" panose="02020503030404060203" pitchFamily="18" charset="0"/>
              </a:rPr>
              <a:t>精讲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5764949" y="2966537"/>
            <a:ext cx="5082016" cy="0"/>
          </a:xfrm>
          <a:prstGeom prst="line">
            <a:avLst/>
          </a:prstGeom>
          <a:ln>
            <a:gradFill>
              <a:gsLst>
                <a:gs pos="0">
                  <a:srgbClr val="00F7FF">
                    <a:alpha val="50000"/>
                  </a:srgbClr>
                </a:gs>
                <a:gs pos="100000">
                  <a:srgbClr val="5748FD">
                    <a:alpha val="5000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5764949" y="3692032"/>
            <a:ext cx="5082016" cy="0"/>
          </a:xfrm>
          <a:prstGeom prst="line">
            <a:avLst/>
          </a:prstGeom>
          <a:ln>
            <a:gradFill>
              <a:gsLst>
                <a:gs pos="0">
                  <a:srgbClr val="00F7FF">
                    <a:alpha val="50000"/>
                  </a:srgbClr>
                </a:gs>
                <a:gs pos="100000">
                  <a:srgbClr val="5748FD">
                    <a:alpha val="5000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 flipH="1">
            <a:off x="5764919" y="2924137"/>
            <a:ext cx="5501466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什么是新媒体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新媒体的表现形式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/APP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营销和开发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媒体与社工服务的结合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4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745"/>
            </a:gs>
            <a:gs pos="100000">
              <a:srgbClr val="1E222E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>
            <a:grpSpLocks noChangeAspect="1"/>
          </p:cNvGrpSpPr>
          <p:nvPr/>
        </p:nvGrpSpPr>
        <p:grpSpPr>
          <a:xfrm rot="215574" flipH="1">
            <a:off x="3952773" y="2253467"/>
            <a:ext cx="1499229" cy="1512000"/>
            <a:chOff x="5498567" y="0"/>
            <a:chExt cx="4004719" cy="4038834"/>
          </a:xfrm>
        </p:grpSpPr>
        <p:sp>
          <p:nvSpPr>
            <p:cNvPr id="33" name="椭圆 32"/>
            <p:cNvSpPr/>
            <p:nvPr/>
          </p:nvSpPr>
          <p:spPr>
            <a:xfrm>
              <a:off x="5498567" y="1926708"/>
              <a:ext cx="282388" cy="282388"/>
            </a:xfrm>
            <a:prstGeom prst="ellipse">
              <a:avLst/>
            </a:prstGeom>
            <a:solidFill>
              <a:srgbClr val="01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5556623" y="1469508"/>
              <a:ext cx="273600" cy="2736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5718378" y="1012308"/>
              <a:ext cx="270000" cy="2700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002892" y="627678"/>
              <a:ext cx="266400" cy="2664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358492" y="325011"/>
              <a:ext cx="262800" cy="2628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86663" y="107886"/>
              <a:ext cx="259200" cy="2592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7269290" y="0"/>
              <a:ext cx="252000" cy="252000"/>
            </a:xfrm>
            <a:prstGeom prst="ellipse">
              <a:avLst/>
            </a:prstGeom>
            <a:solidFill>
              <a:srgbClr val="029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747606" y="25980"/>
              <a:ext cx="237600" cy="237600"/>
            </a:xfrm>
            <a:prstGeom prst="ellipse">
              <a:avLst/>
            </a:prstGeom>
            <a:solidFill>
              <a:srgbClr val="028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222791" y="165021"/>
              <a:ext cx="230400" cy="230400"/>
            </a:xfrm>
            <a:prstGeom prst="ellipse">
              <a:avLst/>
            </a:prstGeom>
            <a:solidFill>
              <a:srgbClr val="03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8633632" y="424449"/>
              <a:ext cx="216000" cy="216000"/>
            </a:xfrm>
            <a:prstGeom prst="ellipse">
              <a:avLst/>
            </a:prstGeom>
            <a:solidFill>
              <a:srgbClr val="2D5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8989229" y="780046"/>
              <a:ext cx="190800" cy="190800"/>
            </a:xfrm>
            <a:prstGeom prst="ellipse">
              <a:avLst/>
            </a:prstGeom>
            <a:solidFill>
              <a:srgbClr val="574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9228714" y="1208217"/>
              <a:ext cx="180000" cy="180000"/>
            </a:xfrm>
            <a:prstGeom prst="ellipse">
              <a:avLst/>
            </a:prstGeom>
            <a:solidFill>
              <a:srgbClr val="7D3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9352086" y="1694442"/>
              <a:ext cx="151200" cy="151200"/>
            </a:xfrm>
            <a:prstGeom prst="ellipse">
              <a:avLst/>
            </a:prstGeom>
            <a:solidFill>
              <a:srgbClr val="9F2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9359346" y="2180669"/>
              <a:ext cx="126000" cy="126000"/>
            </a:xfrm>
            <a:prstGeom prst="ellipse">
              <a:avLst/>
            </a:prstGeom>
            <a:solidFill>
              <a:srgbClr val="D81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9265008" y="2652378"/>
              <a:ext cx="108000" cy="108000"/>
            </a:xfrm>
            <a:prstGeom prst="ellipse">
              <a:avLst/>
            </a:prstGeom>
            <a:solidFill>
              <a:srgbClr val="FC0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9012058" y="3084959"/>
              <a:ext cx="126000" cy="126000"/>
            </a:xfrm>
            <a:prstGeom prst="ellipse">
              <a:avLst/>
            </a:prstGeom>
            <a:solidFill>
              <a:srgbClr val="D91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698090" y="3417192"/>
              <a:ext cx="151200" cy="151200"/>
            </a:xfrm>
            <a:prstGeom prst="ellipse">
              <a:avLst/>
            </a:prstGeom>
            <a:solidFill>
              <a:srgbClr val="AA2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7837378" y="3813530"/>
              <a:ext cx="180000" cy="180000"/>
            </a:xfrm>
            <a:prstGeom prst="ellipse">
              <a:avLst/>
            </a:prstGeom>
            <a:solidFill>
              <a:srgbClr val="564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298948" y="3671193"/>
              <a:ext cx="151200" cy="151200"/>
            </a:xfrm>
            <a:prstGeom prst="ellipse">
              <a:avLst/>
            </a:prstGeom>
            <a:solidFill>
              <a:srgbClr val="7F3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7365008" y="3848034"/>
              <a:ext cx="190800" cy="190800"/>
            </a:xfrm>
            <a:prstGeom prst="ellipse">
              <a:avLst/>
            </a:prstGeom>
            <a:solidFill>
              <a:srgbClr val="2E5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6070036" y="3255292"/>
              <a:ext cx="230400" cy="230400"/>
            </a:xfrm>
            <a:prstGeom prst="ellipse">
              <a:avLst/>
            </a:prstGeom>
            <a:solidFill>
              <a:srgbClr val="029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6441926" y="3560210"/>
              <a:ext cx="216000" cy="216000"/>
            </a:xfrm>
            <a:prstGeom prst="ellipse">
              <a:avLst/>
            </a:prstGeom>
            <a:solidFill>
              <a:srgbClr val="038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6892638" y="3758309"/>
              <a:ext cx="190800" cy="190800"/>
            </a:xfrm>
            <a:prstGeom prst="ellipse">
              <a:avLst/>
            </a:prstGeom>
            <a:solidFill>
              <a:srgbClr val="026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754606" y="2867834"/>
              <a:ext cx="262800" cy="2628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5585178" y="2412457"/>
              <a:ext cx="266400" cy="2664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3681358" y="-3069676"/>
            <a:ext cx="19839683" cy="18185078"/>
            <a:chOff x="-3681358" y="-3069676"/>
            <a:chExt cx="19839683" cy="18185078"/>
          </a:xfrm>
        </p:grpSpPr>
        <p:sp>
          <p:nvSpPr>
            <p:cNvPr id="58" name="椭圆 57"/>
            <p:cNvSpPr/>
            <p:nvPr/>
          </p:nvSpPr>
          <p:spPr>
            <a:xfrm>
              <a:off x="-3681358" y="4775470"/>
              <a:ext cx="7305196" cy="7305196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19852949">
              <a:off x="-1519836" y="1020221"/>
              <a:ext cx="4284832" cy="8158962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2312575" y="-3069676"/>
              <a:ext cx="6391527" cy="12235705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2982220" y="4380222"/>
              <a:ext cx="8679737" cy="8679737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211648" y="6118682"/>
              <a:ext cx="8679737" cy="8679737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7478588" y="6435665"/>
              <a:ext cx="8679737" cy="8679737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2796" y="145143"/>
            <a:ext cx="4004719" cy="4038834"/>
            <a:chOff x="5498567" y="0"/>
            <a:chExt cx="4004719" cy="4038834"/>
          </a:xfrm>
        </p:grpSpPr>
        <p:sp>
          <p:nvSpPr>
            <p:cNvPr id="5" name="椭圆 4"/>
            <p:cNvSpPr/>
            <p:nvPr/>
          </p:nvSpPr>
          <p:spPr>
            <a:xfrm>
              <a:off x="5498567" y="1926708"/>
              <a:ext cx="282388" cy="282388"/>
            </a:xfrm>
            <a:prstGeom prst="ellipse">
              <a:avLst/>
            </a:prstGeom>
            <a:solidFill>
              <a:srgbClr val="01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5556623" y="1469508"/>
              <a:ext cx="273600" cy="2736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5718378" y="1012308"/>
              <a:ext cx="270000" cy="2700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002892" y="627678"/>
              <a:ext cx="266400" cy="2664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6358492" y="325011"/>
              <a:ext cx="262800" cy="2628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6786663" y="107886"/>
              <a:ext cx="259200" cy="2592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7269290" y="0"/>
              <a:ext cx="252000" cy="252000"/>
            </a:xfrm>
            <a:prstGeom prst="ellipse">
              <a:avLst/>
            </a:prstGeom>
            <a:solidFill>
              <a:srgbClr val="029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7747606" y="25980"/>
              <a:ext cx="237600" cy="237600"/>
            </a:xfrm>
            <a:prstGeom prst="ellipse">
              <a:avLst/>
            </a:prstGeom>
            <a:solidFill>
              <a:srgbClr val="028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8222791" y="165021"/>
              <a:ext cx="230400" cy="230400"/>
            </a:xfrm>
            <a:prstGeom prst="ellipse">
              <a:avLst/>
            </a:prstGeom>
            <a:solidFill>
              <a:srgbClr val="03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633632" y="424449"/>
              <a:ext cx="216000" cy="216000"/>
            </a:xfrm>
            <a:prstGeom prst="ellipse">
              <a:avLst/>
            </a:prstGeom>
            <a:solidFill>
              <a:srgbClr val="2D5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8989229" y="780046"/>
              <a:ext cx="190800" cy="190800"/>
            </a:xfrm>
            <a:prstGeom prst="ellipse">
              <a:avLst/>
            </a:prstGeom>
            <a:solidFill>
              <a:srgbClr val="574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9228714" y="1208217"/>
              <a:ext cx="180000" cy="180000"/>
            </a:xfrm>
            <a:prstGeom prst="ellipse">
              <a:avLst/>
            </a:prstGeom>
            <a:solidFill>
              <a:srgbClr val="7D3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9352086" y="1694442"/>
              <a:ext cx="151200" cy="151200"/>
            </a:xfrm>
            <a:prstGeom prst="ellipse">
              <a:avLst/>
            </a:prstGeom>
            <a:solidFill>
              <a:srgbClr val="9F2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9359346" y="2180669"/>
              <a:ext cx="126000" cy="126000"/>
            </a:xfrm>
            <a:prstGeom prst="ellipse">
              <a:avLst/>
            </a:prstGeom>
            <a:solidFill>
              <a:srgbClr val="D81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9265008" y="2652378"/>
              <a:ext cx="108000" cy="108000"/>
            </a:xfrm>
            <a:prstGeom prst="ellipse">
              <a:avLst/>
            </a:prstGeom>
            <a:solidFill>
              <a:srgbClr val="FC0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9012058" y="3084959"/>
              <a:ext cx="126000" cy="126000"/>
            </a:xfrm>
            <a:prstGeom prst="ellipse">
              <a:avLst/>
            </a:prstGeom>
            <a:solidFill>
              <a:srgbClr val="D91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8698090" y="3417192"/>
              <a:ext cx="151200" cy="151200"/>
            </a:xfrm>
            <a:prstGeom prst="ellipse">
              <a:avLst/>
            </a:prstGeom>
            <a:solidFill>
              <a:srgbClr val="AA2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7837378" y="3813530"/>
              <a:ext cx="180000" cy="180000"/>
            </a:xfrm>
            <a:prstGeom prst="ellipse">
              <a:avLst/>
            </a:prstGeom>
            <a:solidFill>
              <a:srgbClr val="564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8298948" y="3671193"/>
              <a:ext cx="151200" cy="151200"/>
            </a:xfrm>
            <a:prstGeom prst="ellipse">
              <a:avLst/>
            </a:prstGeom>
            <a:solidFill>
              <a:srgbClr val="7F3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7365008" y="3848034"/>
              <a:ext cx="190800" cy="190800"/>
            </a:xfrm>
            <a:prstGeom prst="ellipse">
              <a:avLst/>
            </a:prstGeom>
            <a:solidFill>
              <a:srgbClr val="2E5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6070036" y="3255292"/>
              <a:ext cx="230400" cy="230400"/>
            </a:xfrm>
            <a:prstGeom prst="ellipse">
              <a:avLst/>
            </a:prstGeom>
            <a:solidFill>
              <a:srgbClr val="029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6441926" y="3560210"/>
              <a:ext cx="216000" cy="216000"/>
            </a:xfrm>
            <a:prstGeom prst="ellipse">
              <a:avLst/>
            </a:prstGeom>
            <a:solidFill>
              <a:srgbClr val="038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6892638" y="3758309"/>
              <a:ext cx="190800" cy="190800"/>
            </a:xfrm>
            <a:prstGeom prst="ellipse">
              <a:avLst/>
            </a:prstGeom>
            <a:solidFill>
              <a:srgbClr val="026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5754606" y="2867834"/>
              <a:ext cx="262800" cy="2628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5585178" y="2412457"/>
              <a:ext cx="266400" cy="2664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44211" y="4883699"/>
            <a:ext cx="11137789" cy="2041165"/>
            <a:chOff x="1144211" y="4883699"/>
            <a:chExt cx="11137789" cy="2041165"/>
          </a:xfrm>
        </p:grpSpPr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3281894" y="6744864"/>
              <a:ext cx="180000" cy="1800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1255906" y="4998113"/>
              <a:ext cx="108000" cy="108000"/>
            </a:xfrm>
            <a:prstGeom prst="ellipse">
              <a:avLst/>
            </a:prstGeom>
            <a:solidFill>
              <a:srgbClr val="FAFAF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12102000" y="6360179"/>
              <a:ext cx="180000" cy="1800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>
              <a:grpSpLocks noChangeAspect="1"/>
            </p:cNvGrpSpPr>
            <p:nvPr/>
          </p:nvGrpSpPr>
          <p:grpSpPr>
            <a:xfrm>
              <a:off x="1144211" y="4883699"/>
              <a:ext cx="333983" cy="336828"/>
              <a:chOff x="5498567" y="0"/>
              <a:chExt cx="4004719" cy="4038834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5498567" y="1926708"/>
                <a:ext cx="282388" cy="282388"/>
              </a:xfrm>
              <a:prstGeom prst="ellipse">
                <a:avLst/>
              </a:prstGeom>
              <a:solidFill>
                <a:srgbClr val="0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/>
            </p:nvSpPr>
            <p:spPr>
              <a:xfrm>
                <a:off x="5556623" y="1469508"/>
                <a:ext cx="273600" cy="273600"/>
              </a:xfrm>
              <a:prstGeom prst="ellipse">
                <a:avLst/>
              </a:prstGeom>
              <a:solidFill>
                <a:srgbClr val="00F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/>
            </p:nvSpPr>
            <p:spPr>
              <a:xfrm>
                <a:off x="5718378" y="1012308"/>
                <a:ext cx="270000" cy="270000"/>
              </a:xfrm>
              <a:prstGeom prst="ellipse">
                <a:avLst/>
              </a:prstGeom>
              <a:solidFill>
                <a:srgbClr val="00F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/>
            </p:nvSpPr>
            <p:spPr>
              <a:xfrm>
                <a:off x="6002892" y="627678"/>
                <a:ext cx="266400" cy="266400"/>
              </a:xfrm>
              <a:prstGeom prst="ellipse">
                <a:avLst/>
              </a:prstGeom>
              <a:solidFill>
                <a:srgbClr val="00D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/>
            </p:nvSpPr>
            <p:spPr>
              <a:xfrm>
                <a:off x="6358492" y="325011"/>
                <a:ext cx="262800" cy="262800"/>
              </a:xfrm>
              <a:prstGeom prst="ellipse">
                <a:avLst/>
              </a:prstGeom>
              <a:solidFill>
                <a:srgbClr val="01C9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6786663" y="107886"/>
                <a:ext cx="259200" cy="259200"/>
              </a:xfrm>
              <a:prstGeom prst="ellipse">
                <a:avLst/>
              </a:prstGeom>
              <a:solidFill>
                <a:srgbClr val="02B2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/>
            </p:nvSpPr>
            <p:spPr>
              <a:xfrm>
                <a:off x="7269290" y="0"/>
                <a:ext cx="252000" cy="252000"/>
              </a:xfrm>
              <a:prstGeom prst="ellipse">
                <a:avLst/>
              </a:prstGeom>
              <a:solidFill>
                <a:srgbClr val="029C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/>
            </p:nvSpPr>
            <p:spPr>
              <a:xfrm>
                <a:off x="7747606" y="25980"/>
                <a:ext cx="237600" cy="237600"/>
              </a:xfrm>
              <a:prstGeom prst="ellipse">
                <a:avLst/>
              </a:prstGeom>
              <a:solidFill>
                <a:srgbClr val="028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/>
            </p:nvSpPr>
            <p:spPr>
              <a:xfrm>
                <a:off x="8222791" y="165021"/>
                <a:ext cx="230400" cy="230400"/>
              </a:xfrm>
              <a:prstGeom prst="ellipse">
                <a:avLst/>
              </a:prstGeom>
              <a:solidFill>
                <a:srgbClr val="036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8633632" y="424449"/>
                <a:ext cx="216000" cy="216000"/>
              </a:xfrm>
              <a:prstGeom prst="ellipse">
                <a:avLst/>
              </a:prstGeom>
              <a:solidFill>
                <a:srgbClr val="2D5C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/>
            </p:nvSpPr>
            <p:spPr>
              <a:xfrm>
                <a:off x="8989229" y="780046"/>
                <a:ext cx="190800" cy="190800"/>
              </a:xfrm>
              <a:prstGeom prst="ellipse">
                <a:avLst/>
              </a:prstGeom>
              <a:solidFill>
                <a:srgbClr val="5748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/>
            </p:nvSpPr>
            <p:spPr>
              <a:xfrm>
                <a:off x="9228714" y="1208217"/>
                <a:ext cx="180000" cy="180000"/>
              </a:xfrm>
              <a:prstGeom prst="ellipse">
                <a:avLst/>
              </a:prstGeom>
              <a:solidFill>
                <a:srgbClr val="7D3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>
                <a:spLocks noChangeAspect="1"/>
              </p:cNvSpPr>
              <p:nvPr/>
            </p:nvSpPr>
            <p:spPr>
              <a:xfrm>
                <a:off x="9352086" y="1694442"/>
                <a:ext cx="151200" cy="151200"/>
              </a:xfrm>
              <a:prstGeom prst="ellipse">
                <a:avLst/>
              </a:prstGeom>
              <a:solidFill>
                <a:srgbClr val="9F26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/>
            </p:nvSpPr>
            <p:spPr>
              <a:xfrm>
                <a:off x="9359346" y="2180669"/>
                <a:ext cx="126000" cy="126000"/>
              </a:xfrm>
              <a:prstGeom prst="ellipse">
                <a:avLst/>
              </a:prstGeom>
              <a:solidFill>
                <a:srgbClr val="D813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/>
            </p:nvSpPr>
            <p:spPr>
              <a:xfrm>
                <a:off x="9265008" y="2652378"/>
                <a:ext cx="108000" cy="108000"/>
              </a:xfrm>
              <a:prstGeom prst="ellipse">
                <a:avLst/>
              </a:prstGeom>
              <a:solidFill>
                <a:srgbClr val="FC0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>
                <a:off x="9012058" y="3084959"/>
                <a:ext cx="126000" cy="126000"/>
              </a:xfrm>
              <a:prstGeom prst="ellipse">
                <a:avLst/>
              </a:prstGeom>
              <a:solidFill>
                <a:srgbClr val="D91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8698090" y="3417192"/>
                <a:ext cx="151200" cy="151200"/>
              </a:xfrm>
              <a:prstGeom prst="ellipse">
                <a:avLst/>
              </a:prstGeom>
              <a:solidFill>
                <a:srgbClr val="AA27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>
                <a:off x="7837378" y="3813530"/>
                <a:ext cx="180000" cy="180000"/>
              </a:xfrm>
              <a:prstGeom prst="ellipse">
                <a:avLst/>
              </a:prstGeom>
              <a:solidFill>
                <a:srgbClr val="564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>
                <a:off x="8298948" y="3671193"/>
                <a:ext cx="151200" cy="151200"/>
              </a:xfrm>
              <a:prstGeom prst="ellipse">
                <a:avLst/>
              </a:prstGeom>
              <a:solidFill>
                <a:srgbClr val="7F39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/>
            </p:nvSpPr>
            <p:spPr>
              <a:xfrm>
                <a:off x="7365008" y="3848034"/>
                <a:ext cx="190800" cy="190800"/>
              </a:xfrm>
              <a:prstGeom prst="ellipse">
                <a:avLst/>
              </a:prstGeom>
              <a:solidFill>
                <a:srgbClr val="2E5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/>
            </p:nvSpPr>
            <p:spPr>
              <a:xfrm>
                <a:off x="6070036" y="3255292"/>
                <a:ext cx="230400" cy="230400"/>
              </a:xfrm>
              <a:prstGeom prst="ellipse">
                <a:avLst/>
              </a:prstGeom>
              <a:solidFill>
                <a:srgbClr val="029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6441926" y="3560210"/>
                <a:ext cx="216000" cy="216000"/>
              </a:xfrm>
              <a:prstGeom prst="ellipse">
                <a:avLst/>
              </a:prstGeom>
              <a:solidFill>
                <a:srgbClr val="0384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/>
            </p:nvSpPr>
            <p:spPr>
              <a:xfrm>
                <a:off x="6892638" y="3758309"/>
                <a:ext cx="190800" cy="190800"/>
              </a:xfrm>
              <a:prstGeom prst="ellipse">
                <a:avLst/>
              </a:prstGeom>
              <a:solidFill>
                <a:srgbClr val="026F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/>
            </p:nvSpPr>
            <p:spPr>
              <a:xfrm>
                <a:off x="5754606" y="2867834"/>
                <a:ext cx="262800" cy="262800"/>
              </a:xfrm>
              <a:prstGeom prst="ellipse">
                <a:avLst/>
              </a:prstGeom>
              <a:solidFill>
                <a:srgbClr val="02B2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/>
            </p:nvSpPr>
            <p:spPr>
              <a:xfrm>
                <a:off x="5585178" y="2412457"/>
                <a:ext cx="266400" cy="266400"/>
              </a:xfrm>
              <a:prstGeom prst="ellipse">
                <a:avLst/>
              </a:prstGeom>
              <a:solidFill>
                <a:srgbClr val="01C9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4" name="文本框 9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450475" y="1186759"/>
            <a:ext cx="4246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感谢在座各位聆听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95" name="文本框 9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496852" y="615396"/>
            <a:ext cx="136127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Kartika" panose="02020503030404060203" pitchFamily="18" charset="0"/>
              </a:rPr>
              <a:t>2017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6433342" y="2596582"/>
            <a:ext cx="4320000" cy="0"/>
          </a:xfrm>
          <a:prstGeom prst="line">
            <a:avLst/>
          </a:prstGeom>
          <a:ln>
            <a:gradFill>
              <a:gsLst>
                <a:gs pos="0">
                  <a:srgbClr val="00F7FF">
                    <a:alpha val="50000"/>
                  </a:srgbClr>
                </a:gs>
                <a:gs pos="100000">
                  <a:srgbClr val="5748FD">
                    <a:alpha val="5000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418828" y="3086244"/>
            <a:ext cx="4320000" cy="0"/>
          </a:xfrm>
          <a:prstGeom prst="line">
            <a:avLst/>
          </a:prstGeom>
          <a:ln>
            <a:gradFill>
              <a:gsLst>
                <a:gs pos="0">
                  <a:srgbClr val="00F7FF">
                    <a:alpha val="50000"/>
                  </a:srgbClr>
                </a:gs>
                <a:gs pos="100000">
                  <a:srgbClr val="5748FD">
                    <a:alpha val="5000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 flipH="1">
            <a:off x="5560620" y="2616282"/>
            <a:ext cx="603641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|APP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小程序开发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微网页开发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43675" y="3568700"/>
            <a:ext cx="39014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讲述人：王鹏宇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18632363993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wangpengyuhai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4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10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745"/>
            </a:gs>
            <a:gs pos="100000">
              <a:srgbClr val="1E222E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椭圆 207"/>
          <p:cNvSpPr/>
          <p:nvPr/>
        </p:nvSpPr>
        <p:spPr>
          <a:xfrm>
            <a:off x="2428590" y="-2158973"/>
            <a:ext cx="7305196" cy="7305196"/>
          </a:xfrm>
          <a:prstGeom prst="ellipse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4144549" y="-443014"/>
            <a:ext cx="3873278" cy="3873278"/>
          </a:xfrm>
          <a:prstGeom prst="ellipse">
            <a:avLst/>
          </a:prstGeom>
          <a:noFill/>
          <a:ln>
            <a:gradFill>
              <a:gsLst>
                <a:gs pos="60000">
                  <a:srgbClr val="2D5CFA"/>
                </a:gs>
                <a:gs pos="0">
                  <a:srgbClr val="00F7FF"/>
                </a:gs>
                <a:gs pos="100000">
                  <a:srgbClr val="FC02F9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936966" y="-2768004"/>
            <a:ext cx="317339" cy="4422792"/>
            <a:chOff x="5936966" y="-2768004"/>
            <a:chExt cx="317339" cy="4422792"/>
          </a:xfrm>
        </p:grpSpPr>
        <p:cxnSp>
          <p:nvCxnSpPr>
            <p:cNvPr id="151" name="直接连接符 150"/>
            <p:cNvCxnSpPr/>
            <p:nvPr/>
          </p:nvCxnSpPr>
          <p:spPr>
            <a:xfrm rot="5400000">
              <a:off x="3937518" y="-608004"/>
              <a:ext cx="4320000" cy="0"/>
            </a:xfrm>
            <a:prstGeom prst="line">
              <a:avLst/>
            </a:prstGeom>
            <a:ln>
              <a:gradFill>
                <a:gsLst>
                  <a:gs pos="0">
                    <a:srgbClr val="00F7FF"/>
                  </a:gs>
                  <a:gs pos="100000">
                    <a:srgbClr val="5748FD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5936966" y="1337449"/>
              <a:ext cx="317339" cy="317339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/>
          <p:cNvGrpSpPr>
            <a:grpSpLocks noChangeAspect="1"/>
          </p:cNvGrpSpPr>
          <p:nvPr/>
        </p:nvGrpSpPr>
        <p:grpSpPr>
          <a:xfrm rot="5400000" flipH="1">
            <a:off x="5596217" y="989953"/>
            <a:ext cx="998835" cy="1007343"/>
            <a:chOff x="5498567" y="0"/>
            <a:chExt cx="4004719" cy="4038834"/>
          </a:xfrm>
        </p:grpSpPr>
        <p:sp>
          <p:nvSpPr>
            <p:cNvPr id="153" name="椭圆 152"/>
            <p:cNvSpPr/>
            <p:nvPr/>
          </p:nvSpPr>
          <p:spPr>
            <a:xfrm>
              <a:off x="5498567" y="1926708"/>
              <a:ext cx="282388" cy="282388"/>
            </a:xfrm>
            <a:prstGeom prst="ellipse">
              <a:avLst/>
            </a:prstGeom>
            <a:solidFill>
              <a:srgbClr val="01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5556623" y="1469508"/>
              <a:ext cx="273600" cy="2736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>
              <a:off x="5718378" y="1012308"/>
              <a:ext cx="270000" cy="2700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>
            <a:xfrm>
              <a:off x="6002892" y="627678"/>
              <a:ext cx="266400" cy="2664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>
              <a:off x="6358492" y="325011"/>
              <a:ext cx="262800" cy="2628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>
            <a:xfrm>
              <a:off x="6786663" y="107886"/>
              <a:ext cx="259200" cy="2592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>
            <a:xfrm>
              <a:off x="7269290" y="0"/>
              <a:ext cx="252000" cy="252000"/>
            </a:xfrm>
            <a:prstGeom prst="ellipse">
              <a:avLst/>
            </a:prstGeom>
            <a:solidFill>
              <a:srgbClr val="029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>
              <a:off x="7747606" y="25980"/>
              <a:ext cx="237600" cy="237600"/>
            </a:xfrm>
            <a:prstGeom prst="ellipse">
              <a:avLst/>
            </a:prstGeom>
            <a:solidFill>
              <a:srgbClr val="028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>
              <a:off x="8222791" y="165021"/>
              <a:ext cx="230400" cy="230400"/>
            </a:xfrm>
            <a:prstGeom prst="ellipse">
              <a:avLst/>
            </a:prstGeom>
            <a:solidFill>
              <a:srgbClr val="03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>
              <a:spLocks noChangeAspect="1"/>
            </p:cNvSpPr>
            <p:nvPr/>
          </p:nvSpPr>
          <p:spPr>
            <a:xfrm>
              <a:off x="8633632" y="424449"/>
              <a:ext cx="216000" cy="216000"/>
            </a:xfrm>
            <a:prstGeom prst="ellipse">
              <a:avLst/>
            </a:prstGeom>
            <a:solidFill>
              <a:srgbClr val="2D5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>
              <a:off x="8989229" y="780046"/>
              <a:ext cx="190800" cy="190800"/>
            </a:xfrm>
            <a:prstGeom prst="ellipse">
              <a:avLst/>
            </a:prstGeom>
            <a:solidFill>
              <a:srgbClr val="574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>
              <a:off x="9228714" y="1208217"/>
              <a:ext cx="180000" cy="180000"/>
            </a:xfrm>
            <a:prstGeom prst="ellipse">
              <a:avLst/>
            </a:prstGeom>
            <a:solidFill>
              <a:srgbClr val="7D3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>
              <a:spLocks noChangeAspect="1"/>
            </p:cNvSpPr>
            <p:nvPr/>
          </p:nvSpPr>
          <p:spPr>
            <a:xfrm>
              <a:off x="9352086" y="1694442"/>
              <a:ext cx="151200" cy="151200"/>
            </a:xfrm>
            <a:prstGeom prst="ellipse">
              <a:avLst/>
            </a:prstGeom>
            <a:solidFill>
              <a:srgbClr val="9F2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>
              <a:spLocks noChangeAspect="1"/>
            </p:cNvSpPr>
            <p:nvPr/>
          </p:nvSpPr>
          <p:spPr>
            <a:xfrm>
              <a:off x="9359346" y="2180669"/>
              <a:ext cx="126000" cy="126000"/>
            </a:xfrm>
            <a:prstGeom prst="ellipse">
              <a:avLst/>
            </a:prstGeom>
            <a:solidFill>
              <a:srgbClr val="D81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>
              <a:spLocks noChangeAspect="1"/>
            </p:cNvSpPr>
            <p:nvPr/>
          </p:nvSpPr>
          <p:spPr>
            <a:xfrm>
              <a:off x="9265008" y="2652378"/>
              <a:ext cx="108000" cy="108000"/>
            </a:xfrm>
            <a:prstGeom prst="ellipse">
              <a:avLst/>
            </a:prstGeom>
            <a:solidFill>
              <a:srgbClr val="FC0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>
              <a:spLocks noChangeAspect="1"/>
            </p:cNvSpPr>
            <p:nvPr/>
          </p:nvSpPr>
          <p:spPr>
            <a:xfrm>
              <a:off x="9012058" y="3084959"/>
              <a:ext cx="126000" cy="126000"/>
            </a:xfrm>
            <a:prstGeom prst="ellipse">
              <a:avLst/>
            </a:prstGeom>
            <a:solidFill>
              <a:srgbClr val="D91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>
              <a:spLocks noChangeAspect="1"/>
            </p:cNvSpPr>
            <p:nvPr/>
          </p:nvSpPr>
          <p:spPr>
            <a:xfrm>
              <a:off x="8698090" y="3417192"/>
              <a:ext cx="151200" cy="151200"/>
            </a:xfrm>
            <a:prstGeom prst="ellipse">
              <a:avLst/>
            </a:prstGeom>
            <a:solidFill>
              <a:srgbClr val="AA2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>
              <a:spLocks noChangeAspect="1"/>
            </p:cNvSpPr>
            <p:nvPr/>
          </p:nvSpPr>
          <p:spPr>
            <a:xfrm>
              <a:off x="7837378" y="3813530"/>
              <a:ext cx="180000" cy="180000"/>
            </a:xfrm>
            <a:prstGeom prst="ellipse">
              <a:avLst/>
            </a:prstGeom>
            <a:solidFill>
              <a:srgbClr val="564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>
              <a:spLocks noChangeAspect="1"/>
            </p:cNvSpPr>
            <p:nvPr/>
          </p:nvSpPr>
          <p:spPr>
            <a:xfrm>
              <a:off x="8298948" y="3671193"/>
              <a:ext cx="151200" cy="151200"/>
            </a:xfrm>
            <a:prstGeom prst="ellipse">
              <a:avLst/>
            </a:prstGeom>
            <a:solidFill>
              <a:srgbClr val="7F3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>
              <a:spLocks noChangeAspect="1"/>
            </p:cNvSpPr>
            <p:nvPr/>
          </p:nvSpPr>
          <p:spPr>
            <a:xfrm>
              <a:off x="7365008" y="3848034"/>
              <a:ext cx="190800" cy="190800"/>
            </a:xfrm>
            <a:prstGeom prst="ellipse">
              <a:avLst/>
            </a:prstGeom>
            <a:solidFill>
              <a:srgbClr val="2E5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>
              <a:spLocks noChangeAspect="1"/>
            </p:cNvSpPr>
            <p:nvPr/>
          </p:nvSpPr>
          <p:spPr>
            <a:xfrm>
              <a:off x="6070036" y="3255292"/>
              <a:ext cx="230400" cy="230400"/>
            </a:xfrm>
            <a:prstGeom prst="ellipse">
              <a:avLst/>
            </a:prstGeom>
            <a:solidFill>
              <a:srgbClr val="029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>
              <a:spLocks noChangeAspect="1"/>
            </p:cNvSpPr>
            <p:nvPr/>
          </p:nvSpPr>
          <p:spPr>
            <a:xfrm>
              <a:off x="6441926" y="3560210"/>
              <a:ext cx="216000" cy="216000"/>
            </a:xfrm>
            <a:prstGeom prst="ellipse">
              <a:avLst/>
            </a:prstGeom>
            <a:solidFill>
              <a:srgbClr val="038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>
              <a:spLocks noChangeAspect="1"/>
            </p:cNvSpPr>
            <p:nvPr/>
          </p:nvSpPr>
          <p:spPr>
            <a:xfrm>
              <a:off x="6892638" y="3758309"/>
              <a:ext cx="190800" cy="190800"/>
            </a:xfrm>
            <a:prstGeom prst="ellipse">
              <a:avLst/>
            </a:prstGeom>
            <a:solidFill>
              <a:srgbClr val="026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>
              <a:spLocks noChangeAspect="1"/>
            </p:cNvSpPr>
            <p:nvPr/>
          </p:nvSpPr>
          <p:spPr>
            <a:xfrm>
              <a:off x="5754606" y="2867834"/>
              <a:ext cx="262800" cy="2628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>
              <a:spLocks noChangeAspect="1"/>
            </p:cNvSpPr>
            <p:nvPr/>
          </p:nvSpPr>
          <p:spPr>
            <a:xfrm>
              <a:off x="5585178" y="2412457"/>
              <a:ext cx="266400" cy="2664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7" name="文本框 2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843683" y="3367187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什么是新媒体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文本框 227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7469034" y="5235406"/>
            <a:ext cx="25590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8565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/APP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营销和开发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9" name="文本框 228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2636234" y="5235406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8565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新媒体的表现形式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文本框 229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9082475" y="3670082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8565"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媒体与社工服务的结合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文本框 23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157921" y="2024294"/>
            <a:ext cx="1954381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Kartika" panose="02020503030404060203" pitchFamily="18" charset="0"/>
              </a:rPr>
              <a:t>目  录</a:t>
            </a:r>
            <a:endParaRPr lang="en-US" altLang="zh-CN" sz="5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82208" y="2738007"/>
            <a:ext cx="720000" cy="720000"/>
            <a:chOff x="2482208" y="2738007"/>
            <a:chExt cx="720000" cy="720000"/>
          </a:xfrm>
        </p:grpSpPr>
        <p:sp>
          <p:nvSpPr>
            <p:cNvPr id="204" name="椭圆 203"/>
            <p:cNvSpPr>
              <a:spLocks noChangeAspect="1"/>
            </p:cNvSpPr>
            <p:nvPr/>
          </p:nvSpPr>
          <p:spPr>
            <a:xfrm>
              <a:off x="2482208" y="2738007"/>
              <a:ext cx="720000" cy="720000"/>
            </a:xfrm>
            <a:prstGeom prst="ellipse">
              <a:avLst/>
            </a:prstGeom>
            <a:gradFill>
              <a:gsLst>
                <a:gs pos="21000">
                  <a:srgbClr val="00ECFE"/>
                </a:gs>
                <a:gs pos="80000">
                  <a:srgbClr val="0094FA"/>
                </a:gs>
              </a:gsLst>
              <a:lin ang="18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文本框 23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2551102" y="2867174"/>
              <a:ext cx="58221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Kartika" panose="02020503030404060203" pitchFamily="18" charset="0"/>
                </a:rPr>
                <a:t>01</a:t>
              </a:r>
              <a:endParaRPr lang="en-US" altLang="zh-CN" sz="2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43209" y="4426223"/>
            <a:ext cx="720000" cy="720000"/>
            <a:chOff x="4143209" y="4426223"/>
            <a:chExt cx="720000" cy="720000"/>
          </a:xfrm>
        </p:grpSpPr>
        <p:sp>
          <p:nvSpPr>
            <p:cNvPr id="206" name="椭圆 205"/>
            <p:cNvSpPr>
              <a:spLocks noChangeAspect="1"/>
            </p:cNvSpPr>
            <p:nvPr/>
          </p:nvSpPr>
          <p:spPr>
            <a:xfrm>
              <a:off x="4143209" y="4426223"/>
              <a:ext cx="720000" cy="720000"/>
            </a:xfrm>
            <a:prstGeom prst="ellipse">
              <a:avLst/>
            </a:prstGeom>
            <a:gradFill>
              <a:gsLst>
                <a:gs pos="21000">
                  <a:srgbClr val="3558FB"/>
                </a:gs>
                <a:gs pos="80000">
                  <a:srgbClr val="BE1DFB"/>
                </a:gs>
              </a:gsLst>
              <a:lin ang="18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文本框 23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4212103" y="4555390"/>
              <a:ext cx="58221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Kartika" panose="02020503030404060203" pitchFamily="18" charset="0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97827" y="4426223"/>
            <a:ext cx="720000" cy="720000"/>
            <a:chOff x="7297827" y="4426223"/>
            <a:chExt cx="720000" cy="720000"/>
          </a:xfrm>
        </p:grpSpPr>
        <p:sp>
          <p:nvSpPr>
            <p:cNvPr id="210" name="椭圆 209"/>
            <p:cNvSpPr>
              <a:spLocks noChangeAspect="1"/>
            </p:cNvSpPr>
            <p:nvPr/>
          </p:nvSpPr>
          <p:spPr>
            <a:xfrm>
              <a:off x="7297827" y="4426223"/>
              <a:ext cx="720000" cy="720000"/>
            </a:xfrm>
            <a:prstGeom prst="ellipse">
              <a:avLst/>
            </a:prstGeom>
            <a:gradFill>
              <a:gsLst>
                <a:gs pos="21000">
                  <a:srgbClr val="00ECFE"/>
                </a:gs>
                <a:gs pos="80000">
                  <a:srgbClr val="0094FA"/>
                </a:gs>
              </a:gsLst>
              <a:lin ang="18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文本框 23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7366721" y="4555390"/>
              <a:ext cx="58221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Kartika" panose="02020503030404060203" pitchFamily="18" charset="0"/>
                </a:rPr>
                <a:t>03</a:t>
              </a:r>
              <a:endParaRPr lang="en-US" altLang="zh-CN" sz="2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13786" y="2738007"/>
            <a:ext cx="720000" cy="720000"/>
            <a:chOff x="9013786" y="2738007"/>
            <a:chExt cx="720000" cy="720000"/>
          </a:xfrm>
        </p:grpSpPr>
        <p:sp>
          <p:nvSpPr>
            <p:cNvPr id="211" name="椭圆 210"/>
            <p:cNvSpPr>
              <a:spLocks noChangeAspect="1"/>
            </p:cNvSpPr>
            <p:nvPr/>
          </p:nvSpPr>
          <p:spPr>
            <a:xfrm>
              <a:off x="9013786" y="2738007"/>
              <a:ext cx="720000" cy="720000"/>
            </a:xfrm>
            <a:prstGeom prst="ellipse">
              <a:avLst/>
            </a:prstGeom>
            <a:gradFill>
              <a:gsLst>
                <a:gs pos="21000">
                  <a:srgbClr val="3558FB"/>
                </a:gs>
                <a:gs pos="80000">
                  <a:srgbClr val="BE1DFB"/>
                </a:gs>
              </a:gsLst>
              <a:lin ang="18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文本框 23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9082680" y="2867174"/>
              <a:ext cx="58221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Kartika" panose="02020503030404060203" pitchFamily="18" charset="0"/>
                </a:rPr>
                <a:t>04</a:t>
              </a:r>
              <a:endParaRPr lang="en-US" altLang="zh-CN" sz="2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Kartika" panose="02020503030404060203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21600000">
                                      <p:cBhvr>
                                        <p:cTn id="16" dur="5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350"/>
                            </p:stCondLst>
                            <p:childTnLst>
                              <p:par>
                                <p:cTn id="3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35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96" grpId="0" animBg="1"/>
      <p:bldP spid="227" grpId="0"/>
      <p:bldP spid="228" grpId="0"/>
      <p:bldP spid="229" grpId="0"/>
      <p:bldP spid="230" grpId="0"/>
      <p:bldP spid="2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745"/>
            </a:gs>
            <a:gs pos="100000">
              <a:srgbClr val="1E222E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88" y="308017"/>
            <a:ext cx="2699392" cy="3702599"/>
            <a:chOff x="607688" y="308017"/>
            <a:chExt cx="2699392" cy="3702599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607688" y="809621"/>
              <a:ext cx="2699392" cy="2699392"/>
            </a:xfrm>
            <a:prstGeom prst="ellipse">
              <a:avLst/>
            </a:prstGeom>
            <a:gradFill>
              <a:gsLst>
                <a:gs pos="0">
                  <a:srgbClr val="313745"/>
                </a:gs>
                <a:gs pos="100000">
                  <a:srgbClr val="1E222E"/>
                </a:gs>
              </a:gsLst>
              <a:lin ang="7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19558047">
              <a:off x="1335170" y="308017"/>
              <a:ext cx="1244427" cy="3702599"/>
            </a:xfrm>
            <a:prstGeom prst="ellipse">
              <a:avLst/>
            </a:prstGeom>
            <a:noFill/>
            <a:ln>
              <a:gradFill>
                <a:gsLst>
                  <a:gs pos="78000">
                    <a:schemeClr val="accent1">
                      <a:lumMod val="5000"/>
                      <a:lumOff val="95000"/>
                      <a:alpha val="20000"/>
                    </a:schemeClr>
                  </a:gs>
                  <a:gs pos="87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241928" y="624959"/>
            <a:ext cx="4531754" cy="4531754"/>
          </a:xfrm>
          <a:prstGeom prst="ellipse">
            <a:avLst/>
          </a:prstGeom>
          <a:noFill/>
          <a:ln>
            <a:solidFill>
              <a:schemeClr val="bg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952755" y="-1569724"/>
            <a:ext cx="8921120" cy="8921120"/>
          </a:xfrm>
          <a:prstGeom prst="ellipse">
            <a:avLst/>
          </a:prstGeom>
          <a:noFill/>
          <a:ln>
            <a:solidFill>
              <a:schemeClr val="bg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 rot="-3240000" flipH="1">
            <a:off x="11886755" y="3381653"/>
            <a:ext cx="68101" cy="4125483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3558FB">
                  <a:alpha val="20000"/>
                </a:srgbClr>
              </a:gs>
              <a:gs pos="80000">
                <a:srgbClr val="BE1DFB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-3240000">
            <a:off x="12089652" y="5525247"/>
            <a:ext cx="45719" cy="2318292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00ECFE"/>
              </a:gs>
              <a:gs pos="80000">
                <a:srgbClr val="0094FA">
                  <a:alpha val="4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 rot="-3240000" flipH="1">
            <a:off x="11738064" y="5525248"/>
            <a:ext cx="120394" cy="2318292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00ECFE"/>
              </a:gs>
              <a:gs pos="80000">
                <a:srgbClr val="0094FA">
                  <a:alpha val="4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6672941" y="1417319"/>
            <a:ext cx="144000" cy="144000"/>
          </a:xfrm>
          <a:prstGeom prst="ellipse">
            <a:avLst/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5378045" y="6227947"/>
            <a:ext cx="108000" cy="108000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-3240000" flipH="1">
            <a:off x="3537862" y="3693952"/>
            <a:ext cx="45719" cy="1258404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3558FB">
                  <a:alpha val="20000"/>
                </a:srgbClr>
              </a:gs>
              <a:gs pos="80000">
                <a:srgbClr val="BE1DFB">
                  <a:alpha val="8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-3240000">
            <a:off x="3784553" y="1632269"/>
            <a:ext cx="45719" cy="792460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00ECFE">
                  <a:alpha val="70000"/>
                </a:srgbClr>
              </a:gs>
              <a:gs pos="90000">
                <a:srgbClr val="0094FA">
                  <a:alpha val="4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673444" y="1177127"/>
            <a:ext cx="4314595" cy="645368"/>
            <a:chOff x="5378044" y="3856192"/>
            <a:chExt cx="4314595" cy="645368"/>
          </a:xfrm>
        </p:grpSpPr>
        <p:sp>
          <p:nvSpPr>
            <p:cNvPr id="20" name="圆角矩形 19"/>
            <p:cNvSpPr/>
            <p:nvPr/>
          </p:nvSpPr>
          <p:spPr>
            <a:xfrm>
              <a:off x="5378044" y="3856192"/>
              <a:ext cx="4314595" cy="6001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6017644" y="3856400"/>
              <a:ext cx="293751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600" b="1" dirty="0">
                  <a:gradFill>
                    <a:gsLst>
                      <a:gs pos="76000">
                        <a:srgbClr val="BE1DFB"/>
                      </a:gs>
                      <a:gs pos="27000">
                        <a:srgbClr val="0094FA"/>
                      </a:gs>
                      <a:gs pos="0">
                        <a:srgbClr val="00ECFE"/>
                      </a:gs>
                      <a:gs pos="100000">
                        <a:srgbClr val="FC02F9"/>
                      </a:gs>
                    </a:gsLst>
                    <a:lin ang="19200000" scaled="0"/>
                  </a:gra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什么是新媒体</a:t>
              </a:r>
              <a:endParaRPr lang="zh-CN" altLang="en-US" sz="3600" b="1" dirty="0">
                <a:gradFill>
                  <a:gsLst>
                    <a:gs pos="76000">
                      <a:srgbClr val="BE1DFB"/>
                    </a:gs>
                    <a:gs pos="27000">
                      <a:srgbClr val="0094FA"/>
                    </a:gs>
                    <a:gs pos="0">
                      <a:srgbClr val="00ECFE"/>
                    </a:gs>
                    <a:gs pos="100000">
                      <a:srgbClr val="FC02F9"/>
                    </a:gs>
                  </a:gsLst>
                  <a:lin ang="192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11950" y="2157095"/>
            <a:ext cx="503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新媒体是一种环境，是指当下万物皆媒的环境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443706" y="182870"/>
            <a:ext cx="11801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Kartika" panose="02020503030404060203" pitchFamily="18" charset="0"/>
              </a:rPr>
              <a:t>01</a:t>
            </a:r>
            <a:endParaRPr lang="en-US" altLang="zh-CN" sz="60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6711676" y="2269489"/>
            <a:ext cx="144000" cy="144000"/>
          </a:xfrm>
          <a:prstGeom prst="ellipse">
            <a:avLst/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11950" y="2701290"/>
            <a:ext cx="503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新媒体应该称为数字化新媒体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15785" y="3069590"/>
            <a:ext cx="4340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利用数字技术、网络技术，通过互联网、宽带局域网、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无线通信网、卫星等渠道，以及电脑、手机、数字电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视机等终端，向用户提供信息和娱乐服务的传播形态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11950" y="4138930"/>
            <a:ext cx="503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当前最火热的新媒体传播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载体是移动设备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6711676" y="2818764"/>
            <a:ext cx="144000" cy="144000"/>
          </a:xfrm>
          <a:prstGeom prst="ellipse">
            <a:avLst/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951345" y="4558030"/>
            <a:ext cx="434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手机、平板电脑、智能穿戴设备（谷歌眼镜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711676" y="4251959"/>
            <a:ext cx="144000" cy="144000"/>
          </a:xfrm>
          <a:prstGeom prst="ellipse">
            <a:avLst/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 bldLvl="0" animBg="1"/>
      <p:bldP spid="19" grpId="0" bldLvl="0" animBg="1"/>
      <p:bldP spid="24" grpId="0" bldLvl="0" animBg="1"/>
      <p:bldP spid="9" grpId="0"/>
      <p:bldP spid="9" grpId="1"/>
      <p:bldP spid="21" grpId="0"/>
      <p:bldP spid="22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745"/>
            </a:gs>
            <a:gs pos="100000">
              <a:srgbClr val="1E222E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88" y="308017"/>
            <a:ext cx="2699392" cy="3702599"/>
            <a:chOff x="607688" y="308017"/>
            <a:chExt cx="2699392" cy="3702599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607688" y="809621"/>
              <a:ext cx="2699392" cy="2699392"/>
            </a:xfrm>
            <a:prstGeom prst="ellipse">
              <a:avLst/>
            </a:prstGeom>
            <a:gradFill>
              <a:gsLst>
                <a:gs pos="0">
                  <a:srgbClr val="313745"/>
                </a:gs>
                <a:gs pos="100000">
                  <a:srgbClr val="1E222E"/>
                </a:gs>
              </a:gsLst>
              <a:lin ang="7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19558047">
              <a:off x="1335170" y="308017"/>
              <a:ext cx="1244427" cy="3702599"/>
            </a:xfrm>
            <a:prstGeom prst="ellipse">
              <a:avLst/>
            </a:prstGeom>
            <a:noFill/>
            <a:ln>
              <a:gradFill>
                <a:gsLst>
                  <a:gs pos="78000">
                    <a:schemeClr val="accent1">
                      <a:lumMod val="5000"/>
                      <a:lumOff val="95000"/>
                      <a:alpha val="20000"/>
                    </a:schemeClr>
                  </a:gs>
                  <a:gs pos="87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241928" y="624959"/>
            <a:ext cx="4531754" cy="4531754"/>
          </a:xfrm>
          <a:prstGeom prst="ellipse">
            <a:avLst/>
          </a:prstGeom>
          <a:noFill/>
          <a:ln>
            <a:solidFill>
              <a:schemeClr val="bg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952755" y="-1569724"/>
            <a:ext cx="8921120" cy="8921120"/>
          </a:xfrm>
          <a:prstGeom prst="ellipse">
            <a:avLst/>
          </a:prstGeom>
          <a:noFill/>
          <a:ln>
            <a:solidFill>
              <a:schemeClr val="bg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 rot="-3240000" flipH="1">
            <a:off x="11886755" y="3381653"/>
            <a:ext cx="68101" cy="4125483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3558FB">
                  <a:alpha val="20000"/>
                </a:srgbClr>
              </a:gs>
              <a:gs pos="80000">
                <a:srgbClr val="BE1DFB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-3240000">
            <a:off x="12089652" y="5525247"/>
            <a:ext cx="45719" cy="2318292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00ECFE"/>
              </a:gs>
              <a:gs pos="80000">
                <a:srgbClr val="0094FA">
                  <a:alpha val="4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 rot="-3240000" flipH="1">
            <a:off x="11738064" y="5525248"/>
            <a:ext cx="120394" cy="2318292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00ECFE"/>
              </a:gs>
              <a:gs pos="80000">
                <a:srgbClr val="0094FA">
                  <a:alpha val="4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6672941" y="1417319"/>
            <a:ext cx="144000" cy="144000"/>
          </a:xfrm>
          <a:prstGeom prst="ellipse">
            <a:avLst/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5378045" y="6227947"/>
            <a:ext cx="108000" cy="108000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-3240000" flipH="1">
            <a:off x="3537862" y="3693952"/>
            <a:ext cx="45719" cy="1258404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3558FB">
                  <a:alpha val="20000"/>
                </a:srgbClr>
              </a:gs>
              <a:gs pos="80000">
                <a:srgbClr val="BE1DFB">
                  <a:alpha val="8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-3240000">
            <a:off x="3784553" y="1632269"/>
            <a:ext cx="45719" cy="792460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00ECFE">
                  <a:alpha val="70000"/>
                </a:srgbClr>
              </a:gs>
              <a:gs pos="90000">
                <a:srgbClr val="0094FA">
                  <a:alpha val="4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673444" y="1167175"/>
            <a:ext cx="4314595" cy="645160"/>
            <a:chOff x="5378044" y="3846240"/>
            <a:chExt cx="4314595" cy="645160"/>
          </a:xfrm>
        </p:grpSpPr>
        <p:sp>
          <p:nvSpPr>
            <p:cNvPr id="20" name="圆角矩形 19"/>
            <p:cNvSpPr/>
            <p:nvPr/>
          </p:nvSpPr>
          <p:spPr>
            <a:xfrm>
              <a:off x="5378044" y="3856192"/>
              <a:ext cx="4314595" cy="6001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5620134" y="3846240"/>
              <a:ext cx="385572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600" b="1" dirty="0">
                  <a:gradFill>
                    <a:gsLst>
                      <a:gs pos="76000">
                        <a:srgbClr val="BE1DFB"/>
                      </a:gs>
                      <a:gs pos="27000">
                        <a:srgbClr val="0094FA"/>
                      </a:gs>
                      <a:gs pos="0">
                        <a:srgbClr val="00ECFE"/>
                      </a:gs>
                      <a:gs pos="100000">
                        <a:srgbClr val="FC02F9"/>
                      </a:gs>
                    </a:gsLst>
                    <a:lin ang="19200000" scaled="0"/>
                  </a:gra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新媒体的表现形式</a:t>
              </a:r>
              <a:endParaRPr lang="zh-CN" altLang="en-US" sz="3600" b="1" dirty="0">
                <a:gradFill>
                  <a:gsLst>
                    <a:gs pos="76000">
                      <a:srgbClr val="BE1DFB"/>
                    </a:gs>
                    <a:gs pos="27000">
                      <a:srgbClr val="0094FA"/>
                    </a:gs>
                    <a:gs pos="0">
                      <a:srgbClr val="00ECFE"/>
                    </a:gs>
                    <a:gs pos="100000">
                      <a:srgbClr val="FC02F9"/>
                    </a:gs>
                  </a:gsLst>
                  <a:lin ang="192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11950" y="2157095"/>
            <a:ext cx="503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生活记录：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443706" y="182870"/>
            <a:ext cx="11801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Kartika" panose="02020503030404060203" pitchFamily="18" charset="0"/>
              </a:rPr>
              <a:t>02</a:t>
            </a:r>
            <a:endParaRPr lang="en-US" altLang="zh-CN" sz="60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6711676" y="2269489"/>
            <a:ext cx="144000" cy="144000"/>
          </a:xfrm>
          <a:prstGeom prst="ellipse">
            <a:avLst/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34810" y="3249930"/>
            <a:ext cx="503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增强现实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15785" y="3618230"/>
            <a:ext cx="4340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增强对于真实世界的理解，帮助我们更多认识世界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谷歌眼镜：实时网络信息的交互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11950" y="4390390"/>
            <a:ext cx="503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镜像世界：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6711676" y="3367404"/>
            <a:ext cx="144000" cy="144000"/>
          </a:xfrm>
          <a:prstGeom prst="ellipse">
            <a:avLst/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951345" y="4809490"/>
            <a:ext cx="4340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谷歌地图（二维、三维）,谷歌街景。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并且渗入了维基百科的词条解释，向四维、多维进阶；国内有：百度地图，高德地图，腾讯地图等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711676" y="4503419"/>
            <a:ext cx="144000" cy="144000"/>
          </a:xfrm>
          <a:prstGeom prst="ellipse">
            <a:avLst/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15785" y="2534285"/>
            <a:ext cx="4340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微博/微信上发的短信息、语音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、消费记录；运动手环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记录个人运动情况等。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:checker/>
      </p:transition>
    </mc:Choice>
    <mc:Fallback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7" grpId="0"/>
      <p:bldP spid="18" grpId="0" bldLvl="0" animBg="1"/>
      <p:bldP spid="19" grpId="0" bldLvl="0" animBg="1"/>
      <p:bldP spid="24" grpId="0" bldLvl="0" animBg="1"/>
      <p:bldP spid="9" grpId="0"/>
      <p:bldP spid="9" grpId="1"/>
      <p:bldP spid="21" grpId="0"/>
      <p:bldP spid="22" grpId="0"/>
      <p:bldP spid="2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745"/>
            </a:gs>
            <a:gs pos="100000">
              <a:srgbClr val="1E222E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 rot="2880000">
            <a:off x="2930794" y="-2069381"/>
            <a:ext cx="45719" cy="10975972"/>
          </a:xfrm>
          <a:prstGeom prst="roundRect">
            <a:avLst>
              <a:gd name="adj" fmla="val 41696"/>
            </a:avLst>
          </a:prstGeom>
          <a:gradFill>
            <a:gsLst>
              <a:gs pos="76000">
                <a:srgbClr val="BE1DFB"/>
              </a:gs>
              <a:gs pos="27000">
                <a:srgbClr val="0094FA"/>
              </a:gs>
              <a:gs pos="0">
                <a:srgbClr val="00ECFE"/>
              </a:gs>
              <a:gs pos="100000">
                <a:srgbClr val="FC02F9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1579372" y="-978985"/>
            <a:ext cx="720000" cy="720000"/>
          </a:xfrm>
          <a:prstGeom prst="ellipse">
            <a:avLst/>
          </a:prstGeom>
          <a:gradFill>
            <a:gsLst>
              <a:gs pos="21000">
                <a:srgbClr val="00ECFE"/>
              </a:gs>
              <a:gs pos="80000">
                <a:srgbClr val="0094FA"/>
              </a:gs>
            </a:gsLst>
            <a:lin ang="18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2382043" y="-938777"/>
            <a:ext cx="720000" cy="720000"/>
          </a:xfrm>
          <a:prstGeom prst="ellipse">
            <a:avLst/>
          </a:prstGeom>
          <a:gradFill>
            <a:gsLst>
              <a:gs pos="21000">
                <a:srgbClr val="3558FB"/>
              </a:gs>
              <a:gs pos="80000">
                <a:srgbClr val="BE1DFB"/>
              </a:gs>
            </a:gsLst>
            <a:lin ang="18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394658" y="1121070"/>
            <a:ext cx="3745891" cy="3745891"/>
          </a:xfrm>
          <a:prstGeom prst="ellipse">
            <a:avLst/>
          </a:prstGeom>
          <a:gradFill>
            <a:gsLst>
              <a:gs pos="0">
                <a:srgbClr val="313745"/>
              </a:gs>
              <a:gs pos="100000">
                <a:srgbClr val="1E222E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9558047">
            <a:off x="1404170" y="425004"/>
            <a:ext cx="1726866" cy="5138021"/>
          </a:xfrm>
          <a:prstGeom prst="ellipse">
            <a:avLst/>
          </a:prstGeom>
          <a:noFill/>
          <a:ln>
            <a:gradFill>
              <a:gsLst>
                <a:gs pos="78000">
                  <a:schemeClr val="accent1">
                    <a:lumMod val="5000"/>
                    <a:lumOff val="95000"/>
                    <a:alpha val="20000"/>
                  </a:schemeClr>
                </a:gs>
                <a:gs pos="87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5013090" y="1109550"/>
            <a:ext cx="1923412" cy="1923412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5574244" y="3758793"/>
            <a:ext cx="1711299" cy="171129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>
            <a:spLocks noChangeAspect="1"/>
          </p:cNvSpPr>
          <p:nvPr/>
        </p:nvSpPr>
        <p:spPr>
          <a:xfrm>
            <a:off x="7242407" y="2259493"/>
            <a:ext cx="1473286" cy="1473286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9006184" y="3422231"/>
            <a:ext cx="1257582" cy="125758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10263766" y="1727933"/>
            <a:ext cx="1015803" cy="1015803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 rot="16200000">
            <a:off x="687550" y="1423800"/>
            <a:ext cx="3223644" cy="3251107"/>
            <a:chOff x="5498567" y="0"/>
            <a:chExt cx="4004719" cy="4038834"/>
          </a:xfrm>
        </p:grpSpPr>
        <p:sp>
          <p:nvSpPr>
            <p:cNvPr id="46" name="椭圆 45"/>
            <p:cNvSpPr/>
            <p:nvPr/>
          </p:nvSpPr>
          <p:spPr>
            <a:xfrm>
              <a:off x="5498567" y="1926708"/>
              <a:ext cx="282388" cy="282388"/>
            </a:xfrm>
            <a:prstGeom prst="ellipse">
              <a:avLst/>
            </a:prstGeom>
            <a:solidFill>
              <a:srgbClr val="01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5556623" y="1469508"/>
              <a:ext cx="273600" cy="2736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5718378" y="1012308"/>
              <a:ext cx="270000" cy="2700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6002892" y="627678"/>
              <a:ext cx="266400" cy="2664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6358492" y="325011"/>
              <a:ext cx="262800" cy="2628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6786663" y="107886"/>
              <a:ext cx="259200" cy="2592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7269290" y="0"/>
              <a:ext cx="252000" cy="252000"/>
            </a:xfrm>
            <a:prstGeom prst="ellipse">
              <a:avLst/>
            </a:prstGeom>
            <a:solidFill>
              <a:srgbClr val="029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7747606" y="25980"/>
              <a:ext cx="237600" cy="237600"/>
            </a:xfrm>
            <a:prstGeom prst="ellipse">
              <a:avLst/>
            </a:prstGeom>
            <a:solidFill>
              <a:srgbClr val="028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8222791" y="165021"/>
              <a:ext cx="230400" cy="230400"/>
            </a:xfrm>
            <a:prstGeom prst="ellipse">
              <a:avLst/>
            </a:prstGeom>
            <a:solidFill>
              <a:srgbClr val="03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8633632" y="424449"/>
              <a:ext cx="216000" cy="216000"/>
            </a:xfrm>
            <a:prstGeom prst="ellipse">
              <a:avLst/>
            </a:prstGeom>
            <a:solidFill>
              <a:srgbClr val="2D5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8989229" y="780046"/>
              <a:ext cx="190800" cy="190800"/>
            </a:xfrm>
            <a:prstGeom prst="ellipse">
              <a:avLst/>
            </a:prstGeom>
            <a:solidFill>
              <a:srgbClr val="574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9228714" y="1208217"/>
              <a:ext cx="180000" cy="180000"/>
            </a:xfrm>
            <a:prstGeom prst="ellipse">
              <a:avLst/>
            </a:prstGeom>
            <a:solidFill>
              <a:srgbClr val="7D3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9352086" y="1694442"/>
              <a:ext cx="151200" cy="151200"/>
            </a:xfrm>
            <a:prstGeom prst="ellipse">
              <a:avLst/>
            </a:prstGeom>
            <a:solidFill>
              <a:srgbClr val="9F2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9359346" y="2180669"/>
              <a:ext cx="126000" cy="126000"/>
            </a:xfrm>
            <a:prstGeom prst="ellipse">
              <a:avLst/>
            </a:prstGeom>
            <a:solidFill>
              <a:srgbClr val="D81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9265008" y="2652378"/>
              <a:ext cx="108000" cy="108000"/>
            </a:xfrm>
            <a:prstGeom prst="ellipse">
              <a:avLst/>
            </a:prstGeom>
            <a:solidFill>
              <a:srgbClr val="FC0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9012058" y="3084959"/>
              <a:ext cx="126000" cy="126000"/>
            </a:xfrm>
            <a:prstGeom prst="ellipse">
              <a:avLst/>
            </a:prstGeom>
            <a:solidFill>
              <a:srgbClr val="D91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8698090" y="3417192"/>
              <a:ext cx="151200" cy="151200"/>
            </a:xfrm>
            <a:prstGeom prst="ellipse">
              <a:avLst/>
            </a:prstGeom>
            <a:solidFill>
              <a:srgbClr val="AA2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7837378" y="3813530"/>
              <a:ext cx="180000" cy="180000"/>
            </a:xfrm>
            <a:prstGeom prst="ellipse">
              <a:avLst/>
            </a:prstGeom>
            <a:solidFill>
              <a:srgbClr val="564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8298948" y="3671193"/>
              <a:ext cx="151200" cy="151200"/>
            </a:xfrm>
            <a:prstGeom prst="ellipse">
              <a:avLst/>
            </a:prstGeom>
            <a:solidFill>
              <a:srgbClr val="7F3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7365008" y="3848034"/>
              <a:ext cx="190800" cy="190800"/>
            </a:xfrm>
            <a:prstGeom prst="ellipse">
              <a:avLst/>
            </a:prstGeom>
            <a:solidFill>
              <a:srgbClr val="2E5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6070036" y="3255292"/>
              <a:ext cx="230400" cy="230400"/>
            </a:xfrm>
            <a:prstGeom prst="ellipse">
              <a:avLst/>
            </a:prstGeom>
            <a:solidFill>
              <a:srgbClr val="029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6441926" y="3560210"/>
              <a:ext cx="216000" cy="216000"/>
            </a:xfrm>
            <a:prstGeom prst="ellipse">
              <a:avLst/>
            </a:prstGeom>
            <a:solidFill>
              <a:srgbClr val="038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6892638" y="3758309"/>
              <a:ext cx="190800" cy="190800"/>
            </a:xfrm>
            <a:prstGeom prst="ellipse">
              <a:avLst/>
            </a:prstGeom>
            <a:solidFill>
              <a:srgbClr val="026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5754606" y="2867834"/>
              <a:ext cx="262800" cy="2628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5585178" y="2412457"/>
              <a:ext cx="266400" cy="2664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301897" y="2640454"/>
            <a:ext cx="18389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Kartika" panose="02020503030404060203" pitchFamily="18" charset="0"/>
                <a:ea typeface="幼圆" panose="02010509060101010101" pitchFamily="49" charset="-122"/>
                <a:cs typeface="Kartika" panose="02020503030404060203" pitchFamily="18" charset="0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微营销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71" name="MH_SubTitle_1"/>
          <p:cNvSpPr/>
          <p:nvPr>
            <p:custDataLst>
              <p:tags r:id="rId6"/>
            </p:custDataLst>
          </p:nvPr>
        </p:nvSpPr>
        <p:spPr>
          <a:xfrm>
            <a:off x="5118787" y="3051702"/>
            <a:ext cx="1530012" cy="5334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gradFill>
                  <a:gsLst>
                    <a:gs pos="21000">
                      <a:srgbClr val="00ECFE"/>
                    </a:gs>
                    <a:gs pos="80000">
                      <a:srgbClr val="0094FA"/>
                    </a:gs>
                  </a:gsLst>
                  <a:lin ang="1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订阅号</a:t>
            </a:r>
            <a:endParaRPr lang="zh-CN" altLang="en-US" sz="2400" dirty="0">
              <a:gradFill>
                <a:gsLst>
                  <a:gs pos="21000">
                    <a:srgbClr val="00ECFE"/>
                  </a:gs>
                  <a:gs pos="80000">
                    <a:srgbClr val="0094FA"/>
                  </a:gs>
                </a:gsLst>
                <a:lin ang="1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SubTitle_1"/>
          <p:cNvSpPr/>
          <p:nvPr>
            <p:custDataLst>
              <p:tags r:id="rId7"/>
            </p:custDataLst>
          </p:nvPr>
        </p:nvSpPr>
        <p:spPr>
          <a:xfrm>
            <a:off x="5597947" y="5496106"/>
            <a:ext cx="1530012" cy="5334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gradFill>
                  <a:gsLst>
                    <a:gs pos="21000">
                      <a:srgbClr val="00ECFE"/>
                    </a:gs>
                    <a:gs pos="80000">
                      <a:srgbClr val="0094FA"/>
                    </a:gs>
                  </a:gsLst>
                  <a:lin ang="1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微网站</a:t>
            </a:r>
            <a:endParaRPr lang="zh-CN" altLang="en-US" sz="2400" dirty="0">
              <a:gradFill>
                <a:gsLst>
                  <a:gs pos="21000">
                    <a:srgbClr val="00ECFE"/>
                  </a:gs>
                  <a:gs pos="80000">
                    <a:srgbClr val="0094FA"/>
                  </a:gs>
                </a:gsLst>
                <a:lin ang="1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MH_SubTitle_1"/>
          <p:cNvSpPr/>
          <p:nvPr>
            <p:custDataLst>
              <p:tags r:id="rId8"/>
            </p:custDataLst>
          </p:nvPr>
        </p:nvSpPr>
        <p:spPr>
          <a:xfrm>
            <a:off x="7242407" y="3814872"/>
            <a:ext cx="1530012" cy="5334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gradFill>
                  <a:gsLst>
                    <a:gs pos="21000">
                      <a:srgbClr val="3558FB"/>
                    </a:gs>
                    <a:gs pos="80000">
                      <a:srgbClr val="BE1DFB"/>
                    </a:gs>
                  </a:gsLst>
                  <a:lin ang="1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endParaRPr lang="zh-CN" altLang="en-US" sz="2400" dirty="0">
              <a:gradFill>
                <a:gsLst>
                  <a:gs pos="21000">
                    <a:srgbClr val="3558FB"/>
                  </a:gs>
                  <a:gs pos="80000">
                    <a:srgbClr val="BE1DFB"/>
                  </a:gs>
                </a:gsLst>
                <a:lin ang="1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MH_SubTitle_1"/>
          <p:cNvSpPr/>
          <p:nvPr>
            <p:custDataLst>
              <p:tags r:id="rId9"/>
            </p:custDataLst>
          </p:nvPr>
        </p:nvSpPr>
        <p:spPr>
          <a:xfrm>
            <a:off x="8981159" y="4849828"/>
            <a:ext cx="1530012" cy="5334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gradFill>
                  <a:gsLst>
                    <a:gs pos="21000">
                      <a:srgbClr val="00ECFE"/>
                    </a:gs>
                    <a:gs pos="80000">
                      <a:srgbClr val="0094FA"/>
                    </a:gs>
                  </a:gsLst>
                  <a:lin ang="1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endParaRPr lang="en-US" altLang="zh-CN" sz="2400" dirty="0">
              <a:gradFill>
                <a:gsLst>
                  <a:gs pos="21000">
                    <a:srgbClr val="00ECFE"/>
                  </a:gs>
                  <a:gs pos="80000">
                    <a:srgbClr val="0094FA"/>
                  </a:gs>
                </a:gsLst>
                <a:lin ang="1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MH_SubTitle_1"/>
          <p:cNvSpPr/>
          <p:nvPr>
            <p:custDataLst>
              <p:tags r:id="rId10"/>
            </p:custDataLst>
          </p:nvPr>
        </p:nvSpPr>
        <p:spPr>
          <a:xfrm>
            <a:off x="10006661" y="2815269"/>
            <a:ext cx="1530012" cy="5334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gradFill>
                  <a:gsLst>
                    <a:gs pos="21000">
                      <a:srgbClr val="3558FB"/>
                    </a:gs>
                    <a:gs pos="80000">
                      <a:srgbClr val="BE1DFB"/>
                    </a:gs>
                  </a:gsLst>
                  <a:lin ang="1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消息推送</a:t>
            </a:r>
            <a:endParaRPr lang="zh-CN" altLang="en-US" sz="2400" dirty="0">
              <a:gradFill>
                <a:gsLst>
                  <a:gs pos="21000">
                    <a:srgbClr val="3558FB"/>
                  </a:gs>
                  <a:gs pos="80000">
                    <a:srgbClr val="BE1DFB"/>
                  </a:gs>
                </a:gsLst>
                <a:lin ang="1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42034" y="259552"/>
            <a:ext cx="4314595" cy="645368"/>
            <a:chOff x="5378044" y="3856192"/>
            <a:chExt cx="4314595" cy="645368"/>
          </a:xfrm>
        </p:grpSpPr>
        <p:sp>
          <p:nvSpPr>
            <p:cNvPr id="20" name="圆角矩形 19"/>
            <p:cNvSpPr/>
            <p:nvPr/>
          </p:nvSpPr>
          <p:spPr>
            <a:xfrm>
              <a:off x="5378044" y="3856192"/>
              <a:ext cx="4314595" cy="6001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5975579" y="3856400"/>
              <a:ext cx="336359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600" b="1" dirty="0">
                  <a:gradFill>
                    <a:gsLst>
                      <a:gs pos="76000">
                        <a:srgbClr val="BE1DFB"/>
                      </a:gs>
                      <a:gs pos="27000">
                        <a:srgbClr val="0094FA"/>
                      </a:gs>
                      <a:gs pos="0">
                        <a:srgbClr val="00ECFE"/>
                      </a:gs>
                      <a:gs pos="100000">
                        <a:srgbClr val="FC02F9"/>
                      </a:gs>
                    </a:gsLst>
                    <a:lin ang="19200000" scaled="0"/>
                  </a:gra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微信</a:t>
              </a:r>
              <a:r>
                <a:rPr lang="en-US" altLang="zh-CN" sz="3600" b="1" dirty="0">
                  <a:gradFill>
                    <a:gsLst>
                      <a:gs pos="76000">
                        <a:srgbClr val="BE1DFB"/>
                      </a:gs>
                      <a:gs pos="27000">
                        <a:srgbClr val="0094FA"/>
                      </a:gs>
                      <a:gs pos="0">
                        <a:srgbClr val="00ECFE"/>
                      </a:gs>
                      <a:gs pos="100000">
                        <a:srgbClr val="FC02F9"/>
                      </a:gs>
                    </a:gsLst>
                    <a:lin ang="19200000" scaled="0"/>
                  </a:gra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/APP</a:t>
              </a:r>
              <a:r>
                <a:rPr lang="zh-CN" altLang="en-US" sz="3600" b="1" dirty="0">
                  <a:gradFill>
                    <a:gsLst>
                      <a:gs pos="76000">
                        <a:srgbClr val="BE1DFB"/>
                      </a:gs>
                      <a:gs pos="27000">
                        <a:srgbClr val="0094FA"/>
                      </a:gs>
                      <a:gs pos="0">
                        <a:srgbClr val="00ECFE"/>
                      </a:gs>
                      <a:gs pos="100000">
                        <a:srgbClr val="FC02F9"/>
                      </a:gs>
                    </a:gsLst>
                    <a:lin ang="19200000" scaled="0"/>
                  </a:gra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营销</a:t>
              </a:r>
              <a:endParaRPr lang="zh-CN" altLang="en-US" sz="3600" b="1" dirty="0">
                <a:gradFill>
                  <a:gsLst>
                    <a:gs pos="76000">
                      <a:srgbClr val="BE1DFB"/>
                    </a:gs>
                    <a:gs pos="27000">
                      <a:srgbClr val="0094FA"/>
                    </a:gs>
                    <a:gs pos="0">
                      <a:srgbClr val="00ECFE"/>
                    </a:gs>
                    <a:gs pos="100000">
                      <a:srgbClr val="FC02F9"/>
                    </a:gs>
                  </a:gsLst>
                  <a:lin ang="192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17" name="文本框 1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50576" y="74920"/>
            <a:ext cx="11801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Kartika" panose="02020503030404060203" pitchFamily="18" charset="0"/>
              </a:rPr>
              <a:t>03</a:t>
            </a:r>
            <a:endParaRPr lang="en-US" altLang="zh-CN" sz="60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21600000">
                                      <p:cBhvr>
                                        <p:cTn id="44" dur="5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4" grpId="0" animBg="1"/>
      <p:bldP spid="35" grpId="0" animBg="1"/>
      <p:bldP spid="40" grpId="0" bldLvl="0" animBg="1"/>
      <p:bldP spid="41" grpId="0" animBg="1"/>
      <p:bldP spid="42" grpId="0" bldLvl="0" animBg="1"/>
      <p:bldP spid="43" grpId="0" animBg="1"/>
      <p:bldP spid="44" grpId="0" bldLvl="0" animBg="1"/>
      <p:bldP spid="30" grpId="0"/>
      <p:bldP spid="71" grpId="0"/>
      <p:bldP spid="72" grpId="0"/>
      <p:bldP spid="73" grpId="0"/>
      <p:bldP spid="74" grpId="0"/>
      <p:bldP spid="7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745"/>
            </a:gs>
            <a:gs pos="100000">
              <a:srgbClr val="1E222E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 rot="5400000" flipH="1">
            <a:off x="5803800" y="221813"/>
            <a:ext cx="583153" cy="588121"/>
            <a:chOff x="5498567" y="0"/>
            <a:chExt cx="4004719" cy="4038834"/>
          </a:xfrm>
        </p:grpSpPr>
        <p:sp>
          <p:nvSpPr>
            <p:cNvPr id="3" name="椭圆 2"/>
            <p:cNvSpPr/>
            <p:nvPr/>
          </p:nvSpPr>
          <p:spPr>
            <a:xfrm>
              <a:off x="5498567" y="1926708"/>
              <a:ext cx="282388" cy="282388"/>
            </a:xfrm>
            <a:prstGeom prst="ellipse">
              <a:avLst/>
            </a:prstGeom>
            <a:solidFill>
              <a:srgbClr val="01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5556623" y="1469508"/>
              <a:ext cx="273600" cy="2736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5718378" y="1012308"/>
              <a:ext cx="270000" cy="2700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6002892" y="627678"/>
              <a:ext cx="266400" cy="2664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6358492" y="325011"/>
              <a:ext cx="262800" cy="2628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786663" y="107886"/>
              <a:ext cx="259200" cy="2592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7269290" y="0"/>
              <a:ext cx="252000" cy="252000"/>
            </a:xfrm>
            <a:prstGeom prst="ellipse">
              <a:avLst/>
            </a:prstGeom>
            <a:solidFill>
              <a:srgbClr val="029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747606" y="25980"/>
              <a:ext cx="237600" cy="237600"/>
            </a:xfrm>
            <a:prstGeom prst="ellipse">
              <a:avLst/>
            </a:prstGeom>
            <a:solidFill>
              <a:srgbClr val="028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8222791" y="165021"/>
              <a:ext cx="230400" cy="230400"/>
            </a:xfrm>
            <a:prstGeom prst="ellipse">
              <a:avLst/>
            </a:prstGeom>
            <a:solidFill>
              <a:srgbClr val="03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8633632" y="424449"/>
              <a:ext cx="216000" cy="216000"/>
            </a:xfrm>
            <a:prstGeom prst="ellipse">
              <a:avLst/>
            </a:prstGeom>
            <a:solidFill>
              <a:srgbClr val="2D5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8989229" y="780046"/>
              <a:ext cx="190800" cy="190800"/>
            </a:xfrm>
            <a:prstGeom prst="ellipse">
              <a:avLst/>
            </a:prstGeom>
            <a:solidFill>
              <a:srgbClr val="574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9228714" y="1208217"/>
              <a:ext cx="180000" cy="180000"/>
            </a:xfrm>
            <a:prstGeom prst="ellipse">
              <a:avLst/>
            </a:prstGeom>
            <a:solidFill>
              <a:srgbClr val="7D3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9352086" y="1694442"/>
              <a:ext cx="151200" cy="151200"/>
            </a:xfrm>
            <a:prstGeom prst="ellipse">
              <a:avLst/>
            </a:prstGeom>
            <a:solidFill>
              <a:srgbClr val="9F2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9359346" y="2180669"/>
              <a:ext cx="126000" cy="126000"/>
            </a:xfrm>
            <a:prstGeom prst="ellipse">
              <a:avLst/>
            </a:prstGeom>
            <a:solidFill>
              <a:srgbClr val="D81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9265008" y="2652378"/>
              <a:ext cx="108000" cy="108000"/>
            </a:xfrm>
            <a:prstGeom prst="ellipse">
              <a:avLst/>
            </a:prstGeom>
            <a:solidFill>
              <a:srgbClr val="FC0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9012058" y="3084959"/>
              <a:ext cx="126000" cy="126000"/>
            </a:xfrm>
            <a:prstGeom prst="ellipse">
              <a:avLst/>
            </a:prstGeom>
            <a:solidFill>
              <a:srgbClr val="D91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8698090" y="3417192"/>
              <a:ext cx="151200" cy="151200"/>
            </a:xfrm>
            <a:prstGeom prst="ellipse">
              <a:avLst/>
            </a:prstGeom>
            <a:solidFill>
              <a:srgbClr val="AA2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7837378" y="3813530"/>
              <a:ext cx="180000" cy="180000"/>
            </a:xfrm>
            <a:prstGeom prst="ellipse">
              <a:avLst/>
            </a:prstGeom>
            <a:solidFill>
              <a:srgbClr val="564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8298948" y="3671193"/>
              <a:ext cx="151200" cy="151200"/>
            </a:xfrm>
            <a:prstGeom prst="ellipse">
              <a:avLst/>
            </a:prstGeom>
            <a:solidFill>
              <a:srgbClr val="7F3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7365008" y="3848034"/>
              <a:ext cx="190800" cy="190800"/>
            </a:xfrm>
            <a:prstGeom prst="ellipse">
              <a:avLst/>
            </a:prstGeom>
            <a:solidFill>
              <a:srgbClr val="2E5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070036" y="3255292"/>
              <a:ext cx="230400" cy="230400"/>
            </a:xfrm>
            <a:prstGeom prst="ellipse">
              <a:avLst/>
            </a:prstGeom>
            <a:solidFill>
              <a:srgbClr val="029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6441926" y="3560210"/>
              <a:ext cx="216000" cy="216000"/>
            </a:xfrm>
            <a:prstGeom prst="ellipse">
              <a:avLst/>
            </a:prstGeom>
            <a:solidFill>
              <a:srgbClr val="038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6892638" y="3758309"/>
              <a:ext cx="190800" cy="190800"/>
            </a:xfrm>
            <a:prstGeom prst="ellipse">
              <a:avLst/>
            </a:prstGeom>
            <a:solidFill>
              <a:srgbClr val="026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5754606" y="2867834"/>
              <a:ext cx="262800" cy="2628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5585178" y="2412457"/>
              <a:ext cx="266400" cy="2664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 rot="5400000">
            <a:off x="768127" y="972"/>
            <a:ext cx="45719" cy="1258404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3558FB">
                  <a:alpha val="20000"/>
                </a:srgbClr>
              </a:gs>
              <a:gs pos="80000">
                <a:srgbClr val="BE1DFB">
                  <a:alpha val="8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5400000" flipH="1">
            <a:off x="888805" y="28774"/>
            <a:ext cx="45719" cy="792460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00ECFE">
                  <a:alpha val="70000"/>
                </a:srgbClr>
              </a:gs>
              <a:gs pos="90000">
                <a:srgbClr val="0094FA">
                  <a:alpha val="4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593573" y="241941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微信营销的商业模式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1579372" y="-978985"/>
            <a:ext cx="720000" cy="720000"/>
          </a:xfrm>
          <a:prstGeom prst="ellipse">
            <a:avLst/>
          </a:prstGeom>
          <a:gradFill>
            <a:gsLst>
              <a:gs pos="21000">
                <a:srgbClr val="00ECFE"/>
              </a:gs>
              <a:gs pos="80000">
                <a:srgbClr val="0094FA"/>
              </a:gs>
            </a:gsLst>
            <a:lin ang="18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2382043" y="-938777"/>
            <a:ext cx="720000" cy="720000"/>
          </a:xfrm>
          <a:prstGeom prst="ellipse">
            <a:avLst/>
          </a:prstGeom>
          <a:gradFill>
            <a:gsLst>
              <a:gs pos="21000">
                <a:srgbClr val="3558FB"/>
              </a:gs>
              <a:gs pos="80000">
                <a:srgbClr val="BE1DFB"/>
              </a:gs>
            </a:gsLst>
            <a:lin ang="18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5"/>
          <p:cNvSpPr/>
          <p:nvPr/>
        </p:nvSpPr>
        <p:spPr bwMode="auto">
          <a:xfrm>
            <a:off x="2058656" y="4731413"/>
            <a:ext cx="279260" cy="241179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gradFill>
            <a:gsLst>
              <a:gs pos="21000">
                <a:srgbClr val="00ECFE"/>
              </a:gs>
              <a:gs pos="80000">
                <a:srgbClr val="0094FA"/>
              </a:gs>
            </a:gsLst>
            <a:lin ang="1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6"/>
          <p:cNvSpPr/>
          <p:nvPr/>
        </p:nvSpPr>
        <p:spPr bwMode="auto">
          <a:xfrm>
            <a:off x="4678982" y="4731413"/>
            <a:ext cx="279260" cy="241179"/>
          </a:xfrm>
          <a:custGeom>
            <a:avLst/>
            <a:gdLst>
              <a:gd name="T0" fmla="*/ 24 w 65"/>
              <a:gd name="T1" fmla="*/ 0 h 56"/>
              <a:gd name="T2" fmla="*/ 40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3 w 65"/>
              <a:gd name="T9" fmla="*/ 22 h 56"/>
              <a:gd name="T10" fmla="*/ 45 w 65"/>
              <a:gd name="T11" fmla="*/ 36 h 56"/>
              <a:gd name="T12" fmla="*/ 36 w 65"/>
              <a:gd name="T13" fmla="*/ 52 h 56"/>
              <a:gd name="T14" fmla="*/ 28 w 65"/>
              <a:gd name="T15" fmla="*/ 52 h 56"/>
              <a:gd name="T16" fmla="*/ 19 w 65"/>
              <a:gd name="T17" fmla="*/ 36 h 56"/>
              <a:gd name="T18" fmla="*/ 11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4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4" y="0"/>
                </a:moveTo>
                <a:cubicBezTo>
                  <a:pt x="29" y="0"/>
                  <a:pt x="36" y="0"/>
                  <a:pt x="40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5" y="3"/>
                  <a:pt x="63" y="6"/>
                </a:cubicBezTo>
                <a:cubicBezTo>
                  <a:pt x="53" y="22"/>
                  <a:pt x="53" y="22"/>
                  <a:pt x="53" y="22"/>
                </a:cubicBezTo>
                <a:cubicBezTo>
                  <a:pt x="51" y="26"/>
                  <a:pt x="48" y="32"/>
                  <a:pt x="45" y="36"/>
                </a:cubicBezTo>
                <a:cubicBezTo>
                  <a:pt x="36" y="52"/>
                  <a:pt x="36" y="52"/>
                  <a:pt x="36" y="52"/>
                </a:cubicBezTo>
                <a:cubicBezTo>
                  <a:pt x="34" y="56"/>
                  <a:pt x="30" y="56"/>
                  <a:pt x="28" y="52"/>
                </a:cubicBezTo>
                <a:cubicBezTo>
                  <a:pt x="19" y="36"/>
                  <a:pt x="19" y="36"/>
                  <a:pt x="19" y="36"/>
                </a:cubicBezTo>
                <a:cubicBezTo>
                  <a:pt x="17" y="32"/>
                  <a:pt x="13" y="26"/>
                  <a:pt x="11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1" y="0"/>
                  <a:pt x="6" y="0"/>
                </a:cubicBezTo>
                <a:lnTo>
                  <a:pt x="24" y="0"/>
                </a:lnTo>
                <a:close/>
              </a:path>
            </a:pathLst>
          </a:custGeom>
          <a:gradFill>
            <a:gsLst>
              <a:gs pos="21000">
                <a:srgbClr val="3558FB"/>
              </a:gs>
              <a:gs pos="80000">
                <a:srgbClr val="BE1DFB"/>
              </a:gs>
            </a:gsLst>
            <a:lin ang="1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7"/>
          <p:cNvSpPr/>
          <p:nvPr/>
        </p:nvSpPr>
        <p:spPr bwMode="auto">
          <a:xfrm>
            <a:off x="7313816" y="4731413"/>
            <a:ext cx="282886" cy="241179"/>
          </a:xfrm>
          <a:custGeom>
            <a:avLst/>
            <a:gdLst>
              <a:gd name="T0" fmla="*/ 25 w 66"/>
              <a:gd name="T1" fmla="*/ 0 h 56"/>
              <a:gd name="T2" fmla="*/ 41 w 66"/>
              <a:gd name="T3" fmla="*/ 0 h 56"/>
              <a:gd name="T4" fmla="*/ 59 w 66"/>
              <a:gd name="T5" fmla="*/ 0 h 56"/>
              <a:gd name="T6" fmla="*/ 63 w 66"/>
              <a:gd name="T7" fmla="*/ 6 h 56"/>
              <a:gd name="T8" fmla="*/ 54 w 66"/>
              <a:gd name="T9" fmla="*/ 22 h 56"/>
              <a:gd name="T10" fmla="*/ 46 w 66"/>
              <a:gd name="T11" fmla="*/ 36 h 56"/>
              <a:gd name="T12" fmla="*/ 37 w 66"/>
              <a:gd name="T13" fmla="*/ 52 h 56"/>
              <a:gd name="T14" fmla="*/ 29 w 66"/>
              <a:gd name="T15" fmla="*/ 52 h 56"/>
              <a:gd name="T16" fmla="*/ 20 w 66"/>
              <a:gd name="T17" fmla="*/ 36 h 56"/>
              <a:gd name="T18" fmla="*/ 12 w 66"/>
              <a:gd name="T19" fmla="*/ 22 h 56"/>
              <a:gd name="T20" fmla="*/ 2 w 66"/>
              <a:gd name="T21" fmla="*/ 6 h 56"/>
              <a:gd name="T22" fmla="*/ 6 w 66"/>
              <a:gd name="T23" fmla="*/ 0 h 56"/>
              <a:gd name="T24" fmla="*/ 25 w 66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56">
                <a:moveTo>
                  <a:pt x="25" y="0"/>
                </a:moveTo>
                <a:cubicBezTo>
                  <a:pt x="29" y="0"/>
                  <a:pt x="37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6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8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gradFill>
            <a:gsLst>
              <a:gs pos="21000">
                <a:srgbClr val="00ECFE"/>
              </a:gs>
              <a:gs pos="80000">
                <a:srgbClr val="0094FA"/>
              </a:gs>
            </a:gsLst>
            <a:lin ang="1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8"/>
          <p:cNvSpPr/>
          <p:nvPr/>
        </p:nvSpPr>
        <p:spPr bwMode="auto">
          <a:xfrm>
            <a:off x="9908755" y="4731413"/>
            <a:ext cx="279260" cy="241179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gradFill>
            <a:gsLst>
              <a:gs pos="21000">
                <a:srgbClr val="3558FB"/>
              </a:gs>
              <a:gs pos="80000">
                <a:srgbClr val="BE1DFB"/>
              </a:gs>
            </a:gsLst>
            <a:lin ang="1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1029692" y="5223162"/>
            <a:ext cx="2684043" cy="84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gradFill>
                  <a:gsLst>
                    <a:gs pos="21000">
                      <a:srgbClr val="00ECFE"/>
                    </a:gs>
                    <a:gs pos="80000">
                      <a:srgbClr val="0094FA"/>
                    </a:gs>
                  </a:gsLst>
                  <a:lin ang="1800000" scaled="0"/>
                </a:gradFill>
              </a:rPr>
              <a:t>订阅模式</a:t>
            </a:r>
            <a:endParaRPr lang="zh-CN" altLang="en-US" sz="2000" dirty="0">
              <a:gradFill>
                <a:gsLst>
                  <a:gs pos="21000">
                    <a:srgbClr val="00ECFE"/>
                  </a:gs>
                  <a:gs pos="80000">
                    <a:srgbClr val="0094FA"/>
                  </a:gs>
                </a:gsLst>
                <a:lin ang="1800000" scaled="0"/>
              </a:gra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bg1"/>
                </a:solidFill>
              </a:rPr>
              <a:t>关注自己喜欢的东西，公众号</a:t>
            </a:r>
            <a:endParaRPr lang="zh-CN" altLang="en-US" sz="12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bg1"/>
                </a:solidFill>
              </a:rPr>
              <a:t>获得专业、全面的视角和观点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3451120" y="5223162"/>
            <a:ext cx="2684043" cy="98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gradFill>
                  <a:gsLst>
                    <a:gs pos="21000">
                      <a:srgbClr val="3558FB"/>
                    </a:gs>
                    <a:gs pos="80000">
                      <a:srgbClr val="BE1DFB"/>
                    </a:gs>
                  </a:gsLst>
                  <a:lin ang="1800000" scaled="0"/>
                </a:gradFill>
              </a:rPr>
              <a:t>推送模式</a:t>
            </a:r>
            <a:r>
              <a:rPr lang="en-US" altLang="zh-CN" sz="2000" dirty="0">
                <a:gradFill>
                  <a:gsLst>
                    <a:gs pos="21000">
                      <a:srgbClr val="3558FB"/>
                    </a:gs>
                    <a:gs pos="80000">
                      <a:srgbClr val="BE1DFB"/>
                    </a:gs>
                  </a:gsLst>
                  <a:lin ang="1800000" scaled="0"/>
                </a:gradFill>
              </a:rPr>
              <a:t>&amp;</a:t>
            </a:r>
            <a:r>
              <a:rPr lang="zh-CN" altLang="en-US" sz="2000" dirty="0">
                <a:gradFill>
                  <a:gsLst>
                    <a:gs pos="21000">
                      <a:srgbClr val="3558FB"/>
                    </a:gs>
                    <a:gs pos="80000">
                      <a:srgbClr val="BE1DFB"/>
                    </a:gs>
                  </a:gsLst>
                  <a:lin ang="1800000" scaled="0"/>
                </a:gradFill>
              </a:rPr>
              <a:t>二维码</a:t>
            </a:r>
            <a:endParaRPr lang="zh-CN" altLang="en-US" sz="2000" dirty="0">
              <a:gradFill>
                <a:gsLst>
                  <a:gs pos="21000">
                    <a:srgbClr val="3558FB"/>
                  </a:gs>
                  <a:gs pos="80000">
                    <a:srgbClr val="BE1DFB"/>
                  </a:gs>
                </a:gsLst>
                <a:lin ang="1800000" scaled="0"/>
              </a:gra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bg1"/>
                </a:solidFill>
              </a:rPr>
              <a:t>向用户</a:t>
            </a:r>
            <a:r>
              <a:rPr lang="en-US" altLang="zh-CN" sz="1200" dirty="0">
                <a:solidFill>
                  <a:schemeClr val="bg1"/>
                </a:solidFill>
              </a:rPr>
              <a:t>“</a:t>
            </a:r>
            <a:r>
              <a:rPr lang="zh-CN" altLang="en-US" sz="1200" dirty="0">
                <a:solidFill>
                  <a:schemeClr val="bg1"/>
                </a:solidFill>
                <a:sym typeface="+mn-ea"/>
              </a:rPr>
              <a:t>强制</a:t>
            </a:r>
            <a:r>
              <a:rPr lang="en-US" altLang="zh-CN" sz="1200" dirty="0">
                <a:solidFill>
                  <a:schemeClr val="bg1"/>
                </a:solidFill>
              </a:rPr>
              <a:t>”</a:t>
            </a:r>
            <a:r>
              <a:rPr lang="zh-CN" altLang="en-US" sz="1200" dirty="0">
                <a:solidFill>
                  <a:schemeClr val="bg1"/>
                </a:solidFill>
                <a:sym typeface="+mn-ea"/>
              </a:rPr>
              <a:t>推</a:t>
            </a:r>
            <a:r>
              <a:rPr lang="zh-CN" altLang="en-US" sz="1200" dirty="0">
                <a:solidFill>
                  <a:schemeClr val="bg1"/>
                </a:solidFill>
              </a:rPr>
              <a:t>送各种形式的广告，文字、图片、链接、图文。微信网站可以推送</a:t>
            </a:r>
            <a:r>
              <a:rPr lang="en-US" altLang="zh-CN" sz="1200" dirty="0">
                <a:solidFill>
                  <a:schemeClr val="bg1"/>
                </a:solidFill>
              </a:rPr>
              <a:t>H5</a:t>
            </a:r>
            <a:r>
              <a:rPr lang="zh-CN" altLang="en-US" sz="1200" dirty="0">
                <a:solidFill>
                  <a:schemeClr val="bg1"/>
                </a:solidFill>
              </a:rPr>
              <a:t>内容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6291648" y="5223162"/>
            <a:ext cx="2684043" cy="84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gradFill>
                  <a:gsLst>
                    <a:gs pos="21000">
                      <a:srgbClr val="00ECFE"/>
                    </a:gs>
                    <a:gs pos="80000">
                      <a:srgbClr val="0094FA"/>
                    </a:gs>
                  </a:gsLst>
                  <a:lin ang="1800000" scaled="0"/>
                </a:gradFill>
              </a:rPr>
              <a:t>带动收益</a:t>
            </a:r>
            <a:endParaRPr lang="zh-CN" altLang="en-US" sz="2000" dirty="0">
              <a:gradFill>
                <a:gsLst>
                  <a:gs pos="21000">
                    <a:srgbClr val="00ECFE"/>
                  </a:gs>
                  <a:gs pos="80000">
                    <a:srgbClr val="0094FA"/>
                  </a:gs>
                </a:gsLst>
                <a:lin ang="1800000" scaled="0"/>
              </a:gradFill>
            </a:endParaRPr>
          </a:p>
          <a:p>
            <a:pPr>
              <a:buNone/>
            </a:pPr>
            <a:r>
              <a:rPr lang="en-US" altLang="zh-CN" sz="1200" dirty="0">
                <a:solidFill>
                  <a:schemeClr val="bg1"/>
                </a:solidFill>
                <a:sym typeface="+mn-ea"/>
              </a:rPr>
              <a:t>7.68</a:t>
            </a:r>
            <a:r>
              <a:rPr lang="zh-CN" altLang="en-US" sz="1200" dirty="0">
                <a:solidFill>
                  <a:schemeClr val="bg1"/>
                </a:solidFill>
                <a:sym typeface="+mn-ea"/>
              </a:rPr>
              <a:t>亿的活跃用户承载着</a:t>
            </a:r>
            <a:r>
              <a:rPr lang="zh-CN" altLang="en-US" sz="1200" dirty="0">
                <a:solidFill>
                  <a:schemeClr val="bg1"/>
                </a:solidFill>
              </a:rPr>
              <a:t>微信营销</a:t>
            </a:r>
            <a:endParaRPr lang="zh-CN" altLang="en-US" sz="12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bg1"/>
                </a:solidFill>
              </a:rPr>
              <a:t>微信用户同比去年增长</a:t>
            </a:r>
            <a:r>
              <a:rPr lang="en-US" altLang="zh-CN" sz="1200" dirty="0">
                <a:solidFill>
                  <a:schemeClr val="bg1"/>
                </a:solidFill>
              </a:rPr>
              <a:t>35%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8959544" y="5223162"/>
            <a:ext cx="2684043" cy="102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gradFill>
                  <a:gsLst>
                    <a:gs pos="21000">
                      <a:srgbClr val="3558FB"/>
                    </a:gs>
                    <a:gs pos="80000">
                      <a:srgbClr val="BE1DFB"/>
                    </a:gs>
                  </a:gsLst>
                  <a:lin ang="1800000" scaled="0"/>
                </a:gradFill>
              </a:rPr>
              <a:t>用户整合（吸纳用户</a:t>
            </a:r>
            <a:r>
              <a:rPr lang="zh-CN" altLang="en-US" sz="2000" dirty="0">
                <a:gradFill>
                  <a:gsLst>
                    <a:gs pos="21000">
                      <a:srgbClr val="3558FB"/>
                    </a:gs>
                    <a:gs pos="80000">
                      <a:srgbClr val="BE1DFB"/>
                    </a:gs>
                  </a:gsLst>
                  <a:lin ang="1800000" scaled="0"/>
                </a:gradFill>
              </a:rPr>
              <a:t>）</a:t>
            </a:r>
            <a:endParaRPr lang="zh-CN" altLang="en-US" sz="2000" dirty="0">
              <a:gradFill>
                <a:gsLst>
                  <a:gs pos="21000">
                    <a:srgbClr val="3558FB"/>
                  </a:gs>
                  <a:gs pos="80000">
                    <a:srgbClr val="BE1DFB"/>
                  </a:gs>
                </a:gsLst>
                <a:lin ang="1800000" scaled="0"/>
              </a:gra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bg1"/>
                </a:solidFill>
              </a:rPr>
              <a:t>微信订阅号</a:t>
            </a:r>
            <a:r>
              <a:rPr lang="en-US" altLang="zh-CN" sz="1200" dirty="0">
                <a:solidFill>
                  <a:schemeClr val="bg1"/>
                </a:solidFill>
              </a:rPr>
              <a:t>/</a:t>
            </a:r>
            <a:r>
              <a:rPr lang="zh-CN" altLang="en-US" sz="1200" dirty="0">
                <a:solidFill>
                  <a:schemeClr val="bg1"/>
                </a:solidFill>
              </a:rPr>
              <a:t>微网站</a:t>
            </a:r>
            <a:r>
              <a:rPr lang="en-US" altLang="zh-CN" sz="1200" dirty="0">
                <a:solidFill>
                  <a:schemeClr val="bg1"/>
                </a:solidFill>
              </a:rPr>
              <a:t>/</a:t>
            </a:r>
            <a:r>
              <a:rPr lang="zh-CN" altLang="en-US" sz="1200" dirty="0">
                <a:solidFill>
                  <a:schemeClr val="bg1"/>
                </a:solidFill>
              </a:rPr>
              <a:t>小程序的存在为企业或者个人带来用户的采集和整合</a:t>
            </a:r>
            <a:endParaRPr lang="zh-CN" altLang="en-US" sz="12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bg1"/>
                </a:solidFill>
              </a:rPr>
              <a:t>用户</a:t>
            </a:r>
            <a:r>
              <a:rPr lang="en-US" altLang="zh-CN" sz="1200" dirty="0">
                <a:solidFill>
                  <a:schemeClr val="bg1"/>
                </a:solidFill>
              </a:rPr>
              <a:t>=&gt;</a:t>
            </a:r>
            <a:r>
              <a:rPr lang="zh-CN" altLang="en-US" sz="1200" dirty="0">
                <a:solidFill>
                  <a:schemeClr val="bg1"/>
                </a:solidFill>
              </a:rPr>
              <a:t>流量</a:t>
            </a:r>
            <a:r>
              <a:rPr lang="en-US" altLang="zh-CN" sz="1200" dirty="0">
                <a:solidFill>
                  <a:schemeClr val="bg1"/>
                </a:solidFill>
              </a:rPr>
              <a:t>=&gt;</a:t>
            </a:r>
            <a:r>
              <a:rPr lang="zh-CN" altLang="en-US" sz="1200" dirty="0">
                <a:solidFill>
                  <a:schemeClr val="bg1"/>
                </a:solidFill>
              </a:rPr>
              <a:t>收益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913212" y="2354079"/>
            <a:ext cx="2170610" cy="2179676"/>
            <a:chOff x="8913212" y="2354079"/>
            <a:chExt cx="2170610" cy="2179676"/>
          </a:xfrm>
        </p:grpSpPr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8913212" y="2354079"/>
              <a:ext cx="2170610" cy="217967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558FB"/>
                  </a:gs>
                  <a:gs pos="100000">
                    <a:srgbClr val="BE1DFB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9223300" y="2673233"/>
              <a:ext cx="1564942" cy="1572196"/>
            </a:xfrm>
            <a:prstGeom prst="ellipse">
              <a:avLst/>
            </a:prstGeom>
            <a:gradFill>
              <a:gsLst>
                <a:gs pos="21000">
                  <a:srgbClr val="3558FB"/>
                </a:gs>
                <a:gs pos="80000">
                  <a:srgbClr val="BE1DFB"/>
                </a:gs>
              </a:gsLst>
              <a:lin ang="1800000" scaled="0"/>
            </a:gradFill>
            <a:ln w="15875">
              <a:noFill/>
            </a:ln>
            <a:effectLst>
              <a:outerShdw blurRad="127000" dist="38100" dir="2700000" algn="tl" rotWithShape="0">
                <a:srgbClr val="41415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 bwMode="auto">
            <a:xfrm>
              <a:off x="9722271" y="3086620"/>
              <a:ext cx="608790" cy="714928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710640" y="2354079"/>
            <a:ext cx="2170610" cy="2179676"/>
            <a:chOff x="3710640" y="2354079"/>
            <a:chExt cx="2170610" cy="2179676"/>
          </a:xfrm>
        </p:grpSpPr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3710640" y="2354079"/>
              <a:ext cx="2170610" cy="217967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558FB"/>
                  </a:gs>
                  <a:gs pos="100000">
                    <a:srgbClr val="BE1DFB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4015287" y="2673233"/>
              <a:ext cx="1564942" cy="1572196"/>
            </a:xfrm>
            <a:prstGeom prst="ellipse">
              <a:avLst/>
            </a:prstGeom>
            <a:gradFill>
              <a:gsLst>
                <a:gs pos="21000">
                  <a:srgbClr val="3558FB"/>
                </a:gs>
                <a:gs pos="80000">
                  <a:srgbClr val="BE1DFB"/>
                </a:gs>
              </a:gsLst>
              <a:lin ang="1800000" scaled="0"/>
            </a:gradFill>
            <a:ln w="15875">
              <a:noFill/>
            </a:ln>
            <a:effectLst>
              <a:outerShdw blurRad="50800" dist="38100" dir="2700000" algn="tl" rotWithShape="0">
                <a:srgbClr val="41415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 26"/>
            <p:cNvSpPr>
              <a:spLocks noEditPoints="1"/>
            </p:cNvSpPr>
            <p:nvPr/>
          </p:nvSpPr>
          <p:spPr bwMode="auto">
            <a:xfrm>
              <a:off x="4468312" y="3139354"/>
              <a:ext cx="605073" cy="635711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301953" y="2354079"/>
            <a:ext cx="2170610" cy="2179676"/>
            <a:chOff x="6301953" y="2354079"/>
            <a:chExt cx="2170610" cy="2179676"/>
          </a:xfrm>
        </p:grpSpPr>
        <p:sp>
          <p:nvSpPr>
            <p:cNvPr id="50" name="Oval 14"/>
            <p:cNvSpPr>
              <a:spLocks noChangeArrowheads="1"/>
            </p:cNvSpPr>
            <p:nvPr/>
          </p:nvSpPr>
          <p:spPr bwMode="auto">
            <a:xfrm>
              <a:off x="6301953" y="2354079"/>
              <a:ext cx="2170610" cy="217967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0ECFE"/>
                  </a:gs>
                  <a:gs pos="100000">
                    <a:srgbClr val="0094FA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1" name="Oval 22"/>
            <p:cNvSpPr>
              <a:spLocks noChangeArrowheads="1"/>
            </p:cNvSpPr>
            <p:nvPr/>
          </p:nvSpPr>
          <p:spPr bwMode="auto">
            <a:xfrm>
              <a:off x="6606600" y="2673233"/>
              <a:ext cx="1561316" cy="1572196"/>
            </a:xfrm>
            <a:prstGeom prst="ellipse">
              <a:avLst/>
            </a:prstGeom>
            <a:gradFill>
              <a:gsLst>
                <a:gs pos="21000">
                  <a:srgbClr val="00ECFE"/>
                </a:gs>
                <a:gs pos="80000">
                  <a:srgbClr val="0094FA"/>
                </a:gs>
              </a:gsLst>
              <a:lin ang="1800000" scaled="0"/>
            </a:gradFill>
            <a:ln w="15875">
              <a:noFill/>
            </a:ln>
            <a:effectLst>
              <a:outerShdw blurRad="50800" dist="38100" dir="2700000" algn="tl" rotWithShape="0">
                <a:srgbClr val="41415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Freeform 33"/>
            <p:cNvSpPr>
              <a:spLocks noEditPoints="1"/>
            </p:cNvSpPr>
            <p:nvPr/>
          </p:nvSpPr>
          <p:spPr bwMode="auto">
            <a:xfrm>
              <a:off x="7091684" y="3134149"/>
              <a:ext cx="727150" cy="682917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10261" y="2354079"/>
            <a:ext cx="2170610" cy="2179676"/>
            <a:chOff x="1110261" y="2354079"/>
            <a:chExt cx="2170610" cy="2179676"/>
          </a:xfrm>
        </p:grpSpPr>
        <p:sp>
          <p:nvSpPr>
            <p:cNvPr id="54" name="Oval 9"/>
            <p:cNvSpPr>
              <a:spLocks noChangeArrowheads="1"/>
            </p:cNvSpPr>
            <p:nvPr/>
          </p:nvSpPr>
          <p:spPr bwMode="auto">
            <a:xfrm>
              <a:off x="1110261" y="2354079"/>
              <a:ext cx="2170610" cy="217967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0ECFE"/>
                  </a:gs>
                  <a:gs pos="100000">
                    <a:srgbClr val="0094FA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Oval 20"/>
            <p:cNvSpPr>
              <a:spLocks noChangeArrowheads="1"/>
            </p:cNvSpPr>
            <p:nvPr/>
          </p:nvSpPr>
          <p:spPr bwMode="auto">
            <a:xfrm>
              <a:off x="1426521" y="2673233"/>
              <a:ext cx="1564942" cy="1572196"/>
            </a:xfrm>
            <a:prstGeom prst="ellipse">
              <a:avLst/>
            </a:prstGeom>
            <a:gradFill>
              <a:gsLst>
                <a:gs pos="21000">
                  <a:srgbClr val="00ECFE"/>
                </a:gs>
                <a:gs pos="80000">
                  <a:srgbClr val="0094FA"/>
                </a:gs>
              </a:gsLst>
              <a:lin ang="1800000" scaled="0"/>
            </a:gradFill>
            <a:ln w="15875">
              <a:noFill/>
            </a:ln>
            <a:effectLst>
              <a:outerShdw blurRad="50800" dist="38100" dir="2700000" algn="tl" rotWithShape="0">
                <a:srgbClr val="41415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Freeform 45"/>
            <p:cNvSpPr>
              <a:spLocks noEditPoints="1"/>
            </p:cNvSpPr>
            <p:nvPr/>
          </p:nvSpPr>
          <p:spPr bwMode="auto">
            <a:xfrm>
              <a:off x="1944257" y="3014262"/>
              <a:ext cx="590430" cy="760803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1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29 h 631"/>
                <a:gd name="T68" fmla="*/ 409 w 491"/>
                <a:gd name="T69" fmla="*/ 629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29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8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1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1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5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5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1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29"/>
                  </a:moveTo>
                  <a:lnTo>
                    <a:pt x="315" y="629"/>
                  </a:lnTo>
                  <a:lnTo>
                    <a:pt x="409" y="629"/>
                  </a:lnTo>
                  <a:cubicBezTo>
                    <a:pt x="429" y="629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29"/>
                    <a:pt x="303" y="629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7" name="Freeform 13"/>
          <p:cNvSpPr/>
          <p:nvPr/>
        </p:nvSpPr>
        <p:spPr bwMode="auto">
          <a:xfrm>
            <a:off x="2105804" y="2354079"/>
            <a:ext cx="2749076" cy="2170609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7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7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gradFill>
            <a:gsLst>
              <a:gs pos="21000">
                <a:srgbClr val="00ECFE"/>
              </a:gs>
              <a:gs pos="80000">
                <a:srgbClr val="0094FA"/>
              </a:gs>
            </a:gsLst>
            <a:lin ang="1800000" scaled="0"/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8" name="Freeform 16"/>
          <p:cNvSpPr/>
          <p:nvPr/>
        </p:nvSpPr>
        <p:spPr bwMode="auto">
          <a:xfrm>
            <a:off x="4697116" y="2354079"/>
            <a:ext cx="2749076" cy="2170609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6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0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6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gradFill>
            <a:gsLst>
              <a:gs pos="21000">
                <a:srgbClr val="3558FB"/>
              </a:gs>
              <a:gs pos="80000">
                <a:srgbClr val="BE1DFB"/>
              </a:gs>
            </a:gsLst>
            <a:lin ang="1800000" scaled="0"/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9" name="Freeform 19"/>
          <p:cNvSpPr/>
          <p:nvPr/>
        </p:nvSpPr>
        <p:spPr bwMode="auto">
          <a:xfrm>
            <a:off x="7310189" y="2354079"/>
            <a:ext cx="2752703" cy="2170609"/>
          </a:xfrm>
          <a:custGeom>
            <a:avLst/>
            <a:gdLst>
              <a:gd name="T0" fmla="*/ 627 w 642"/>
              <a:gd name="T1" fmla="*/ 504 h 504"/>
              <a:gd name="T2" fmla="*/ 322 w 642"/>
              <a:gd name="T3" fmla="*/ 266 h 504"/>
              <a:gd name="T4" fmla="*/ 14 w 642"/>
              <a:gd name="T5" fmla="*/ 28 h 504"/>
              <a:gd name="T6" fmla="*/ 0 w 642"/>
              <a:gd name="T7" fmla="*/ 14 h 504"/>
              <a:gd name="T8" fmla="*/ 14 w 642"/>
              <a:gd name="T9" fmla="*/ 0 h 504"/>
              <a:gd name="T10" fmla="*/ 347 w 642"/>
              <a:gd name="T11" fmla="*/ 252 h 504"/>
              <a:gd name="T12" fmla="*/ 627 w 642"/>
              <a:gd name="T13" fmla="*/ 476 h 504"/>
              <a:gd name="T14" fmla="*/ 642 w 642"/>
              <a:gd name="T15" fmla="*/ 490 h 504"/>
              <a:gd name="T16" fmla="*/ 627 w 642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2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9" y="0"/>
                  <a:pt x="274" y="128"/>
                  <a:pt x="347" y="252"/>
                </a:cubicBezTo>
                <a:cubicBezTo>
                  <a:pt x="415" y="367"/>
                  <a:pt x="479" y="476"/>
                  <a:pt x="627" y="476"/>
                </a:cubicBezTo>
                <a:cubicBezTo>
                  <a:pt x="635" y="476"/>
                  <a:pt x="642" y="482"/>
                  <a:pt x="642" y="490"/>
                </a:cubicBezTo>
                <a:cubicBezTo>
                  <a:pt x="642" y="498"/>
                  <a:pt x="635" y="504"/>
                  <a:pt x="627" y="504"/>
                </a:cubicBezTo>
                <a:close/>
              </a:path>
            </a:pathLst>
          </a:custGeom>
          <a:gradFill>
            <a:gsLst>
              <a:gs pos="21000">
                <a:srgbClr val="00ECFE"/>
              </a:gs>
              <a:gs pos="80000">
                <a:srgbClr val="0094FA"/>
              </a:gs>
            </a:gsLst>
            <a:lin ang="1800000" scaled="0"/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2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2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28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57" grpId="0" animBg="1"/>
      <p:bldP spid="58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745"/>
            </a:gs>
            <a:gs pos="100000">
              <a:srgbClr val="1E222E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 rot="5400000" flipH="1">
            <a:off x="5803800" y="298013"/>
            <a:ext cx="583153" cy="588121"/>
            <a:chOff x="5498567" y="0"/>
            <a:chExt cx="4004719" cy="4038834"/>
          </a:xfrm>
        </p:grpSpPr>
        <p:sp>
          <p:nvSpPr>
            <p:cNvPr id="3" name="椭圆 2"/>
            <p:cNvSpPr/>
            <p:nvPr/>
          </p:nvSpPr>
          <p:spPr>
            <a:xfrm>
              <a:off x="5498567" y="1926708"/>
              <a:ext cx="282388" cy="282388"/>
            </a:xfrm>
            <a:prstGeom prst="ellipse">
              <a:avLst/>
            </a:prstGeom>
            <a:solidFill>
              <a:srgbClr val="01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5556623" y="1469508"/>
              <a:ext cx="273600" cy="2736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5718378" y="1012308"/>
              <a:ext cx="270000" cy="2700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6002892" y="627678"/>
              <a:ext cx="266400" cy="2664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6358492" y="325011"/>
              <a:ext cx="262800" cy="2628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786663" y="107886"/>
              <a:ext cx="259200" cy="2592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7269290" y="0"/>
              <a:ext cx="252000" cy="252000"/>
            </a:xfrm>
            <a:prstGeom prst="ellipse">
              <a:avLst/>
            </a:prstGeom>
            <a:solidFill>
              <a:srgbClr val="029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747606" y="25980"/>
              <a:ext cx="237600" cy="237600"/>
            </a:xfrm>
            <a:prstGeom prst="ellipse">
              <a:avLst/>
            </a:prstGeom>
            <a:solidFill>
              <a:srgbClr val="028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8222791" y="165021"/>
              <a:ext cx="230400" cy="230400"/>
            </a:xfrm>
            <a:prstGeom prst="ellipse">
              <a:avLst/>
            </a:prstGeom>
            <a:solidFill>
              <a:srgbClr val="03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8633632" y="424449"/>
              <a:ext cx="216000" cy="216000"/>
            </a:xfrm>
            <a:prstGeom prst="ellipse">
              <a:avLst/>
            </a:prstGeom>
            <a:solidFill>
              <a:srgbClr val="2D5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8989229" y="780046"/>
              <a:ext cx="190800" cy="190800"/>
            </a:xfrm>
            <a:prstGeom prst="ellipse">
              <a:avLst/>
            </a:prstGeom>
            <a:solidFill>
              <a:srgbClr val="574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9228714" y="1208217"/>
              <a:ext cx="180000" cy="180000"/>
            </a:xfrm>
            <a:prstGeom prst="ellipse">
              <a:avLst/>
            </a:prstGeom>
            <a:solidFill>
              <a:srgbClr val="7D3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9352086" y="1694442"/>
              <a:ext cx="151200" cy="151200"/>
            </a:xfrm>
            <a:prstGeom prst="ellipse">
              <a:avLst/>
            </a:prstGeom>
            <a:solidFill>
              <a:srgbClr val="9F2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9359346" y="2180669"/>
              <a:ext cx="126000" cy="126000"/>
            </a:xfrm>
            <a:prstGeom prst="ellipse">
              <a:avLst/>
            </a:prstGeom>
            <a:solidFill>
              <a:srgbClr val="D81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9265008" y="2652378"/>
              <a:ext cx="108000" cy="108000"/>
            </a:xfrm>
            <a:prstGeom prst="ellipse">
              <a:avLst/>
            </a:prstGeom>
            <a:solidFill>
              <a:srgbClr val="FC0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9012058" y="3084959"/>
              <a:ext cx="126000" cy="126000"/>
            </a:xfrm>
            <a:prstGeom prst="ellipse">
              <a:avLst/>
            </a:prstGeom>
            <a:solidFill>
              <a:srgbClr val="D91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8698090" y="3417192"/>
              <a:ext cx="151200" cy="151200"/>
            </a:xfrm>
            <a:prstGeom prst="ellipse">
              <a:avLst/>
            </a:prstGeom>
            <a:solidFill>
              <a:srgbClr val="AA2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7837378" y="3813530"/>
              <a:ext cx="180000" cy="180000"/>
            </a:xfrm>
            <a:prstGeom prst="ellipse">
              <a:avLst/>
            </a:prstGeom>
            <a:solidFill>
              <a:srgbClr val="564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8298948" y="3671193"/>
              <a:ext cx="151200" cy="151200"/>
            </a:xfrm>
            <a:prstGeom prst="ellipse">
              <a:avLst/>
            </a:prstGeom>
            <a:solidFill>
              <a:srgbClr val="7F3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7365008" y="3848034"/>
              <a:ext cx="190800" cy="190800"/>
            </a:xfrm>
            <a:prstGeom prst="ellipse">
              <a:avLst/>
            </a:prstGeom>
            <a:solidFill>
              <a:srgbClr val="2E5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070036" y="3255292"/>
              <a:ext cx="230400" cy="230400"/>
            </a:xfrm>
            <a:prstGeom prst="ellipse">
              <a:avLst/>
            </a:prstGeom>
            <a:solidFill>
              <a:srgbClr val="029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6441926" y="3560210"/>
              <a:ext cx="216000" cy="216000"/>
            </a:xfrm>
            <a:prstGeom prst="ellipse">
              <a:avLst/>
            </a:prstGeom>
            <a:solidFill>
              <a:srgbClr val="038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6892638" y="3758309"/>
              <a:ext cx="190800" cy="190800"/>
            </a:xfrm>
            <a:prstGeom prst="ellipse">
              <a:avLst/>
            </a:prstGeom>
            <a:solidFill>
              <a:srgbClr val="026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5754606" y="2867834"/>
              <a:ext cx="262800" cy="2628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5585178" y="2412457"/>
              <a:ext cx="266400" cy="2664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 rot="5400000">
            <a:off x="768127" y="972"/>
            <a:ext cx="45719" cy="1258404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3558FB">
                  <a:alpha val="20000"/>
                </a:srgbClr>
              </a:gs>
              <a:gs pos="80000">
                <a:srgbClr val="BE1DFB">
                  <a:alpha val="8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5400000" flipH="1">
            <a:off x="888805" y="28774"/>
            <a:ext cx="45719" cy="792460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00ECFE">
                  <a:alpha val="70000"/>
                </a:srgbClr>
              </a:gs>
              <a:gs pos="90000">
                <a:srgbClr val="0094FA">
                  <a:alpha val="4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803841" y="212227"/>
            <a:ext cx="2926715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/APP</a:t>
            </a:r>
            <a:r>
              <a:rPr lang="zh-CN" altLang="en-US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3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1579372" y="-978985"/>
            <a:ext cx="720000" cy="720000"/>
          </a:xfrm>
          <a:prstGeom prst="ellipse">
            <a:avLst/>
          </a:prstGeom>
          <a:gradFill>
            <a:gsLst>
              <a:gs pos="21000">
                <a:srgbClr val="00ECFE"/>
              </a:gs>
              <a:gs pos="80000">
                <a:srgbClr val="0094FA"/>
              </a:gs>
            </a:gsLst>
            <a:lin ang="18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2382043" y="-938777"/>
            <a:ext cx="720000" cy="720000"/>
          </a:xfrm>
          <a:prstGeom prst="ellipse">
            <a:avLst/>
          </a:prstGeom>
          <a:gradFill>
            <a:gsLst>
              <a:gs pos="21000">
                <a:srgbClr val="3558FB"/>
              </a:gs>
              <a:gs pos="80000">
                <a:srgbClr val="BE1DFB"/>
              </a:gs>
            </a:gsLst>
            <a:lin ang="18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Straight Line buttom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CxnSpPr/>
          <p:nvPr/>
        </p:nvCxnSpPr>
        <p:spPr>
          <a:xfrm>
            <a:off x="915763" y="4030342"/>
            <a:ext cx="10363200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218254" y="3452394"/>
            <a:ext cx="1113973" cy="1113970"/>
            <a:chOff x="2218254" y="3060508"/>
            <a:chExt cx="1113973" cy="1113970"/>
          </a:xfrm>
        </p:grpSpPr>
        <p:sp>
          <p:nvSpPr>
            <p:cNvPr id="36" name="Oval 4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  <p:cNvSpPr/>
            <p:nvPr/>
          </p:nvSpPr>
          <p:spPr>
            <a:xfrm>
              <a:off x="2218254" y="3060508"/>
              <a:ext cx="1113973" cy="1113970"/>
            </a:xfrm>
            <a:prstGeom prst="ellipse">
              <a:avLst/>
            </a:prstGeom>
            <a:gradFill>
              <a:gsLst>
                <a:gs pos="21000">
                  <a:srgbClr val="00ECFE"/>
                </a:gs>
                <a:gs pos="80000">
                  <a:srgbClr val="0094FA"/>
                </a:gs>
              </a:gsLst>
              <a:lin ang="18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37" name="Freeform 48"/>
            <p:cNvSpPr>
              <a:spLocks noChangeAspect="1" noEditPoints="1"/>
            </p:cNvSpPr>
            <p:nvPr/>
          </p:nvSpPr>
          <p:spPr bwMode="auto">
            <a:xfrm>
              <a:off x="2539706" y="3399517"/>
              <a:ext cx="468000" cy="447969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37750" y="3279559"/>
            <a:ext cx="1459644" cy="1459644"/>
            <a:chOff x="3537750" y="2887673"/>
            <a:chExt cx="1459644" cy="1459644"/>
          </a:xfrm>
        </p:grpSpPr>
        <p:sp>
          <p:nvSpPr>
            <p:cNvPr id="40" name="Oval 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  <p:cNvSpPr/>
            <p:nvPr/>
          </p:nvSpPr>
          <p:spPr>
            <a:xfrm>
              <a:off x="3537750" y="2887673"/>
              <a:ext cx="1459644" cy="1459644"/>
            </a:xfrm>
            <a:prstGeom prst="ellipse">
              <a:avLst/>
            </a:prstGeom>
            <a:gradFill>
              <a:gsLst>
                <a:gs pos="21000">
                  <a:srgbClr val="3558FB"/>
                </a:gs>
                <a:gs pos="80000">
                  <a:srgbClr val="BE1DFB"/>
                </a:gs>
              </a:gsLst>
              <a:lin ang="18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5" dirty="0">
                <a:solidFill>
                  <a:schemeClr val="accent2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41" name="Freeform 26"/>
            <p:cNvSpPr>
              <a:spLocks noEditPoints="1"/>
            </p:cNvSpPr>
            <p:nvPr/>
          </p:nvSpPr>
          <p:spPr bwMode="auto">
            <a:xfrm>
              <a:off x="4042203" y="3354026"/>
              <a:ext cx="473513" cy="4974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202917" y="3114934"/>
            <a:ext cx="1788894" cy="1788891"/>
            <a:chOff x="5202917" y="2723048"/>
            <a:chExt cx="1788894" cy="1788891"/>
          </a:xfrm>
        </p:grpSpPr>
        <p:sp>
          <p:nvSpPr>
            <p:cNvPr id="44" name="Oval 12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  <p:cNvSpPr/>
            <p:nvPr/>
          </p:nvSpPr>
          <p:spPr>
            <a:xfrm>
              <a:off x="5202917" y="2723048"/>
              <a:ext cx="1788894" cy="1788891"/>
            </a:xfrm>
            <a:prstGeom prst="ellipse">
              <a:avLst/>
            </a:prstGeom>
            <a:gradFill>
              <a:gsLst>
                <a:gs pos="21000">
                  <a:srgbClr val="00ECFE"/>
                </a:gs>
                <a:gs pos="80000">
                  <a:srgbClr val="0094FA"/>
                </a:gs>
              </a:gsLst>
              <a:lin ang="1800000" scaled="0"/>
            </a:gradFill>
            <a:ln>
              <a:noFill/>
            </a:ln>
            <a:effectLst>
              <a:outerShdw blurRad="1143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5" dirty="0">
                <a:solidFill>
                  <a:schemeClr val="accent3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5845977" y="3274949"/>
              <a:ext cx="600550" cy="755238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197333" y="3279559"/>
            <a:ext cx="1459644" cy="1459644"/>
            <a:chOff x="7197333" y="2887673"/>
            <a:chExt cx="1459644" cy="1459644"/>
          </a:xfrm>
        </p:grpSpPr>
        <p:sp>
          <p:nvSpPr>
            <p:cNvPr id="48" name="Oval 16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  <p:cNvSpPr/>
            <p:nvPr/>
          </p:nvSpPr>
          <p:spPr>
            <a:xfrm>
              <a:off x="7197333" y="2887673"/>
              <a:ext cx="1459644" cy="1459644"/>
            </a:xfrm>
            <a:prstGeom prst="ellipse">
              <a:avLst/>
            </a:prstGeom>
            <a:gradFill>
              <a:gsLst>
                <a:gs pos="21000">
                  <a:srgbClr val="3558FB"/>
                </a:gs>
                <a:gs pos="80000">
                  <a:srgbClr val="BE1DFB"/>
                </a:gs>
              </a:gsLst>
              <a:lin ang="18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5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49" name="Freeform 16"/>
            <p:cNvSpPr>
              <a:spLocks noEditPoints="1"/>
            </p:cNvSpPr>
            <p:nvPr/>
          </p:nvSpPr>
          <p:spPr bwMode="auto">
            <a:xfrm>
              <a:off x="7607127" y="3383244"/>
              <a:ext cx="640056" cy="510424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862499" y="3452394"/>
            <a:ext cx="1113974" cy="1113971"/>
            <a:chOff x="8862499" y="3060508"/>
            <a:chExt cx="1113974" cy="1113971"/>
          </a:xfrm>
        </p:grpSpPr>
        <p:sp>
          <p:nvSpPr>
            <p:cNvPr id="52" name="Oval 19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  <p:cNvSpPr/>
            <p:nvPr/>
          </p:nvSpPr>
          <p:spPr>
            <a:xfrm>
              <a:off x="8862499" y="3060508"/>
              <a:ext cx="1113974" cy="1113971"/>
            </a:xfrm>
            <a:prstGeom prst="ellipse">
              <a:avLst/>
            </a:prstGeom>
            <a:gradFill>
              <a:gsLst>
                <a:gs pos="21000">
                  <a:srgbClr val="00ECFE"/>
                </a:gs>
                <a:gs pos="80000">
                  <a:srgbClr val="0094FA"/>
                </a:gs>
              </a:gsLst>
              <a:lin ang="18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53" name="Freeform 223" descr="e7d195523061f1c0deeec63e560781cfd59afb0ea006f2a87ABB68BF51EA6619813959095094C18C62A12F549504892A4AAA8C1554C6663626E05CA27F281A14E6983772AFC3FB97135759321DEA3D709AACD122C08E6ED10941157556AA252E452E39D1B69791EE1C8E45FE64F3020515F186C0327963E89362B456026D94665019A11B7E75A369"/>
            <p:cNvSpPr>
              <a:spLocks noChangeAspect="1"/>
            </p:cNvSpPr>
            <p:nvPr/>
          </p:nvSpPr>
          <p:spPr bwMode="auto">
            <a:xfrm>
              <a:off x="9254567" y="3476262"/>
              <a:ext cx="413055" cy="334996"/>
            </a:xfrm>
            <a:custGeom>
              <a:avLst/>
              <a:gdLst>
                <a:gd name="T0" fmla="*/ 107 w 107"/>
                <a:gd name="T1" fmla="*/ 10 h 87"/>
                <a:gd name="T2" fmla="*/ 95 w 107"/>
                <a:gd name="T3" fmla="*/ 13 h 87"/>
                <a:gd name="T4" fmla="*/ 104 w 107"/>
                <a:gd name="T5" fmla="*/ 1 h 87"/>
                <a:gd name="T6" fmla="*/ 90 w 107"/>
                <a:gd name="T7" fmla="*/ 7 h 87"/>
                <a:gd name="T8" fmla="*/ 74 w 107"/>
                <a:gd name="T9" fmla="*/ 0 h 87"/>
                <a:gd name="T10" fmla="*/ 52 w 107"/>
                <a:gd name="T11" fmla="*/ 22 h 87"/>
                <a:gd name="T12" fmla="*/ 53 w 107"/>
                <a:gd name="T13" fmla="*/ 27 h 87"/>
                <a:gd name="T14" fmla="*/ 7 w 107"/>
                <a:gd name="T15" fmla="*/ 4 h 87"/>
                <a:gd name="T16" fmla="*/ 4 w 107"/>
                <a:gd name="T17" fmla="*/ 15 h 87"/>
                <a:gd name="T18" fmla="*/ 14 w 107"/>
                <a:gd name="T19" fmla="*/ 33 h 87"/>
                <a:gd name="T20" fmla="*/ 4 w 107"/>
                <a:gd name="T21" fmla="*/ 30 h 87"/>
                <a:gd name="T22" fmla="*/ 4 w 107"/>
                <a:gd name="T23" fmla="*/ 31 h 87"/>
                <a:gd name="T24" fmla="*/ 22 w 107"/>
                <a:gd name="T25" fmla="*/ 52 h 87"/>
                <a:gd name="T26" fmla="*/ 16 w 107"/>
                <a:gd name="T27" fmla="*/ 53 h 87"/>
                <a:gd name="T28" fmla="*/ 12 w 107"/>
                <a:gd name="T29" fmla="*/ 53 h 87"/>
                <a:gd name="T30" fmla="*/ 32 w 107"/>
                <a:gd name="T31" fmla="*/ 68 h 87"/>
                <a:gd name="T32" fmla="*/ 5 w 107"/>
                <a:gd name="T33" fmla="*/ 77 h 87"/>
                <a:gd name="T34" fmla="*/ 0 w 107"/>
                <a:gd name="T35" fmla="*/ 77 h 87"/>
                <a:gd name="T36" fmla="*/ 33 w 107"/>
                <a:gd name="T37" fmla="*/ 87 h 87"/>
                <a:gd name="T38" fmla="*/ 96 w 107"/>
                <a:gd name="T39" fmla="*/ 24 h 87"/>
                <a:gd name="T40" fmla="*/ 96 w 107"/>
                <a:gd name="T41" fmla="*/ 21 h 87"/>
                <a:gd name="T42" fmla="*/ 107 w 107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87">
                  <a:moveTo>
                    <a:pt x="107" y="10"/>
                  </a:moveTo>
                  <a:cubicBezTo>
                    <a:pt x="103" y="12"/>
                    <a:pt x="99" y="13"/>
                    <a:pt x="95" y="13"/>
                  </a:cubicBezTo>
                  <a:cubicBezTo>
                    <a:pt x="99" y="11"/>
                    <a:pt x="103" y="6"/>
                    <a:pt x="104" y="1"/>
                  </a:cubicBezTo>
                  <a:cubicBezTo>
                    <a:pt x="100" y="4"/>
                    <a:pt x="95" y="6"/>
                    <a:pt x="90" y="7"/>
                  </a:cubicBezTo>
                  <a:cubicBezTo>
                    <a:pt x="86" y="2"/>
                    <a:pt x="80" y="0"/>
                    <a:pt x="74" y="0"/>
                  </a:cubicBezTo>
                  <a:cubicBezTo>
                    <a:pt x="62" y="0"/>
                    <a:pt x="52" y="9"/>
                    <a:pt x="52" y="22"/>
                  </a:cubicBezTo>
                  <a:cubicBezTo>
                    <a:pt x="52" y="23"/>
                    <a:pt x="52" y="25"/>
                    <a:pt x="53" y="27"/>
                  </a:cubicBezTo>
                  <a:cubicBezTo>
                    <a:pt x="34" y="26"/>
                    <a:pt x="18" y="17"/>
                    <a:pt x="7" y="4"/>
                  </a:cubicBezTo>
                  <a:cubicBezTo>
                    <a:pt x="5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0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4" y="53"/>
                    <a:pt x="13" y="53"/>
                    <a:pt x="12" y="53"/>
                  </a:cubicBezTo>
                  <a:cubicBezTo>
                    <a:pt x="15" y="61"/>
                    <a:pt x="23" y="68"/>
                    <a:pt x="32" y="68"/>
                  </a:cubicBezTo>
                  <a:cubicBezTo>
                    <a:pt x="25" y="74"/>
                    <a:pt x="15" y="77"/>
                    <a:pt x="5" y="77"/>
                  </a:cubicBezTo>
                  <a:cubicBezTo>
                    <a:pt x="3" y="77"/>
                    <a:pt x="1" y="77"/>
                    <a:pt x="0" y="77"/>
                  </a:cubicBezTo>
                  <a:cubicBezTo>
                    <a:pt x="9" y="83"/>
                    <a:pt x="21" y="87"/>
                    <a:pt x="33" y="87"/>
                  </a:cubicBezTo>
                  <a:cubicBezTo>
                    <a:pt x="74" y="87"/>
                    <a:pt x="96" y="53"/>
                    <a:pt x="96" y="24"/>
                  </a:cubicBezTo>
                  <a:cubicBezTo>
                    <a:pt x="96" y="23"/>
                    <a:pt x="96" y="22"/>
                    <a:pt x="96" y="21"/>
                  </a:cubicBezTo>
                  <a:cubicBezTo>
                    <a:pt x="101" y="18"/>
                    <a:pt x="104" y="14"/>
                    <a:pt x="10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198648" y="5170852"/>
            <a:ext cx="2021205" cy="14452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41415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3200" b="1" dirty="0">
                <a:gradFill>
                  <a:gsLst>
                    <a:gs pos="21000">
                      <a:srgbClr val="00ECFE"/>
                    </a:gs>
                    <a:gs pos="80000">
                      <a:srgbClr val="0094FA"/>
                    </a:gs>
                  </a:gsLst>
                  <a:lin ang="18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整理</a:t>
            </a:r>
            <a:r>
              <a:rPr lang="zh-CN" altLang="en-US" sz="3200" b="1" dirty="0">
                <a:gradFill>
                  <a:gsLst>
                    <a:gs pos="21000">
                      <a:srgbClr val="00ECFE"/>
                    </a:gs>
                    <a:gs pos="80000">
                      <a:srgbClr val="0094FA"/>
                    </a:gs>
                  </a:gsLst>
                  <a:lin ang="1800000" scaled="0"/>
                </a:gradFill>
                <a:latin typeface="幼圆" panose="02010509060101010101" pitchFamily="49" charset="-122"/>
                <a:ea typeface="幼圆" panose="02010509060101010101" pitchFamily="49" charset="-122"/>
              </a:rPr>
              <a:t>需求</a:t>
            </a:r>
            <a:endParaRPr lang="zh-CN" altLang="en-US" sz="3200" b="1" dirty="0">
              <a:gradFill>
                <a:gsLst>
                  <a:gs pos="21000">
                    <a:srgbClr val="00ECFE"/>
                  </a:gs>
                  <a:gs pos="80000">
                    <a:srgbClr val="0094FA"/>
                  </a:gs>
                </a:gsLst>
                <a:lin ang="1800000" scaled="0"/>
              </a:gra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需求采集，需求对接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制定产品翻译给开发者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927812" y="5200362"/>
            <a:ext cx="2290445" cy="11372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1415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3200" b="1" dirty="0">
                <a:gradFill>
                  <a:gsLst>
                    <a:gs pos="21000">
                      <a:srgbClr val="00ECFE"/>
                    </a:gs>
                    <a:gs pos="80000">
                      <a:srgbClr val="0094FA"/>
                    </a:gs>
                  </a:gsLst>
                  <a:lin ang="1800000" scaled="0"/>
                </a:gradFill>
                <a:latin typeface="幼圆" panose="02010509060101010101" pitchFamily="49" charset="-122"/>
                <a:ea typeface="幼圆" panose="02010509060101010101" pitchFamily="49" charset="-122"/>
              </a:rPr>
              <a:t>功能研发</a:t>
            </a:r>
            <a:endParaRPr lang="zh-CN" altLang="en-US" sz="3200" b="1" dirty="0">
              <a:gradFill>
                <a:gsLst>
                  <a:gs pos="21000">
                    <a:srgbClr val="00ECFE"/>
                  </a:gs>
                  <a:gs pos="80000">
                    <a:srgbClr val="0094FA"/>
                  </a:gs>
                </a:gsLst>
                <a:lin ang="1800000" scaled="0"/>
              </a:gra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搭建具体功能模块，协同开发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实现对接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需求的代码化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功能测试，上线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656976" y="5173353"/>
            <a:ext cx="2021205" cy="14452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41415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3200" b="1" dirty="0">
                <a:gradFill>
                  <a:gsLst>
                    <a:gs pos="21000">
                      <a:srgbClr val="00ECFE"/>
                    </a:gs>
                    <a:gs pos="80000">
                      <a:srgbClr val="0094FA"/>
                    </a:gs>
                  </a:gsLst>
                  <a:lin ang="18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收获</a:t>
            </a:r>
            <a:r>
              <a:rPr lang="zh-CN" altLang="en-US" sz="3200" b="1" dirty="0">
                <a:gradFill>
                  <a:gsLst>
                    <a:gs pos="21000">
                      <a:srgbClr val="00ECFE"/>
                    </a:gs>
                    <a:gs pos="80000">
                      <a:srgbClr val="0094FA"/>
                    </a:gs>
                  </a:gsLst>
                  <a:lin ang="1800000" scaled="0"/>
                </a:gradFill>
                <a:latin typeface="幼圆" panose="02010509060101010101" pitchFamily="49" charset="-122"/>
                <a:ea typeface="幼圆" panose="02010509060101010101" pitchFamily="49" charset="-122"/>
              </a:rPr>
              <a:t>成果</a:t>
            </a:r>
            <a:endParaRPr lang="zh-CN" altLang="en-US" sz="3200" b="1" dirty="0">
              <a:gradFill>
                <a:gsLst>
                  <a:gs pos="21000">
                    <a:srgbClr val="00ECFE"/>
                  </a:gs>
                  <a:gs pos="80000">
                    <a:srgbClr val="0094FA"/>
                  </a:gs>
                </a:gsLst>
                <a:lin ang="1800000" scaled="0"/>
              </a:gra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数据变为收益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用户成为主要收益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098021" y="1947382"/>
            <a:ext cx="2290445" cy="16300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41415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3200" b="1" dirty="0">
                <a:gradFill>
                  <a:gsLst>
                    <a:gs pos="21000">
                      <a:srgbClr val="3558FB"/>
                    </a:gs>
                    <a:gs pos="80000">
                      <a:srgbClr val="BE1DFB"/>
                    </a:gs>
                  </a:gsLst>
                  <a:lin ang="18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业务</a:t>
            </a:r>
            <a:r>
              <a:rPr lang="zh-CN" altLang="en-US" sz="3200" b="1" dirty="0">
                <a:gradFill>
                  <a:gsLst>
                    <a:gs pos="21000">
                      <a:srgbClr val="3558FB"/>
                    </a:gs>
                    <a:gs pos="80000">
                      <a:srgbClr val="BE1DFB"/>
                    </a:gs>
                  </a:gsLst>
                  <a:lin ang="1800000" scaled="0"/>
                </a:gradFill>
                <a:latin typeface="幼圆" panose="02010509060101010101" pitchFamily="49" charset="-122"/>
                <a:ea typeface="幼圆" panose="02010509060101010101" pitchFamily="49" charset="-122"/>
              </a:rPr>
              <a:t>搭建</a:t>
            </a:r>
            <a:endParaRPr lang="zh-CN" altLang="en-US" sz="3200" b="1" dirty="0">
              <a:gradFill>
                <a:gsLst>
                  <a:gs pos="21000">
                    <a:srgbClr val="3558FB"/>
                  </a:gs>
                  <a:gs pos="80000">
                    <a:srgbClr val="BE1DFB"/>
                  </a:gs>
                </a:gsLst>
                <a:lin ang="1800000" scaled="0"/>
              </a:gra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数据模块搭建，基础环境搭建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模块封装，流程化开发制定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757605" y="1943474"/>
            <a:ext cx="2442845" cy="14452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1415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3200" b="1" dirty="0">
                <a:gradFill>
                  <a:gsLst>
                    <a:gs pos="21000">
                      <a:srgbClr val="3558FB"/>
                    </a:gs>
                    <a:gs pos="80000">
                      <a:srgbClr val="BE1DFB"/>
                    </a:gs>
                  </a:gsLst>
                  <a:lin ang="1800000" scaled="0"/>
                </a:gradFill>
                <a:latin typeface="幼圆" panose="02010509060101010101" pitchFamily="49" charset="-122"/>
                <a:ea typeface="幼圆" panose="02010509060101010101" pitchFamily="49" charset="-122"/>
              </a:rPr>
              <a:t>业务营销</a:t>
            </a:r>
            <a:endParaRPr lang="zh-CN" altLang="en-US" sz="3200" b="1" dirty="0">
              <a:gradFill>
                <a:gsLst>
                  <a:gs pos="21000">
                    <a:srgbClr val="3558FB"/>
                  </a:gs>
                  <a:gs pos="80000">
                    <a:srgbClr val="BE1DFB"/>
                  </a:gs>
                </a:gsLst>
                <a:lin ang="1800000" scaled="0"/>
              </a:gra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依赖业务运营和多向推广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巩固产品的服务质量和用户黏度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745"/>
            </a:gs>
            <a:gs pos="100000">
              <a:srgbClr val="1E222E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>
            <a:spLocks noChangeAspect="1"/>
          </p:cNvSpPr>
          <p:nvPr/>
        </p:nvSpPr>
        <p:spPr>
          <a:xfrm>
            <a:off x="1579372" y="-978985"/>
            <a:ext cx="720000" cy="720000"/>
          </a:xfrm>
          <a:prstGeom prst="ellipse">
            <a:avLst/>
          </a:prstGeom>
          <a:gradFill>
            <a:gsLst>
              <a:gs pos="21000">
                <a:srgbClr val="00ECFE"/>
              </a:gs>
              <a:gs pos="80000">
                <a:srgbClr val="0094FA"/>
              </a:gs>
            </a:gsLst>
            <a:lin ang="18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2382043" y="-938777"/>
            <a:ext cx="720000" cy="720000"/>
          </a:xfrm>
          <a:prstGeom prst="ellipse">
            <a:avLst/>
          </a:prstGeom>
          <a:gradFill>
            <a:gsLst>
              <a:gs pos="21000">
                <a:srgbClr val="3558FB"/>
              </a:gs>
              <a:gs pos="80000">
                <a:srgbClr val="BE1DFB"/>
              </a:gs>
            </a:gsLst>
            <a:lin ang="18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>
            <a:grpSpLocks noChangeAspect="1"/>
          </p:cNvGrpSpPr>
          <p:nvPr/>
        </p:nvGrpSpPr>
        <p:grpSpPr>
          <a:xfrm rot="5400000" flipH="1">
            <a:off x="6341645" y="268803"/>
            <a:ext cx="583153" cy="588121"/>
            <a:chOff x="5498567" y="0"/>
            <a:chExt cx="4004719" cy="4038834"/>
          </a:xfrm>
        </p:grpSpPr>
        <p:sp>
          <p:nvSpPr>
            <p:cNvPr id="37" name="椭圆 36"/>
            <p:cNvSpPr/>
            <p:nvPr/>
          </p:nvSpPr>
          <p:spPr>
            <a:xfrm>
              <a:off x="5498567" y="1926708"/>
              <a:ext cx="282388" cy="282388"/>
            </a:xfrm>
            <a:prstGeom prst="ellipse">
              <a:avLst/>
            </a:prstGeom>
            <a:solidFill>
              <a:srgbClr val="01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5556623" y="1469508"/>
              <a:ext cx="273600" cy="2736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5718378" y="1012308"/>
              <a:ext cx="270000" cy="270000"/>
            </a:xfrm>
            <a:prstGeom prst="ellips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6002892" y="627678"/>
              <a:ext cx="266400" cy="2664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6358492" y="325011"/>
              <a:ext cx="262800" cy="2628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6786663" y="107886"/>
              <a:ext cx="259200" cy="2592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269290" y="0"/>
              <a:ext cx="252000" cy="252000"/>
            </a:xfrm>
            <a:prstGeom prst="ellipse">
              <a:avLst/>
            </a:prstGeom>
            <a:solidFill>
              <a:srgbClr val="029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747606" y="25980"/>
              <a:ext cx="237600" cy="237600"/>
            </a:xfrm>
            <a:prstGeom prst="ellipse">
              <a:avLst/>
            </a:prstGeom>
            <a:solidFill>
              <a:srgbClr val="028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8222791" y="165021"/>
              <a:ext cx="230400" cy="230400"/>
            </a:xfrm>
            <a:prstGeom prst="ellipse">
              <a:avLst/>
            </a:prstGeom>
            <a:solidFill>
              <a:srgbClr val="03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8633632" y="424449"/>
              <a:ext cx="216000" cy="216000"/>
            </a:xfrm>
            <a:prstGeom prst="ellipse">
              <a:avLst/>
            </a:prstGeom>
            <a:solidFill>
              <a:srgbClr val="2D5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8989229" y="780046"/>
              <a:ext cx="190800" cy="190800"/>
            </a:xfrm>
            <a:prstGeom prst="ellipse">
              <a:avLst/>
            </a:prstGeom>
            <a:solidFill>
              <a:srgbClr val="574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9228714" y="1208217"/>
              <a:ext cx="180000" cy="180000"/>
            </a:xfrm>
            <a:prstGeom prst="ellipse">
              <a:avLst/>
            </a:prstGeom>
            <a:solidFill>
              <a:srgbClr val="7D3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9352086" y="1694442"/>
              <a:ext cx="151200" cy="151200"/>
            </a:xfrm>
            <a:prstGeom prst="ellipse">
              <a:avLst/>
            </a:prstGeom>
            <a:solidFill>
              <a:srgbClr val="9F2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9359346" y="2180669"/>
              <a:ext cx="126000" cy="126000"/>
            </a:xfrm>
            <a:prstGeom prst="ellipse">
              <a:avLst/>
            </a:prstGeom>
            <a:solidFill>
              <a:srgbClr val="D81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9265008" y="2652378"/>
              <a:ext cx="108000" cy="108000"/>
            </a:xfrm>
            <a:prstGeom prst="ellipse">
              <a:avLst/>
            </a:prstGeom>
            <a:solidFill>
              <a:srgbClr val="FC0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9012058" y="3084959"/>
              <a:ext cx="126000" cy="126000"/>
            </a:xfrm>
            <a:prstGeom prst="ellipse">
              <a:avLst/>
            </a:prstGeom>
            <a:solidFill>
              <a:srgbClr val="D91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8698090" y="3417192"/>
              <a:ext cx="151200" cy="151200"/>
            </a:xfrm>
            <a:prstGeom prst="ellipse">
              <a:avLst/>
            </a:prstGeom>
            <a:solidFill>
              <a:srgbClr val="AA2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7837378" y="3813530"/>
              <a:ext cx="180000" cy="180000"/>
            </a:xfrm>
            <a:prstGeom prst="ellipse">
              <a:avLst/>
            </a:prstGeom>
            <a:solidFill>
              <a:srgbClr val="564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8298948" y="3671193"/>
              <a:ext cx="151200" cy="151200"/>
            </a:xfrm>
            <a:prstGeom prst="ellipse">
              <a:avLst/>
            </a:prstGeom>
            <a:solidFill>
              <a:srgbClr val="7F3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7365008" y="3848034"/>
              <a:ext cx="190800" cy="190800"/>
            </a:xfrm>
            <a:prstGeom prst="ellipse">
              <a:avLst/>
            </a:prstGeom>
            <a:solidFill>
              <a:srgbClr val="2E5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6070036" y="3255292"/>
              <a:ext cx="230400" cy="230400"/>
            </a:xfrm>
            <a:prstGeom prst="ellipse">
              <a:avLst/>
            </a:prstGeom>
            <a:solidFill>
              <a:srgbClr val="029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6441926" y="3560210"/>
              <a:ext cx="216000" cy="216000"/>
            </a:xfrm>
            <a:prstGeom prst="ellipse">
              <a:avLst/>
            </a:prstGeom>
            <a:solidFill>
              <a:srgbClr val="038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6892638" y="3758309"/>
              <a:ext cx="190800" cy="190800"/>
            </a:xfrm>
            <a:prstGeom prst="ellipse">
              <a:avLst/>
            </a:prstGeom>
            <a:solidFill>
              <a:srgbClr val="026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5754606" y="2867834"/>
              <a:ext cx="262800" cy="262800"/>
            </a:xfrm>
            <a:prstGeom prst="ellipse">
              <a:avLst/>
            </a:pr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5585178" y="2412457"/>
              <a:ext cx="266400" cy="266400"/>
            </a:xfrm>
            <a:prstGeom prst="ellipse">
              <a:avLst/>
            </a:prstGeom>
            <a:solidFill>
              <a:srgbClr val="01C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圆角矩形 61"/>
          <p:cNvSpPr/>
          <p:nvPr/>
        </p:nvSpPr>
        <p:spPr>
          <a:xfrm rot="5400000">
            <a:off x="768127" y="972"/>
            <a:ext cx="45719" cy="1258404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3558FB">
                  <a:alpha val="20000"/>
                </a:srgbClr>
              </a:gs>
              <a:gs pos="80000">
                <a:srgbClr val="BE1DFB">
                  <a:alpha val="8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5400000" flipH="1">
            <a:off x="888805" y="28774"/>
            <a:ext cx="45719" cy="792460"/>
          </a:xfrm>
          <a:prstGeom prst="roundRect">
            <a:avLst>
              <a:gd name="adj" fmla="val 41696"/>
            </a:avLst>
          </a:prstGeom>
          <a:gradFill>
            <a:gsLst>
              <a:gs pos="21000">
                <a:srgbClr val="00ECFE">
                  <a:alpha val="70000"/>
                </a:srgbClr>
              </a:gs>
              <a:gs pos="90000">
                <a:srgbClr val="0094FA">
                  <a:alpha val="4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622148" y="217176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媒体与社工服务的结合</a:t>
            </a:r>
            <a:endParaRPr lang="zh-CN" altLang="en-US" sz="3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1" name="椭圆 7"/>
          <p:cNvSpPr/>
          <p:nvPr/>
        </p:nvSpPr>
        <p:spPr>
          <a:xfrm>
            <a:off x="3441526" y="3826350"/>
            <a:ext cx="5141439" cy="120863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cxnSp>
        <p:nvCxnSpPr>
          <p:cNvPr id="92" name="直接连接符 91"/>
          <p:cNvCxnSpPr>
            <a:endCxn id="91" idx="1"/>
          </p:cNvCxnSpPr>
          <p:nvPr/>
        </p:nvCxnSpPr>
        <p:spPr>
          <a:xfrm>
            <a:off x="6008555" y="3227416"/>
            <a:ext cx="3691" cy="18075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40"/>
          <p:cNvSpPr txBox="1"/>
          <p:nvPr/>
        </p:nvSpPr>
        <p:spPr>
          <a:xfrm>
            <a:off x="981075" y="4277995"/>
            <a:ext cx="2252980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远程监控老人身体状况实时数据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分析老人健康状况；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大数据统计健康信息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30524" y="1567586"/>
            <a:ext cx="2159751" cy="2159752"/>
            <a:chOff x="4930524" y="1567586"/>
            <a:chExt cx="2159751" cy="2159752"/>
          </a:xfrm>
        </p:grpSpPr>
        <p:sp>
          <p:nvSpPr>
            <p:cNvPr id="98" name="椭圆 97"/>
            <p:cNvSpPr/>
            <p:nvPr/>
          </p:nvSpPr>
          <p:spPr>
            <a:xfrm>
              <a:off x="4930524" y="1567586"/>
              <a:ext cx="2159751" cy="215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106165" y="2346883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>
                  <a:gradFill>
                    <a:gsLst>
                      <a:gs pos="76000">
                        <a:srgbClr val="BE1DFB"/>
                      </a:gs>
                      <a:gs pos="27000">
                        <a:srgbClr val="0094FA"/>
                      </a:gs>
                      <a:gs pos="0">
                        <a:srgbClr val="00ECFE"/>
                      </a:gs>
                      <a:gs pos="100000">
                        <a:srgbClr val="FC02F9"/>
                      </a:gs>
                    </a:gsLst>
                    <a:lin ang="192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智慧社工</a:t>
              </a:r>
              <a:endParaRPr lang="zh-CN" altLang="en-US" sz="3200" dirty="0">
                <a:gradFill>
                  <a:gsLst>
                    <a:gs pos="76000">
                      <a:srgbClr val="BE1DFB"/>
                    </a:gs>
                    <a:gs pos="27000">
                      <a:srgbClr val="0094FA"/>
                    </a:gs>
                    <a:gs pos="0">
                      <a:srgbClr val="00ECFE"/>
                    </a:gs>
                    <a:gs pos="100000">
                      <a:srgbClr val="FC02F9"/>
                    </a:gs>
                  </a:gsLst>
                  <a:lin ang="192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893889" y="3354228"/>
            <a:ext cx="900000" cy="900000"/>
            <a:chOff x="2893889" y="3354228"/>
            <a:chExt cx="900000" cy="900000"/>
          </a:xfrm>
        </p:grpSpPr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2893889" y="3354228"/>
              <a:ext cx="900000" cy="900000"/>
            </a:xfrm>
            <a:prstGeom prst="ellipse">
              <a:avLst/>
            </a:prstGeom>
            <a:gradFill>
              <a:gsLst>
                <a:gs pos="21000">
                  <a:srgbClr val="00ECFE"/>
                </a:gs>
                <a:gs pos="80000">
                  <a:srgbClr val="0094FA"/>
                </a:gs>
              </a:gsLst>
              <a:lin ang="1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1" name="Freeform 12"/>
            <p:cNvSpPr>
              <a:spLocks noEditPoints="1"/>
            </p:cNvSpPr>
            <p:nvPr/>
          </p:nvSpPr>
          <p:spPr bwMode="black">
            <a:xfrm>
              <a:off x="3176207" y="3606061"/>
              <a:ext cx="367601" cy="406714"/>
            </a:xfrm>
            <a:custGeom>
              <a:avLst/>
              <a:gdLst>
                <a:gd name="T0" fmla="*/ 709 w 709"/>
                <a:gd name="T1" fmla="*/ 570 h 709"/>
                <a:gd name="T2" fmla="*/ 373 w 709"/>
                <a:gd name="T3" fmla="*/ 709 h 709"/>
                <a:gd name="T4" fmla="*/ 373 w 709"/>
                <a:gd name="T5" fmla="*/ 294 h 709"/>
                <a:gd name="T6" fmla="*/ 709 w 709"/>
                <a:gd name="T7" fmla="*/ 154 h 709"/>
                <a:gd name="T8" fmla="*/ 709 w 709"/>
                <a:gd name="T9" fmla="*/ 570 h 709"/>
                <a:gd name="T10" fmla="*/ 335 w 709"/>
                <a:gd name="T11" fmla="*/ 294 h 709"/>
                <a:gd name="T12" fmla="*/ 0 w 709"/>
                <a:gd name="T13" fmla="*/ 154 h 709"/>
                <a:gd name="T14" fmla="*/ 0 w 709"/>
                <a:gd name="T15" fmla="*/ 570 h 709"/>
                <a:gd name="T16" fmla="*/ 335 w 709"/>
                <a:gd name="T17" fmla="*/ 709 h 709"/>
                <a:gd name="T18" fmla="*/ 335 w 709"/>
                <a:gd name="T19" fmla="*/ 294 h 709"/>
                <a:gd name="T20" fmla="*/ 354 w 709"/>
                <a:gd name="T21" fmla="*/ 0 h 709"/>
                <a:gd name="T22" fmla="*/ 0 w 709"/>
                <a:gd name="T23" fmla="*/ 126 h 709"/>
                <a:gd name="T24" fmla="*/ 354 w 709"/>
                <a:gd name="T25" fmla="*/ 268 h 709"/>
                <a:gd name="T26" fmla="*/ 709 w 709"/>
                <a:gd name="T27" fmla="*/ 126 h 709"/>
                <a:gd name="T28" fmla="*/ 354 w 709"/>
                <a:gd name="T2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09">
                  <a:moveTo>
                    <a:pt x="709" y="570"/>
                  </a:moveTo>
                  <a:lnTo>
                    <a:pt x="373" y="709"/>
                  </a:lnTo>
                  <a:lnTo>
                    <a:pt x="373" y="294"/>
                  </a:lnTo>
                  <a:lnTo>
                    <a:pt x="709" y="154"/>
                  </a:lnTo>
                  <a:lnTo>
                    <a:pt x="709" y="570"/>
                  </a:lnTo>
                  <a:close/>
                  <a:moveTo>
                    <a:pt x="335" y="294"/>
                  </a:moveTo>
                  <a:lnTo>
                    <a:pt x="0" y="154"/>
                  </a:lnTo>
                  <a:lnTo>
                    <a:pt x="0" y="570"/>
                  </a:lnTo>
                  <a:lnTo>
                    <a:pt x="335" y="709"/>
                  </a:lnTo>
                  <a:lnTo>
                    <a:pt x="335" y="294"/>
                  </a:lnTo>
                  <a:close/>
                  <a:moveTo>
                    <a:pt x="354" y="0"/>
                  </a:moveTo>
                  <a:lnTo>
                    <a:pt x="0" y="126"/>
                  </a:lnTo>
                  <a:lnTo>
                    <a:pt x="354" y="268"/>
                  </a:lnTo>
                  <a:lnTo>
                    <a:pt x="709" y="12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09740" tIns="54871" rIns="109740" bIns="54871" numCol="1" anchor="t" anchorCtr="0" compatLnSpc="1"/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372447" y="4237601"/>
            <a:ext cx="900000" cy="900000"/>
            <a:chOff x="4372447" y="4237601"/>
            <a:chExt cx="900000" cy="900000"/>
          </a:xfrm>
        </p:grpSpPr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4372447" y="4237601"/>
              <a:ext cx="900000" cy="900000"/>
            </a:xfrm>
            <a:prstGeom prst="ellipse">
              <a:avLst/>
            </a:prstGeom>
            <a:gradFill>
              <a:gsLst>
                <a:gs pos="21000">
                  <a:srgbClr val="3558FB"/>
                </a:gs>
                <a:gs pos="80000">
                  <a:srgbClr val="BE1DFB"/>
                </a:gs>
              </a:gsLst>
              <a:lin ang="1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pic>
          <p:nvPicPr>
            <p:cNvPr id="106" name="Picture 5" descr="C:\Users\Jonahs\Dropbox\Projects SCOTT\MEET Windows Azure\source\Background\tile-icon-CDN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137" y="4435570"/>
              <a:ext cx="521584" cy="521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组合 123"/>
          <p:cNvGrpSpPr/>
          <p:nvPr/>
        </p:nvGrpSpPr>
        <p:grpSpPr>
          <a:xfrm>
            <a:off x="6611064" y="4328965"/>
            <a:ext cx="900000" cy="900000"/>
            <a:chOff x="6611064" y="4328965"/>
            <a:chExt cx="900000" cy="900000"/>
          </a:xfrm>
        </p:grpSpPr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6611064" y="4328965"/>
              <a:ext cx="900000" cy="900000"/>
            </a:xfrm>
            <a:prstGeom prst="ellipse">
              <a:avLst/>
            </a:prstGeom>
            <a:gradFill>
              <a:gsLst>
                <a:gs pos="21000">
                  <a:srgbClr val="00ECFE"/>
                </a:gs>
                <a:gs pos="80000">
                  <a:srgbClr val="0094FA"/>
                </a:gs>
              </a:gsLst>
              <a:lin ang="1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pic>
          <p:nvPicPr>
            <p:cNvPr id="111" name="Picture 10" descr="C:\Users\Jonahs\Dropbox\Projects SCOTT\MEET Windows Azure\source\Background\tile-icon-networ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605" y="4555717"/>
              <a:ext cx="521584" cy="521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组合 124"/>
          <p:cNvGrpSpPr/>
          <p:nvPr/>
        </p:nvGrpSpPr>
        <p:grpSpPr>
          <a:xfrm>
            <a:off x="8138832" y="3354228"/>
            <a:ext cx="900000" cy="900000"/>
            <a:chOff x="8138832" y="3354228"/>
            <a:chExt cx="900000" cy="900000"/>
          </a:xfrm>
        </p:grpSpPr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8138832" y="3354228"/>
              <a:ext cx="900000" cy="900000"/>
            </a:xfrm>
            <a:prstGeom prst="ellipse">
              <a:avLst/>
            </a:prstGeom>
            <a:gradFill>
              <a:gsLst>
                <a:gs pos="21000">
                  <a:srgbClr val="3558FB"/>
                </a:gs>
                <a:gs pos="80000">
                  <a:srgbClr val="BE1DFB"/>
                </a:gs>
              </a:gsLst>
              <a:lin ang="1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45"/>
            <p:cNvSpPr>
              <a:spLocks noEditPoints="1"/>
            </p:cNvSpPr>
            <p:nvPr/>
          </p:nvSpPr>
          <p:spPr bwMode="black">
            <a:xfrm>
              <a:off x="8402505" y="3546467"/>
              <a:ext cx="383905" cy="414044"/>
            </a:xfrm>
            <a:custGeom>
              <a:avLst/>
              <a:gdLst>
                <a:gd name="T0" fmla="*/ 135 w 140"/>
                <a:gd name="T1" fmla="*/ 85 h 151"/>
                <a:gd name="T2" fmla="*/ 140 w 140"/>
                <a:gd name="T3" fmla="*/ 96 h 151"/>
                <a:gd name="T4" fmla="*/ 134 w 140"/>
                <a:gd name="T5" fmla="*/ 106 h 151"/>
                <a:gd name="T6" fmla="*/ 137 w 140"/>
                <a:gd name="T7" fmla="*/ 117 h 151"/>
                <a:gd name="T8" fmla="*/ 129 w 140"/>
                <a:gd name="T9" fmla="*/ 128 h 151"/>
                <a:gd name="T10" fmla="*/ 128 w 140"/>
                <a:gd name="T11" fmla="*/ 137 h 151"/>
                <a:gd name="T12" fmla="*/ 116 w 140"/>
                <a:gd name="T13" fmla="*/ 148 h 151"/>
                <a:gd name="T14" fmla="*/ 65 w 140"/>
                <a:gd name="T15" fmla="*/ 148 h 151"/>
                <a:gd name="T16" fmla="*/ 33 w 140"/>
                <a:gd name="T17" fmla="*/ 142 h 151"/>
                <a:gd name="T18" fmla="*/ 33 w 140"/>
                <a:gd name="T19" fmla="*/ 82 h 151"/>
                <a:gd name="T20" fmla="*/ 34 w 140"/>
                <a:gd name="T21" fmla="*/ 82 h 151"/>
                <a:gd name="T22" fmla="*/ 34 w 140"/>
                <a:gd name="T23" fmla="*/ 82 h 151"/>
                <a:gd name="T24" fmla="*/ 37 w 140"/>
                <a:gd name="T25" fmla="*/ 82 h 151"/>
                <a:gd name="T26" fmla="*/ 60 w 140"/>
                <a:gd name="T27" fmla="*/ 48 h 151"/>
                <a:gd name="T28" fmla="*/ 68 w 140"/>
                <a:gd name="T29" fmla="*/ 39 h 151"/>
                <a:gd name="T30" fmla="*/ 81 w 140"/>
                <a:gd name="T31" fmla="*/ 3 h 151"/>
                <a:gd name="T32" fmla="*/ 97 w 140"/>
                <a:gd name="T33" fmla="*/ 8 h 151"/>
                <a:gd name="T34" fmla="*/ 99 w 140"/>
                <a:gd name="T35" fmla="*/ 35 h 151"/>
                <a:gd name="T36" fmla="*/ 90 w 140"/>
                <a:gd name="T37" fmla="*/ 60 h 151"/>
                <a:gd name="T38" fmla="*/ 130 w 140"/>
                <a:gd name="T39" fmla="*/ 62 h 151"/>
                <a:gd name="T40" fmla="*/ 140 w 140"/>
                <a:gd name="T41" fmla="*/ 77 h 151"/>
                <a:gd name="T42" fmla="*/ 135 w 140"/>
                <a:gd name="T43" fmla="*/ 85 h 151"/>
                <a:gd name="T44" fmla="*/ 30 w 140"/>
                <a:gd name="T45" fmla="*/ 137 h 151"/>
                <a:gd name="T46" fmla="*/ 30 w 140"/>
                <a:gd name="T47" fmla="*/ 137 h 151"/>
                <a:gd name="T48" fmla="*/ 30 w 140"/>
                <a:gd name="T49" fmla="*/ 82 h 151"/>
                <a:gd name="T50" fmla="*/ 23 w 140"/>
                <a:gd name="T51" fmla="*/ 76 h 151"/>
                <a:gd name="T52" fmla="*/ 7 w 140"/>
                <a:gd name="T53" fmla="*/ 76 h 151"/>
                <a:gd name="T54" fmla="*/ 0 w 140"/>
                <a:gd name="T55" fmla="*/ 82 h 151"/>
                <a:gd name="T56" fmla="*/ 0 w 140"/>
                <a:gd name="T57" fmla="*/ 137 h 151"/>
                <a:gd name="T58" fmla="*/ 7 w 140"/>
                <a:gd name="T59" fmla="*/ 144 h 151"/>
                <a:gd name="T60" fmla="*/ 23 w 140"/>
                <a:gd name="T61" fmla="*/ 144 h 151"/>
                <a:gd name="T62" fmla="*/ 30 w 140"/>
                <a:gd name="T63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51">
                  <a:moveTo>
                    <a:pt x="135" y="85"/>
                  </a:moveTo>
                  <a:cubicBezTo>
                    <a:pt x="135" y="88"/>
                    <a:pt x="140" y="93"/>
                    <a:pt x="140" y="96"/>
                  </a:cubicBezTo>
                  <a:cubicBezTo>
                    <a:pt x="140" y="99"/>
                    <a:pt x="134" y="103"/>
                    <a:pt x="134" y="106"/>
                  </a:cubicBezTo>
                  <a:cubicBezTo>
                    <a:pt x="133" y="109"/>
                    <a:pt x="137" y="114"/>
                    <a:pt x="137" y="117"/>
                  </a:cubicBezTo>
                  <a:cubicBezTo>
                    <a:pt x="137" y="121"/>
                    <a:pt x="130" y="125"/>
                    <a:pt x="129" y="128"/>
                  </a:cubicBezTo>
                  <a:cubicBezTo>
                    <a:pt x="128" y="130"/>
                    <a:pt x="129" y="135"/>
                    <a:pt x="128" y="137"/>
                  </a:cubicBezTo>
                  <a:cubicBezTo>
                    <a:pt x="127" y="141"/>
                    <a:pt x="120" y="147"/>
                    <a:pt x="116" y="148"/>
                  </a:cubicBezTo>
                  <a:cubicBezTo>
                    <a:pt x="104" y="151"/>
                    <a:pt x="65" y="148"/>
                    <a:pt x="65" y="148"/>
                  </a:cubicBezTo>
                  <a:cubicBezTo>
                    <a:pt x="65" y="148"/>
                    <a:pt x="65" y="148"/>
                    <a:pt x="33" y="142"/>
                  </a:cubicBezTo>
                  <a:cubicBezTo>
                    <a:pt x="33" y="142"/>
                    <a:pt x="33" y="142"/>
                    <a:pt x="33" y="82"/>
                  </a:cubicBezTo>
                  <a:cubicBezTo>
                    <a:pt x="33" y="82"/>
                    <a:pt x="33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7" y="82"/>
                  </a:cubicBezTo>
                  <a:cubicBezTo>
                    <a:pt x="41" y="81"/>
                    <a:pt x="49" y="75"/>
                    <a:pt x="60" y="48"/>
                  </a:cubicBezTo>
                  <a:cubicBezTo>
                    <a:pt x="61" y="44"/>
                    <a:pt x="65" y="42"/>
                    <a:pt x="68" y="39"/>
                  </a:cubicBezTo>
                  <a:cubicBezTo>
                    <a:pt x="75" y="34"/>
                    <a:pt x="79" y="27"/>
                    <a:pt x="81" y="3"/>
                  </a:cubicBezTo>
                  <a:cubicBezTo>
                    <a:pt x="81" y="0"/>
                    <a:pt x="91" y="1"/>
                    <a:pt x="97" y="8"/>
                  </a:cubicBezTo>
                  <a:cubicBezTo>
                    <a:pt x="102" y="14"/>
                    <a:pt x="102" y="26"/>
                    <a:pt x="99" y="35"/>
                  </a:cubicBezTo>
                  <a:cubicBezTo>
                    <a:pt x="96" y="41"/>
                    <a:pt x="87" y="55"/>
                    <a:pt x="90" y="60"/>
                  </a:cubicBezTo>
                  <a:cubicBezTo>
                    <a:pt x="90" y="60"/>
                    <a:pt x="124" y="59"/>
                    <a:pt x="130" y="62"/>
                  </a:cubicBezTo>
                  <a:cubicBezTo>
                    <a:pt x="134" y="63"/>
                    <a:pt x="140" y="72"/>
                    <a:pt x="140" y="77"/>
                  </a:cubicBezTo>
                  <a:cubicBezTo>
                    <a:pt x="140" y="79"/>
                    <a:pt x="136" y="83"/>
                    <a:pt x="135" y="85"/>
                  </a:cubicBezTo>
                  <a:close/>
                  <a:moveTo>
                    <a:pt x="30" y="137"/>
                  </a:moveTo>
                  <a:cubicBezTo>
                    <a:pt x="30" y="137"/>
                    <a:pt x="30" y="137"/>
                    <a:pt x="30" y="137"/>
                  </a:cubicBezTo>
                  <a:cubicBezTo>
                    <a:pt x="30" y="137"/>
                    <a:pt x="30" y="137"/>
                    <a:pt x="30" y="82"/>
                  </a:cubicBezTo>
                  <a:cubicBezTo>
                    <a:pt x="30" y="79"/>
                    <a:pt x="27" y="76"/>
                    <a:pt x="23" y="76"/>
                  </a:cubicBezTo>
                  <a:cubicBezTo>
                    <a:pt x="23" y="76"/>
                    <a:pt x="23" y="76"/>
                    <a:pt x="7" y="76"/>
                  </a:cubicBezTo>
                  <a:cubicBezTo>
                    <a:pt x="3" y="76"/>
                    <a:pt x="0" y="79"/>
                    <a:pt x="0" y="82"/>
                  </a:cubicBezTo>
                  <a:cubicBezTo>
                    <a:pt x="0" y="82"/>
                    <a:pt x="0" y="82"/>
                    <a:pt x="0" y="137"/>
                  </a:cubicBezTo>
                  <a:cubicBezTo>
                    <a:pt x="0" y="141"/>
                    <a:pt x="3" y="144"/>
                    <a:pt x="7" y="144"/>
                  </a:cubicBezTo>
                  <a:cubicBezTo>
                    <a:pt x="7" y="144"/>
                    <a:pt x="7" y="144"/>
                    <a:pt x="23" y="144"/>
                  </a:cubicBezTo>
                  <a:cubicBezTo>
                    <a:pt x="27" y="144"/>
                    <a:pt x="30" y="141"/>
                    <a:pt x="30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4" tIns="45713" rIns="91424" bIns="45713" numCol="1" anchor="t" anchorCtr="0" compatLnSpc="1"/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165"/>
              <a:endParaRPr lang="en-US" sz="1865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40"/>
          <p:cNvSpPr txBox="1"/>
          <p:nvPr/>
        </p:nvSpPr>
        <p:spPr>
          <a:xfrm>
            <a:off x="3234055" y="5354320"/>
            <a:ext cx="2710180" cy="5835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大数据统计健康信息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通过数据分析制定康复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41"/>
          <p:cNvSpPr txBox="1"/>
          <p:nvPr/>
        </p:nvSpPr>
        <p:spPr>
          <a:xfrm>
            <a:off x="6458585" y="5507355"/>
            <a:ext cx="2327910" cy="5835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与家人分享数据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共享圈子内健康资讯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42"/>
          <p:cNvSpPr txBox="1"/>
          <p:nvPr/>
        </p:nvSpPr>
        <p:spPr>
          <a:xfrm>
            <a:off x="8542020" y="4446905"/>
            <a:ext cx="301879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整合数据带来社工质量提升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线上模式让更多人关注，增加影响力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50576" y="74920"/>
            <a:ext cx="11801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1218565"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Kartika" panose="02020503030404060203" pitchFamily="18" charset="0"/>
              </a:rPr>
              <a:t>04</a:t>
            </a:r>
            <a:endParaRPr lang="en-US" altLang="zh-CN" sz="60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119" grpId="0"/>
      <p:bldP spid="120" grpId="0"/>
      <p:bldP spid="121" grpId="0"/>
      <p:bldP spid="17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745"/>
            </a:gs>
            <a:gs pos="100000">
              <a:srgbClr val="1E222E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-3681358" y="-3069676"/>
            <a:ext cx="19839683" cy="18185078"/>
            <a:chOff x="-3681358" y="-3069676"/>
            <a:chExt cx="19839683" cy="18185078"/>
          </a:xfrm>
        </p:grpSpPr>
        <p:sp>
          <p:nvSpPr>
            <p:cNvPr id="58" name="椭圆 57"/>
            <p:cNvSpPr/>
            <p:nvPr/>
          </p:nvSpPr>
          <p:spPr>
            <a:xfrm>
              <a:off x="-3681358" y="4775470"/>
              <a:ext cx="7305196" cy="7305196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19852949">
              <a:off x="-1519836" y="1020221"/>
              <a:ext cx="4284832" cy="8158962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2312575" y="-3069676"/>
              <a:ext cx="6391527" cy="12235705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2982220" y="4380222"/>
              <a:ext cx="8679737" cy="8679737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211648" y="6118682"/>
              <a:ext cx="8679737" cy="8679737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7478588" y="6435665"/>
              <a:ext cx="8679737" cy="8679737"/>
            </a:xfrm>
            <a:prstGeom prst="ellipse">
              <a:avLst/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44211" y="4883699"/>
            <a:ext cx="11137789" cy="2041165"/>
            <a:chOff x="1144211" y="4883699"/>
            <a:chExt cx="11137789" cy="2041165"/>
          </a:xfrm>
        </p:grpSpPr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3281894" y="6744864"/>
              <a:ext cx="180000" cy="1800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1255906" y="4998113"/>
              <a:ext cx="108000" cy="108000"/>
            </a:xfrm>
            <a:prstGeom prst="ellipse">
              <a:avLst/>
            </a:prstGeom>
            <a:solidFill>
              <a:srgbClr val="FAFAF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12102000" y="6360179"/>
              <a:ext cx="180000" cy="180000"/>
            </a:xfrm>
            <a:prstGeom prst="ellipse">
              <a:avLst/>
            </a:prstGeom>
            <a:solidFill>
              <a:srgbClr val="00D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>
              <a:grpSpLocks noChangeAspect="1"/>
            </p:cNvGrpSpPr>
            <p:nvPr/>
          </p:nvGrpSpPr>
          <p:grpSpPr>
            <a:xfrm>
              <a:off x="1144211" y="4883699"/>
              <a:ext cx="333983" cy="336828"/>
              <a:chOff x="5498567" y="0"/>
              <a:chExt cx="4004719" cy="4038834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5498567" y="1926708"/>
                <a:ext cx="282388" cy="282388"/>
              </a:xfrm>
              <a:prstGeom prst="ellipse">
                <a:avLst/>
              </a:prstGeom>
              <a:solidFill>
                <a:srgbClr val="0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/>
            </p:nvSpPr>
            <p:spPr>
              <a:xfrm>
                <a:off x="5556623" y="1469508"/>
                <a:ext cx="273600" cy="273600"/>
              </a:xfrm>
              <a:prstGeom prst="ellipse">
                <a:avLst/>
              </a:prstGeom>
              <a:solidFill>
                <a:srgbClr val="00F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/>
            </p:nvSpPr>
            <p:spPr>
              <a:xfrm>
                <a:off x="5718378" y="1012308"/>
                <a:ext cx="270000" cy="270000"/>
              </a:xfrm>
              <a:prstGeom prst="ellipse">
                <a:avLst/>
              </a:prstGeom>
              <a:solidFill>
                <a:srgbClr val="00F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/>
            </p:nvSpPr>
            <p:spPr>
              <a:xfrm>
                <a:off x="6002892" y="627678"/>
                <a:ext cx="266400" cy="266400"/>
              </a:xfrm>
              <a:prstGeom prst="ellipse">
                <a:avLst/>
              </a:prstGeom>
              <a:solidFill>
                <a:srgbClr val="00D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/>
            </p:nvSpPr>
            <p:spPr>
              <a:xfrm>
                <a:off x="6358492" y="325011"/>
                <a:ext cx="262800" cy="262800"/>
              </a:xfrm>
              <a:prstGeom prst="ellipse">
                <a:avLst/>
              </a:prstGeom>
              <a:solidFill>
                <a:srgbClr val="01C9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6786663" y="107886"/>
                <a:ext cx="259200" cy="259200"/>
              </a:xfrm>
              <a:prstGeom prst="ellipse">
                <a:avLst/>
              </a:prstGeom>
              <a:solidFill>
                <a:srgbClr val="02B2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/>
            </p:nvSpPr>
            <p:spPr>
              <a:xfrm>
                <a:off x="7269290" y="0"/>
                <a:ext cx="252000" cy="252000"/>
              </a:xfrm>
              <a:prstGeom prst="ellipse">
                <a:avLst/>
              </a:prstGeom>
              <a:solidFill>
                <a:srgbClr val="029C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/>
            </p:nvSpPr>
            <p:spPr>
              <a:xfrm>
                <a:off x="7747606" y="25980"/>
                <a:ext cx="237600" cy="237600"/>
              </a:xfrm>
              <a:prstGeom prst="ellipse">
                <a:avLst/>
              </a:prstGeom>
              <a:solidFill>
                <a:srgbClr val="028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/>
            </p:nvSpPr>
            <p:spPr>
              <a:xfrm>
                <a:off x="8222791" y="165021"/>
                <a:ext cx="230400" cy="230400"/>
              </a:xfrm>
              <a:prstGeom prst="ellipse">
                <a:avLst/>
              </a:prstGeom>
              <a:solidFill>
                <a:srgbClr val="036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8633632" y="424449"/>
                <a:ext cx="216000" cy="216000"/>
              </a:xfrm>
              <a:prstGeom prst="ellipse">
                <a:avLst/>
              </a:prstGeom>
              <a:solidFill>
                <a:srgbClr val="2D5C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/>
            </p:nvSpPr>
            <p:spPr>
              <a:xfrm>
                <a:off x="8989229" y="780046"/>
                <a:ext cx="190800" cy="190800"/>
              </a:xfrm>
              <a:prstGeom prst="ellipse">
                <a:avLst/>
              </a:prstGeom>
              <a:solidFill>
                <a:srgbClr val="5748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/>
            </p:nvSpPr>
            <p:spPr>
              <a:xfrm>
                <a:off x="9228714" y="1208217"/>
                <a:ext cx="180000" cy="180000"/>
              </a:xfrm>
              <a:prstGeom prst="ellipse">
                <a:avLst/>
              </a:prstGeom>
              <a:solidFill>
                <a:srgbClr val="7D3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>
                <a:spLocks noChangeAspect="1"/>
              </p:cNvSpPr>
              <p:nvPr/>
            </p:nvSpPr>
            <p:spPr>
              <a:xfrm>
                <a:off x="9352086" y="1694442"/>
                <a:ext cx="151200" cy="151200"/>
              </a:xfrm>
              <a:prstGeom prst="ellipse">
                <a:avLst/>
              </a:prstGeom>
              <a:solidFill>
                <a:srgbClr val="9F26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/>
            </p:nvSpPr>
            <p:spPr>
              <a:xfrm>
                <a:off x="9359346" y="2180669"/>
                <a:ext cx="126000" cy="126000"/>
              </a:xfrm>
              <a:prstGeom prst="ellipse">
                <a:avLst/>
              </a:prstGeom>
              <a:solidFill>
                <a:srgbClr val="D813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/>
            </p:nvSpPr>
            <p:spPr>
              <a:xfrm>
                <a:off x="9265008" y="2652378"/>
                <a:ext cx="108000" cy="108000"/>
              </a:xfrm>
              <a:prstGeom prst="ellipse">
                <a:avLst/>
              </a:prstGeom>
              <a:solidFill>
                <a:srgbClr val="FC0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>
                <a:off x="9012058" y="3084959"/>
                <a:ext cx="126000" cy="126000"/>
              </a:xfrm>
              <a:prstGeom prst="ellipse">
                <a:avLst/>
              </a:prstGeom>
              <a:solidFill>
                <a:srgbClr val="D91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8698090" y="3417192"/>
                <a:ext cx="151200" cy="151200"/>
              </a:xfrm>
              <a:prstGeom prst="ellipse">
                <a:avLst/>
              </a:prstGeom>
              <a:solidFill>
                <a:srgbClr val="AA27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>
                <a:off x="7837378" y="3813530"/>
                <a:ext cx="180000" cy="180000"/>
              </a:xfrm>
              <a:prstGeom prst="ellipse">
                <a:avLst/>
              </a:prstGeom>
              <a:solidFill>
                <a:srgbClr val="564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>
                <a:off x="8298948" y="3671193"/>
                <a:ext cx="151200" cy="151200"/>
              </a:xfrm>
              <a:prstGeom prst="ellipse">
                <a:avLst/>
              </a:prstGeom>
              <a:solidFill>
                <a:srgbClr val="7F39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/>
            </p:nvSpPr>
            <p:spPr>
              <a:xfrm>
                <a:off x="7365008" y="3848034"/>
                <a:ext cx="190800" cy="190800"/>
              </a:xfrm>
              <a:prstGeom prst="ellipse">
                <a:avLst/>
              </a:prstGeom>
              <a:solidFill>
                <a:srgbClr val="2E5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/>
            </p:nvSpPr>
            <p:spPr>
              <a:xfrm>
                <a:off x="6070036" y="3255292"/>
                <a:ext cx="230400" cy="230400"/>
              </a:xfrm>
              <a:prstGeom prst="ellipse">
                <a:avLst/>
              </a:prstGeom>
              <a:solidFill>
                <a:srgbClr val="029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6441926" y="3560210"/>
                <a:ext cx="216000" cy="216000"/>
              </a:xfrm>
              <a:prstGeom prst="ellipse">
                <a:avLst/>
              </a:prstGeom>
              <a:solidFill>
                <a:srgbClr val="0384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/>
            </p:nvSpPr>
            <p:spPr>
              <a:xfrm>
                <a:off x="6892638" y="3758309"/>
                <a:ext cx="190800" cy="190800"/>
              </a:xfrm>
              <a:prstGeom prst="ellipse">
                <a:avLst/>
              </a:prstGeom>
              <a:solidFill>
                <a:srgbClr val="026F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/>
            </p:nvSpPr>
            <p:spPr>
              <a:xfrm>
                <a:off x="5754606" y="2867834"/>
                <a:ext cx="262800" cy="262800"/>
              </a:xfrm>
              <a:prstGeom prst="ellipse">
                <a:avLst/>
              </a:prstGeom>
              <a:solidFill>
                <a:srgbClr val="02B2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/>
            </p:nvSpPr>
            <p:spPr>
              <a:xfrm>
                <a:off x="5585178" y="2412457"/>
                <a:ext cx="266400" cy="266400"/>
              </a:xfrm>
              <a:prstGeom prst="ellipse">
                <a:avLst/>
              </a:prstGeom>
              <a:solidFill>
                <a:srgbClr val="01C9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8" name="图片 7" descr="QQ截图201711062229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9245" y="-10795"/>
            <a:ext cx="4184650" cy="6925945"/>
          </a:xfrm>
          <a:prstGeom prst="rect">
            <a:avLst/>
          </a:prstGeom>
        </p:spPr>
      </p:pic>
      <p:pic>
        <p:nvPicPr>
          <p:cNvPr id="9" name="图片 8" descr="QQ截图20171106223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180" y="-1905"/>
            <a:ext cx="4162425" cy="6901815"/>
          </a:xfrm>
          <a:prstGeom prst="rect">
            <a:avLst/>
          </a:prstGeom>
        </p:spPr>
      </p:pic>
      <p:pic>
        <p:nvPicPr>
          <p:cNvPr id="10" name="图片 9" descr="QQ截图20171106223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895" y="-20955"/>
            <a:ext cx="3926205" cy="694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0217203636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60217203636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60217203636"/>
  <p:tag name="MH_LIBRARY" val="GRAPHIC"/>
  <p:tag name="MH_TYPE" val="SubTitle"/>
  <p:tag name="MH_ORDER" val="1"/>
</p:tagLst>
</file>

<file path=ppt/tags/tag4.xml><?xml version="1.0" encoding="utf-8"?>
<p:tagLst xmlns:p="http://schemas.openxmlformats.org/presentationml/2006/main">
  <p:tag name="MH" val="20160217203636"/>
  <p:tag name="MH_LIBRARY" val="GRAPHIC"/>
  <p:tag name="MH_TYPE" val="SubTitle"/>
  <p:tag name="MH_ORDER" val="1"/>
</p:tagLst>
</file>

<file path=ppt/tags/tag5.xml><?xml version="1.0" encoding="utf-8"?>
<p:tagLst xmlns:p="http://schemas.openxmlformats.org/presentationml/2006/main">
  <p:tag name="MH" val="20160217203636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WPS 演示</Application>
  <PresentationFormat>宽屏</PresentationFormat>
  <Paragraphs>151</Paragraphs>
  <Slides>10</Slides>
  <Notes>31</Notes>
  <HiddenSlides>0</HiddenSlides>
  <MMClips>5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46" baseType="lpstr">
      <vt:lpstr>Arial</vt:lpstr>
      <vt:lpstr>宋体</vt:lpstr>
      <vt:lpstr>Wingdings</vt:lpstr>
      <vt:lpstr>幼圆</vt:lpstr>
      <vt:lpstr>Kartika</vt:lpstr>
      <vt:lpstr>方正兰亭超细黑简体</vt:lpstr>
      <vt:lpstr>微软雅黑</vt:lpstr>
      <vt:lpstr>Calibri</vt:lpstr>
      <vt:lpstr>Britannic Bold</vt:lpstr>
      <vt:lpstr>Arial Unicode MS</vt:lpstr>
      <vt:lpstr>Calibri Light</vt:lpstr>
      <vt:lpstr>方正姚体</vt:lpstr>
      <vt:lpstr>FontAwesome</vt:lpstr>
      <vt:lpstr>Impact</vt:lpstr>
      <vt:lpstr>PMingLiU-ExtB</vt:lpstr>
      <vt:lpstr>Kozuka Gothic Pro H</vt:lpstr>
      <vt:lpstr>Segoe Print</vt:lpstr>
      <vt:lpstr>禹卫书法行书简体</vt:lpstr>
      <vt:lpstr>苹方 常规</vt:lpstr>
      <vt:lpstr>苹方 特粗</vt:lpstr>
      <vt:lpstr>苹方 细体</vt:lpstr>
      <vt:lpstr>Adobe 楷体 Std R</vt:lpstr>
      <vt:lpstr>FGP松慶行書体</vt:lpstr>
      <vt:lpstr>Adobe Myungjo Std M</vt:lpstr>
      <vt:lpstr>Kozuka Gothic Pr6N B</vt:lpstr>
      <vt:lpstr>钟齐翰墨毛笔</vt:lpstr>
      <vt:lpstr>等线 Light</vt:lpstr>
      <vt:lpstr>等线</vt:lpstr>
      <vt:lpstr>苹方 中等</vt:lpstr>
      <vt:lpstr>苹方 粗体</vt:lpstr>
      <vt:lpstr>迷你简瘦金书</vt:lpstr>
      <vt:lpstr>Adobe 仿宋 Std R</vt:lpstr>
      <vt:lpstr>Adobe 黑体 Std R</vt:lpstr>
      <vt:lpstr>FG松慶行書体</vt:lpstr>
      <vt:lpstr>Kozuka Gothic Pr6N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绚丽黑色</dc:title>
  <dc:creator>顶尖PPT</dc:creator>
  <cp:keywords>www.51pptmoban.com</cp:keywords>
  <cp:lastModifiedBy>hero-A</cp:lastModifiedBy>
  <cp:revision>324</cp:revision>
  <dcterms:created xsi:type="dcterms:W3CDTF">2016-10-20T08:09:00Z</dcterms:created>
  <dcterms:modified xsi:type="dcterms:W3CDTF">2017-11-06T14:49:38Z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