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05" r:id="rId7"/>
    <p:sldMasterId id="2147483709" r:id="rId8"/>
  </p:sldMasterIdLst>
  <p:notesMasterIdLst>
    <p:notesMasterId r:id="rId10"/>
  </p:notesMasterIdLst>
  <p:sldIdLst>
    <p:sldId id="873" r:id="rId9"/>
    <p:sldId id="1033" r:id="rId11"/>
    <p:sldId id="1037" r:id="rId12"/>
    <p:sldId id="975" r:id="rId13"/>
    <p:sldId id="1035" r:id="rId14"/>
    <p:sldId id="1038" r:id="rId15"/>
    <p:sldId id="1036" r:id="rId16"/>
    <p:sldId id="1040" r:id="rId17"/>
    <p:sldId id="1041" r:id="rId18"/>
    <p:sldId id="1042" r:id="rId19"/>
    <p:sldId id="1047" r:id="rId20"/>
    <p:sldId id="1048" r:id="rId21"/>
    <p:sldId id="1045" r:id="rId22"/>
    <p:sldId id="1046" r:id="rId23"/>
    <p:sldId id="928" r:id="rId24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2EC"/>
    <a:srgbClr val="EBF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4" autoAdjust="0"/>
    <p:restoredTop sz="97212" autoAdjust="0"/>
  </p:normalViewPr>
  <p:slideViewPr>
    <p:cSldViewPr showGuides="1">
      <p:cViewPr varScale="1">
        <p:scale>
          <a:sx n="122" d="100"/>
          <a:sy n="122" d="100"/>
        </p:scale>
        <p:origin x="282" y="96"/>
      </p:cViewPr>
      <p:guideLst>
        <p:guide orient="horz" pos="2184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59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EC9E9-9B10-4EC4-ADB0-815A889F44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161FD-475C-4459-A7E3-50616EC65C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6528859-736A-499C-B63E-510EF5612D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6528859-736A-499C-B63E-510EF5612D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6528859-736A-499C-B63E-510EF5612D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6528859-736A-499C-B63E-510EF5612D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6528859-736A-499C-B63E-510EF5612D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6528859-736A-499C-B63E-510EF5612D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6528859-736A-499C-B63E-510EF5612D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6528859-736A-499C-B63E-510EF5612D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3764-E9ED-4F31-8393-9CD969ABE0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 rot="18990932">
            <a:off x="1876906" y="2632799"/>
            <a:ext cx="780993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Algae-Hub</a:t>
            </a:r>
            <a:endParaRPr lang="en-US" altLang="zh-CN" sz="5400" b="1" dirty="0"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  <a:p>
            <a:pPr algn="ctr"/>
            <a:r>
              <a:rPr lang="zh-CN" altLang="en-US" sz="5400" b="1" dirty="0"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内部资料</a:t>
            </a:r>
            <a:endParaRPr lang="zh-CN" altLang="en-US" sz="5400" b="1" dirty="0"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6567-1D75-48AF-BD61-9ED542371D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125"/>
            <a:ext cx="2628558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125"/>
            <a:ext cx="7733293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6F1C-B3AE-4E03-91DE-BCB75B954A8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4171-286A-4CA8-81B0-BF030442850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3A68-EFB3-4662-A8B4-E94127FAD8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 rot="18990932">
            <a:off x="1876905" y="2632799"/>
            <a:ext cx="780993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Algae-Hub</a:t>
            </a:r>
            <a:endParaRPr lang="en-US" altLang="zh-CN" sz="5400" b="1" dirty="0"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  <a:p>
            <a:pPr algn="ctr"/>
            <a:r>
              <a:rPr lang="zh-CN" altLang="en-US" sz="5400" b="1" dirty="0"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内部资料</a:t>
            </a:r>
            <a:endParaRPr lang="zh-CN" altLang="en-US" sz="5400" b="1" dirty="0"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99F6-E441-41EA-AAE4-10F8DB68EF4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9" y="1709753"/>
            <a:ext cx="1051423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9" y="4589478"/>
            <a:ext cx="105142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7EB8-6129-4BD3-BC6A-4BDCD4FDC7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5625"/>
            <a:ext cx="518092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5625"/>
            <a:ext cx="518092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0DCB-6DBF-4666-8E66-2625C85979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6" y="365129"/>
            <a:ext cx="1051423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6" y="1681163"/>
            <a:ext cx="51571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6" y="2505075"/>
            <a:ext cx="51571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4" y="1681163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4" y="2505075"/>
            <a:ext cx="518251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7DB2-B56A-4F0A-AADA-B80F71281FF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C3D4-E4E2-40C8-9B7F-C5BF9C3CC3C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9B58-E649-4F70-8E6F-096CAB69666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F531-FAF8-4A38-BB3B-D476D0B9B4D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6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440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6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7B29-4490-4C3D-9634-E908960F1EE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6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440"/>
            <a:ext cx="617139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6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ABC4-5959-4DA2-BC46-DBFACFB6781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594A-AA48-4D7C-9B10-3EDB20584B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125"/>
            <a:ext cx="2628558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125"/>
            <a:ext cx="7733293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0177-0433-4565-8BB3-5426580B26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360F-FD66-4684-A0F4-A8E5B4F5CE4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C8E8-281D-4083-BB38-53A225A63D4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 rot="18990932">
            <a:off x="1876905" y="2632799"/>
            <a:ext cx="780993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Algae-Hub</a:t>
            </a:r>
            <a:endParaRPr lang="en-US" altLang="zh-CN" sz="5400" b="1" dirty="0"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  <a:p>
            <a:pPr algn="ctr"/>
            <a:r>
              <a:rPr lang="zh-CN" altLang="en-US" sz="5400" b="1" dirty="0"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内部资料</a:t>
            </a:r>
            <a:endParaRPr lang="zh-CN" altLang="en-US" sz="5400" b="1" dirty="0"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37B6-A061-48CF-8EC2-EAF97B45B49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6" y="1709747"/>
            <a:ext cx="1051423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6" y="4589472"/>
            <a:ext cx="105142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EEA4-5A47-4F51-AE61-1BF39CFA53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5625"/>
            <a:ext cx="518092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5625"/>
            <a:ext cx="518092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9F60-E20D-46DF-BB6D-A9F5080A1A2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3" y="365129"/>
            <a:ext cx="1051423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3" y="1681163"/>
            <a:ext cx="51571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3" y="2505075"/>
            <a:ext cx="51571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1" y="1681163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1" y="2505075"/>
            <a:ext cx="518251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76F7-610C-4F74-B95E-5AA15FD902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51" y="1709758"/>
            <a:ext cx="1051423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51" y="4589483"/>
            <a:ext cx="105142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975C-7937-4117-8B9A-C57DE3E65F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FA40-013A-4156-8A0C-BDC9B0D943B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1160-80A0-42FB-8844-AD1B1BF790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3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434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3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F513E-2244-4328-B12F-140662C4712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3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434"/>
            <a:ext cx="617139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3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C3D5-3391-4D64-9E65-0B8B4722FFC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BF7A-65F5-4952-B3F4-3BA0392833D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125"/>
            <a:ext cx="2628558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125"/>
            <a:ext cx="7733293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C3C8-A99F-4649-8DC4-B26D8D51CE9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5FE4-4766-4D36-893A-D8B36D0371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7AAE-0B6A-4B6B-BE60-31AC38F483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 rot="18990932">
            <a:off x="1876905" y="2632799"/>
            <a:ext cx="780993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Algae-Hub</a:t>
            </a:r>
            <a:endParaRPr lang="en-US" altLang="zh-CN" sz="5400" b="1" dirty="0"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  <a:p>
            <a:pPr algn="ctr"/>
            <a:r>
              <a:rPr lang="zh-CN" altLang="en-US" sz="5400" b="1" dirty="0"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内部资料</a:t>
            </a:r>
            <a:endParaRPr lang="zh-CN" altLang="en-US" sz="5400" b="1" dirty="0"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5637-D0DA-4750-823B-A8D37B51253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09739"/>
            <a:ext cx="1051423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2" y="4589464"/>
            <a:ext cx="105142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F446-D213-4707-8613-38E02E91FB7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5625"/>
            <a:ext cx="518092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5625"/>
            <a:ext cx="518092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B5AA-7746-4D9A-B5DB-0FED92D5403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5625"/>
            <a:ext cx="518092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5625"/>
            <a:ext cx="518092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13D7-435D-4D0C-8C5D-BD4E6006C35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126"/>
            <a:ext cx="1051423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79" y="1681163"/>
            <a:ext cx="51571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79" y="2505075"/>
            <a:ext cx="51571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163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075"/>
            <a:ext cx="518251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1B1A-E563-4EB5-968C-E7A829CB61F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4904-3E2F-4C27-A222-3B85B8F223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386F-6A20-42C7-9323-6EC079B4A5A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426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2D99-DB17-4AC9-A7DB-C8E16A1CCE4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426"/>
            <a:ext cx="617139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8095-C119-4FBF-A0F5-6E77A1C83B1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F283-BF02-4997-A142-F7EDE101F1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125"/>
            <a:ext cx="2628558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125"/>
            <a:ext cx="7733293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CCEC-44A2-4D59-A783-77140BC881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44FE6-1064-4184-8534-F70848B21C5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30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4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8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81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76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70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64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58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52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91E5-D629-4E80-8B1D-C581E1B2A4D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8" y="365129"/>
            <a:ext cx="1051423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163"/>
            <a:ext cx="51571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075"/>
            <a:ext cx="515711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6" y="1681163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6" y="2505075"/>
            <a:ext cx="518251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347B-DA62-4315-9972-CC119D079E3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91E5-D629-4E80-8B1D-C581E1B2A4D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4261" y="1260188"/>
            <a:ext cx="10971372" cy="824885"/>
          </a:xfrm>
        </p:spPr>
        <p:txBody>
          <a:bodyPr>
            <a:normAutofit/>
          </a:bodyPr>
          <a:lstStyle>
            <a:lvl1pPr>
              <a:defRPr sz="4135"/>
            </a:lvl1pPr>
          </a:lstStyle>
          <a:p>
            <a:r>
              <a:rPr lang="zh-CN" altLang="en-US" sz="4135"/>
              <a:t>单击此处编辑母版标题样式</a:t>
            </a:r>
            <a:endParaRPr lang="zh-CN" altLang="en-US" sz="4135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09522" y="2316964"/>
            <a:ext cx="10971372" cy="3531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4261" y="1260188"/>
            <a:ext cx="10971372" cy="824885"/>
          </a:xfrm>
        </p:spPr>
        <p:txBody>
          <a:bodyPr>
            <a:normAutofit/>
          </a:bodyPr>
          <a:lstStyle>
            <a:lvl1pPr>
              <a:defRPr sz="4135"/>
            </a:lvl1pPr>
          </a:lstStyle>
          <a:p>
            <a:endParaRPr lang="zh-CN" altLang="en-US" sz="4135" dirty="0"/>
          </a:p>
        </p:txBody>
      </p:sp>
      <p:sp>
        <p:nvSpPr>
          <p:cNvPr id="10" name="内容占位符 2"/>
          <p:cNvSpPr>
            <a:spLocks noGrp="1"/>
          </p:cNvSpPr>
          <p:nvPr>
            <p:ph idx="21"/>
          </p:nvPr>
        </p:nvSpPr>
        <p:spPr>
          <a:xfrm>
            <a:off x="609522" y="2316964"/>
            <a:ext cx="10971372" cy="3531107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91E5-D629-4E80-8B1D-C581E1B2A4D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4261" y="1260188"/>
            <a:ext cx="10971372" cy="824885"/>
          </a:xfrm>
        </p:spPr>
        <p:txBody>
          <a:bodyPr>
            <a:normAutofit/>
          </a:bodyPr>
          <a:lstStyle>
            <a:lvl1pPr>
              <a:defRPr sz="4135"/>
            </a:lvl1pPr>
          </a:lstStyle>
          <a:p>
            <a:r>
              <a:rPr lang="zh-CN" altLang="en-US" sz="4135"/>
              <a:t>单击此处编辑母版标题样式</a:t>
            </a:r>
            <a:endParaRPr lang="zh-CN" altLang="en-US" sz="4135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09522" y="2316964"/>
            <a:ext cx="10971372" cy="3531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0A32-7184-47D6-A420-9B245B4D9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30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4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8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81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76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70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64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58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52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91E5-D629-4E80-8B1D-C581E1B2A4D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91E5-D629-4E80-8B1D-C581E1B2A4D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4261" y="1260188"/>
            <a:ext cx="10971372" cy="824885"/>
          </a:xfrm>
        </p:spPr>
        <p:txBody>
          <a:bodyPr>
            <a:normAutofit/>
          </a:bodyPr>
          <a:lstStyle>
            <a:lvl1pPr>
              <a:defRPr sz="4135"/>
            </a:lvl1pPr>
          </a:lstStyle>
          <a:p>
            <a:r>
              <a:rPr lang="zh-CN" altLang="en-US" sz="4135"/>
              <a:t>单击此处编辑母版标题样式</a:t>
            </a:r>
            <a:endParaRPr lang="zh-CN" altLang="en-US" sz="4135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09522" y="2316964"/>
            <a:ext cx="10971372" cy="3531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4261" y="1260188"/>
            <a:ext cx="10971372" cy="824885"/>
          </a:xfrm>
        </p:spPr>
        <p:txBody>
          <a:bodyPr>
            <a:normAutofit/>
          </a:bodyPr>
          <a:lstStyle>
            <a:lvl1pPr>
              <a:defRPr sz="4135"/>
            </a:lvl1pPr>
          </a:lstStyle>
          <a:p>
            <a:endParaRPr lang="zh-CN" altLang="en-US" sz="4135" dirty="0"/>
          </a:p>
        </p:txBody>
      </p:sp>
      <p:sp>
        <p:nvSpPr>
          <p:cNvPr id="10" name="内容占位符 2"/>
          <p:cNvSpPr>
            <a:spLocks noGrp="1"/>
          </p:cNvSpPr>
          <p:nvPr>
            <p:ph idx="21"/>
          </p:nvPr>
        </p:nvSpPr>
        <p:spPr>
          <a:xfrm>
            <a:off x="609522" y="2316964"/>
            <a:ext cx="10971372" cy="3531107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6F5B-D5AE-461C-B0C5-2F784E79FF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91E5-D629-4E80-8B1D-C581E1B2A4D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4261" y="1260188"/>
            <a:ext cx="10971372" cy="824885"/>
          </a:xfrm>
        </p:spPr>
        <p:txBody>
          <a:bodyPr>
            <a:normAutofit/>
          </a:bodyPr>
          <a:lstStyle>
            <a:lvl1pPr>
              <a:defRPr sz="4135"/>
            </a:lvl1pPr>
          </a:lstStyle>
          <a:p>
            <a:r>
              <a:rPr lang="zh-CN" altLang="en-US" sz="4135"/>
              <a:t>单击此处编辑母版标题样式</a:t>
            </a:r>
            <a:endParaRPr lang="zh-CN" altLang="en-US" sz="4135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09522" y="2316964"/>
            <a:ext cx="10971372" cy="3531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3764-E9ED-4F31-8393-9CD969ABE0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 rot="18990932">
            <a:off x="1876906" y="2632799"/>
            <a:ext cx="780993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Algae-Hub</a:t>
            </a:r>
            <a:endParaRPr lang="en-US" altLang="zh-CN" sz="5400" b="1" dirty="0"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  <a:p>
            <a:pPr algn="ctr"/>
            <a:r>
              <a:rPr lang="zh-CN" altLang="en-US" sz="5400" b="1" dirty="0"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内部资料</a:t>
            </a:r>
            <a:endParaRPr lang="zh-CN" altLang="en-US" sz="5400" b="1" dirty="0"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F531-FAF8-4A38-BB3B-D476D0B9B4D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51" y="1709758"/>
            <a:ext cx="1051423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51" y="4589483"/>
            <a:ext cx="105142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975C-7937-4117-8B9A-C57DE3E65F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5625"/>
            <a:ext cx="518092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5625"/>
            <a:ext cx="518092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B5AA-7746-4D9A-B5DB-0FED92D5403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8D53-4025-40AB-B955-C8F7E6F823D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8" y="365129"/>
            <a:ext cx="1051423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163"/>
            <a:ext cx="51571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075"/>
            <a:ext cx="515711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6" y="1681163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6" y="2505075"/>
            <a:ext cx="518251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347B-DA62-4315-9972-CC119D079E3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8D53-4025-40AB-B955-C8F7E6F823D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C45-5DB3-4CA1-9D9F-2E0401082DB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8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445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8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388B-A8E2-4128-8D2A-85874D6E0E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8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445"/>
            <a:ext cx="617139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8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E932-CF6C-41D9-AC4E-ADEB2439E1D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6567-1D75-48AF-BD61-9ED542371D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125"/>
            <a:ext cx="2628558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125"/>
            <a:ext cx="7733293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6F1C-B3AE-4E03-91DE-BCB75B954A8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4171-286A-4CA8-81B0-BF030442850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C45-5DB3-4CA1-9D9F-2E0401082DB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8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445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8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388B-A8E2-4128-8D2A-85874D6E0E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8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445"/>
            <a:ext cx="617139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8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E932-CF6C-41D9-AC4E-ADEB2439E1D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4" Type="http://schemas.openxmlformats.org/officeDocument/2006/relationships/theme" Target="../theme/theme6.xml"/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3" Type="http://schemas.openxmlformats.org/officeDocument/2006/relationships/theme" Target="../theme/theme7.xml"/><Relationship Id="rId12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00" y="365129"/>
            <a:ext cx="10514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00" y="1825625"/>
            <a:ext cx="10514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100" y="6356370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D48E7-6359-4CBC-934F-97B1ED7F62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6370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6370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8" y="365129"/>
            <a:ext cx="10514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8" y="1825625"/>
            <a:ext cx="10514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8" y="6356365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9D24A-7CF9-4C49-8263-8A7C9D080D3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6365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6365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5" y="365129"/>
            <a:ext cx="10514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5" y="1825625"/>
            <a:ext cx="10514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5" y="6356359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2ED27-B980-4F0F-B34A-29337776B32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6359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6359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126"/>
            <a:ext cx="10514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5625"/>
            <a:ext cx="10514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CDE8A-3CEB-4C12-8DF6-02E55ABE2E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6351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2" y="274640"/>
            <a:ext cx="10971372" cy="1143000"/>
          </a:xfrm>
          <a:prstGeom prst="rect">
            <a:avLst/>
          </a:prstGeom>
        </p:spPr>
        <p:txBody>
          <a:bodyPr vert="horz" lIns="66845" tIns="33422" rIns="66845" bIns="3342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2" y="1600204"/>
            <a:ext cx="10971372" cy="4525963"/>
          </a:xfrm>
          <a:prstGeom prst="rect">
            <a:avLst/>
          </a:prstGeom>
        </p:spPr>
        <p:txBody>
          <a:bodyPr vert="horz" lIns="66845" tIns="33422" rIns="66845" bIns="3342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4"/>
            <a:ext cx="2844430" cy="365124"/>
          </a:xfrm>
          <a:prstGeom prst="rect">
            <a:avLst/>
          </a:prstGeom>
        </p:spPr>
        <p:txBody>
          <a:bodyPr vert="horz" lIns="66845" tIns="33422" rIns="66845" bIns="3342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8745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9" y="6356354"/>
            <a:ext cx="3860297" cy="365124"/>
          </a:xfrm>
          <a:prstGeom prst="rect">
            <a:avLst/>
          </a:prstGeom>
        </p:spPr>
        <p:txBody>
          <a:bodyPr vert="horz" lIns="66845" tIns="33422" rIns="66845" bIns="3342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8745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4" y="6356354"/>
            <a:ext cx="2844430" cy="365124"/>
          </a:xfrm>
          <a:prstGeom prst="rect">
            <a:avLst/>
          </a:prstGeom>
        </p:spPr>
        <p:txBody>
          <a:bodyPr vert="horz" lIns="66845" tIns="33422" rIns="66845" bIns="3342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87450"/>
            <a:fld id="{3EC491E5-D629-4E80-8B1D-C581E1B2A4D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</p:sldLayoutIdLst>
  <p:transition>
    <p:fade/>
  </p:transition>
  <p:hf hdr="0" ftr="0" dt="0"/>
  <p:txStyles>
    <p:titleStyle>
      <a:lvl1pPr algn="ctr" defTabSz="1187450" rtl="0" eaLnBrk="1" latinLnBrk="0" hangingPunct="1">
        <a:spcBef>
          <a:spcPct val="0"/>
        </a:spcBef>
        <a:buNone/>
        <a:defRPr sz="57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135" indent="-445135" algn="l" defTabSz="1187450" rtl="0" eaLnBrk="1" latinLnBrk="0" hangingPunct="1">
        <a:spcBef>
          <a:spcPct val="20000"/>
        </a:spcBef>
        <a:buFont typeface="Arial" panose="020B0604020202090204" pitchFamily="34" charset="0"/>
        <a:buChar char="•"/>
        <a:defRPr sz="4135" kern="1200">
          <a:solidFill>
            <a:schemeClr val="tx1"/>
          </a:solidFill>
          <a:latin typeface="+mn-lt"/>
          <a:ea typeface="+mn-ea"/>
          <a:cs typeface="+mn-cs"/>
        </a:defRPr>
      </a:lvl1pPr>
      <a:lvl2pPr marL="965200" indent="-371475" algn="l" defTabSz="1187450" rtl="0" eaLnBrk="1" latinLnBrk="0" hangingPunct="1">
        <a:spcBef>
          <a:spcPct val="20000"/>
        </a:spcBef>
        <a:buFont typeface="Arial" panose="020B060402020209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7450" rtl="0" eaLnBrk="1" latinLnBrk="0" hangingPunct="1">
        <a:spcBef>
          <a:spcPct val="20000"/>
        </a:spcBef>
        <a:buFont typeface="Arial" panose="020B0604020202090204" pitchFamily="34" charset="0"/>
        <a:buChar char="•"/>
        <a:defRPr sz="3065" kern="1200">
          <a:solidFill>
            <a:schemeClr val="tx1"/>
          </a:solidFill>
          <a:latin typeface="+mn-lt"/>
          <a:ea typeface="+mn-ea"/>
          <a:cs typeface="+mn-cs"/>
        </a:defRPr>
      </a:lvl3pPr>
      <a:lvl4pPr marL="2078990" indent="-297180" algn="l" defTabSz="1187450" rtl="0" eaLnBrk="1" latinLnBrk="0" hangingPunct="1">
        <a:spcBef>
          <a:spcPct val="20000"/>
        </a:spcBef>
        <a:buFont typeface="Arial" panose="020B0604020202090204" pitchFamily="34" charset="0"/>
        <a:buChar char="–"/>
        <a:defRPr sz="2535" kern="1200">
          <a:solidFill>
            <a:schemeClr val="tx1"/>
          </a:solidFill>
          <a:latin typeface="+mn-lt"/>
          <a:ea typeface="+mn-ea"/>
          <a:cs typeface="+mn-cs"/>
        </a:defRPr>
      </a:lvl4pPr>
      <a:lvl5pPr marL="2673350" indent="-297180" algn="l" defTabSz="1187450" rtl="0" eaLnBrk="1" latinLnBrk="0" hangingPunct="1">
        <a:spcBef>
          <a:spcPct val="20000"/>
        </a:spcBef>
        <a:buFont typeface="Arial" panose="020B0604020202090204" pitchFamily="34" charset="0"/>
        <a:buChar char="»"/>
        <a:defRPr sz="2535" kern="1200">
          <a:solidFill>
            <a:schemeClr val="tx1"/>
          </a:solidFill>
          <a:latin typeface="+mn-lt"/>
          <a:ea typeface="+mn-ea"/>
          <a:cs typeface="+mn-cs"/>
        </a:defRPr>
      </a:lvl5pPr>
      <a:lvl6pPr marL="3267710" indent="-297180" algn="l" defTabSz="1187450" rtl="0" eaLnBrk="1" latinLnBrk="0" hangingPunct="1">
        <a:spcBef>
          <a:spcPct val="20000"/>
        </a:spcBef>
        <a:buFont typeface="Arial" panose="020B0604020202090204" pitchFamily="34" charset="0"/>
        <a:buChar char="•"/>
        <a:defRPr sz="2535" kern="1200">
          <a:solidFill>
            <a:schemeClr val="tx1"/>
          </a:solidFill>
          <a:latin typeface="+mn-lt"/>
          <a:ea typeface="+mn-ea"/>
          <a:cs typeface="+mn-cs"/>
        </a:defRPr>
      </a:lvl6pPr>
      <a:lvl7pPr marL="3861435" indent="-297180" algn="l" defTabSz="1187450" rtl="0" eaLnBrk="1" latinLnBrk="0" hangingPunct="1">
        <a:spcBef>
          <a:spcPct val="20000"/>
        </a:spcBef>
        <a:buFont typeface="Arial" panose="020B0604020202090204" pitchFamily="34" charset="0"/>
        <a:buChar char="•"/>
        <a:defRPr sz="2535" kern="1200">
          <a:solidFill>
            <a:schemeClr val="tx1"/>
          </a:solidFill>
          <a:latin typeface="+mn-lt"/>
          <a:ea typeface="+mn-ea"/>
          <a:cs typeface="+mn-cs"/>
        </a:defRPr>
      </a:lvl7pPr>
      <a:lvl8pPr marL="4455795" indent="-297180" algn="l" defTabSz="1187450" rtl="0" eaLnBrk="1" latinLnBrk="0" hangingPunct="1">
        <a:spcBef>
          <a:spcPct val="20000"/>
        </a:spcBef>
        <a:buFont typeface="Arial" panose="020B0604020202090204" pitchFamily="34" charset="0"/>
        <a:buChar char="•"/>
        <a:defRPr sz="2535" kern="1200">
          <a:solidFill>
            <a:schemeClr val="tx1"/>
          </a:solidFill>
          <a:latin typeface="+mn-lt"/>
          <a:ea typeface="+mn-ea"/>
          <a:cs typeface="+mn-cs"/>
        </a:defRPr>
      </a:lvl8pPr>
      <a:lvl9pPr marL="5050155" indent="-297180" algn="l" defTabSz="1187450" rtl="0" eaLnBrk="1" latinLnBrk="0" hangingPunct="1">
        <a:spcBef>
          <a:spcPct val="20000"/>
        </a:spcBef>
        <a:buFont typeface="Arial" panose="020B0604020202090204" pitchFamily="34" charset="0"/>
        <a:buChar char="•"/>
        <a:defRPr sz="25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874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74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74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74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76170" algn="l" defTabSz="11874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0530" algn="l" defTabSz="11874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890" algn="l" defTabSz="11874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8615" algn="l" defTabSz="11874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52975" algn="l" defTabSz="11874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2" y="274640"/>
            <a:ext cx="10971372" cy="1143000"/>
          </a:xfrm>
          <a:prstGeom prst="rect">
            <a:avLst/>
          </a:prstGeom>
        </p:spPr>
        <p:txBody>
          <a:bodyPr vert="horz" lIns="66845" tIns="33422" rIns="66845" bIns="3342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2" y="1600204"/>
            <a:ext cx="10971372" cy="4525963"/>
          </a:xfrm>
          <a:prstGeom prst="rect">
            <a:avLst/>
          </a:prstGeom>
        </p:spPr>
        <p:txBody>
          <a:bodyPr vert="horz" lIns="66845" tIns="33422" rIns="66845" bIns="3342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4"/>
            <a:ext cx="2844430" cy="365124"/>
          </a:xfrm>
          <a:prstGeom prst="rect">
            <a:avLst/>
          </a:prstGeom>
        </p:spPr>
        <p:txBody>
          <a:bodyPr vert="horz" lIns="66845" tIns="33422" rIns="66845" bIns="3342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8745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9" y="6356354"/>
            <a:ext cx="3860297" cy="365124"/>
          </a:xfrm>
          <a:prstGeom prst="rect">
            <a:avLst/>
          </a:prstGeom>
        </p:spPr>
        <p:txBody>
          <a:bodyPr vert="horz" lIns="66845" tIns="33422" rIns="66845" bIns="3342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8745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4" y="6356354"/>
            <a:ext cx="2844430" cy="365124"/>
          </a:xfrm>
          <a:prstGeom prst="rect">
            <a:avLst/>
          </a:prstGeom>
        </p:spPr>
        <p:txBody>
          <a:bodyPr vert="horz" lIns="66845" tIns="33422" rIns="66845" bIns="3342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87450"/>
            <a:fld id="{3EC491E5-D629-4E80-8B1D-C581E1B2A4D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</p:sldLayoutIdLst>
  <p:transition>
    <p:fade/>
  </p:transition>
  <p:hf sldNum="0" hdr="0" ftr="0" dt="0"/>
  <p:txStyles>
    <p:titleStyle>
      <a:lvl1pPr algn="ctr" defTabSz="1187450" rtl="0" eaLnBrk="1" latinLnBrk="0" hangingPunct="1">
        <a:spcBef>
          <a:spcPct val="0"/>
        </a:spcBef>
        <a:buNone/>
        <a:defRPr sz="57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135" indent="-445135" algn="l" defTabSz="1187450" rtl="0" eaLnBrk="1" latinLnBrk="0" hangingPunct="1">
        <a:spcBef>
          <a:spcPct val="20000"/>
        </a:spcBef>
        <a:buFont typeface="Arial" panose="020B0604020202090204" pitchFamily="34" charset="0"/>
        <a:buChar char="•"/>
        <a:defRPr sz="4135" kern="1200">
          <a:solidFill>
            <a:schemeClr val="tx1"/>
          </a:solidFill>
          <a:latin typeface="+mn-lt"/>
          <a:ea typeface="+mn-ea"/>
          <a:cs typeface="+mn-cs"/>
        </a:defRPr>
      </a:lvl1pPr>
      <a:lvl2pPr marL="965200" indent="-371475" algn="l" defTabSz="1187450" rtl="0" eaLnBrk="1" latinLnBrk="0" hangingPunct="1">
        <a:spcBef>
          <a:spcPct val="20000"/>
        </a:spcBef>
        <a:buFont typeface="Arial" panose="020B060402020209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7450" rtl="0" eaLnBrk="1" latinLnBrk="0" hangingPunct="1">
        <a:spcBef>
          <a:spcPct val="20000"/>
        </a:spcBef>
        <a:buFont typeface="Arial" panose="020B0604020202090204" pitchFamily="34" charset="0"/>
        <a:buChar char="•"/>
        <a:defRPr sz="3065" kern="1200">
          <a:solidFill>
            <a:schemeClr val="tx1"/>
          </a:solidFill>
          <a:latin typeface="+mn-lt"/>
          <a:ea typeface="+mn-ea"/>
          <a:cs typeface="+mn-cs"/>
        </a:defRPr>
      </a:lvl3pPr>
      <a:lvl4pPr marL="2078990" indent="-297180" algn="l" defTabSz="1187450" rtl="0" eaLnBrk="1" latinLnBrk="0" hangingPunct="1">
        <a:spcBef>
          <a:spcPct val="20000"/>
        </a:spcBef>
        <a:buFont typeface="Arial" panose="020B0604020202090204" pitchFamily="34" charset="0"/>
        <a:buChar char="–"/>
        <a:defRPr sz="2535" kern="1200">
          <a:solidFill>
            <a:schemeClr val="tx1"/>
          </a:solidFill>
          <a:latin typeface="+mn-lt"/>
          <a:ea typeface="+mn-ea"/>
          <a:cs typeface="+mn-cs"/>
        </a:defRPr>
      </a:lvl4pPr>
      <a:lvl5pPr marL="2673350" indent="-297180" algn="l" defTabSz="1187450" rtl="0" eaLnBrk="1" latinLnBrk="0" hangingPunct="1">
        <a:spcBef>
          <a:spcPct val="20000"/>
        </a:spcBef>
        <a:buFont typeface="Arial" panose="020B0604020202090204" pitchFamily="34" charset="0"/>
        <a:buChar char="»"/>
        <a:defRPr sz="2535" kern="1200">
          <a:solidFill>
            <a:schemeClr val="tx1"/>
          </a:solidFill>
          <a:latin typeface="+mn-lt"/>
          <a:ea typeface="+mn-ea"/>
          <a:cs typeface="+mn-cs"/>
        </a:defRPr>
      </a:lvl5pPr>
      <a:lvl6pPr marL="3267710" indent="-297180" algn="l" defTabSz="1187450" rtl="0" eaLnBrk="1" latinLnBrk="0" hangingPunct="1">
        <a:spcBef>
          <a:spcPct val="20000"/>
        </a:spcBef>
        <a:buFont typeface="Arial" panose="020B0604020202090204" pitchFamily="34" charset="0"/>
        <a:buChar char="•"/>
        <a:defRPr sz="2535" kern="1200">
          <a:solidFill>
            <a:schemeClr val="tx1"/>
          </a:solidFill>
          <a:latin typeface="+mn-lt"/>
          <a:ea typeface="+mn-ea"/>
          <a:cs typeface="+mn-cs"/>
        </a:defRPr>
      </a:lvl6pPr>
      <a:lvl7pPr marL="3861435" indent="-297180" algn="l" defTabSz="1187450" rtl="0" eaLnBrk="1" latinLnBrk="0" hangingPunct="1">
        <a:spcBef>
          <a:spcPct val="20000"/>
        </a:spcBef>
        <a:buFont typeface="Arial" panose="020B0604020202090204" pitchFamily="34" charset="0"/>
        <a:buChar char="•"/>
        <a:defRPr sz="2535" kern="1200">
          <a:solidFill>
            <a:schemeClr val="tx1"/>
          </a:solidFill>
          <a:latin typeface="+mn-lt"/>
          <a:ea typeface="+mn-ea"/>
          <a:cs typeface="+mn-cs"/>
        </a:defRPr>
      </a:lvl7pPr>
      <a:lvl8pPr marL="4455795" indent="-297180" algn="l" defTabSz="1187450" rtl="0" eaLnBrk="1" latinLnBrk="0" hangingPunct="1">
        <a:spcBef>
          <a:spcPct val="20000"/>
        </a:spcBef>
        <a:buFont typeface="Arial" panose="020B0604020202090204" pitchFamily="34" charset="0"/>
        <a:buChar char="•"/>
        <a:defRPr sz="2535" kern="1200">
          <a:solidFill>
            <a:schemeClr val="tx1"/>
          </a:solidFill>
          <a:latin typeface="+mn-lt"/>
          <a:ea typeface="+mn-ea"/>
          <a:cs typeface="+mn-cs"/>
        </a:defRPr>
      </a:lvl8pPr>
      <a:lvl9pPr marL="5050155" indent="-297180" algn="l" defTabSz="1187450" rtl="0" eaLnBrk="1" latinLnBrk="0" hangingPunct="1">
        <a:spcBef>
          <a:spcPct val="20000"/>
        </a:spcBef>
        <a:buFont typeface="Arial" panose="020B0604020202090204" pitchFamily="34" charset="0"/>
        <a:buChar char="•"/>
        <a:defRPr sz="25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874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74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74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74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76170" algn="l" defTabSz="11874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0530" algn="l" defTabSz="11874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890" algn="l" defTabSz="11874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8615" algn="l" defTabSz="11874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52975" algn="l" defTabSz="118745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00" y="365129"/>
            <a:ext cx="10514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00" y="1825625"/>
            <a:ext cx="10514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100" y="6356370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D48E7-6359-4CBC-934F-97B1ED7F62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6370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6370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975C5-3DDC-4D6E-B443-EF29F27659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9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15.png"/><Relationship Id="rId10" Type="http://schemas.openxmlformats.org/officeDocument/2006/relationships/notesSlide" Target="../notesSlides/notesSlide10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49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image" Target="../media/image16.png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9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53.xml"/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9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9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tags" Target="../tags/tag3.xml"/><Relationship Id="rId4" Type="http://schemas.openxmlformats.org/officeDocument/2006/relationships/image" Target="../media/image4.png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49.xml"/><Relationship Id="rId13" Type="http://schemas.openxmlformats.org/officeDocument/2006/relationships/image" Target="../media/image8.png"/><Relationship Id="rId12" Type="http://schemas.openxmlformats.org/officeDocument/2006/relationships/tags" Target="../tags/tag7.xml"/><Relationship Id="rId11" Type="http://schemas.openxmlformats.org/officeDocument/2006/relationships/image" Target="../media/image7.png"/><Relationship Id="rId10" Type="http://schemas.openxmlformats.org/officeDocument/2006/relationships/tags" Target="../tags/tag6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9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8" Type="http://schemas.openxmlformats.org/officeDocument/2006/relationships/image" Target="../media/image12.jpeg"/><Relationship Id="rId7" Type="http://schemas.openxmlformats.org/officeDocument/2006/relationships/tags" Target="../tags/tag11.xml"/><Relationship Id="rId6" Type="http://schemas.openxmlformats.org/officeDocument/2006/relationships/image" Target="../media/image11.png"/><Relationship Id="rId5" Type="http://schemas.openxmlformats.org/officeDocument/2006/relationships/tags" Target="../tags/tag10.xml"/><Relationship Id="rId4" Type="http://schemas.openxmlformats.org/officeDocument/2006/relationships/image" Target="../media/image10.jpeg"/><Relationship Id="rId3" Type="http://schemas.openxmlformats.org/officeDocument/2006/relationships/tags" Target="../tags/tag9.xml"/><Relationship Id="rId2" Type="http://schemas.openxmlformats.org/officeDocument/2006/relationships/image" Target="../media/image9.png"/><Relationship Id="rId10" Type="http://schemas.openxmlformats.org/officeDocument/2006/relationships/notesSlide" Target="../notesSlides/notesSlide7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9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49.xml"/><Relationship Id="rId4" Type="http://schemas.openxmlformats.org/officeDocument/2006/relationships/image" Target="../media/image14.png"/><Relationship Id="rId3" Type="http://schemas.openxmlformats.org/officeDocument/2006/relationships/tags" Target="../tags/tag13.xml"/><Relationship Id="rId2" Type="http://schemas.openxmlformats.org/officeDocument/2006/relationships/image" Target="../media/image13.png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flipV="1">
            <a:off x="423977" y="3327836"/>
            <a:ext cx="8739927" cy="60951"/>
          </a:xfrm>
          <a:prstGeom prst="rect">
            <a:avLst/>
          </a:prstGeom>
          <a:solidFill>
            <a:srgbClr val="002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65">
              <a:solidFill>
                <a:srgbClr val="002064"/>
              </a:solidFill>
              <a:latin typeface="Arial" panose="020B0604020202090204"/>
              <a:ea typeface="微软雅黑"/>
            </a:endParaRPr>
          </a:p>
        </p:txBody>
      </p:sp>
      <p:pic>
        <p:nvPicPr>
          <p:cNvPr id="16" name="Picture 4" descr="C:\Users\liqing\Desktop\拆分\01.png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rgbClr val="E5015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40000"/>
                    </a14:imgEffect>
                    <a14:imgEffect>
                      <a14:colorTemperature colorTemp="7932"/>
                    </a14:imgEffect>
                    <a14:imgEffect>
                      <a14:saturation sat="372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331" y="2760"/>
            <a:ext cx="2818081" cy="685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副标题 2"/>
          <p:cNvSpPr txBox="1"/>
          <p:nvPr/>
        </p:nvSpPr>
        <p:spPr>
          <a:xfrm>
            <a:off x="125730" y="1402080"/>
            <a:ext cx="9246870" cy="1986915"/>
          </a:xfrm>
          <a:prstGeom prst="rect">
            <a:avLst/>
          </a:prstGeom>
        </p:spPr>
        <p:txBody>
          <a:bodyPr vert="horz" lIns="89115" tIns="44557" rIns="89115" bIns="44557" rtlCol="0">
            <a:noAutofit/>
          </a:bodyPr>
          <a:lstStyle>
            <a:lvl1pPr marL="0" indent="0" algn="ctr" defTabSz="890905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0" algn="ctr" defTabSz="890905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1540" indent="0" algn="ctr" defTabSz="890905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36675" indent="0" algn="ctr" defTabSz="890905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82445" indent="0" algn="ctr" defTabSz="890905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28215" indent="0" algn="ctr" defTabSz="890905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73985" indent="0" algn="ctr" defTabSz="890905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19120" indent="0" algn="ctr" defTabSz="890905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564890" indent="0" algn="ctr" defTabSz="890905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187450"/>
            <a:r>
              <a:rPr lang="zh-CN" altLang="en-US" sz="4200" dirty="0">
                <a:solidFill>
                  <a:srgbClr val="002064"/>
                </a:solidFill>
                <a:latin typeface="微软雅黑"/>
                <a:ea typeface="微软雅黑"/>
                <a:cs typeface="+mn-ea"/>
                <a:sym typeface="Garamond" panose="02020404030301010803" pitchFamily="18" charset="0"/>
              </a:rPr>
              <a:t>基于GPU加速的高性能ILU(0)- PBICGSTAB方法求解大规模线性代数方程组</a:t>
            </a:r>
            <a:endParaRPr lang="zh-CN" altLang="en-US" sz="4200" dirty="0">
              <a:solidFill>
                <a:srgbClr val="002064"/>
              </a:solidFill>
              <a:latin typeface="微软雅黑"/>
              <a:ea typeface="微软雅黑"/>
              <a:cs typeface="+mn-ea"/>
              <a:sym typeface="Garamond" panose="02020404030301010803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r>
              <a:rPr lang="en-US" altLang="zh-CN" dirty="0">
                <a:solidFill>
                  <a:prstClr val="black">
                    <a:tint val="75000"/>
                  </a:prstClr>
                </a:solidFill>
                <a:latin typeface="Arial" panose="020B0604020202090204"/>
                <a:ea typeface="微软雅黑"/>
              </a:rPr>
              <a:t>1</a:t>
            </a:r>
            <a:endParaRPr lang="zh-CN" altLang="en-US" dirty="0">
              <a:solidFill>
                <a:prstClr val="black">
                  <a:tint val="75000"/>
                </a:prstClr>
              </a:solidFill>
              <a:latin typeface="Arial" panose="020B0604020202090204"/>
              <a:ea typeface="微软雅黑"/>
            </a:endParaRPr>
          </a:p>
        </p:txBody>
      </p:sp>
    </p:spTree>
  </p:cSld>
  <p:clrMapOvr>
    <a:masterClrMapping/>
  </p:clrMapOvr>
  <p:transition advTm="7168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3"/>
          <p:cNvSpPr txBox="1"/>
          <p:nvPr/>
        </p:nvSpPr>
        <p:spPr>
          <a:xfrm>
            <a:off x="485692" y="473349"/>
            <a:ext cx="117856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zh-CN" altLang="en-US" sz="1865" kern="1400" spc="93" dirty="0">
                <a:solidFill>
                  <a:srgbClr val="464646"/>
                </a:solidFill>
                <a:latin typeface="Arial" panose="020B0604020202090204"/>
                <a:ea typeface="微软雅黑"/>
                <a:cs typeface="+mn-ea"/>
                <a:sym typeface="+mn-lt"/>
              </a:rPr>
              <a:t>算法</a:t>
            </a:r>
            <a:r>
              <a:rPr lang="zh-CN" altLang="en-US" sz="1865" kern="1400" spc="93" dirty="0">
                <a:solidFill>
                  <a:srgbClr val="464646"/>
                </a:solidFill>
                <a:latin typeface="Arial" panose="020B0604020202090204"/>
                <a:ea typeface="微软雅黑"/>
                <a:cs typeface="+mn-ea"/>
                <a:sym typeface="+mn-lt"/>
              </a:rPr>
              <a:t>设计</a:t>
            </a:r>
            <a:endParaRPr lang="zh-CN" altLang="en-US" sz="1865" kern="1400" spc="93" dirty="0">
              <a:solidFill>
                <a:srgbClr val="464646"/>
              </a:solidFill>
              <a:latin typeface="Arial" panose="020B0604020202090204"/>
              <a:ea typeface="微软雅黑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35334" y="493580"/>
            <a:ext cx="422345" cy="614320"/>
          </a:xfrm>
          <a:prstGeom prst="rect">
            <a:avLst/>
          </a:prstGeom>
          <a:solidFill>
            <a:srgbClr val="002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1865">
              <a:solidFill>
                <a:srgbClr val="002064"/>
              </a:solidFill>
              <a:latin typeface="Arial" panose="020B0604020202090204"/>
              <a:ea typeface="微软雅黑"/>
              <a:cs typeface="+mn-ea"/>
              <a:sym typeface="+mn-lt"/>
            </a:endParaRPr>
          </a:p>
        </p:txBody>
      </p:sp>
      <p:sp>
        <p:nvSpPr>
          <p:cNvPr id="24" name="TextBox 4"/>
          <p:cNvSpPr txBox="1"/>
          <p:nvPr/>
        </p:nvSpPr>
        <p:spPr>
          <a:xfrm>
            <a:off x="485691" y="840716"/>
            <a:ext cx="3688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defRPr/>
            </a:pPr>
            <a:r>
              <a:rPr lang="zh-CN" altLang="en-US" sz="1200" kern="1400" dirty="0">
                <a:solidFill>
                  <a:srgbClr val="464646"/>
                </a:solidFill>
                <a:latin typeface="Arial" panose="020B0604020202090204"/>
                <a:ea typeface="微软雅黑"/>
                <a:cs typeface="+mn-ea"/>
                <a:sym typeface="+mn-lt"/>
              </a:rPr>
              <a:t>大规模非对称不定带宽线性代数方程组求解算法大赛</a:t>
            </a:r>
            <a:endParaRPr lang="zh-CN" altLang="en-US" sz="1200" kern="1400" dirty="0">
              <a:solidFill>
                <a:srgbClr val="464646"/>
              </a:solidFill>
              <a:latin typeface="Arial" panose="020B0604020202090204"/>
              <a:ea typeface="微软雅黑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43015" y="836930"/>
            <a:ext cx="3961765" cy="378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/>
              <a:t>基于</a:t>
            </a:r>
            <a:r>
              <a:rPr lang="en-US" altLang="zh-CN"/>
              <a:t>GPU</a:t>
            </a:r>
            <a:r>
              <a:rPr lang="zh-CN" altLang="en-US"/>
              <a:t>的</a:t>
            </a:r>
            <a:r>
              <a:rPr lang="en-US" altLang="zh-CN"/>
              <a:t>ILU</a:t>
            </a:r>
            <a:r>
              <a:rPr lang="zh-CN" altLang="en-US"/>
              <a:t>依赖分析</a:t>
            </a:r>
            <a:r>
              <a:rPr lang="zh-CN" altLang="en-US"/>
              <a:t>过程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10590" y="1558925"/>
            <a:ext cx="5430520" cy="5107305"/>
          </a:xfrm>
          <a:prstGeom prst="rect">
            <a:avLst/>
          </a:prstGeom>
        </p:spPr>
      </p:pic>
      <p:cxnSp>
        <p:nvCxnSpPr>
          <p:cNvPr id="4" name="直接箭头连接符 3"/>
          <p:cNvCxnSpPr>
            <a:stCxn id="5" idx="1"/>
          </p:cNvCxnSpPr>
          <p:nvPr/>
        </p:nvCxnSpPr>
        <p:spPr>
          <a:xfrm flipH="1" flipV="1">
            <a:off x="5518785" y="5156835"/>
            <a:ext cx="1584325" cy="1212850"/>
          </a:xfrm>
          <a:prstGeom prst="straightConnector1">
            <a:avLst/>
          </a:prstGeom>
          <a:ln w="50800" cap="flat" cmpd="sng">
            <a:solidFill>
              <a:srgbClr val="92D050"/>
            </a:solidFill>
            <a:prstDash val="solid"/>
            <a:headEnd type="none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103110" y="6021070"/>
            <a:ext cx="4063365" cy="697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每个核函数</a:t>
            </a:r>
            <a:r>
              <a:rPr lang="zh-CN" altLang="en-US"/>
              <a:t>线程负责一行非零元素的依赖分析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66760" y="1988820"/>
            <a:ext cx="2595880" cy="2477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依次找出本元素在</a:t>
            </a:r>
            <a:r>
              <a:rPr lang="en-US" altLang="zh-CN"/>
              <a:t>LU</a:t>
            </a:r>
            <a:r>
              <a:rPr lang="zh-CN" altLang="en-US"/>
              <a:t>分解计算过程中所需要依赖的节点数据，可能包含对角元素和非对角</a:t>
            </a:r>
            <a:r>
              <a:rPr lang="zh-CN" altLang="en-US"/>
              <a:t>元素</a:t>
            </a:r>
            <a:endParaRPr lang="zh-CN" altLang="en-US"/>
          </a:p>
        </p:txBody>
      </p:sp>
      <p:cxnSp>
        <p:nvCxnSpPr>
          <p:cNvPr id="12" name="曲线连接符 11"/>
          <p:cNvCxnSpPr/>
          <p:nvPr/>
        </p:nvCxnSpPr>
        <p:spPr>
          <a:xfrm flipV="1">
            <a:off x="5374640" y="2276475"/>
            <a:ext cx="3025140" cy="1440180"/>
          </a:xfrm>
          <a:prstGeom prst="curvedConnector3">
            <a:avLst>
              <a:gd name="adj1" fmla="val -13476"/>
            </a:avLst>
          </a:prstGeom>
          <a:ln w="50800">
            <a:solidFill>
              <a:srgbClr val="00B0F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>
            <p:custDataLst>
              <p:tags r:id="rId3"/>
            </p:custDataLst>
          </p:nvPr>
        </p:nvCxnSpPr>
        <p:spPr>
          <a:xfrm flipV="1">
            <a:off x="3315970" y="2276475"/>
            <a:ext cx="5011420" cy="2808605"/>
          </a:xfrm>
          <a:prstGeom prst="curvedConnector3">
            <a:avLst>
              <a:gd name="adj1" fmla="val -6018"/>
            </a:avLst>
          </a:prstGeom>
          <a:ln w="50800">
            <a:solidFill>
              <a:srgbClr val="00B0F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>
            <p:custDataLst>
              <p:tags r:id="rId4"/>
            </p:custDataLst>
          </p:nvPr>
        </p:nvCxnSpPr>
        <p:spPr>
          <a:xfrm flipV="1">
            <a:off x="4006850" y="2780665"/>
            <a:ext cx="4320540" cy="2232025"/>
          </a:xfrm>
          <a:prstGeom prst="curvedConnector3">
            <a:avLst>
              <a:gd name="adj1" fmla="val -8568"/>
            </a:avLst>
          </a:prstGeom>
          <a:ln w="50800">
            <a:solidFill>
              <a:srgbClr val="0070C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曲线连接符 14"/>
          <p:cNvCxnSpPr/>
          <p:nvPr>
            <p:custDataLst>
              <p:tags r:id="rId5"/>
            </p:custDataLst>
          </p:nvPr>
        </p:nvCxnSpPr>
        <p:spPr>
          <a:xfrm flipV="1">
            <a:off x="5374640" y="3068955"/>
            <a:ext cx="2992120" cy="1367790"/>
          </a:xfrm>
          <a:prstGeom prst="curvedConnector3">
            <a:avLst>
              <a:gd name="adj1" fmla="val -11714"/>
            </a:avLst>
          </a:prstGeom>
          <a:ln w="50800">
            <a:solidFill>
              <a:srgbClr val="0070C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曲线连接符 15"/>
          <p:cNvCxnSpPr/>
          <p:nvPr>
            <p:custDataLst>
              <p:tags r:id="rId6"/>
            </p:custDataLst>
          </p:nvPr>
        </p:nvCxnSpPr>
        <p:spPr>
          <a:xfrm flipV="1">
            <a:off x="4798695" y="3195955"/>
            <a:ext cx="3695065" cy="1889125"/>
          </a:xfrm>
          <a:prstGeom prst="curvedConnector3">
            <a:avLst>
              <a:gd name="adj1" fmla="val 49510"/>
            </a:avLst>
          </a:pr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383020" y="1864995"/>
            <a:ext cx="1030605" cy="340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对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6887210" y="2348865"/>
            <a:ext cx="1030605" cy="340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对</a:t>
            </a:r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7607300" y="3429000"/>
            <a:ext cx="1177925" cy="327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对角</a:t>
            </a:r>
            <a:r>
              <a:rPr lang="zh-CN" altLang="en-US"/>
              <a:t>依赖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3"/>
          <p:cNvSpPr txBox="1"/>
          <p:nvPr/>
        </p:nvSpPr>
        <p:spPr>
          <a:xfrm>
            <a:off x="485692" y="473349"/>
            <a:ext cx="117856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zh-CN" altLang="en-US" sz="1865" kern="1400" spc="93" dirty="0">
                <a:solidFill>
                  <a:srgbClr val="464646"/>
                </a:solidFill>
                <a:latin typeface="Arial" panose="020B0604020202090204"/>
                <a:ea typeface="微软雅黑"/>
                <a:cs typeface="+mn-ea"/>
                <a:sym typeface="+mn-lt"/>
              </a:rPr>
              <a:t>算法</a:t>
            </a:r>
            <a:r>
              <a:rPr lang="zh-CN" altLang="en-US" sz="1865" kern="1400" spc="93" dirty="0">
                <a:solidFill>
                  <a:srgbClr val="464646"/>
                </a:solidFill>
                <a:latin typeface="Arial" panose="020B0604020202090204"/>
                <a:ea typeface="微软雅黑"/>
                <a:cs typeface="+mn-ea"/>
                <a:sym typeface="+mn-lt"/>
              </a:rPr>
              <a:t>设计</a:t>
            </a:r>
            <a:endParaRPr lang="zh-CN" altLang="en-US" sz="1865" kern="1400" spc="93" dirty="0">
              <a:solidFill>
                <a:srgbClr val="464646"/>
              </a:solidFill>
              <a:latin typeface="Arial" panose="020B0604020202090204"/>
              <a:ea typeface="微软雅黑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35334" y="493580"/>
            <a:ext cx="422345" cy="614320"/>
          </a:xfrm>
          <a:prstGeom prst="rect">
            <a:avLst/>
          </a:prstGeom>
          <a:solidFill>
            <a:srgbClr val="002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1865">
              <a:solidFill>
                <a:srgbClr val="002064"/>
              </a:solidFill>
              <a:latin typeface="Arial" panose="020B0604020202090204"/>
              <a:ea typeface="微软雅黑"/>
              <a:cs typeface="+mn-ea"/>
              <a:sym typeface="+mn-lt"/>
            </a:endParaRPr>
          </a:p>
        </p:txBody>
      </p:sp>
      <p:sp>
        <p:nvSpPr>
          <p:cNvPr id="24" name="TextBox 4"/>
          <p:cNvSpPr txBox="1"/>
          <p:nvPr/>
        </p:nvSpPr>
        <p:spPr>
          <a:xfrm>
            <a:off x="485691" y="840716"/>
            <a:ext cx="3688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defRPr/>
            </a:pPr>
            <a:r>
              <a:rPr lang="zh-CN" altLang="en-US" sz="1200" kern="1400" dirty="0">
                <a:solidFill>
                  <a:srgbClr val="464646"/>
                </a:solidFill>
                <a:latin typeface="Arial" panose="020B0604020202090204"/>
                <a:ea typeface="微软雅黑"/>
                <a:cs typeface="+mn-ea"/>
                <a:sym typeface="+mn-lt"/>
              </a:rPr>
              <a:t>大规模非对称不定带宽线性代数方程组求解算法大赛</a:t>
            </a:r>
            <a:endParaRPr lang="zh-CN" altLang="en-US" sz="1200" kern="1400" dirty="0">
              <a:solidFill>
                <a:srgbClr val="464646"/>
              </a:solidFill>
              <a:latin typeface="Arial" panose="020B0604020202090204"/>
              <a:ea typeface="微软雅黑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99480" y="836930"/>
            <a:ext cx="4305300" cy="337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/>
              <a:t>基于</a:t>
            </a:r>
            <a:r>
              <a:rPr lang="en-US" altLang="zh-CN"/>
              <a:t>GPU</a:t>
            </a:r>
            <a:r>
              <a:rPr lang="zh-CN" altLang="en-US"/>
              <a:t>的</a:t>
            </a:r>
            <a:r>
              <a:rPr lang="en-US" altLang="zh-CN"/>
              <a:t>ILU</a:t>
            </a:r>
            <a:r>
              <a:rPr lang="zh-CN" altLang="en-US"/>
              <a:t>分解</a:t>
            </a:r>
            <a:r>
              <a:rPr lang="zh-CN" altLang="en-US"/>
              <a:t>过程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5775" y="1701165"/>
            <a:ext cx="4846320" cy="40309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80405" y="1701165"/>
            <a:ext cx="53143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每个核函数线程负责一个非零元素的</a:t>
            </a:r>
            <a:r>
              <a:rPr lang="en-US" altLang="zh-CN">
                <a:sym typeface="+mn-ea"/>
              </a:rPr>
              <a:t>LU</a:t>
            </a:r>
            <a:r>
              <a:rPr lang="zh-CN" altLang="en-US">
                <a:sym typeface="+mn-ea"/>
              </a:rPr>
              <a:t>分解计算，例如图中绿色元素，其对应的</a:t>
            </a:r>
            <a:r>
              <a:rPr lang="en-US" altLang="zh-CN">
                <a:sym typeface="+mn-ea"/>
              </a:rPr>
              <a:t>LU</a:t>
            </a:r>
            <a:r>
              <a:rPr lang="zh-CN" altLang="en-US">
                <a:sym typeface="+mn-ea"/>
              </a:rPr>
              <a:t>分解后矩阵新值计算公示</a:t>
            </a:r>
            <a:r>
              <a:rPr lang="zh-CN" altLang="en-US">
                <a:sym typeface="+mn-ea"/>
              </a:rPr>
              <a:t>为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en-US" altLang="zh-CN" sz="24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06625" y="4292600"/>
            <a:ext cx="636905" cy="327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L1</a:t>
            </a:r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3"/>
            </p:custDataLst>
          </p:nvPr>
        </p:nvSpPr>
        <p:spPr>
          <a:xfrm>
            <a:off x="2781935" y="4292600"/>
            <a:ext cx="636905" cy="327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L2</a:t>
            </a:r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3825875" y="3140710"/>
            <a:ext cx="636905" cy="327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U1</a:t>
            </a:r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 rot="10800000" flipV="1">
            <a:off x="3822065" y="3736975"/>
            <a:ext cx="594995" cy="262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U2</a:t>
            </a:r>
            <a:endParaRPr lang="zh-CN" altLang="en-US"/>
          </a:p>
        </p:txBody>
      </p:sp>
      <p:sp>
        <p:nvSpPr>
          <p:cNvPr id="26" name="文本框 25"/>
          <p:cNvSpPr txBox="1"/>
          <p:nvPr>
            <p:custDataLst>
              <p:tags r:id="rId6"/>
            </p:custDataLst>
          </p:nvPr>
        </p:nvSpPr>
        <p:spPr>
          <a:xfrm rot="10800000" flipV="1">
            <a:off x="3140710" y="4293235"/>
            <a:ext cx="853440" cy="244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Diag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5447030" y="3068955"/>
            <a:ext cx="6015355" cy="1785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ym typeface="+mn-ea"/>
              </a:rPr>
              <a:t>NewVal=(OldVal-NewValL1*NewValU1 - NewValL2*NewValU2) /  NewValDiag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3"/>
          <p:cNvSpPr txBox="1"/>
          <p:nvPr/>
        </p:nvSpPr>
        <p:spPr>
          <a:xfrm>
            <a:off x="485692" y="473349"/>
            <a:ext cx="117856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zh-CN" altLang="en-US" sz="1865" kern="1400" spc="93" dirty="0">
                <a:solidFill>
                  <a:srgbClr val="464646"/>
                </a:solidFill>
                <a:latin typeface="Arial" panose="020B0604020202090204"/>
                <a:ea typeface="微软雅黑"/>
                <a:cs typeface="+mn-ea"/>
                <a:sym typeface="+mn-lt"/>
              </a:rPr>
              <a:t>算法</a:t>
            </a:r>
            <a:r>
              <a:rPr lang="zh-CN" altLang="en-US" sz="1865" kern="1400" spc="93" dirty="0">
                <a:solidFill>
                  <a:srgbClr val="464646"/>
                </a:solidFill>
                <a:latin typeface="Arial" panose="020B0604020202090204"/>
                <a:ea typeface="微软雅黑"/>
                <a:cs typeface="+mn-ea"/>
                <a:sym typeface="+mn-lt"/>
              </a:rPr>
              <a:t>设计</a:t>
            </a:r>
            <a:endParaRPr lang="zh-CN" altLang="en-US" sz="1865" kern="1400" spc="93" dirty="0">
              <a:solidFill>
                <a:srgbClr val="464646"/>
              </a:solidFill>
              <a:latin typeface="Arial" panose="020B0604020202090204"/>
              <a:ea typeface="微软雅黑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35334" y="493580"/>
            <a:ext cx="422345" cy="614320"/>
          </a:xfrm>
          <a:prstGeom prst="rect">
            <a:avLst/>
          </a:prstGeom>
          <a:solidFill>
            <a:srgbClr val="002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1865">
              <a:solidFill>
                <a:srgbClr val="002064"/>
              </a:solidFill>
              <a:latin typeface="Arial" panose="020B0604020202090204"/>
              <a:ea typeface="微软雅黑"/>
              <a:cs typeface="+mn-ea"/>
              <a:sym typeface="+mn-lt"/>
            </a:endParaRPr>
          </a:p>
        </p:txBody>
      </p:sp>
      <p:sp>
        <p:nvSpPr>
          <p:cNvPr id="24" name="TextBox 4"/>
          <p:cNvSpPr txBox="1"/>
          <p:nvPr/>
        </p:nvSpPr>
        <p:spPr>
          <a:xfrm>
            <a:off x="485691" y="840716"/>
            <a:ext cx="3688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defRPr/>
            </a:pPr>
            <a:r>
              <a:rPr lang="zh-CN" altLang="en-US" sz="1200" kern="1400" dirty="0">
                <a:solidFill>
                  <a:srgbClr val="464646"/>
                </a:solidFill>
                <a:latin typeface="Arial" panose="020B0604020202090204"/>
                <a:ea typeface="微软雅黑"/>
                <a:cs typeface="+mn-ea"/>
                <a:sym typeface="+mn-lt"/>
              </a:rPr>
              <a:t>大规模非对称不定带宽线性代数方程组求解算法大赛</a:t>
            </a:r>
            <a:endParaRPr lang="zh-CN" altLang="en-US" sz="1200" kern="1400" dirty="0">
              <a:solidFill>
                <a:srgbClr val="464646"/>
              </a:solidFill>
              <a:latin typeface="Arial" panose="020B0604020202090204"/>
              <a:ea typeface="微软雅黑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99480" y="836930"/>
            <a:ext cx="4553585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/>
              <a:t>基于</a:t>
            </a:r>
            <a:r>
              <a:rPr lang="en-US" altLang="zh-CN"/>
              <a:t>GPU</a:t>
            </a:r>
            <a:r>
              <a:rPr lang="zh-CN" altLang="en-US"/>
              <a:t>的三角系数矩阵方程组</a:t>
            </a:r>
            <a:r>
              <a:rPr lang="zh-CN" altLang="en-US"/>
              <a:t>求解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14780" y="1556385"/>
            <a:ext cx="53143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每个核函数线程负责一行中各非零系数项对应未知数的计算，这里以下三角矩阵计算逻辑</a:t>
            </a:r>
            <a:r>
              <a:rPr lang="zh-CN" altLang="en-US">
                <a:sym typeface="+mn-ea"/>
              </a:rPr>
              <a:t>举例，计算</a:t>
            </a:r>
            <a:r>
              <a:rPr lang="zh-CN" altLang="en-US">
                <a:sym typeface="+mn-ea"/>
              </a:rPr>
              <a:t>过程如下</a:t>
            </a:r>
            <a:endParaRPr lang="en-US" altLang="zh-CN"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47030" y="3068955"/>
            <a:ext cx="6015355" cy="1785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8245" y="2772410"/>
            <a:ext cx="70713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ea"/>
              <a:buAutoNum type="circleNumDbPlain"/>
            </a:pPr>
            <a:r>
              <a:rPr lang="en-US" altLang="zh-CN" sz="2400">
                <a:sym typeface="+mn-ea"/>
              </a:rPr>
              <a:t>1.</a:t>
            </a:r>
            <a:r>
              <a:rPr lang="zh-CN" altLang="en-US" sz="2400">
                <a:sym typeface="+mn-ea"/>
              </a:rPr>
              <a:t>从左到右遍历本行非零元素</a:t>
            </a:r>
            <a:r>
              <a:rPr lang="en-US" altLang="zh-CN" sz="2400">
                <a:sym typeface="+mn-ea"/>
              </a:rPr>
              <a:t>a</a:t>
            </a:r>
            <a:r>
              <a:rPr lang="zh-CN" altLang="en-US" sz="2400">
                <a:sym typeface="+mn-ea"/>
              </a:rPr>
              <a:t>，</a:t>
            </a:r>
            <a:endParaRPr lang="zh-CN" altLang="en-US" sz="2400">
              <a:sym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2400">
                <a:sym typeface="+mn-ea"/>
              </a:rPr>
              <a:t>2.</a:t>
            </a:r>
            <a:r>
              <a:rPr lang="zh-CN" altLang="en-US" sz="2400">
                <a:sym typeface="+mn-ea"/>
              </a:rPr>
              <a:t>等待系数对应的解</a:t>
            </a:r>
            <a:r>
              <a:rPr lang="en-US" altLang="zh-CN" sz="2400">
                <a:sym typeface="+mn-ea"/>
              </a:rPr>
              <a:t>Xa</a:t>
            </a:r>
            <a:r>
              <a:rPr lang="zh-CN" altLang="en-US" sz="2400">
                <a:sym typeface="+mn-ea"/>
              </a:rPr>
              <a:t>就绪，更新</a:t>
            </a:r>
            <a:r>
              <a:rPr lang="en-US" altLang="zh-CN" sz="2400">
                <a:sym typeface="+mn-ea"/>
              </a:rPr>
              <a:t>LeftSum+=a*Xa</a:t>
            </a:r>
            <a:endParaRPr lang="en-US" altLang="zh-CN" sz="2400">
              <a:sym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2400">
                <a:sym typeface="+mn-ea"/>
              </a:rPr>
              <a:t>3.</a:t>
            </a:r>
            <a:r>
              <a:rPr lang="zh-CN" altLang="en-US" sz="2400">
                <a:sym typeface="+mn-ea"/>
              </a:rPr>
              <a:t>遍历到本行最右侧元素</a:t>
            </a:r>
            <a:r>
              <a:rPr lang="en-US" altLang="zh-CN" sz="2400">
                <a:sym typeface="+mn-ea"/>
              </a:rPr>
              <a:t>c</a:t>
            </a:r>
            <a:r>
              <a:rPr lang="zh-CN" altLang="en-US" sz="2400">
                <a:sym typeface="+mn-ea"/>
              </a:rPr>
              <a:t>，更新本元素解为</a:t>
            </a:r>
            <a:r>
              <a:rPr lang="en-US" altLang="zh-CN" sz="2400">
                <a:sym typeface="+mn-ea"/>
              </a:rPr>
              <a:t>Xc=</a:t>
            </a:r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b-leftSum</a:t>
            </a:r>
            <a:r>
              <a:rPr lang="zh-CN" altLang="en-US" sz="2400">
                <a:sym typeface="+mn-ea"/>
              </a:rPr>
              <a:t>）</a:t>
            </a:r>
            <a:r>
              <a:rPr lang="en-US" altLang="zh-CN" sz="2400">
                <a:sym typeface="+mn-ea"/>
              </a:rPr>
              <a:t>/c</a:t>
            </a:r>
            <a:r>
              <a:rPr lang="zh-CN" altLang="en-US" sz="2400">
                <a:sym typeface="+mn-ea"/>
              </a:rPr>
              <a:t>，标记</a:t>
            </a:r>
            <a:r>
              <a:rPr lang="en-US" altLang="zh-CN" sz="2400">
                <a:sym typeface="+mn-ea"/>
              </a:rPr>
              <a:t>c</a:t>
            </a:r>
            <a:r>
              <a:rPr lang="zh-CN" altLang="en-US" sz="2400">
                <a:sym typeface="+mn-ea"/>
              </a:rPr>
              <a:t>位置的解就绪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C:\Users\liqing\Desktop\拆分\01.png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rgbClr val="E5015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40000"/>
                    </a14:imgEffect>
                    <a14:imgEffect>
                      <a14:colorTemperature colorTemp="7932"/>
                    </a14:imgEffect>
                    <a14:imgEffect>
                      <a14:saturation sat="372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331" y="2760"/>
            <a:ext cx="2818081" cy="685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r>
              <a:rPr lang="en-US" altLang="zh-CN" dirty="0">
                <a:solidFill>
                  <a:prstClr val="black">
                    <a:tint val="75000"/>
                  </a:prstClr>
                </a:solidFill>
                <a:latin typeface="Arial" panose="020B0604020202090204"/>
                <a:ea typeface="微软雅黑"/>
              </a:rPr>
              <a:t>1</a:t>
            </a:r>
            <a:endParaRPr lang="zh-CN" altLang="en-US" dirty="0">
              <a:solidFill>
                <a:prstClr val="black">
                  <a:tint val="75000"/>
                </a:prstClr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18335" y="1124585"/>
            <a:ext cx="5144770" cy="5497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3600"/>
              <a:t>一、背景介绍</a:t>
            </a:r>
            <a:endParaRPr lang="zh-CN" altLang="en-US" sz="3600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3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3600"/>
              <a:t>二、</a:t>
            </a:r>
            <a:r>
              <a:rPr lang="zh-CN" altLang="en-US" sz="3600"/>
              <a:t>数据分析</a:t>
            </a:r>
            <a:endParaRPr lang="zh-CN" altLang="en-US" sz="3600"/>
          </a:p>
          <a:p>
            <a:pPr indent="0">
              <a:buFont typeface="Wingdings" panose="05000000000000000000" charset="0"/>
              <a:buNone/>
            </a:pPr>
            <a:endParaRPr lang="zh-CN" altLang="en-US" sz="3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3600"/>
              <a:t>二、</a:t>
            </a:r>
            <a:r>
              <a:rPr lang="zh-CN" altLang="en-US" sz="3600"/>
              <a:t>算法设计</a:t>
            </a:r>
            <a:endParaRPr lang="zh-CN" altLang="en-US" sz="3600"/>
          </a:p>
          <a:p>
            <a:pPr indent="0">
              <a:buFont typeface="Wingdings" panose="05000000000000000000" charset="0"/>
              <a:buNone/>
            </a:pPr>
            <a:endParaRPr lang="zh-CN" altLang="en-US" sz="3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3600"/>
              <a:t>三、效果总结</a:t>
            </a:r>
            <a:endParaRPr lang="zh-CN" altLang="en-US" sz="3600"/>
          </a:p>
        </p:txBody>
      </p:sp>
    </p:spTree>
  </p:cSld>
  <p:clrMapOvr>
    <a:masterClrMapping/>
  </p:clrMapOvr>
  <p:transition advTm="7168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3"/>
          <p:cNvSpPr txBox="1"/>
          <p:nvPr/>
        </p:nvSpPr>
        <p:spPr>
          <a:xfrm>
            <a:off x="-35643" y="493669"/>
            <a:ext cx="206502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57200"/>
            <a:r>
              <a:rPr lang="zh-CN" altLang="en-US" sz="1865">
                <a:sym typeface="+mn-ea"/>
              </a:rPr>
              <a:t>算法效果总结</a:t>
            </a:r>
            <a:endParaRPr lang="zh-CN" altLang="en-US" sz="1865" kern="1400" spc="93" dirty="0">
              <a:solidFill>
                <a:srgbClr val="464646"/>
              </a:solidFill>
              <a:latin typeface="Arial" panose="020B0604020202090204"/>
              <a:ea typeface="微软雅黑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35334" y="493580"/>
            <a:ext cx="422345" cy="614320"/>
          </a:xfrm>
          <a:prstGeom prst="rect">
            <a:avLst/>
          </a:prstGeom>
          <a:solidFill>
            <a:srgbClr val="002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1865">
              <a:solidFill>
                <a:srgbClr val="002064"/>
              </a:solidFill>
              <a:latin typeface="Arial" panose="020B0604020202090204"/>
              <a:ea typeface="微软雅黑"/>
              <a:cs typeface="+mn-ea"/>
              <a:sym typeface="+mn-lt"/>
            </a:endParaRPr>
          </a:p>
        </p:txBody>
      </p:sp>
      <p:sp>
        <p:nvSpPr>
          <p:cNvPr id="24" name="TextBox 4"/>
          <p:cNvSpPr txBox="1"/>
          <p:nvPr/>
        </p:nvSpPr>
        <p:spPr>
          <a:xfrm>
            <a:off x="485691" y="840716"/>
            <a:ext cx="3688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zh-CN" altLang="en-US" sz="1200" kern="1400" dirty="0">
                <a:solidFill>
                  <a:srgbClr val="464646"/>
                </a:solidFill>
                <a:latin typeface="Arial" panose="020B0604020202090204"/>
                <a:ea typeface="微软雅黑"/>
                <a:cs typeface="+mn-ea"/>
                <a:sym typeface="+mn-lt"/>
              </a:rPr>
              <a:t>大规模非对称不定带宽线性代数方程组求解算法大赛</a:t>
            </a:r>
            <a:endParaRPr lang="zh-CN" altLang="en-US" sz="1200" kern="1400" dirty="0">
              <a:solidFill>
                <a:srgbClr val="464646"/>
              </a:solidFill>
              <a:latin typeface="Arial" panose="020B0604020202090204"/>
              <a:ea typeface="微软雅黑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4645" y="1196340"/>
            <a:ext cx="11333480" cy="3808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828800" y="2095500"/>
          <a:ext cx="853249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算例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特征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精度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求解</a:t>
                      </a:r>
                      <a:r>
                        <a:rPr lang="zh-CN" altLang="en-US"/>
                        <a:t>耗时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KVLCC2-u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/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351864方阵，非零元2426070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1.00E-06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41ms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457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KVLCC2-v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1.00E-06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40ms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KVLCC2-w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1.00E-06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41ms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SUBOFF-u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/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1277000方阵, 非零元为8946506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1.00E-06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92ms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SUBOFF-v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1.00E-05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91ms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SUBOFF-w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/>
                </a:tc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1.00E-05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charset="0"/>
                          <a:ea typeface="微软雅黑" charset="0"/>
                        </a:rPr>
                        <a:t>93ms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charset="0"/>
                        <a:ea typeface="微软雅黑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XX公司-38.jp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9" t="23605" b="39543"/>
          <a:stretch>
            <a:fillRect/>
          </a:stretch>
        </p:blipFill>
        <p:spPr>
          <a:xfrm>
            <a:off x="4175479" y="3155428"/>
            <a:ext cx="7084635" cy="2243744"/>
          </a:xfrm>
          <a:prstGeom prst="rect">
            <a:avLst/>
          </a:prstGeom>
        </p:spPr>
      </p:pic>
      <p:pic>
        <p:nvPicPr>
          <p:cNvPr id="9" name="Picture 3" descr="C:\Users\liqing\Desktop\拆分\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260" y="29963"/>
            <a:ext cx="4539879" cy="680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83"/>
          <a:stretch>
            <a:fillRect/>
          </a:stretch>
        </p:blipFill>
        <p:spPr bwMode="auto">
          <a:xfrm>
            <a:off x="8831360" y="4944212"/>
            <a:ext cx="3083111" cy="143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7053811" y="2175542"/>
            <a:ext cx="2011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4800" dirty="0">
                <a:solidFill>
                  <a:srgbClr val="000000"/>
                </a:solidFill>
                <a:latin typeface="Arial" panose="020B0604020202090204"/>
                <a:ea typeface="微软雅黑"/>
              </a:rPr>
              <a:t>感谢！</a:t>
            </a:r>
            <a:endParaRPr lang="zh-CN" altLang="en-US" sz="4800" dirty="0">
              <a:solidFill>
                <a:srgbClr val="000000"/>
              </a:solidFill>
              <a:latin typeface="Arial" panose="020B0604020202090204"/>
              <a:ea typeface="微软雅黑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C:\Users\liqing\Desktop\拆分\01.png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rgbClr val="E5015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40000"/>
                    </a14:imgEffect>
                    <a14:imgEffect>
                      <a14:colorTemperature colorTemp="7932"/>
                    </a14:imgEffect>
                    <a14:imgEffect>
                      <a14:saturation sat="372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331" y="2760"/>
            <a:ext cx="2818081" cy="685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r>
              <a:rPr lang="en-US" altLang="zh-CN" dirty="0">
                <a:solidFill>
                  <a:prstClr val="black">
                    <a:tint val="75000"/>
                  </a:prstClr>
                </a:solidFill>
                <a:latin typeface="Arial" panose="020B0604020202090204"/>
                <a:ea typeface="微软雅黑"/>
              </a:rPr>
              <a:t>1</a:t>
            </a:r>
            <a:endParaRPr lang="zh-CN" altLang="en-US" dirty="0">
              <a:solidFill>
                <a:prstClr val="black">
                  <a:tint val="75000"/>
                </a:prstClr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18335" y="1124585"/>
            <a:ext cx="5144770" cy="5497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3600"/>
              <a:t>一、背景介绍</a:t>
            </a:r>
            <a:endParaRPr lang="zh-CN" altLang="en-US" sz="3600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3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3600"/>
              <a:t>二、</a:t>
            </a:r>
            <a:r>
              <a:rPr lang="zh-CN" altLang="en-US" sz="3600"/>
              <a:t>数据分析</a:t>
            </a:r>
            <a:endParaRPr lang="zh-CN" altLang="en-US" sz="3600"/>
          </a:p>
          <a:p>
            <a:pPr indent="0">
              <a:buFont typeface="Wingdings" panose="05000000000000000000" charset="0"/>
              <a:buNone/>
            </a:pPr>
            <a:endParaRPr lang="zh-CN" altLang="en-US" sz="3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3600"/>
              <a:t>二、</a:t>
            </a:r>
            <a:r>
              <a:rPr lang="zh-CN" altLang="en-US" sz="3600"/>
              <a:t>算法设计</a:t>
            </a:r>
            <a:endParaRPr lang="zh-CN" altLang="en-US" sz="3600"/>
          </a:p>
          <a:p>
            <a:pPr indent="0">
              <a:buFont typeface="Wingdings" panose="05000000000000000000" charset="0"/>
              <a:buNone/>
            </a:pPr>
            <a:endParaRPr lang="zh-CN" altLang="en-US" sz="3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3600"/>
              <a:t>三、效果总结</a:t>
            </a:r>
            <a:endParaRPr lang="zh-CN" altLang="en-US" sz="3600"/>
          </a:p>
        </p:txBody>
      </p:sp>
    </p:spTree>
  </p:cSld>
  <p:clrMapOvr>
    <a:masterClrMapping/>
  </p:clrMapOvr>
  <p:transition advTm="7168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C:\Users\liqing\Desktop\拆分\01.png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rgbClr val="E5015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40000"/>
                    </a14:imgEffect>
                    <a14:imgEffect>
                      <a14:colorTemperature colorTemp="7932"/>
                    </a14:imgEffect>
                    <a14:imgEffect>
                      <a14:saturation sat="372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331" y="2760"/>
            <a:ext cx="2818081" cy="685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r>
              <a:rPr lang="en-US" altLang="zh-CN" dirty="0">
                <a:solidFill>
                  <a:prstClr val="black">
                    <a:tint val="75000"/>
                  </a:prstClr>
                </a:solidFill>
                <a:latin typeface="Arial" panose="020B0604020202090204"/>
                <a:ea typeface="微软雅黑"/>
              </a:rPr>
              <a:t>1</a:t>
            </a:r>
            <a:endParaRPr lang="zh-CN" altLang="en-US" dirty="0">
              <a:solidFill>
                <a:prstClr val="black">
                  <a:tint val="75000"/>
                </a:prstClr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96745" y="3284855"/>
            <a:ext cx="5144770" cy="941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3600"/>
              <a:t>一、背景介绍</a:t>
            </a:r>
            <a:endParaRPr lang="zh-CN" altLang="en-US" sz="3600"/>
          </a:p>
        </p:txBody>
      </p:sp>
    </p:spTree>
  </p:cSld>
  <p:clrMapOvr>
    <a:masterClrMapping/>
  </p:clrMapOvr>
  <p:transition advTm="7168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3"/>
          <p:cNvSpPr txBox="1"/>
          <p:nvPr/>
        </p:nvSpPr>
        <p:spPr>
          <a:xfrm>
            <a:off x="485692" y="473349"/>
            <a:ext cx="167640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zh-CN" altLang="en-US" sz="1865" kern="1400" spc="93" dirty="0">
                <a:solidFill>
                  <a:srgbClr val="464646"/>
                </a:solidFill>
                <a:latin typeface="Arial" panose="020B0604020202090204"/>
                <a:ea typeface="微软雅黑"/>
                <a:cs typeface="+mn-ea"/>
                <a:sym typeface="+mn-lt"/>
              </a:rPr>
              <a:t>赛题背景</a:t>
            </a:r>
            <a:r>
              <a:rPr lang="zh-CN" altLang="en-US" sz="1865" kern="1400" spc="93" dirty="0">
                <a:solidFill>
                  <a:srgbClr val="464646"/>
                </a:solidFill>
                <a:latin typeface="Arial" panose="020B0604020202090204"/>
                <a:ea typeface="微软雅黑"/>
                <a:cs typeface="+mn-ea"/>
                <a:sym typeface="+mn-lt"/>
              </a:rPr>
              <a:t>介绍</a:t>
            </a:r>
            <a:endParaRPr lang="zh-CN" altLang="en-US" sz="1865" kern="1400" spc="93" dirty="0">
              <a:solidFill>
                <a:srgbClr val="464646"/>
              </a:solidFill>
              <a:latin typeface="Arial" panose="020B0604020202090204"/>
              <a:ea typeface="微软雅黑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35334" y="493580"/>
            <a:ext cx="422345" cy="614320"/>
          </a:xfrm>
          <a:prstGeom prst="rect">
            <a:avLst/>
          </a:prstGeom>
          <a:solidFill>
            <a:srgbClr val="002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1865">
              <a:solidFill>
                <a:srgbClr val="002064"/>
              </a:solidFill>
              <a:latin typeface="Arial" panose="020B0604020202090204"/>
              <a:ea typeface="微软雅黑"/>
              <a:cs typeface="+mn-ea"/>
              <a:sym typeface="+mn-lt"/>
            </a:endParaRPr>
          </a:p>
        </p:txBody>
      </p:sp>
      <p:sp>
        <p:nvSpPr>
          <p:cNvPr id="24" name="TextBox 4"/>
          <p:cNvSpPr txBox="1"/>
          <p:nvPr/>
        </p:nvSpPr>
        <p:spPr>
          <a:xfrm>
            <a:off x="485691" y="840716"/>
            <a:ext cx="3688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defRPr/>
            </a:pPr>
            <a:r>
              <a:rPr lang="zh-CN" altLang="en-US" sz="1200" kern="1400" dirty="0">
                <a:solidFill>
                  <a:srgbClr val="464646"/>
                </a:solidFill>
                <a:latin typeface="Arial" panose="020B0604020202090204"/>
                <a:ea typeface="微软雅黑"/>
                <a:cs typeface="+mn-ea"/>
                <a:sym typeface="+mn-lt"/>
              </a:rPr>
              <a:t>大规模非对称不定带宽线性代数方程组求解算法大赛</a:t>
            </a:r>
            <a:endParaRPr lang="zh-CN" altLang="en-US" sz="1200" kern="1400" dirty="0">
              <a:solidFill>
                <a:srgbClr val="464646"/>
              </a:solidFill>
              <a:latin typeface="Arial" panose="020B0604020202090204"/>
              <a:ea typeface="微软雅黑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4645" y="1556385"/>
            <a:ext cx="10484485" cy="4076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/>
              <a:t>船舶流体动力学是研究船舶在流体中运动规律的科学。随着科技的发展，船舶流体动力学在船舶设计、航行安全、能源节约等方面发挥着越来越重要的作用。而计算流体动力学（CFD）作为船舶流体动力学的重要分支，通过数值模拟的方法对流体流动进行模拟和分析，具有高效、经济、灵活等优点。因此，开发适用于船舶流体的CFD软件对于推动船舶工业的发展具有重要意义。</a:t>
            </a:r>
            <a:endParaRPr lang="zh-CN" altLang="en-US"/>
          </a:p>
          <a:p>
            <a:pPr indent="457200"/>
            <a:r>
              <a:rPr lang="zh-CN" altLang="en-US"/>
              <a:t>本赛题旨在实现适用于船舶流体CFD软件的底层迭代算法，以提高CFD软件的计算精度和效率。通过本赛题，参赛队伍将有机会深入了解船舶流体动力学和CFD技术，并开发出更加精准、高效、稳定的求解算法。本赛题的应用领域非常广泛，包括但不限于以下几个方面：</a:t>
            </a:r>
            <a:endParaRPr lang="zh-CN" altLang="en-US"/>
          </a:p>
          <a:p>
            <a:pPr indent="457200"/>
            <a:r>
              <a:rPr lang="zh-CN" altLang="en-US"/>
              <a:t>船舶设计：通过CFD软件模拟船舶在各种工况下的流体动力学性能，优化船舶设计，提高航行效率。</a:t>
            </a:r>
            <a:endParaRPr lang="zh-CN" altLang="en-US"/>
          </a:p>
          <a:p>
            <a:pPr indent="457200"/>
            <a:r>
              <a:rPr lang="zh-CN" altLang="en-US"/>
              <a:t>航行安全：通过CFD软件模拟和分析船舶在复杂环境下的流体动力行为，为航行安全提供保障。</a:t>
            </a:r>
            <a:endParaRPr lang="zh-CN" altLang="en-US"/>
          </a:p>
          <a:p>
            <a:pPr indent="457200"/>
            <a:r>
              <a:rPr lang="zh-CN" altLang="en-US"/>
              <a:t>能源节约：通过CFD软件模拟和分析船舶的流体动力性能，优化船舶的能源配置和利用，降低能耗和排放。</a:t>
            </a:r>
            <a:endParaRPr lang="zh-CN" altLang="en-US"/>
          </a:p>
          <a:p>
            <a:pPr indent="457200"/>
            <a:r>
              <a:rPr lang="zh-CN" altLang="en-US"/>
              <a:t>海洋工程：通过CFD软件模拟和分析海洋环境下的流体动力学问题，为海洋工程设计和运行提供技术支持。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67345" y="3848100"/>
            <a:ext cx="4132580" cy="2159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50995" y="1052830"/>
            <a:ext cx="2776220" cy="27762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430905" y="3644900"/>
            <a:ext cx="4781550" cy="2821305"/>
          </a:xfrm>
          <a:prstGeom prst="rect">
            <a:avLst/>
          </a:prstGeom>
        </p:spPr>
      </p:pic>
      <p:sp>
        <p:nvSpPr>
          <p:cNvPr id="20" name="TextBox 3"/>
          <p:cNvSpPr txBox="1"/>
          <p:nvPr/>
        </p:nvSpPr>
        <p:spPr>
          <a:xfrm>
            <a:off x="485692" y="473349"/>
            <a:ext cx="167640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zh-CN" altLang="en-US" sz="1865" kern="1400" spc="93" dirty="0">
                <a:solidFill>
                  <a:srgbClr val="464646"/>
                </a:solidFill>
                <a:latin typeface="Arial" panose="020B0604020202090204"/>
                <a:ea typeface="微软雅黑"/>
                <a:cs typeface="+mn-ea"/>
                <a:sym typeface="+mn-lt"/>
              </a:rPr>
              <a:t>赛题背景</a:t>
            </a:r>
            <a:r>
              <a:rPr lang="zh-CN" altLang="en-US" sz="1865" kern="1400" spc="93" dirty="0">
                <a:solidFill>
                  <a:srgbClr val="464646"/>
                </a:solidFill>
                <a:latin typeface="Arial" panose="020B0604020202090204"/>
                <a:ea typeface="微软雅黑"/>
                <a:cs typeface="+mn-ea"/>
                <a:sym typeface="+mn-lt"/>
              </a:rPr>
              <a:t>介绍</a:t>
            </a:r>
            <a:endParaRPr lang="zh-CN" altLang="en-US" sz="1865" kern="1400" spc="93" dirty="0">
              <a:solidFill>
                <a:srgbClr val="464646"/>
              </a:solidFill>
              <a:latin typeface="Arial" panose="020B0604020202090204"/>
              <a:ea typeface="微软雅黑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35334" y="493580"/>
            <a:ext cx="422345" cy="614320"/>
          </a:xfrm>
          <a:prstGeom prst="rect">
            <a:avLst/>
          </a:prstGeom>
          <a:solidFill>
            <a:srgbClr val="002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1865">
              <a:solidFill>
                <a:srgbClr val="002064"/>
              </a:solidFill>
              <a:latin typeface="Arial" panose="020B0604020202090204"/>
              <a:ea typeface="微软雅黑"/>
              <a:cs typeface="+mn-ea"/>
              <a:sym typeface="+mn-lt"/>
            </a:endParaRPr>
          </a:p>
        </p:txBody>
      </p:sp>
      <p:sp>
        <p:nvSpPr>
          <p:cNvPr id="24" name="TextBox 4"/>
          <p:cNvSpPr txBox="1"/>
          <p:nvPr/>
        </p:nvSpPr>
        <p:spPr>
          <a:xfrm>
            <a:off x="485691" y="840716"/>
            <a:ext cx="3688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defRPr/>
            </a:pPr>
            <a:r>
              <a:rPr lang="zh-CN" altLang="en-US" sz="1200" kern="1400" dirty="0">
                <a:solidFill>
                  <a:srgbClr val="464646"/>
                </a:solidFill>
                <a:latin typeface="Arial" panose="020B0604020202090204"/>
                <a:ea typeface="微软雅黑"/>
                <a:cs typeface="+mn-ea"/>
                <a:sym typeface="+mn-lt"/>
              </a:rPr>
              <a:t>大规模非对称不定带宽线性代数方程组求解算法大赛</a:t>
            </a:r>
            <a:endParaRPr lang="zh-CN" altLang="en-US" sz="1200" kern="1400" dirty="0">
              <a:solidFill>
                <a:srgbClr val="464646"/>
              </a:solidFill>
              <a:latin typeface="Arial" panose="020B0604020202090204"/>
              <a:ea typeface="微软雅黑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573249" y="493580"/>
            <a:ext cx="6110652" cy="6578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12065" marR="5080" algn="just">
              <a:lnSpc>
                <a:spcPct val="97000"/>
              </a:lnSpc>
              <a:spcBef>
                <a:spcPts val="190"/>
              </a:spcBef>
              <a:tabLst>
                <a:tab pos="356235" algn="l"/>
              </a:tabLst>
            </a:pPr>
            <a:r>
              <a:rPr lang="zh-CN" altLang="en-US" sz="3800" b="1" dirty="0">
                <a:latin typeface="Noto Sans CJK JP Medium"/>
                <a:cs typeface="Noto Sans CJK JP Medium"/>
              </a:rPr>
              <a:t>主流国内外</a:t>
            </a:r>
            <a:r>
              <a:rPr lang="en-US" altLang="zh-CN" sz="3800" b="1" dirty="0">
                <a:latin typeface="Noto Sans CJK JP Medium"/>
                <a:cs typeface="Noto Sans CJK JP Medium"/>
              </a:rPr>
              <a:t>CFD</a:t>
            </a:r>
            <a:r>
              <a:rPr lang="zh-CN" altLang="en-US" sz="3800" b="1" dirty="0">
                <a:latin typeface="Noto Sans CJK JP Medium"/>
                <a:cs typeface="Noto Sans CJK JP Medium"/>
              </a:rPr>
              <a:t>软件</a:t>
            </a:r>
            <a:endParaRPr lang="zh-CN" altLang="en-US" sz="3800" b="1" dirty="0">
              <a:latin typeface="Noto Sans CJK JP Medium"/>
              <a:cs typeface="Noto Sans CJK JP Medium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50545" y="1484630"/>
            <a:ext cx="2645410" cy="14941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239760" y="1495425"/>
            <a:ext cx="3358515" cy="2077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3675" y="3085465"/>
            <a:ext cx="3409950" cy="34099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C:\Users\liqing\Desktop\拆分\01.png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rgbClr val="E5015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40000"/>
                    </a14:imgEffect>
                    <a14:imgEffect>
                      <a14:colorTemperature colorTemp="7932"/>
                    </a14:imgEffect>
                    <a14:imgEffect>
                      <a14:saturation sat="372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331" y="2760"/>
            <a:ext cx="2818081" cy="685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r>
              <a:rPr lang="en-US" altLang="zh-CN" dirty="0">
                <a:solidFill>
                  <a:prstClr val="black">
                    <a:tint val="75000"/>
                  </a:prstClr>
                </a:solidFill>
                <a:latin typeface="Arial" panose="020B0604020202090204"/>
                <a:ea typeface="微软雅黑"/>
              </a:rPr>
              <a:t>1</a:t>
            </a:r>
            <a:endParaRPr lang="zh-CN" altLang="en-US" dirty="0">
              <a:solidFill>
                <a:prstClr val="black">
                  <a:tint val="75000"/>
                </a:prstClr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6580" y="2564765"/>
            <a:ext cx="5144770" cy="1589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Wingdings" panose="05000000000000000000" charset="0"/>
              <a:buNone/>
            </a:pPr>
            <a:endParaRPr lang="zh-CN" altLang="en-US" sz="3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3600"/>
              <a:t>二、</a:t>
            </a:r>
            <a:r>
              <a:rPr lang="zh-CN" altLang="en-US" sz="3600"/>
              <a:t>数据分析</a:t>
            </a:r>
            <a:endParaRPr lang="zh-CN" altLang="en-US" sz="3600"/>
          </a:p>
        </p:txBody>
      </p:sp>
    </p:spTree>
  </p:cSld>
  <p:clrMapOvr>
    <a:masterClrMapping/>
  </p:clrMapOvr>
  <p:transition advTm="7168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47030" y="257175"/>
            <a:ext cx="4733290" cy="159512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3"/>
          <p:cNvSpPr txBox="1"/>
          <p:nvPr/>
        </p:nvSpPr>
        <p:spPr>
          <a:xfrm>
            <a:off x="485692" y="473349"/>
            <a:ext cx="167640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zh-CN" altLang="en-US" sz="1865" kern="1400" spc="93" dirty="0">
                <a:solidFill>
                  <a:srgbClr val="464646"/>
                </a:solidFill>
                <a:latin typeface="Arial" panose="020B0604020202090204"/>
                <a:ea typeface="微软雅黑"/>
                <a:cs typeface="+mn-ea"/>
                <a:sym typeface="+mn-lt"/>
              </a:rPr>
              <a:t>赛题</a:t>
            </a:r>
            <a:r>
              <a:rPr lang="zh-CN" altLang="en-US" sz="1865" kern="1400" spc="93" dirty="0">
                <a:solidFill>
                  <a:srgbClr val="464646"/>
                </a:solidFill>
                <a:latin typeface="Arial" panose="020B0604020202090204"/>
                <a:ea typeface="微软雅黑"/>
                <a:cs typeface="+mn-ea"/>
                <a:sym typeface="+mn-lt"/>
              </a:rPr>
              <a:t>数据分析</a:t>
            </a:r>
            <a:endParaRPr lang="zh-CN" altLang="en-US" sz="1865" kern="1400" spc="93" dirty="0">
              <a:solidFill>
                <a:srgbClr val="464646"/>
              </a:solidFill>
              <a:latin typeface="Arial" panose="020B0604020202090204"/>
              <a:ea typeface="微软雅黑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35334" y="493580"/>
            <a:ext cx="422345" cy="614320"/>
          </a:xfrm>
          <a:prstGeom prst="rect">
            <a:avLst/>
          </a:prstGeom>
          <a:solidFill>
            <a:srgbClr val="002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1865">
              <a:solidFill>
                <a:srgbClr val="002064"/>
              </a:solidFill>
              <a:latin typeface="Arial" panose="020B0604020202090204"/>
              <a:ea typeface="微软雅黑"/>
              <a:cs typeface="+mn-ea"/>
              <a:sym typeface="+mn-lt"/>
            </a:endParaRPr>
          </a:p>
        </p:txBody>
      </p:sp>
      <p:sp>
        <p:nvSpPr>
          <p:cNvPr id="24" name="TextBox 4"/>
          <p:cNvSpPr txBox="1"/>
          <p:nvPr/>
        </p:nvSpPr>
        <p:spPr>
          <a:xfrm>
            <a:off x="485691" y="840716"/>
            <a:ext cx="3688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defRPr/>
            </a:pPr>
            <a:r>
              <a:rPr lang="zh-CN" altLang="en-US" sz="1200" kern="1400" dirty="0">
                <a:solidFill>
                  <a:srgbClr val="464646"/>
                </a:solidFill>
                <a:latin typeface="Arial" panose="020B0604020202090204"/>
                <a:ea typeface="微软雅黑"/>
                <a:cs typeface="+mn-ea"/>
                <a:sym typeface="+mn-lt"/>
              </a:rPr>
              <a:t>大规模非对称不定带宽线性代数方程组求解算法大赛</a:t>
            </a:r>
            <a:endParaRPr lang="zh-CN" altLang="en-US" sz="1200" kern="1400" dirty="0">
              <a:solidFill>
                <a:srgbClr val="464646"/>
              </a:solidFill>
              <a:latin typeface="Arial" panose="020B0604020202090204"/>
              <a:ea typeface="微软雅黑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5140" y="1772920"/>
            <a:ext cx="4504690" cy="3808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/>
              <a:t>初赛数据来源于实际工程案例的CFD计算结果，这些计算数据的准确性是由所得阻力性能计算结果与CFD商软或试验的结果相对偏差小于5%来保证的。</a:t>
            </a:r>
            <a:endParaRPr lang="zh-CN" altLang="en-US"/>
          </a:p>
          <a:p>
            <a:pPr indent="457200"/>
            <a:r>
              <a:rPr lang="zh-CN" altLang="en-US"/>
              <a:t>本次初赛数据涉及两个案例：静水状态下KVLCC2叠模（超大型油轮）湍流绕流计算以及斜航状态下SUBOFF水下潜艇湍流绕流计算。每个案例都提取了稳定计算100个迭代步后的数据，涵盖动量三分量（u、v、w）的系数矩阵、右端项、初始值以及对比解。右端项与初始值矢量数据为1列数据。</a:t>
            </a:r>
            <a:endParaRPr lang="zh-CN" altLang="en-US"/>
          </a:p>
          <a:p>
            <a:pPr indent="457200"/>
            <a:r>
              <a:rPr lang="zh-CN" altLang="en-US"/>
              <a:t>在KVLCC2算例中，向量维度为351864（网格数），矩阵非零元数为2426070。在SUBOFF算例中，向量维度为1277000（网格数），矩阵非零元数为8946506。</a:t>
            </a:r>
            <a:endParaRPr lang="zh-CN" altLang="en-US"/>
          </a:p>
        </p:txBody>
      </p:sp>
      <p:pic>
        <p:nvPicPr>
          <p:cNvPr id="37" name="图片 37" descr="suboff带附体图片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397" t="28220" r="722" b="39437"/>
          <a:stretch>
            <a:fillRect/>
          </a:stretch>
        </p:blipFill>
        <p:spPr>
          <a:xfrm>
            <a:off x="5231130" y="3861118"/>
            <a:ext cx="4504055" cy="907415"/>
          </a:xfrm>
          <a:prstGeom prst="rect">
            <a:avLst/>
          </a:prstGeom>
        </p:spPr>
      </p:pic>
      <p:pic>
        <p:nvPicPr>
          <p:cNvPr id="5" name="图片 24" descr="kvlcc2网格示意图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319645" y="1656715"/>
            <a:ext cx="4504055" cy="2068830"/>
          </a:xfrm>
          <a:prstGeom prst="rect">
            <a:avLst/>
          </a:prstGeom>
        </p:spPr>
      </p:pic>
      <p:pic>
        <p:nvPicPr>
          <p:cNvPr id="75" name="图片 -2147482529" descr="suboff带附体网格和对称面计算域图片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l="1723" t="1134" r="6985" b="4347"/>
          <a:stretch>
            <a:fillRect/>
          </a:stretch>
        </p:blipFill>
        <p:spPr>
          <a:xfrm>
            <a:off x="8471535" y="4772660"/>
            <a:ext cx="3112135" cy="1984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C:\Users\liqing\Desktop\拆分\01.png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rgbClr val="E5015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40000"/>
                    </a14:imgEffect>
                    <a14:imgEffect>
                      <a14:colorTemperature colorTemp="7932"/>
                    </a14:imgEffect>
                    <a14:imgEffect>
                      <a14:saturation sat="372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331" y="2760"/>
            <a:ext cx="2818081" cy="685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r>
              <a:rPr lang="en-US" altLang="zh-CN" dirty="0">
                <a:solidFill>
                  <a:prstClr val="black">
                    <a:tint val="75000"/>
                  </a:prstClr>
                </a:solidFill>
                <a:latin typeface="Arial" panose="020B0604020202090204"/>
                <a:ea typeface="微软雅黑"/>
              </a:rPr>
              <a:t>1</a:t>
            </a:r>
            <a:endParaRPr lang="zh-CN" altLang="en-US" dirty="0">
              <a:solidFill>
                <a:prstClr val="black">
                  <a:tint val="75000"/>
                </a:prstClr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18335" y="1124585"/>
            <a:ext cx="5144770" cy="5497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3600"/>
              <a:t>一、背景介绍</a:t>
            </a:r>
            <a:endParaRPr lang="zh-CN" altLang="en-US" sz="3600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3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3600"/>
              <a:t>二、</a:t>
            </a:r>
            <a:r>
              <a:rPr lang="zh-CN" altLang="en-US" sz="3600"/>
              <a:t>数据分析</a:t>
            </a:r>
            <a:endParaRPr lang="zh-CN" altLang="en-US" sz="3600"/>
          </a:p>
          <a:p>
            <a:pPr indent="0">
              <a:buFont typeface="Wingdings" panose="05000000000000000000" charset="0"/>
              <a:buNone/>
            </a:pPr>
            <a:endParaRPr lang="zh-CN" altLang="en-US" sz="3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3600"/>
              <a:t>二、</a:t>
            </a:r>
            <a:r>
              <a:rPr lang="zh-CN" altLang="en-US" sz="3600"/>
              <a:t>算法设计</a:t>
            </a:r>
            <a:endParaRPr lang="zh-CN" altLang="en-US" sz="3600"/>
          </a:p>
          <a:p>
            <a:pPr indent="0">
              <a:buFont typeface="Wingdings" panose="05000000000000000000" charset="0"/>
              <a:buNone/>
            </a:pPr>
            <a:endParaRPr lang="zh-CN" altLang="en-US" sz="3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3600"/>
              <a:t>三、效果总结</a:t>
            </a:r>
            <a:endParaRPr lang="zh-CN" altLang="en-US" sz="3600"/>
          </a:p>
        </p:txBody>
      </p:sp>
    </p:spTree>
  </p:cSld>
  <p:clrMapOvr>
    <a:masterClrMapping/>
  </p:clrMapOvr>
  <p:transition advTm="7168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3"/>
          <p:cNvSpPr txBox="1"/>
          <p:nvPr/>
        </p:nvSpPr>
        <p:spPr>
          <a:xfrm>
            <a:off x="485692" y="473349"/>
            <a:ext cx="117856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zh-CN" altLang="en-US" sz="1865" kern="1400" spc="93" dirty="0">
                <a:solidFill>
                  <a:srgbClr val="464646"/>
                </a:solidFill>
                <a:latin typeface="Arial" panose="020B0604020202090204"/>
                <a:ea typeface="微软雅黑"/>
                <a:cs typeface="+mn-ea"/>
                <a:sym typeface="+mn-lt"/>
              </a:rPr>
              <a:t>算法</a:t>
            </a:r>
            <a:r>
              <a:rPr lang="zh-CN" altLang="en-US" sz="1865" kern="1400" spc="93" dirty="0">
                <a:solidFill>
                  <a:srgbClr val="464646"/>
                </a:solidFill>
                <a:latin typeface="Arial" panose="020B0604020202090204"/>
                <a:ea typeface="微软雅黑"/>
                <a:cs typeface="+mn-ea"/>
                <a:sym typeface="+mn-lt"/>
              </a:rPr>
              <a:t>设计</a:t>
            </a:r>
            <a:endParaRPr lang="zh-CN" altLang="en-US" sz="1865" kern="1400" spc="93" dirty="0">
              <a:solidFill>
                <a:srgbClr val="464646"/>
              </a:solidFill>
              <a:latin typeface="Arial" panose="020B0604020202090204"/>
              <a:ea typeface="微软雅黑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35334" y="493580"/>
            <a:ext cx="422345" cy="614320"/>
          </a:xfrm>
          <a:prstGeom prst="rect">
            <a:avLst/>
          </a:prstGeom>
          <a:solidFill>
            <a:srgbClr val="002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1865">
              <a:solidFill>
                <a:srgbClr val="002064"/>
              </a:solidFill>
              <a:latin typeface="Arial" panose="020B0604020202090204"/>
              <a:ea typeface="微软雅黑"/>
              <a:cs typeface="+mn-ea"/>
              <a:sym typeface="+mn-lt"/>
            </a:endParaRPr>
          </a:p>
        </p:txBody>
      </p:sp>
      <p:sp>
        <p:nvSpPr>
          <p:cNvPr id="24" name="TextBox 4"/>
          <p:cNvSpPr txBox="1"/>
          <p:nvPr/>
        </p:nvSpPr>
        <p:spPr>
          <a:xfrm>
            <a:off x="485691" y="840716"/>
            <a:ext cx="3688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defRPr/>
            </a:pPr>
            <a:r>
              <a:rPr lang="zh-CN" altLang="en-US" sz="1200" kern="1400" dirty="0">
                <a:solidFill>
                  <a:srgbClr val="464646"/>
                </a:solidFill>
                <a:latin typeface="Arial" panose="020B0604020202090204"/>
                <a:ea typeface="微软雅黑"/>
                <a:cs typeface="+mn-ea"/>
                <a:sym typeface="+mn-lt"/>
              </a:rPr>
              <a:t>大规模非对称不定带宽线性代数方程组求解算法大赛</a:t>
            </a:r>
            <a:endParaRPr lang="zh-CN" altLang="en-US" sz="1200" kern="1400" dirty="0">
              <a:solidFill>
                <a:srgbClr val="464646"/>
              </a:solidFill>
              <a:latin typeface="Arial" panose="020B0604020202090204"/>
              <a:ea typeface="微软雅黑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11265" y="764540"/>
            <a:ext cx="3851275" cy="664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/>
              <a:t>PBICGSTAB</a:t>
            </a:r>
            <a:r>
              <a:rPr lang="zh-CN" altLang="en-US"/>
              <a:t>，算法过程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2890" y="1268730"/>
            <a:ext cx="4786630" cy="50126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39510" y="2217420"/>
            <a:ext cx="4927600" cy="4064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自定义设计方案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主题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49B6DF"/>
      </a:hlink>
      <a:folHlink>
        <a:srgbClr val="A8D08D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主题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49B6DF"/>
      </a:hlink>
      <a:folHlink>
        <a:srgbClr val="A8D08D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自定义设计方案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1794</Words>
  <Application>WPS 文字</Application>
  <PresentationFormat>自定义</PresentationFormat>
  <Paragraphs>187</Paragraphs>
  <Slides>15</Slides>
  <Notes>21</Notes>
  <HiddenSlides>0</HiddenSlides>
  <MMClips>1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15</vt:i4>
      </vt:variant>
    </vt:vector>
  </HeadingPairs>
  <TitlesOfParts>
    <vt:vector size="52" baseType="lpstr">
      <vt:lpstr>Arial</vt:lpstr>
      <vt:lpstr>宋体</vt:lpstr>
      <vt:lpstr>Wingdings</vt:lpstr>
      <vt:lpstr>Arial</vt:lpstr>
      <vt:lpstr>微软雅黑</vt:lpstr>
      <vt:lpstr>汉仪旗黑</vt:lpstr>
      <vt:lpstr>Garamond</vt:lpstr>
      <vt:lpstr>Apple Chancery</vt:lpstr>
      <vt:lpstr>方正兰亭黑_GBK</vt:lpstr>
      <vt:lpstr>Noto Sans CJK JP Medium</vt:lpstr>
      <vt:lpstr>Calibri</vt:lpstr>
      <vt:lpstr>Helvetica Neue</vt:lpstr>
      <vt:lpstr>-apple-system</vt:lpstr>
      <vt:lpstr>微软雅黑</vt:lpstr>
      <vt:lpstr>宋体</vt:lpstr>
      <vt:lpstr>Arial Unicode MS</vt:lpstr>
      <vt:lpstr>等线</vt:lpstr>
      <vt:lpstr>汉仪中等线KW</vt:lpstr>
      <vt:lpstr>等线</vt:lpstr>
      <vt:lpstr>Times New Roman</vt:lpstr>
      <vt:lpstr>苹方-简</vt:lpstr>
      <vt:lpstr>Thonburi</vt:lpstr>
      <vt:lpstr>Helvetica Neue</vt:lpstr>
      <vt:lpstr>汉仪中黑KW</vt:lpstr>
      <vt:lpstr>汉仪书宋二KW</vt:lpstr>
      <vt:lpstr>微软雅黑</vt:lpstr>
      <vt:lpstr>Wingdings</vt:lpstr>
      <vt:lpstr>黑体</vt:lpstr>
      <vt:lpstr/>
      <vt:lpstr>Noto Sans CJK JP Medium</vt:lpstr>
      <vt:lpstr>自定义设计方案</vt:lpstr>
      <vt:lpstr>1_自定义设计方案</vt:lpstr>
      <vt:lpstr>2_自定义设计方案</vt:lpstr>
      <vt:lpstr>3_自定义设计方案</vt:lpstr>
      <vt:lpstr>主题1</vt:lpstr>
      <vt:lpstr>1_主题1</vt:lpstr>
      <vt:lpstr>4_自定义设计方案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Algae-Hub标注工作手册          （太湖流域）</dc:title>
  <dc:creator>betty</dc:creator>
  <cp:lastModifiedBy>Pengzh1</cp:lastModifiedBy>
  <cp:revision>943</cp:revision>
  <dcterms:created xsi:type="dcterms:W3CDTF">2024-01-23T10:30:21Z</dcterms:created>
  <dcterms:modified xsi:type="dcterms:W3CDTF">2024-01-23T10:30:21Z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9FC03291A189BFFD1495AF65FCB569E7_43</vt:lpwstr>
  </property>
  <property fmtid="{D5CDD505-2E9C-101B-9397-08002B2CF9AE}" pid="3" name="KSOProductBuildVer">
    <vt:lpwstr>2052-6.4.0.8550</vt:lpwstr>
  </property>
</Properties>
</file>