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2" r:id="rId1"/>
  </p:sldMasterIdLst>
  <p:notesMasterIdLst>
    <p:notesMasterId r:id="rId13"/>
  </p:notesMasterIdLst>
  <p:sldIdLst>
    <p:sldId id="268" r:id="rId2"/>
    <p:sldId id="261" r:id="rId3"/>
    <p:sldId id="262" r:id="rId4"/>
    <p:sldId id="263" r:id="rId5"/>
    <p:sldId id="269" r:id="rId6"/>
    <p:sldId id="257" r:id="rId7"/>
    <p:sldId id="265" r:id="rId8"/>
    <p:sldId id="267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19B3C-61D3-9E43-A411-8FB24B729133}" type="datetimeFigureOut">
              <a:rPr lang="en-US" smtClean="0"/>
              <a:t>5/9/17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B10EA-453E-A54D-A5C7-D10C3782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01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268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B10EA-453E-A54D-A5C7-D10C378263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66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E9DA-D1DA-7843-9541-C19067386ABE}" type="datetime1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471F-1DD6-294B-9926-03EDB05DC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88C3-3D6D-4145-B960-D829240C5D26}" type="datetime1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471F-1DD6-294B-9926-03EDB05DC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FB55-A1B2-5440-B0F4-3249BDF88513}" type="datetime1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471F-1DD6-294B-9926-03EDB05DC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60" name="Shape 60"/>
          <p:cNvSpPr/>
          <p:nvPr/>
        </p:nvSpPr>
        <p:spPr>
          <a:xfrm>
            <a:off x="0" y="0"/>
            <a:ext cx="12192000" cy="46136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61" name="Shape 61"/>
          <p:cNvSpPr/>
          <p:nvPr/>
        </p:nvSpPr>
        <p:spPr>
          <a:xfrm rot="-5400000">
            <a:off x="7579433" y="800"/>
            <a:ext cx="4613600" cy="4612000"/>
          </a:xfrm>
          <a:prstGeom prst="rtTriangle">
            <a:avLst/>
          </a:prstGeom>
          <a:solidFill>
            <a:srgbClr val="5E97F6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32633" y="621300"/>
            <a:ext cx="6832400" cy="37888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432633" y="4816801"/>
            <a:ext cx="6832400" cy="17368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400">
                <a:solidFill>
                  <a:srgbClr val="61616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400">
                <a:solidFill>
                  <a:srgbClr val="61616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400">
                <a:solidFill>
                  <a:srgbClr val="61616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400">
                <a:solidFill>
                  <a:srgbClr val="61616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400">
                <a:solidFill>
                  <a:srgbClr val="61616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400">
                <a:solidFill>
                  <a:srgbClr val="61616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400">
                <a:solidFill>
                  <a:srgbClr val="61616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400">
                <a:solidFill>
                  <a:srgbClr val="61616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4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z="1333" smtClean="0">
                <a:solidFill>
                  <a:srgbClr val="616161"/>
                </a:solidFill>
              </a:rPr>
              <a:pPr/>
              <a:t>‹#›</a:t>
            </a:fld>
            <a:endParaRPr lang="en" sz="1333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98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8695-E7A7-7348-9E3D-58655499D267}" type="datetime1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471F-1DD6-294B-9926-03EDB05DC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91F3-C0CF-1E4D-9132-2B297FD6069A}" type="datetime1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471F-1DD6-294B-9926-03EDB05DC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00ABD-9D77-E74A-83CA-03860055F07B}" type="datetime1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471F-1DD6-294B-9926-03EDB05DC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2EA7-FEFA-544C-9CFA-797C78DB97C4}" type="datetime1">
              <a:rPr lang="en-US" smtClean="0"/>
              <a:t>5/9/17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471F-1DD6-294B-9926-03EDB05DC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B79-1D46-4B4D-9102-8F7D1224F61B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471F-1DD6-294B-9926-03EDB05DC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3739-7C81-3D46-981C-D34B30936E87}" type="datetime1">
              <a:rPr lang="en-US" smtClean="0"/>
              <a:t>5/9/17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471F-1DD6-294B-9926-03EDB05DC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07E9-EBB3-E94D-9438-5386FE633BD4}" type="datetime1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471F-1DD6-294B-9926-03EDB05DC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0411-4C2F-B54A-8A09-AB1F681D82BE}" type="datetime1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471F-1DD6-294B-9926-03EDB05DC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32E8F-D966-2B4C-823F-18FC4F2D960C}" type="datetime1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4471F-1DD6-294B-9926-03EDB05D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2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3" Type="http://schemas.openxmlformats.org/officeDocument/2006/relationships/image" Target="../media/image6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Relationship Id="rId3" Type="http://schemas.openxmlformats.org/officeDocument/2006/relationships/hyperlink" Target="https://en.wikipedia.org/wiki/Receiver_operating_characteristic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77500" y="268533"/>
            <a:ext cx="10260000" cy="3203716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 lvl="0"/>
            <a:r>
              <a:rPr lang="en-US" altLang="zh-CN" dirty="0"/>
              <a:t>Restaurant</a:t>
            </a:r>
            <a:r>
              <a:rPr lang="zh-CN" altLang="en-US" dirty="0"/>
              <a:t> </a:t>
            </a:r>
            <a:r>
              <a:rPr lang="en-US" altLang="zh-CN" dirty="0"/>
              <a:t>Predictive</a:t>
            </a:r>
            <a:r>
              <a:rPr lang="zh-CN" altLang="en-US" dirty="0"/>
              <a:t> </a:t>
            </a:r>
            <a:r>
              <a:rPr lang="en-US" altLang="zh-CN" dirty="0"/>
              <a:t>Modeling</a:t>
            </a:r>
            <a:br>
              <a:rPr lang="en-US" altLang="zh-CN" dirty="0"/>
            </a:b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Yelp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Science</a:t>
            </a:r>
            <a:r>
              <a:rPr lang="zh-CN" altLang="en-US" dirty="0"/>
              <a:t> </a:t>
            </a:r>
            <a:r>
              <a:rPr lang="en-US" altLang="zh-CN" dirty="0"/>
              <a:t>Challenge</a:t>
            </a:r>
            <a:r>
              <a:rPr lang="zh-CN" altLang="en-US" dirty="0"/>
              <a:t> </a:t>
            </a:r>
            <a:endParaRPr lang="en" dirty="0"/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432633" y="4816801"/>
            <a:ext cx="6832400" cy="17368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0" indent="0"/>
            <a:r>
              <a:rPr lang="en" sz="2800" b="1" i="0" u="none" strike="noStrike" cap="none" dirty="0" err="1">
                <a:solidFill>
                  <a:schemeClr val="tx1"/>
                </a:solidFill>
              </a:rPr>
              <a:t>Danlu</a:t>
            </a:r>
            <a:r>
              <a:rPr lang="en" sz="2800" b="1" i="0" u="none" strike="noStrike" cap="none" dirty="0">
                <a:solidFill>
                  <a:schemeClr val="tx1"/>
                </a:solidFill>
              </a:rPr>
              <a:t> Liu</a:t>
            </a:r>
          </a:p>
          <a:p>
            <a:pPr marL="0" indent="0"/>
            <a:r>
              <a:rPr lang="en" sz="2800" b="1" i="0" u="none" strike="noStrike" cap="none" dirty="0">
                <a:solidFill>
                  <a:schemeClr val="tx1"/>
                </a:solidFill>
              </a:rPr>
              <a:t>Peng Zhao</a:t>
            </a:r>
          </a:p>
          <a:p>
            <a:pPr marL="0" indent="0"/>
            <a:r>
              <a:rPr lang="en" sz="2800" b="1" i="0" u="none" strike="noStrike" cap="none" dirty="0">
                <a:solidFill>
                  <a:schemeClr val="tx1"/>
                </a:solidFill>
              </a:rPr>
              <a:t>5/9/2017</a:t>
            </a:r>
          </a:p>
        </p:txBody>
      </p:sp>
    </p:spTree>
    <p:extLst>
      <p:ext uri="{BB962C8B-B14F-4D97-AF65-F5344CB8AC3E}">
        <p14:creationId xmlns:p14="http://schemas.microsoft.com/office/powerpoint/2010/main" val="313650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1325563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Model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2:</a:t>
            </a:r>
            <a:r>
              <a:rPr lang="zh-CN" altLang="en-US" sz="3200" dirty="0" smtClean="0"/>
              <a:t> </a:t>
            </a:r>
            <a:r>
              <a:rPr lang="en-US" altLang="zh-CN" sz="3200" dirty="0"/>
              <a:t>P</a:t>
            </a:r>
            <a:r>
              <a:rPr lang="en-US" altLang="zh-CN" sz="3200" dirty="0" smtClean="0"/>
              <a:t>redict</a:t>
            </a:r>
            <a:r>
              <a:rPr lang="zh-CN" altLang="en-US" sz="3200" dirty="0" smtClean="0"/>
              <a:t> </a:t>
            </a:r>
            <a:r>
              <a:rPr lang="en-US" altLang="zh-CN" sz="3200" dirty="0"/>
              <a:t>if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restaurant</a:t>
            </a:r>
            <a:r>
              <a:rPr lang="zh-CN" altLang="en-US" sz="3200" dirty="0"/>
              <a:t> </a:t>
            </a:r>
            <a:r>
              <a:rPr lang="en-US" altLang="zh-CN" sz="3200" dirty="0"/>
              <a:t>will</a:t>
            </a:r>
            <a:r>
              <a:rPr lang="zh-CN" altLang="en-US" sz="3200" dirty="0"/>
              <a:t> </a:t>
            </a:r>
            <a:r>
              <a:rPr lang="en-US" altLang="zh-CN" sz="3200" dirty="0"/>
              <a:t>be</a:t>
            </a:r>
            <a:r>
              <a:rPr lang="zh-CN" altLang="en-US" sz="3200" dirty="0"/>
              <a:t> </a:t>
            </a:r>
            <a:r>
              <a:rPr lang="en-US" altLang="zh-CN" sz="3200" dirty="0"/>
              <a:t>closed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future.</a:t>
            </a:r>
            <a:r>
              <a:rPr lang="zh-CN" altLang="en-US" sz="3200" dirty="0"/>
              <a:t>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599" y="934481"/>
            <a:ext cx="8195450" cy="578257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471F-1DD6-294B-9926-03EDB05DCC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58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855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Naïve</a:t>
            </a:r>
            <a:r>
              <a:rPr lang="zh-CN" altLang="en-US" dirty="0"/>
              <a:t> </a:t>
            </a:r>
            <a:r>
              <a:rPr lang="en-US" altLang="zh-CN" dirty="0"/>
              <a:t>Bayes</a:t>
            </a:r>
            <a:r>
              <a:rPr lang="zh-CN" altLang="en-US" dirty="0" smtClean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restaurant’s</a:t>
            </a:r>
            <a:r>
              <a:rPr lang="zh-CN" altLang="en-US" dirty="0"/>
              <a:t> </a:t>
            </a:r>
            <a:r>
              <a:rPr lang="en-US" altLang="zh-CN" dirty="0" smtClean="0"/>
              <a:t>popularity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AUC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0.7.</a:t>
            </a:r>
          </a:p>
          <a:p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Forest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</a:t>
            </a:r>
            <a:r>
              <a:rPr lang="zh-CN" altLang="en-US" dirty="0" smtClean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restaurant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closed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smtClean="0"/>
              <a:t>future</a:t>
            </a:r>
            <a:r>
              <a:rPr lang="zh-CN" altLang="en-US" dirty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AUC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0.75.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Perform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frequent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attribute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patterns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popular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restaurants.</a:t>
            </a:r>
          </a:p>
          <a:p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restaurant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recommendation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users.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2292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Future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471F-1DD6-294B-9926-03EDB05DCC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7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238"/>
            <a:ext cx="6254578" cy="4644725"/>
          </a:xfrm>
        </p:spPr>
        <p:txBody>
          <a:bodyPr/>
          <a:lstStyle/>
          <a:p>
            <a:r>
              <a:rPr lang="en-US" altLang="zh-CN" dirty="0" smtClean="0"/>
              <a:t>Yelp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popular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business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publisher.</a:t>
            </a:r>
          </a:p>
          <a:p>
            <a:r>
              <a:rPr lang="en-US" altLang="zh-CN" dirty="0" smtClean="0"/>
              <a:t>Users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businesses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relevance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keywords,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star-rating,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total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reviews.</a:t>
            </a:r>
          </a:p>
          <a:p>
            <a:r>
              <a:rPr lang="en-US" altLang="zh-CN" dirty="0" smtClean="0"/>
              <a:t>Star-rating:</a:t>
            </a:r>
            <a:r>
              <a:rPr lang="zh-CN" altLang="en-US" dirty="0" smtClean="0"/>
              <a:t> </a:t>
            </a:r>
            <a:r>
              <a:rPr lang="en-US" altLang="zh-CN" dirty="0" smtClean="0"/>
              <a:t>biased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business.</a:t>
            </a:r>
          </a:p>
          <a:p>
            <a:r>
              <a:rPr lang="en-US" altLang="zh-CN" dirty="0" smtClean="0"/>
              <a:t>Total</a:t>
            </a:r>
            <a:r>
              <a:rPr lang="zh-CN" altLang="en-US" dirty="0" smtClean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smtClean="0"/>
              <a:t>reviews: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bad</a:t>
            </a:r>
            <a:r>
              <a:rPr lang="zh-CN" altLang="en-US" dirty="0" smtClean="0"/>
              <a:t> </a:t>
            </a:r>
            <a:r>
              <a:rPr lang="en-US" altLang="zh-CN" dirty="0" smtClean="0"/>
              <a:t>business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receive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complaint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reviews.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100" y="1213257"/>
            <a:ext cx="4149467" cy="436675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471F-1DD6-294B-9926-03EDB05DCC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6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653584" cy="4851400"/>
          </a:xfrm>
        </p:spPr>
        <p:txBody>
          <a:bodyPr/>
          <a:lstStyle/>
          <a:p>
            <a:r>
              <a:rPr lang="en-US" altLang="zh-CN" dirty="0" smtClean="0"/>
              <a:t>Build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restaurant’s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popularity.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Build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restaurant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closed</a:t>
            </a:r>
            <a:r>
              <a:rPr lang="zh-CN" altLang="en-US" dirty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future.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Aims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471F-1DD6-294B-9926-03EDB05DCC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557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557" y="1325563"/>
            <a:ext cx="4524632" cy="4644725"/>
          </a:xfrm>
        </p:spPr>
        <p:txBody>
          <a:bodyPr>
            <a:noAutofit/>
          </a:bodyPr>
          <a:lstStyle/>
          <a:p>
            <a:pPr fontAlgn="base"/>
            <a:r>
              <a:rPr lang="en-US" altLang="zh-CN" sz="2600" dirty="0" smtClean="0"/>
              <a:t>2017</a:t>
            </a:r>
            <a:r>
              <a:rPr lang="zh-CN" altLang="en-US" sz="2600" dirty="0" smtClean="0"/>
              <a:t> </a:t>
            </a:r>
            <a:r>
              <a:rPr lang="en-US" sz="2600" dirty="0" smtClean="0"/>
              <a:t>Yelp </a:t>
            </a:r>
            <a:r>
              <a:rPr lang="en-US" sz="2600" dirty="0"/>
              <a:t>Dataset </a:t>
            </a:r>
            <a:r>
              <a:rPr lang="en-US" sz="2600" dirty="0" smtClean="0"/>
              <a:t>Challenge</a:t>
            </a:r>
          </a:p>
          <a:p>
            <a:pPr lvl="1" fontAlgn="base">
              <a:buFont typeface=".AppleSystemUIFont" charset="-120"/>
              <a:buChar char="-"/>
            </a:pPr>
            <a:r>
              <a:rPr lang="en-US" sz="2600" b="1" dirty="0" smtClean="0"/>
              <a:t>4.1M</a:t>
            </a:r>
            <a:r>
              <a:rPr lang="en-US" sz="2600" dirty="0"/>
              <a:t> reviews and </a:t>
            </a:r>
            <a:r>
              <a:rPr lang="en-US" sz="2600" b="1" dirty="0" smtClean="0"/>
              <a:t>947K</a:t>
            </a:r>
            <a:r>
              <a:rPr lang="en-US" sz="2600" dirty="0"/>
              <a:t> </a:t>
            </a:r>
            <a:r>
              <a:rPr lang="en-US" sz="2600" dirty="0" smtClean="0"/>
              <a:t>tips </a:t>
            </a:r>
            <a:r>
              <a:rPr lang="en-US" sz="2600" dirty="0"/>
              <a:t>by </a:t>
            </a:r>
            <a:r>
              <a:rPr lang="en-US" sz="2600" b="1" dirty="0"/>
              <a:t>1M</a:t>
            </a:r>
            <a:r>
              <a:rPr lang="en-US" sz="2600" dirty="0"/>
              <a:t> </a:t>
            </a:r>
            <a:r>
              <a:rPr lang="en-US" sz="2600" dirty="0" smtClean="0"/>
              <a:t>users</a:t>
            </a:r>
            <a:r>
              <a:rPr lang="zh-CN" altLang="en-US" sz="2600" dirty="0"/>
              <a:t> </a:t>
            </a:r>
            <a:r>
              <a:rPr lang="en-US" sz="2600" dirty="0" smtClean="0"/>
              <a:t>for</a:t>
            </a:r>
            <a:r>
              <a:rPr lang="en-US" sz="2600" dirty="0"/>
              <a:t> </a:t>
            </a:r>
            <a:r>
              <a:rPr lang="en-US" sz="2600" b="1" dirty="0"/>
              <a:t>144K</a:t>
            </a:r>
            <a:r>
              <a:rPr lang="en-US" sz="2600" dirty="0"/>
              <a:t> businesses</a:t>
            </a:r>
          </a:p>
          <a:p>
            <a:pPr lvl="1" fontAlgn="base">
              <a:buFont typeface=".AppleSystemUIFont" charset="-120"/>
              <a:buChar char="-"/>
            </a:pPr>
            <a:r>
              <a:rPr lang="en-US" sz="2600" b="1" dirty="0"/>
              <a:t>1.1M</a:t>
            </a:r>
            <a:r>
              <a:rPr lang="en-US" sz="2600" dirty="0"/>
              <a:t> business attributes, e.g., hours, parking availability, ambience.</a:t>
            </a:r>
          </a:p>
          <a:p>
            <a:pPr lvl="1" fontAlgn="base">
              <a:buFont typeface=".AppleSystemUIFont" charset="-120"/>
              <a:buChar char="-"/>
            </a:pPr>
            <a:r>
              <a:rPr lang="en-US" sz="2600" dirty="0"/>
              <a:t>Aggregated check-ins over time for each of the </a:t>
            </a:r>
            <a:r>
              <a:rPr lang="en-US" sz="2600" b="1" dirty="0"/>
              <a:t>125K</a:t>
            </a:r>
            <a:r>
              <a:rPr lang="en-US" sz="2600" dirty="0"/>
              <a:t> businesses</a:t>
            </a:r>
          </a:p>
          <a:p>
            <a:pPr lvl="1" fontAlgn="base">
              <a:buFont typeface=".AppleSystemUIFont" charset="-120"/>
              <a:buChar char="-"/>
            </a:pPr>
            <a:r>
              <a:rPr lang="en-US" sz="2600" b="1" dirty="0"/>
              <a:t>200,000</a:t>
            </a:r>
            <a:r>
              <a:rPr lang="en-US" sz="2600" dirty="0"/>
              <a:t> pictures from the included businesses</a:t>
            </a:r>
          </a:p>
          <a:p>
            <a:pPr fontAlgn="base"/>
            <a:endParaRPr lang="en-US" sz="2600" b="1" dirty="0"/>
          </a:p>
          <a:p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008" y="1795336"/>
            <a:ext cx="6350000" cy="3251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9728" y="6432378"/>
            <a:ext cx="32229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https://</a:t>
            </a:r>
            <a:r>
              <a:rPr lang="en-US" sz="1400" dirty="0" err="1" smtClean="0"/>
              <a:t>www.yelp.com</a:t>
            </a:r>
            <a:r>
              <a:rPr lang="en-US" sz="1400" dirty="0" smtClean="0"/>
              <a:t>/</a:t>
            </a:r>
            <a:r>
              <a:rPr lang="en-US" sz="1400" dirty="0" err="1" smtClean="0"/>
              <a:t>dataset_challenge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960" y="186468"/>
            <a:ext cx="2209800" cy="14224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471F-1DD6-294B-9926-03EDB05DCC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557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556" y="1325563"/>
            <a:ext cx="4913245" cy="4644725"/>
          </a:xfrm>
        </p:spPr>
        <p:txBody>
          <a:bodyPr>
            <a:noAutofit/>
          </a:bodyPr>
          <a:lstStyle/>
          <a:p>
            <a:pPr fontAlgn="base"/>
            <a:r>
              <a:rPr lang="en-US" sz="2600" dirty="0" smtClean="0"/>
              <a:t>Retrieve restaurant information from the business dataset.</a:t>
            </a:r>
          </a:p>
          <a:p>
            <a:pPr fontAlgn="base"/>
            <a:r>
              <a:rPr lang="en-US" sz="2600" dirty="0" smtClean="0"/>
              <a:t>Unfold the array of attributes to get a sparse matrix</a:t>
            </a:r>
          </a:p>
          <a:p>
            <a:pPr lvl="1" fontAlgn="base"/>
            <a:r>
              <a:rPr lang="en-US" sz="2000" dirty="0" err="1" smtClean="0"/>
              <a:t>AmericanNew</a:t>
            </a:r>
            <a:endParaRPr lang="en-US" sz="2000" dirty="0" smtClean="0"/>
          </a:p>
          <a:p>
            <a:pPr lvl="1" fontAlgn="base"/>
            <a:r>
              <a:rPr lang="en-US" sz="2000" dirty="0" err="1" smtClean="0"/>
              <a:t>FastFood</a:t>
            </a:r>
            <a:endParaRPr lang="en-US" sz="2000" dirty="0" smtClean="0"/>
          </a:p>
          <a:p>
            <a:pPr lvl="1" fontAlgn="base"/>
            <a:r>
              <a:rPr lang="en-US" sz="2000" dirty="0" smtClean="0"/>
              <a:t>Alcohol</a:t>
            </a:r>
          </a:p>
          <a:p>
            <a:pPr lvl="1" fontAlgn="base"/>
            <a:r>
              <a:rPr lang="en-US" sz="2000" dirty="0" err="1" smtClean="0"/>
              <a:t>GoodForKids</a:t>
            </a:r>
            <a:endParaRPr lang="en-US" sz="2000" dirty="0" smtClean="0"/>
          </a:p>
          <a:p>
            <a:pPr lvl="1" fontAlgn="base"/>
            <a:r>
              <a:rPr lang="mr-IN" sz="2000" dirty="0" smtClean="0"/>
              <a:t>……</a:t>
            </a:r>
            <a:endParaRPr lang="en-US" sz="2200" dirty="0" smtClean="0"/>
          </a:p>
          <a:p>
            <a:pPr fontAlgn="base"/>
            <a:r>
              <a:rPr lang="en-US" sz="2600" dirty="0" smtClean="0"/>
              <a:t>Extract and generate the class labels</a:t>
            </a:r>
          </a:p>
          <a:p>
            <a:pPr lvl="1" fontAlgn="base"/>
            <a:r>
              <a:rPr lang="en-US" sz="2200" dirty="0" err="1" smtClean="0"/>
              <a:t>Is_open</a:t>
            </a:r>
            <a:endParaRPr lang="en-US" sz="2200" dirty="0" smtClean="0"/>
          </a:p>
          <a:p>
            <a:pPr lvl="1" fontAlgn="base"/>
            <a:r>
              <a:rPr lang="en-US" sz="2200" dirty="0" smtClean="0"/>
              <a:t>Popularity</a:t>
            </a:r>
          </a:p>
          <a:p>
            <a:pPr lvl="1" fontAlgn="base"/>
            <a:endParaRPr lang="en-US" sz="2200" dirty="0"/>
          </a:p>
          <a:p>
            <a:pPr fontAlgn="base"/>
            <a:endParaRPr lang="en-US" sz="2600" b="1" dirty="0"/>
          </a:p>
          <a:p>
            <a:endParaRPr lang="en-US" sz="2600" dirty="0"/>
          </a:p>
        </p:txBody>
      </p:sp>
      <p:sp>
        <p:nvSpPr>
          <p:cNvPr id="5" name="Rectangle 4"/>
          <p:cNvSpPr/>
          <p:nvPr/>
        </p:nvSpPr>
        <p:spPr>
          <a:xfrm>
            <a:off x="159728" y="6432378"/>
            <a:ext cx="32229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https://</a:t>
            </a:r>
            <a:r>
              <a:rPr lang="en-US" sz="1400" dirty="0" err="1" smtClean="0"/>
              <a:t>www.yelp.com</a:t>
            </a:r>
            <a:r>
              <a:rPr lang="en-US" sz="1400" dirty="0" smtClean="0"/>
              <a:t>/</a:t>
            </a:r>
            <a:r>
              <a:rPr lang="en-US" sz="1400" dirty="0" err="1" smtClean="0"/>
              <a:t>dataset_challenge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960" y="186468"/>
            <a:ext cx="2209800" cy="14224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471F-1DD6-294B-9926-03EDB05DCC69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627" y="1336034"/>
            <a:ext cx="6351373" cy="37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0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514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altLang="zh-CN" sz="3600" dirty="0"/>
              <a:t>Create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 smtClean="0"/>
              <a:t>“Popularity”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Attribute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as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Class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Label</a:t>
            </a:r>
            <a:endParaRPr lang="en-US" altLang="zh-C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8078"/>
                <a:ext cx="10515600" cy="5102150"/>
              </a:xfrm>
            </p:spPr>
            <p:txBody>
              <a:bodyPr>
                <a:normAutofit/>
              </a:bodyPr>
              <a:lstStyle/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Popularity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</a:t>
                </a:r>
                <a:r>
                  <a:rPr lang="zh-CN" altLang="en-US" dirty="0" smtClean="0"/>
                  <a:t> </a:t>
                </a:r>
                <a:r>
                  <a:rPr lang="en-US" altLang="zh-CN" b="1" dirty="0"/>
                  <a:t>N</a:t>
                </a:r>
                <a:r>
                  <a:rPr lang="en-US" altLang="zh-CN" b="1" dirty="0" smtClean="0"/>
                  <a:t>ormalize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(review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count)</a:t>
                </a:r>
                <a:r>
                  <a:rPr lang="zh-CN" altLang="en-US" dirty="0" smtClean="0"/>
                  <a:t> * </a:t>
                </a:r>
                <a:r>
                  <a:rPr lang="en-US" altLang="zh-CN" b="1" dirty="0"/>
                  <a:t>N</a:t>
                </a:r>
                <a:r>
                  <a:rPr lang="en-US" altLang="zh-CN" b="1" dirty="0" smtClean="0"/>
                  <a:t>ormalize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(star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count)</a:t>
                </a:r>
              </a:p>
              <a:p>
                <a:endParaRPr lang="en-US" altLang="zh-CN" dirty="0" smtClean="0"/>
              </a:p>
              <a:p>
                <a:r>
                  <a:rPr lang="en-US" altLang="zh-CN" b="1" dirty="0" smtClean="0"/>
                  <a:t>Normalize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</a:t>
                </a:r>
                <a:r>
                  <a:rPr lang="en-US" altLang="zh-CN" u="sng" dirty="0" smtClean="0"/>
                  <a:t>X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altLang="zh-CN" sz="320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fPr>
                      <m:num>
                        <m:bar>
                          <m:barPr>
                            <m:ctrlPr>
                              <a:rPr lang="mr-IN" altLang="zh-CN" sz="3200" i="1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X</m:t>
                            </m:r>
                          </m:e>
                        </m:bar>
                        <m:r>
                          <a:rPr lang="en-US" altLang="zh-CN" sz="3200" b="0" i="0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Min</m:t>
                        </m:r>
                        <m:r>
                          <a:rPr lang="en-US" altLang="zh-CN" sz="3200" b="0" i="0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(</m:t>
                        </m:r>
                        <m:bar>
                          <m:barPr>
                            <m:ctrlPr>
                              <a:rPr lang="en-US" altLang="zh-CN" sz="3200" b="0" i="1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X</m:t>
                            </m:r>
                          </m:e>
                        </m:bar>
                        <m:r>
                          <a:rPr lang="en-US" altLang="zh-CN" sz="3200" b="0" i="0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Max</m:t>
                        </m:r>
                        <m:d>
                          <m:dPr>
                            <m:ctrlPr>
                              <a:rPr lang="en-US" altLang="zh-CN" sz="3200" b="0" i="1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</m:ctrlPr>
                          </m:dPr>
                          <m:e>
                            <m:bar>
                              <m:barPr>
                                <m:ctrlPr>
                                  <a:rPr lang="en-US" altLang="zh-CN" sz="3200" b="0" i="1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</m:ctrlPr>
                              </m:bar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  <m:t>X</m:t>
                                </m:r>
                              </m:e>
                            </m:bar>
                          </m:e>
                        </m:d>
                        <m:r>
                          <a:rPr lang="en-US" altLang="zh-CN" sz="3200" b="0" i="0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Min</m:t>
                        </m:r>
                        <m:r>
                          <a:rPr lang="en-US" altLang="zh-CN" sz="3200" b="0" i="0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(</m:t>
                        </m:r>
                        <m:bar>
                          <m:barPr>
                            <m:ctrlPr>
                              <a:rPr lang="en-US" altLang="zh-CN" sz="3200" b="0" i="1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X</m:t>
                            </m:r>
                          </m:e>
                        </m:bar>
                        <m:r>
                          <a:rPr lang="en-US" altLang="zh-CN" sz="3200" b="0" i="0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8078"/>
                <a:ext cx="10515600" cy="5102150"/>
              </a:xfrm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2353337" y="1758908"/>
            <a:ext cx="7116920" cy="2140245"/>
            <a:chOff x="2221578" y="2252908"/>
            <a:chExt cx="7116920" cy="21402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221578" y="2252908"/>
                  <a:ext cx="3266022" cy="523220"/>
                </a:xfrm>
                <a:prstGeom prst="rect">
                  <a:avLst/>
                </a:prstGeom>
                <a:solidFill>
                  <a:srgbClr val="00B0F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800" b="1" dirty="0" smtClean="0">
                      <a:solidFill>
                        <a:schemeClr val="bg1"/>
                      </a:solidFill>
                    </a:rPr>
                    <a:t>Review</a:t>
                  </a:r>
                  <a:r>
                    <a:rPr lang="zh-CN" altLang="en-US" sz="2800" b="1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zh-CN" sz="2800" b="1" dirty="0" smtClean="0">
                      <a:solidFill>
                        <a:schemeClr val="bg1"/>
                      </a:solidFill>
                    </a:rPr>
                    <a:t>count</a:t>
                  </a:r>
                  <a:r>
                    <a:rPr lang="zh-CN" altLang="en-US" sz="2800" b="1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zh-CN" sz="2800" b="1" dirty="0" smtClean="0">
                      <a:solidFill>
                        <a:schemeClr val="bg1"/>
                      </a:solidFill>
                    </a:rPr>
                    <a:t>(0</a:t>
                  </a:r>
                  <a:r>
                    <a:rPr lang="zh-CN" altLang="en-US" sz="2800" b="1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zh-CN" sz="2800" b="1" dirty="0" smtClean="0">
                      <a:solidFill>
                        <a:schemeClr val="bg1"/>
                      </a:solidFill>
                    </a:rPr>
                    <a:t>-</a:t>
                  </a:r>
                  <a:r>
                    <a:rPr lang="zh-CN" altLang="en-US" sz="2800" b="1" dirty="0" smtClean="0">
                      <a:solidFill>
                        <a:schemeClr val="bg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zh-CN" altLang="en-US" sz="2800" b="0" i="0" smtClean="0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altLang="zh-CN" sz="2800" b="1" dirty="0" smtClean="0">
                      <a:solidFill>
                        <a:schemeClr val="bg1"/>
                      </a:solidFill>
                    </a:rPr>
                    <a:t>)</a:t>
                  </a:r>
                  <a:endParaRPr lang="en-US" sz="28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578" y="2252908"/>
                  <a:ext cx="3266022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925" t="-10465" r="-2991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6680206" y="2252908"/>
              <a:ext cx="2658292" cy="523220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</a:rPr>
                <a:t>Star</a:t>
              </a:r>
              <a:r>
                <a:rPr lang="zh-CN" altLang="en-US" sz="28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800" b="1" dirty="0" smtClean="0">
                  <a:solidFill>
                    <a:schemeClr val="bg1"/>
                  </a:solidFill>
                </a:rPr>
                <a:t>count</a:t>
              </a:r>
              <a:r>
                <a:rPr lang="zh-CN" altLang="en-US" sz="28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800" b="1" dirty="0" smtClean="0">
                  <a:solidFill>
                    <a:schemeClr val="bg1"/>
                  </a:solidFill>
                </a:rPr>
                <a:t>(1</a:t>
              </a:r>
              <a:r>
                <a:rPr lang="zh-CN" altLang="en-US" sz="28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800" b="1" dirty="0" smtClean="0">
                  <a:solidFill>
                    <a:schemeClr val="bg1"/>
                  </a:solidFill>
                </a:rPr>
                <a:t>-</a:t>
              </a:r>
              <a:r>
                <a:rPr lang="zh-CN" altLang="en-US" sz="28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800" b="1" dirty="0" smtClean="0">
                  <a:solidFill>
                    <a:schemeClr val="bg1"/>
                  </a:solidFill>
                </a:rPr>
                <a:t>5)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22763" y="3869933"/>
              <a:ext cx="1724190" cy="523220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</a:rPr>
                <a:t>Popularity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Left Brace 6"/>
            <p:cNvSpPr/>
            <p:nvPr/>
          </p:nvSpPr>
          <p:spPr>
            <a:xfrm rot="16200000">
              <a:off x="5559326" y="1681930"/>
              <a:ext cx="851065" cy="3303234"/>
            </a:xfrm>
            <a:prstGeom prst="leftBrace">
              <a:avLst/>
            </a:prstGeom>
            <a:ln w="603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471F-1DD6-294B-9926-03EDB05DCC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0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790"/>
            <a:ext cx="10829668" cy="4433341"/>
          </a:xfrm>
          <a:noFill/>
        </p:spPr>
        <p:txBody>
          <a:bodyPr>
            <a:normAutofit/>
          </a:bodyPr>
          <a:lstStyle/>
          <a:p>
            <a:r>
              <a:rPr lang="en-US" altLang="zh-CN" dirty="0" smtClean="0"/>
              <a:t>Tools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pandas</a:t>
            </a:r>
            <a:r>
              <a:rPr lang="zh-CN" altLang="en-US" dirty="0" smtClean="0"/>
              <a:t> </a:t>
            </a:r>
            <a:r>
              <a:rPr lang="en-US" altLang="zh-CN" dirty="0" smtClean="0"/>
              <a:t>(Python),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Weka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Remove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instances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missing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</a:p>
          <a:p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Gain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dirty="0" smtClean="0"/>
              <a:t>E</a:t>
            </a:r>
            <a:r>
              <a:rPr lang="en-US" dirty="0" smtClean="0"/>
              <a:t>xpected </a:t>
            </a:r>
            <a:r>
              <a:rPr lang="en-US" dirty="0"/>
              <a:t>reduction in entropy by partitioning the dataset with respect to an attribute and it measures the importance of the variable in discriminating different </a:t>
            </a:r>
            <a:r>
              <a:rPr lang="en-US" dirty="0" smtClean="0"/>
              <a:t>classes</a:t>
            </a:r>
            <a:r>
              <a:rPr lang="zh-CN" altLang="en-US" dirty="0"/>
              <a:t> </a:t>
            </a:r>
            <a:r>
              <a:rPr lang="en-US" altLang="zh-CN" baseline="30000" dirty="0" smtClean="0"/>
              <a:t>[1]</a:t>
            </a:r>
            <a:endParaRPr lang="en-US" baseline="30000" dirty="0"/>
          </a:p>
          <a:p>
            <a:endParaRPr lang="en-US" altLang="zh-CN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2539"/>
            <a:ext cx="6104239" cy="12717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465" y="1818727"/>
            <a:ext cx="3407376" cy="178973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6423645"/>
            <a:ext cx="118413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effectLst/>
                <a:latin typeface="Arial" charset="0"/>
                <a:ea typeface="DengXian" charset="-122"/>
              </a:rPr>
              <a:t>[1]</a:t>
            </a:r>
            <a:r>
              <a:rPr lang="zh-CN" altLang="en-US" sz="1400" dirty="0" smtClean="0">
                <a:effectLst/>
                <a:latin typeface="Arial" charset="0"/>
                <a:ea typeface="DengXian" charset="-122"/>
              </a:rPr>
              <a:t> </a:t>
            </a:r>
            <a:r>
              <a:rPr lang="en-US" sz="1400" dirty="0" err="1" smtClean="0">
                <a:effectLst/>
                <a:latin typeface="Arial" charset="0"/>
                <a:ea typeface="DengXian" charset="-122"/>
              </a:rPr>
              <a:t>Kullback</a:t>
            </a:r>
            <a:r>
              <a:rPr lang="en-US" sz="1400" dirty="0" smtClean="0">
                <a:effectLst/>
                <a:latin typeface="Arial" charset="0"/>
                <a:ea typeface="DengXian" charset="-122"/>
              </a:rPr>
              <a:t> S, </a:t>
            </a:r>
            <a:r>
              <a:rPr lang="en-US" sz="1400" dirty="0" err="1" smtClean="0">
                <a:effectLst/>
                <a:latin typeface="Arial" charset="0"/>
                <a:ea typeface="DengXian" charset="-122"/>
              </a:rPr>
              <a:t>Leibler</a:t>
            </a:r>
            <a:r>
              <a:rPr lang="en-US" sz="1400" dirty="0" smtClean="0">
                <a:effectLst/>
                <a:latin typeface="Arial" charset="0"/>
                <a:ea typeface="DengXian" charset="-122"/>
              </a:rPr>
              <a:t> RA. On Information and Sufficiency. The Annals of Mathematical Statistics 1951 Mar;22(1):79–86. </a:t>
            </a:r>
            <a:endParaRPr lang="en-US" sz="1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471F-1DD6-294B-9926-03EDB05DCC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7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Predictive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495" y="-540050"/>
            <a:ext cx="3731225" cy="373122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369541" y="2398627"/>
            <a:ext cx="8935994" cy="5015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325563"/>
            <a:ext cx="9566190" cy="4351338"/>
          </a:xfrm>
        </p:spPr>
        <p:txBody>
          <a:bodyPr>
            <a:noAutofit/>
          </a:bodyPr>
          <a:lstStyle/>
          <a:p>
            <a:r>
              <a:rPr lang="en-US" altLang="zh-CN" sz="2500" dirty="0"/>
              <a:t>Tool:</a:t>
            </a:r>
            <a:r>
              <a:rPr lang="zh-CN" altLang="en-US" sz="2500" dirty="0"/>
              <a:t> </a:t>
            </a:r>
            <a:r>
              <a:rPr lang="en-US" altLang="zh-CN" sz="2500" dirty="0" err="1"/>
              <a:t>scikit</a:t>
            </a:r>
            <a:r>
              <a:rPr lang="en-US" altLang="zh-CN" sz="2500" dirty="0"/>
              <a:t>-learn</a:t>
            </a:r>
            <a:r>
              <a:rPr lang="zh-CN" altLang="en-US" sz="2500" dirty="0"/>
              <a:t> </a:t>
            </a:r>
            <a:r>
              <a:rPr lang="en-US" altLang="zh-CN" sz="2500" dirty="0"/>
              <a:t>(Python</a:t>
            </a:r>
            <a:r>
              <a:rPr lang="en-US" altLang="zh-CN" sz="2500" dirty="0" smtClean="0"/>
              <a:t>)</a:t>
            </a:r>
          </a:p>
          <a:p>
            <a:r>
              <a:rPr lang="en-US" altLang="zh-CN" sz="2500" dirty="0"/>
              <a:t>Algorithms: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500" dirty="0"/>
              <a:t>Naïve</a:t>
            </a:r>
            <a:r>
              <a:rPr lang="zh-CN" altLang="en-US" sz="2500" dirty="0"/>
              <a:t> </a:t>
            </a:r>
            <a:r>
              <a:rPr lang="en-US" altLang="zh-CN" sz="2500" dirty="0" smtClean="0"/>
              <a:t>Bayes: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A</a:t>
            </a:r>
            <a:r>
              <a:rPr lang="zh-CN" altLang="en-US" sz="2500" dirty="0" smtClean="0"/>
              <a:t> </a:t>
            </a:r>
            <a:r>
              <a:rPr lang="en-US" sz="2500" dirty="0" smtClean="0"/>
              <a:t>probabilistic classifier </a:t>
            </a:r>
            <a:r>
              <a:rPr lang="en-US" sz="2500" dirty="0"/>
              <a:t>based on </a:t>
            </a:r>
            <a:r>
              <a:rPr lang="en-US" sz="2500" dirty="0" smtClean="0"/>
              <a:t>Bayes</a:t>
            </a:r>
            <a:r>
              <a:rPr lang="en-US" sz="2500" dirty="0"/>
              <a:t>' theorem.</a:t>
            </a:r>
            <a:endParaRPr lang="en-US" altLang="zh-CN" sz="2500" dirty="0"/>
          </a:p>
          <a:p>
            <a:pPr lvl="1">
              <a:buFont typeface=".AppleSystemUIFont" charset="-120"/>
              <a:buChar char="-"/>
            </a:pPr>
            <a:r>
              <a:rPr lang="en-US" altLang="zh-CN" sz="2500" dirty="0"/>
              <a:t>Decision</a:t>
            </a:r>
            <a:r>
              <a:rPr lang="zh-CN" altLang="en-US" sz="2500" dirty="0"/>
              <a:t> </a:t>
            </a:r>
            <a:r>
              <a:rPr lang="en-US" altLang="zh-CN" sz="2500" dirty="0" smtClean="0"/>
              <a:t>Tree:</a:t>
            </a:r>
            <a:endParaRPr lang="en-US" sz="2500" dirty="0"/>
          </a:p>
          <a:p>
            <a:pPr lvl="2" fontAlgn="base">
              <a:buFont typeface="Wingdings" charset="2"/>
              <a:buChar char="Ø"/>
            </a:pPr>
            <a:r>
              <a:rPr lang="en-US" sz="2500" dirty="0"/>
              <a:t>Each internal (non-leaf) node denotes a test on an attribute.</a:t>
            </a:r>
          </a:p>
          <a:p>
            <a:pPr lvl="2" fontAlgn="base">
              <a:buFont typeface="Wingdings" charset="2"/>
              <a:buChar char="Ø"/>
            </a:pPr>
            <a:r>
              <a:rPr lang="en-US" sz="2500" dirty="0"/>
              <a:t>Each branch represents the outcome of a test.</a:t>
            </a:r>
          </a:p>
          <a:p>
            <a:pPr lvl="2" fontAlgn="base">
              <a:buFont typeface="Wingdings" charset="2"/>
              <a:buChar char="Ø"/>
            </a:pPr>
            <a:r>
              <a:rPr lang="en-US" sz="2500" dirty="0"/>
              <a:t>Each leaf (or terminal) node holds a class label</a:t>
            </a:r>
            <a:r>
              <a:rPr lang="en-US" sz="2500" dirty="0" smtClean="0"/>
              <a:t>.</a:t>
            </a:r>
            <a:endParaRPr lang="en-US" altLang="zh-CN" sz="2500" dirty="0"/>
          </a:p>
          <a:p>
            <a:pPr lvl="1">
              <a:buFont typeface=".AppleSystemUIFont" charset="-120"/>
              <a:buChar char="-"/>
            </a:pPr>
            <a:r>
              <a:rPr lang="en-US" altLang="zh-CN" sz="2100" dirty="0"/>
              <a:t>Random</a:t>
            </a:r>
            <a:r>
              <a:rPr lang="zh-CN" altLang="en-US" sz="2100" dirty="0"/>
              <a:t> </a:t>
            </a:r>
            <a:r>
              <a:rPr lang="en-US" altLang="zh-CN" sz="2100" dirty="0" smtClean="0"/>
              <a:t>Forest:</a:t>
            </a:r>
            <a:r>
              <a:rPr lang="zh-CN" altLang="en-US" sz="2100" dirty="0" smtClean="0"/>
              <a:t> </a:t>
            </a:r>
            <a:r>
              <a:rPr lang="en-US" sz="2100" dirty="0" smtClean="0"/>
              <a:t>Operate </a:t>
            </a:r>
            <a:r>
              <a:rPr lang="en-US" sz="2100" dirty="0"/>
              <a:t>by constructing a multitude of decision trees</a:t>
            </a:r>
            <a:r>
              <a:rPr lang="en-US" sz="2100" dirty="0" smtClean="0"/>
              <a:t>.</a:t>
            </a:r>
            <a:endParaRPr lang="en-US" altLang="zh-CN" sz="2100" dirty="0"/>
          </a:p>
          <a:p>
            <a:r>
              <a:rPr lang="en-US" altLang="zh-CN" sz="2500" dirty="0"/>
              <a:t>Evaluation: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500" dirty="0"/>
              <a:t>train</a:t>
            </a:r>
            <a:r>
              <a:rPr lang="zh-CN" altLang="en-US" sz="2500" dirty="0"/>
              <a:t> </a:t>
            </a:r>
            <a:r>
              <a:rPr lang="en-US" altLang="zh-CN" sz="2500" dirty="0"/>
              <a:t>:</a:t>
            </a:r>
            <a:r>
              <a:rPr lang="zh-CN" altLang="en-US" sz="2500" dirty="0"/>
              <a:t> </a:t>
            </a:r>
            <a:r>
              <a:rPr lang="en-US" altLang="zh-CN" sz="2500" dirty="0"/>
              <a:t>test</a:t>
            </a:r>
            <a:r>
              <a:rPr lang="zh-CN" altLang="en-US" sz="2500" dirty="0"/>
              <a:t> </a:t>
            </a:r>
            <a:r>
              <a:rPr lang="en-US" altLang="zh-CN" sz="2500" dirty="0"/>
              <a:t>=</a:t>
            </a:r>
            <a:r>
              <a:rPr lang="zh-CN" altLang="en-US" sz="2500" dirty="0"/>
              <a:t> </a:t>
            </a:r>
            <a:r>
              <a:rPr lang="en-US" altLang="zh-CN" sz="2500" dirty="0"/>
              <a:t>4</a:t>
            </a:r>
            <a:r>
              <a:rPr lang="zh-CN" altLang="en-US" sz="2500" dirty="0"/>
              <a:t> </a:t>
            </a:r>
            <a:r>
              <a:rPr lang="en-US" altLang="zh-CN" sz="2500" dirty="0"/>
              <a:t>:</a:t>
            </a:r>
            <a:r>
              <a:rPr lang="zh-CN" altLang="en-US" sz="2500" dirty="0"/>
              <a:t> </a:t>
            </a:r>
            <a:r>
              <a:rPr lang="en-US" altLang="zh-CN" sz="2500" dirty="0"/>
              <a:t>1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500" dirty="0"/>
              <a:t>AUC</a:t>
            </a:r>
            <a:r>
              <a:rPr lang="zh-CN" altLang="en-US" sz="2500" dirty="0"/>
              <a:t> </a:t>
            </a:r>
            <a:r>
              <a:rPr lang="en-US" altLang="zh-CN" sz="2500" dirty="0"/>
              <a:t>:</a:t>
            </a:r>
            <a:r>
              <a:rPr lang="zh-CN" altLang="en-US" sz="2500" dirty="0"/>
              <a:t> </a:t>
            </a:r>
            <a:r>
              <a:rPr lang="en-US" altLang="zh-CN" sz="2500" dirty="0"/>
              <a:t>measures</a:t>
            </a:r>
            <a:r>
              <a:rPr lang="zh-CN" altLang="en-US" sz="2500" dirty="0"/>
              <a:t> </a:t>
            </a:r>
            <a:r>
              <a:rPr lang="en-US" altLang="zh-CN" sz="2500" dirty="0"/>
              <a:t>model’s</a:t>
            </a:r>
            <a:r>
              <a:rPr lang="zh-CN" altLang="en-US" sz="2500" dirty="0"/>
              <a:t> </a:t>
            </a:r>
            <a:r>
              <a:rPr lang="en-US" altLang="zh-CN" sz="2500" dirty="0"/>
              <a:t>ability</a:t>
            </a:r>
            <a:r>
              <a:rPr lang="zh-CN" altLang="en-US" sz="2500" dirty="0"/>
              <a:t> </a:t>
            </a:r>
            <a:r>
              <a:rPr lang="en-US" altLang="zh-CN" sz="2500" dirty="0"/>
              <a:t>of</a:t>
            </a:r>
            <a:r>
              <a:rPr lang="zh-CN" altLang="en-US" sz="2500" dirty="0"/>
              <a:t> </a:t>
            </a:r>
            <a:r>
              <a:rPr lang="en-US" altLang="zh-CN" sz="2500" dirty="0"/>
              <a:t>discrimination</a:t>
            </a:r>
            <a:r>
              <a:rPr lang="zh-CN" altLang="en-US" sz="2500" dirty="0"/>
              <a:t> </a:t>
            </a:r>
            <a:r>
              <a:rPr lang="en-US" altLang="zh-CN" sz="2500" dirty="0"/>
              <a:t>(0.5</a:t>
            </a:r>
            <a:r>
              <a:rPr lang="zh-CN" altLang="en-US" sz="2500" dirty="0"/>
              <a:t> </a:t>
            </a:r>
            <a:r>
              <a:rPr lang="mr-IN" altLang="zh-CN" sz="2500" dirty="0"/>
              <a:t>–</a:t>
            </a:r>
            <a:r>
              <a:rPr lang="zh-CN" altLang="en-US" sz="2500" dirty="0"/>
              <a:t> </a:t>
            </a:r>
            <a:r>
              <a:rPr lang="en-US" altLang="zh-CN" sz="2500" dirty="0"/>
              <a:t>1.0</a:t>
            </a:r>
            <a:r>
              <a:rPr lang="en-US" altLang="zh-CN" sz="2500" dirty="0" smtClean="0"/>
              <a:t>)</a:t>
            </a:r>
            <a:endParaRPr lang="en-US" altLang="zh-CN" sz="2500" dirty="0"/>
          </a:p>
        </p:txBody>
      </p:sp>
      <p:sp>
        <p:nvSpPr>
          <p:cNvPr id="10" name="Rectangle 9"/>
          <p:cNvSpPr/>
          <p:nvPr/>
        </p:nvSpPr>
        <p:spPr>
          <a:xfrm>
            <a:off x="85467" y="6501024"/>
            <a:ext cx="9298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AUC: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Area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under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the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receiver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operating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characteristic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curve.</a:t>
            </a:r>
            <a:r>
              <a:rPr lang="zh-CN" altLang="en-US" sz="1400" dirty="0" smtClean="0"/>
              <a:t> </a:t>
            </a:r>
            <a:r>
              <a:rPr lang="en-US" altLang="zh-CN" sz="1400" dirty="0" smtClean="0">
                <a:hlinkClick r:id="rId3"/>
              </a:rPr>
              <a:t>https://en.wikipedia.org/wiki/Receiver_operating_characteristic</a:t>
            </a:r>
            <a:endParaRPr lang="en-US" altLang="zh-CN" sz="1400" dirty="0" smtClean="0"/>
          </a:p>
          <a:p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471F-1DD6-294B-9926-03EDB05DCC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89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27" y="1037968"/>
            <a:ext cx="8119391" cy="572891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22514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altLang="zh-CN" sz="3600" dirty="0" smtClean="0"/>
              <a:t>Model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1: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Predict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a</a:t>
            </a:r>
            <a:r>
              <a:rPr lang="zh-CN" altLang="en-US" sz="3600" dirty="0" smtClean="0"/>
              <a:t> </a:t>
            </a:r>
            <a:r>
              <a:rPr lang="en-US" altLang="zh-CN" sz="3600" dirty="0"/>
              <a:t>restaurant’s</a:t>
            </a:r>
            <a:r>
              <a:rPr lang="zh-CN" altLang="en-US" sz="3600" dirty="0"/>
              <a:t> </a:t>
            </a:r>
            <a:r>
              <a:rPr lang="en-US" altLang="zh-CN" sz="3600" dirty="0" smtClean="0"/>
              <a:t>popularity</a:t>
            </a:r>
            <a:endParaRPr lang="en-US" sz="36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471F-1DD6-294B-9926-03EDB05DCC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06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</TotalTime>
  <Words>457</Words>
  <Application>Microsoft Macintosh PowerPoint</Application>
  <PresentationFormat>Widescreen</PresentationFormat>
  <Paragraphs>90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.AppleSystemUIFont</vt:lpstr>
      <vt:lpstr>Calibri</vt:lpstr>
      <vt:lpstr>Calibri Light</vt:lpstr>
      <vt:lpstr>Cambria Math</vt:lpstr>
      <vt:lpstr>DengXian</vt:lpstr>
      <vt:lpstr>Mangal</vt:lpstr>
      <vt:lpstr>Wingdings</vt:lpstr>
      <vt:lpstr>等线</vt:lpstr>
      <vt:lpstr>等线 Light</vt:lpstr>
      <vt:lpstr>Arial</vt:lpstr>
      <vt:lpstr>Office Theme</vt:lpstr>
      <vt:lpstr>Restaurant Predictive Modeling - Yelp Data Science Challenge </vt:lpstr>
      <vt:lpstr>Background</vt:lpstr>
      <vt:lpstr>Aims</vt:lpstr>
      <vt:lpstr>Data</vt:lpstr>
      <vt:lpstr>Data</vt:lpstr>
      <vt:lpstr>Create a “Popularity” Attribute as Class Label</vt:lpstr>
      <vt:lpstr>Data Preprocessing</vt:lpstr>
      <vt:lpstr>Predictive Modeling</vt:lpstr>
      <vt:lpstr>Model 1: Predict a restaurant’s popularity</vt:lpstr>
      <vt:lpstr>Model 2: Predict if a restaurant will be closed in the future. </vt:lpstr>
      <vt:lpstr>Summary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 Peng (Student)</dc:creator>
  <cp:lastModifiedBy>Zhao, Peng (Student)</cp:lastModifiedBy>
  <cp:revision>18</cp:revision>
  <dcterms:created xsi:type="dcterms:W3CDTF">2017-05-09T03:30:20Z</dcterms:created>
  <dcterms:modified xsi:type="dcterms:W3CDTF">2017-05-09T20:46:23Z</dcterms:modified>
</cp:coreProperties>
</file>