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46" r:id="rId1"/>
  </p:sldMasterIdLst>
  <p:notesMasterIdLst>
    <p:notesMasterId r:id="rId24"/>
  </p:notesMasterIdLst>
  <p:sldIdLst>
    <p:sldId id="256" r:id="rId2"/>
    <p:sldId id="258" r:id="rId3"/>
    <p:sldId id="280" r:id="rId4"/>
    <p:sldId id="279" r:id="rId5"/>
    <p:sldId id="261" r:id="rId6"/>
    <p:sldId id="262" r:id="rId7"/>
    <p:sldId id="263" r:id="rId8"/>
    <p:sldId id="281" r:id="rId9"/>
    <p:sldId id="264" r:id="rId10"/>
    <p:sldId id="277" r:id="rId11"/>
    <p:sldId id="282" r:id="rId12"/>
    <p:sldId id="259" r:id="rId13"/>
    <p:sldId id="266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6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43"/>
  </p:normalViewPr>
  <p:slideViewPr>
    <p:cSldViewPr snapToGrid="0">
      <p:cViewPr varScale="1">
        <p:scale>
          <a:sx n="69" d="100"/>
          <a:sy n="69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24251-F2C2-49BC-AD2A-978598BBFA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83A12-784A-475B-981C-CF1F60E4DD07}">
      <dgm:prSet phldrT="[Text]"/>
      <dgm:spPr/>
      <dgm:t>
        <a:bodyPr/>
        <a:lstStyle/>
        <a:p>
          <a:pPr algn="ctr"/>
          <a:r>
            <a:rPr lang="en-US" b="1" dirty="0" smtClean="0"/>
            <a:t>Sentiment Lexicon</a:t>
          </a:r>
          <a:endParaRPr lang="en-US" b="1" dirty="0"/>
        </a:p>
      </dgm:t>
    </dgm:pt>
    <dgm:pt modelId="{DB939F8B-3215-4F02-B4BB-7CA875425872}" type="parTrans" cxnId="{7D10F893-71A9-4580-BFD2-2D2C638052AC}">
      <dgm:prSet/>
      <dgm:spPr/>
      <dgm:t>
        <a:bodyPr/>
        <a:lstStyle/>
        <a:p>
          <a:pPr algn="ctr"/>
          <a:endParaRPr lang="en-US" b="1"/>
        </a:p>
      </dgm:t>
    </dgm:pt>
    <dgm:pt modelId="{101B54F7-30DF-4CCC-A6C3-77936FAE0D3A}" type="sibTrans" cxnId="{7D10F893-71A9-4580-BFD2-2D2C638052AC}">
      <dgm:prSet/>
      <dgm:spPr/>
      <dgm:t>
        <a:bodyPr/>
        <a:lstStyle/>
        <a:p>
          <a:pPr algn="ctr"/>
          <a:endParaRPr lang="en-US" b="1"/>
        </a:p>
      </dgm:t>
    </dgm:pt>
    <dgm:pt modelId="{6EAC6762-45A0-4279-B624-061C4EB13A36}">
      <dgm:prSet phldrT="[Text]"/>
      <dgm:spPr/>
      <dgm:t>
        <a:bodyPr/>
        <a:lstStyle/>
        <a:p>
          <a:pPr algn="ctr"/>
          <a:r>
            <a:rPr lang="en-US" b="1" u="sng" dirty="0" smtClean="0"/>
            <a:t>Sentiment Orientation </a:t>
          </a:r>
          <a:endParaRPr lang="en-US" b="1" u="sng" dirty="0" smtClean="0"/>
        </a:p>
        <a:p>
          <a:pPr algn="ctr"/>
          <a:r>
            <a:rPr lang="en-US" b="1" dirty="0" smtClean="0"/>
            <a:t>Binary </a:t>
          </a:r>
          <a:r>
            <a:rPr lang="en-US" b="1" dirty="0" smtClean="0"/>
            <a:t>polarity: </a:t>
          </a:r>
        </a:p>
        <a:p>
          <a:pPr algn="ctr"/>
          <a:r>
            <a:rPr lang="en-US" b="1" dirty="0" smtClean="0"/>
            <a:t>positive vs. negative</a:t>
          </a:r>
          <a:endParaRPr lang="en-US" b="1" dirty="0"/>
        </a:p>
      </dgm:t>
    </dgm:pt>
    <dgm:pt modelId="{7A4F4659-5644-4217-9EF6-E2225B03A135}" type="parTrans" cxnId="{473F28EB-71D2-4564-A31C-6B0313627C6A}">
      <dgm:prSet/>
      <dgm:spPr/>
      <dgm:t>
        <a:bodyPr/>
        <a:lstStyle/>
        <a:p>
          <a:pPr algn="ctr"/>
          <a:endParaRPr lang="en-US" b="1"/>
        </a:p>
      </dgm:t>
    </dgm:pt>
    <dgm:pt modelId="{40B8B1E1-FA1C-4D47-9A49-271379C844FF}" type="sibTrans" cxnId="{473F28EB-71D2-4564-A31C-6B0313627C6A}">
      <dgm:prSet/>
      <dgm:spPr/>
      <dgm:t>
        <a:bodyPr/>
        <a:lstStyle/>
        <a:p>
          <a:pPr algn="ctr"/>
          <a:endParaRPr lang="en-US" b="1"/>
        </a:p>
      </dgm:t>
    </dgm:pt>
    <dgm:pt modelId="{394D678B-85FE-4619-9840-58006903CD06}">
      <dgm:prSet phldrT="[Text]"/>
      <dgm:spPr/>
      <dgm:t>
        <a:bodyPr/>
        <a:lstStyle/>
        <a:p>
          <a:pPr algn="ctr"/>
          <a:r>
            <a:rPr lang="en-US" b="1" u="sng" dirty="0" smtClean="0"/>
            <a:t>Sentiment Intensity </a:t>
          </a:r>
          <a:endParaRPr lang="en-US" b="1" u="sng" dirty="0" smtClean="0"/>
        </a:p>
        <a:p>
          <a:pPr algn="ctr"/>
          <a:r>
            <a:rPr lang="en-US" b="1" dirty="0" smtClean="0"/>
            <a:t>Valence </a:t>
          </a:r>
          <a:r>
            <a:rPr lang="en-US" b="1" dirty="0" smtClean="0"/>
            <a:t>of sentiment: </a:t>
          </a:r>
        </a:p>
        <a:p>
          <a:pPr algn="ctr"/>
          <a:r>
            <a:rPr lang="en-US" b="1" dirty="0" smtClean="0"/>
            <a:t>continuous score</a:t>
          </a:r>
          <a:endParaRPr lang="en-US" b="1" dirty="0"/>
        </a:p>
      </dgm:t>
    </dgm:pt>
    <dgm:pt modelId="{495113F0-5424-4B4D-92A0-CFF7A99BB176}" type="parTrans" cxnId="{7B8C00E3-8205-4D33-B79F-E0068A1F04AA}">
      <dgm:prSet/>
      <dgm:spPr/>
      <dgm:t>
        <a:bodyPr/>
        <a:lstStyle/>
        <a:p>
          <a:pPr algn="ctr"/>
          <a:endParaRPr lang="en-US" b="1"/>
        </a:p>
      </dgm:t>
    </dgm:pt>
    <dgm:pt modelId="{739219B9-5DB4-4C3A-8D6F-D04D762791FA}" type="sibTrans" cxnId="{7B8C00E3-8205-4D33-B79F-E0068A1F04AA}">
      <dgm:prSet/>
      <dgm:spPr/>
      <dgm:t>
        <a:bodyPr/>
        <a:lstStyle/>
        <a:p>
          <a:pPr algn="ctr"/>
          <a:endParaRPr lang="en-US" b="1"/>
        </a:p>
      </dgm:t>
    </dgm:pt>
    <dgm:pt modelId="{BC13288B-6598-4644-A49F-CCCE3454171B}" type="pres">
      <dgm:prSet presAssocID="{7C824251-F2C2-49BC-AD2A-978598BBF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F0694A-276F-4841-A40C-FC5D28E32CC6}" type="pres">
      <dgm:prSet presAssocID="{B7883A12-784A-475B-981C-CF1F60E4DD07}" presName="hierRoot1" presStyleCnt="0">
        <dgm:presLayoutVars>
          <dgm:hierBranch val="init"/>
        </dgm:presLayoutVars>
      </dgm:prSet>
      <dgm:spPr/>
    </dgm:pt>
    <dgm:pt modelId="{33AB50EE-49A0-4209-AE59-1667A9C1ED61}" type="pres">
      <dgm:prSet presAssocID="{B7883A12-784A-475B-981C-CF1F60E4DD07}" presName="rootComposite1" presStyleCnt="0"/>
      <dgm:spPr/>
    </dgm:pt>
    <dgm:pt modelId="{B1F13EC7-4959-4AC4-9791-681409388CB1}" type="pres">
      <dgm:prSet presAssocID="{B7883A12-784A-475B-981C-CF1F60E4DD07}" presName="rootText1" presStyleLbl="node0" presStyleIdx="0" presStyleCnt="1" custScaleY="45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634B9-847B-4360-9EFB-3BC341F20AFA}" type="pres">
      <dgm:prSet presAssocID="{B7883A12-784A-475B-981C-CF1F60E4DD0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CBDEA57-69CB-48D4-B4F1-1F81262A3ABE}" type="pres">
      <dgm:prSet presAssocID="{B7883A12-784A-475B-981C-CF1F60E4DD07}" presName="hierChild2" presStyleCnt="0"/>
      <dgm:spPr/>
    </dgm:pt>
    <dgm:pt modelId="{B2B1035F-23CE-499C-9B8D-8255D5BD4189}" type="pres">
      <dgm:prSet presAssocID="{7A4F4659-5644-4217-9EF6-E2225B03A13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78DF4-BB78-41A5-8273-AE78D717F66F}" type="pres">
      <dgm:prSet presAssocID="{6EAC6762-45A0-4279-B624-061C4EB13A36}" presName="hierRoot2" presStyleCnt="0">
        <dgm:presLayoutVars>
          <dgm:hierBranch val="init"/>
        </dgm:presLayoutVars>
      </dgm:prSet>
      <dgm:spPr/>
    </dgm:pt>
    <dgm:pt modelId="{A8FEC787-50A2-444D-B3E7-C0C249868BAA}" type="pres">
      <dgm:prSet presAssocID="{6EAC6762-45A0-4279-B624-061C4EB13A36}" presName="rootComposite" presStyleCnt="0"/>
      <dgm:spPr/>
    </dgm:pt>
    <dgm:pt modelId="{291C7C82-54BE-4C44-898A-92BD66A1D8C1}" type="pres">
      <dgm:prSet presAssocID="{6EAC6762-45A0-4279-B624-061C4EB13A36}" presName="rootText" presStyleLbl="node2" presStyleIdx="0" presStyleCnt="2" custScaleX="161619" custScaleY="1221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6F249-FE9B-4937-83AD-88E8A42D95B0}" type="pres">
      <dgm:prSet presAssocID="{6EAC6762-45A0-4279-B624-061C4EB13A36}" presName="rootConnector" presStyleLbl="node2" presStyleIdx="0" presStyleCnt="2"/>
      <dgm:spPr/>
      <dgm:t>
        <a:bodyPr/>
        <a:lstStyle/>
        <a:p>
          <a:endParaRPr lang="en-US"/>
        </a:p>
      </dgm:t>
    </dgm:pt>
    <dgm:pt modelId="{ED8E2E6D-1B42-423B-BEAC-7004DAA5776F}" type="pres">
      <dgm:prSet presAssocID="{6EAC6762-45A0-4279-B624-061C4EB13A36}" presName="hierChild4" presStyleCnt="0"/>
      <dgm:spPr/>
    </dgm:pt>
    <dgm:pt modelId="{FBF013F3-19E7-4247-B976-0263554FC9B0}" type="pres">
      <dgm:prSet presAssocID="{6EAC6762-45A0-4279-B624-061C4EB13A36}" presName="hierChild5" presStyleCnt="0"/>
      <dgm:spPr/>
    </dgm:pt>
    <dgm:pt modelId="{40DEA5AE-E26F-4DBA-8694-8DF56574FEE7}" type="pres">
      <dgm:prSet presAssocID="{495113F0-5424-4B4D-92A0-CFF7A99BB17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52300D-58F9-46DA-B24B-AAE4A8715E72}" type="pres">
      <dgm:prSet presAssocID="{394D678B-85FE-4619-9840-58006903CD06}" presName="hierRoot2" presStyleCnt="0">
        <dgm:presLayoutVars>
          <dgm:hierBranch val="init"/>
        </dgm:presLayoutVars>
      </dgm:prSet>
      <dgm:spPr/>
    </dgm:pt>
    <dgm:pt modelId="{FE2251F0-9042-4922-B137-C5BE6803F273}" type="pres">
      <dgm:prSet presAssocID="{394D678B-85FE-4619-9840-58006903CD06}" presName="rootComposite" presStyleCnt="0"/>
      <dgm:spPr/>
    </dgm:pt>
    <dgm:pt modelId="{3ED372B5-8E74-4408-A124-1C14301A89A2}" type="pres">
      <dgm:prSet presAssocID="{394D678B-85FE-4619-9840-58006903CD06}" presName="rootText" presStyleLbl="node2" presStyleIdx="1" presStyleCnt="2" custScaleX="158761" custScaleY="127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502BE-F8AF-4406-9A1D-9E3B16A95D12}" type="pres">
      <dgm:prSet presAssocID="{394D678B-85FE-4619-9840-58006903CD06}" presName="rootConnector" presStyleLbl="node2" presStyleIdx="1" presStyleCnt="2"/>
      <dgm:spPr/>
      <dgm:t>
        <a:bodyPr/>
        <a:lstStyle/>
        <a:p>
          <a:endParaRPr lang="en-US"/>
        </a:p>
      </dgm:t>
    </dgm:pt>
    <dgm:pt modelId="{D4F040B4-513D-4C2E-B668-8E6BCD78941D}" type="pres">
      <dgm:prSet presAssocID="{394D678B-85FE-4619-9840-58006903CD06}" presName="hierChild4" presStyleCnt="0"/>
      <dgm:spPr/>
    </dgm:pt>
    <dgm:pt modelId="{19C69408-20A3-477E-89D5-EE242AF410C3}" type="pres">
      <dgm:prSet presAssocID="{394D678B-85FE-4619-9840-58006903CD06}" presName="hierChild5" presStyleCnt="0"/>
      <dgm:spPr/>
    </dgm:pt>
    <dgm:pt modelId="{C5599C65-D382-4720-8003-5BCCFA6A50D2}" type="pres">
      <dgm:prSet presAssocID="{B7883A12-784A-475B-981C-CF1F60E4DD07}" presName="hierChild3" presStyleCnt="0"/>
      <dgm:spPr/>
    </dgm:pt>
  </dgm:ptLst>
  <dgm:cxnLst>
    <dgm:cxn modelId="{E1F801D1-BCF0-44F3-B9DC-C7C8A27A284E}" type="presOf" srcId="{B7883A12-784A-475B-981C-CF1F60E4DD07}" destId="{B1F13EC7-4959-4AC4-9791-681409388CB1}" srcOrd="0" destOrd="0" presId="urn:microsoft.com/office/officeart/2005/8/layout/orgChart1"/>
    <dgm:cxn modelId="{A4481320-E8CF-4BFF-ADC9-2B060D56DE3F}" type="presOf" srcId="{394D678B-85FE-4619-9840-58006903CD06}" destId="{32B502BE-F8AF-4406-9A1D-9E3B16A95D12}" srcOrd="1" destOrd="0" presId="urn:microsoft.com/office/officeart/2005/8/layout/orgChart1"/>
    <dgm:cxn modelId="{D1076C3A-F11D-484B-A87B-CF7E40591977}" type="presOf" srcId="{394D678B-85FE-4619-9840-58006903CD06}" destId="{3ED372B5-8E74-4408-A124-1C14301A89A2}" srcOrd="0" destOrd="0" presId="urn:microsoft.com/office/officeart/2005/8/layout/orgChart1"/>
    <dgm:cxn modelId="{7D10F893-71A9-4580-BFD2-2D2C638052AC}" srcId="{7C824251-F2C2-49BC-AD2A-978598BBFA71}" destId="{B7883A12-784A-475B-981C-CF1F60E4DD07}" srcOrd="0" destOrd="0" parTransId="{DB939F8B-3215-4F02-B4BB-7CA875425872}" sibTransId="{101B54F7-30DF-4CCC-A6C3-77936FAE0D3A}"/>
    <dgm:cxn modelId="{A80C46C8-7B27-46ED-AD7F-64FD9DFFDE63}" type="presOf" srcId="{B7883A12-784A-475B-981C-CF1F60E4DD07}" destId="{F0F634B9-847B-4360-9EFB-3BC341F20AFA}" srcOrd="1" destOrd="0" presId="urn:microsoft.com/office/officeart/2005/8/layout/orgChart1"/>
    <dgm:cxn modelId="{473F28EB-71D2-4564-A31C-6B0313627C6A}" srcId="{B7883A12-784A-475B-981C-CF1F60E4DD07}" destId="{6EAC6762-45A0-4279-B624-061C4EB13A36}" srcOrd="0" destOrd="0" parTransId="{7A4F4659-5644-4217-9EF6-E2225B03A135}" sibTransId="{40B8B1E1-FA1C-4D47-9A49-271379C844FF}"/>
    <dgm:cxn modelId="{8D887D4A-B469-410D-861F-34E84BB984F5}" type="presOf" srcId="{7C824251-F2C2-49BC-AD2A-978598BBFA71}" destId="{BC13288B-6598-4644-A49F-CCCE3454171B}" srcOrd="0" destOrd="0" presId="urn:microsoft.com/office/officeart/2005/8/layout/orgChart1"/>
    <dgm:cxn modelId="{7B8C00E3-8205-4D33-B79F-E0068A1F04AA}" srcId="{B7883A12-784A-475B-981C-CF1F60E4DD07}" destId="{394D678B-85FE-4619-9840-58006903CD06}" srcOrd="1" destOrd="0" parTransId="{495113F0-5424-4B4D-92A0-CFF7A99BB176}" sibTransId="{739219B9-5DB4-4C3A-8D6F-D04D762791FA}"/>
    <dgm:cxn modelId="{A829ED2D-C487-420B-B860-EADA8AB1B308}" type="presOf" srcId="{7A4F4659-5644-4217-9EF6-E2225B03A135}" destId="{B2B1035F-23CE-499C-9B8D-8255D5BD4189}" srcOrd="0" destOrd="0" presId="urn:microsoft.com/office/officeart/2005/8/layout/orgChart1"/>
    <dgm:cxn modelId="{13983EDE-9547-4907-AE26-27F8A57B33D4}" type="presOf" srcId="{6EAC6762-45A0-4279-B624-061C4EB13A36}" destId="{F606F249-FE9B-4937-83AD-88E8A42D95B0}" srcOrd="1" destOrd="0" presId="urn:microsoft.com/office/officeart/2005/8/layout/orgChart1"/>
    <dgm:cxn modelId="{0FE5F9D5-9294-4589-AC32-51639F887CA2}" type="presOf" srcId="{6EAC6762-45A0-4279-B624-061C4EB13A36}" destId="{291C7C82-54BE-4C44-898A-92BD66A1D8C1}" srcOrd="0" destOrd="0" presId="urn:microsoft.com/office/officeart/2005/8/layout/orgChart1"/>
    <dgm:cxn modelId="{3C04B45A-9A4A-451D-AF8E-256431965B01}" type="presOf" srcId="{495113F0-5424-4B4D-92A0-CFF7A99BB176}" destId="{40DEA5AE-E26F-4DBA-8694-8DF56574FEE7}" srcOrd="0" destOrd="0" presId="urn:microsoft.com/office/officeart/2005/8/layout/orgChart1"/>
    <dgm:cxn modelId="{89CC5BFF-D369-4EF2-9F91-5558B942DC95}" type="presParOf" srcId="{BC13288B-6598-4644-A49F-CCCE3454171B}" destId="{0DF0694A-276F-4841-A40C-FC5D28E32CC6}" srcOrd="0" destOrd="0" presId="urn:microsoft.com/office/officeart/2005/8/layout/orgChart1"/>
    <dgm:cxn modelId="{2D7CF9E0-B4CD-41B3-93CB-06DA911ABAB8}" type="presParOf" srcId="{0DF0694A-276F-4841-A40C-FC5D28E32CC6}" destId="{33AB50EE-49A0-4209-AE59-1667A9C1ED61}" srcOrd="0" destOrd="0" presId="urn:microsoft.com/office/officeart/2005/8/layout/orgChart1"/>
    <dgm:cxn modelId="{75C1F2C5-F11B-4942-B096-4F90EACC6FCC}" type="presParOf" srcId="{33AB50EE-49A0-4209-AE59-1667A9C1ED61}" destId="{B1F13EC7-4959-4AC4-9791-681409388CB1}" srcOrd="0" destOrd="0" presId="urn:microsoft.com/office/officeart/2005/8/layout/orgChart1"/>
    <dgm:cxn modelId="{E614F12C-0649-47DF-B893-7F06338EC43E}" type="presParOf" srcId="{33AB50EE-49A0-4209-AE59-1667A9C1ED61}" destId="{F0F634B9-847B-4360-9EFB-3BC341F20AFA}" srcOrd="1" destOrd="0" presId="urn:microsoft.com/office/officeart/2005/8/layout/orgChart1"/>
    <dgm:cxn modelId="{531672A5-7026-4AE3-B475-8256FE3FDB0A}" type="presParOf" srcId="{0DF0694A-276F-4841-A40C-FC5D28E32CC6}" destId="{3CBDEA57-69CB-48D4-B4F1-1F81262A3ABE}" srcOrd="1" destOrd="0" presId="urn:microsoft.com/office/officeart/2005/8/layout/orgChart1"/>
    <dgm:cxn modelId="{A493AF65-03B7-4A3A-856C-2BBDECCA1C59}" type="presParOf" srcId="{3CBDEA57-69CB-48D4-B4F1-1F81262A3ABE}" destId="{B2B1035F-23CE-499C-9B8D-8255D5BD4189}" srcOrd="0" destOrd="0" presId="urn:microsoft.com/office/officeart/2005/8/layout/orgChart1"/>
    <dgm:cxn modelId="{C1A9A9EC-F1C8-4FA9-A3C1-791A03C2B742}" type="presParOf" srcId="{3CBDEA57-69CB-48D4-B4F1-1F81262A3ABE}" destId="{70E78DF4-BB78-41A5-8273-AE78D717F66F}" srcOrd="1" destOrd="0" presId="urn:microsoft.com/office/officeart/2005/8/layout/orgChart1"/>
    <dgm:cxn modelId="{5F036D26-F93C-4BDA-878E-CB8C164F45C6}" type="presParOf" srcId="{70E78DF4-BB78-41A5-8273-AE78D717F66F}" destId="{A8FEC787-50A2-444D-B3E7-C0C249868BAA}" srcOrd="0" destOrd="0" presId="urn:microsoft.com/office/officeart/2005/8/layout/orgChart1"/>
    <dgm:cxn modelId="{9DDC910C-8D8F-41BF-B147-B3A9D0F1CE49}" type="presParOf" srcId="{A8FEC787-50A2-444D-B3E7-C0C249868BAA}" destId="{291C7C82-54BE-4C44-898A-92BD66A1D8C1}" srcOrd="0" destOrd="0" presId="urn:microsoft.com/office/officeart/2005/8/layout/orgChart1"/>
    <dgm:cxn modelId="{1F00FD2B-8661-47CA-9F9C-7A26F7A5CB14}" type="presParOf" srcId="{A8FEC787-50A2-444D-B3E7-C0C249868BAA}" destId="{F606F249-FE9B-4937-83AD-88E8A42D95B0}" srcOrd="1" destOrd="0" presId="urn:microsoft.com/office/officeart/2005/8/layout/orgChart1"/>
    <dgm:cxn modelId="{D5A220BA-B8A1-4318-B9C6-9397FF83D23B}" type="presParOf" srcId="{70E78DF4-BB78-41A5-8273-AE78D717F66F}" destId="{ED8E2E6D-1B42-423B-BEAC-7004DAA5776F}" srcOrd="1" destOrd="0" presId="urn:microsoft.com/office/officeart/2005/8/layout/orgChart1"/>
    <dgm:cxn modelId="{F864E69E-B9FC-4A89-8A87-8B3EC51032CC}" type="presParOf" srcId="{70E78DF4-BB78-41A5-8273-AE78D717F66F}" destId="{FBF013F3-19E7-4247-B976-0263554FC9B0}" srcOrd="2" destOrd="0" presId="urn:microsoft.com/office/officeart/2005/8/layout/orgChart1"/>
    <dgm:cxn modelId="{98D17C98-A98B-42CE-B3AA-917949DEF9F8}" type="presParOf" srcId="{3CBDEA57-69CB-48D4-B4F1-1F81262A3ABE}" destId="{40DEA5AE-E26F-4DBA-8694-8DF56574FEE7}" srcOrd="2" destOrd="0" presId="urn:microsoft.com/office/officeart/2005/8/layout/orgChart1"/>
    <dgm:cxn modelId="{7BF7D279-F6B7-40B8-AD8F-10CCCA69F2A6}" type="presParOf" srcId="{3CBDEA57-69CB-48D4-B4F1-1F81262A3ABE}" destId="{EA52300D-58F9-46DA-B24B-AAE4A8715E72}" srcOrd="3" destOrd="0" presId="urn:microsoft.com/office/officeart/2005/8/layout/orgChart1"/>
    <dgm:cxn modelId="{43BD7CF2-17B2-4701-9C0A-E585F77CB44A}" type="presParOf" srcId="{EA52300D-58F9-46DA-B24B-AAE4A8715E72}" destId="{FE2251F0-9042-4922-B137-C5BE6803F273}" srcOrd="0" destOrd="0" presId="urn:microsoft.com/office/officeart/2005/8/layout/orgChart1"/>
    <dgm:cxn modelId="{58BCEE67-1FC2-47A6-85B5-6139F76DDC9A}" type="presParOf" srcId="{FE2251F0-9042-4922-B137-C5BE6803F273}" destId="{3ED372B5-8E74-4408-A124-1C14301A89A2}" srcOrd="0" destOrd="0" presId="urn:microsoft.com/office/officeart/2005/8/layout/orgChart1"/>
    <dgm:cxn modelId="{F689A630-4249-4BE8-9BCF-824E4873D75E}" type="presParOf" srcId="{FE2251F0-9042-4922-B137-C5BE6803F273}" destId="{32B502BE-F8AF-4406-9A1D-9E3B16A95D12}" srcOrd="1" destOrd="0" presId="urn:microsoft.com/office/officeart/2005/8/layout/orgChart1"/>
    <dgm:cxn modelId="{90BA9F1C-A12D-4DC0-BE18-F49DFA4F8B35}" type="presParOf" srcId="{EA52300D-58F9-46DA-B24B-AAE4A8715E72}" destId="{D4F040B4-513D-4C2E-B668-8E6BCD78941D}" srcOrd="1" destOrd="0" presId="urn:microsoft.com/office/officeart/2005/8/layout/orgChart1"/>
    <dgm:cxn modelId="{2EB139EA-931F-4093-AD31-009C573D18BA}" type="presParOf" srcId="{EA52300D-58F9-46DA-B24B-AAE4A8715E72}" destId="{19C69408-20A3-477E-89D5-EE242AF410C3}" srcOrd="2" destOrd="0" presId="urn:microsoft.com/office/officeart/2005/8/layout/orgChart1"/>
    <dgm:cxn modelId="{6380CA28-2227-4D39-85BD-74D0B93CF151}" type="presParOf" srcId="{0DF0694A-276F-4841-A40C-FC5D28E32CC6}" destId="{C5599C65-D382-4720-8003-5BCCFA6A50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EA5AE-E26F-4DBA-8694-8DF56574FEE7}">
      <dsp:nvSpPr>
        <dsp:cNvPr id="0" name=""/>
        <dsp:cNvSpPr/>
      </dsp:nvSpPr>
      <dsp:spPr>
        <a:xfrm>
          <a:off x="3462513" y="624289"/>
          <a:ext cx="1850572" cy="42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03"/>
              </a:lnTo>
              <a:lnTo>
                <a:pt x="1850572" y="212803"/>
              </a:lnTo>
              <a:lnTo>
                <a:pt x="1850572" y="425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1035F-23CE-499C-9B8D-8255D5BD4189}">
      <dsp:nvSpPr>
        <dsp:cNvPr id="0" name=""/>
        <dsp:cNvSpPr/>
      </dsp:nvSpPr>
      <dsp:spPr>
        <a:xfrm>
          <a:off x="1640902" y="624289"/>
          <a:ext cx="1821610" cy="425607"/>
        </a:xfrm>
        <a:custGeom>
          <a:avLst/>
          <a:gdLst/>
          <a:ahLst/>
          <a:cxnLst/>
          <a:rect l="0" t="0" r="0" b="0"/>
          <a:pathLst>
            <a:path>
              <a:moveTo>
                <a:pt x="1821610" y="0"/>
              </a:moveTo>
              <a:lnTo>
                <a:pt x="1821610" y="212803"/>
              </a:lnTo>
              <a:lnTo>
                <a:pt x="0" y="212803"/>
              </a:lnTo>
              <a:lnTo>
                <a:pt x="0" y="425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13EC7-4959-4AC4-9791-681409388CB1}">
      <dsp:nvSpPr>
        <dsp:cNvPr id="0" name=""/>
        <dsp:cNvSpPr/>
      </dsp:nvSpPr>
      <dsp:spPr>
        <a:xfrm>
          <a:off x="2449161" y="162961"/>
          <a:ext cx="2026702" cy="461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Sentiment Lexicon</a:t>
          </a:r>
          <a:endParaRPr lang="en-US" sz="2000" b="1" kern="1200" dirty="0"/>
        </a:p>
      </dsp:txBody>
      <dsp:txXfrm>
        <a:off x="2449161" y="162961"/>
        <a:ext cx="2026702" cy="461328"/>
      </dsp:txXfrm>
    </dsp:sp>
    <dsp:sp modelId="{291C7C82-54BE-4C44-898A-92BD66A1D8C1}">
      <dsp:nvSpPr>
        <dsp:cNvPr id="0" name=""/>
        <dsp:cNvSpPr/>
      </dsp:nvSpPr>
      <dsp:spPr>
        <a:xfrm>
          <a:off x="3133" y="1049896"/>
          <a:ext cx="3275536" cy="123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Sentiment Orientation </a:t>
          </a:r>
          <a:endParaRPr lang="en-U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Binary </a:t>
          </a:r>
          <a:r>
            <a:rPr lang="en-US" sz="2000" b="1" kern="1200" dirty="0" smtClean="0"/>
            <a:t>polarity: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positive vs. negative</a:t>
          </a:r>
          <a:endParaRPr lang="en-US" sz="2000" b="1" kern="1200" dirty="0"/>
        </a:p>
      </dsp:txBody>
      <dsp:txXfrm>
        <a:off x="3133" y="1049896"/>
        <a:ext cx="3275536" cy="1238193"/>
      </dsp:txXfrm>
    </dsp:sp>
    <dsp:sp modelId="{3ED372B5-8E74-4408-A124-1C14301A89A2}">
      <dsp:nvSpPr>
        <dsp:cNvPr id="0" name=""/>
        <dsp:cNvSpPr/>
      </dsp:nvSpPr>
      <dsp:spPr>
        <a:xfrm>
          <a:off x="3704278" y="1049896"/>
          <a:ext cx="3217613" cy="1288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Sentiment Intensity </a:t>
          </a:r>
          <a:endParaRPr lang="en-U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Valence </a:t>
          </a:r>
          <a:r>
            <a:rPr lang="en-US" sz="2000" b="1" kern="1200" dirty="0" smtClean="0"/>
            <a:t>of sentiment: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score</a:t>
          </a:r>
          <a:endParaRPr lang="en-US" sz="2000" b="1" kern="1200" dirty="0"/>
        </a:p>
      </dsp:txBody>
      <dsp:txXfrm>
        <a:off x="3704278" y="1049896"/>
        <a:ext cx="3217613" cy="128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6D11D-5B83-794B-A099-43DD2DD6F60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F91D-F1AE-D74D-8EA6-403E504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 twitter as an example</a:t>
            </a:r>
            <a:r>
              <a:rPr lang="en-US" baseline="0" dirty="0" smtClean="0"/>
              <a:t>. </a:t>
            </a:r>
            <a:r>
              <a:rPr lang="en-US" dirty="0" smtClean="0"/>
              <a:t>Survey</a:t>
            </a:r>
            <a:r>
              <a:rPr lang="en-US" baseline="0" dirty="0" smtClean="0"/>
              <a:t> </a:t>
            </a:r>
            <a:r>
              <a:rPr lang="en-US" baseline="0" dirty="0" smtClean="0"/>
              <a:t>done by global web index, a data science </a:t>
            </a:r>
            <a:r>
              <a:rPr lang="en-US" baseline="0" dirty="0" smtClean="0"/>
              <a:t>company. </a:t>
            </a:r>
            <a:r>
              <a:rPr lang="en-US" sz="1200" dirty="0" smtClean="0"/>
              <a:t>Social media is a valuable source to gain opinions of a population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Otherwise</a:t>
            </a:r>
            <a:r>
              <a:rPr lang="en-US" baseline="0" dirty="0" smtClean="0"/>
              <a:t> we will need to send surveys to get the opinions</a:t>
            </a:r>
            <a:endParaRPr lang="en-US" dirty="0" smtClean="0"/>
          </a:p>
          <a:p>
            <a:r>
              <a:rPr lang="en-US" dirty="0" smtClean="0"/>
              <a:t>Strength</a:t>
            </a:r>
            <a:r>
              <a:rPr lang="en-US" baseline="0" dirty="0" smtClean="0"/>
              <a:t> is the likelihood the keyword is being discussed in social media</a:t>
            </a:r>
          </a:p>
          <a:p>
            <a:r>
              <a:rPr lang="en-US" baseline="0" dirty="0" smtClean="0"/>
              <a:t>Sentiment is the ratio of positive to negative mentions</a:t>
            </a:r>
          </a:p>
          <a:p>
            <a:r>
              <a:rPr lang="en-US" baseline="0" dirty="0" smtClean="0"/>
              <a:t>Passion is the measure of the likelihood that individuals talking about the keyword will do so repeatedly</a:t>
            </a:r>
          </a:p>
          <a:p>
            <a:r>
              <a:rPr lang="en-US" baseline="0" dirty="0" smtClean="0"/>
              <a:t>Reach is the measure of the range of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analysis of social media text is never easy. 140 characters contains letters, punctuations, white spaces, </a:t>
            </a:r>
            <a:r>
              <a:rPr lang="en-US" dirty="0" err="1" smtClean="0"/>
              <a:t>emojis</a:t>
            </a:r>
            <a:r>
              <a:rPr lang="en-US" dirty="0" smtClean="0"/>
              <a:t>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analysis of social media text is </a:t>
            </a:r>
            <a:r>
              <a:rPr lang="en-US" dirty="0" smtClean="0"/>
              <a:t>not </a:t>
            </a:r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Relies Bayesian probability and the naïve assumption</a:t>
            </a:r>
            <a:r>
              <a:rPr lang="en-US" sz="1200" baseline="0" dirty="0" smtClean="0">
                <a:solidFill>
                  <a:schemeClr val="tx1"/>
                </a:solidFill>
              </a:rPr>
              <a:t> that feature probabilities are independent of one another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sentiment bearing lexical </a:t>
            </a:r>
            <a:r>
              <a:rPr lang="en-US" sz="1200" dirty="0" smtClean="0"/>
              <a:t>items Does</a:t>
            </a:r>
            <a:r>
              <a:rPr lang="en-US" sz="1200" baseline="0" dirty="0" smtClean="0"/>
              <a:t> </a:t>
            </a:r>
            <a:r>
              <a:rPr lang="en-US" sz="1200" baseline="0" dirty="0" smtClean="0"/>
              <a:t>not capture sentiment from emoticons or acronyms and initialism</a:t>
            </a:r>
            <a:endParaRPr lang="en-US" sz="1200" dirty="0" smtClean="0"/>
          </a:p>
          <a:p>
            <a:r>
              <a:rPr lang="en-US" dirty="0" smtClean="0"/>
              <a:t>LIWC: a company</a:t>
            </a:r>
          </a:p>
          <a:p>
            <a:r>
              <a:rPr lang="en-US" dirty="0" smtClean="0"/>
              <a:t>GI: Harvard University</a:t>
            </a:r>
          </a:p>
          <a:p>
            <a:r>
              <a:rPr lang="en-US" dirty="0" smtClean="0"/>
              <a:t>HL: Liu Bing and Hu </a:t>
            </a:r>
            <a:r>
              <a:rPr lang="en-US" dirty="0" err="1" smtClean="0"/>
              <a:t>Mingqing</a:t>
            </a:r>
            <a:r>
              <a:rPr lang="en-US" dirty="0" smtClean="0"/>
              <a:t>, University of Illinois at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ANEW: University of Florida</a:t>
            </a:r>
          </a:p>
          <a:p>
            <a:r>
              <a:rPr lang="en-US" dirty="0" err="1" smtClean="0"/>
              <a:t>SentiWordNet</a:t>
            </a:r>
            <a:r>
              <a:rPr lang="en-US" dirty="0" smtClean="0"/>
              <a:t>: Institute</a:t>
            </a:r>
            <a:r>
              <a:rPr lang="en-US" baseline="0" dirty="0" smtClean="0"/>
              <a:t> of National Research Council of </a:t>
            </a:r>
            <a:r>
              <a:rPr lang="en-US" dirty="0" smtClean="0"/>
              <a:t>Italy</a:t>
            </a:r>
          </a:p>
          <a:p>
            <a:r>
              <a:rPr lang="en-US" dirty="0" err="1" smtClean="0"/>
              <a:t>SenticNet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SenticNet</a:t>
            </a:r>
            <a:r>
              <a:rPr lang="en-US" baseline="0" dirty="0" smtClean="0"/>
              <a:t>, a company run by Nanyang technological University in Singapore</a:t>
            </a:r>
            <a:endParaRPr lang="en-US" dirty="0" smtClean="0"/>
          </a:p>
          <a:p>
            <a:r>
              <a:rPr lang="en-US" dirty="0" err="1" smtClean="0"/>
              <a:t>SenticNet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VADER lexicon is both sensitive to </a:t>
            </a:r>
            <a:r>
              <a:rPr lang="en-US" b="1" dirty="0" smtClean="0"/>
              <a:t>polarity</a:t>
            </a:r>
            <a:r>
              <a:rPr lang="en-US" dirty="0" smtClean="0"/>
              <a:t> and </a:t>
            </a:r>
            <a:r>
              <a:rPr lang="en-US" b="1" dirty="0" smtClean="0"/>
              <a:t>intensity</a:t>
            </a:r>
            <a:r>
              <a:rPr lang="en-US" dirty="0" smtClean="0"/>
              <a:t> of sentiments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F91D-F1AE-D74D-8EA6-403E50497F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5F33-BE6F-9E4B-B519-B645AD2CE329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186-2D14-CD43-AE7A-D6FF36264B50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CA1F-3863-654B-BF57-F214ECB32306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B6FB-26A7-CB46-89DF-F7B97F5535CF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F01-65D9-B549-AC8B-01F2B8660BAD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5C2B-3B54-1C45-A5A5-49852B8458EA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0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7B7-977D-F64F-A9EF-421C7858D25B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6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4F2-6FA1-BC4E-A05B-4CE268953ED1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4E1F-02EE-0644-97D0-CE55C815ED08}" type="datetime1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12E-90D2-0948-8210-8E2DB7A85063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A38-FACF-A545-AE89-EEC39290B76C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CF5B-A9AC-FD4E-A5C3-740C7EBD3104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5E35-BBF2-4C14-876E-A4A0706B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quick_ref/Twitter_Dictionary_Guide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villains.wikia.com/wiki/Darth_Vade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loq.com/read/sentiment-analytics-no-brainer-organisations/14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rsm.com/the-10-top-reasons-why-we-use-social-networks" TargetMode="External"/><Relationship Id="rId5" Type="http://schemas.openxmlformats.org/officeDocument/2006/relationships/hyperlink" Target="http://venturebeat.com/2015/02/05/twitter-now-has-288m-monthly-active-users-but-growth-is-slowing/" TargetMode="External"/><Relationship Id="rId4" Type="http://schemas.openxmlformats.org/officeDocument/2006/relationships/hyperlink" Target="http://www.internetlivestats.com/twitter-statistic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menti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enextweb.com/twitter/2012/01/07/interesting-fact-most-tweets-posted-are-approximately-30-characters-lo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wolframalpha.com/input/?i=average+english+word+leng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682" y="715094"/>
            <a:ext cx="7654636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Social </a:t>
            </a:r>
            <a:r>
              <a:rPr lang="en-US" sz="4000" dirty="0" smtClean="0"/>
              <a:t>Media </a:t>
            </a:r>
            <a:r>
              <a:rPr lang="en-US" sz="4000" dirty="0"/>
              <a:t>Sentiment Analysis – </a:t>
            </a:r>
            <a:r>
              <a:rPr lang="en-US" sz="4000" dirty="0" smtClean="0"/>
              <a:t>An Overview of Current Techniques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7962"/>
            <a:ext cx="6858000" cy="1655762"/>
          </a:xfrm>
        </p:spPr>
        <p:txBody>
          <a:bodyPr/>
          <a:lstStyle/>
          <a:p>
            <a:r>
              <a:rPr lang="en-US" dirty="0" smtClean="0"/>
              <a:t>Peng </a:t>
            </a:r>
            <a:r>
              <a:rPr lang="en-US" dirty="0" smtClean="0"/>
              <a:t>Zhao</a:t>
            </a:r>
          </a:p>
          <a:p>
            <a:r>
              <a:rPr lang="en-US" dirty="0" smtClean="0"/>
              <a:t>MU </a:t>
            </a:r>
            <a:r>
              <a:rPr lang="en-US" dirty="0" smtClean="0"/>
              <a:t>Informatics Institute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Nov-17-2015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04" y="0"/>
            <a:ext cx="893134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Features of social media 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702" y="1143090"/>
            <a:ext cx="8111313" cy="4351338"/>
          </a:xfrm>
        </p:spPr>
        <p:txBody>
          <a:bodyPr/>
          <a:lstStyle/>
          <a:p>
            <a:r>
              <a:rPr lang="en-US" altLang="zh-CN" b="1" dirty="0" smtClean="0"/>
              <a:t>Tendency to use sentiment-bearing lexical items such as </a:t>
            </a:r>
            <a:r>
              <a:rPr lang="en-US" b="1" dirty="0"/>
              <a:t>emoticons, acronyms, </a:t>
            </a:r>
            <a:r>
              <a:rPr lang="en-US" b="1" dirty="0" smtClean="0"/>
              <a:t>initialism and slang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/>
              <a:t>express</a:t>
            </a:r>
            <a:r>
              <a:rPr lang="zh-CN" altLang="en-US" b="1" dirty="0"/>
              <a:t> </a:t>
            </a:r>
            <a:r>
              <a:rPr lang="en-US" altLang="zh-CN" b="1" dirty="0" smtClean="0"/>
              <a:t>sentiments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Twerminology</a:t>
            </a:r>
            <a:r>
              <a:rPr lang="en-US" dirty="0"/>
              <a:t> = Twitter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2581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</a:t>
            </a:r>
            <a:r>
              <a:rPr lang="en-US" altLang="zh-CN" sz="1100" dirty="0" smtClean="0"/>
              <a:t>ource: </a:t>
            </a:r>
            <a:r>
              <a:rPr lang="en-US" altLang="zh-CN" sz="1100" dirty="0" err="1" smtClean="0"/>
              <a:t>Hutto</a:t>
            </a:r>
            <a:r>
              <a:rPr lang="en-US" altLang="zh-CN" sz="1100" dirty="0" smtClean="0"/>
              <a:t>, CJ et al. </a:t>
            </a:r>
            <a:r>
              <a:rPr lang="en-US" sz="1100" dirty="0" smtClean="0"/>
              <a:t>VADER: A Parsimonious Rule-based Model for Sentiment Analysis of Social Media Text, Eighth International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  Conference on Weblogs and Social Media (ICWSM-14). Ann Arbor, MI, June 2014 </a:t>
            </a:r>
          </a:p>
          <a:p>
            <a:r>
              <a:rPr lang="en-US" sz="1100" dirty="0" smtClean="0"/>
              <a:t>             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www.webopedia.com/quick_ref/Twitter_Dictionary_Guide.asp</a:t>
            </a:r>
            <a:endParaRPr lang="en-US" sz="1100" dirty="0" smtClean="0"/>
          </a:p>
          <a:p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8917"/>
          <a:stretch/>
        </p:blipFill>
        <p:spPr>
          <a:xfrm>
            <a:off x="1419225" y="2377086"/>
            <a:ext cx="6067425" cy="357494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1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245" y="2599185"/>
            <a:ext cx="8196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How can we do the analysis?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29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Current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social </a:t>
            </a:r>
            <a:r>
              <a:rPr lang="en-US" altLang="zh-CN" sz="3600" dirty="0" smtClean="0"/>
              <a:t>media sentiment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analysis techniques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31" y="2753888"/>
            <a:ext cx="3111262" cy="1339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2263" y="2973899"/>
            <a:ext cx="2668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Lexicon-based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Approach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375" y="2678817"/>
            <a:ext cx="2882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Learning-based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Approach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02019" y="6453963"/>
            <a:ext cx="6710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Bhuta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</a:t>
            </a:r>
            <a:r>
              <a:rPr lang="zh-CN" altLang="en-US" sz="1200" dirty="0" smtClean="0"/>
              <a:t> </a:t>
            </a:r>
            <a:r>
              <a:rPr lang="en-US" altLang="zh-CN" sz="1200" i="1" dirty="0" smtClean="0"/>
              <a:t>et</a:t>
            </a:r>
            <a:r>
              <a:rPr lang="zh-CN" altLang="en-US" sz="1200" i="1" dirty="0" smtClean="0"/>
              <a:t> </a:t>
            </a:r>
            <a:r>
              <a:rPr lang="en-US" altLang="zh-CN" sz="1200" i="1" dirty="0" smtClean="0"/>
              <a:t>al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techniques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sentiment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analysis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Twitter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data.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ICICT,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2014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583-591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2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963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Learning-based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176963"/>
            <a:ext cx="8277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Bhuta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</a:t>
            </a:r>
            <a:r>
              <a:rPr lang="zh-CN" altLang="en-US" sz="1200" dirty="0" smtClean="0"/>
              <a:t> </a:t>
            </a:r>
            <a:r>
              <a:rPr lang="en-US" altLang="zh-CN" sz="1200" i="1" dirty="0" smtClean="0"/>
              <a:t>et</a:t>
            </a:r>
            <a:r>
              <a:rPr lang="zh-CN" altLang="en-US" sz="1200" i="1" dirty="0" smtClean="0"/>
              <a:t> </a:t>
            </a:r>
            <a:r>
              <a:rPr lang="en-US" altLang="zh-CN" sz="1200" i="1" dirty="0" smtClean="0"/>
              <a:t>al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techniques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sentiment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analysis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Twitter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data.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ICICT,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2014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583-591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  <a:endParaRPr lang="zh-CN" altLang="en-US" sz="1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493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“Learn” the sentiment-relevant features of text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44335"/>
              </p:ext>
            </p:extLst>
          </p:nvPr>
        </p:nvGraphicFramePr>
        <p:xfrm>
          <a:off x="914322" y="1864644"/>
          <a:ext cx="7315356" cy="41089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1550"/>
                <a:gridCol w="2815628"/>
                <a:gridCol w="3078178"/>
              </a:tblGrid>
              <a:tr h="5397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Features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</a:tr>
              <a:tr h="1031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Naïve Bayes</a:t>
                      </a:r>
                      <a:r>
                        <a:rPr lang="en-US" sz="1600" baseline="0" dirty="0" smtClean="0"/>
                        <a:t> classifier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Calculates the probability of a term/document belonging to a class based</a:t>
                      </a:r>
                      <a:r>
                        <a:rPr lang="en-US" sz="1600" baseline="0" dirty="0" smtClean="0"/>
                        <a:t> on Bayesian theorem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Supervised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Probability-based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Independence assumption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</a:tr>
              <a:tr h="539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Entropy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Estimate the conditional distribution of the class label based on the Principle of Maximum Entropy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Supervised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Probability-based</a:t>
                      </a:r>
                    </a:p>
                    <a:p>
                      <a:pPr marL="342900" marR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aseline="0" dirty="0" smtClean="0"/>
                        <a:t>Accounts for information entropy (feature weightings)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</a:tr>
              <a:tr h="539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 Vector</a:t>
                      </a:r>
                      <a:r>
                        <a:rPr lang="en-US" sz="1600" baseline="0" dirty="0" smtClean="0"/>
                        <a:t> Machine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Finds hyperplane which</a:t>
                      </a:r>
                      <a:r>
                        <a:rPr lang="en-US" sz="1600" baseline="0" dirty="0" smtClean="0"/>
                        <a:t> separates data and the margin between the classes as high as possible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Supervised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Non-probability-based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3091" marR="133091" marT="66545" marB="665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Lexicon-based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194044"/>
            <a:ext cx="8242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Bhuta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</a:t>
            </a:r>
            <a:r>
              <a:rPr lang="zh-CN" altLang="en-US" sz="1200" dirty="0" smtClean="0"/>
              <a:t> </a:t>
            </a:r>
            <a:r>
              <a:rPr lang="en-US" altLang="zh-CN" sz="1200" i="1" dirty="0" smtClean="0"/>
              <a:t>et</a:t>
            </a:r>
            <a:r>
              <a:rPr lang="zh-CN" altLang="en-US" sz="1200" i="1" dirty="0" smtClean="0"/>
              <a:t> </a:t>
            </a:r>
            <a:r>
              <a:rPr lang="en-US" altLang="zh-CN" sz="1200" i="1" dirty="0" smtClean="0"/>
              <a:t>al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techniques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sentiment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analysis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Twitter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data.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ICICT,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2014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583-591</a:t>
            </a:r>
            <a:endParaRPr lang="zh-CN" altLang="en-US" sz="1200" dirty="0" smtClean="0"/>
          </a:p>
          <a:p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04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Classify sentiments based on the occurrence of sentiment lexical features in </a:t>
            </a:r>
            <a:r>
              <a:rPr lang="en-US" altLang="zh-CN" dirty="0" smtClean="0"/>
              <a:t>text</a:t>
            </a:r>
          </a:p>
          <a:p>
            <a:r>
              <a:rPr lang="en-US" altLang="zh-CN" dirty="0"/>
              <a:t>Sentiment lexicon: a list of lexical features labeled according to their sentiment </a:t>
            </a:r>
            <a:r>
              <a:rPr lang="en-US" altLang="zh-CN" dirty="0" smtClean="0"/>
              <a:t>benchmarks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 smtClean="0"/>
              <a:t>model/scoring function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required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2 types of well-established sentiment lexicon: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89141006"/>
              </p:ext>
            </p:extLst>
          </p:nvPr>
        </p:nvGraphicFramePr>
        <p:xfrm>
          <a:off x="946423" y="3394712"/>
          <a:ext cx="6925026" cy="250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2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Lexicon-based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56351"/>
            <a:ext cx="8322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04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Sentiment Orientation (Polarity-based) Lexica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75587"/>
              </p:ext>
            </p:extLst>
          </p:nvPr>
        </p:nvGraphicFramePr>
        <p:xfrm>
          <a:off x="135646" y="1819746"/>
          <a:ext cx="8872708" cy="379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550"/>
                <a:gridCol w="2652665"/>
                <a:gridCol w="2489703"/>
                <a:gridCol w="2308790"/>
              </a:tblGrid>
              <a:tr h="4735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Lexica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Fact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</a:tr>
              <a:tr h="103145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LIWC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b="1" dirty="0" smtClean="0"/>
                        <a:t>L</a:t>
                      </a:r>
                      <a:r>
                        <a:rPr lang="en-US" sz="1600" dirty="0" smtClean="0"/>
                        <a:t>inguistic </a:t>
                      </a:r>
                      <a:r>
                        <a:rPr lang="en-US" sz="1600" b="1" dirty="0" smtClean="0"/>
                        <a:t>I</a:t>
                      </a:r>
                      <a:r>
                        <a:rPr lang="en-US" sz="1600" dirty="0" smtClean="0"/>
                        <a:t>nquiry and </a:t>
                      </a:r>
                      <a:r>
                        <a:rPr lang="en-US" sz="1600" b="1" dirty="0" smtClean="0"/>
                        <a:t>W</a:t>
                      </a:r>
                      <a:r>
                        <a:rPr lang="en-US" sz="1600" dirty="0" smtClean="0"/>
                        <a:t>ord </a:t>
                      </a: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ount)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 4500 words organized into one or</a:t>
                      </a:r>
                      <a:r>
                        <a:rPr lang="en-US" sz="1600" baseline="0" dirty="0" smtClean="0"/>
                        <a:t> more of 76 categories,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406 positive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499 negative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Well-established</a:t>
                      </a:r>
                      <a:r>
                        <a:rPr lang="en-US" sz="1600" baseline="0" dirty="0" smtClean="0"/>
                        <a:t> and validated for more than a decade</a:t>
                      </a:r>
                    </a:p>
                    <a:p>
                      <a:r>
                        <a:rPr lang="en-US" sz="1600" dirty="0" smtClean="0"/>
                        <a:t>2. Widely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used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1. 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 Not account for sentiment intensity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</a:tr>
              <a:tr h="53975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GI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b="1" dirty="0" smtClean="0"/>
                        <a:t>G</a:t>
                      </a:r>
                      <a:r>
                        <a:rPr lang="en-US" sz="1600" dirty="0" smtClean="0"/>
                        <a:t>eneral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I</a:t>
                      </a:r>
                      <a:r>
                        <a:rPr lang="en-US" sz="1600" baseline="0" dirty="0" smtClean="0"/>
                        <a:t>nquirer)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~ 11000 words classified into one or more of 183 categories, </a:t>
                      </a:r>
                      <a:r>
                        <a:rPr lang="en-US" sz="1600" baseline="0" smtClean="0">
                          <a:solidFill>
                            <a:srgbClr val="FF0000"/>
                          </a:solidFill>
                        </a:rPr>
                        <a:t>1915 positive 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sz="1600" baseline="0" smtClean="0">
                          <a:solidFill>
                            <a:srgbClr val="FF0000"/>
                          </a:solidFill>
                        </a:rPr>
                        <a:t> 2291 negative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Developed and refined since 1966</a:t>
                      </a:r>
                    </a:p>
                    <a:p>
                      <a:r>
                        <a:rPr lang="en-US" sz="1600" dirty="0" smtClean="0"/>
                        <a:t>2. Widely used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1. 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 Not account for sentiment intensity</a:t>
                      </a:r>
                    </a:p>
                  </a:txBody>
                  <a:tcPr marL="133091" marR="133091" marT="66545" marB="66545"/>
                </a:tc>
              </a:tr>
              <a:tr h="53975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Hu-Liu04</a:t>
                      </a:r>
                    </a:p>
                    <a:p>
                      <a:r>
                        <a:rPr lang="en-US" sz="1600" b="0" dirty="0" smtClean="0"/>
                        <a:t>(</a:t>
                      </a:r>
                      <a:r>
                        <a:rPr lang="en-US" sz="1600" b="1" dirty="0" smtClean="0"/>
                        <a:t>Hu</a:t>
                      </a:r>
                      <a:r>
                        <a:rPr lang="en-US" sz="1600" b="0" baseline="0" dirty="0" smtClean="0"/>
                        <a:t> and </a:t>
                      </a:r>
                      <a:r>
                        <a:rPr lang="en-US" sz="1600" b="1" dirty="0" smtClean="0"/>
                        <a:t>Liu</a:t>
                      </a:r>
                      <a:r>
                        <a:rPr lang="en-US" sz="1600" b="0" dirty="0" smtClean="0"/>
                        <a:t> Sentiment Lexicon)</a:t>
                      </a:r>
                      <a:endParaRPr lang="en-US" sz="1600" b="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 6800 words,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2006 positive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4783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Evolved over the past decade</a:t>
                      </a:r>
                    </a:p>
                    <a:p>
                      <a:r>
                        <a:rPr lang="en-US" sz="1600" dirty="0" smtClean="0"/>
                        <a:t>2. Attuned to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social media </a:t>
                      </a:r>
                      <a:r>
                        <a:rPr lang="en-US" sz="1600" dirty="0" smtClean="0"/>
                        <a:t>and product reviews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133091" marR="133091" marT="66545" marB="665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Lexicon-based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56351"/>
            <a:ext cx="8322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9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Sentiment Intensity (Valence-based) Lexica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71918"/>
              </p:ext>
            </p:extLst>
          </p:nvPr>
        </p:nvGraphicFramePr>
        <p:xfrm>
          <a:off x="135646" y="1440105"/>
          <a:ext cx="8872708" cy="481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31"/>
                <a:gridCol w="3014805"/>
                <a:gridCol w="1330859"/>
                <a:gridCol w="3024013"/>
              </a:tblGrid>
              <a:tr h="5189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Lexica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Fact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Cons</a:t>
                      </a:r>
                      <a:endParaRPr lang="en-US" sz="2000" dirty="0"/>
                    </a:p>
                  </a:txBody>
                  <a:tcPr marL="133091" marR="133091" marT="66545" marB="66545"/>
                </a:tc>
              </a:tr>
              <a:tr h="103145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ANEW</a:t>
                      </a:r>
                    </a:p>
                    <a:p>
                      <a:r>
                        <a:rPr lang="en-US" sz="1600" b="0" dirty="0" smtClean="0"/>
                        <a:t>(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ffective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1" baseline="0" dirty="0" smtClean="0"/>
                        <a:t>N</a:t>
                      </a:r>
                      <a:r>
                        <a:rPr lang="en-US" sz="1600" b="0" baseline="0" dirty="0" smtClean="0"/>
                        <a:t>orms for </a:t>
                      </a:r>
                      <a:r>
                        <a:rPr lang="en-US" sz="1600" b="1" baseline="0" dirty="0" smtClean="0"/>
                        <a:t>E</a:t>
                      </a:r>
                      <a:r>
                        <a:rPr lang="en-US" sz="1600" b="0" baseline="0" dirty="0" smtClean="0"/>
                        <a:t>nglish </a:t>
                      </a:r>
                      <a:r>
                        <a:rPr lang="en-US" sz="1600" b="1" baseline="0" dirty="0" smtClean="0"/>
                        <a:t>W</a:t>
                      </a:r>
                      <a:r>
                        <a:rPr lang="en-US" sz="1600" b="0" baseline="0" dirty="0" smtClean="0"/>
                        <a:t>ords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1304 words</a:t>
                      </a:r>
                      <a:r>
                        <a:rPr lang="en-US" sz="1600" baseline="0" dirty="0" smtClean="0"/>
                        <a:t> with sentiment valences range from 1–9.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1-4: unpleasant/negative,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5: neutral,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6-9: pleasant/positive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Helps</a:t>
                      </a:r>
                      <a:r>
                        <a:rPr lang="en-US" sz="1600" baseline="0" dirty="0" smtClean="0"/>
                        <a:t> to measure the intensity of expressed sentiment</a:t>
                      </a: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1. 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</a:txBody>
                  <a:tcPr marL="133091" marR="133091" marT="66545" marB="66545"/>
                </a:tc>
              </a:tr>
              <a:tr h="539757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SentiWordNet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147306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synsets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(groups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synonyms)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annotated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with 3 numerical scores relating to positivity, negativity, neutrality.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Each score 0.0-1.0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Useful for a wide</a:t>
                      </a:r>
                      <a:r>
                        <a:rPr lang="en-US" sz="1600" baseline="0" dirty="0" smtClean="0"/>
                        <a:t> range of tasks</a:t>
                      </a:r>
                    </a:p>
                    <a:p>
                      <a:r>
                        <a:rPr lang="en-US" sz="1600" baseline="0" dirty="0" smtClean="0"/>
                        <a:t>2. Available in NLTK</a:t>
                      </a:r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1. Calculated by semi-supervised algorithms. Not a gold</a:t>
                      </a:r>
                      <a:r>
                        <a:rPr lang="en-US" sz="1600" baseline="0" dirty="0" smtClean="0"/>
                        <a:t> standard.</a:t>
                      </a:r>
                      <a:endParaRPr 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 Many </a:t>
                      </a:r>
                      <a:r>
                        <a:rPr lang="en-US" sz="1600" dirty="0" err="1" smtClean="0"/>
                        <a:t>synsets</a:t>
                      </a:r>
                      <a:r>
                        <a:rPr lang="en-US" sz="1600" dirty="0" smtClean="0"/>
                        <a:t> have no</a:t>
                      </a:r>
                      <a:r>
                        <a:rPr lang="en-US" sz="1600" baseline="0" dirty="0" smtClean="0"/>
                        <a:t> positive or negative polarity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aseline="0" dirty="0" smtClean="0"/>
                        <a:t>3. </a:t>
                      </a: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</a:txBody>
                  <a:tcPr marL="133091" marR="133091" marT="66545" marB="66545"/>
                </a:tc>
              </a:tr>
              <a:tr h="114014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SenticNet</a:t>
                      </a:r>
                      <a:endParaRPr lang="en-US" sz="1600" b="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14244 common sense concepts</a:t>
                      </a:r>
                      <a:r>
                        <a:rPr lang="en-US" sz="1600" baseline="0" dirty="0" smtClean="0"/>
                        <a:t> with the concept’s sentiment polarity on a continuous scale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ranging from -1 to 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Concept level </a:t>
                      </a:r>
                    </a:p>
                    <a:p>
                      <a:r>
                        <a:rPr lang="en-US" sz="1600" dirty="0" smtClean="0"/>
                        <a:t>2. Has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online API</a:t>
                      </a:r>
                    </a:p>
                    <a:p>
                      <a:endParaRPr lang="en-US" sz="1600" dirty="0"/>
                    </a:p>
                  </a:txBody>
                  <a:tcPr marL="133091" marR="133091" marT="66545" marB="66545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No</a:t>
                      </a:r>
                      <a:r>
                        <a:rPr lang="en-US" sz="1600" baseline="0" dirty="0" smtClean="0"/>
                        <a:t> emoticons, slang, acronyms, initialism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133091" marR="133091" marT="66545" marB="665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Learning-based VS Lexicon-based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177" y="6211669"/>
            <a:ext cx="831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Bhuta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</a:t>
            </a:r>
            <a:r>
              <a:rPr lang="zh-CN" altLang="en-US" sz="1200" dirty="0" smtClean="0"/>
              <a:t> </a:t>
            </a:r>
            <a:r>
              <a:rPr lang="en-US" altLang="zh-CN" sz="1200" i="1" dirty="0" smtClean="0"/>
              <a:t>et</a:t>
            </a:r>
            <a:r>
              <a:rPr lang="zh-CN" altLang="en-US" sz="1200" i="1" dirty="0" smtClean="0"/>
              <a:t> </a:t>
            </a:r>
            <a:r>
              <a:rPr lang="en-US" altLang="zh-CN" sz="1200" i="1" dirty="0" smtClean="0"/>
              <a:t>al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techniques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sentiment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analysis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Twitter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data.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ICICT,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2014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583-591</a:t>
            </a:r>
            <a:endParaRPr lang="zh-CN" altLang="en-US" sz="1200" dirty="0" smtClean="0"/>
          </a:p>
          <a:p>
            <a:r>
              <a:rPr lang="zh-CN" altLang="en-US" sz="1200" dirty="0"/>
              <a:t> </a:t>
            </a:r>
            <a:r>
              <a:rPr lang="zh-CN" altLang="en-US" sz="1200" dirty="0" smtClean="0"/>
              <a:t>             </a:t>
            </a:r>
            <a:r>
              <a:rPr lang="en-US" altLang="zh-CN" sz="1200" dirty="0" err="1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1376" y="1432178"/>
            <a:ext cx="3132499" cy="45243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Pros: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bg1"/>
                </a:solidFill>
              </a:rPr>
              <a:t>Empirically-validated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gold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standard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Generally has high precision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Cons: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Trouble with coverage, often ignores important lexical features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Construct a lexicon is a time-consuming and labor-intensive process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Generally has low recall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Language-dependent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520" y="1432178"/>
            <a:ext cx="3665480" cy="452431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Save human effort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Generable models, can be used in other languages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Cons: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Requires extensive training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Depends on the training set to represent as many features as possible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May suffer from over/under fitting problems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Often computationally expensive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Derives features in black box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746" y="6355919"/>
            <a:ext cx="354937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Source: 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github.com/cjhutto/vaderSentiment</a:t>
            </a:r>
            <a:endParaRPr lang="en-US" sz="1100" dirty="0" smtClean="0"/>
          </a:p>
          <a:p>
            <a:r>
              <a:rPr lang="en-US" sz="1100" dirty="0"/>
              <a:t>               </a:t>
            </a:r>
            <a:r>
              <a:rPr lang="en-US" sz="1100" dirty="0" smtClean="0"/>
              <a:t>Image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villains.wikia.com/wiki/Darth_Vader</a:t>
            </a:r>
            <a:endParaRPr lang="en-US" sz="1100" dirty="0" smtClean="0"/>
          </a:p>
          <a:p>
            <a:endParaRPr lang="en-US" sz="1100" dirty="0"/>
          </a:p>
        </p:txBody>
      </p:sp>
      <p:pic>
        <p:nvPicPr>
          <p:cNvPr id="1026" name="Picture 2" descr="http://img4.wikia.nocookie.net/__cb20130919073020/villains/images/a/a9/Lord_Darth_Vad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4" y="113182"/>
            <a:ext cx="2690439" cy="23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alence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ware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ictionary and </a:t>
            </a:r>
            <a:r>
              <a:rPr lang="en-US" dirty="0" err="1"/>
              <a:t>s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easoner</a:t>
            </a:r>
            <a:endParaRPr lang="en-US" dirty="0" smtClean="0"/>
          </a:p>
          <a:p>
            <a:r>
              <a:rPr lang="en-US" dirty="0" smtClean="0"/>
              <a:t>A lexicon and rule-based sentiment analysis tool</a:t>
            </a:r>
          </a:p>
          <a:p>
            <a:r>
              <a:rPr lang="en-US" dirty="0" smtClean="0"/>
              <a:t>Specially attuned to sentiments expressed in social media</a:t>
            </a:r>
          </a:p>
          <a:p>
            <a:r>
              <a:rPr lang="en-US" dirty="0"/>
              <a:t>7500 lexical features </a:t>
            </a:r>
            <a:endParaRPr lang="en-US" dirty="0" smtClean="0"/>
          </a:p>
          <a:p>
            <a:r>
              <a:rPr lang="en-US" dirty="0" smtClean="0"/>
              <a:t>Manually constructed based on LIWC, ANEW and GI lexica</a:t>
            </a:r>
          </a:p>
          <a:p>
            <a:r>
              <a:rPr lang="en-US" dirty="0" smtClean="0"/>
              <a:t>Incorporates numerous lexical features common to sentiment expression in social media, including: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Western-style emoticons, such as :-)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Sentiment-related acronyms and initialisms, such as </a:t>
            </a:r>
            <a:r>
              <a:rPr lang="en-US" sz="2000" dirty="0" smtClean="0"/>
              <a:t>LOL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Commonly used slang with sentiment value, such as </a:t>
            </a:r>
            <a:r>
              <a:rPr lang="en-US" sz="2000" dirty="0" smtClean="0"/>
              <a:t>nah</a:t>
            </a:r>
          </a:p>
          <a:p>
            <a:r>
              <a:rPr lang="en-US" dirty="0" smtClean="0"/>
              <a:t>Validated valence scores indicating both </a:t>
            </a:r>
            <a:r>
              <a:rPr lang="en-US" b="1" dirty="0" smtClean="0"/>
              <a:t>sentiment polarity </a:t>
            </a:r>
            <a:r>
              <a:rPr lang="en-US" dirty="0" smtClean="0"/>
              <a:t>and </a:t>
            </a:r>
            <a:r>
              <a:rPr lang="en-US" b="1" dirty="0" smtClean="0"/>
              <a:t>sentiment intensity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26353" y="2526119"/>
            <a:ext cx="9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Darth Wader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84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VADER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335"/>
            <a:ext cx="7886700" cy="4351338"/>
          </a:xfrm>
        </p:spPr>
        <p:txBody>
          <a:bodyPr/>
          <a:lstStyle/>
          <a:p>
            <a:r>
              <a:rPr lang="en-US" dirty="0" smtClean="0"/>
              <a:t>Sentiment scores from VADER and 11 other tools on 4000 tweets</a:t>
            </a:r>
          </a:p>
          <a:p>
            <a:r>
              <a:rPr lang="en-US" dirty="0" smtClean="0"/>
              <a:t>The mean of sentiment scores given by 20 trained and screened human raters was used as ground truth</a:t>
            </a:r>
          </a:p>
          <a:p>
            <a:r>
              <a:rPr lang="en-US" dirty="0" smtClean="0"/>
              <a:t>VADER has highest correlation with ground truth r </a:t>
            </a:r>
            <a:r>
              <a:rPr lang="en-US" smtClean="0"/>
              <a:t>= 0.881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93" y="2662643"/>
            <a:ext cx="6895811" cy="3735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98310"/>
            <a:ext cx="832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13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383"/>
            <a:ext cx="7886700" cy="4351338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zh-CN" altLang="en-US" dirty="0" smtClean="0"/>
          </a:p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endParaRPr lang="zh-CN" altLang="en-US" dirty="0" smtClean="0"/>
          </a:p>
          <a:p>
            <a:r>
              <a:rPr lang="en-US" altLang="zh-CN" dirty="0" smtClean="0"/>
              <a:t>VADER</a:t>
            </a:r>
            <a:endParaRPr lang="zh-CN" altLang="en-US" dirty="0" smtClean="0"/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VADER test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628" r="7790"/>
          <a:stretch/>
        </p:blipFill>
        <p:spPr>
          <a:xfrm>
            <a:off x="2734462" y="3123209"/>
            <a:ext cx="5847907" cy="2830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387" y="6496493"/>
            <a:ext cx="59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</a:t>
            </a:r>
            <a:r>
              <a:rPr lang="en-US" altLang="zh-CN" sz="1200" dirty="0" smtClean="0"/>
              <a:t>mage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source:</a:t>
            </a:r>
            <a:r>
              <a:rPr lang="zh-CN" altLang="en-US" sz="1200" dirty="0" smtClean="0"/>
              <a:t> </a:t>
            </a:r>
            <a:r>
              <a:rPr lang="en-US" altLang="zh-CN" sz="1200" dirty="0">
                <a:hlinkClick r:id="rId4"/>
              </a:rPr>
              <a:t>https://</a:t>
            </a:r>
            <a:r>
              <a:rPr lang="en-US" altLang="zh-CN" sz="1200" dirty="0" smtClean="0">
                <a:hlinkClick r:id="rId4"/>
              </a:rPr>
              <a:t>datafloq.com/read/sentiment-analytics-no-brainer-organisations/145</a:t>
            </a:r>
            <a:endParaRPr lang="en-US" altLang="zh-CN" sz="1200" dirty="0" smtClean="0"/>
          </a:p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VADER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789"/>
            <a:ext cx="7886700" cy="4351338"/>
          </a:xfrm>
        </p:spPr>
        <p:txBody>
          <a:bodyPr/>
          <a:lstStyle/>
          <a:p>
            <a:r>
              <a:rPr lang="en-US" dirty="0" smtClean="0"/>
              <a:t>VADER has higher overall precision, recall, F1 score than other well-established tools/techniques</a:t>
            </a:r>
          </a:p>
          <a:p>
            <a:r>
              <a:rPr lang="en-US" dirty="0" smtClean="0"/>
              <a:t>Even higher than individual human raters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0" y="2306150"/>
            <a:ext cx="5702013" cy="3919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98310"/>
            <a:ext cx="832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Hutto</a:t>
            </a:r>
            <a:r>
              <a:rPr lang="en-US" altLang="zh-CN" sz="1200" dirty="0"/>
              <a:t>, CJ et al. </a:t>
            </a:r>
            <a:r>
              <a:rPr lang="en-US" sz="1200" dirty="0"/>
              <a:t>VADER: A Parsimonious Rule-based Model for Sentiment Analysis of Social Media Text, Eighth International </a:t>
            </a:r>
          </a:p>
          <a:p>
            <a:r>
              <a:rPr lang="en-US" sz="1200" dirty="0"/>
              <a:t>              Conference on Weblogs and Social Media (ICWSM-14). Ann Arbor, MI, June 2014 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6614" y="2570644"/>
                <a:ext cx="2255746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charset="0"/>
                        </a:rPr>
                        <m:t>Precision</m:t>
                      </m:r>
                      <m:r>
                        <a:rPr lang="en-US" altLang="zh-CN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altLang="zh-CN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14" y="2570644"/>
                <a:ext cx="2255746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66165" y="3565785"/>
                <a:ext cx="1955985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Recall</m:t>
                      </m:r>
                      <m:r>
                        <a:rPr lang="en-US" altLang="zh-CN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altLang="zh-CN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65" y="3565785"/>
                <a:ext cx="1955985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66165" y="4558237"/>
                <a:ext cx="2698175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F</m:t>
                      </m:r>
                      <m:r>
                        <a:rPr lang="en-US" altLang="zh-CN" b="0" i="0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Precision</m:t>
                          </m:r>
                          <m:r>
                            <a:rPr lang="zh-CN" altLang="en-US" b="0" i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zh-CN" alt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Precision</m:t>
                          </m:r>
                          <m:r>
                            <a:rPr lang="en-US" altLang="zh-CN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65" y="4558237"/>
                <a:ext cx="2698175" cy="6229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Sentiment analysis of social media is important but never easy</a:t>
            </a:r>
            <a:endParaRPr lang="zh-CN" altLang="en-US" dirty="0" smtClean="0"/>
          </a:p>
          <a:p>
            <a:r>
              <a:rPr lang="en-US" altLang="zh-CN" dirty="0" smtClean="0"/>
              <a:t>Sentiment analysis methods can be categorized into learning-based approach and lexicon-based approach</a:t>
            </a:r>
            <a:endParaRPr lang="zh-CN" altLang="en-US" dirty="0" smtClean="0"/>
          </a:p>
          <a:p>
            <a:r>
              <a:rPr lang="en-US" altLang="zh-CN" dirty="0" smtClean="0"/>
              <a:t>All methods have pros and cons and not all of them are suitable for social media sentiment analysis</a:t>
            </a:r>
            <a:endParaRPr lang="zh-CN" altLang="en-US" dirty="0" smtClean="0"/>
          </a:p>
          <a:p>
            <a:r>
              <a:rPr lang="en-US" dirty="0" smtClean="0"/>
              <a:t>VADER is a lexicon-based method which has been built based on several well-established lexicons</a:t>
            </a:r>
          </a:p>
          <a:p>
            <a:r>
              <a:rPr lang="en-US" dirty="0" smtClean="0"/>
              <a:t>VADER Lexicon accounts for both sentiment orientation and intensity and is attuned to social media text</a:t>
            </a:r>
          </a:p>
          <a:p>
            <a:r>
              <a:rPr lang="en-US" dirty="0" smtClean="0"/>
              <a:t>VADER has better performance than other well-established tools even human in terms of </a:t>
            </a:r>
            <a:r>
              <a:rPr lang="en-US" dirty="0" smtClean="0"/>
              <a:t>performance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15" y="25440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VADER test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Papers used in this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5" y="1513505"/>
            <a:ext cx="5513183" cy="2369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61" r="7129"/>
          <a:stretch/>
        </p:blipFill>
        <p:spPr>
          <a:xfrm>
            <a:off x="2951429" y="4205567"/>
            <a:ext cx="5495454" cy="1828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5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057" y="1947336"/>
            <a:ext cx="819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Why do we care about social media sentiment analysis?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07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venturebeat.com/wp-content/uploads/2015/02/Screen-Shot-2015-02-05-at-1.23.00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1"/>
          <a:stretch/>
        </p:blipFill>
        <p:spPr bwMode="auto">
          <a:xfrm>
            <a:off x="950613" y="3043247"/>
            <a:ext cx="7242773" cy="341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Social media gives everyone a voice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9373"/>
            <a:ext cx="7886700" cy="18134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500 million tweets per day</a:t>
            </a:r>
          </a:p>
          <a:p>
            <a:r>
              <a:rPr lang="en-US" altLang="zh-CN" dirty="0" smtClean="0"/>
              <a:t>200 billion tweets per year</a:t>
            </a:r>
          </a:p>
          <a:p>
            <a:r>
              <a:rPr lang="en-US" altLang="zh-CN" dirty="0"/>
              <a:t>39% users voice their opinions on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761" y="6213644"/>
            <a:ext cx="7319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ource:</a:t>
            </a:r>
            <a:r>
              <a:rPr lang="zh-CN" altLang="en-US" sz="1200" dirty="0" smtClean="0"/>
              <a:t>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://www.internetlivestats.com/twitter-statistics</a:t>
            </a:r>
            <a:r>
              <a:rPr lang="en-US" altLang="zh-CN" sz="1200" dirty="0" smtClean="0">
                <a:hlinkClick r:id="rId4"/>
              </a:rPr>
              <a:t>/</a:t>
            </a:r>
            <a:endParaRPr lang="en-US" altLang="zh-CN" sz="1200" dirty="0" smtClean="0"/>
          </a:p>
          <a:p>
            <a:r>
              <a:rPr lang="en-US" sz="1200" dirty="0" smtClean="0"/>
              <a:t>              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://venturebeat.com/2015/02/05/twitter-now-has-288m-monthly-active-users-but-growth-is-slowing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r>
              <a:rPr lang="en-US" sz="1200" dirty="0" smtClean="0"/>
              <a:t>               </a:t>
            </a:r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wersm.com/the-10-top-reasons-why-we-use-social-networks</a:t>
            </a:r>
            <a:endParaRPr lang="en-US" sz="1200" dirty="0" smtClean="0"/>
          </a:p>
          <a:p>
            <a:endParaRPr lang="en-US" sz="1200" dirty="0" smtClean="0">
              <a:hlinkClick r:id="rId5"/>
            </a:endParaRP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2" descr="http://venturebeat.com/wp-content/uploads/2015/02/Screen-Shot-2015-02-05-at-1.23.00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651" r="63678" b="85775"/>
          <a:stretch/>
        </p:blipFill>
        <p:spPr bwMode="auto">
          <a:xfrm>
            <a:off x="1291733" y="2806129"/>
            <a:ext cx="2534972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venturebeat.com/wp-content/uploads/2015/02/Screen-Shot-2015-02-05-at-1.23.00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3" t="8956" r="11094" b="80622"/>
          <a:stretch/>
        </p:blipFill>
        <p:spPr bwMode="auto">
          <a:xfrm>
            <a:off x="4427221" y="2829822"/>
            <a:ext cx="1070007" cy="4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813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Sentiment analysis is useful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7076"/>
            <a:ext cx="7886700" cy="4351338"/>
          </a:xfrm>
        </p:spPr>
        <p:txBody>
          <a:bodyPr/>
          <a:lstStyle/>
          <a:p>
            <a:r>
              <a:rPr lang="en-US" altLang="zh-CN" b="1" dirty="0" smtClean="0"/>
              <a:t>Political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2012 Republican Presidential Election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rediction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74" y="6387355"/>
            <a:ext cx="8079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</a:t>
            </a:r>
            <a:r>
              <a:rPr lang="en-US" altLang="zh-CN" sz="1100" dirty="0" smtClean="0"/>
              <a:t>ource: Shi, L et al. </a:t>
            </a:r>
            <a:r>
              <a:rPr lang="en-US" sz="1100" dirty="0" smtClean="0"/>
              <a:t>Predicting </a:t>
            </a:r>
            <a:r>
              <a:rPr lang="en-US" sz="1100" dirty="0"/>
              <a:t>US primary elections with Twitter. In Proceedings of the workshop social network and social media analysis: </a:t>
            </a:r>
            <a:endParaRPr lang="en-US" sz="1100" dirty="0" smtClean="0"/>
          </a:p>
          <a:p>
            <a:r>
              <a:rPr lang="zh-CN" altLang="en-US" sz="1100" dirty="0" smtClean="0"/>
              <a:t>              </a:t>
            </a:r>
            <a:r>
              <a:rPr lang="en-US" sz="1100" dirty="0" smtClean="0"/>
              <a:t>Methods</a:t>
            </a:r>
            <a:r>
              <a:rPr lang="en-US" sz="1100" dirty="0"/>
              <a:t>, models and applications, Lake Tahoe, </a:t>
            </a:r>
            <a:r>
              <a:rPr lang="en-US" sz="1100" dirty="0" smtClean="0"/>
              <a:t>Nevada, </a:t>
            </a:r>
            <a:r>
              <a:rPr lang="en-US" sz="1100" b="1" dirty="0" smtClean="0"/>
              <a:t>2012</a:t>
            </a:r>
            <a:r>
              <a:rPr lang="en-US" sz="1100" dirty="0" smtClean="0"/>
              <a:t> December 7.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21" y="1518274"/>
            <a:ext cx="1343025" cy="71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9030" y="3445472"/>
            <a:ext cx="1890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RCP score: </a:t>
            </a:r>
          </a:p>
          <a:p>
            <a:r>
              <a:rPr lang="en-US" dirty="0" smtClean="0"/>
              <a:t>the average of poll results from several popular media and independent survey institutes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9622" y="1656784"/>
            <a:ext cx="5765455" cy="4594769"/>
            <a:chOff x="363740" y="1624055"/>
            <a:chExt cx="5765455" cy="45947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2762"/>
            <a:stretch/>
          </p:blipFill>
          <p:spPr>
            <a:xfrm>
              <a:off x="363740" y="1624055"/>
              <a:ext cx="5765455" cy="459476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5091" y="2033051"/>
              <a:ext cx="140468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Mitt Romney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4254" y="2883413"/>
              <a:ext cx="152567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Newt Gingrich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5427" y="3736773"/>
              <a:ext cx="100053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Ron Paul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7220" y="3736773"/>
              <a:ext cx="155408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Rich Santorum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09030" y="2329415"/>
            <a:ext cx="24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– Supporting rate (%)</a:t>
            </a:r>
          </a:p>
          <a:p>
            <a:r>
              <a:rPr lang="en-US" dirty="0" smtClean="0"/>
              <a:t>X – Time window (2011.9.16 – 2012.2.17)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Sentiment analysis is useful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043"/>
            <a:ext cx="7886700" cy="4351338"/>
          </a:xfrm>
        </p:spPr>
        <p:txBody>
          <a:bodyPr/>
          <a:lstStyle/>
          <a:p>
            <a:r>
              <a:rPr lang="en-US" altLang="zh-CN" b="1" dirty="0" smtClean="0"/>
              <a:t>Marketing Research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Determine the feasibility and efficiency of promotional campaigns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Analyze how the public is reviewing products and how their perception changes over time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909" y="6373980"/>
            <a:ext cx="41504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</a:t>
            </a:r>
            <a:r>
              <a:rPr lang="en-US" altLang="zh-CN" sz="1100" dirty="0" smtClean="0"/>
              <a:t>ource: </a:t>
            </a:r>
            <a:r>
              <a:rPr lang="en-US" altLang="zh-CN" sz="1100" dirty="0" err="1" smtClean="0"/>
              <a:t>Bugeja</a:t>
            </a:r>
            <a:r>
              <a:rPr lang="en-US" altLang="zh-CN" sz="1100" dirty="0" smtClean="0"/>
              <a:t>, R. </a:t>
            </a:r>
            <a:r>
              <a:rPr lang="en-US" sz="1100" dirty="0" smtClean="0"/>
              <a:t>Twitter Sentiment Analysis for Marketing Research</a:t>
            </a:r>
          </a:p>
          <a:p>
            <a:r>
              <a:rPr lang="zh-CN" altLang="en-US" sz="1100" dirty="0" smtClean="0"/>
              <a:t>              </a:t>
            </a:r>
            <a:r>
              <a:rPr lang="en-US" sz="1100" dirty="0" smtClean="0">
                <a:hlinkClick r:id="rId3"/>
              </a:rPr>
              <a:t>http://www.socialmention.com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042746" y="2417549"/>
            <a:ext cx="1472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taken on 11/12/2015, one day after iPad Pro’s release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1" y="2452901"/>
            <a:ext cx="6145889" cy="3370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283" y="4825098"/>
            <a:ext cx="2546717" cy="645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4581" y="4373758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their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245" y="2237047"/>
            <a:ext cx="819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How social media text differs from other texts?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93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04" y="0"/>
            <a:ext cx="893134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Features of social media 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9" y="1120923"/>
            <a:ext cx="8111313" cy="4351338"/>
          </a:xfrm>
        </p:spPr>
        <p:txBody>
          <a:bodyPr/>
          <a:lstStyle/>
          <a:p>
            <a:r>
              <a:rPr lang="en-US" altLang="zh-CN" b="1" dirty="0" smtClean="0"/>
              <a:t>Shortness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lvl="1"/>
            <a:r>
              <a:rPr lang="en-US" altLang="zh-CN" sz="2000" dirty="0"/>
              <a:t>Twitter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allows</a:t>
            </a:r>
            <a:r>
              <a:rPr lang="zh-CN" altLang="en-US" sz="2000" dirty="0"/>
              <a:t> </a:t>
            </a:r>
            <a:r>
              <a:rPr lang="en-US" altLang="zh-CN" sz="2000" dirty="0"/>
              <a:t>140</a:t>
            </a:r>
            <a:r>
              <a:rPr lang="zh-CN" altLang="en-US" sz="2000" dirty="0"/>
              <a:t> </a:t>
            </a:r>
            <a:r>
              <a:rPr lang="en-US" altLang="zh-CN" sz="2000" dirty="0"/>
              <a:t>characters in maximum</a:t>
            </a:r>
            <a:endParaRPr lang="en-US" altLang="zh-CN" sz="2000" b="1" dirty="0"/>
          </a:p>
          <a:p>
            <a:pPr lvl="1"/>
            <a:r>
              <a:rPr lang="en-US" altLang="zh-CN" sz="2000" dirty="0" smtClean="0"/>
              <a:t>Most tweets are around 28 characters long </a:t>
            </a:r>
          </a:p>
          <a:p>
            <a:pPr lvl="1"/>
            <a:r>
              <a:rPr lang="en-US" altLang="zh-CN" sz="2000" dirty="0" smtClean="0"/>
              <a:t>Average length of English word: 5.1 letters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CN" sz="2000" u="sng" dirty="0"/>
              <a:t>Sampling 1 million tweets excluding </a:t>
            </a:r>
            <a:r>
              <a:rPr lang="en-US" altLang="zh-CN" sz="2000" u="sng" dirty="0" smtClean="0"/>
              <a:t>retweets: </a:t>
            </a:r>
            <a:endParaRPr lang="en-US" altLang="zh-CN" sz="2000" u="sng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E35-BBF2-4C14-876E-A4A0706B733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088559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</a:t>
            </a:r>
            <a:r>
              <a:rPr lang="en-US" altLang="zh-CN" sz="1100" dirty="0" smtClean="0"/>
              <a:t>ource: </a:t>
            </a:r>
            <a:r>
              <a:rPr lang="en-US" altLang="zh-CN" sz="1100" dirty="0" err="1" smtClean="0"/>
              <a:t>Hutto</a:t>
            </a:r>
            <a:r>
              <a:rPr lang="en-US" altLang="zh-CN" sz="1100" dirty="0" smtClean="0"/>
              <a:t>, CJ et al. </a:t>
            </a:r>
            <a:r>
              <a:rPr lang="en-US" sz="1100" dirty="0" smtClean="0"/>
              <a:t>VADER: A Parsimonious Rule-based Model for Sentiment Analysis of Social Media Text, Eighth International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  Conference on Weblogs and Social </a:t>
            </a:r>
            <a:r>
              <a:rPr lang="en-US" sz="1100" dirty="0" err="1" smtClean="0"/>
              <a:t>Meida</a:t>
            </a:r>
            <a:r>
              <a:rPr lang="en-US" sz="1100" dirty="0" smtClean="0"/>
              <a:t> (ICWSM-14). Ann Arbor, MI, June 2014 </a:t>
            </a:r>
          </a:p>
          <a:p>
            <a:r>
              <a:rPr lang="en-US" sz="1100" dirty="0" smtClean="0"/>
              <a:t>              </a:t>
            </a:r>
            <a:r>
              <a:rPr lang="en-US" sz="1100" dirty="0" smtClean="0">
                <a:hlinkClick r:id="rId3"/>
              </a:rPr>
              <a:t>http://thenextweb.com/twitter/2012/01/07/interesting-fact-most-tweets-posted-are-approximately-30-characters-long/</a:t>
            </a:r>
            <a:endParaRPr lang="en-US" sz="1100" dirty="0" smtClean="0"/>
          </a:p>
          <a:p>
            <a:r>
              <a:rPr lang="en-US" sz="1100" dirty="0" smtClean="0"/>
              <a:t>              </a:t>
            </a:r>
            <a:r>
              <a:rPr lang="en-US" sz="1100" dirty="0">
                <a:hlinkClick r:id="rId4"/>
              </a:rPr>
              <a:t>http://www.wolframalpha.com/input/?</a:t>
            </a:r>
            <a:r>
              <a:rPr lang="en-US" sz="1100" dirty="0" smtClean="0">
                <a:hlinkClick r:id="rId4"/>
              </a:rPr>
              <a:t>i=average+english+word+length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814473" y="3092426"/>
            <a:ext cx="7739663" cy="2929881"/>
            <a:chOff x="815712" y="2992838"/>
            <a:chExt cx="7739663" cy="2929881"/>
          </a:xfrm>
        </p:grpSpPr>
        <p:pic>
          <p:nvPicPr>
            <p:cNvPr id="1026" name="Picture 2" descr="http://cdn1.tnwcdn.com/wp-content/blogs.dir/1/files/2012/01/Aig565bCAAAYgkB-520x36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12" y="2992838"/>
              <a:ext cx="3569302" cy="248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cdn1.tnwcdn.com/wp-content/blogs.dir/1/files/2012/01/AihPwurCQAA6oP9-520x33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4305" y="2992838"/>
              <a:ext cx="3871070" cy="2493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32683" y="5539695"/>
              <a:ext cx="1535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Overall tweets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2546" y="5553387"/>
              <a:ext cx="2513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From desktop web-client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0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1870</Words>
  <Application>Microsoft Office PowerPoint</Application>
  <PresentationFormat>On-screen Show (4:3)</PresentationFormat>
  <Paragraphs>275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DengXian</vt:lpstr>
      <vt:lpstr>DengXian Light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Social Media Sentiment Analysis – An Overview of Current Techniques</vt:lpstr>
      <vt:lpstr>Outline</vt:lpstr>
      <vt:lpstr>Papers used in this presentation</vt:lpstr>
      <vt:lpstr>PowerPoint Presentation</vt:lpstr>
      <vt:lpstr>Social media gives everyone a voice</vt:lpstr>
      <vt:lpstr>Sentiment analysis is useful</vt:lpstr>
      <vt:lpstr>Sentiment analysis is useful</vt:lpstr>
      <vt:lpstr>PowerPoint Presentation</vt:lpstr>
      <vt:lpstr>Features of social media text</vt:lpstr>
      <vt:lpstr>Features of social media text</vt:lpstr>
      <vt:lpstr>PowerPoint Presentation</vt:lpstr>
      <vt:lpstr>Current social media sentiment analysis techniques</vt:lpstr>
      <vt:lpstr>Learning-based Methods</vt:lpstr>
      <vt:lpstr>Lexicon-based Methods</vt:lpstr>
      <vt:lpstr>Lexicon-based Methods</vt:lpstr>
      <vt:lpstr>Lexicon-based Methods</vt:lpstr>
      <vt:lpstr>Learning-based VS Lexicon-based Methods</vt:lpstr>
      <vt:lpstr>VADER</vt:lpstr>
      <vt:lpstr>VADER Performance</vt:lpstr>
      <vt:lpstr>VADER Performance</vt:lpstr>
      <vt:lpstr>Conclusion</vt:lpstr>
      <vt:lpstr>VADER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Social Media – A Survey</dc:title>
  <dc:creator>Zhao, Peng (Student)</dc:creator>
  <cp:lastModifiedBy>Zhao, Peng (Student)</cp:lastModifiedBy>
  <cp:revision>125</cp:revision>
  <dcterms:created xsi:type="dcterms:W3CDTF">2015-10-29T20:46:01Z</dcterms:created>
  <dcterms:modified xsi:type="dcterms:W3CDTF">2015-11-17T18:40:24Z</dcterms:modified>
</cp:coreProperties>
</file>