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8"/>
  </p:handoutMasterIdLst>
  <p:sldIdLst>
    <p:sldId id="256" r:id="rId3"/>
    <p:sldId id="678" r:id="rId5"/>
    <p:sldId id="449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80" r:id="rId14"/>
    <p:sldId id="581" r:id="rId15"/>
    <p:sldId id="490" r:id="rId16"/>
    <p:sldId id="491" r:id="rId17"/>
    <p:sldId id="459" r:id="rId18"/>
    <p:sldId id="667" r:id="rId19"/>
    <p:sldId id="675" r:id="rId20"/>
    <p:sldId id="676" r:id="rId21"/>
    <p:sldId id="460" r:id="rId22"/>
    <p:sldId id="666" r:id="rId23"/>
    <p:sldId id="461" r:id="rId24"/>
    <p:sldId id="462" r:id="rId25"/>
    <p:sldId id="482" r:id="rId26"/>
    <p:sldId id="584" r:id="rId27"/>
    <p:sldId id="585" r:id="rId28"/>
    <p:sldId id="590" r:id="rId29"/>
    <p:sldId id="588" r:id="rId30"/>
    <p:sldId id="582" r:id="rId31"/>
    <p:sldId id="589" r:id="rId32"/>
    <p:sldId id="594" r:id="rId33"/>
    <p:sldId id="465" r:id="rId34"/>
    <p:sldId id="466" r:id="rId35"/>
    <p:sldId id="596" r:id="rId36"/>
    <p:sldId id="597" r:id="rId37"/>
    <p:sldId id="598" r:id="rId38"/>
    <p:sldId id="599" r:id="rId39"/>
    <p:sldId id="668" r:id="rId40"/>
    <p:sldId id="669" r:id="rId41"/>
    <p:sldId id="601" r:id="rId42"/>
    <p:sldId id="603" r:id="rId43"/>
    <p:sldId id="516" r:id="rId44"/>
    <p:sldId id="519" r:id="rId45"/>
    <p:sldId id="679" r:id="rId46"/>
    <p:sldId id="680" r:id="rId47"/>
    <p:sldId id="685" r:id="rId48"/>
    <p:sldId id="686" r:id="rId49"/>
    <p:sldId id="681" r:id="rId50"/>
    <p:sldId id="682" r:id="rId51"/>
    <p:sldId id="522" r:id="rId52"/>
    <p:sldId id="683" r:id="rId53"/>
    <p:sldId id="684" r:id="rId54"/>
    <p:sldId id="558" r:id="rId55"/>
    <p:sldId id="687" r:id="rId56"/>
    <p:sldId id="688" r:id="rId57"/>
    <p:sldId id="689" r:id="rId58"/>
    <p:sldId id="690" r:id="rId59"/>
    <p:sldId id="523" r:id="rId60"/>
    <p:sldId id="544" r:id="rId61"/>
    <p:sldId id="529" r:id="rId62"/>
    <p:sldId id="691" r:id="rId63"/>
    <p:sldId id="692" r:id="rId64"/>
    <p:sldId id="693" r:id="rId65"/>
    <p:sldId id="694" r:id="rId66"/>
    <p:sldId id="654" r:id="rId67"/>
    <p:sldId id="653" r:id="rId68"/>
    <p:sldId id="655" r:id="rId69"/>
    <p:sldId id="656" r:id="rId70"/>
    <p:sldId id="670" r:id="rId71"/>
    <p:sldId id="657" r:id="rId72"/>
    <p:sldId id="658" r:id="rId73"/>
    <p:sldId id="660" r:id="rId74"/>
    <p:sldId id="695" r:id="rId75"/>
    <p:sldId id="696" r:id="rId76"/>
    <p:sldId id="697" r:id="rId77"/>
    <p:sldId id="698" r:id="rId78"/>
    <p:sldId id="699" r:id="rId79"/>
    <p:sldId id="700" r:id="rId80"/>
    <p:sldId id="701" r:id="rId81"/>
    <p:sldId id="702" r:id="rId82"/>
    <p:sldId id="703" r:id="rId83"/>
    <p:sldId id="704" r:id="rId84"/>
    <p:sldId id="705" r:id="rId85"/>
    <p:sldId id="677" r:id="rId86"/>
    <p:sldId id="260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814" autoAdjust="0"/>
  </p:normalViewPr>
  <p:slideViewPr>
    <p:cSldViewPr>
      <p:cViewPr varScale="1">
        <p:scale>
          <a:sx n="114" d="100"/>
          <a:sy n="114" d="100"/>
        </p:scale>
        <p:origin x="9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1.jpeg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hyperlink" Target="https://github.com/contac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hyperlink" Target="https://windyzj.github.io/try_git/" TargetMode="External"/><Relationship Id="rId1" Type="http://schemas.openxmlformats.org/officeDocument/2006/relationships/image" Target="../media/image75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s://tortoisegit.org/" TargetMode="External"/><Relationship Id="rId1" Type="http://schemas.openxmlformats.org/officeDocument/2006/relationships/hyperlink" Target="https://git-for-windows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1640" y="2996952"/>
            <a:ext cx="6552728" cy="783217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zh-CN" altLang="en-US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rPr>
              <a:t>与</a:t>
            </a:r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zh-CN" altLang="en-US" sz="4400" b="1" spc="-150" dirty="0">
              <a:solidFill>
                <a:schemeClr val="bg1"/>
              </a:solidFill>
              <a:latin typeface="Verdana" panose="020B0604030504040204" pitchFamily="34" charset="0"/>
              <a:ea typeface="+mj-ea"/>
              <a:cs typeface="Verdana" panose="020B0604030504040204" pitchFamily="34" charset="0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-5198" y="5373216"/>
            <a:ext cx="6072230" cy="128588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7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sz="3200" dirty="0">
                <a:latin typeface="华文彩云" panose="02010800040101010101" pitchFamily="2" charset="-122"/>
                <a:ea typeface="华文彩云" panose="02010800040101010101" pitchFamily="2" charset="-122"/>
              </a:rPr>
              <a:t>讲师：</a:t>
            </a:r>
            <a:r>
              <a:rPr lang="zh-CN" altLang="en-US" sz="3200">
                <a:latin typeface="华文彩云" panose="02010800040101010101" pitchFamily="2" charset="-122"/>
                <a:ea typeface="华文彩云" panose="02010800040101010101" pitchFamily="2" charset="-122"/>
              </a:rPr>
              <a:t>张晨</a:t>
            </a:r>
            <a:endParaRPr lang="en-US" altLang="zh-CN" sz="32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340768"/>
            <a:ext cx="7995059" cy="4253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124744"/>
            <a:ext cx="6068646" cy="47707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052736"/>
            <a:ext cx="6984776" cy="54495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124744"/>
            <a:ext cx="6624736" cy="51482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539" y="1268760"/>
            <a:ext cx="675846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67544" y="5373216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980728"/>
            <a:ext cx="5400600" cy="42675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364088" y="1772816"/>
            <a:ext cx="3600400" cy="291642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628800"/>
            <a:ext cx="4780952" cy="37238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645683" y="1628800"/>
            <a:ext cx="3174789" cy="186998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选项：使用专用的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124744"/>
            <a:ext cx="4895238" cy="38095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412776"/>
            <a:ext cx="4800000" cy="3723809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5436096" y="1700808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672" y="1196752"/>
            <a:ext cx="5904656" cy="4540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9"/>
          <p:cNvSpPr txBox="1"/>
          <p:nvPr/>
        </p:nvSpPr>
        <p:spPr>
          <a:xfrm>
            <a:off x="-252536" y="136479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259632" y="37890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、必然趋势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259631" y="27089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、必点天赋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268760"/>
            <a:ext cx="3248025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72" y="1916832"/>
            <a:ext cx="5314060" cy="2700385"/>
          </a:xfrm>
          <a:prstGeom prst="rect">
            <a:avLst/>
          </a:prstGeom>
        </p:spPr>
      </p:pic>
      <p:sp>
        <p:nvSpPr>
          <p:cNvPr id="4" name="TextBox 47"/>
          <p:cNvSpPr txBox="1"/>
          <p:nvPr/>
        </p:nvSpPr>
        <p:spPr>
          <a:xfrm>
            <a:off x="844377" y="5949280"/>
            <a:ext cx="7993355" cy="300324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9"/>
          <p:cNvSpPr txBox="1"/>
          <p:nvPr/>
        </p:nvSpPr>
        <p:spPr>
          <a:xfrm>
            <a:off x="103805" y="2481973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14"/>
          <p:cNvSpPr txBox="1"/>
          <p:nvPr/>
        </p:nvSpPr>
        <p:spPr>
          <a:xfrm>
            <a:off x="323528" y="962836"/>
            <a:ext cx="9144000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395536" y="4332183"/>
            <a:ext cx="9144000" cy="166199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C:\Users\admin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项目都会共用属性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513941"/>
            <a:ext cx="7548639" cy="2419597"/>
          </a:xfrm>
          <a:prstGeom prst="rect">
            <a:avLst/>
          </a:prstGeom>
        </p:spPr>
      </p:pic>
      <p:sp>
        <p:nvSpPr>
          <p:cNvPr id="6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4"/>
          <p:cNvSpPr txBox="1"/>
          <p:nvPr/>
        </p:nvSpPr>
        <p:spPr>
          <a:xfrm>
            <a:off x="611560" y="1700808"/>
            <a:ext cx="664631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  <a:endParaRPr lang="zh-CN" altLang="en-US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491478" y="1268760"/>
            <a:ext cx="6993124" cy="154578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创建版本库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在项目文件夹内，执行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3200" dirty="0">
                <a:solidFill>
                  <a:srgbClr val="007C6A"/>
                </a:solidFill>
              </a:rPr>
              <a:t>git  </a:t>
            </a:r>
            <a:r>
              <a:rPr lang="en-US" altLang="zh-CN" sz="3200" dirty="0" err="1">
                <a:solidFill>
                  <a:srgbClr val="007C6A"/>
                </a:solidFill>
              </a:rPr>
              <a:t>init</a:t>
            </a:r>
            <a:endParaRPr lang="en-US" altLang="zh-CN" sz="3200" dirty="0">
              <a:solidFill>
                <a:srgbClr val="007C6A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21289" y="3068960"/>
            <a:ext cx="8256985" cy="2952328"/>
          </a:xfrm>
          <a:prstGeom prst="rect">
            <a:avLst/>
          </a:prstGeom>
        </p:spPr>
        <p:txBody>
          <a:bodyPr vert="horz" rtlCol="0" anchor="ctr">
            <a:normAutofit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新建文件后，通过</a:t>
            </a:r>
            <a:r>
              <a:rPr lang="en-US" altLang="zh-CN" sz="2400" dirty="0">
                <a:solidFill>
                  <a:srgbClr val="007C6A"/>
                </a:solidFill>
              </a:rPr>
              <a:t>git  status  </a:t>
            </a:r>
            <a:r>
              <a:rPr lang="zh-CN" altLang="en-US" sz="2400" dirty="0">
                <a:solidFill>
                  <a:srgbClr val="007C6A"/>
                </a:solidFill>
              </a:rPr>
              <a:t>进行查看文件状态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将文件添加到暂存区   </a:t>
            </a:r>
            <a:r>
              <a:rPr lang="en-US" altLang="zh-CN" sz="2400" dirty="0">
                <a:solidFill>
                  <a:srgbClr val="007C6A"/>
                </a:solidFill>
              </a:rPr>
              <a:t>git  add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提交文件到本地库  </a:t>
            </a:r>
            <a:r>
              <a:rPr lang="en-US" altLang="zh-CN" sz="2400" dirty="0">
                <a:solidFill>
                  <a:srgbClr val="007C6A"/>
                </a:solidFill>
              </a:rPr>
              <a:t>git  commit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编写注释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，完成提交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或者也可以</a:t>
            </a:r>
            <a:r>
              <a:rPr lang="en-US" altLang="zh-CN" sz="2400">
                <a:solidFill>
                  <a:srgbClr val="007C6A"/>
                </a:solidFill>
              </a:rPr>
              <a:t>git  commit  –</a:t>
            </a:r>
            <a:r>
              <a:rPr lang="en-US" altLang="zh-CN" sz="2400" dirty="0">
                <a:solidFill>
                  <a:srgbClr val="007C6A"/>
                </a:solidFill>
              </a:rPr>
              <a:t>m “</a:t>
            </a:r>
            <a:r>
              <a:rPr lang="zh-CN" altLang="en-US" sz="2400" dirty="0">
                <a:solidFill>
                  <a:srgbClr val="007C6A"/>
                </a:solidFill>
              </a:rPr>
              <a:t>注释内容</a:t>
            </a:r>
            <a:r>
              <a:rPr lang="en-US" altLang="zh-CN" sz="2400" dirty="0">
                <a:solidFill>
                  <a:srgbClr val="007C6A"/>
                </a:solidFill>
              </a:rPr>
              <a:t>”, </a:t>
            </a:r>
            <a:r>
              <a:rPr lang="zh-CN" altLang="en-US" sz="2400" dirty="0">
                <a:solidFill>
                  <a:srgbClr val="007C6A"/>
                </a:solidFill>
              </a:rPr>
              <a:t>直接带注释提交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     进行查看历史记录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</a:t>
            </a:r>
            <a:r>
              <a:rPr lang="en-US" altLang="zh-CN" sz="2400">
                <a:solidFill>
                  <a:srgbClr val="007C6A"/>
                </a:solidFill>
              </a:rPr>
              <a:t>log  --pretty=oneline </a:t>
            </a:r>
            <a:r>
              <a:rPr lang="zh-CN" altLang="en-US" sz="2400" dirty="0">
                <a:solidFill>
                  <a:srgbClr val="007C6A"/>
                </a:solidFill>
              </a:rPr>
              <a:t>文件名    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简易信息查看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HEAD^  </a:t>
            </a:r>
            <a:r>
              <a:rPr lang="zh-CN" altLang="en-US" sz="2400" dirty="0">
                <a:solidFill>
                  <a:srgbClr val="007C6A"/>
                </a:solidFill>
              </a:rPr>
              <a:t> 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47809" y="90197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版本穿越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进行查看历史记录的版本号，</a:t>
            </a:r>
            <a:r>
              <a:rPr lang="zh-CN" altLang="en-US" sz="2400" b="1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reflog  </a:t>
            </a:r>
            <a:r>
              <a:rPr lang="zh-CN" altLang="en-US" sz="2400" b="1">
                <a:solidFill>
                  <a:srgbClr val="007C6A"/>
                </a:solidFill>
              </a:rPr>
              <a:t>文件名</a:t>
            </a:r>
            <a:endParaRPr lang="en-US" altLang="zh-CN" sz="2400" b="1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reset  --hard  </a:t>
            </a:r>
            <a:r>
              <a:rPr lang="zh-CN" altLang="en-US" sz="2400" b="1">
                <a:solidFill>
                  <a:srgbClr val="007C6A"/>
                </a:solidFill>
              </a:rPr>
              <a:t>版本号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47808" y="2780928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6.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checkout </a:t>
            </a:r>
            <a:r>
              <a:rPr lang="en-US" altLang="zh-CN" sz="2400" dirty="0">
                <a:solidFill>
                  <a:srgbClr val="007C6A"/>
                </a:solidFill>
              </a:rPr>
              <a:t>-- </a:t>
            </a:r>
            <a:r>
              <a:rPr lang="zh-CN" altLang="en-US" sz="2400">
                <a:solidFill>
                  <a:srgbClr val="007C6A"/>
                </a:solidFill>
              </a:rPr>
              <a:t>文件名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02629" y="4438642"/>
            <a:ext cx="8256985" cy="179867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7.</a:t>
            </a:r>
            <a:r>
              <a:rPr lang="zh-CN" altLang="en-US" b="1">
                <a:sym typeface="Arial" panose="020B0604020202020204" pitchFamily="34" charset="0"/>
              </a:rPr>
              <a:t>删除某个文件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 </a:t>
            </a:r>
            <a:r>
              <a:rPr lang="zh-CN" altLang="en-US" sz="2400">
                <a:solidFill>
                  <a:srgbClr val="007C6A"/>
                </a:solidFill>
              </a:rPr>
              <a:t>先删除文件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再</a:t>
            </a:r>
            <a:r>
              <a:rPr lang="en-US" altLang="zh-CN" sz="2400">
                <a:solidFill>
                  <a:srgbClr val="007C6A"/>
                </a:solidFill>
              </a:rPr>
              <a:t>git add </a:t>
            </a:r>
            <a:r>
              <a:rPr lang="zh-CN" altLang="en-US" sz="2400">
                <a:solidFill>
                  <a:srgbClr val="007C6A"/>
                </a:solidFill>
              </a:rPr>
              <a:t>再提交</a:t>
            </a:r>
            <a:endParaRPr lang="en-US" altLang="zh-CN" sz="2400">
              <a:solidFill>
                <a:srgbClr val="007C6A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75856" y="1988840"/>
            <a:ext cx="5184576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83080" y="2564904"/>
            <a:ext cx="1368152" cy="3744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88224" y="2563179"/>
            <a:ext cx="1368152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478" y="2939845"/>
            <a:ext cx="824300" cy="135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0150" y="2996951"/>
            <a:ext cx="824300" cy="1358737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12959" y="2096851"/>
            <a:ext cx="1368152" cy="4065909"/>
            <a:chOff x="556975" y="1952836"/>
            <a:chExt cx="1368152" cy="4284476"/>
          </a:xfrm>
        </p:grpSpPr>
        <p:sp>
          <p:nvSpPr>
            <p:cNvPr id="2" name="圆角矩形 1"/>
            <p:cNvSpPr/>
            <p:nvPr/>
          </p:nvSpPr>
          <p:spPr>
            <a:xfrm>
              <a:off x="556975" y="1952836"/>
              <a:ext cx="1368152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923" y="2420888"/>
              <a:ext cx="672840" cy="27383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8600" y="20697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工作区</a:t>
              </a:r>
              <a:endParaRPr lang="zh-CN" altLang="en-US" b="1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86615" y="26109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暂存区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735579" y="2627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本地库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42093" y="2029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  <a:endParaRPr lang="zh-CN" altLang="en-US" b="1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19672" y="2996951"/>
            <a:ext cx="256694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207505" y="3068960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80435" y="267333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595500" y="270537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577715" y="3861048"/>
            <a:ext cx="24961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36575" y="3474717"/>
            <a:ext cx="23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checkout -- &lt;filename&gt;</a:t>
            </a:r>
            <a:endParaRPr lang="zh-CN" altLang="en-US" b="1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424623" y="4786153"/>
            <a:ext cx="5298432" cy="306442"/>
            <a:chOff x="1511750" y="3871148"/>
            <a:chExt cx="5298432" cy="306442"/>
          </a:xfrm>
        </p:grpSpPr>
        <p:cxnSp>
          <p:nvCxnSpPr>
            <p:cNvPr id="63" name="直接箭头连接符 62"/>
            <p:cNvCxnSpPr/>
            <p:nvPr/>
          </p:nvCxnSpPr>
          <p:spPr>
            <a:xfrm flipH="1">
              <a:off x="4471887" y="3871148"/>
              <a:ext cx="2338295" cy="0"/>
            </a:xfrm>
            <a:prstGeom prst="straightConnector1">
              <a:avLst/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10800000" flipV="1">
              <a:off x="1511750" y="3871148"/>
              <a:ext cx="5152125" cy="306442"/>
            </a:xfrm>
            <a:prstGeom prst="bentConnector3">
              <a:avLst>
                <a:gd name="adj1" fmla="val 15254"/>
              </a:avLst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2501578" y="4662170"/>
            <a:ext cx="3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reset --hard HEAD </a:t>
            </a:r>
            <a:endParaRPr lang="zh-CN" altLang="en-US" b="1" dirty="0"/>
          </a:p>
        </p:txBody>
      </p:sp>
      <p:sp>
        <p:nvSpPr>
          <p:cNvPr id="126" name="矩形 125"/>
          <p:cNvSpPr/>
          <p:nvPr/>
        </p:nvSpPr>
        <p:spPr>
          <a:xfrm>
            <a:off x="6052740" y="2084753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086633" y="2060425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25" name="右箭头 124"/>
          <p:cNvSpPr/>
          <p:nvPr/>
        </p:nvSpPr>
        <p:spPr>
          <a:xfrm rot="2372418">
            <a:off x="6443982" y="2421559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65348" y="848305"/>
            <a:ext cx="7848872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.git/index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  <a:endParaRPr lang="zh-CN" altLang="en-US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01578" y="175253"/>
            <a:ext cx="39292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理解工作区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01578" y="5848037"/>
            <a:ext cx="2167747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07505" y="5863653"/>
            <a:ext cx="172042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6681" y="5851243"/>
            <a:ext cx="177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620158" y="552659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108083" y="5848037"/>
            <a:ext cx="1028213" cy="3206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04971" y="54512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删除文件</a:t>
            </a:r>
            <a:endParaRPr lang="zh-CN" altLang="en-US" b="1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010541" y="5494321"/>
            <a:ext cx="457594" cy="646331"/>
            <a:chOff x="1777347" y="1426589"/>
            <a:chExt cx="457594" cy="64633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69" grpId="0"/>
      <p:bldP spid="33" grpId="0"/>
      <p:bldP spid="34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584" y="895965"/>
            <a:ext cx="694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主生产</a:t>
              </a:r>
              <a:endParaRPr lang="en-US" altLang="zh-CN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修改</a:t>
              </a:r>
              <a:r>
                <a:rPr lang="en-US" altLang="zh-CN" dirty="0"/>
                <a:t>bug</a:t>
              </a:r>
              <a:endParaRPr lang="en-US" altLang="zh-CN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开发功能</a:t>
              </a:r>
              <a:endParaRPr lang="en-US" altLang="zh-CN" dirty="0"/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创建分支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 branch  &lt;</a:t>
            </a:r>
            <a:r>
              <a:rPr lang="zh-CN" altLang="en-US" sz="2800" dirty="0">
                <a:solidFill>
                  <a:srgbClr val="007C6A"/>
                </a:solidFill>
              </a:rPr>
              <a:t>分支</a:t>
            </a:r>
            <a:r>
              <a:rPr lang="zh-CN" altLang="en-US" sz="2800">
                <a:solidFill>
                  <a:srgbClr val="007C6A"/>
                </a:solidFill>
              </a:rPr>
              <a:t>名</a:t>
            </a:r>
            <a:r>
              <a:rPr lang="en-US" altLang="zh-CN" sz="2800">
                <a:solidFill>
                  <a:srgbClr val="007C6A"/>
                </a:solidFill>
              </a:rPr>
              <a:t>&gt;</a:t>
            </a:r>
            <a:endParaRPr lang="en-US" altLang="zh-CN" sz="28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</a:rPr>
              <a:t>git branch –v  </a:t>
            </a:r>
            <a:r>
              <a:rPr lang="zh-CN" altLang="en-US" sz="2800">
                <a:solidFill>
                  <a:srgbClr val="007C6A"/>
                </a:solidFill>
              </a:rPr>
              <a:t>查看分支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切换分支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checkout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一步完成： </a:t>
            </a:r>
            <a:r>
              <a:rPr lang="en-US" altLang="zh-CN" sz="2400" dirty="0">
                <a:solidFill>
                  <a:srgbClr val="007C6A"/>
                </a:solidFill>
              </a:rPr>
              <a:t>git checkout  –b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合并分支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400" dirty="0">
                <a:solidFill>
                  <a:srgbClr val="007C6A"/>
                </a:solidFill>
              </a:rPr>
              <a:t>git  checkout  master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merge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73" y="4483547"/>
            <a:ext cx="6566809" cy="10721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867059" y="1861968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简介及安装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14"/>
          <p:cNvSpPr txBox="1"/>
          <p:nvPr/>
        </p:nvSpPr>
        <p:spPr>
          <a:xfrm>
            <a:off x="867059" y="2545033"/>
            <a:ext cx="664631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14"/>
          <p:cNvSpPr txBox="1"/>
          <p:nvPr/>
        </p:nvSpPr>
        <p:spPr>
          <a:xfrm>
            <a:off x="867059" y="3228099"/>
            <a:ext cx="568082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的协同办公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897094" y="3844773"/>
            <a:ext cx="5680826" cy="553998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中操作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867059" y="4561775"/>
            <a:ext cx="5680826" cy="553998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5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007C6A"/>
                </a:solidFill>
              </a:rPr>
              <a:t>git diff</a:t>
            </a:r>
            <a:r>
              <a:rPr lang="zh-CN" altLang="en-US" sz="2400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556" y="2348880"/>
            <a:ext cx="7236800" cy="24783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40" y="5626217"/>
            <a:ext cx="6588728" cy="85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4"/>
          <p:cNvSpPr txBox="1"/>
          <p:nvPr/>
        </p:nvSpPr>
        <p:spPr>
          <a:xfrm>
            <a:off x="827584" y="1916832"/>
            <a:ext cx="568082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介绍与实操</a:t>
            </a:r>
            <a:endParaRPr lang="zh-CN" altLang="en-US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是什么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13" name="Freeform 6"/>
          <p:cNvSpPr/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21" name="Freeform 15"/>
            <p:cNvSpPr/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Freeform 17"/>
          <p:cNvSpPr/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9" name="Freeform 13"/>
            <p:cNvSpPr/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88198" y="7346759"/>
            <a:ext cx="303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14" name="Freeform 7"/>
            <p:cNvSpPr/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62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Freeform 13"/>
            <p:cNvSpPr/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80" name="Freeform 13"/>
            <p:cNvSpPr/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1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5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100" name="Freeform 15"/>
            <p:cNvSpPr/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103" name="Freeform 15"/>
            <p:cNvSpPr/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484506" y="268993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不要使用</a:t>
            </a:r>
            <a:r>
              <a:rPr lang="en-US" altLang="zh-CN" sz="2400" dirty="0">
                <a:solidFill>
                  <a:srgbClr val="007C6A"/>
                </a:solidFill>
              </a:rPr>
              <a:t>163</a:t>
            </a:r>
            <a:r>
              <a:rPr lang="zh-CN" altLang="en-US" sz="2400" dirty="0">
                <a:solidFill>
                  <a:srgbClr val="007C6A"/>
                </a:solidFill>
              </a:rPr>
              <a:t>的邮箱，有可能收不到验证邮件。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hlinkClick r:id="rId1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网址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558906" y="2806637"/>
            <a:ext cx="15824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clone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  <a:endParaRPr lang="en-US" altLang="zh-CN" dirty="0"/>
          </a:p>
        </p:txBody>
      </p:sp>
      <p:sp>
        <p:nvSpPr>
          <p:cNvPr id="38" name="矩形 37"/>
          <p:cNvSpPr/>
          <p:nvPr/>
        </p:nvSpPr>
        <p:spPr>
          <a:xfrm>
            <a:off x="512908" y="3455755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提交代码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  <a:endParaRPr lang="en-US" altLang="zh-CN" dirty="0"/>
          </a:p>
        </p:txBody>
      </p:sp>
      <p:sp>
        <p:nvSpPr>
          <p:cNvPr id="44" name="矩形 43"/>
          <p:cNvSpPr/>
          <p:nvPr/>
        </p:nvSpPr>
        <p:spPr>
          <a:xfrm>
            <a:off x="491656" y="2410102"/>
            <a:ext cx="285794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准备工作：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、注册</a:t>
            </a:r>
            <a:r>
              <a:rPr lang="en-US" altLang="zh-CN" dirty="0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GitHub</a:t>
            </a:r>
            <a:r>
              <a:rPr lang="zh-CN" altLang="en-US" dirty="0"/>
              <a:t>搭建项目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606880" y="1441216"/>
            <a:ext cx="30227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推送代码到远端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remote add origin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  <a:endParaRPr lang="en-US" altLang="zh-CN" dirty="0"/>
          </a:p>
        </p:txBody>
      </p:sp>
      <p:sp>
        <p:nvSpPr>
          <p:cNvPr id="25" name="右箭头 2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31230" y="3140658"/>
            <a:ext cx="1589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248915" y="5888286"/>
            <a:ext cx="335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endParaRPr lang="en-US" altLang="zh-CN" dirty="0"/>
          </a:p>
          <a:p>
            <a:r>
              <a:rPr lang="en-US" altLang="zh-CN" dirty="0"/>
              <a:t>yuebuqun777888@126.com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5629599" y="5954876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  <a:endParaRPr lang="en-US" altLang="zh-CN" dirty="0"/>
          </a:p>
        </p:txBody>
      </p:sp>
      <p:sp>
        <p:nvSpPr>
          <p:cNvPr id="37" name="右箭头 36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19442" y="2079702"/>
            <a:ext cx="12169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push </a:t>
            </a:r>
            <a:endParaRPr lang="en-US" altLang="zh-CN" dirty="0"/>
          </a:p>
        </p:txBody>
      </p:sp>
      <p:sp>
        <p:nvSpPr>
          <p:cNvPr id="41" name="右箭头 40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17982" y="2752178"/>
            <a:ext cx="892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pull</a:t>
            </a:r>
            <a:endParaRPr lang="en-US" altLang="zh-CN" dirty="0"/>
          </a:p>
        </p:txBody>
      </p:sp>
      <p:sp>
        <p:nvSpPr>
          <p:cNvPr id="43" name="右箭头 42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40538" y="4118950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搭建代码库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config </a:t>
            </a:r>
            <a:endParaRPr lang="en-US" altLang="zh-CN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745" y="4439088"/>
            <a:ext cx="1315720" cy="1432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30" y="4407031"/>
            <a:ext cx="1243460" cy="1511934"/>
          </a:xfrm>
          <a:prstGeom prst="rect">
            <a:avLst/>
          </a:prstGeom>
        </p:spPr>
      </p:pic>
      <p:sp>
        <p:nvSpPr>
          <p:cNvPr id="49" name="圆柱形 48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093914" y="104167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GitHub 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807108" y="40701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954" y="34638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4967" y="24087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954" y="1381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49638" y="21026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9284" y="281203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52536" y="16990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93914" y="22236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3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9" grpId="0" animBg="1"/>
      <p:bldP spid="2" grpId="0"/>
      <p:bldP spid="48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增加远程地址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是指远程链接的代号，一般直接用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</a:rPr>
              <a:t>url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</a:rPr>
              <a:t>git  remote  add  origin  https://github.com/user111/Helloworld.git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3568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</a:rPr>
              <a:t>git  push  origin  master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从</a:t>
            </a:r>
            <a:r>
              <a:rPr lang="en-US" altLang="zh-CN" b="1" dirty="0"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sym typeface="Arial" panose="020B0604020202020204" pitchFamily="34" charset="0"/>
              </a:rPr>
              <a:t>上克隆一个项目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>
                <a:solidFill>
                  <a:srgbClr val="007C6A"/>
                </a:solidFill>
              </a:rPr>
              <a:t>&gt;   &lt;</a:t>
            </a:r>
            <a:r>
              <a:rPr lang="zh-CN" altLang="en-US" sz="2400" b="1">
                <a:solidFill>
                  <a:srgbClr val="007C6A"/>
                </a:solidFill>
              </a:rPr>
              <a:t>新项目</a:t>
            </a:r>
            <a:r>
              <a:rPr lang="zh-CN" altLang="en-US" sz="2400" b="1" dirty="0">
                <a:solidFill>
                  <a:srgbClr val="007C6A"/>
                </a:solidFill>
              </a:rPr>
              <a:t>目录名</a:t>
            </a:r>
            <a:r>
              <a:rPr lang="en-US" altLang="zh-CN" sz="2400" b="1" dirty="0">
                <a:solidFill>
                  <a:srgbClr val="007C6A"/>
                </a:solidFill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的项目名。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的代号。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</a:rPr>
              <a:t>git  clone  https://github.com/user111/Helloworld.git   </a:t>
            </a:r>
            <a:r>
              <a:rPr lang="en-US" altLang="zh-CN" sz="2400" b="1" dirty="0" err="1">
                <a:solidFill>
                  <a:srgbClr val="007C6A"/>
                </a:solidFill>
              </a:rPr>
              <a:t>hello_world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git pull origin  master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19" y="3284984"/>
            <a:ext cx="8383187" cy="3096344"/>
          </a:xfrm>
          <a:prstGeom prst="rect">
            <a:avLst/>
          </a:prstGeom>
        </p:spPr>
      </p:pic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82" y="2886836"/>
            <a:ext cx="380263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合作伙伴会收到邀请邮件。点击</a:t>
            </a:r>
            <a:r>
              <a:rPr lang="en-US" altLang="zh-CN" b="1" dirty="0">
                <a:solidFill>
                  <a:srgbClr val="007C6A"/>
                </a:solidFill>
              </a:rPr>
              <a:t>View invitation </a:t>
            </a:r>
            <a:r>
              <a:rPr lang="zh-CN" altLang="en-US" b="1" dirty="0">
                <a:solidFill>
                  <a:srgbClr val="007C6A"/>
                </a:solidFill>
              </a:rPr>
              <a:t>按钮后会跳转至</a:t>
            </a:r>
            <a:r>
              <a:rPr lang="en-US" altLang="zh-CN" b="1" dirty="0">
                <a:solidFill>
                  <a:srgbClr val="007C6A"/>
                </a:solidFill>
              </a:rPr>
              <a:t>GitHub</a:t>
            </a:r>
            <a:r>
              <a:rPr lang="zh-CN" altLang="en-US" b="1" dirty="0">
                <a:solidFill>
                  <a:srgbClr val="007C6A"/>
                </a:solidFill>
              </a:rPr>
              <a:t>页面，让合作伙伴选择，是否接受邀请。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点击接受后，则合伙伙伴正式加入项目，获得直接提交代码的权限。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68" y="4941168"/>
            <a:ext cx="4116963" cy="154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协作冲突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b="1">
                <a:solidFill>
                  <a:srgbClr val="007C6A"/>
                </a:solidFill>
              </a:rPr>
              <a:t>,</a:t>
            </a:r>
            <a:r>
              <a:rPr lang="zh-CN" altLang="en-US" sz="2000" b="1">
                <a:solidFill>
                  <a:srgbClr val="007C6A"/>
                </a:solidFill>
              </a:rPr>
              <a:t>需要程序员手工解决。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1785" y="5471046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09319" y="4544432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48772" y="5286380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48281" y="472550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04589" y="35283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3369" y="603584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06229" y="59750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89509" y="315122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43034" y="4089899"/>
            <a:ext cx="1081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03123" y="475282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0" name="乘号 29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815" y="2620732"/>
            <a:ext cx="171012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解决冲突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三板斧：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1</a:t>
            </a:r>
            <a:r>
              <a:rPr lang="zh-CN" altLang="en-US" b="1">
                <a:solidFill>
                  <a:srgbClr val="007C6A"/>
                </a:solidFill>
              </a:rPr>
              <a:t>、修改合并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2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add 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3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commit</a:t>
            </a:r>
            <a:endParaRPr lang="en-US" altLang="zh-CN" b="1">
              <a:solidFill>
                <a:srgbClr val="007C6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0" grpId="0" animBg="1"/>
      <p:bldP spid="23" grpId="0"/>
      <p:bldP spid="24" grpId="0"/>
      <p:bldP spid="22" grpId="0"/>
      <p:bldP spid="29" grpId="0"/>
      <p:bldP spid="30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842773" y="3947371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  <a:endParaRPr lang="en-US" altLang="zh-CN" sz="20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2.imgtn.bdimg.com/it/u=2995154774,93471591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93" y="2280742"/>
            <a:ext cx="2657391" cy="14821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60032" y="2262582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6516216" y="3551441"/>
            <a:ext cx="1872208" cy="957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 rot="7470883">
            <a:off x="6165289" y="3149364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87518" y="4238851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13" name="下箭头 12"/>
          <p:cNvSpPr/>
          <p:nvPr/>
        </p:nvSpPr>
        <p:spPr>
          <a:xfrm rot="11860945">
            <a:off x="4888104" y="3418776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5017031">
            <a:off x="3810815" y="2401913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135733">
            <a:off x="3516846" y="3638060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948264" y="5223397"/>
            <a:ext cx="1872208" cy="1098802"/>
          </a:xfrm>
          <a:prstGeom prst="wedgeRectCallout">
            <a:avLst>
              <a:gd name="adj1" fmla="val -32756"/>
              <a:gd name="adj2" fmla="val -1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免费用可以，</a:t>
            </a:r>
            <a:endParaRPr lang="en-US" altLang="zh-CN" dirty="0"/>
          </a:p>
          <a:p>
            <a:pPr algn="ctr"/>
            <a:r>
              <a:rPr lang="zh-CN" altLang="en-US" dirty="0"/>
              <a:t>但是别破解</a:t>
            </a:r>
            <a:endParaRPr lang="zh-CN" altLang="en-US" dirty="0"/>
          </a:p>
        </p:txBody>
      </p:sp>
      <p:sp>
        <p:nvSpPr>
          <p:cNvPr id="16" name="文本框 19"/>
          <p:cNvSpPr txBox="1"/>
          <p:nvPr/>
        </p:nvSpPr>
        <p:spPr>
          <a:xfrm>
            <a:off x="155575" y="1268760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6" grpId="0" animBg="1"/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4782" y="590777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r>
              <a:rPr lang="en-US" altLang="zh-CN" dirty="0"/>
              <a:t>yuebuqun777888@126.com</a:t>
            </a:r>
            <a:endParaRPr lang="en-US" altLang="zh-CN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745" y="4570220"/>
            <a:ext cx="1195277" cy="1301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31" y="4570220"/>
            <a:ext cx="1129632" cy="1373529"/>
          </a:xfrm>
          <a:prstGeom prst="rect">
            <a:avLst/>
          </a:prstGeom>
        </p:spPr>
      </p:pic>
      <p:sp>
        <p:nvSpPr>
          <p:cNvPr id="24" name="左右箭头 23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20920706">
            <a:off x="3655809" y="129035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51984" y="958846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0056204">
            <a:off x="3743602" y="154694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78" y="3541810"/>
            <a:ext cx="1206067" cy="1406200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41" name="直接箭头连接符 40"/>
          <p:cNvCxnSpPr>
            <a:stCxn id="21" idx="3"/>
            <a:endCxn id="3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右箭头 22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54555" y="5971849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5932698" y="497611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东方不败</a:t>
            </a:r>
            <a:endParaRPr lang="en-US" altLang="zh-CN" dirty="0"/>
          </a:p>
          <a:p>
            <a:r>
              <a:rPr lang="en-US" altLang="zh-CN" dirty="0"/>
              <a:t>dongfang777888@126.com</a:t>
            </a:r>
            <a:endParaRPr lang="en-US" altLang="zh-CN" dirty="0"/>
          </a:p>
        </p:txBody>
      </p:sp>
      <p:sp>
        <p:nvSpPr>
          <p:cNvPr id="40" name="右箭头 39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/>
      <p:bldP spid="38" grpId="0" animBg="1"/>
      <p:bldP spid="39" grpId="0" animBg="1"/>
      <p:bldP spid="37" grpId="0"/>
      <p:bldP spid="40" grpId="0" animBg="1"/>
      <p:bldP spid="42" grpId="0"/>
      <p:bldP spid="43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484784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中使用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网站上建立仓库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2267744" y="162223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3" y="1793914"/>
            <a:ext cx="6803813" cy="235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1556792"/>
            <a:ext cx="4968552" cy="4841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980728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网站上建立仓库，填写仓库相关信息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1988840"/>
            <a:ext cx="6009524" cy="2400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67544" y="1052736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复制仓库地址的连接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2068399"/>
            <a:ext cx="6723809" cy="41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settings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Version Control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</a:t>
            </a:r>
            <a:endParaRPr lang="en-US" altLang="zh-CN" sz="20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选择本地的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Git.exe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的位置 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05273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settings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Version Control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 </a:t>
            </a:r>
            <a:endParaRPr lang="en-US" altLang="zh-CN" sz="20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填写网站登录的用户名密码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2276872"/>
            <a:ext cx="6324477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916832"/>
            <a:ext cx="7083956" cy="2376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中，通过版本控制软件创建项目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7" y="4658081"/>
            <a:ext cx="5897688" cy="177139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800" y="1018039"/>
            <a:ext cx="3447619" cy="2847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选择新建项目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827584" y="3935052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有时候会弹出让你提交文件的提示，请选择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，并勾中不再提示。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929501"/>
            <a:ext cx="3600000" cy="139047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132856"/>
            <a:ext cx="7647619" cy="3400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55576" y="935148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增加一个类，然后右键点击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，添加到暂存区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边形 37"/>
          <p:cNvSpPr/>
          <p:nvPr/>
        </p:nvSpPr>
        <p:spPr>
          <a:xfrm>
            <a:off x="3203848" y="2191284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备份</a:t>
            </a:r>
            <a:endParaRPr lang="zh-CN" altLang="en-US" sz="2000" b="1" dirty="0"/>
          </a:p>
        </p:txBody>
      </p:sp>
      <p:sp>
        <p:nvSpPr>
          <p:cNvPr id="46" name="六边形 45"/>
          <p:cNvSpPr/>
          <p:nvPr/>
        </p:nvSpPr>
        <p:spPr>
          <a:xfrm>
            <a:off x="3203848" y="335903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协同开发</a:t>
            </a:r>
            <a:endParaRPr lang="zh-CN" altLang="en-US" sz="2000" b="1" dirty="0"/>
          </a:p>
        </p:txBody>
      </p:sp>
      <p:sp>
        <p:nvSpPr>
          <p:cNvPr id="47" name="六边形 46"/>
          <p:cNvSpPr/>
          <p:nvPr/>
        </p:nvSpPr>
        <p:spPr>
          <a:xfrm>
            <a:off x="2195736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冲突解决</a:t>
            </a:r>
            <a:endParaRPr lang="zh-CN" altLang="en-US" sz="2000" b="1" dirty="0"/>
          </a:p>
        </p:txBody>
      </p:sp>
      <p:sp>
        <p:nvSpPr>
          <p:cNvPr id="48" name="六边形 47"/>
          <p:cNvSpPr/>
          <p:nvPr/>
        </p:nvSpPr>
        <p:spPr>
          <a:xfrm>
            <a:off x="4211960" y="3917431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版本记录</a:t>
            </a:r>
            <a:endParaRPr lang="zh-CN" altLang="en-US" sz="2000" b="1" dirty="0"/>
          </a:p>
        </p:txBody>
      </p:sp>
      <p:sp>
        <p:nvSpPr>
          <p:cNvPr id="49" name="六边形 48"/>
          <p:cNvSpPr/>
          <p:nvPr/>
        </p:nvSpPr>
        <p:spPr>
          <a:xfrm>
            <a:off x="5220072" y="335699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分支管理</a:t>
            </a:r>
            <a:endParaRPr lang="zh-CN" altLang="en-US" sz="2000" b="1" dirty="0"/>
          </a:p>
        </p:txBody>
      </p:sp>
      <p:sp>
        <p:nvSpPr>
          <p:cNvPr id="50" name="六边形 49"/>
          <p:cNvSpPr/>
          <p:nvPr/>
        </p:nvSpPr>
        <p:spPr>
          <a:xfrm>
            <a:off x="2195736" y="395072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权限管理</a:t>
            </a:r>
            <a:endParaRPr lang="zh-CN" altLang="en-US" sz="2000" b="1" dirty="0"/>
          </a:p>
        </p:txBody>
      </p:sp>
      <p:sp>
        <p:nvSpPr>
          <p:cNvPr id="51" name="六边形 50"/>
          <p:cNvSpPr/>
          <p:nvPr/>
        </p:nvSpPr>
        <p:spPr>
          <a:xfrm>
            <a:off x="5220072" y="450912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代码审查</a:t>
            </a:r>
            <a:endParaRPr lang="zh-CN" altLang="en-US" sz="2000" b="1" dirty="0"/>
          </a:p>
        </p:txBody>
      </p:sp>
      <p:sp>
        <p:nvSpPr>
          <p:cNvPr id="53" name="六边形 52"/>
          <p:cNvSpPr/>
          <p:nvPr/>
        </p:nvSpPr>
        <p:spPr>
          <a:xfrm>
            <a:off x="4211960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历史追查</a:t>
            </a:r>
            <a:endParaRPr lang="zh-CN" altLang="en-US" sz="2000" b="1" dirty="0"/>
          </a:p>
        </p:txBody>
      </p:sp>
      <p:sp>
        <p:nvSpPr>
          <p:cNvPr id="54" name="六边形 53"/>
          <p:cNvSpPr/>
          <p:nvPr/>
        </p:nvSpPr>
        <p:spPr>
          <a:xfrm>
            <a:off x="4211960" y="162098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版本还原</a:t>
            </a:r>
            <a:endParaRPr lang="zh-CN" altLang="en-US" sz="2000" b="1" dirty="0"/>
          </a:p>
        </p:txBody>
      </p:sp>
      <p:sp>
        <p:nvSpPr>
          <p:cNvPr id="11" name="文本框 19"/>
          <p:cNvSpPr txBox="1"/>
          <p:nvPr/>
        </p:nvSpPr>
        <p:spPr>
          <a:xfrm>
            <a:off x="251520" y="11299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版本管理系统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333" y="1881381"/>
            <a:ext cx="7133333" cy="30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935148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增加一个类，然后右键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File.. ,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39552" y="98072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填写提交信息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514536"/>
            <a:ext cx="8457143" cy="461904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44" y="1740346"/>
            <a:ext cx="8457143" cy="4619048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97659" y="99629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填写提交信息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2348880"/>
            <a:ext cx="8847619" cy="26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659" y="99629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然后推送到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495409"/>
            <a:ext cx="6142857" cy="5142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然后推送到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上验证是否上传成功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628800"/>
            <a:ext cx="7761905" cy="408571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另外一个项目成员也下载代码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367" y="3861048"/>
            <a:ext cx="6161905" cy="15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62" y="1809231"/>
            <a:ext cx="6476190" cy="171428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clone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下来的项目中的文件夹转化为模块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983088"/>
            <a:ext cx="5171429" cy="11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65" y="3501008"/>
            <a:ext cx="5019048" cy="1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340768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zh-CN" altLang="en-US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889161"/>
            <a:ext cx="4317309" cy="192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4813" y="22696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用户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2" y="2924944"/>
            <a:ext cx="4209550" cy="19229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767" y="22696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用户 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7117" y="5211551"/>
            <a:ext cx="83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两个开发人员同样一块代码，但是做了不同的修改，其中一个人提交了，另外一个人再提交就会报错。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8864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推送到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3528" y="1124744"/>
            <a:ext cx="83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两个开发人员同样一块代码，但是做了不同的修改，其中一个人提交了，另外一个人再提交就会报错。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348880"/>
            <a:ext cx="4609524" cy="19809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568" y="455909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可以直接选择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会帮你把最新代码下载下来，然后跟你本地代码发生冲突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484784"/>
            <a:ext cx="6451698" cy="1642099"/>
            <a:chOff x="1299578" y="1891193"/>
            <a:chExt cx="6451698" cy="1642099"/>
          </a:xfrm>
        </p:grpSpPr>
        <p:sp>
          <p:nvSpPr>
            <p:cNvPr id="11" name="流程图: 磁盘 10"/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Subversion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318817" y="2252291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84498" y="281669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8816" y="28749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3315" y="22483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67593" y="375843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948" y="4702247"/>
            <a:ext cx="8280400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zh-CN" altLang="en-US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9"/>
          <p:cNvSpPr txBox="1"/>
          <p:nvPr/>
        </p:nvSpPr>
        <p:spPr>
          <a:xfrm>
            <a:off x="1893174" y="18926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集中管理型版本管理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76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然后又三个选项，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、直接以你本地代码为准覆盖掉别人的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2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、直接以别人代码为准覆盖掉你的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3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、手工合并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2492896"/>
            <a:ext cx="4176464" cy="378322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2060848"/>
            <a:ext cx="8808980" cy="2592288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467544" y="4653136"/>
            <a:ext cx="1584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你自己的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26876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然后又三个选项，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、直接以你本地代码为准覆盖掉别人的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2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、直接以别人代码为准覆盖掉你的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3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、手工合并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/>
          </a:p>
        </p:txBody>
      </p:sp>
      <p:sp>
        <p:nvSpPr>
          <p:cNvPr id="5" name="TextBox 8"/>
          <p:cNvSpPr txBox="1"/>
          <p:nvPr/>
        </p:nvSpPr>
        <p:spPr>
          <a:xfrm>
            <a:off x="6876256" y="4653136"/>
            <a:ext cx="158417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别人的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067944" y="4680579"/>
            <a:ext cx="158417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合并后的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048" y="908720"/>
            <a:ext cx="2304256" cy="23870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68960"/>
            <a:ext cx="8400000" cy="3485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126876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编辑合并后，再次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   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76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，再次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1988840"/>
            <a:ext cx="3209524" cy="1533333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62880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开发流程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开发流程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723403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177281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4513" y="3573016"/>
            <a:ext cx="7099517" cy="2903090"/>
            <a:chOff x="1566627" y="2924944"/>
            <a:chExt cx="7099517" cy="2903090"/>
          </a:xfrm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11560" y="177107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Gitflow</a:t>
            </a:r>
            <a:r>
              <a:rPr lang="zh-CN" altLang="en-US" sz="20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2000" dirty="0">
                <a:solidFill>
                  <a:srgbClr val="FF0000"/>
                </a:solidFill>
              </a:rPr>
              <a:t>设立了</a:t>
            </a:r>
            <a:r>
              <a:rPr lang="zh-CN" altLang="en-US" sz="20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20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29" y="3429000"/>
            <a:ext cx="8755326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7" idx="3"/>
          </p:cNvCxnSpPr>
          <p:nvPr/>
        </p:nvCxnSpPr>
        <p:spPr>
          <a:xfrm>
            <a:off x="1426640" y="3169671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1422" y="3076105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09007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934348" y="3195763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79071" y="1884814"/>
            <a:ext cx="112756" cy="10968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4" idx="0"/>
            <a:endCxn id="104" idx="4"/>
          </p:cNvCxnSpPr>
          <p:nvPr/>
        </p:nvCxnSpPr>
        <p:spPr>
          <a:xfrm flipV="1">
            <a:off x="8373498" y="3715807"/>
            <a:ext cx="145806" cy="27218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399797" y="3460430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endCxn id="100" idx="4"/>
          </p:cNvCxnSpPr>
          <p:nvPr/>
        </p:nvCxnSpPr>
        <p:spPr>
          <a:xfrm flipV="1">
            <a:off x="8519304" y="1877967"/>
            <a:ext cx="132643" cy="149175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4667" y="2969616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330225" y="2966723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67" y="3388440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380252" y="3599224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  <p:bldP spid="7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3961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29262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39552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115452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552" y="2159000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、程序员上传到服务器的代码要求是完整版本，但是程序员开发过程中想做小版本的管理，以便追溯查询，怎么破？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54062" y="3664214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、系统正在上线运行，时不时还要修改</a:t>
            </a:r>
            <a:r>
              <a:rPr lang="en-US" altLang="zh-CN" dirty="0"/>
              <a:t>bug</a:t>
            </a:r>
            <a:r>
              <a:rPr lang="zh-CN" altLang="en-US" dirty="0"/>
              <a:t>，要增加好几个功能要几个月，如何管理几个版本？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604514" y="5169428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、如何管理一个分布在世界各地、互不相识的大型开发团队？</a:t>
            </a:r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74515" y="3573016"/>
            <a:ext cx="777686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en-US" altLang="zh-CN" dirty="0"/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  <a:endParaRPr lang="en-US" altLang="zh-CN" dirty="0"/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  <a:endParaRPr lang="en-US" altLang="zh-CN" dirty="0"/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  <a:endParaRPr lang="en-US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  <a:endParaRPr lang="en-US" altLang="zh-CN" dirty="0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  <a:endParaRPr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创建分支操作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362786"/>
            <a:ext cx="7590476" cy="27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153238"/>
            <a:ext cx="2171429" cy="27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4769060"/>
            <a:ext cx="1942857" cy="1304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730" y="4643501"/>
            <a:ext cx="3523809" cy="124761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771800" y="3717032"/>
            <a:ext cx="720080" cy="1153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63336" y="5085184"/>
            <a:ext cx="656536" cy="72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267058" y="5092347"/>
            <a:ext cx="656536" cy="72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60853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在这个分支下增加新代码，</a:t>
            </a:r>
            <a:endParaRPr lang="en-US" altLang="zh-CN" sz="24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本地提交，然后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到远端</a:t>
            </a:r>
            <a:endParaRPr lang="en-US" altLang="zh-CN" sz="24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之后可以在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上看到新的分支被上传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3573016"/>
            <a:ext cx="4185836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3385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想要查看该分支内容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748" y="4365104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把远程分支下载下来变成本地分支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40" y="1664858"/>
            <a:ext cx="4028571" cy="2323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554292"/>
            <a:ext cx="2390476" cy="2914286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7199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另一个开发人员，想获得分支，把分支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9175" y="3454224"/>
            <a:ext cx="2857143" cy="28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580952" cy="12476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584" y="3933056"/>
            <a:ext cx="2855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能看到远程分支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195" y="1806630"/>
            <a:ext cx="3781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首先切换到主干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1475" y="4437112"/>
            <a:ext cx="4063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在主干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分支上选择要合并的分支进行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960" y="1133128"/>
            <a:ext cx="7079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如果该分支内容修改没有问题，可以合并到主干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056" y="1878939"/>
            <a:ext cx="3714286" cy="19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5" y="3722990"/>
            <a:ext cx="3609524" cy="2628571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11560" y="1268760"/>
            <a:ext cx="7696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最后把经过合并的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master, push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到远端即完成了一个功能在主干上的提交。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503938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1335780"/>
            <a:ext cx="3756156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“自架私服版”的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2681234"/>
            <a:ext cx="341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官网： https://about.gitlab.com/</a:t>
            </a:r>
            <a:endParaRPr lang="zh-CN" altLang="en-US" b="1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385970"/>
            <a:ext cx="445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下载网址： https://about.gitlab.com/</a:t>
            </a:r>
            <a:r>
              <a:rPr lang="en-US" altLang="zh-CN" b="1" dirty="0">
                <a:solidFill>
                  <a:srgbClr val="007C6A"/>
                </a:solidFill>
              </a:rPr>
              <a:t>install</a:t>
            </a:r>
            <a:endParaRPr lang="zh-CN" altLang="en-US" b="1" dirty="0">
              <a:solidFill>
                <a:srgbClr val="007C6A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8953" y="1038802"/>
            <a:ext cx="3539588" cy="67080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231427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 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23320" y="4481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3568" y="1916832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sudo yum install -y curl policycoreutils-python openssh-server cronie 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sudo lokkit -s http -s ssh 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3962" y="3804026"/>
            <a:ext cx="3392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此命令要等久一会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2406" y="3814976"/>
            <a:ext cx="29586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sudo gitlab-ctl reconfigure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2406" y="3066936"/>
            <a:ext cx="70631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sudo rpm -ivh gitlab-ce-11.9.0-ce.0.el6.x86_64.rpm </a:t>
            </a:r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42250" y="314304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027451" y="340264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35931" y="1782003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973348" y="5018427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799841" y="4992549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183450" y="5097680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009944" y="5071802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322991" y="1181946"/>
            <a:ext cx="1222757" cy="5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678820" y="4059307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3871142" y="3482976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4736307" y="327025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7912702" y="3868960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209654" y="3792537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7699398" y="4837179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4444546" y="235592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3126112" y="221913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" idx="2"/>
          </p:cNvCxnSpPr>
          <p:nvPr/>
        </p:nvCxnSpPr>
        <p:spPr>
          <a:xfrm flipH="1">
            <a:off x="2181186" y="245461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>
          <a:xfrm>
            <a:off x="1887806" y="381470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512915" y="2690091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6206" y="2716553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775267" y="261389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磁盘 75"/>
          <p:cNvSpPr/>
          <p:nvPr/>
        </p:nvSpPr>
        <p:spPr>
          <a:xfrm>
            <a:off x="4409875" y="3903080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1705522" y="4266029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863514" y="4394233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836395" y="2186350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775267" y="1971778"/>
            <a:ext cx="1671820" cy="3157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890960" y="2294345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5447087" y="184742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磁盘 91"/>
          <p:cNvSpPr/>
          <p:nvPr/>
        </p:nvSpPr>
        <p:spPr>
          <a:xfrm>
            <a:off x="6663735" y="340454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endCxn id="53" idx="4"/>
          </p:cNvCxnSpPr>
          <p:nvPr/>
        </p:nvCxnSpPr>
        <p:spPr>
          <a:xfrm>
            <a:off x="7203315" y="3866978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734600" y="236132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20089" y="4738981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520091" y="5278064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520090" y="5756770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0089" y="6235476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99" grpId="0"/>
      <p:bldP spid="10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893918"/>
            <a:ext cx="7696472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url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sudo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vim /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etc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gitlab.rb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04" y="3645024"/>
            <a:ext cx="7917552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sudo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vim /opt/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/embedded/service/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-rails/config/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gitlab.yml</a:t>
            </a:r>
            <a:endParaRPr lang="en-US" altLang="zh-CN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935" y="4124002"/>
            <a:ext cx="4038600" cy="8286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544" y="5262358"/>
            <a:ext cx="3031599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 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host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映射为 </a:t>
            </a:r>
            <a:endParaRPr lang="en-US" altLang="zh-CN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12821"/>
            <a:ext cx="6257925" cy="1190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97" y="5913451"/>
            <a:ext cx="349567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893918"/>
            <a:ext cx="7696472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启动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2132856"/>
            <a:ext cx="4107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7C6A"/>
                </a:solidFill>
              </a:rPr>
              <a:t>sudo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gitlab-ctl</a:t>
            </a:r>
            <a:r>
              <a:rPr lang="en-US" altLang="zh-CN" sz="2400" dirty="0">
                <a:solidFill>
                  <a:srgbClr val="007C6A"/>
                </a:solidFill>
              </a:rPr>
              <a:t> start             </a:t>
            </a:r>
            <a:r>
              <a:rPr lang="zh-CN" altLang="en-US" sz="2400" dirty="0">
                <a:solidFill>
                  <a:srgbClr val="007C6A"/>
                </a:solidFill>
              </a:rPr>
              <a:t>启动</a:t>
            </a:r>
            <a:endParaRPr lang="zh-CN" altLang="en-US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7231" y="2740278"/>
            <a:ext cx="41584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7C6A"/>
                </a:solidFill>
              </a:rPr>
              <a:t>sudo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gitlab-ctl</a:t>
            </a:r>
            <a:r>
              <a:rPr lang="en-US" altLang="zh-CN" sz="2400" dirty="0">
                <a:solidFill>
                  <a:srgbClr val="007C6A"/>
                </a:solidFill>
              </a:rPr>
              <a:t> stop             </a:t>
            </a:r>
            <a:r>
              <a:rPr lang="zh-CN" altLang="en-US" sz="2400" dirty="0">
                <a:solidFill>
                  <a:srgbClr val="007C6A"/>
                </a:solidFill>
              </a:rPr>
              <a:t>关闭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 err="1">
                <a:solidFill>
                  <a:srgbClr val="007C6A"/>
                </a:solidFill>
              </a:rPr>
              <a:t>sudo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gitlab-ctl</a:t>
            </a:r>
            <a:r>
              <a:rPr lang="en-US" altLang="zh-CN" sz="2400" dirty="0">
                <a:solidFill>
                  <a:srgbClr val="007C6A"/>
                </a:solidFill>
              </a:rPr>
              <a:t>  restart         </a:t>
            </a:r>
            <a:r>
              <a:rPr lang="zh-CN" altLang="en-US" sz="2400" dirty="0">
                <a:solidFill>
                  <a:srgbClr val="007C6A"/>
                </a:solidFill>
              </a:rPr>
              <a:t>重启</a:t>
            </a:r>
            <a:endParaRPr lang="zh-CN" altLang="en-US" sz="2400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263480"/>
            <a:ext cx="7696472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开机自启动设置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4975719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C6A"/>
                </a:solidFill>
              </a:rPr>
              <a:t>默认为</a:t>
            </a:r>
            <a:r>
              <a:rPr lang="zh-CN" altLang="en-US" sz="1600" dirty="0">
                <a:solidFill>
                  <a:srgbClr val="007C6A"/>
                </a:solidFill>
              </a:rPr>
              <a:t>开机</a:t>
            </a:r>
            <a:r>
              <a:rPr lang="zh-CN" altLang="en-US" dirty="0">
                <a:solidFill>
                  <a:srgbClr val="007C6A"/>
                </a:solidFill>
              </a:rPr>
              <a:t>启动</a:t>
            </a:r>
            <a:endParaRPr lang="zh-CN" altLang="en-US" dirty="0">
              <a:solidFill>
                <a:srgbClr val="007C6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5502417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7C6A"/>
                </a:solidFill>
              </a:rPr>
              <a:t>vim /etc/init/gitlab-runsvdir.conf</a:t>
            </a:r>
            <a:endParaRPr lang="en-US" altLang="zh-CN" sz="1600" dirty="0">
              <a:solidFill>
                <a:srgbClr val="007C6A"/>
              </a:solidFill>
            </a:endParaRPr>
          </a:p>
          <a:p>
            <a:r>
              <a:rPr lang="zh-CN" altLang="en-US" sz="1600" dirty="0">
                <a:solidFill>
                  <a:srgbClr val="007C6A"/>
                </a:solidFill>
              </a:rPr>
              <a:t>如需要关闭，把对应的运行级别号去掉即可</a:t>
            </a:r>
            <a:endParaRPr lang="zh-CN" altLang="en-US" sz="1600" dirty="0">
              <a:solidFill>
                <a:srgbClr val="007C6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657" y="4871378"/>
            <a:ext cx="38385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893918"/>
            <a:ext cx="7696472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进入页面 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http://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gitlab.atguigu.com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480595"/>
            <a:ext cx="5004048" cy="2117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2" y="3789040"/>
            <a:ext cx="7696472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进入页面 首次登录，要设置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root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用户密码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941168"/>
            <a:ext cx="3384376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后续操作与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雷同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08720"/>
            <a:ext cx="5081840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完成你的第一次</a:t>
            </a:r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 request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672" y="2276872"/>
            <a:ext cx="5596483" cy="42224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21436" y="1655516"/>
            <a:ext cx="4717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hlinkClick r:id="rId2"/>
              </a:rPr>
              <a:t>https://windyzj.github.io/try_git/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0" y="1570568"/>
            <a:ext cx="4572000" cy="496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感想留言板：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817146" y="1412776"/>
            <a:ext cx="6946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1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>
                <a:solidFill>
                  <a:srgbClr val="007C6A"/>
                </a:solidFill>
              </a:rPr>
              <a:t>、 </a:t>
            </a:r>
            <a:r>
              <a:rPr lang="en-US" altLang="zh-CN" sz="2400">
                <a:solidFill>
                  <a:srgbClr val="007C6A"/>
                </a:solidFill>
              </a:rPr>
              <a:t> Idea  </a:t>
            </a:r>
            <a:r>
              <a:rPr lang="zh-CN" altLang="en-US" sz="2400">
                <a:solidFill>
                  <a:srgbClr val="007C6A"/>
                </a:solidFill>
              </a:rPr>
              <a:t>插件</a:t>
            </a:r>
            <a:endParaRPr lang="en-US" altLang="zh-CN" sz="240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6796</Words>
  <Application>WPS 演示</Application>
  <PresentationFormat>全屏显示(4:3)</PresentationFormat>
  <Paragraphs>789</Paragraphs>
  <Slides>84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4" baseType="lpstr">
      <vt:lpstr>Arial</vt:lpstr>
      <vt:lpstr>宋体</vt:lpstr>
      <vt:lpstr>Wingdings</vt:lpstr>
      <vt:lpstr>Verdana</vt:lpstr>
      <vt:lpstr>Arial Unicode MS</vt:lpstr>
      <vt:lpstr>华文彩云</vt:lpstr>
      <vt:lpstr>微软雅黑</vt:lpstr>
      <vt:lpstr>黑体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鹏鹏鹏先森</cp:lastModifiedBy>
  <cp:revision>1523</cp:revision>
  <dcterms:created xsi:type="dcterms:W3CDTF">2013-03-04T07:19:00Z</dcterms:created>
  <dcterms:modified xsi:type="dcterms:W3CDTF">2020-02-22T09:57:02Z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2052-11.1.0.9501</vt:lpwstr>
  </property>
</Properties>
</file>