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60" r:id="rId2"/>
    <p:sldMasterId id="2147483673" r:id="rId3"/>
  </p:sldMasterIdLst>
  <p:sldIdLst>
    <p:sldId id="256" r:id="rId4"/>
    <p:sldId id="257" r:id="rId5"/>
    <p:sldId id="281" r:id="rId6"/>
    <p:sldId id="265" r:id="rId7"/>
    <p:sldId id="271" r:id="rId8"/>
    <p:sldId id="272" r:id="rId9"/>
    <p:sldId id="273" r:id="rId10"/>
    <p:sldId id="274" r:id="rId11"/>
    <p:sldId id="278" r:id="rId12"/>
    <p:sldId id="275" r:id="rId13"/>
    <p:sldId id="276" r:id="rId14"/>
    <p:sldId id="280" r:id="rId15"/>
    <p:sldId id="277" r:id="rId16"/>
    <p:sldId id="282" r:id="rId17"/>
    <p:sldId id="285" r:id="rId18"/>
    <p:sldId id="279" r:id="rId19"/>
    <p:sldId id="284" r:id="rId20"/>
    <p:sldId id="28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525"/>
            <a:ext cx="9144000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669"/>
            <a:ext cx="9144000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978" indent="0" algn="ctr">
              <a:buNone/>
              <a:defRPr sz="1600"/>
            </a:lvl7pPr>
            <a:lvl8pPr marL="3201167" indent="0" algn="ctr">
              <a:buNone/>
              <a:defRPr sz="1600"/>
            </a:lvl8pPr>
            <a:lvl9pPr marL="365835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7462"/>
            <a:ext cx="2743200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2019/5/13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7462"/>
            <a:ext cx="41148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3300" y="6382862"/>
            <a:ext cx="2743200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74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7462"/>
            <a:ext cx="27432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7462"/>
            <a:ext cx="41148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3300" y="6382862"/>
            <a:ext cx="27432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640"/>
            <a:ext cx="10515600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109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508425-FA12-45B2-9B7F-59085A856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638E3BA-AF45-4F92-97BD-284E35F44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ADF28AC-9E6A-4C43-9590-7DE75CF1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46A-D1E3-4EFF-AF82-36CE9B91FB1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1E5BE75-AF34-4FDF-9289-8B317E1E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91495B7-4CF4-41C3-A884-07CB1406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A142-7778-4D66-98FD-373A523F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930830-B6B4-421F-A7C3-E77543BF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17AC618-EEFD-44A2-BF6C-22283F6A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685DC9-09BE-41D9-AADC-B644D61D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46A-D1E3-4EFF-AF82-36CE9B91FB1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42FC6B1-0282-4148-BA26-48E75ED3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627A36C-E34D-449A-B250-CFB13852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A142-7778-4D66-98FD-373A523F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83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941725-C7D5-4C98-8D05-B970C503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339C4F5-3B94-4E52-BE2F-04A89A17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377CB91-2E4F-4268-90D5-CAD36EAE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46A-D1E3-4EFF-AF82-36CE9B91FB1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BEFBBAD-6F79-4AF3-A30C-AC22DBA3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662DC02-7B67-4E8A-840F-4AA1CB59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A142-7778-4D66-98FD-373A523F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3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C9907A-40A4-4402-8846-A2FE7549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531A56-9BA0-4B8C-A988-17DBFAEB6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765FFD9-0711-4F3F-877D-B563D51A8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568BFD4-2E26-4CAB-8994-D8E4E652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46A-D1E3-4EFF-AF82-36CE9B91FB1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026D316-949E-4EBF-9AAB-3CAA283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52C1F8F-F50A-443B-871D-21D20940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A142-7778-4D66-98FD-373A523F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589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E4EFCA-EAE2-4D4B-99F3-0E65FC64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946F22F-4C70-4DA4-B3FB-799424E8C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A6BE9C8-D187-47F0-A486-82E6E2CE0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DAC9812-877D-4934-A9F4-D236264A1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8839334-B21E-401C-B80C-7C2C512E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FE9D0B7-FDC5-46F6-B621-735C7E16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46A-D1E3-4EFF-AF82-36CE9B91FB1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817C2055-52CF-4625-8BC5-CE1080DC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E367605-7483-446F-8BAF-F5BEEF8E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A142-7778-4D66-98FD-373A523F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08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226DFB-CA59-45E7-A6F9-181C0E5C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5056F27-75BC-4501-8B31-AF53A217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46A-D1E3-4EFF-AF82-36CE9B91FB1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CCAD62-0F98-4D37-9AA4-DBDB3F7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F7312C2-0664-4974-B6C3-CBB60655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A142-7778-4D66-98FD-373A523F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87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51BF7F8-0F2E-4AE2-9926-0C05A408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46A-D1E3-4EFF-AF82-36CE9B91FB1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C3969DD-DE71-4BA6-AC20-0F9A7FFF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CBA0733-7B12-4330-AC1C-7C0B2453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A142-7778-4D66-98FD-373A523F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87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DF0752-BEEC-4A59-826A-FCC2F593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34326CF-FB6A-433B-8ED7-22806D95D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974ACB8-6618-491E-B41B-74B7785A7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FF6314E-BE01-4ECE-A53B-9C885523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46A-D1E3-4EFF-AF82-36CE9B91FB1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D36E44A-C209-4F70-85E6-263F743E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469B968-C933-42C2-A986-4E5F337D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A142-7778-4D66-98FD-373A523F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07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4E1CFA-DD9F-4EEE-B850-0B636A68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5BBAE3C-DCE1-4148-A62F-0495910A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4A56611-3972-4010-9CF7-683747A41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836A6DE-A954-4DA2-9E7A-7A6027A4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46A-D1E3-4EFF-AF82-36CE9B91FB1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D2FAFDA-CB97-434F-91CE-0401EDF5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7CB7E6D-AD27-41A7-8D9F-62C628D7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A142-7778-4D66-98FD-373A523F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5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89"/>
            <a:ext cx="10515600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8644"/>
            <a:ext cx="10515600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7462"/>
            <a:ext cx="27432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2019/5/13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7462"/>
            <a:ext cx="4114800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3300" y="6382862"/>
            <a:ext cx="27432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74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831F1B-FB6A-49ED-B9AE-42E99C4C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0E7E1DB-3116-480D-ABF0-C315A6D36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AAC593E-BF04-4CCE-8002-8546A30E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46A-D1E3-4EFF-AF82-36CE9B91FB1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AFE8325-B350-4813-AF0E-CF17F2CD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CA3F73-F6D4-4C80-8341-8CB01836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A142-7778-4D66-98FD-373A523F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266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13C4062-AF4A-4ED3-B075-CB883A23F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69788CB-F39F-4701-A421-792A9AD6D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9AAB2EA-AA55-4AAE-B1BA-731CA7A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46A-D1E3-4EFF-AF82-36CE9B91FB1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FBD1129-5565-4043-B483-9872BB3D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989F177-D0F5-4C79-B991-71C10EBC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A142-7778-4D66-98FD-373A523F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826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1FEF97-C15F-42C0-985D-6A6754CD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20D7F51-75EC-4A0F-883E-43D959FA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46A-D1E3-4EFF-AF82-36CE9B91FB1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A8EF10B-59DA-4675-B665-D7CC8F9D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ACF49D4-9EE9-4CAD-B294-4470DB3F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A142-7778-4D66-98FD-373A523F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48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99EBA6-5EBB-4E05-9D8C-322686667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B8602CE-DD20-4416-B990-6F5EB4276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EAB44D-DCBF-42CA-A70F-D343549D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797C-3C9B-44EA-A646-BCD64B063F46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2B922A7-BC8B-406B-87B7-AFA15655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67B8E91-6930-4FC8-8CB2-8814EB25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6EFE-2E79-4299-8BD6-6ED7767FB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51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FE9AD4-B5F6-4B51-B5E8-CB59C5B3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FCB0DD-E309-4356-9173-D4844103E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CA85D2-F3F9-4C01-877B-B0050EB5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797C-3C9B-44EA-A646-BCD64B063F46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4FD331E-D00E-4B27-B577-428014C2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0EC6415-ED02-4AC5-969A-0209950C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6EFE-2E79-4299-8BD6-6ED7767FB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98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317EA2-628E-4DF1-8DD8-7620FA5B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0052BE2-2B45-4DFC-8095-5BFA64B4D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AD2F717-797A-4A7E-B38F-70C27EB7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797C-3C9B-44EA-A646-BCD64B063F46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BAB8D98-8B4A-47CA-89CC-2691275A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E126227-F174-49E2-976A-52C6F6D6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6EFE-2E79-4299-8BD6-6ED7767FB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21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4C8C96-7515-4B61-9E23-0A597C79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5577BBF-3119-4CCE-AC6F-344BF252E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A7692E7-6104-40DE-B3BB-90AF65801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0912370-42D2-4503-B79B-D9793346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797C-3C9B-44EA-A646-BCD64B063F46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FD0718A-241F-4672-A617-49AD61B5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E05C1D1-8D97-4E36-80BD-8A965A72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6EFE-2E79-4299-8BD6-6ED7767FB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405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6FF1AF-DC42-47C4-8172-29F52BD8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5943FF6-3F83-4A84-BFE4-414638AAC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CF4458E-D9CA-4E66-953A-52798C6E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A7465E4-A53A-4128-9807-ECDC6C2EA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5D781DD-604C-445E-98B9-AB09C8E22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29AD6B3-42B7-4FFC-8DE4-F13AE1A8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797C-3C9B-44EA-A646-BCD64B063F46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9F4ABB8-5240-42D0-B0CC-518EF341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BADE012-AC91-45C9-A044-5F663C64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6EFE-2E79-4299-8BD6-6ED7767FB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87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E5BCD86-1F94-4333-99F2-0DCF5BA4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C28E318-3B0F-40AE-9812-2A8A9309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797C-3C9B-44EA-A646-BCD64B063F46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E47D902-C7D4-42EA-AB5B-660735A0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B60D749-7576-423F-844B-D923B0F7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6EFE-2E79-4299-8BD6-6ED7767FB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22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71C0E86-B4CA-4EE1-9CCD-1BB68B9E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797C-3C9B-44EA-A646-BCD64B063F46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7047A49-6E17-45F9-B39A-8C01723C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F3BA052-EDC0-4265-A617-03F28C16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6EFE-2E79-4299-8BD6-6ED7767FB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98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7462"/>
            <a:ext cx="2743200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7462"/>
            <a:ext cx="41148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3300" y="6382862"/>
            <a:ext cx="2743200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826"/>
            <a:ext cx="10515600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573289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2DE79E-AEA3-4CF6-9D45-CCC307BB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64438EB-D7DA-4004-A53E-CD58EDDA1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ECC3029-E4E3-4B69-BF04-CCC9F2270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CD0D735-815C-452F-8B31-FF6E5C24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797C-3C9B-44EA-A646-BCD64B063F46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47E5B01-B331-402C-AAB2-FCFFFA99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2D6CEA1-E8E4-47D9-ADF9-9AE6AEE3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6EFE-2E79-4299-8BD6-6ED7767FB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87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307ACB-5090-4A5B-BD1C-B66E17F2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52653C1-7A5D-464C-8F60-A874CAB1B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758A852-F580-45F3-A111-561635089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6015140-E3D4-42E0-B6F0-FEFC5F2C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797C-3C9B-44EA-A646-BCD64B063F46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A701A30-B8E7-487D-AF30-5A990CFA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7B6DE1E-F497-408C-A858-01CF345B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6EFE-2E79-4299-8BD6-6ED7767FB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420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224991-F9E6-474C-A3A7-DEC01E9A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A42C6AA2-9F94-4FAB-93AC-7D213FB84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97757C-B625-4736-8D40-4617376D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797C-3C9B-44EA-A646-BCD64B063F46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0754554-5390-4F4E-B744-57B79B62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346173-73F4-4144-A1D9-C2B345C8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6EFE-2E79-4299-8BD6-6ED7767FB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856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E66FCC47-627C-4746-B7D1-9D83EF388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C51073C-A5B1-4E32-A793-6E9AFA8F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79825E4-B9F0-4402-9FF4-16BEC223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797C-3C9B-44EA-A646-BCD64B063F46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D975EFE-3FB0-452D-A756-B82FD126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AC65B12-A60D-47AA-B52E-89DD18B1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6EFE-2E79-4299-8BD6-6ED7767FB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89"/>
            <a:ext cx="105156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944"/>
            <a:ext cx="5181600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944"/>
            <a:ext cx="5181600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7462"/>
            <a:ext cx="27432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7462"/>
            <a:ext cx="41148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3300" y="6382862"/>
            <a:ext cx="27432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7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89"/>
            <a:ext cx="105156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5267"/>
            <a:ext cx="5157787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978" indent="0">
              <a:buNone/>
              <a:defRPr sz="1600" b="1"/>
            </a:lvl7pPr>
            <a:lvl8pPr marL="3201167" indent="0">
              <a:buNone/>
              <a:defRPr sz="1600" b="1"/>
            </a:lvl8pPr>
            <a:lvl9pPr marL="365835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6067"/>
            <a:ext cx="5157787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745267"/>
            <a:ext cx="5183188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978" indent="0">
              <a:buNone/>
              <a:defRPr sz="1600" b="1"/>
            </a:lvl7pPr>
            <a:lvl8pPr marL="3201167" indent="0">
              <a:buNone/>
              <a:defRPr sz="1600" b="1"/>
            </a:lvl8pPr>
            <a:lvl9pPr marL="365835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616067"/>
            <a:ext cx="5183188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7462"/>
            <a:ext cx="27432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7462"/>
            <a:ext cx="41148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3300" y="6382862"/>
            <a:ext cx="27432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9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378"/>
            <a:ext cx="5715000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7462"/>
            <a:ext cx="2743200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7462"/>
            <a:ext cx="41148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3300" y="6382862"/>
            <a:ext cx="2743200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855"/>
            <a:ext cx="5715000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  <p:extLst>
      <p:ext uri="{BB962C8B-B14F-4D97-AF65-F5344CB8AC3E}">
        <p14:creationId xmlns:p14="http://schemas.microsoft.com/office/powerpoint/2010/main" val="362174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7462"/>
            <a:ext cx="27432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7462"/>
            <a:ext cx="41148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3300" y="6382862"/>
            <a:ext cx="27432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7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1" y="713797"/>
            <a:ext cx="4681655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798"/>
            <a:ext cx="5711883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978" indent="0">
              <a:buNone/>
              <a:defRPr sz="2000"/>
            </a:lvl7pPr>
            <a:lvl8pPr marL="3201167" indent="0">
              <a:buNone/>
              <a:defRPr sz="2000"/>
            </a:lvl8pPr>
            <a:lvl9pPr marL="365835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1" y="2314278"/>
            <a:ext cx="4681655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978" indent="0">
              <a:buNone/>
              <a:defRPr sz="1000"/>
            </a:lvl7pPr>
            <a:lvl8pPr marL="3201167" indent="0">
              <a:buNone/>
              <a:defRPr sz="1000"/>
            </a:lvl8pPr>
            <a:lvl9pPr marL="365835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7462"/>
            <a:ext cx="2743200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2019/5/13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7462"/>
            <a:ext cx="4114800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3300" y="6382862"/>
            <a:ext cx="2743200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8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9" y="365190"/>
            <a:ext cx="908901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90"/>
            <a:ext cx="9446443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7462"/>
            <a:ext cx="27432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7462"/>
            <a:ext cx="41148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3300" y="6382862"/>
            <a:ext cx="27432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5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83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8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572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76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978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16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55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F66298E-125E-4583-9CBF-C42111A3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4AB9EAC-F097-4410-887D-624E5033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6872BBA-7348-4681-9F64-13D54579D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C46A-D1E3-4EFF-AF82-36CE9B91FB1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AB19C0F-14CB-4884-BEC0-AAC4982BC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981BE41-AF03-42D3-970E-5915CFD5E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9A142-7778-4D66-98FD-373A523F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7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8353547-AD93-4864-9E87-E96B5B16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05AB0EA-B47B-4962-AF19-285A8486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7BD6694-01CA-4CC4-8BC2-D316CA1F1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797C-3C9B-44EA-A646-BCD64B063F46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000800C-F387-491A-8016-383A6355A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43FCF46-512B-4A71-B205-AEC18D870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66EFE-2E79-4299-8BD6-6ED7767FB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5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pipdotnet/ipdb-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834000-E706-41A3-A455-D76C59A10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大数据平台项目实战</a:t>
            </a:r>
          </a:p>
        </p:txBody>
      </p:sp>
    </p:spTree>
    <p:extLst>
      <p:ext uri="{BB962C8B-B14F-4D97-AF65-F5344CB8AC3E}">
        <p14:creationId xmlns:p14="http://schemas.microsoft.com/office/powerpoint/2010/main" val="369727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FA43A5-BEE0-4ADC-8B23-1C0E41C1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实战需求三、业务指标实现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38C77E7-04F1-4E7B-BA81-0C65A179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指标二、渠道访问统计</a:t>
            </a:r>
          </a:p>
        </p:txBody>
      </p:sp>
    </p:spTree>
    <p:extLst>
      <p:ext uri="{BB962C8B-B14F-4D97-AF65-F5344CB8AC3E}">
        <p14:creationId xmlns:p14="http://schemas.microsoft.com/office/powerpoint/2010/main" val="65579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FA43A5-BEE0-4ADC-8B23-1C0E41C1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实战需求三、业务指标实现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38C77E7-04F1-4E7B-BA81-0C65A179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指标三、访问次数分布统计：</a:t>
            </a:r>
            <a:r>
              <a:rPr lang="zh-CN" altLang="en-US" sz="1600" dirty="0"/>
              <a:t>我们的指标是</a:t>
            </a:r>
            <a:r>
              <a:rPr lang="en-US" altLang="zh-CN" sz="1600" dirty="0"/>
              <a:t>1-2</a:t>
            </a:r>
            <a:r>
              <a:rPr lang="zh-CN" altLang="en-US" sz="1600" dirty="0"/>
              <a:t>次</a:t>
            </a:r>
            <a:r>
              <a:rPr lang="en-US" altLang="zh-CN" sz="1600" dirty="0"/>
              <a:t>(</a:t>
            </a:r>
            <a:r>
              <a:rPr lang="zh-CN" altLang="en-US" sz="1600" dirty="0"/>
              <a:t>包含</a:t>
            </a:r>
            <a:r>
              <a:rPr lang="en-US" altLang="zh-CN" sz="1600" dirty="0"/>
              <a:t>)</a:t>
            </a:r>
            <a:r>
              <a:rPr lang="zh-CN" altLang="en-US" sz="1600" dirty="0"/>
              <a:t>，</a:t>
            </a:r>
            <a:r>
              <a:rPr lang="en-US" altLang="zh-CN" sz="1600" dirty="0"/>
              <a:t>3-4</a:t>
            </a:r>
            <a:r>
              <a:rPr lang="zh-CN" altLang="en-US" sz="1600" dirty="0"/>
              <a:t>次</a:t>
            </a:r>
            <a:r>
              <a:rPr lang="en-US" altLang="zh-CN" sz="1600" dirty="0"/>
              <a:t>(</a:t>
            </a:r>
            <a:r>
              <a:rPr lang="zh-CN" altLang="en-US" sz="1600" dirty="0"/>
              <a:t>包含</a:t>
            </a:r>
            <a:r>
              <a:rPr lang="en-US" altLang="zh-CN" sz="1600" dirty="0"/>
              <a:t>)</a:t>
            </a:r>
            <a:r>
              <a:rPr lang="zh-CN" altLang="en-US" sz="1600" dirty="0"/>
              <a:t>，大于</a:t>
            </a:r>
            <a:r>
              <a:rPr lang="en-US" altLang="zh-CN" sz="1600" dirty="0"/>
              <a:t>4</a:t>
            </a:r>
            <a:r>
              <a:rPr lang="zh-CN" altLang="en-US" sz="1600" dirty="0"/>
              <a:t>次</a:t>
            </a:r>
            <a:endParaRPr lang="en-US" altLang="zh-CN" sz="16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29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FA43A5-BEE0-4ADC-8B23-1C0E41C1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实战需求三、业务指标实现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38C77E7-04F1-4E7B-BA81-0C65A179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指标四、漏斗分析：</a:t>
            </a:r>
            <a:r>
              <a:rPr lang="zh-CN" altLang="en-US" sz="1600" dirty="0"/>
              <a:t>打开</a:t>
            </a:r>
            <a:r>
              <a:rPr lang="en-US" altLang="zh-CN" sz="1600" dirty="0"/>
              <a:t>app -&gt; </a:t>
            </a:r>
            <a:r>
              <a:rPr lang="zh-CN" altLang="en-US" sz="1600" dirty="0"/>
              <a:t>开始看视频 </a:t>
            </a:r>
            <a:r>
              <a:rPr lang="en-US" altLang="zh-CN" sz="1600" dirty="0"/>
              <a:t>- &gt; </a:t>
            </a:r>
            <a:r>
              <a:rPr lang="zh-CN" altLang="en-US" sz="1600" dirty="0"/>
              <a:t>完成视频 </a:t>
            </a:r>
            <a:r>
              <a:rPr lang="en-US" altLang="zh-CN" sz="1600" dirty="0"/>
              <a:t>-&gt; </a:t>
            </a:r>
            <a:r>
              <a:rPr lang="zh-CN" altLang="en-US" sz="1600" dirty="0"/>
              <a:t>开始作业 </a:t>
            </a:r>
            <a:r>
              <a:rPr lang="en-US" altLang="zh-CN" sz="1600" dirty="0"/>
              <a:t>-&gt; </a:t>
            </a:r>
            <a:r>
              <a:rPr lang="zh-CN" altLang="en-US" sz="1600" dirty="0"/>
              <a:t>完成作业</a:t>
            </a:r>
          </a:p>
        </p:txBody>
      </p:sp>
    </p:spTree>
    <p:extLst>
      <p:ext uri="{BB962C8B-B14F-4D97-AF65-F5344CB8AC3E}">
        <p14:creationId xmlns:p14="http://schemas.microsoft.com/office/powerpoint/2010/main" val="268145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FA43A5-BEE0-4ADC-8B23-1C0E41C1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实战需求三、业务指标实现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38C77E7-04F1-4E7B-BA81-0C65A179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指标五、</a:t>
            </a:r>
            <a:r>
              <a:rPr lang="en-US" altLang="zh-CN" dirty="0"/>
              <a:t>7</a:t>
            </a:r>
            <a:r>
              <a:rPr lang="zh-CN" altLang="en-US" dirty="0"/>
              <a:t>日留存分析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709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FA43A5-BEE0-4ADC-8B23-1C0E41C1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实战需求三、业务指标实现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38C77E7-04F1-4E7B-BA81-0C65A179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统计指标通过</a:t>
            </a:r>
            <a:r>
              <a:rPr lang="en-US" altLang="zh-CN" dirty="0"/>
              <a:t>Sqoop</a:t>
            </a:r>
            <a:r>
              <a:rPr lang="zh-CN" altLang="en-US" dirty="0"/>
              <a:t>导入到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、先保证能够正确导出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、思考一个场景，如何能够保证导入过程中数据不会产生脏数据（真实企业面试题，面了</a:t>
            </a:r>
            <a:r>
              <a:rPr lang="en-US" altLang="zh-CN" sz="1600" dirty="0"/>
              <a:t>100+</a:t>
            </a:r>
            <a:r>
              <a:rPr lang="zh-CN" altLang="en-US" sz="1600" dirty="0"/>
              <a:t>候选人没有人能够答上来，包括工作</a:t>
            </a:r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r>
              <a:rPr lang="en-US" altLang="zh-CN" sz="1600" dirty="0"/>
              <a:t>6</a:t>
            </a:r>
            <a:r>
              <a:rPr lang="zh-CN" altLang="en-US" sz="1600"/>
              <a:t>年的）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3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1EE511-9B77-4395-BDA4-8838DA32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实战需求四、实时统计新增</a:t>
            </a:r>
            <a:r>
              <a:rPr lang="en-US" altLang="zh-CN" dirty="0"/>
              <a:t>VIP</a:t>
            </a:r>
            <a:r>
              <a:rPr lang="zh-CN" altLang="en-US" dirty="0"/>
              <a:t>数量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0045A4F-5D61-432B-8098-8B817F30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D7880E5C-BCDD-416B-ABD4-6A789161DCC5}"/>
              </a:ext>
            </a:extLst>
          </p:cNvPr>
          <p:cNvSpPr txBox="1">
            <a:spLocks/>
          </p:cNvSpPr>
          <p:nvPr/>
        </p:nvSpPr>
        <p:spPr>
          <a:xfrm>
            <a:off x="990600" y="1991044"/>
            <a:ext cx="10515600" cy="4352099"/>
          </a:xfr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38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57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76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需求</a:t>
            </a:r>
            <a:r>
              <a:rPr lang="en-US" altLang="zh-CN" dirty="0">
                <a:sym typeface="Wingdings" panose="05000000000000000000" pitchFamily="2" charset="2"/>
              </a:rPr>
              <a:t>: (</a:t>
            </a:r>
            <a:r>
              <a:rPr lang="zh-CN" altLang="en-US" dirty="0">
                <a:sym typeface="Wingdings" panose="05000000000000000000" pitchFamily="2" charset="2"/>
              </a:rPr>
              <a:t>保证数据精确消费一次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、按天、省份分组，最后统计结果类似于：</a:t>
            </a:r>
            <a:r>
              <a:rPr lang="en-US" altLang="zh-CN" dirty="0"/>
              <a:t>2018-04-08</a:t>
            </a:r>
            <a:r>
              <a:rPr lang="zh-CN" altLang="en-US" dirty="0"/>
              <a:t>北京新增</a:t>
            </a:r>
            <a:r>
              <a:rPr lang="en-US" altLang="zh-CN" dirty="0"/>
              <a:t>VIP188</a:t>
            </a:r>
            <a:r>
              <a:rPr lang="zh-CN" altLang="en-US" dirty="0"/>
              <a:t>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、统计结果存储在</a:t>
            </a:r>
            <a:r>
              <a:rPr lang="en-US" altLang="zh-CN" dirty="0" err="1"/>
              <a:t>Mysql</a:t>
            </a:r>
            <a:r>
              <a:rPr lang="zh-CN" altLang="en-US" dirty="0"/>
              <a:t>中，表结构如下：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CREATE TABLE `</a:t>
            </a:r>
            <a:r>
              <a:rPr lang="en-US" altLang="zh-CN" sz="1600" dirty="0" err="1"/>
              <a:t>vip_increment_analysis</a:t>
            </a:r>
            <a:r>
              <a:rPr lang="en-US" altLang="zh-CN" sz="1600" dirty="0"/>
              <a:t>` (  </a:t>
            </a:r>
          </a:p>
          <a:p>
            <a:pPr marL="0" indent="0">
              <a:buNone/>
            </a:pPr>
            <a:r>
              <a:rPr lang="en-US" altLang="zh-CN" sz="1600" dirty="0"/>
              <a:t>  `province` varchar(128) DEFAULT NULL,  </a:t>
            </a:r>
          </a:p>
          <a:p>
            <a:pPr marL="0" indent="0">
              <a:buNone/>
            </a:pPr>
            <a:r>
              <a:rPr lang="en-US" altLang="zh-CN" sz="1600" dirty="0"/>
              <a:t>  `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` int(11) DEFAULT NULL,  </a:t>
            </a:r>
          </a:p>
          <a:p>
            <a:pPr marL="0" indent="0">
              <a:buNone/>
            </a:pPr>
            <a:r>
              <a:rPr lang="en-US" altLang="zh-CN" sz="1600" dirty="0"/>
              <a:t>  `dt` varchar(128) DEFAULT NULL  </a:t>
            </a:r>
          </a:p>
          <a:p>
            <a:pPr marL="0" indent="0">
              <a:buNone/>
            </a:pPr>
            <a:r>
              <a:rPr lang="en-US" altLang="zh-CN" sz="1600" dirty="0"/>
              <a:t>) ENGINE=</a:t>
            </a:r>
            <a:r>
              <a:rPr lang="en-US" altLang="zh-CN" sz="1600" dirty="0" err="1"/>
              <a:t>InnoDB</a:t>
            </a:r>
            <a:r>
              <a:rPr lang="en-US" altLang="zh-CN" sz="1600" dirty="0"/>
              <a:t> DEFAULT CHARSET=utf8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、使用</a:t>
            </a:r>
            <a:r>
              <a:rPr lang="en-US" altLang="zh-CN" dirty="0"/>
              <a:t>ipip.net</a:t>
            </a:r>
            <a:r>
              <a:rPr lang="zh-CN" altLang="en-US" dirty="0"/>
              <a:t>解析</a:t>
            </a:r>
            <a:r>
              <a:rPr lang="en-US" altLang="zh-CN" dirty="0" err="1"/>
              <a:t>ip</a:t>
            </a:r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https://github.com/ipipdotnet/ipdb-java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、当</a:t>
            </a:r>
            <a:r>
              <a:rPr lang="en-US" altLang="zh-CN" dirty="0" err="1"/>
              <a:t>eventKey</a:t>
            </a:r>
            <a:r>
              <a:rPr lang="zh-CN" altLang="en-US" dirty="0"/>
              <a:t>为</a:t>
            </a:r>
            <a:r>
              <a:rPr lang="en-US" altLang="zh-CN" dirty="0" err="1"/>
              <a:t>completeOrder</a:t>
            </a:r>
            <a:r>
              <a:rPr lang="zh-CN" altLang="en-US" dirty="0"/>
              <a:t>时，代表成为</a:t>
            </a:r>
            <a:r>
              <a:rPr lang="en-US" altLang="zh-CN" dirty="0"/>
              <a:t>VIP</a:t>
            </a:r>
            <a:r>
              <a:rPr lang="zh-CN" altLang="en-US" dirty="0"/>
              <a:t>，所以只需统计事件中</a:t>
            </a:r>
            <a:r>
              <a:rPr lang="en-US" altLang="zh-CN" dirty="0" err="1"/>
              <a:t>eventKey</a:t>
            </a:r>
            <a:r>
              <a:rPr lang="zh-CN" altLang="en-US" dirty="0"/>
              <a:t>为</a:t>
            </a:r>
            <a:r>
              <a:rPr lang="en-US" altLang="zh-CN" dirty="0" err="1"/>
              <a:t>completeOrder</a:t>
            </a:r>
            <a:r>
              <a:rPr lang="zh-CN" altLang="en-US" dirty="0"/>
              <a:t>的数量即可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11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1EE511-9B77-4395-BDA4-8838DA32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实战需求四、实时统计新增</a:t>
            </a:r>
            <a:r>
              <a:rPr lang="en-US" altLang="zh-CN" dirty="0"/>
              <a:t>VIP</a:t>
            </a:r>
            <a:r>
              <a:rPr lang="zh-CN" altLang="en-US" dirty="0"/>
              <a:t>数量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470AF0D-6F4B-4831-8607-8F36D487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0638"/>
            <a:ext cx="10175240" cy="386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8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1EE511-9B77-4395-BDA4-8838DA32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实战需求四、实时统计新增</a:t>
            </a:r>
            <a:r>
              <a:rPr lang="en-US" altLang="zh-CN" dirty="0"/>
              <a:t>VIP</a:t>
            </a:r>
            <a:r>
              <a:rPr lang="zh-CN" altLang="en-US" dirty="0"/>
              <a:t>数量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0045A4F-5D61-432B-8098-8B817F30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创建</a:t>
            </a:r>
            <a:r>
              <a:rPr lang="en-US" altLang="zh-CN" dirty="0"/>
              <a:t>topic</a:t>
            </a:r>
            <a:r>
              <a:rPr lang="zh-CN" altLang="en-US" dirty="0"/>
              <a:t>：</a:t>
            </a:r>
            <a:r>
              <a:rPr lang="en-US" altLang="zh-CN" dirty="0"/>
              <a:t>bin/kafka-topics.sh --create --zookeeper 192.168.137.10:2181 --replication-factor 3 --partitions 3 --</a:t>
            </a:r>
            <a:r>
              <a:rPr lang="en-US" altLang="zh-CN"/>
              <a:t>topic user-behavior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模拟数据：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200" dirty="0"/>
              <a:t>61027	61027	M	1	0	</a:t>
            </a:r>
            <a:r>
              <a:rPr lang="en-US" altLang="zh-CN" sz="1200" dirty="0" err="1"/>
              <a:t>ios</a:t>
            </a:r>
            <a:r>
              <a:rPr lang="en-US" altLang="zh-CN" sz="1200" dirty="0"/>
              <a:t>	</a:t>
            </a:r>
            <a:r>
              <a:rPr lang="en-US" altLang="zh-CN" sz="1200" dirty="0" err="1"/>
              <a:t>toutiao</a:t>
            </a:r>
            <a:r>
              <a:rPr lang="en-US" altLang="zh-CN" sz="1200" dirty="0"/>
              <a:t>	</a:t>
            </a:r>
            <a:r>
              <a:rPr lang="en-US" altLang="zh-CN" sz="1200" dirty="0" err="1"/>
              <a:t>wifi</a:t>
            </a:r>
            <a:r>
              <a:rPr lang="en-US" altLang="zh-CN" sz="1200" dirty="0"/>
              <a:t>	42.86.6.0	18701461027	0	0	0	0	2.0	</a:t>
            </a:r>
            <a:r>
              <a:rPr lang="en-US" altLang="zh-CN" sz="1200" dirty="0" err="1"/>
              <a:t>completeOrder</a:t>
            </a:r>
            <a:r>
              <a:rPr lang="en-US" altLang="zh-CN" sz="1200" dirty="0"/>
              <a:t>	1554652800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9414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1EE511-9B77-4395-BDA4-8838DA32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实战需求五、异常订单用户及时运营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0045A4F-5D61-432B-8098-8B817F30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D7880E5C-BCDD-416B-ABD4-6A789161DCC5}"/>
              </a:ext>
            </a:extLst>
          </p:cNvPr>
          <p:cNvSpPr txBox="1">
            <a:spLocks/>
          </p:cNvSpPr>
          <p:nvPr/>
        </p:nvSpPr>
        <p:spPr>
          <a:xfrm>
            <a:off x="990600" y="1991044"/>
            <a:ext cx="10515600" cy="4352099"/>
          </a:xfr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38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57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76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、每隔</a:t>
            </a:r>
            <a:r>
              <a:rPr lang="en-US" altLang="zh-CN" dirty="0"/>
              <a:t>30S</a:t>
            </a:r>
            <a:r>
              <a:rPr lang="zh-CN" altLang="en-US" dirty="0"/>
              <a:t>，统计近</a:t>
            </a:r>
            <a:r>
              <a:rPr lang="en-US" altLang="zh-CN" dirty="0"/>
              <a:t>60S</a:t>
            </a:r>
            <a:r>
              <a:rPr lang="zh-CN" altLang="en-US" dirty="0"/>
              <a:t>的用户行为数据，当出现进入定单页（</a:t>
            </a:r>
            <a:r>
              <a:rPr lang="en-US" altLang="zh-CN" dirty="0" err="1"/>
              <a:t>eventKey</a:t>
            </a:r>
            <a:r>
              <a:rPr lang="en-US" altLang="zh-CN" dirty="0"/>
              <a:t>=</a:t>
            </a:r>
            <a:r>
              <a:rPr lang="en-US" altLang="zh-CN" dirty="0" err="1"/>
              <a:t>enterOrderPage</a:t>
            </a:r>
            <a:r>
              <a:rPr lang="zh-CN" altLang="en-US" dirty="0"/>
              <a:t>）</a:t>
            </a:r>
            <a:r>
              <a:rPr lang="en-US" altLang="zh-CN" dirty="0"/>
              <a:t>&gt;=3</a:t>
            </a:r>
            <a:r>
              <a:rPr lang="zh-CN" altLang="en-US" dirty="0"/>
              <a:t>次，但是没有成功完成订单时</a:t>
            </a:r>
            <a:r>
              <a:rPr lang="en-US" altLang="zh-CN" dirty="0"/>
              <a:t>(</a:t>
            </a:r>
            <a:r>
              <a:rPr lang="zh-CN" altLang="en-US" dirty="0"/>
              <a:t>去业务数据库的实时备份表</a:t>
            </a:r>
            <a:r>
              <a:rPr lang="en-US" altLang="zh-CN" dirty="0" err="1"/>
              <a:t>vip_users</a:t>
            </a:r>
            <a:r>
              <a:rPr lang="zh-CN" altLang="en-US" dirty="0"/>
              <a:t>查询用户是否为</a:t>
            </a:r>
            <a:r>
              <a:rPr lang="en-US" altLang="zh-CN" dirty="0"/>
              <a:t>VIP)</a:t>
            </a:r>
            <a:r>
              <a:rPr lang="zh-CN" altLang="en-US" dirty="0"/>
              <a:t>，即将用户</a:t>
            </a:r>
            <a:r>
              <a:rPr lang="en-US" altLang="zh-CN" dirty="0" err="1"/>
              <a:t>uid</a:t>
            </a:r>
            <a:r>
              <a:rPr lang="zh-CN" altLang="en-US" dirty="0"/>
              <a:t>持久化到</a:t>
            </a:r>
            <a:r>
              <a:rPr lang="en-US" altLang="zh-CN" dirty="0" err="1"/>
              <a:t>Mysql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、测试数据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/>
              <a:t>61024	61024	M	1	0	</a:t>
            </a:r>
            <a:r>
              <a:rPr lang="en-US" altLang="zh-CN" sz="1400" dirty="0" err="1"/>
              <a:t>ios</a:t>
            </a:r>
            <a:r>
              <a:rPr lang="en-US" altLang="zh-CN" sz="1400" dirty="0"/>
              <a:t>	</a:t>
            </a:r>
            <a:r>
              <a:rPr lang="en-US" altLang="zh-CN" sz="1400" dirty="0" err="1"/>
              <a:t>toutiao</a:t>
            </a:r>
            <a:r>
              <a:rPr lang="en-US" altLang="zh-CN" sz="1400" dirty="0"/>
              <a:t>	</a:t>
            </a:r>
            <a:r>
              <a:rPr lang="en-US" altLang="zh-CN" sz="1400" dirty="0" err="1"/>
              <a:t>wifi</a:t>
            </a:r>
            <a:r>
              <a:rPr lang="en-US" altLang="zh-CN" sz="1400" dirty="0"/>
              <a:t>	42.86.6.0	18701461024	0	0	0	0	2.0	</a:t>
            </a:r>
            <a:r>
              <a:rPr lang="en-US" altLang="zh-CN" sz="1400" dirty="0" err="1"/>
              <a:t>enterOrderPage</a:t>
            </a:r>
            <a:r>
              <a:rPr lang="en-US" altLang="zh-CN" sz="1400" dirty="0"/>
              <a:t>	1554652800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11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F9488E-4FF2-45F9-83FC-05E26964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3FAAA64-3392-4FCF-A064-268586B8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构建企业级大数据平台</a:t>
            </a:r>
            <a:endParaRPr lang="en-US" altLang="zh-CN" dirty="0"/>
          </a:p>
          <a:p>
            <a:r>
              <a:rPr lang="zh-CN" altLang="en-US" dirty="0"/>
              <a:t>让大家了解企业中真实项目架构及开发流程</a:t>
            </a:r>
            <a:endParaRPr lang="en-US" altLang="zh-CN" dirty="0"/>
          </a:p>
          <a:p>
            <a:r>
              <a:rPr lang="zh-CN" altLang="en-US" dirty="0"/>
              <a:t>涵盖企业热门面试题</a:t>
            </a:r>
            <a:endParaRPr lang="en-US" altLang="zh-CN" dirty="0"/>
          </a:p>
          <a:p>
            <a:r>
              <a:rPr lang="zh-CN" altLang="en-US" dirty="0"/>
              <a:t>引导同学遇到问题主动思考，而不是被动的接受</a:t>
            </a:r>
            <a:endParaRPr lang="en-US" altLang="zh-CN" dirty="0"/>
          </a:p>
          <a:p>
            <a:r>
              <a:rPr lang="zh-CN" altLang="en-US" dirty="0"/>
              <a:t>提升同学</a:t>
            </a:r>
            <a:r>
              <a:rPr lang="en-US" altLang="zh-CN" dirty="0"/>
              <a:t>trouble </a:t>
            </a:r>
            <a:r>
              <a:rPr lang="en-US" altLang="zh-CN" dirty="0" err="1"/>
              <a:t>shotting</a:t>
            </a:r>
            <a:r>
              <a:rPr lang="zh-CN" altLang="en-US" dirty="0"/>
              <a:t>能力（重点）</a:t>
            </a:r>
          </a:p>
        </p:txBody>
      </p:sp>
    </p:spTree>
    <p:extLst>
      <p:ext uri="{BB962C8B-B14F-4D97-AF65-F5344CB8AC3E}">
        <p14:creationId xmlns:p14="http://schemas.microsoft.com/office/powerpoint/2010/main" val="222335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14988A-626B-4442-A2AA-AEB017A9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思考题：从零开始组建公司的大数据集群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6D35D6F-CA8B-4C75-AC8A-C76A9F93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如何确认集群规模？假设每台服务器</a:t>
            </a:r>
            <a:r>
              <a:rPr lang="en-US" altLang="zh-CN" dirty="0"/>
              <a:t>8T</a:t>
            </a:r>
            <a:r>
              <a:rPr lang="zh-CN" altLang="en-US" dirty="0"/>
              <a:t>硬盘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Apache/CDH/HDP</a:t>
            </a:r>
            <a:r>
              <a:rPr lang="zh-CN" altLang="en-US" dirty="0"/>
              <a:t>版本？</a:t>
            </a:r>
          </a:p>
          <a:p>
            <a:r>
              <a:rPr lang="zh-CN" altLang="en-US" dirty="0"/>
              <a:t>服务器使用物理机还是云主机</a:t>
            </a:r>
          </a:p>
          <a:p>
            <a:r>
              <a:rPr lang="zh-CN" altLang="en-US" dirty="0"/>
              <a:t>大数据服务组件规划（出表）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94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54464A-1764-4F12-9735-DC3E1E0F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实战需求一、数据采集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84F4A4B4-FF1C-443E-9972-582D5EBBA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20</a:t>
            </a:r>
            <a:r>
              <a:rPr lang="zh-CN" altLang="en-US" dirty="0"/>
              <a:t>台业务服务器，设计从业务服务器的</a:t>
            </a:r>
            <a:r>
              <a:rPr lang="en-US" altLang="zh-CN" dirty="0"/>
              <a:t>log</a:t>
            </a:r>
            <a:r>
              <a:rPr lang="zh-CN" altLang="en-US" dirty="0"/>
              <a:t>中使用</a:t>
            </a:r>
            <a:r>
              <a:rPr lang="en-US" altLang="zh-CN" dirty="0"/>
              <a:t>Flume</a:t>
            </a:r>
            <a:r>
              <a:rPr lang="zh-CN" altLang="en-US" b="1" dirty="0">
                <a:solidFill>
                  <a:srgbClr val="FF0000"/>
                </a:solidFill>
              </a:rPr>
              <a:t>实时</a:t>
            </a:r>
            <a:r>
              <a:rPr lang="zh-CN" altLang="en-US" dirty="0"/>
              <a:t>采集数据到</a:t>
            </a:r>
            <a:r>
              <a:rPr lang="en-US" altLang="zh-CN" dirty="0"/>
              <a:t>HDFS</a:t>
            </a:r>
            <a:r>
              <a:rPr lang="zh-CN" altLang="en-US" dirty="0"/>
              <a:t>，过程中不能有数据丢失。请设计架构，同时编写</a:t>
            </a:r>
            <a:r>
              <a:rPr lang="en-US" altLang="zh-CN" dirty="0"/>
              <a:t>Flume agent</a:t>
            </a:r>
            <a:r>
              <a:rPr lang="zh-CN" altLang="en-US" dirty="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355885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8787BB-27BD-4114-85DD-211C679E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实战需求二、数据清洗、加载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D0D91947-2307-4530-903D-9ECE6289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825"/>
            <a:ext cx="10515600" cy="4351338"/>
          </a:xfrm>
        </p:spPr>
        <p:txBody>
          <a:bodyPr/>
          <a:lstStyle/>
          <a:p>
            <a:r>
              <a:rPr lang="zh-CN" altLang="en-US" dirty="0"/>
              <a:t>代码规范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、注释一定要有且清晰、明了</a:t>
            </a:r>
          </a:p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、变量名不要出现</a:t>
            </a:r>
            <a:r>
              <a:rPr lang="en-US" altLang="zh-CN" sz="1800" dirty="0"/>
              <a:t>"</a:t>
            </a:r>
            <a:r>
              <a:rPr lang="en-US" altLang="zh-CN" sz="1800" dirty="0" err="1"/>
              <a:t>xiaoming_test</a:t>
            </a:r>
            <a:r>
              <a:rPr lang="en-US" altLang="zh-CN" sz="1800" dirty="0"/>
              <a:t>"</a:t>
            </a:r>
            <a:r>
              <a:rPr lang="zh-CN" altLang="en-US" sz="1800" dirty="0"/>
              <a:t>等，尽量见名知义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假定现在已经将数据保存到</a:t>
            </a:r>
            <a:r>
              <a:rPr lang="en-US" altLang="zh-CN" dirty="0"/>
              <a:t>HDFS</a:t>
            </a:r>
            <a:r>
              <a:rPr lang="zh-CN" altLang="en-US" dirty="0"/>
              <a:t>的</a:t>
            </a:r>
            <a:r>
              <a:rPr lang="en-US" altLang="zh-CN" dirty="0"/>
              <a:t>/user/hive/warehouse/</a:t>
            </a:r>
            <a:r>
              <a:rPr lang="en-US" altLang="zh-CN" dirty="0" err="1"/>
              <a:t>ods.db</a:t>
            </a:r>
            <a:r>
              <a:rPr lang="en-US" altLang="zh-CN" dirty="0"/>
              <a:t>/</a:t>
            </a:r>
            <a:r>
              <a:rPr lang="en-US" altLang="zh-CN" dirty="0" err="1"/>
              <a:t>origin_user_behavior</a:t>
            </a:r>
            <a:r>
              <a:rPr lang="zh-CN" altLang="en-US" dirty="0"/>
              <a:t>目录中，需要用</a:t>
            </a:r>
            <a:r>
              <a:rPr lang="en-US" altLang="zh-CN" dirty="0" err="1"/>
              <a:t>SparkCore</a:t>
            </a:r>
            <a:r>
              <a:rPr lang="zh-CN" altLang="en-US" dirty="0"/>
              <a:t>或者</a:t>
            </a:r>
            <a:r>
              <a:rPr lang="en-US" altLang="zh-CN" dirty="0" err="1"/>
              <a:t>SparkSQL</a:t>
            </a:r>
            <a:r>
              <a:rPr lang="zh-CN" altLang="en-US" dirty="0"/>
              <a:t>将数据清洗，清洗需求如下：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、手机号脱敏：</a:t>
            </a:r>
            <a:r>
              <a:rPr lang="en-US" altLang="zh-CN" sz="1800" dirty="0"/>
              <a:t>187xxxx2659</a:t>
            </a:r>
          </a:p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、过滤重复行（重复条件，</a:t>
            </a:r>
            <a:r>
              <a:rPr lang="en-US" altLang="zh-CN" sz="1800" dirty="0" err="1"/>
              <a:t>uid,event_key,event_time</a:t>
            </a:r>
            <a:r>
              <a:rPr lang="zh-CN" altLang="en-US" sz="1800" dirty="0"/>
              <a:t>三者都相同即为重复）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851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399272-D724-44DF-BDF6-B9B4EF58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实战需求二、数据清洗、加载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B5D18E9-7AB2-4B29-8104-D88FAFF6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最终数据保存到</a:t>
            </a:r>
            <a:r>
              <a:rPr lang="en-US" altLang="zh-CN" dirty="0" err="1"/>
              <a:t>dwd.user_behavior</a:t>
            </a:r>
            <a:r>
              <a:rPr lang="zh-CN" altLang="en-US" dirty="0"/>
              <a:t>分区表，以</a:t>
            </a:r>
            <a:r>
              <a:rPr lang="en-US" altLang="zh-CN" dirty="0"/>
              <a:t>dt</a:t>
            </a:r>
            <a:r>
              <a:rPr lang="zh-CN" altLang="en-US" dirty="0"/>
              <a:t>（天）为分区条件，表的文件存储格式为</a:t>
            </a:r>
            <a:r>
              <a:rPr lang="en-US" altLang="zh-CN" dirty="0"/>
              <a:t>ORC</a:t>
            </a:r>
            <a:r>
              <a:rPr lang="zh-CN" altLang="en-US" dirty="0"/>
              <a:t>，数据总量为</a:t>
            </a:r>
            <a:r>
              <a:rPr lang="en-US" altLang="zh-CN" dirty="0" err="1"/>
              <a:t>xxxx</a:t>
            </a:r>
            <a:r>
              <a:rPr lang="zh-CN" altLang="en-US" dirty="0"/>
              <a:t>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68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12142F-B02B-49AE-9F7E-BCAE6C5E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实战需求二、数据清洗、加载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C4DAB5-AAB0-4AF8-A554-5D8CCC56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300" dirty="0"/>
              <a:t>Hive</a:t>
            </a:r>
            <a:r>
              <a:rPr lang="zh-CN" altLang="en-US" sz="2300" dirty="0"/>
              <a:t>字段信息如下：</a:t>
            </a:r>
            <a:endParaRPr lang="en-US" altLang="zh-CN" sz="2300" dirty="0"/>
          </a:p>
          <a:p>
            <a:pPr marL="0" indent="0">
              <a:buNone/>
            </a:pPr>
            <a:r>
              <a:rPr lang="en-US" altLang="zh-CN" sz="2300" dirty="0" err="1"/>
              <a:t>uid</a:t>
            </a:r>
            <a:r>
              <a:rPr lang="en-US" altLang="zh-CN" sz="2300" dirty="0"/>
              <a:t> STRING comment "</a:t>
            </a:r>
            <a:r>
              <a:rPr lang="zh-CN" altLang="en-US" sz="2300" dirty="0"/>
              <a:t>用户唯一标识</a:t>
            </a:r>
            <a:r>
              <a:rPr lang="en-US" altLang="zh-CN" sz="2300" dirty="0"/>
              <a:t>",</a:t>
            </a:r>
            <a:br>
              <a:rPr lang="en-US" altLang="zh-CN" sz="2300" dirty="0"/>
            </a:br>
            <a:r>
              <a:rPr lang="en-US" altLang="zh-CN" sz="2300" dirty="0"/>
              <a:t>username STRING comment "</a:t>
            </a:r>
            <a:r>
              <a:rPr lang="zh-CN" altLang="en-US" sz="2300" dirty="0"/>
              <a:t>用户昵称</a:t>
            </a:r>
            <a:r>
              <a:rPr lang="en-US" altLang="zh-CN" sz="2300" dirty="0"/>
              <a:t>",</a:t>
            </a:r>
            <a:br>
              <a:rPr lang="en-US" altLang="zh-CN" sz="2300" dirty="0"/>
            </a:br>
            <a:r>
              <a:rPr lang="en-US" altLang="zh-CN" sz="2300" dirty="0"/>
              <a:t>gender STRING comment "</a:t>
            </a:r>
            <a:r>
              <a:rPr lang="zh-CN" altLang="en-US" sz="2300" dirty="0"/>
              <a:t>性别</a:t>
            </a:r>
            <a:r>
              <a:rPr lang="en-US" altLang="zh-CN" sz="2300" dirty="0"/>
              <a:t>",</a:t>
            </a:r>
            <a:br>
              <a:rPr lang="en-US" altLang="zh-CN" sz="2300" dirty="0"/>
            </a:br>
            <a:r>
              <a:rPr lang="en-US" altLang="zh-CN" sz="2300" dirty="0"/>
              <a:t>level TINYINT comment "1</a:t>
            </a:r>
            <a:r>
              <a:rPr lang="zh-CN" altLang="en-US" sz="2300" dirty="0"/>
              <a:t>代表小学，</a:t>
            </a:r>
            <a:r>
              <a:rPr lang="en-US" altLang="zh-CN" sz="2300" dirty="0"/>
              <a:t>2</a:t>
            </a:r>
            <a:r>
              <a:rPr lang="zh-CN" altLang="en-US" sz="2300" dirty="0"/>
              <a:t>代表初中，</a:t>
            </a:r>
            <a:r>
              <a:rPr lang="en-US" altLang="zh-CN" sz="2300" dirty="0"/>
              <a:t>3</a:t>
            </a:r>
            <a:r>
              <a:rPr lang="zh-CN" altLang="en-US" sz="2300" dirty="0"/>
              <a:t>代表高中</a:t>
            </a:r>
            <a:r>
              <a:rPr lang="en-US" altLang="zh-CN" sz="2300" dirty="0"/>
              <a:t>",</a:t>
            </a:r>
            <a:br>
              <a:rPr lang="en-US" altLang="zh-CN" sz="2300" dirty="0"/>
            </a:br>
            <a:r>
              <a:rPr lang="en-US" altLang="zh-CN" sz="2300" dirty="0" err="1"/>
              <a:t>is_vip</a:t>
            </a:r>
            <a:r>
              <a:rPr lang="en-US" altLang="zh-CN" sz="2300" dirty="0"/>
              <a:t> TINYINT comment "0</a:t>
            </a:r>
            <a:r>
              <a:rPr lang="zh-CN" altLang="en-US" sz="2300" dirty="0"/>
              <a:t>代表不是会员，</a:t>
            </a:r>
            <a:r>
              <a:rPr lang="en-US" altLang="zh-CN" sz="2300" dirty="0"/>
              <a:t>1</a:t>
            </a:r>
            <a:r>
              <a:rPr lang="zh-CN" altLang="en-US" sz="2300" dirty="0"/>
              <a:t>代表是会员</a:t>
            </a:r>
            <a:r>
              <a:rPr lang="en-US" altLang="zh-CN" sz="2300" dirty="0"/>
              <a:t>",</a:t>
            </a:r>
            <a:br>
              <a:rPr lang="en-US" altLang="zh-CN" sz="2300" dirty="0"/>
            </a:br>
            <a:r>
              <a:rPr lang="en-US" altLang="zh-CN" sz="2300" dirty="0" err="1"/>
              <a:t>os</a:t>
            </a:r>
            <a:r>
              <a:rPr lang="en-US" altLang="zh-CN" sz="2300" dirty="0"/>
              <a:t> STRING comment "</a:t>
            </a:r>
            <a:r>
              <a:rPr lang="zh-CN" altLang="en-US" sz="2300" dirty="0"/>
              <a:t>操作系统</a:t>
            </a:r>
            <a:r>
              <a:rPr lang="en-US" altLang="zh-CN" sz="2300" dirty="0"/>
              <a:t>:</a:t>
            </a:r>
            <a:r>
              <a:rPr lang="en-US" altLang="zh-CN" sz="2300" dirty="0" err="1"/>
              <a:t>os,android</a:t>
            </a:r>
            <a:r>
              <a:rPr lang="zh-CN" altLang="en-US" sz="2300" dirty="0"/>
              <a:t>等</a:t>
            </a:r>
            <a:r>
              <a:rPr lang="en-US" altLang="zh-CN" sz="2300" dirty="0"/>
              <a:t>",</a:t>
            </a:r>
            <a:br>
              <a:rPr lang="en-US" altLang="zh-CN" sz="2300" dirty="0"/>
            </a:br>
            <a:r>
              <a:rPr lang="en-US" altLang="zh-CN" sz="2300" dirty="0"/>
              <a:t>channel STRING comment "</a:t>
            </a:r>
            <a:r>
              <a:rPr lang="zh-CN" altLang="en-US" sz="2300" dirty="0"/>
              <a:t>下载渠道</a:t>
            </a:r>
            <a:r>
              <a:rPr lang="en-US" altLang="zh-CN" sz="2300" dirty="0"/>
              <a:t>:</a:t>
            </a:r>
            <a:r>
              <a:rPr lang="en-US" altLang="zh-CN" sz="2300" dirty="0" err="1"/>
              <a:t>auto,toutiao,huawei</a:t>
            </a:r>
            <a:r>
              <a:rPr lang="en-US" altLang="zh-CN" sz="2300" dirty="0"/>
              <a:t>",</a:t>
            </a:r>
            <a:br>
              <a:rPr lang="en-US" altLang="zh-CN" sz="2300" dirty="0"/>
            </a:br>
            <a:r>
              <a:rPr lang="en-US" altLang="zh-CN" sz="2300" dirty="0" err="1"/>
              <a:t>net_config</a:t>
            </a:r>
            <a:r>
              <a:rPr lang="en-US" altLang="zh-CN" sz="2300" dirty="0"/>
              <a:t> STRING comment "</a:t>
            </a:r>
            <a:r>
              <a:rPr lang="zh-CN" altLang="en-US" sz="2300" dirty="0"/>
              <a:t>当前网络类型</a:t>
            </a:r>
            <a:r>
              <a:rPr lang="en-US" altLang="zh-CN" sz="2300" dirty="0"/>
              <a:t>",</a:t>
            </a:r>
            <a:br>
              <a:rPr lang="en-US" altLang="zh-CN" sz="2300" dirty="0"/>
            </a:br>
            <a:r>
              <a:rPr lang="en-US" altLang="zh-CN" sz="2300" dirty="0" err="1"/>
              <a:t>ip</a:t>
            </a:r>
            <a:r>
              <a:rPr lang="en-US" altLang="zh-CN" sz="2300" dirty="0"/>
              <a:t> STRING comment "IP</a:t>
            </a:r>
            <a:r>
              <a:rPr lang="zh-CN" altLang="en-US" sz="2300" dirty="0"/>
              <a:t>地址</a:t>
            </a:r>
            <a:r>
              <a:rPr lang="en-US" altLang="zh-CN" sz="2300" dirty="0"/>
              <a:t>",</a:t>
            </a:r>
            <a:br>
              <a:rPr lang="en-US" altLang="zh-CN" sz="2300" dirty="0"/>
            </a:br>
            <a:r>
              <a:rPr lang="en-US" altLang="zh-CN" sz="2300" dirty="0"/>
              <a:t>phone STRING comment "</a:t>
            </a:r>
            <a:r>
              <a:rPr lang="zh-CN" altLang="en-US" sz="2300" dirty="0"/>
              <a:t>手机号码</a:t>
            </a:r>
            <a:r>
              <a:rPr lang="en-US" altLang="zh-CN" sz="2300" dirty="0"/>
              <a:t>",</a:t>
            </a:r>
            <a:br>
              <a:rPr lang="en-US" altLang="zh-CN" sz="2300" dirty="0"/>
            </a:br>
            <a:r>
              <a:rPr lang="en-US" altLang="zh-CN" sz="2300" dirty="0" err="1"/>
              <a:t>video_id</a:t>
            </a:r>
            <a:r>
              <a:rPr lang="en-US" altLang="zh-CN" sz="2300" dirty="0"/>
              <a:t> INT comment "</a:t>
            </a:r>
            <a:r>
              <a:rPr lang="zh-CN" altLang="en-US" sz="2300" dirty="0"/>
              <a:t>视频</a:t>
            </a:r>
            <a:r>
              <a:rPr lang="en-US" altLang="zh-CN" sz="2300" dirty="0"/>
              <a:t>id",</a:t>
            </a:r>
            <a:br>
              <a:rPr lang="en-US" altLang="zh-CN" sz="2300" dirty="0"/>
            </a:br>
            <a:r>
              <a:rPr lang="en-US" altLang="zh-CN" sz="2300" dirty="0" err="1"/>
              <a:t>video_length</a:t>
            </a:r>
            <a:r>
              <a:rPr lang="en-US" altLang="zh-CN" sz="2300" dirty="0"/>
              <a:t> INT comment "</a:t>
            </a:r>
            <a:r>
              <a:rPr lang="zh-CN" altLang="en-US" sz="2300" dirty="0"/>
              <a:t>视频时长，单位秒</a:t>
            </a:r>
            <a:r>
              <a:rPr lang="en-US" altLang="zh-CN" sz="2300" dirty="0"/>
              <a:t>",</a:t>
            </a:r>
            <a:br>
              <a:rPr lang="en-US" altLang="zh-CN" sz="2300" dirty="0"/>
            </a:br>
            <a:r>
              <a:rPr lang="en-US" altLang="zh-CN" sz="2300" dirty="0" err="1"/>
              <a:t>start_video_time</a:t>
            </a:r>
            <a:r>
              <a:rPr lang="en-US" altLang="zh-CN" sz="2300" dirty="0"/>
              <a:t> BIGINT comment "</a:t>
            </a:r>
            <a:r>
              <a:rPr lang="zh-CN" altLang="en-US" sz="2300" dirty="0"/>
              <a:t>开始看视频的时间缀，秒级</a:t>
            </a:r>
            <a:r>
              <a:rPr lang="en-US" altLang="zh-CN" sz="2300" dirty="0"/>
              <a:t>",</a:t>
            </a:r>
            <a:br>
              <a:rPr lang="en-US" altLang="zh-CN" sz="2300" dirty="0"/>
            </a:br>
            <a:r>
              <a:rPr lang="en-US" altLang="zh-CN" sz="2300" dirty="0" err="1"/>
              <a:t>end_video_time</a:t>
            </a:r>
            <a:r>
              <a:rPr lang="en-US" altLang="zh-CN" sz="2300" dirty="0"/>
              <a:t> BIGINT comment "</a:t>
            </a:r>
            <a:r>
              <a:rPr lang="zh-CN" altLang="en-US" sz="2300" dirty="0"/>
              <a:t>退出视频时的时间缀，秒级</a:t>
            </a:r>
            <a:r>
              <a:rPr lang="en-US" altLang="zh-CN" sz="2300" dirty="0"/>
              <a:t>",</a:t>
            </a:r>
            <a:br>
              <a:rPr lang="en-US" altLang="zh-CN" sz="2300" dirty="0"/>
            </a:br>
            <a:r>
              <a:rPr lang="en-US" altLang="zh-CN" sz="2300" dirty="0"/>
              <a:t>version STRING comment "</a:t>
            </a:r>
            <a:r>
              <a:rPr lang="zh-CN" altLang="en-US" sz="2300" dirty="0"/>
              <a:t>版本</a:t>
            </a:r>
            <a:r>
              <a:rPr lang="en-US" altLang="zh-CN" sz="2300" dirty="0"/>
              <a:t>",</a:t>
            </a:r>
            <a:br>
              <a:rPr lang="en-US" altLang="zh-CN" sz="2300" dirty="0"/>
            </a:br>
            <a:r>
              <a:rPr lang="en-US" altLang="zh-CN" sz="2300" dirty="0" err="1"/>
              <a:t>event_key</a:t>
            </a:r>
            <a:r>
              <a:rPr lang="en-US" altLang="zh-CN" sz="2300" dirty="0"/>
              <a:t> STRING comment "</a:t>
            </a:r>
            <a:r>
              <a:rPr lang="zh-CN" altLang="en-US" sz="2300" dirty="0"/>
              <a:t>事件类型</a:t>
            </a:r>
            <a:r>
              <a:rPr lang="en-US" altLang="zh-CN" sz="2300" dirty="0"/>
              <a:t>",</a:t>
            </a:r>
            <a:br>
              <a:rPr lang="en-US" altLang="zh-CN" sz="2300" dirty="0"/>
            </a:br>
            <a:r>
              <a:rPr lang="en-US" altLang="zh-CN" sz="2300" dirty="0" err="1"/>
              <a:t>event_time</a:t>
            </a:r>
            <a:r>
              <a:rPr lang="en-US" altLang="zh-CN" sz="2300" dirty="0"/>
              <a:t> STRING comment "</a:t>
            </a:r>
            <a:r>
              <a:rPr lang="zh-CN" altLang="en-US" sz="2300" dirty="0"/>
              <a:t>事件发生时的时间缀，秒级</a:t>
            </a:r>
            <a:r>
              <a:rPr lang="en-US" altLang="zh-CN" sz="2300" dirty="0"/>
              <a:t>"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03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FA43A5-BEE0-4ADC-8B23-1C0E41C1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实战需求三、业务指标实现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38C77E7-04F1-4E7B-BA81-0C65A179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eventKey</a:t>
            </a:r>
            <a:r>
              <a:rPr lang="zh-CN" altLang="en-US" dirty="0"/>
              <a:t>含义说明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startApp</a:t>
            </a:r>
            <a:r>
              <a:rPr lang="en-US" altLang="zh-CN" dirty="0"/>
              <a:t> </a:t>
            </a:r>
            <a:r>
              <a:rPr lang="zh-CN" altLang="en-US" dirty="0"/>
              <a:t>打开</a:t>
            </a:r>
            <a:r>
              <a:rPr lang="en-US" altLang="zh-CN" dirty="0"/>
              <a:t>App</a:t>
            </a:r>
          </a:p>
          <a:p>
            <a:pPr marL="457200" lvl="1" indent="0">
              <a:buNone/>
            </a:pPr>
            <a:r>
              <a:rPr lang="en-US" altLang="zh-CN" dirty="0" err="1"/>
              <a:t>closeApp</a:t>
            </a:r>
            <a:r>
              <a:rPr lang="en-US" altLang="zh-CN" dirty="0"/>
              <a:t> </a:t>
            </a:r>
            <a:r>
              <a:rPr lang="zh-CN" altLang="en-US" dirty="0"/>
              <a:t>关闭</a:t>
            </a:r>
            <a:r>
              <a:rPr lang="en-US" altLang="zh-CN" dirty="0"/>
              <a:t>App</a:t>
            </a:r>
          </a:p>
          <a:p>
            <a:pPr marL="457200" lvl="1" indent="0">
              <a:buNone/>
            </a:pPr>
            <a:r>
              <a:rPr lang="en-US" altLang="zh-CN" dirty="0" err="1"/>
              <a:t>registerAccount</a:t>
            </a:r>
            <a:r>
              <a:rPr lang="en-US" altLang="zh-CN" dirty="0"/>
              <a:t> </a:t>
            </a:r>
            <a:r>
              <a:rPr lang="zh-CN" altLang="en-US" dirty="0"/>
              <a:t>注册用户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startVideo</a:t>
            </a:r>
            <a:r>
              <a:rPr lang="en-US" altLang="zh-CN" dirty="0"/>
              <a:t> </a:t>
            </a:r>
            <a:r>
              <a:rPr lang="zh-CN" altLang="en-US" dirty="0"/>
              <a:t>开始看视频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endVideo</a:t>
            </a:r>
            <a:r>
              <a:rPr lang="en-US" altLang="zh-CN" dirty="0"/>
              <a:t> </a:t>
            </a:r>
            <a:r>
              <a:rPr lang="zh-CN" altLang="en-US" dirty="0"/>
              <a:t>结束看视频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startHomework</a:t>
            </a:r>
            <a:r>
              <a:rPr lang="en-US" altLang="zh-CN" dirty="0"/>
              <a:t> </a:t>
            </a:r>
            <a:r>
              <a:rPr lang="zh-CN" altLang="en-US" dirty="0"/>
              <a:t>开始作业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completeHomework</a:t>
            </a:r>
            <a:r>
              <a:rPr lang="en-US" altLang="zh-CN" dirty="0"/>
              <a:t> </a:t>
            </a:r>
            <a:r>
              <a:rPr lang="zh-CN" altLang="en-US" dirty="0"/>
              <a:t>完成作业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shareVideo</a:t>
            </a:r>
            <a:r>
              <a:rPr lang="en-US" altLang="zh-CN" dirty="0"/>
              <a:t> </a:t>
            </a:r>
            <a:r>
              <a:rPr lang="zh-CN" altLang="en-US" dirty="0"/>
              <a:t>分享视频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enterOrderPage</a:t>
            </a:r>
            <a:r>
              <a:rPr lang="en-US" altLang="zh-CN" dirty="0"/>
              <a:t> </a:t>
            </a:r>
            <a:r>
              <a:rPr lang="zh-CN" altLang="en-US" dirty="0"/>
              <a:t>进入订单详情页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completeOrder</a:t>
            </a:r>
            <a:r>
              <a:rPr lang="en-US" altLang="zh-CN" dirty="0"/>
              <a:t> </a:t>
            </a:r>
            <a:r>
              <a:rPr lang="zh-CN" altLang="en-US" dirty="0"/>
              <a:t>支付完成订单，成为</a:t>
            </a:r>
            <a:r>
              <a:rPr lang="en-US" altLang="zh-CN" dirty="0" err="1"/>
              <a:t>vip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说明：每个</a:t>
            </a:r>
            <a:r>
              <a:rPr lang="en-US" altLang="zh-CN" dirty="0" err="1"/>
              <a:t>event_key</a:t>
            </a:r>
            <a:r>
              <a:rPr lang="zh-CN" altLang="en-US" dirty="0"/>
              <a:t>代表一种行为</a:t>
            </a:r>
          </a:p>
        </p:txBody>
      </p:sp>
    </p:spTree>
    <p:extLst>
      <p:ext uri="{BB962C8B-B14F-4D97-AF65-F5344CB8AC3E}">
        <p14:creationId xmlns:p14="http://schemas.microsoft.com/office/powerpoint/2010/main" val="164615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FA43A5-BEE0-4ADC-8B23-1C0E41C1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实战需求三、业务指标实现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38C77E7-04F1-4E7B-BA81-0C65A179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指标一、版本数据统计</a:t>
            </a:r>
          </a:p>
        </p:txBody>
      </p:sp>
    </p:spTree>
    <p:extLst>
      <p:ext uri="{BB962C8B-B14F-4D97-AF65-F5344CB8AC3E}">
        <p14:creationId xmlns:p14="http://schemas.microsoft.com/office/powerpoint/2010/main" val="3503145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741</Words>
  <Application>Microsoft Office PowerPoint</Application>
  <PresentationFormat>宽屏</PresentationFormat>
  <Paragraphs>83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Wingdings</vt:lpstr>
      <vt:lpstr>Office 主题</vt:lpstr>
      <vt:lpstr>自定义设计方案</vt:lpstr>
      <vt:lpstr>1_自定义设计方案</vt:lpstr>
      <vt:lpstr>大数据平台项目实战</vt:lpstr>
      <vt:lpstr>课程目的</vt:lpstr>
      <vt:lpstr>思考题：从零开始组建公司的大数据集群 </vt:lpstr>
      <vt:lpstr>实战需求一、数据采集</vt:lpstr>
      <vt:lpstr>实战需求二、数据清洗、加载</vt:lpstr>
      <vt:lpstr>实战需求二、数据清洗、加载</vt:lpstr>
      <vt:lpstr>实战需求二、数据清洗、加载</vt:lpstr>
      <vt:lpstr>实战需求三、业务指标实现</vt:lpstr>
      <vt:lpstr>实战需求三、业务指标实现</vt:lpstr>
      <vt:lpstr>实战需求三、业务指标实现</vt:lpstr>
      <vt:lpstr>实战需求三、业务指标实现</vt:lpstr>
      <vt:lpstr>实战需求三、业务指标实现</vt:lpstr>
      <vt:lpstr>实战需求三、业务指标实现</vt:lpstr>
      <vt:lpstr>实战需求三、业务指标实现</vt:lpstr>
      <vt:lpstr>实战需求四、实时统计新增VIP数量</vt:lpstr>
      <vt:lpstr>实战需求四、实时统计新增VIP数量</vt:lpstr>
      <vt:lpstr>实战需求四、实时统计新增VIP数量</vt:lpstr>
      <vt:lpstr>实战需求五、异常订单用户及时运营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大数据平台项目实战</dc:title>
  <dc:creator>86187</dc:creator>
  <cp:lastModifiedBy>jfcheng</cp:lastModifiedBy>
  <cp:revision>114</cp:revision>
  <dcterms:created xsi:type="dcterms:W3CDTF">2019-04-02T00:37:34Z</dcterms:created>
  <dcterms:modified xsi:type="dcterms:W3CDTF">2019-05-13T10:41:22Z</dcterms:modified>
</cp:coreProperties>
</file>