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45" d="100"/>
          <a:sy n="45" d="100"/>
        </p:scale>
        <p:origin x="78"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GT"/>
          </a:p>
        </p:txBody>
      </p:sp>
      <p:sp>
        <p:nvSpPr>
          <p:cNvPr id="4" name="Marcador de fecha 3"/>
          <p:cNvSpPr>
            <a:spLocks noGrp="1"/>
          </p:cNvSpPr>
          <p:nvPr>
            <p:ph type="dt" sz="half" idx="10"/>
          </p:nvPr>
        </p:nvSpPr>
        <p:spPr/>
        <p:txBody>
          <a:bodyPr/>
          <a:lstStyle/>
          <a:p>
            <a:fld id="{7CF339DA-86DE-4910-8442-15BF3AA860B8}" type="datetimeFigureOut">
              <a:rPr lang="es-GT" smtClean="0"/>
              <a:t>30/05/2019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27381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7CF339DA-86DE-4910-8442-15BF3AA860B8}" type="datetimeFigureOut">
              <a:rPr lang="es-GT" smtClean="0"/>
              <a:t>30/05/2019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231775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7CF339DA-86DE-4910-8442-15BF3AA860B8}" type="datetimeFigureOut">
              <a:rPr lang="es-GT" smtClean="0"/>
              <a:t>30/05/2019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67979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7CF339DA-86DE-4910-8442-15BF3AA860B8}" type="datetimeFigureOut">
              <a:rPr lang="es-GT" smtClean="0"/>
              <a:t>30/05/2019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257770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CF339DA-86DE-4910-8442-15BF3AA860B8}" type="datetimeFigureOut">
              <a:rPr lang="es-GT" smtClean="0"/>
              <a:t>30/05/2019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365330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7CF339DA-86DE-4910-8442-15BF3AA860B8}" type="datetimeFigureOut">
              <a:rPr lang="es-GT" smtClean="0"/>
              <a:t>30/05/2019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255981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7CF339DA-86DE-4910-8442-15BF3AA860B8}" type="datetimeFigureOut">
              <a:rPr lang="es-GT" smtClean="0"/>
              <a:t>30/05/2019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175743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7CF339DA-86DE-4910-8442-15BF3AA860B8}" type="datetimeFigureOut">
              <a:rPr lang="es-GT" smtClean="0"/>
              <a:t>30/05/2019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6421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F339DA-86DE-4910-8442-15BF3AA860B8}" type="datetimeFigureOut">
              <a:rPr lang="es-GT" smtClean="0"/>
              <a:t>30/05/2019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152098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CF339DA-86DE-4910-8442-15BF3AA860B8}" type="datetimeFigureOut">
              <a:rPr lang="es-GT" smtClean="0"/>
              <a:t>30/05/2019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252635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CF339DA-86DE-4910-8442-15BF3AA860B8}" type="datetimeFigureOut">
              <a:rPr lang="es-GT" smtClean="0"/>
              <a:t>30/05/2019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DAEA4098-33ED-4835-BE15-B27D33D362A5}" type="slidenum">
              <a:rPr lang="es-GT" smtClean="0"/>
              <a:t>‹Nº›</a:t>
            </a:fld>
            <a:endParaRPr lang="es-GT"/>
          </a:p>
        </p:txBody>
      </p:sp>
    </p:spTree>
    <p:extLst>
      <p:ext uri="{BB962C8B-B14F-4D97-AF65-F5344CB8AC3E}">
        <p14:creationId xmlns:p14="http://schemas.microsoft.com/office/powerpoint/2010/main" val="32982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39DA-86DE-4910-8442-15BF3AA860B8}" type="datetimeFigureOut">
              <a:rPr lang="es-GT" smtClean="0"/>
              <a:t>30/05/2019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A4098-33ED-4835-BE15-B27D33D362A5}" type="slidenum">
              <a:rPr lang="es-GT" smtClean="0"/>
              <a:t>‹Nº›</a:t>
            </a:fld>
            <a:endParaRPr lang="es-GT"/>
          </a:p>
        </p:txBody>
      </p:sp>
    </p:spTree>
    <p:extLst>
      <p:ext uri="{BB962C8B-B14F-4D97-AF65-F5344CB8AC3E}">
        <p14:creationId xmlns:p14="http://schemas.microsoft.com/office/powerpoint/2010/main" val="1955494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log.aplicacionesmovil.com/marketing-movil/html5-y-aplicaciones-para-celulares-y-moviles/" TargetMode="External"/><Relationship Id="rId2" Type="http://schemas.openxmlformats.org/officeDocument/2006/relationships/hyperlink" Target="http://en.wikipedia.org/wiki/HTML5_in_mobile_devices#Hybrid_Mobile_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odedimension.com.ar/servicios/web/diseno-we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47257"/>
            <a:ext cx="9144000" cy="2269672"/>
          </a:xfrm>
        </p:spPr>
        <p:txBody>
          <a:bodyPr/>
          <a:lstStyle/>
          <a:p>
            <a:r>
              <a:rPr lang="es-GT" dirty="0" smtClean="0"/>
              <a:t>APLICACIONES HIBRIDAS Y SITIOS WEB</a:t>
            </a:r>
            <a:endParaRPr lang="es-GT" dirty="0"/>
          </a:p>
        </p:txBody>
      </p:sp>
    </p:spTree>
    <p:extLst>
      <p:ext uri="{BB962C8B-B14F-4D97-AF65-F5344CB8AC3E}">
        <p14:creationId xmlns:p14="http://schemas.microsoft.com/office/powerpoint/2010/main" val="369666779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0871"/>
            <a:ext cx="10515600" cy="5736092"/>
          </a:xfrm>
        </p:spPr>
        <p:txBody>
          <a:bodyPr/>
          <a:lstStyle/>
          <a:p>
            <a:pPr algn="just"/>
            <a:r>
              <a:rPr lang="es-GT" dirty="0"/>
              <a:t>Los sitios web se pueden clasificar en dos tipos:</a:t>
            </a:r>
          </a:p>
          <a:p>
            <a:pPr algn="just"/>
            <a:r>
              <a:rPr lang="es-GT" b="1" dirty="0"/>
              <a:t>Sitios Web Estáticos:</a:t>
            </a:r>
            <a:r>
              <a:rPr lang="es-GT" dirty="0"/>
              <a:t> Se denomina sitio web estático a aquellos que no acceden a una base de datos para obtener el contenido. Por lo general un sitio web estático es utilizado cuando el propietario del sitio no requiere realizar un continuo cambio en la información que contiene cada página.</a:t>
            </a:r>
          </a:p>
          <a:p>
            <a:pPr algn="just"/>
            <a:r>
              <a:rPr lang="es-GT" b="1" dirty="0"/>
              <a:t>Sitios Web Dinámicos:</a:t>
            </a:r>
            <a:r>
              <a:rPr lang="es-GT" dirty="0"/>
              <a:t> 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spTree>
    <p:extLst>
      <p:ext uri="{BB962C8B-B14F-4D97-AF65-F5344CB8AC3E}">
        <p14:creationId xmlns:p14="http://schemas.microsoft.com/office/powerpoint/2010/main" val="280871390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OBJETIVOS GENERALES</a:t>
            </a:r>
            <a:endParaRPr lang="es-GT" dirty="0"/>
          </a:p>
        </p:txBody>
      </p:sp>
      <p:sp>
        <p:nvSpPr>
          <p:cNvPr id="3" name="Marcador de contenido 2"/>
          <p:cNvSpPr>
            <a:spLocks noGrp="1"/>
          </p:cNvSpPr>
          <p:nvPr>
            <p:ph idx="1"/>
          </p:nvPr>
        </p:nvSpPr>
        <p:spPr/>
        <p:txBody>
          <a:bodyPr>
            <a:normAutofit lnSpcReduction="10000"/>
          </a:bodyPr>
          <a:lstStyle/>
          <a:p>
            <a:pPr algn="just"/>
            <a:r>
              <a:rPr lang="es-GT" dirty="0"/>
              <a:t>El tener un Sitio Web puede incidir positivamente en los resultados de todas las áreas funcionales de la empresa como marketing y comercial, ventas, compras, recursos humanos, y administración entre otras; ofreciendo al navegante todo tipo de información y servicios de valor agregado para sus clientes, tales como:</a:t>
            </a:r>
          </a:p>
          <a:p>
            <a:pPr algn="just"/>
            <a:r>
              <a:rPr lang="es-GT" dirty="0"/>
              <a:t>Información institucional, servicios ofrecidos, catálogo de productos, actividades, fotos, videos, formas de contacto, </a:t>
            </a:r>
            <a:r>
              <a:rPr lang="es-GT" dirty="0" smtClean="0"/>
              <a:t>etc.</a:t>
            </a:r>
            <a:endParaRPr lang="es-GT" dirty="0"/>
          </a:p>
          <a:p>
            <a:pPr algn="just"/>
            <a:r>
              <a:rPr lang="es-GT" dirty="0"/>
              <a:t>Promocionar producto o servicios mediante cupones de ventas online, banners, publicidad, sponsors, inscripciones, cursos.</a:t>
            </a:r>
          </a:p>
          <a:p>
            <a:pPr algn="just"/>
            <a:r>
              <a:rPr lang="es-GT" dirty="0"/>
              <a:t>y toda información necesaria para el interesado, que sean relevantes para la persona que está navegando.</a:t>
            </a:r>
          </a:p>
          <a:p>
            <a:endParaRPr lang="es-GT" dirty="0"/>
          </a:p>
        </p:txBody>
      </p:sp>
    </p:spTree>
    <p:extLst>
      <p:ext uri="{BB962C8B-B14F-4D97-AF65-F5344CB8AC3E}">
        <p14:creationId xmlns:p14="http://schemas.microsoft.com/office/powerpoint/2010/main" val="10411624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15734" y="858612"/>
            <a:ext cx="5129895" cy="3084058"/>
          </a:xfrm>
          <a:prstGeom prst="rect">
            <a:avLst/>
          </a:prstGeom>
        </p:spPr>
      </p:pic>
      <p:pic>
        <p:nvPicPr>
          <p:cNvPr id="5" name="Imagen 4"/>
          <p:cNvPicPr>
            <a:picLocks noChangeAspect="1"/>
          </p:cNvPicPr>
          <p:nvPr/>
        </p:nvPicPr>
        <p:blipFill>
          <a:blip r:embed="rId3"/>
          <a:stretch>
            <a:fillRect/>
          </a:stretch>
        </p:blipFill>
        <p:spPr>
          <a:xfrm>
            <a:off x="6120494" y="2823483"/>
            <a:ext cx="5146221" cy="2858861"/>
          </a:xfrm>
          <a:prstGeom prst="rect">
            <a:avLst/>
          </a:prstGeom>
        </p:spPr>
      </p:pic>
    </p:spTree>
    <p:extLst>
      <p:ext uri="{BB962C8B-B14F-4D97-AF65-F5344CB8AC3E}">
        <p14:creationId xmlns:p14="http://schemas.microsoft.com/office/powerpoint/2010/main" val="327787806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55171"/>
            <a:ext cx="10515600" cy="1322615"/>
          </a:xfrm>
        </p:spPr>
        <p:txBody>
          <a:bodyPr/>
          <a:lstStyle/>
          <a:p>
            <a:pPr algn="ctr"/>
            <a:r>
              <a:rPr lang="es-GT" dirty="0" smtClean="0"/>
              <a:t>APLICACIONES HIBRIDAS</a:t>
            </a:r>
            <a:endParaRPr lang="es-GT" dirty="0"/>
          </a:p>
        </p:txBody>
      </p:sp>
      <p:sp>
        <p:nvSpPr>
          <p:cNvPr id="3" name="Marcador de contenido 2"/>
          <p:cNvSpPr>
            <a:spLocks noGrp="1"/>
          </p:cNvSpPr>
          <p:nvPr>
            <p:ph idx="1"/>
          </p:nvPr>
        </p:nvSpPr>
        <p:spPr>
          <a:xfrm>
            <a:off x="838200" y="1714500"/>
            <a:ext cx="10515600" cy="4686300"/>
          </a:xfrm>
        </p:spPr>
        <p:txBody>
          <a:bodyPr/>
          <a:lstStyle/>
          <a:p>
            <a:pPr algn="just"/>
            <a:r>
              <a:rPr lang="es-GT" dirty="0"/>
              <a:t>Dentro del amplio mundo de las empresas de desarrollo de aplicaciones móviles hay una tendencia que está en boca de todos últimamente. Se trata del concepto ‘</a:t>
            </a:r>
            <a:r>
              <a:rPr lang="es-GT" dirty="0">
                <a:hlinkClick r:id="rId2" tooltip="apps hibridas"/>
              </a:rPr>
              <a:t>aplicaciones hibridas</a:t>
            </a:r>
            <a:r>
              <a:rPr lang="es-GT" dirty="0"/>
              <a:t>‘. En este artículo trataremos de ofrecer algo de luz a las personas, instituciones y empresas interesadas en desarrollar aplicaciones móviles</a:t>
            </a:r>
            <a:r>
              <a:rPr lang="es-GT" dirty="0" smtClean="0"/>
              <a:t>.</a:t>
            </a:r>
          </a:p>
          <a:p>
            <a:pPr algn="just"/>
            <a:r>
              <a:rPr lang="es-GT" dirty="0"/>
              <a:t>Durante mucho tiempo, desde hace unos años, se ha popularizado un antagonismo que en muchas ocasiones se veía como un enfrentamiento forzado donde no tiene porqué haberlo. Se trata de </a:t>
            </a:r>
            <a:r>
              <a:rPr lang="es-GT" dirty="0">
                <a:hlinkClick r:id="rId3" tooltip="HTML5 y aplicaciones para celulares y móviles"/>
              </a:rPr>
              <a:t>contraponer aplicaciones nativas con aplicaciones web</a:t>
            </a:r>
            <a:r>
              <a:rPr lang="es-GT" dirty="0"/>
              <a:t>, tema del que ya hablamos hace un par de años.</a:t>
            </a:r>
          </a:p>
        </p:txBody>
      </p:sp>
    </p:spTree>
    <p:extLst>
      <p:ext uri="{BB962C8B-B14F-4D97-AF65-F5344CB8AC3E}">
        <p14:creationId xmlns:p14="http://schemas.microsoft.com/office/powerpoint/2010/main" val="28959583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83053" y="470921"/>
            <a:ext cx="5772150" cy="3533775"/>
          </a:xfrm>
          <a:prstGeom prst="rect">
            <a:avLst/>
          </a:prstGeom>
          <a:scene3d>
            <a:camera prst="orthographicFront"/>
            <a:lightRig rig="threePt" dir="t"/>
          </a:scene3d>
          <a:sp3d>
            <a:bevelT/>
          </a:sp3d>
        </p:spPr>
      </p:pic>
      <p:pic>
        <p:nvPicPr>
          <p:cNvPr id="5" name="Imagen 4"/>
          <p:cNvPicPr>
            <a:picLocks noChangeAspect="1"/>
          </p:cNvPicPr>
          <p:nvPr/>
        </p:nvPicPr>
        <p:blipFill>
          <a:blip r:embed="rId3"/>
          <a:stretch>
            <a:fillRect/>
          </a:stretch>
        </p:blipFill>
        <p:spPr>
          <a:xfrm>
            <a:off x="6402159" y="2922814"/>
            <a:ext cx="5468712" cy="3323737"/>
          </a:xfrm>
          <a:prstGeom prst="rect">
            <a:avLst/>
          </a:prstGeom>
          <a:scene3d>
            <a:camera prst="orthographicFront"/>
            <a:lightRig rig="threePt" dir="t"/>
          </a:scene3d>
          <a:sp3d>
            <a:bevelT/>
          </a:sp3d>
        </p:spPr>
      </p:pic>
    </p:spTree>
    <p:extLst>
      <p:ext uri="{BB962C8B-B14F-4D97-AF65-F5344CB8AC3E}">
        <p14:creationId xmlns:p14="http://schemas.microsoft.com/office/powerpoint/2010/main" val="38953884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5171"/>
            <a:ext cx="10515600" cy="5763986"/>
          </a:xfrm>
        </p:spPr>
        <p:txBody>
          <a:bodyPr/>
          <a:lstStyle/>
          <a:p>
            <a:pPr algn="just"/>
            <a:r>
              <a:rPr lang="es-GT" dirty="0"/>
              <a:t>Las aplicaciones hibridas consisten en desarrollar la app en HTML5 y incrustarla en una ventana de navegador creada nativamente para la app. Básicamente las aplicaciones hibridas parecen sacar lo mejor de cada una de las opciones anteriores. Vamos a ver los pros y contras de cada opción y como el desarrollo híbrido parece dar una respuesta más que aceptable</a:t>
            </a:r>
            <a:r>
              <a:rPr lang="es-GT" dirty="0" smtClean="0"/>
              <a:t>.</a:t>
            </a:r>
          </a:p>
          <a:p>
            <a:pPr algn="just"/>
            <a:endParaRPr lang="es-GT" dirty="0"/>
          </a:p>
        </p:txBody>
      </p:sp>
      <p:pic>
        <p:nvPicPr>
          <p:cNvPr id="4" name="Imagen 3"/>
          <p:cNvPicPr>
            <a:picLocks noChangeAspect="1"/>
          </p:cNvPicPr>
          <p:nvPr/>
        </p:nvPicPr>
        <p:blipFill>
          <a:blip r:embed="rId2"/>
          <a:stretch>
            <a:fillRect/>
          </a:stretch>
        </p:blipFill>
        <p:spPr>
          <a:xfrm>
            <a:off x="3961040" y="3069771"/>
            <a:ext cx="4823732" cy="2894239"/>
          </a:xfrm>
          <a:prstGeom prst="rect">
            <a:avLst/>
          </a:prstGeom>
          <a:effectLst>
            <a:outerShdw blurRad="50800" dist="50800" dir="2520000" algn="ctr" rotWithShape="0">
              <a:srgbClr val="000000">
                <a:alpha val="43137"/>
              </a:srgbClr>
            </a:outerShdw>
          </a:effectLst>
          <a:scene3d>
            <a:camera prst="orthographicFront"/>
            <a:lightRig rig="threePt" dir="t"/>
          </a:scene3d>
          <a:sp3d>
            <a:bevelT/>
            <a:bevelB/>
          </a:sp3d>
        </p:spPr>
      </p:pic>
    </p:spTree>
    <p:extLst>
      <p:ext uri="{BB962C8B-B14F-4D97-AF65-F5344CB8AC3E}">
        <p14:creationId xmlns:p14="http://schemas.microsoft.com/office/powerpoint/2010/main" val="25070141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24543"/>
            <a:ext cx="10515600" cy="5752420"/>
          </a:xfrm>
        </p:spPr>
        <p:txBody>
          <a:bodyPr/>
          <a:lstStyle/>
          <a:p>
            <a:r>
              <a:rPr lang="es-GT" dirty="0" smtClean="0"/>
              <a:t>Las Aplicaciones Hibridas están compuestas por:</a:t>
            </a:r>
          </a:p>
          <a:p>
            <a:r>
              <a:rPr lang="es-GT" dirty="0" smtClean="0"/>
              <a:t>Aplicaciones Móviles</a:t>
            </a:r>
          </a:p>
          <a:p>
            <a:r>
              <a:rPr lang="es-GT" dirty="0" smtClean="0"/>
              <a:t>Las aplicaciones Nativas</a:t>
            </a:r>
          </a:p>
          <a:p>
            <a:r>
              <a:rPr lang="es-GT" dirty="0" smtClean="0"/>
              <a:t> </a:t>
            </a:r>
            <a:endParaRPr lang="es-GT" dirty="0"/>
          </a:p>
        </p:txBody>
      </p:sp>
      <p:pic>
        <p:nvPicPr>
          <p:cNvPr id="4" name="Imagen 3"/>
          <p:cNvPicPr>
            <a:picLocks noChangeAspect="1"/>
          </p:cNvPicPr>
          <p:nvPr/>
        </p:nvPicPr>
        <p:blipFill>
          <a:blip r:embed="rId2"/>
          <a:stretch>
            <a:fillRect/>
          </a:stretch>
        </p:blipFill>
        <p:spPr>
          <a:xfrm>
            <a:off x="838200" y="2743200"/>
            <a:ext cx="4876800" cy="2893558"/>
          </a:xfrm>
          <a:prstGeom prst="rect">
            <a:avLst/>
          </a:prstGeom>
        </p:spPr>
      </p:pic>
      <p:pic>
        <p:nvPicPr>
          <p:cNvPr id="5" name="Imagen 4"/>
          <p:cNvPicPr>
            <a:picLocks noChangeAspect="1"/>
          </p:cNvPicPr>
          <p:nvPr/>
        </p:nvPicPr>
        <p:blipFill>
          <a:blip r:embed="rId3"/>
          <a:stretch>
            <a:fillRect/>
          </a:stretch>
        </p:blipFill>
        <p:spPr>
          <a:xfrm>
            <a:off x="6332764" y="2743200"/>
            <a:ext cx="5021036" cy="2857500"/>
          </a:xfrm>
          <a:prstGeom prst="rect">
            <a:avLst/>
          </a:prstGeom>
        </p:spPr>
      </p:pic>
    </p:spTree>
    <p:extLst>
      <p:ext uri="{BB962C8B-B14F-4D97-AF65-F5344CB8AC3E}">
        <p14:creationId xmlns:p14="http://schemas.microsoft.com/office/powerpoint/2010/main" val="3696580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620486"/>
            <a:ext cx="10515600" cy="1551214"/>
          </a:xfrm>
        </p:spPr>
        <p:txBody>
          <a:bodyPr/>
          <a:lstStyle/>
          <a:p>
            <a:pPr algn="ctr"/>
            <a:r>
              <a:rPr lang="es-GT" dirty="0" smtClean="0"/>
              <a:t>NATIVAS</a:t>
            </a:r>
            <a:endParaRPr lang="es-GT" dirty="0"/>
          </a:p>
        </p:txBody>
      </p:sp>
      <p:sp>
        <p:nvSpPr>
          <p:cNvPr id="3" name="Marcador de contenido 2"/>
          <p:cNvSpPr>
            <a:spLocks noGrp="1"/>
          </p:cNvSpPr>
          <p:nvPr>
            <p:ph idx="1"/>
          </p:nvPr>
        </p:nvSpPr>
        <p:spPr>
          <a:xfrm>
            <a:off x="838200" y="2481943"/>
            <a:ext cx="10515600" cy="3695020"/>
          </a:xfrm>
        </p:spPr>
        <p:txBody>
          <a:bodyPr/>
          <a:lstStyle/>
          <a:p>
            <a:pPr algn="just"/>
            <a:r>
              <a:rPr lang="es-GT" dirty="0"/>
              <a:t>Las apps nativas se desarrollan exclusivamente para un sistema operativo móvil, como puede ser Android, iOS o BlackBerry. Se pueden crear aplicaciones en varios sistemas, por supuesto, pero son proyectos creados por separado, con los consiguientes costes añadidos.</a:t>
            </a:r>
            <a:r>
              <a:rPr lang="es-GT" dirty="0" smtClean="0"/>
              <a:t/>
            </a:r>
            <a:br>
              <a:rPr lang="es-GT" dirty="0" smtClean="0"/>
            </a:br>
            <a:r>
              <a:rPr lang="es-GT" dirty="0"/>
              <a:t>Las aplicaciones nativas pueden acceder a todas las funcionalidades nativas del dispositivo, aumentando sus posibilidades y rendimiento. Por ejemplo en rendimiento gráfico o acceso a funcionalidades GPS, datos, cámara, etc.</a:t>
            </a:r>
          </a:p>
        </p:txBody>
      </p:sp>
    </p:spTree>
    <p:extLst>
      <p:ext uri="{BB962C8B-B14F-4D97-AF65-F5344CB8AC3E}">
        <p14:creationId xmlns:p14="http://schemas.microsoft.com/office/powerpoint/2010/main" val="26387670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865414"/>
            <a:ext cx="10515600" cy="1600200"/>
          </a:xfrm>
        </p:spPr>
        <p:txBody>
          <a:bodyPr/>
          <a:lstStyle/>
          <a:p>
            <a:pPr algn="ctr"/>
            <a:r>
              <a:rPr lang="es-GT" dirty="0" smtClean="0"/>
              <a:t>MÓVILES</a:t>
            </a:r>
            <a:endParaRPr lang="es-GT" dirty="0"/>
          </a:p>
        </p:txBody>
      </p:sp>
      <p:sp>
        <p:nvSpPr>
          <p:cNvPr id="3" name="Marcador de contenido 2"/>
          <p:cNvSpPr>
            <a:spLocks noGrp="1"/>
          </p:cNvSpPr>
          <p:nvPr>
            <p:ph idx="1"/>
          </p:nvPr>
        </p:nvSpPr>
        <p:spPr>
          <a:xfrm>
            <a:off x="838200" y="2677886"/>
            <a:ext cx="10515600" cy="3499077"/>
          </a:xfrm>
        </p:spPr>
        <p:txBody>
          <a:bodyPr/>
          <a:lstStyle/>
          <a:p>
            <a:pPr algn="just"/>
            <a:r>
              <a:rPr lang="es-GT" dirty="0"/>
              <a:t>Las Web Apps permiten un desarrollo multiplataforma basado en tecnologías Web como HTML, CSS, JavaScript, etc. Corren en muchas ocasiones en servidores Web y son visibles en cualquier dispositivo que tenga un navegador, es decir prácticamente </a:t>
            </a:r>
            <a:r>
              <a:rPr lang="es-GT" dirty="0" smtClean="0"/>
              <a:t>cualquier </a:t>
            </a:r>
            <a:r>
              <a:rPr lang="es-GT" dirty="0"/>
              <a:t>celular o dispositivo móvil. Se desarrollo una sola vez se ve en muchos sistemas distintos.</a:t>
            </a:r>
          </a:p>
        </p:txBody>
      </p:sp>
    </p:spTree>
    <p:extLst>
      <p:ext uri="{BB962C8B-B14F-4D97-AF65-F5344CB8AC3E}">
        <p14:creationId xmlns:p14="http://schemas.microsoft.com/office/powerpoint/2010/main" val="29209064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675946"/>
          </a:xfrm>
        </p:spPr>
        <p:txBody>
          <a:bodyPr/>
          <a:lstStyle/>
          <a:p>
            <a:pPr algn="ctr"/>
            <a:r>
              <a:rPr lang="es-GT" dirty="0" smtClean="0"/>
              <a:t>HIBRIDAS</a:t>
            </a:r>
            <a:endParaRPr lang="es-GT" dirty="0"/>
          </a:p>
        </p:txBody>
      </p:sp>
      <p:sp>
        <p:nvSpPr>
          <p:cNvPr id="3" name="Marcador de contenido 2"/>
          <p:cNvSpPr>
            <a:spLocks noGrp="1"/>
          </p:cNvSpPr>
          <p:nvPr>
            <p:ph idx="1"/>
          </p:nvPr>
        </p:nvSpPr>
        <p:spPr>
          <a:xfrm>
            <a:off x="838200" y="2302329"/>
            <a:ext cx="10515600" cy="3874634"/>
          </a:xfrm>
        </p:spPr>
        <p:txBody>
          <a:bodyPr/>
          <a:lstStyle/>
          <a:p>
            <a:pPr algn="just"/>
            <a:r>
              <a:rPr lang="es-GT" dirty="0"/>
              <a:t>Mantienen el carácter multiplataforma en gran parte, siguen usando tecnologías Web, aunque corren localmente en el dispositivo, pudiendo ejecutarse también sin conexión a Internet. Al estar embebidas en un navegador de una aplicación nativa tienen el mismo tipo de acceso a las APIs nativas de cada sistema operativo así como a los recursos propios del sistema tipo procesador, GPS, </a:t>
            </a:r>
            <a:r>
              <a:rPr lang="es-GT" dirty="0" smtClean="0"/>
              <a:t>cámara, </a:t>
            </a:r>
            <a:r>
              <a:rPr lang="es-GT" dirty="0"/>
              <a:t>etc.</a:t>
            </a:r>
            <a:r>
              <a:rPr lang="es-GT" dirty="0" smtClean="0"/>
              <a:t/>
            </a:r>
            <a:br>
              <a:rPr lang="es-GT" dirty="0" smtClean="0"/>
            </a:br>
            <a:r>
              <a:rPr lang="es-GT" dirty="0"/>
              <a:t>Además mantiene el modo de distribución de las apps nativas ya que pueden ofrecerse a los App Stores de las diferentes marcas.</a:t>
            </a:r>
          </a:p>
        </p:txBody>
      </p:sp>
    </p:spTree>
    <p:extLst>
      <p:ext uri="{BB962C8B-B14F-4D97-AF65-F5344CB8AC3E}">
        <p14:creationId xmlns:p14="http://schemas.microsoft.com/office/powerpoint/2010/main" val="2342603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898071"/>
            <a:ext cx="10515600" cy="1469572"/>
          </a:xfrm>
        </p:spPr>
        <p:txBody>
          <a:bodyPr/>
          <a:lstStyle/>
          <a:p>
            <a:pPr algn="ctr"/>
            <a:r>
              <a:rPr lang="es-GT" dirty="0" smtClean="0"/>
              <a:t>SITIOS WEB</a:t>
            </a:r>
            <a:endParaRPr lang="es-GT" dirty="0"/>
          </a:p>
        </p:txBody>
      </p:sp>
      <p:sp>
        <p:nvSpPr>
          <p:cNvPr id="3" name="Marcador de contenido 2"/>
          <p:cNvSpPr>
            <a:spLocks noGrp="1"/>
          </p:cNvSpPr>
          <p:nvPr>
            <p:ph idx="1"/>
          </p:nvPr>
        </p:nvSpPr>
        <p:spPr>
          <a:xfrm>
            <a:off x="838200" y="2547257"/>
            <a:ext cx="10515600" cy="3629706"/>
          </a:xfrm>
        </p:spPr>
        <p:txBody>
          <a:bodyPr/>
          <a:lstStyle/>
          <a:p>
            <a:pPr algn="just"/>
            <a:r>
              <a:rPr lang="es-GT" dirty="0"/>
              <a:t>Un sitio web es un conjunto de </a:t>
            </a:r>
            <a:r>
              <a:rPr lang="es-GT" u="sng" dirty="0">
                <a:hlinkClick r:id="rId2"/>
              </a:rPr>
              <a:t>páginas web desarrolladas</a:t>
            </a:r>
            <a:r>
              <a:rPr lang="es-GT" dirty="0"/>
              <a:t> en código </a:t>
            </a:r>
            <a:r>
              <a:rPr lang="es-GT" dirty="0" smtClean="0"/>
              <a:t>HTML, </a:t>
            </a:r>
            <a:r>
              <a:rPr lang="es-GT" dirty="0"/>
              <a:t>relacionadas a un dominio de Internet el cual se puede visualizar en la </a:t>
            </a:r>
            <a:r>
              <a:rPr lang="es-GT" dirty="0" smtClean="0"/>
              <a:t>Word </a:t>
            </a:r>
            <a:r>
              <a:rPr lang="es-GT" dirty="0"/>
              <a:t>Wide Web (www) mediante los navegadores web o también llamados browser como ser Chrome, Firefox, Edge, Opera entre otros.</a:t>
            </a:r>
          </a:p>
          <a:p>
            <a:pPr algn="just"/>
            <a:r>
              <a:rPr lang="es-GT" dirty="0"/>
              <a:t>Cada página web perteneciente al sitio web tiene como objetivo publicar contenido, y este contenido podrá ser visible o no al público.</a:t>
            </a:r>
          </a:p>
          <a:p>
            <a:endParaRPr lang="es-GT" dirty="0"/>
          </a:p>
        </p:txBody>
      </p:sp>
    </p:spTree>
    <p:extLst>
      <p:ext uri="{BB962C8B-B14F-4D97-AF65-F5344CB8AC3E}">
        <p14:creationId xmlns:p14="http://schemas.microsoft.com/office/powerpoint/2010/main" val="398151731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484</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APLICACIONES HIBRIDAS Y SITIOS WEB</vt:lpstr>
      <vt:lpstr>APLICACIONES HIBRIDAS</vt:lpstr>
      <vt:lpstr>Presentación de PowerPoint</vt:lpstr>
      <vt:lpstr>Presentación de PowerPoint</vt:lpstr>
      <vt:lpstr>Presentación de PowerPoint</vt:lpstr>
      <vt:lpstr>NATIVAS</vt:lpstr>
      <vt:lpstr>MÓVILES</vt:lpstr>
      <vt:lpstr>HIBRIDAS</vt:lpstr>
      <vt:lpstr>SITIOS WEB</vt:lpstr>
      <vt:lpstr>Presentación de PowerPoint</vt:lpstr>
      <vt:lpstr>OBJETIVOS GENERALES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5</cp:revision>
  <dcterms:created xsi:type="dcterms:W3CDTF">2019-05-30T13:53:03Z</dcterms:created>
  <dcterms:modified xsi:type="dcterms:W3CDTF">2019-05-30T14:28:50Z</dcterms:modified>
</cp:coreProperties>
</file>