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Montserrat SemiBold"/>
      <p:regular r:id="rId17"/>
      <p:bold r:id="rId18"/>
      <p:italic r:id="rId19"/>
      <p:boldItalic r:id="rId20"/>
    </p:embeddedFont>
    <p:embeddedFont>
      <p:font typeface="Nunito"/>
      <p:regular r:id="rId21"/>
      <p:bold r:id="rId22"/>
      <p:italic r:id="rId23"/>
      <p:boldItalic r:id="rId24"/>
    </p:embeddedFont>
    <p:embeddedFont>
      <p:font typeface="Montserrat"/>
      <p:regular r:id="rId25"/>
      <p:bold r:id="rId26"/>
      <p:italic r:id="rId27"/>
      <p:boldItalic r:id="rId28"/>
    </p:embeddedFont>
    <p:embeddedFont>
      <p:font typeface="Montserrat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6096FC-762F-45C5-B699-C00B06510138}">
  <a:tblStyle styleId="{586096FC-762F-45C5-B699-C00B065101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Medium-italic.fntdata"/><Relationship Id="rId30" Type="http://schemas.openxmlformats.org/officeDocument/2006/relationships/font" Target="fonts/MontserratMedium-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ontserratMedium-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SemiBold-regular.fntdata"/><Relationship Id="rId16" Type="http://schemas.openxmlformats.org/officeDocument/2006/relationships/slide" Target="slides/slide10.xml"/><Relationship Id="rId19" Type="http://schemas.openxmlformats.org/officeDocument/2006/relationships/font" Target="fonts/MontserratSemiBold-italic.fntdata"/><Relationship Id="rId18" Type="http://schemas.openxmlformats.org/officeDocument/2006/relationships/font" Target="fonts/Montserrat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4e9dfb97c_0_1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4e9dfb97c_0_1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4e9dfb97c_0_1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4e9dfb97c_0_1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4e9dfb97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4e9dfb97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4e9dfb97c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4e9dfb97c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4e9dfb97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4e9dfb97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4e9dfb97c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4e9dfb97c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4e9dfb97c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4e9dfb97c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4e9dfb97c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14e9dfb97c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4e9dfb97c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4e9dfb97c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4e9dfb97c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4e9dfb97c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zindi.africa/competitions/basic-needs-basic-rights-kenya-tech4mentalhealth/data" TargetMode="External"/><Relationship Id="rId4" Type="http://schemas.openxmlformats.org/officeDocument/2006/relationships/hyperlink" Target="https://zindi.afric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zindi.afric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3"/>
          <p:cNvSpPr txBox="1"/>
          <p:nvPr/>
        </p:nvSpPr>
        <p:spPr>
          <a:xfrm>
            <a:off x="272975" y="301725"/>
            <a:ext cx="8649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highlight>
                  <a:schemeClr val="dk1"/>
                </a:highlight>
                <a:latin typeface="Montserrat"/>
                <a:ea typeface="Montserrat"/>
                <a:cs typeface="Montserrat"/>
                <a:sym typeface="Montserrat"/>
              </a:rPr>
              <a:t>Mental Health Prediction for Kenyan university students</a:t>
            </a:r>
            <a:endParaRPr b="1" sz="2200">
              <a:highlight>
                <a:schemeClr val="dk1"/>
              </a:highlight>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nvSpPr>
        <p:spPr>
          <a:xfrm>
            <a:off x="235475" y="632100"/>
            <a:ext cx="7994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Comic Sans MS"/>
                <a:ea typeface="Comic Sans MS"/>
                <a:cs typeface="Comic Sans MS"/>
                <a:sym typeface="Comic Sans MS"/>
              </a:rPr>
              <a:t>End of Presentation</a:t>
            </a:r>
            <a:endParaRPr b="1" sz="1700">
              <a:latin typeface="Comic Sans MS"/>
              <a:ea typeface="Comic Sans MS"/>
              <a:cs typeface="Comic Sans MS"/>
              <a:sym typeface="Comic Sans MS"/>
            </a:endParaRPr>
          </a:p>
        </p:txBody>
      </p:sp>
      <p:sp>
        <p:nvSpPr>
          <p:cNvPr id="187" name="Google Shape;187;p22"/>
          <p:cNvSpPr/>
          <p:nvPr/>
        </p:nvSpPr>
        <p:spPr>
          <a:xfrm>
            <a:off x="1853375" y="1178125"/>
            <a:ext cx="6005400" cy="3204000"/>
          </a:xfrm>
          <a:prstGeom prst="foldedCorner">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Montserrat"/>
                <a:ea typeface="Montserrat"/>
                <a:cs typeface="Montserrat"/>
                <a:sym typeface="Montserrat"/>
              </a:rPr>
              <a:t>Thank you and take care of your mental health</a:t>
            </a:r>
            <a:endParaRPr>
              <a:latin typeface="Montserrat"/>
              <a:ea typeface="Montserrat"/>
              <a:cs typeface="Montserrat"/>
              <a:sym typeface="Montserrat"/>
            </a:endParaRPr>
          </a:p>
        </p:txBody>
      </p:sp>
      <p:sp>
        <p:nvSpPr>
          <p:cNvPr id="188" name="Google Shape;188;p22"/>
          <p:cNvSpPr/>
          <p:nvPr/>
        </p:nvSpPr>
        <p:spPr>
          <a:xfrm>
            <a:off x="6407850" y="3476900"/>
            <a:ext cx="660900" cy="689700"/>
          </a:xfrm>
          <a:prstGeom prst="smileyFace">
            <a:avLst>
              <a:gd fmla="val 4653"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txBox="1"/>
          <p:nvPr/>
        </p:nvSpPr>
        <p:spPr>
          <a:xfrm>
            <a:off x="2313150" y="1494200"/>
            <a:ext cx="40947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Alice</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Eugene</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Fridah</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Keren</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Nicholus</a:t>
            </a:r>
            <a:endParaRPr sz="1700">
              <a:latin typeface="Montserrat"/>
              <a:ea typeface="Montserrat"/>
              <a:cs typeface="Montserrat"/>
              <a:sym typeface="Montserrat"/>
            </a:endParaRPr>
          </a:p>
          <a:p>
            <a:pPr indent="-336550" lvl="0" marL="457200" rtl="0" algn="l">
              <a:spcBef>
                <a:spcPts val="0"/>
              </a:spcBef>
              <a:spcAft>
                <a:spcPts val="0"/>
              </a:spcAft>
              <a:buSzPts val="1700"/>
              <a:buFont typeface="Montserrat"/>
              <a:buChar char="-"/>
            </a:pPr>
            <a:r>
              <a:rPr lang="en" sz="1700">
                <a:latin typeface="Montserrat"/>
                <a:ea typeface="Montserrat"/>
                <a:cs typeface="Montserrat"/>
                <a:sym typeface="Montserrat"/>
              </a:rPr>
              <a:t>Nobert</a:t>
            </a:r>
            <a:endParaRPr sz="17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632100" y="718850"/>
            <a:ext cx="7692600" cy="10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Overview</a:t>
            </a:r>
            <a:endParaRPr>
              <a:latin typeface="Montserrat SemiBold"/>
              <a:ea typeface="Montserrat SemiBold"/>
              <a:cs typeface="Montserrat SemiBold"/>
              <a:sym typeface="Montserrat SemiBold"/>
            </a:endParaRPr>
          </a:p>
        </p:txBody>
      </p:sp>
      <p:sp>
        <p:nvSpPr>
          <p:cNvPr id="134" name="Google Shape;134;p14"/>
          <p:cNvSpPr txBox="1"/>
          <p:nvPr>
            <p:ph idx="1" type="body"/>
          </p:nvPr>
        </p:nvSpPr>
        <p:spPr>
          <a:xfrm>
            <a:off x="530400" y="1288800"/>
            <a:ext cx="4041600" cy="353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Montserrat"/>
                <a:ea typeface="Montserrat"/>
                <a:cs typeface="Montserrat"/>
                <a:sym typeface="Montserrat"/>
              </a:rPr>
              <a:t>This project aims to </a:t>
            </a:r>
            <a:r>
              <a:rPr lang="en">
                <a:latin typeface="Montserrat"/>
                <a:ea typeface="Montserrat"/>
                <a:cs typeface="Montserrat"/>
                <a:sym typeface="Montserrat"/>
              </a:rPr>
              <a:t>develop a machine learning model that classifies statements and questions expressed by university students in Kenya when speaking about the mental health challenges they struggle with and come up with a chatbot that will be used for a prototype of a mental health chatbot designed specifically for university students. </a:t>
            </a:r>
            <a:endParaRPr>
              <a:latin typeface="Montserrat"/>
              <a:ea typeface="Montserrat"/>
              <a:cs typeface="Montserrat"/>
              <a:sym typeface="Montserrat"/>
            </a:endParaRPr>
          </a:p>
        </p:txBody>
      </p:sp>
      <p:pic>
        <p:nvPicPr>
          <p:cNvPr id="135" name="Google Shape;135;p14"/>
          <p:cNvPicPr preferRelativeResize="0"/>
          <p:nvPr/>
        </p:nvPicPr>
        <p:blipFill>
          <a:blip r:embed="rId3">
            <a:alphaModFix/>
          </a:blip>
          <a:stretch>
            <a:fillRect/>
          </a:stretch>
        </p:blipFill>
        <p:spPr>
          <a:xfrm>
            <a:off x="4353300" y="1152475"/>
            <a:ext cx="4638301" cy="26853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Problem Statement</a:t>
            </a:r>
            <a:endParaRPr>
              <a:latin typeface="Montserrat SemiBold"/>
              <a:ea typeface="Montserrat SemiBold"/>
              <a:cs typeface="Montserrat SemiBold"/>
              <a:sym typeface="Montserrat SemiBold"/>
            </a:endParaRPr>
          </a:p>
        </p:txBody>
      </p:sp>
      <p:sp>
        <p:nvSpPr>
          <p:cNvPr id="141" name="Google Shape;141;p15"/>
          <p:cNvSpPr txBox="1"/>
          <p:nvPr>
            <p:ph idx="1" type="body"/>
          </p:nvPr>
        </p:nvSpPr>
        <p:spPr>
          <a:xfrm>
            <a:off x="757175" y="1705650"/>
            <a:ext cx="7505700" cy="2448000"/>
          </a:xfrm>
          <a:prstGeom prst="rect">
            <a:avLst/>
          </a:prstGeom>
        </p:spPr>
        <p:txBody>
          <a:bodyPr anchorCtr="0" anchor="t" bIns="91425" lIns="91425" spcFirstLastPara="1" rIns="91425" wrap="square" tIns="91425">
            <a:normAutofit fontScale="92500" lnSpcReduction="20000"/>
          </a:bodyPr>
          <a:lstStyle/>
          <a:p>
            <a:pPr indent="0" lvl="0" marL="0" rtl="0" algn="l">
              <a:lnSpc>
                <a:spcPct val="105000"/>
              </a:lnSpc>
              <a:spcBef>
                <a:spcPts val="0"/>
              </a:spcBef>
              <a:spcAft>
                <a:spcPts val="0"/>
              </a:spcAft>
              <a:buSzPct val="65384"/>
              <a:buNone/>
            </a:pPr>
            <a:r>
              <a:rPr lang="en" sz="1430">
                <a:latin typeface="Montserrat"/>
                <a:ea typeface="Montserrat"/>
                <a:cs typeface="Montserrat"/>
                <a:sym typeface="Montserrat"/>
              </a:rPr>
              <a:t>Despite </a:t>
            </a:r>
            <a:r>
              <a:rPr lang="en" sz="1430">
                <a:latin typeface="Montserrat"/>
                <a:ea typeface="Montserrat"/>
                <a:cs typeface="Montserrat"/>
                <a:sym typeface="Montserrat"/>
              </a:rPr>
              <a:t>resources</a:t>
            </a:r>
            <a:r>
              <a:rPr lang="en" sz="1430">
                <a:latin typeface="Montserrat"/>
                <a:ea typeface="Montserrat"/>
                <a:cs typeface="Montserrat"/>
                <a:sym typeface="Montserrat"/>
              </a:rPr>
              <a:t> in Kenyan universities growing immensely over the years, development of support services to students has not.Research has shown high levels of mental health problems among university students specifically depression and anxiety with the most affected group being students from poor backgrounds. The lack of or little provision for support services for such students results in dropouts and their inability to reach their full potential. </a:t>
            </a:r>
            <a:endParaRPr sz="1430">
              <a:latin typeface="Montserrat"/>
              <a:ea typeface="Montserrat"/>
              <a:cs typeface="Montserrat"/>
              <a:sym typeface="Montserrat"/>
            </a:endParaRPr>
          </a:p>
          <a:p>
            <a:pPr indent="0" lvl="0" marL="0" rtl="0" algn="l">
              <a:lnSpc>
                <a:spcPct val="105000"/>
              </a:lnSpc>
              <a:spcBef>
                <a:spcPts val="1200"/>
              </a:spcBef>
              <a:spcAft>
                <a:spcPts val="1200"/>
              </a:spcAft>
              <a:buSzPct val="65384"/>
              <a:buNone/>
            </a:pPr>
            <a:r>
              <a:rPr lang="en" sz="1430">
                <a:latin typeface="Montserrat"/>
                <a:ea typeface="Montserrat"/>
                <a:cs typeface="Montserrat"/>
                <a:sym typeface="Montserrat"/>
              </a:rPr>
              <a:t>The use of technologies including machine learning and AI will potentially transform the delivery of mental health services in the coming years.This challenge aims to develop a machine learning model that classifies statements and questions expressed by university students in Kenya when speaking about the mental health challenges they struggle with and come up with a chatbot that will be used for a prototype of a mental health chatbot designed specifically for university students.</a:t>
            </a:r>
            <a:endParaRPr sz="143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433800" y="470975"/>
            <a:ext cx="7890900" cy="13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Objectives</a:t>
            </a:r>
            <a:endParaRPr>
              <a:latin typeface="Montserrat SemiBold"/>
              <a:ea typeface="Montserrat SemiBold"/>
              <a:cs typeface="Montserrat SemiBold"/>
              <a:sym typeface="Montserrat SemiBold"/>
            </a:endParaRPr>
          </a:p>
        </p:txBody>
      </p:sp>
      <p:sp>
        <p:nvSpPr>
          <p:cNvPr id="147" name="Google Shape;147;p16"/>
          <p:cNvSpPr/>
          <p:nvPr/>
        </p:nvSpPr>
        <p:spPr>
          <a:xfrm>
            <a:off x="316075" y="1106275"/>
            <a:ext cx="8189400" cy="8763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To develop a machine learning model that classifies statements and questions expressed by university students in Kenya when speaking about the mental health challenges they struggle with</a:t>
            </a:r>
            <a:endParaRPr sz="1500">
              <a:latin typeface="Montserrat"/>
              <a:ea typeface="Montserrat"/>
              <a:cs typeface="Montserrat"/>
              <a:sym typeface="Montserrat"/>
            </a:endParaRPr>
          </a:p>
        </p:txBody>
      </p:sp>
      <p:sp>
        <p:nvSpPr>
          <p:cNvPr id="148" name="Google Shape;148;p16"/>
          <p:cNvSpPr/>
          <p:nvPr/>
        </p:nvSpPr>
        <p:spPr>
          <a:xfrm>
            <a:off x="311700" y="2205400"/>
            <a:ext cx="8189400" cy="8763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To help universities establish mental health support and wellness services to their students.</a:t>
            </a:r>
            <a:endParaRPr sz="1500">
              <a:latin typeface="Montserrat"/>
              <a:ea typeface="Montserrat"/>
              <a:cs typeface="Montserrat"/>
              <a:sym typeface="Montserrat"/>
            </a:endParaRPr>
          </a:p>
        </p:txBody>
      </p:sp>
      <p:sp>
        <p:nvSpPr>
          <p:cNvPr id="149" name="Google Shape;149;p16"/>
          <p:cNvSpPr/>
          <p:nvPr/>
        </p:nvSpPr>
        <p:spPr>
          <a:xfrm>
            <a:off x="311700" y="3492825"/>
            <a:ext cx="8189400" cy="8763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0A0C10"/>
                </a:solidFill>
                <a:latin typeface="Montserrat"/>
                <a:ea typeface="Montserrat"/>
                <a:cs typeface="Montserrat"/>
                <a:sym typeface="Montserrat"/>
              </a:rPr>
              <a:t>To help university students in Kenya that are facing mental health problems to find resources and support services  that will enable them to get better</a:t>
            </a:r>
            <a:endParaRPr sz="1500">
              <a:solidFill>
                <a:srgbClr val="0A0C10"/>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596250" y="619700"/>
            <a:ext cx="7728600" cy="118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p:txBody>
      </p:sp>
      <p:sp>
        <p:nvSpPr>
          <p:cNvPr id="155" name="Google Shape;155;p17"/>
          <p:cNvSpPr txBox="1"/>
          <p:nvPr>
            <p:ph idx="1" type="body"/>
          </p:nvPr>
        </p:nvSpPr>
        <p:spPr>
          <a:xfrm>
            <a:off x="347025" y="1177425"/>
            <a:ext cx="8584200" cy="325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Montserrat"/>
                <a:ea typeface="Montserrat"/>
                <a:cs typeface="Montserrat"/>
                <a:sym typeface="Montserrat"/>
              </a:rPr>
              <a:t>The data used in this project is from the </a:t>
            </a:r>
            <a:r>
              <a:rPr lang="en" sz="1400" u="sng">
                <a:solidFill>
                  <a:schemeClr val="hlink"/>
                </a:solidFill>
                <a:latin typeface="Montserrat"/>
                <a:ea typeface="Montserrat"/>
                <a:cs typeface="Montserrat"/>
                <a:sym typeface="Montserrat"/>
                <a:hlinkClick r:id="rId3"/>
              </a:rPr>
              <a:t>Tech4MentalHealth</a:t>
            </a:r>
            <a:r>
              <a:rPr lang="en" sz="1400">
                <a:latin typeface="Montserrat"/>
                <a:ea typeface="Montserrat"/>
                <a:cs typeface="Montserrat"/>
                <a:sym typeface="Montserrat"/>
              </a:rPr>
              <a:t> competition hosted by </a:t>
            </a:r>
            <a:r>
              <a:rPr lang="en" sz="1400" u="sng">
                <a:solidFill>
                  <a:schemeClr val="hlink"/>
                </a:solidFill>
                <a:latin typeface="Montserrat"/>
                <a:ea typeface="Montserrat"/>
                <a:cs typeface="Montserrat"/>
                <a:sym typeface="Montserrat"/>
                <a:hlinkClick r:id="rId4"/>
              </a:rPr>
              <a:t>Zindi Africa</a:t>
            </a:r>
            <a:r>
              <a:rPr lang="en" sz="1400">
                <a:latin typeface="Montserrat"/>
                <a:ea typeface="Montserrat"/>
                <a:cs typeface="Montserrat"/>
                <a:sym typeface="Montserrat"/>
              </a:rPr>
              <a:t> . The data consists of statements and questions expressed by students from multiple universities across Kenya who reported suffering from these different mental health challenges. The wording of the statements is intended to respond to the prompting question, “What is on your mind?”. A few samples from the dataset:</a:t>
            </a:r>
            <a:endParaRPr sz="1400">
              <a:latin typeface="Montserrat"/>
              <a:ea typeface="Montserrat"/>
              <a:cs typeface="Montserrat"/>
              <a:sym typeface="Montserrat"/>
            </a:endParaRPr>
          </a:p>
          <a:p>
            <a:pPr indent="0" lvl="0" marL="0" rtl="0" algn="l">
              <a:spcBef>
                <a:spcPts val="1200"/>
              </a:spcBef>
              <a:spcAft>
                <a:spcPts val="0"/>
              </a:spcAft>
              <a:buNone/>
            </a:pPr>
            <a:r>
              <a:rPr b="1" i="1" lang="en" sz="1400">
                <a:latin typeface="Montserrat"/>
                <a:ea typeface="Montserrat"/>
                <a:cs typeface="Montserrat"/>
                <a:sym typeface="Montserrat"/>
              </a:rPr>
              <a:t>Text </a:t>
            </a:r>
            <a:r>
              <a:rPr b="1" lang="en" sz="1400">
                <a:latin typeface="Montserrat"/>
                <a:ea typeface="Montserrat"/>
                <a:cs typeface="Montserrat"/>
                <a:sym typeface="Montserrat"/>
              </a:rPr>
              <a:t>    </a:t>
            </a:r>
            <a:r>
              <a:rPr lang="en" sz="1400">
                <a:latin typeface="Montserrat"/>
                <a:ea typeface="Montserrat"/>
                <a:cs typeface="Montserrat"/>
                <a:sym typeface="Montserrat"/>
              </a:rPr>
              <a:t>                                                                       </a:t>
            </a:r>
            <a:r>
              <a:rPr b="1" i="1" lang="en" sz="1400">
                <a:latin typeface="Montserrat"/>
                <a:ea typeface="Montserrat"/>
                <a:cs typeface="Montserrat"/>
                <a:sym typeface="Montserrat"/>
              </a:rPr>
              <a:t>Mental Health Problem</a:t>
            </a:r>
            <a:endParaRPr b="1" i="1" sz="1400">
              <a:latin typeface="Montserrat"/>
              <a:ea typeface="Montserrat"/>
              <a:cs typeface="Montserrat"/>
              <a:sym typeface="Montserrat"/>
            </a:endParaRPr>
          </a:p>
          <a:p>
            <a:pPr indent="0" lvl="0" marL="0" rtl="0" algn="l">
              <a:spcBef>
                <a:spcPts val="1200"/>
              </a:spcBef>
              <a:spcAft>
                <a:spcPts val="1200"/>
              </a:spcAft>
              <a:buNone/>
            </a:pPr>
            <a:r>
              <a:t/>
            </a:r>
            <a:endParaRPr sz="1400">
              <a:latin typeface="Montserrat"/>
              <a:ea typeface="Montserrat"/>
              <a:cs typeface="Montserrat"/>
              <a:sym typeface="Montserrat"/>
            </a:endParaRPr>
          </a:p>
        </p:txBody>
      </p:sp>
      <p:graphicFrame>
        <p:nvGraphicFramePr>
          <p:cNvPr id="156" name="Google Shape;156;p17"/>
          <p:cNvGraphicFramePr/>
          <p:nvPr/>
        </p:nvGraphicFramePr>
        <p:xfrm>
          <a:off x="469100" y="2855470"/>
          <a:ext cx="3000000" cy="3000000"/>
        </p:xfrm>
        <a:graphic>
          <a:graphicData uri="http://schemas.openxmlformats.org/drawingml/2006/table">
            <a:tbl>
              <a:tblPr>
                <a:noFill/>
                <a:tableStyleId>{586096FC-762F-45C5-B699-C00B06510138}</a:tableStyleId>
              </a:tblPr>
              <a:tblGrid>
                <a:gridCol w="3864300"/>
                <a:gridCol w="3864300"/>
              </a:tblGrid>
              <a:tr h="578400">
                <a:tc>
                  <a:txBody>
                    <a:bodyPr/>
                    <a:lstStyle/>
                    <a:p>
                      <a:pPr indent="0" lvl="0" marL="0" rtl="0" algn="l">
                        <a:spcBef>
                          <a:spcPts val="0"/>
                        </a:spcBef>
                        <a:spcAft>
                          <a:spcPts val="0"/>
                        </a:spcAft>
                        <a:buNone/>
                      </a:pPr>
                      <a:r>
                        <a:rPr lang="en">
                          <a:latin typeface="Montserrat"/>
                          <a:ea typeface="Montserrat"/>
                          <a:cs typeface="Montserrat"/>
                          <a:sym typeface="Montserrat"/>
                        </a:rPr>
                        <a:t>Why is everything so hard to deal with in this life</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Depression</a:t>
                      </a:r>
                      <a:endParaRPr>
                        <a:latin typeface="Montserrat"/>
                        <a:ea typeface="Montserrat"/>
                        <a:cs typeface="Montserrat"/>
                        <a:sym typeface="Montserrat"/>
                      </a:endParaRPr>
                    </a:p>
                  </a:txBody>
                  <a:tcPr marT="91425" marB="91425" marR="91425" marL="91425"/>
                </a:tc>
              </a:tr>
              <a:tr h="573200">
                <a:tc>
                  <a:txBody>
                    <a:bodyPr/>
                    <a:lstStyle/>
                    <a:p>
                      <a:pPr indent="0" lvl="0" marL="0" rtl="0" algn="l">
                        <a:spcBef>
                          <a:spcPts val="0"/>
                        </a:spcBef>
                        <a:spcAft>
                          <a:spcPts val="0"/>
                        </a:spcAft>
                        <a:buNone/>
                      </a:pPr>
                      <a:r>
                        <a:rPr lang="en">
                          <a:latin typeface="Montserrat"/>
                          <a:ea typeface="Montserrat"/>
                          <a:cs typeface="Montserrat"/>
                          <a:sym typeface="Montserrat"/>
                        </a:rPr>
                        <a:t>How to avoid drug abuse?</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Drugs</a:t>
                      </a:r>
                      <a:endParaRPr>
                        <a:latin typeface="Montserrat"/>
                        <a:ea typeface="Montserrat"/>
                        <a:cs typeface="Montserrat"/>
                        <a:sym typeface="Montserrat"/>
                      </a:endParaRPr>
                    </a:p>
                  </a:txBody>
                  <a:tcPr marT="91425" marB="91425" marR="91425" marL="91425"/>
                </a:tc>
              </a:tr>
              <a:tr h="573200">
                <a:tc>
                  <a:txBody>
                    <a:bodyPr/>
                    <a:lstStyle/>
                    <a:p>
                      <a:pPr indent="0" lvl="0" marL="0" rtl="0" algn="l">
                        <a:spcBef>
                          <a:spcPts val="0"/>
                        </a:spcBef>
                        <a:spcAft>
                          <a:spcPts val="0"/>
                        </a:spcAft>
                        <a:buNone/>
                      </a:pPr>
                      <a:r>
                        <a:rPr lang="en">
                          <a:latin typeface="Montserrat"/>
                          <a:ea typeface="Montserrat"/>
                          <a:cs typeface="Montserrat"/>
                          <a:sym typeface="Montserrat"/>
                        </a:rPr>
                        <a:t>Why is life important?</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Suicide</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Modeling</a:t>
            </a:r>
            <a:endParaRPr b="1">
              <a:latin typeface="Montserrat"/>
              <a:ea typeface="Montserrat"/>
              <a:cs typeface="Montserrat"/>
              <a:sym typeface="Montserrat"/>
            </a:endParaRPr>
          </a:p>
        </p:txBody>
      </p:sp>
      <p:pic>
        <p:nvPicPr>
          <p:cNvPr id="162" name="Google Shape;162;p18"/>
          <p:cNvPicPr preferRelativeResize="0"/>
          <p:nvPr/>
        </p:nvPicPr>
        <p:blipFill>
          <a:blip r:embed="rId3">
            <a:alphaModFix/>
          </a:blip>
          <a:stretch>
            <a:fillRect/>
          </a:stretch>
        </p:blipFill>
        <p:spPr>
          <a:xfrm>
            <a:off x="707388" y="1537325"/>
            <a:ext cx="7729225" cy="263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Medium"/>
                <a:ea typeface="Montserrat Medium"/>
                <a:cs typeface="Montserrat Medium"/>
                <a:sym typeface="Montserrat Medium"/>
              </a:rPr>
              <a:t>Evaluation</a:t>
            </a:r>
            <a:endParaRPr>
              <a:latin typeface="Montserrat Medium"/>
              <a:ea typeface="Montserrat Medium"/>
              <a:cs typeface="Montserrat Medium"/>
              <a:sym typeface="Montserrat Medium"/>
            </a:endParaRPr>
          </a:p>
        </p:txBody>
      </p:sp>
      <p:sp>
        <p:nvSpPr>
          <p:cNvPr id="168" name="Google Shape;168;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latin typeface="Montserrat SemiBold"/>
                <a:ea typeface="Montserrat SemiBold"/>
                <a:cs typeface="Montserrat SemiBold"/>
                <a:sym typeface="Montserrat SemiBold"/>
              </a:rPr>
              <a:t>Recommendations</a:t>
            </a:r>
            <a:endParaRPr sz="2320">
              <a:latin typeface="Montserrat SemiBold"/>
              <a:ea typeface="Montserrat SemiBold"/>
              <a:cs typeface="Montserrat SemiBold"/>
              <a:sym typeface="Montserrat SemiBold"/>
            </a:endParaRPr>
          </a:p>
        </p:txBody>
      </p:sp>
      <p:sp>
        <p:nvSpPr>
          <p:cNvPr id="174" name="Google Shape;174;p20"/>
          <p:cNvSpPr/>
          <p:nvPr/>
        </p:nvSpPr>
        <p:spPr>
          <a:xfrm>
            <a:off x="669250" y="1425150"/>
            <a:ext cx="5403900" cy="1636200"/>
          </a:xfrm>
          <a:prstGeom prst="round2DiagRect">
            <a:avLst>
              <a:gd fmla="val 16667"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The organization </a:t>
            </a:r>
            <a:r>
              <a:rPr lang="en" u="sng">
                <a:solidFill>
                  <a:schemeClr val="hlink"/>
                </a:solidFill>
                <a:latin typeface="Montserrat"/>
                <a:ea typeface="Montserrat"/>
                <a:cs typeface="Montserrat"/>
                <a:sym typeface="Montserrat"/>
                <a:hlinkClick r:id="rId3"/>
              </a:rPr>
              <a:t>Zindi Africa</a:t>
            </a:r>
            <a:r>
              <a:rPr lang="en">
                <a:latin typeface="Montserrat"/>
                <a:ea typeface="Montserrat"/>
                <a:cs typeface="Montserrat"/>
                <a:sym typeface="Montserrat"/>
              </a:rPr>
              <a:t> should collect more data that features drug and alcohol related problems as well as other mental health problems that have not been featured in the observations used here.</a:t>
            </a:r>
            <a:endParaRPr>
              <a:latin typeface="Montserrat"/>
              <a:ea typeface="Montserrat"/>
              <a:cs typeface="Montserrat"/>
              <a:sym typeface="Montserrat"/>
            </a:endParaRPr>
          </a:p>
        </p:txBody>
      </p:sp>
      <p:sp>
        <p:nvSpPr>
          <p:cNvPr id="175" name="Google Shape;175;p20"/>
          <p:cNvSpPr/>
          <p:nvPr/>
        </p:nvSpPr>
        <p:spPr>
          <a:xfrm>
            <a:off x="3705800" y="3135675"/>
            <a:ext cx="5126400" cy="1636200"/>
          </a:xfrm>
          <a:prstGeom prst="round2DiagRect">
            <a:avLst>
              <a:gd fmla="val 16667"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The model be </a:t>
            </a:r>
            <a:r>
              <a:rPr lang="en">
                <a:latin typeface="Montserrat"/>
                <a:ea typeface="Montserrat"/>
                <a:cs typeface="Montserrat"/>
                <a:sym typeface="Montserrat"/>
              </a:rPr>
              <a:t>integrated</a:t>
            </a:r>
            <a:r>
              <a:rPr lang="en">
                <a:latin typeface="Montserrat"/>
                <a:ea typeface="Montserrat"/>
                <a:cs typeface="Montserrat"/>
                <a:sym typeface="Montserrat"/>
              </a:rPr>
              <a:t> into the chatbot prototype to carry out tests on actual university students and collect data on how it performed in classifying problems they were facing.</a:t>
            </a:r>
            <a:endParaRPr>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Montserrat"/>
                <a:ea typeface="Montserrat"/>
                <a:cs typeface="Montserrat"/>
                <a:sym typeface="Montserrat"/>
              </a:rPr>
              <a:t>Recommendations</a:t>
            </a:r>
            <a:endParaRPr b="1">
              <a:latin typeface="Montserrat"/>
              <a:ea typeface="Montserrat"/>
              <a:cs typeface="Montserrat"/>
              <a:sym typeface="Montserrat"/>
            </a:endParaRPr>
          </a:p>
        </p:txBody>
      </p:sp>
      <p:sp>
        <p:nvSpPr>
          <p:cNvPr id="181" name="Google Shape;181;p21"/>
          <p:cNvSpPr/>
          <p:nvPr/>
        </p:nvSpPr>
        <p:spPr>
          <a:xfrm>
            <a:off x="571975" y="1697950"/>
            <a:ext cx="6221700" cy="1561800"/>
          </a:xfrm>
          <a:prstGeom prst="round2DiagRect">
            <a:avLst>
              <a:gd fmla="val 16667" name="adj1"/>
              <a:gd fmla="val 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The chatbot should also feature a database containing resources and services available to the students based on the problem that the model was able to identify. This will ensure that actual help is availed to the user.</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255C55"/>
      </a:accent1>
      <a:accent2>
        <a:srgbClr val="D9563F"/>
      </a:accent2>
      <a:accent3>
        <a:srgbClr val="DFC793"/>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