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9E64E-ABF7-4701-937F-1D65176FE377}" v="75" dt="2022-12-20T19:26:19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ina WANYAMA" userId="35e03ede-39c9-4c26-9704-5f7cd42f685b" providerId="ADAL" clId="{0AA9E64E-ABF7-4701-937F-1D65176FE377}"/>
    <pc:docChg chg="undo custSel modSld">
      <pc:chgData name="Penina WANYAMA" userId="35e03ede-39c9-4c26-9704-5f7cd42f685b" providerId="ADAL" clId="{0AA9E64E-ABF7-4701-937F-1D65176FE377}" dt="2022-12-20T19:26:19.758" v="290" actId="20577"/>
      <pc:docMkLst>
        <pc:docMk/>
      </pc:docMkLst>
      <pc:sldChg chg="modSp">
        <pc:chgData name="Penina WANYAMA" userId="35e03ede-39c9-4c26-9704-5f7cd42f685b" providerId="ADAL" clId="{0AA9E64E-ABF7-4701-937F-1D65176FE377}" dt="2022-12-20T19:26:19.758" v="290" actId="20577"/>
        <pc:sldMkLst>
          <pc:docMk/>
          <pc:sldMk cId="4130838405" sldId="256"/>
        </pc:sldMkLst>
        <pc:spChg chg="mod">
          <ac:chgData name="Penina WANYAMA" userId="35e03ede-39c9-4c26-9704-5f7cd42f685b" providerId="ADAL" clId="{0AA9E64E-ABF7-4701-937F-1D65176FE377}" dt="2022-12-20T19:26:19.758" v="290" actId="20577"/>
          <ac:spMkLst>
            <pc:docMk/>
            <pc:sldMk cId="4130838405" sldId="256"/>
            <ac:spMk id="2" creationId="{EB171899-AFF4-790E-0F50-F2B3E1B4DE75}"/>
          </ac:spMkLst>
        </pc:spChg>
      </pc:sldChg>
      <pc:sldChg chg="modSp mod">
        <pc:chgData name="Penina WANYAMA" userId="35e03ede-39c9-4c26-9704-5f7cd42f685b" providerId="ADAL" clId="{0AA9E64E-ABF7-4701-937F-1D65176FE377}" dt="2022-12-18T05:35:58.515" v="248" actId="27636"/>
        <pc:sldMkLst>
          <pc:docMk/>
          <pc:sldMk cId="1553961842" sldId="258"/>
        </pc:sldMkLst>
        <pc:spChg chg="mod">
          <ac:chgData name="Penina WANYAMA" userId="35e03ede-39c9-4c26-9704-5f7cd42f685b" providerId="ADAL" clId="{0AA9E64E-ABF7-4701-937F-1D65176FE377}" dt="2022-12-18T05:35:58.515" v="248" actId="27636"/>
          <ac:spMkLst>
            <pc:docMk/>
            <pc:sldMk cId="1553961842" sldId="258"/>
            <ac:spMk id="3" creationId="{349C4588-6E39-922E-E396-97DCCDFF3F7C}"/>
          </ac:spMkLst>
        </pc:spChg>
        <pc:picChg chg="mod">
          <ac:chgData name="Penina WANYAMA" userId="35e03ede-39c9-4c26-9704-5f7cd42f685b" providerId="ADAL" clId="{0AA9E64E-ABF7-4701-937F-1D65176FE377}" dt="2022-12-18T05:35:43.938" v="246" actId="14100"/>
          <ac:picMkLst>
            <pc:docMk/>
            <pc:sldMk cId="1553961842" sldId="258"/>
            <ac:picMk id="6" creationId="{BF6D19EC-A461-DB8D-F8D0-CCD8BDF57ED5}"/>
          </ac:picMkLst>
        </pc:picChg>
      </pc:sldChg>
      <pc:sldChg chg="modSp">
        <pc:chgData name="Penina WANYAMA" userId="35e03ede-39c9-4c26-9704-5f7cd42f685b" providerId="ADAL" clId="{0AA9E64E-ABF7-4701-937F-1D65176FE377}" dt="2022-12-18T05:36:23.630" v="250" actId="255"/>
        <pc:sldMkLst>
          <pc:docMk/>
          <pc:sldMk cId="3814107281" sldId="259"/>
        </pc:sldMkLst>
        <pc:spChg chg="mod">
          <ac:chgData name="Penina WANYAMA" userId="35e03ede-39c9-4c26-9704-5f7cd42f685b" providerId="ADAL" clId="{0AA9E64E-ABF7-4701-937F-1D65176FE377}" dt="2022-12-18T05:36:15.607" v="249" actId="255"/>
          <ac:spMkLst>
            <pc:docMk/>
            <pc:sldMk cId="3814107281" sldId="259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8T05:36:23.630" v="250" actId="255"/>
          <ac:spMkLst>
            <pc:docMk/>
            <pc:sldMk cId="3814107281" sldId="259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8T05:36:45.561" v="253" actId="27636"/>
        <pc:sldMkLst>
          <pc:docMk/>
          <pc:sldMk cId="2325886832" sldId="260"/>
        </pc:sldMkLst>
        <pc:spChg chg="mod">
          <ac:chgData name="Penina WANYAMA" userId="35e03ede-39c9-4c26-9704-5f7cd42f685b" providerId="ADAL" clId="{0AA9E64E-ABF7-4701-937F-1D65176FE377}" dt="2022-12-18T05:36:35.773" v="251" actId="255"/>
          <ac:spMkLst>
            <pc:docMk/>
            <pc:sldMk cId="2325886832" sldId="260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8T05:36:45.561" v="253" actId="27636"/>
          <ac:spMkLst>
            <pc:docMk/>
            <pc:sldMk cId="2325886832" sldId="260"/>
            <ac:spMk id="3" creationId="{349C4588-6E39-922E-E396-97DCCDFF3F7C}"/>
          </ac:spMkLst>
        </pc:spChg>
      </pc:sldChg>
      <pc:sldChg chg="addSp delSp modSp mod">
        <pc:chgData name="Penina WANYAMA" userId="35e03ede-39c9-4c26-9704-5f7cd42f685b" providerId="ADAL" clId="{0AA9E64E-ABF7-4701-937F-1D65176FE377}" dt="2022-12-18T05:41:26.100" v="288" actId="255"/>
        <pc:sldMkLst>
          <pc:docMk/>
          <pc:sldMk cId="3861768019" sldId="261"/>
        </pc:sldMkLst>
        <pc:spChg chg="mod">
          <ac:chgData name="Penina WANYAMA" userId="35e03ede-39c9-4c26-9704-5f7cd42f685b" providerId="ADAL" clId="{0AA9E64E-ABF7-4701-937F-1D65176FE377}" dt="2022-12-18T05:41:26.100" v="288" actId="255"/>
          <ac:spMkLst>
            <pc:docMk/>
            <pc:sldMk cId="3861768019" sldId="261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8T05:37:03.728" v="254" actId="255"/>
          <ac:spMkLst>
            <pc:docMk/>
            <pc:sldMk cId="3861768019" sldId="261"/>
            <ac:spMk id="3" creationId="{349C4588-6E39-922E-E396-97DCCDFF3F7C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2" creationId="{A8384FB5-9ADC-4DDC-881B-597D56F5B15D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4" creationId="{BC05CA36-AD6A-4ABF-9A05-52E5A143D2B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6" creationId="{D4331EE8-85A4-4588-8D9E-70E534D477D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8" creationId="{49D6C862-61CC-4B46-8080-96583D653BA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94" creationId="{E37EECFC-A684-4391-AE85-4CDAF5565F61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99" creationId="{A8384FB5-9ADC-4DDC-881B-597D56F5B15D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1" creationId="{BC05CA36-AD6A-4ABF-9A05-52E5A143D2B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3" creationId="{D4331EE8-85A4-4588-8D9E-70E534D477D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5" creationId="{49D6C862-61CC-4B46-8080-96583D653BA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7" creationId="{E37EECFC-A684-4391-AE85-4CDAF5565F61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2" creationId="{A8384FB5-9ADC-4DDC-881B-597D56F5B15D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4" creationId="{BC05CA36-AD6A-4ABF-9A05-52E5A143D2B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6" creationId="{D4331EE8-85A4-4588-8D9E-70E534D477D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8" creationId="{49D6C862-61CC-4B46-8080-96583D653BA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0" creationId="{E37EECFC-A684-4391-AE85-4CDAF5565F61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5" creationId="{A8384FB5-9ADC-4DDC-881B-597D56F5B15D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7" creationId="{BC05CA36-AD6A-4ABF-9A05-52E5A143D2B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9" creationId="{D4331EE8-85A4-4588-8D9E-70E534D477D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31" creationId="{49D6C862-61CC-4B46-8080-96583D653BA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33" creationId="{E37EECFC-A684-4391-AE85-4CDAF5565F61}"/>
          </ac:spMkLst>
        </pc:spChg>
        <pc:picChg chg="del">
          <ac:chgData name="Penina WANYAMA" userId="35e03ede-39c9-4c26-9704-5f7cd42f685b" providerId="ADAL" clId="{0AA9E64E-ABF7-4701-937F-1D65176FE377}" dt="2022-12-14T01:44:28.852" v="40" actId="478"/>
          <ac:picMkLst>
            <pc:docMk/>
            <pc:sldMk cId="3861768019" sldId="261"/>
            <ac:picMk id="5" creationId="{4BF8E3BD-15DC-A6B7-4EF7-3A79263E939B}"/>
          </ac:picMkLst>
        </pc:picChg>
        <pc:picChg chg="add mod">
          <ac:chgData name="Penina WANYAMA" userId="35e03ede-39c9-4c26-9704-5f7cd42f685b" providerId="ADAL" clId="{0AA9E64E-ABF7-4701-937F-1D65176FE377}" dt="2022-12-14T01:45:26.108" v="48" actId="26606"/>
          <ac:picMkLst>
            <pc:docMk/>
            <pc:sldMk cId="3861768019" sldId="261"/>
            <ac:picMk id="6" creationId="{2D0AE023-2A88-42DE-D8D8-F5CB64A777CA}"/>
          </ac:picMkLst>
        </pc:picChg>
      </pc:sldChg>
      <pc:sldChg chg="modSp mod">
        <pc:chgData name="Penina WANYAMA" userId="35e03ede-39c9-4c26-9704-5f7cd42f685b" providerId="ADAL" clId="{0AA9E64E-ABF7-4701-937F-1D65176FE377}" dt="2022-12-18T05:39:10.563" v="279" actId="14100"/>
        <pc:sldMkLst>
          <pc:docMk/>
          <pc:sldMk cId="2257201679" sldId="262"/>
        </pc:sldMkLst>
        <pc:spChg chg="mod">
          <ac:chgData name="Penina WANYAMA" userId="35e03ede-39c9-4c26-9704-5f7cd42f685b" providerId="ADAL" clId="{0AA9E64E-ABF7-4701-937F-1D65176FE377}" dt="2022-12-18T05:37:28.493" v="258" actId="14100"/>
          <ac:spMkLst>
            <pc:docMk/>
            <pc:sldMk cId="2257201679" sldId="262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8T05:39:10.563" v="279" actId="14100"/>
          <ac:spMkLst>
            <pc:docMk/>
            <pc:sldMk cId="2257201679" sldId="262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8T05:39:48.224" v="281" actId="255"/>
        <pc:sldMkLst>
          <pc:docMk/>
          <pc:sldMk cId="3797308293" sldId="265"/>
        </pc:sldMkLst>
        <pc:spChg chg="mod">
          <ac:chgData name="Penina WANYAMA" userId="35e03ede-39c9-4c26-9704-5f7cd42f685b" providerId="ADAL" clId="{0AA9E64E-ABF7-4701-937F-1D65176FE377}" dt="2022-12-18T05:39:48.224" v="281" actId="255"/>
          <ac:spMkLst>
            <pc:docMk/>
            <pc:sldMk cId="3797308293" sldId="265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8T05:40:17.932" v="283" actId="2711"/>
        <pc:sldMkLst>
          <pc:docMk/>
          <pc:sldMk cId="3116522488" sldId="266"/>
        </pc:sldMkLst>
        <pc:spChg chg="mod">
          <ac:chgData name="Penina WANYAMA" userId="35e03ede-39c9-4c26-9704-5f7cd42f685b" providerId="ADAL" clId="{0AA9E64E-ABF7-4701-937F-1D65176FE377}" dt="2022-12-18T05:40:17.932" v="283" actId="2711"/>
          <ac:spMkLst>
            <pc:docMk/>
            <pc:sldMk cId="3116522488" sldId="266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8T05:40:57.599" v="287" actId="255"/>
        <pc:sldMkLst>
          <pc:docMk/>
          <pc:sldMk cId="2178592410" sldId="267"/>
        </pc:sldMkLst>
        <pc:spChg chg="mod">
          <ac:chgData name="Penina WANYAMA" userId="35e03ede-39c9-4c26-9704-5f7cd42f685b" providerId="ADAL" clId="{0AA9E64E-ABF7-4701-937F-1D65176FE377}" dt="2022-12-18T05:40:57.599" v="287" actId="255"/>
          <ac:spMkLst>
            <pc:docMk/>
            <pc:sldMk cId="2178592410" sldId="267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8T05:40:50.607" v="286" actId="255"/>
          <ac:spMkLst>
            <pc:docMk/>
            <pc:sldMk cId="2178592410" sldId="267"/>
            <ac:spMk id="3" creationId="{349C4588-6E39-922E-E396-97DCCDFF3F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09B3-AA5A-D757-6086-E2503CDAF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9C4F8-8A2B-F166-565B-AEF7201A3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86EE-2FBA-227E-68E2-3CE5FB83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854D-5ED9-BBED-4D67-5C8E0D13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1A83-3DDE-E62A-412A-0E53328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8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A8DF-ADF0-E0D6-C7A9-E9369985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8413C-B1FA-F4D5-0A4D-B1D10BF3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5DB53-0028-4CE5-AAD6-A554CC45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9EB4-748A-5560-76E7-4EF49BCA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C831-5E3C-4170-B30C-785F84D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6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93B96-E00D-5FE0-A89E-0947053C4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3017E-4B37-3A8A-954C-ED32E19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0C40-1A27-BBFF-61E2-E600D594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15A9-DD9A-4CA2-F8C4-71261090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E081-73F2-B1B2-430E-7128CCDB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4DF9-44B2-0F79-1F74-7704B2A6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6C1A-EB24-C96E-0AA3-6F46C9E1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F506-2B38-200C-2700-D5B41CF9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72A8-15CC-DFF2-F7F6-1893A78B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2BAE-89B7-FD72-FA27-686BAE1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6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2D33-5A66-B78C-90F8-A14A4241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3DA4F-AEB4-143C-0FAA-4847CCA6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370F-CEDF-0255-9C48-EC21DBA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AF24-6F0B-E7C0-9665-5D9FC6E4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216B-928B-7E56-E681-C6F0B5A3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8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903-9C65-DE71-CA40-781CD7F0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CF82-04C8-42A9-56E0-27CC8FC8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92EE8-96CF-7876-16CF-BE2DBAB9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76C80-DCF7-8AE2-4EB9-0AA8B673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A402-47E8-679D-0149-1DE4020B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931D-2751-BA2F-B963-0C26F96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0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C206-74ED-63C4-8D31-24245CC3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85C5-86EE-C3C4-31B8-46855772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C7090-0B38-8892-25C6-A3F931B9C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7951-77FC-5F4C-EB25-7CDCFDA8E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CD063-F6D0-F91A-6493-1BE92BD0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F1216-E1A9-7DC6-EFDB-0AA147B6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FF516-81A2-96FB-2640-F46AEF18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01F97-5958-739F-3292-1EB218C6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3C00-F677-43A1-1B6D-24936889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312CD-CA98-A07A-C481-ADA1607F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5D68E-5647-9EEF-6026-D35212A1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99C49-C39E-A898-A12F-542ACE9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04CD2-6E2C-1C34-3C9F-21FA5635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8331C-2EB1-1451-7C44-D968BBB3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1644-78A1-7005-57E6-6329E022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3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1B32-650E-629B-2B56-5ABF3A2C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4055-764D-4471-5EBC-0E973F56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B0876-53D9-BD66-686B-21A346FD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83B0-4765-0510-4585-31544B64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0039-73D6-7E37-DC55-844D3F33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97066-F69B-E01E-A547-3AA206BB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0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A7D3-F35F-09D3-249B-924E1664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2DA17-8166-AA96-460B-A75CB7B86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D8C3F-DC13-BA8D-A246-B6919A07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7EEC2-F353-FB4C-95DE-E68F869B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AFE4-6F29-3876-EEC2-C16B931E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5142-0FAF-C15B-9212-F7320214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1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75139-5C40-AA65-A42B-DECC52E6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F088-A439-92BA-7460-0CCCB58C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D4DE-1762-7BD4-044A-D632B238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6065-ADC9-4BE9-B6A7-84153C8D5A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E32E7-3915-6ABF-E2EC-FB64DB05D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3B92-21E2-E551-9DC5-98B61D03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penina.wanyama@student.moringaschoo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b="1" dirty="0"/>
              <a:t>Analysis of House Sales in </a:t>
            </a:r>
            <a:r>
              <a:rPr lang="en-GB" sz="4800" b="1" dirty="0" err="1"/>
              <a:t>Northwestern</a:t>
            </a:r>
            <a:r>
              <a:rPr lang="en-GB" sz="4800" b="1" dirty="0"/>
              <a:t> County</a:t>
            </a:r>
            <a:endParaRPr lang="en-GB" sz="4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Penina Wanyama</a:t>
            </a:r>
          </a:p>
          <a:p>
            <a:pPr algn="l"/>
            <a:r>
              <a:rPr lang="en-GB" dirty="0">
                <a:solidFill>
                  <a:srgbClr val="FFFFFF"/>
                </a:solidFill>
              </a:rPr>
              <a:t>November 14,2022</a:t>
            </a:r>
          </a:p>
        </p:txBody>
      </p:sp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A010406A-124A-B249-E9C9-995E6B1A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/>
              <a:t>Thank You!</a:t>
            </a:r>
            <a:endParaRPr lang="en-US" sz="4800" b="1" kern="12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Email: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penina.wanyama@student.moringaschool.com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GitHub: @penina26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16" name="Graphic 115" descr="Smiling Face with No Fill">
            <a:extLst>
              <a:ext uri="{FF2B5EF4-FFF2-40B4-BE49-F238E27FC236}">
                <a16:creationId xmlns:a16="http://schemas.microsoft.com/office/drawing/2014/main" id="{A49DE726-0077-71A8-F9ED-1BBC955CB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 descr="Lightbulb">
            <a:extLst>
              <a:ext uri="{FF2B5EF4-FFF2-40B4-BE49-F238E27FC236}">
                <a16:creationId xmlns:a16="http://schemas.microsoft.com/office/drawing/2014/main" id="{B0C99692-10D3-8F59-DC9C-62187930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Summary</a:t>
            </a: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BF6D19EC-A461-DB8D-F8D0-CCD8BDF57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r="4724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sz="1600" dirty="0"/>
              <a:t>Regression analysis of  the house features on the existing King County Housing Authority data predicts that the house unit prices could increase if: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Older houses are renovated to include features such as water fronts, increased number of bathrooms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The grade and overall condition  of houses are improved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House owners can build houses that have at least one floor up</a:t>
            </a:r>
          </a:p>
          <a:p>
            <a:pPr algn="l"/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dirty="0"/>
              <a:t>outline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Business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Data &amp;Methods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Modeling/Model evaluation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Conclusion/Recommendations</a:t>
            </a:r>
          </a:p>
          <a:p>
            <a:pPr algn="l"/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125E2300-623F-70C9-457B-B52F0DA90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7" y="1529750"/>
            <a:ext cx="5163022" cy="34205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dirty="0"/>
              <a:t>Business Problem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Identify the Most preferred features of houses in King County in terms of increased sales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Identify Worst performing features in terms of decreased sales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Create house sales improvement strategy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sz="1500" dirty="0">
              <a:solidFill>
                <a:srgbClr val="FFFFFF"/>
              </a:solidFill>
            </a:endParaRPr>
          </a:p>
          <a:p>
            <a:pPr algn="l"/>
            <a:endParaRPr lang="en-GB" sz="1500" dirty="0">
              <a:solidFill>
                <a:srgbClr val="FFFFFF"/>
              </a:solidFill>
            </a:endParaRPr>
          </a:p>
          <a:p>
            <a:pPr algn="l"/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A02AE845-D44A-FF5A-B9A8-8FF126BED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9" b="-1"/>
          <a:stretch/>
        </p:blipFill>
        <p:spPr>
          <a:xfrm>
            <a:off x="6573907" y="1197670"/>
            <a:ext cx="5163022" cy="40846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dirty="0"/>
              <a:t>Data and Methods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GB" sz="1600" b="1" dirty="0">
                <a:solidFill>
                  <a:srgbClr val="FFFFFF"/>
                </a:solidFill>
              </a:rPr>
              <a:t>Price correlation with various house features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FFFFFF"/>
                </a:solidFill>
              </a:rPr>
              <a:t>House square ft living is the most positively correlated with a value of 0.7 then followed by the square followed by real estate house grading area with about 0.67</a:t>
            </a:r>
          </a:p>
          <a:p>
            <a:pPr algn="l"/>
            <a:endParaRPr lang="en-GB" sz="1700" dirty="0">
              <a:solidFill>
                <a:srgbClr val="FFFFFF"/>
              </a:solidFill>
            </a:endParaRPr>
          </a:p>
          <a:p>
            <a:pPr algn="l"/>
            <a:endParaRPr lang="en-GB" sz="17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timeline&#10;&#10;Description automatically generated">
            <a:extLst>
              <a:ext uri="{FF2B5EF4-FFF2-40B4-BE49-F238E27FC236}">
                <a16:creationId xmlns:a16="http://schemas.microsoft.com/office/drawing/2014/main" id="{2D0AE023-2A88-42DE-D8D8-F5CB64A77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4" y="2767106"/>
            <a:ext cx="3115955" cy="30850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>
                <a:solidFill>
                  <a:srgbClr val="FFFFFF"/>
                </a:solidFill>
              </a:rPr>
              <a:t>Regression Analysis Results-</a:t>
            </a:r>
            <a:br>
              <a:rPr lang="en-US" sz="4400" b="1" kern="1200" dirty="0">
                <a:solidFill>
                  <a:srgbClr val="FFFFFF"/>
                </a:solidFill>
              </a:rPr>
            </a:br>
            <a:r>
              <a:rPr lang="en-US" sz="4400" b="1" kern="1200" dirty="0">
                <a:solidFill>
                  <a:srgbClr val="FFFFFF"/>
                </a:solidFill>
              </a:rPr>
              <a:t>I</a:t>
            </a:r>
            <a:r>
              <a:rPr lang="en-US" sz="4400" b="1" dirty="0">
                <a:solidFill>
                  <a:srgbClr val="FFFFFF"/>
                </a:solidFill>
              </a:rPr>
              <a:t>nterpretation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583096"/>
            <a:ext cx="2919738" cy="2023592"/>
          </a:xfr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FFFF"/>
              </a:solidFill>
              <a:latin typeface="+mj-lt"/>
            </a:endParaRPr>
          </a:p>
          <a:p>
            <a:pPr algn="l"/>
            <a:r>
              <a:rPr lang="en-GB" sz="4900" b="0" i="0" dirty="0">
                <a:solidFill>
                  <a:srgbClr val="FFFFFF"/>
                </a:solidFill>
                <a:effectLst/>
                <a:latin typeface="+mj-lt"/>
              </a:rPr>
              <a:t>From our regression analysis the base price for a house is</a:t>
            </a:r>
            <a:r>
              <a:rPr lang="en-GB" sz="4900" b="1" i="0" dirty="0">
                <a:solidFill>
                  <a:srgbClr val="FFFFFF"/>
                </a:solidFill>
                <a:effectLst/>
                <a:latin typeface="+mj-lt"/>
              </a:rPr>
              <a:t> $ 6672793.67</a:t>
            </a:r>
            <a:r>
              <a:rPr lang="en-GB" sz="4900" b="0" i="0" dirty="0">
                <a:solidFill>
                  <a:srgbClr val="FFFFFF"/>
                </a:solidFill>
                <a:effectLst/>
                <a:latin typeface="+mj-lt"/>
              </a:rPr>
              <a:t> with a </a:t>
            </a:r>
            <a:r>
              <a:rPr lang="en-GB" sz="4900" dirty="0">
                <a:solidFill>
                  <a:srgbClr val="FFFFFF"/>
                </a:solidFill>
                <a:latin typeface="+mj-lt"/>
              </a:rPr>
              <a:t>standard deviation</a:t>
            </a:r>
            <a:r>
              <a:rPr lang="en-GB" sz="4900" b="0" i="0" dirty="0">
                <a:solidFill>
                  <a:srgbClr val="FFFFFF"/>
                </a:solidFill>
                <a:effectLst/>
                <a:latin typeface="+mj-lt"/>
              </a:rPr>
              <a:t> of about  $216596.78. </a:t>
            </a:r>
          </a:p>
          <a:p>
            <a:pPr algn="l"/>
            <a:r>
              <a:rPr lang="en-GB" sz="4900" b="0" i="0" dirty="0">
                <a:solidFill>
                  <a:srgbClr val="FFFFFF"/>
                </a:solidFill>
                <a:effectLst/>
                <a:latin typeface="+mj-lt"/>
              </a:rPr>
              <a:t>The price of a house unit however fluctuates with change in below factors as explained in the table</a:t>
            </a:r>
          </a:p>
          <a:p>
            <a:pPr algn="l"/>
            <a:endParaRPr lang="en-US" sz="13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BA834B-AF28-337E-322D-DE522DF1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306040"/>
            <a:ext cx="7225748" cy="42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GB" sz="4000" b="1" dirty="0">
                <a:solidFill>
                  <a:srgbClr val="FFFFFF"/>
                </a:solidFill>
              </a:rPr>
              <a:t>Model performance credibility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GB" sz="1600" dirty="0">
                <a:solidFill>
                  <a:srgbClr val="FFFFFF"/>
                </a:solidFill>
                <a:latin typeface="+mj-lt"/>
              </a:rPr>
              <a:t>The </a:t>
            </a:r>
            <a:r>
              <a:rPr lang="en-GB" sz="1600" b="0" i="0" dirty="0">
                <a:solidFill>
                  <a:srgbClr val="FFFFFF"/>
                </a:solidFill>
                <a:effectLst/>
                <a:latin typeface="+mj-lt"/>
              </a:rPr>
              <a:t>model has a close to perfect linear relationship between our predicted house prices and the actual prices</a:t>
            </a:r>
            <a:endParaRPr lang="en-GB" sz="1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6A61519-36BE-43DC-E0FA-2ADAAEA6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19345"/>
            <a:ext cx="7225748" cy="54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9" name="Rectangle 2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457200" indent="-342900" algn="l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+mj-lt"/>
              </a:rPr>
              <a:t>The variables that will affect the price change of each house unit in Northwestern county are the number of bedrooms, number of bathrooms, square </a:t>
            </a:r>
            <a:r>
              <a:rPr lang="en-US" sz="1600" dirty="0">
                <a:latin typeface="+mj-lt"/>
              </a:rPr>
              <a:t>ft </a:t>
            </a:r>
            <a:r>
              <a:rPr lang="en-US" sz="1600" b="0" i="0" dirty="0">
                <a:effectLst/>
                <a:latin typeface="+mj-lt"/>
              </a:rPr>
              <a:t>living area, number of floors, waterfront, overall house condition, the overall grade of the house, </a:t>
            </a:r>
            <a:r>
              <a:rPr lang="en-US" sz="1600" dirty="0">
                <a:latin typeface="+mj-lt"/>
              </a:rPr>
              <a:t>and the year the house was </a:t>
            </a:r>
            <a:r>
              <a:rPr lang="en-US" sz="1600" b="0" i="0" dirty="0">
                <a:effectLst/>
                <a:latin typeface="+mj-lt"/>
              </a:rPr>
              <a:t>built with a  standard deviation RMSE(Root Mean Squared Error) value of </a:t>
            </a:r>
            <a:r>
              <a:rPr lang="en-US" sz="1600" b="1" i="0" dirty="0">
                <a:effectLst/>
                <a:latin typeface="+mj-lt"/>
              </a:rPr>
              <a:t>$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1" i="0" dirty="0">
                <a:effectLst/>
                <a:latin typeface="+mj-lt"/>
              </a:rPr>
              <a:t>216596.78</a:t>
            </a:r>
            <a:r>
              <a:rPr lang="en-US" sz="1600" b="0" i="0" dirty="0">
                <a:effectLst/>
                <a:latin typeface="+mj-lt"/>
              </a:rPr>
              <a:t>. </a:t>
            </a:r>
          </a:p>
          <a:p>
            <a:pPr marL="457200" indent="-342900" algn="l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+mj-lt"/>
              </a:rPr>
              <a:t>From the final model interpretation, we see that Older houses and number of bedrooms have a negative change in price. While 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number of number of bathrooms, square ft living area, number of floors, waterfront, overall house condition, and  the overall grade of the house</a:t>
            </a:r>
            <a:r>
              <a:rPr lang="en-US" sz="1600" b="0" i="0" dirty="0">
                <a:effectLst/>
                <a:latin typeface="+mj-lt"/>
              </a:rPr>
              <a:t> have a positive impact on the price.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6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400050" algn="l">
              <a:buFont typeface="+mj-lt"/>
              <a:buAutoNum type="romanLcPeriod"/>
            </a:pPr>
            <a:r>
              <a:rPr lang="en-US" sz="1600" b="0" i="0" dirty="0">
                <a:effectLst/>
              </a:rPr>
              <a:t>Older houses can be renovated to include features such as waterfront because each house unit that has a waterfront equals to a price increase of $ 787274.58.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600" b="0" i="0" dirty="0">
                <a:effectLst/>
              </a:rPr>
              <a:t>Homeowners should build more houses that have more than one floor since the value price increment for each house is quite high -approximately $ 127477.49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600" b="0" i="0" dirty="0">
                <a:effectLst/>
              </a:rPr>
              <a:t>The unit area change of the living room also affects the price by 182.74. Homeowners should build houses that have larder living areas in order to increase the house price.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600" b="0" i="0" dirty="0">
                <a:effectLst/>
              </a:rPr>
              <a:t>The overall condition change of the house constitutes $ 17830.20 price increase. Homeowners should look for means to improve the overall condition of the house by perhaps repairing bathrooms or even increasing the number of the bathrooms in the house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600" b="0" i="0" dirty="0">
                <a:effectLst/>
              </a:rPr>
              <a:t>Homeowners should also seek to change the real estate grading of their houses if possible since an upward change in the grade of the house increases the house price by $ 127477.48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785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534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Analysis of House Sales in Northwestern County</vt:lpstr>
      <vt:lpstr>Summary</vt:lpstr>
      <vt:lpstr>outline</vt:lpstr>
      <vt:lpstr>Business Problem</vt:lpstr>
      <vt:lpstr>Data and Methods</vt:lpstr>
      <vt:lpstr> Regression Analysis Results- Interpretation </vt:lpstr>
      <vt:lpstr>Model performance credibility</vt:lpstr>
      <vt:lpstr> Conclusions</vt:lpstr>
      <vt:lpstr> Recommendations </vt:lpstr>
      <vt:lpstr>Thank You!</vt:lpstr>
    </vt:vector>
  </TitlesOfParts>
  <Company>World Food Programme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Insights for Microsoft’s new movie studio</dc:title>
  <dc:creator>Penina WANYAMA</dc:creator>
  <cp:lastModifiedBy>Penina WANYAMA</cp:lastModifiedBy>
  <cp:revision>2</cp:revision>
  <dcterms:created xsi:type="dcterms:W3CDTF">2022-11-11T00:10:12Z</dcterms:created>
  <dcterms:modified xsi:type="dcterms:W3CDTF">2022-12-20T19:26:31Z</dcterms:modified>
</cp:coreProperties>
</file>