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A9E64E-ABF7-4701-937F-1D65176FE377}" v="31" dt="2022-12-13T18:35:48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ina WANYAMA" userId="35e03ede-39c9-4c26-9704-5f7cd42f685b" providerId="ADAL" clId="{0AA9E64E-ABF7-4701-937F-1D65176FE377}"/>
    <pc:docChg chg="modSld">
      <pc:chgData name="Penina WANYAMA" userId="35e03ede-39c9-4c26-9704-5f7cd42f685b" providerId="ADAL" clId="{0AA9E64E-ABF7-4701-937F-1D65176FE377}" dt="2022-12-13T18:37:45.301" v="36" actId="12"/>
      <pc:docMkLst>
        <pc:docMk/>
      </pc:docMkLst>
      <pc:sldChg chg="modSp">
        <pc:chgData name="Penina WANYAMA" userId="35e03ede-39c9-4c26-9704-5f7cd42f685b" providerId="ADAL" clId="{0AA9E64E-ABF7-4701-937F-1D65176FE377}" dt="2022-12-13T18:35:48.913" v="30" actId="20577"/>
        <pc:sldMkLst>
          <pc:docMk/>
          <pc:sldMk cId="2257201679" sldId="262"/>
        </pc:sldMkLst>
        <pc:spChg chg="mod">
          <ac:chgData name="Penina WANYAMA" userId="35e03ede-39c9-4c26-9704-5f7cd42f685b" providerId="ADAL" clId="{0AA9E64E-ABF7-4701-937F-1D65176FE377}" dt="2022-12-13T18:35:48.913" v="30" actId="20577"/>
          <ac:spMkLst>
            <pc:docMk/>
            <pc:sldMk cId="2257201679" sldId="262"/>
            <ac:spMk id="2" creationId="{EB171899-AFF4-790E-0F50-F2B3E1B4DE75}"/>
          </ac:spMkLst>
        </pc:spChg>
      </pc:sldChg>
      <pc:sldChg chg="modSp mod">
        <pc:chgData name="Penina WANYAMA" userId="35e03ede-39c9-4c26-9704-5f7cd42f685b" providerId="ADAL" clId="{0AA9E64E-ABF7-4701-937F-1D65176FE377}" dt="2022-12-13T18:37:45.301" v="36" actId="12"/>
        <pc:sldMkLst>
          <pc:docMk/>
          <pc:sldMk cId="3116522488" sldId="266"/>
        </pc:sldMkLst>
        <pc:spChg chg="mod">
          <ac:chgData name="Penina WANYAMA" userId="35e03ede-39c9-4c26-9704-5f7cd42f685b" providerId="ADAL" clId="{0AA9E64E-ABF7-4701-937F-1D65176FE377}" dt="2022-12-13T18:37:45.301" v="36" actId="12"/>
          <ac:spMkLst>
            <pc:docMk/>
            <pc:sldMk cId="3116522488" sldId="266"/>
            <ac:spMk id="3" creationId="{349C4588-6E39-922E-E396-97DCCDFF3F7C}"/>
          </ac:spMkLst>
        </pc:spChg>
      </pc:sldChg>
      <pc:sldChg chg="modSp mod">
        <pc:chgData name="Penina WANYAMA" userId="35e03ede-39c9-4c26-9704-5f7cd42f685b" providerId="ADAL" clId="{0AA9E64E-ABF7-4701-937F-1D65176FE377}" dt="2022-12-13T18:36:52.702" v="31" actId="11"/>
        <pc:sldMkLst>
          <pc:docMk/>
          <pc:sldMk cId="2178592410" sldId="267"/>
        </pc:sldMkLst>
        <pc:spChg chg="mod">
          <ac:chgData name="Penina WANYAMA" userId="35e03ede-39c9-4c26-9704-5f7cd42f685b" providerId="ADAL" clId="{0AA9E64E-ABF7-4701-937F-1D65176FE377}" dt="2022-12-13T18:36:52.702" v="31" actId="11"/>
          <ac:spMkLst>
            <pc:docMk/>
            <pc:sldMk cId="2178592410" sldId="267"/>
            <ac:spMk id="3" creationId="{349C4588-6E39-922E-E396-97DCCDFF3F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09B3-AA5A-D757-6086-E2503CDAF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9C4F8-8A2B-F166-565B-AEF7201A3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A86EE-2FBA-227E-68E2-3CE5FB83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6854D-5ED9-BBED-4D67-5C8E0D13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C1A83-3DDE-E62A-412A-0E53328B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98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A8DF-ADF0-E0D6-C7A9-E9369985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8413C-B1FA-F4D5-0A4D-B1D10BF39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5DB53-0028-4CE5-AAD6-A554CC45B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99EB4-748A-5560-76E7-4EF49BCA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CC831-5E3C-4170-B30C-785F84D0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16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93B96-E00D-5FE0-A89E-0947053C4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3017E-4B37-3A8A-954C-ED32E1966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F0C40-1A27-BBFF-61E2-E600D594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B15A9-DD9A-4CA2-F8C4-71261090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1E081-73F2-B1B2-430E-7128CCDB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4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4DF9-44B2-0F79-1F74-7704B2A6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56C1A-EB24-C96E-0AA3-6F46C9E1E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5F506-2B38-200C-2700-D5B41CF9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172A8-15CC-DFF2-F7F6-1893A78B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42BAE-89B7-FD72-FA27-686BAE12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6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2D33-5A66-B78C-90F8-A14A4241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3DA4F-AEB4-143C-0FAA-4847CCA6E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5370F-CEDF-0255-9C48-EC21DBAD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2AF24-6F0B-E7C0-9665-5D9FC6E4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0216B-928B-7E56-E681-C6F0B5A3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88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903-9C65-DE71-CA40-781CD7F0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1CF82-04C8-42A9-56E0-27CC8FC8B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92EE8-96CF-7876-16CF-BE2DBAB9D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76C80-DCF7-8AE2-4EB9-0AA8B673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0A402-47E8-679D-0149-1DE4020B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5931D-2751-BA2F-B963-0C26F96C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30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C206-74ED-63C4-8D31-24245CC3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585C5-86EE-C3C4-31B8-468557724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C7090-0B38-8892-25C6-A3F931B9C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37951-77FC-5F4C-EB25-7CDCFDA8E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CD063-F6D0-F91A-6493-1BE92BD07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CF1216-E1A9-7DC6-EFDB-0AA147B6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0FF516-81A2-96FB-2640-F46AEF18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01F97-5958-739F-3292-1EB218C6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06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43C00-F677-43A1-1B6D-24936889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312CD-CA98-A07A-C481-ADA1607F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5D68E-5647-9EEF-6026-D35212A1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99C49-C39E-A898-A12F-542ACE9B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46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04CD2-6E2C-1C34-3C9F-21FA5635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8331C-2EB1-1451-7C44-D968BBB3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1644-78A1-7005-57E6-6329E022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83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1B32-650E-629B-2B56-5ABF3A2C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D4055-764D-4471-5EBC-0E973F568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B0876-53D9-BD66-686B-21A346FD4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D83B0-4765-0510-4585-31544B64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00039-73D6-7E37-DC55-844D3F33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97066-F69B-E01E-A547-3AA206BB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00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A7D3-F35F-09D3-249B-924E1664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2DA17-8166-AA96-460B-A75CB7B86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D8C3F-DC13-BA8D-A246-B6919A07C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7EEC2-F353-FB4C-95DE-E68F869B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AFE4-6F29-3876-EEC2-C16B931E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45142-0FAF-C15B-9212-F7320214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71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75139-5C40-AA65-A42B-DECC52E6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EF088-A439-92BA-7460-0CCCB58CD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DD4DE-1762-7BD4-044A-D632B238B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6065-ADC9-4BE9-B6A7-84153C8D5A5F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E32E7-3915-6ABF-E2EC-FB64DB05D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53B92-21E2-E551-9DC5-98B61D037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90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penina.wanyama@student.moringaschoo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GB" sz="4800" b="1" dirty="0"/>
              <a:t>Analysis of House Sales in a Northwestern County</a:t>
            </a:r>
            <a:endParaRPr lang="en-GB" sz="4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/>
            <a:r>
              <a:rPr lang="en-GB" dirty="0">
                <a:solidFill>
                  <a:srgbClr val="FFFFFF"/>
                </a:solidFill>
              </a:rPr>
              <a:t>Penina Wanyama</a:t>
            </a:r>
          </a:p>
          <a:p>
            <a:pPr algn="l"/>
            <a:r>
              <a:rPr lang="en-GB" dirty="0">
                <a:solidFill>
                  <a:srgbClr val="FFFFFF"/>
                </a:solidFill>
              </a:rPr>
              <a:t>November 14,2022</a:t>
            </a:r>
          </a:p>
        </p:txBody>
      </p:sp>
      <p:pic>
        <p:nvPicPr>
          <p:cNvPr id="25" name="Graphic 24" descr="Upward trend">
            <a:extLst>
              <a:ext uri="{FF2B5EF4-FFF2-40B4-BE49-F238E27FC236}">
                <a16:creationId xmlns:a16="http://schemas.microsoft.com/office/drawing/2014/main" id="{A010406A-124A-B249-E9C9-995E6B1A0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3907" y="658489"/>
            <a:ext cx="5163022" cy="516302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3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b="1" dirty="0"/>
              <a:t>Thank You!</a:t>
            </a:r>
            <a:endParaRPr lang="en-US" sz="4800" b="1" kern="12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Email: </a:t>
            </a:r>
            <a:r>
              <a:rPr lang="en-US" sz="2000" dirty="0">
                <a:solidFill>
                  <a:srgbClr val="FFFFFF"/>
                </a:solidFill>
                <a:hlinkClick r:id="rId2"/>
              </a:rPr>
              <a:t>penina.wanyama@student.moringaschool.com</a:t>
            </a:r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GitHub: @penina26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16" name="Graphic 115" descr="Smiling Face with No Fill">
            <a:extLst>
              <a:ext uri="{FF2B5EF4-FFF2-40B4-BE49-F238E27FC236}">
                <a16:creationId xmlns:a16="http://schemas.microsoft.com/office/drawing/2014/main" id="{A49DE726-0077-71A8-F9ED-1BBC955CB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3907" y="658489"/>
            <a:ext cx="5163022" cy="5163022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Graphic 82" descr="Lightbulb">
            <a:extLst>
              <a:ext uri="{FF2B5EF4-FFF2-40B4-BE49-F238E27FC236}">
                <a16:creationId xmlns:a16="http://schemas.microsoft.com/office/drawing/2014/main" id="{B0C99692-10D3-8F59-DC9C-621879304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6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3193" y="489507"/>
            <a:ext cx="3091607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dirty="0"/>
              <a:t>Summary</a:t>
            </a:r>
          </a:p>
        </p:txBody>
      </p:sp>
      <p:pic>
        <p:nvPicPr>
          <p:cNvPr id="6" name="Picture 5" descr="A picture containing road, sky, outdoor, grass&#10;&#10;Description automatically generated">
            <a:extLst>
              <a:ext uri="{FF2B5EF4-FFF2-40B4-BE49-F238E27FC236}">
                <a16:creationId xmlns:a16="http://schemas.microsoft.com/office/drawing/2014/main" id="{BF6D19EC-A461-DB8D-F8D0-CCD8BDF57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8" r="4724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3193" y="2418408"/>
            <a:ext cx="2942813" cy="354026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400" dirty="0"/>
              <a:t>Regression analysis of  the house features on the existing King County Housing Authority data predicts that the house unit prices could increase if:</a:t>
            </a:r>
          </a:p>
          <a:p>
            <a:pPr marL="342900" indent="-285750" algn="l">
              <a:buFont typeface="Wingdings" panose="05000000000000000000" pitchFamily="2" charset="2"/>
              <a:buChar char="§"/>
            </a:pPr>
            <a:r>
              <a:rPr lang="en-US" sz="1400" dirty="0"/>
              <a:t>Older houses are renovated to include features such as water fronts, increased number of bathrooms</a:t>
            </a:r>
          </a:p>
          <a:p>
            <a:pPr marL="342900" indent="-285750" algn="l">
              <a:buFont typeface="Wingdings" panose="05000000000000000000" pitchFamily="2" charset="2"/>
              <a:buChar char="§"/>
            </a:pPr>
            <a:r>
              <a:rPr lang="en-US" sz="1400" dirty="0"/>
              <a:t>The grade and overall condition  of houses are improved</a:t>
            </a:r>
          </a:p>
          <a:p>
            <a:pPr marL="342900" indent="-285750" algn="l">
              <a:buFont typeface="Wingdings" panose="05000000000000000000" pitchFamily="2" charset="2"/>
              <a:buChar char="§"/>
            </a:pPr>
            <a:r>
              <a:rPr lang="en-US" sz="1400" dirty="0"/>
              <a:t>House owners can build houses that have at least one floor up</a:t>
            </a:r>
          </a:p>
          <a:p>
            <a:pPr algn="l"/>
            <a:endParaRPr lang="en-US" sz="14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6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n-GB" sz="4800" b="1" dirty="0"/>
              <a:t>outline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1500" dirty="0">
                <a:solidFill>
                  <a:srgbClr val="FFFFFF"/>
                </a:solidFill>
              </a:rPr>
              <a:t>Business Problem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1500" dirty="0">
                <a:solidFill>
                  <a:srgbClr val="FFFFFF"/>
                </a:solidFill>
              </a:rPr>
              <a:t>Data &amp;Methods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1500" dirty="0">
                <a:solidFill>
                  <a:srgbClr val="FFFFFF"/>
                </a:solidFill>
              </a:rPr>
              <a:t>Modeling/Model evaluation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1500" dirty="0">
                <a:solidFill>
                  <a:srgbClr val="FFFFFF"/>
                </a:solidFill>
              </a:rPr>
              <a:t>Conclusion/Recommendations</a:t>
            </a:r>
          </a:p>
          <a:p>
            <a:pPr algn="l"/>
            <a:endParaRPr lang="en-GB" sz="1500" dirty="0">
              <a:solidFill>
                <a:srgbClr val="FFFFFF"/>
              </a:solidFill>
            </a:endParaRPr>
          </a:p>
        </p:txBody>
      </p:sp>
      <p:pic>
        <p:nvPicPr>
          <p:cNvPr id="6" name="Picture 5" descr="A picture containing road, sky, outdoor, grass&#10;&#10;Description automatically generated">
            <a:extLst>
              <a:ext uri="{FF2B5EF4-FFF2-40B4-BE49-F238E27FC236}">
                <a16:creationId xmlns:a16="http://schemas.microsoft.com/office/drawing/2014/main" id="{125E2300-623F-70C9-457B-B52F0DA90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907" y="1529750"/>
            <a:ext cx="5163022" cy="3420501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0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n-GB" sz="4800" b="1"/>
              <a:t>Business Problem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500" dirty="0">
                <a:solidFill>
                  <a:srgbClr val="FFFFFF"/>
                </a:solidFill>
              </a:rPr>
              <a:t>Identify the Most preferred features of houses in King County in terms of increased sales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500" dirty="0">
                <a:solidFill>
                  <a:srgbClr val="FFFFFF"/>
                </a:solidFill>
              </a:rPr>
              <a:t>Identify Worst performing features in terms of decreased sales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500" dirty="0">
                <a:solidFill>
                  <a:srgbClr val="FFFFFF"/>
                </a:solidFill>
              </a:rPr>
              <a:t>Create house sales improvement strategy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GB" sz="1500" dirty="0">
              <a:solidFill>
                <a:srgbClr val="FFFFFF"/>
              </a:solidFill>
            </a:endParaRPr>
          </a:p>
          <a:p>
            <a:pPr algn="l"/>
            <a:endParaRPr lang="en-GB" sz="1500" dirty="0">
              <a:solidFill>
                <a:srgbClr val="FFFFFF"/>
              </a:solidFill>
            </a:endParaRPr>
          </a:p>
          <a:p>
            <a:pPr algn="l"/>
            <a:endParaRPr lang="en-GB" sz="1500" dirty="0">
              <a:solidFill>
                <a:srgbClr val="FFFFFF"/>
              </a:solidFill>
            </a:endParaRPr>
          </a:p>
        </p:txBody>
      </p:sp>
      <p:pic>
        <p:nvPicPr>
          <p:cNvPr id="6" name="Picture 5" descr="A picture containing road, sky, outdoor, grass&#10;&#10;Description automatically generated">
            <a:extLst>
              <a:ext uri="{FF2B5EF4-FFF2-40B4-BE49-F238E27FC236}">
                <a16:creationId xmlns:a16="http://schemas.microsoft.com/office/drawing/2014/main" id="{A02AE845-D44A-FF5A-B9A8-8FF126BED0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59" b="-1"/>
          <a:stretch/>
        </p:blipFill>
        <p:spPr>
          <a:xfrm>
            <a:off x="6573907" y="1197670"/>
            <a:ext cx="5163022" cy="408466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8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7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n-GB" sz="4800" b="1" dirty="0"/>
              <a:t>Data and Methods</a:t>
            </a:r>
          </a:p>
        </p:txBody>
      </p:sp>
      <p:sp>
        <p:nvSpPr>
          <p:cNvPr id="84" name="Rectangle 76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78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0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/>
            <a:r>
              <a:rPr lang="en-GB" sz="1700" b="1" dirty="0">
                <a:solidFill>
                  <a:srgbClr val="FFFFFF"/>
                </a:solidFill>
              </a:rPr>
              <a:t>Price correlation with various house features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1700" dirty="0">
                <a:solidFill>
                  <a:srgbClr val="FFFFFF"/>
                </a:solidFill>
              </a:rPr>
              <a:t>House grading is the most positively correlated with a value of 0.7 then followed by the square fit of the living area with about 0.67</a:t>
            </a:r>
          </a:p>
          <a:p>
            <a:pPr algn="l"/>
            <a:endParaRPr lang="en-GB" sz="1700" dirty="0">
              <a:solidFill>
                <a:srgbClr val="FFFFFF"/>
              </a:solidFill>
            </a:endParaRPr>
          </a:p>
          <a:p>
            <a:pPr algn="l"/>
            <a:endParaRPr lang="en-GB" sz="1700" dirty="0">
              <a:solidFill>
                <a:srgbClr val="FFFFFF"/>
              </a:solidFill>
            </a:endParaRPr>
          </a:p>
        </p:txBody>
      </p:sp>
      <p:pic>
        <p:nvPicPr>
          <p:cNvPr id="5" name="Picture 4" descr="Chart, timeline&#10;&#10;Description automatically generated">
            <a:extLst>
              <a:ext uri="{FF2B5EF4-FFF2-40B4-BE49-F238E27FC236}">
                <a16:creationId xmlns:a16="http://schemas.microsoft.com/office/drawing/2014/main" id="{4BF8E3BD-15DC-A6B7-4EF7-3A79263E9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907" y="658489"/>
            <a:ext cx="5163022" cy="5163022"/>
          </a:xfrm>
          <a:prstGeom prst="rect">
            <a:avLst/>
          </a:prstGeom>
        </p:spPr>
      </p:pic>
      <p:sp>
        <p:nvSpPr>
          <p:cNvPr id="94" name="Rectangle 82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6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8" name="Rectangle 1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Regression Analysis Results</a:t>
            </a:r>
            <a:b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(predictions)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marL="285750" indent="-228600" algn="l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FFFFFF"/>
              </a:solidFill>
            </a:endParaRPr>
          </a:p>
          <a:p>
            <a:pPr algn="l"/>
            <a:r>
              <a:rPr lang="en-GB" sz="1600" b="0" i="0" dirty="0">
                <a:solidFill>
                  <a:srgbClr val="FFFFFF"/>
                </a:solidFill>
                <a:effectLst/>
                <a:latin typeface="+mj-lt"/>
              </a:rPr>
              <a:t>From our regression analysis the base price for a house is $ 6672793.67 with a variance of about  $216596.78. The price of a house unit however fluctuates with change in below factors as explained in the table</a:t>
            </a:r>
          </a:p>
          <a:p>
            <a:pPr algn="l"/>
            <a:endParaRPr lang="en-US" sz="13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FFFFFF"/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FBA834B-AF28-337E-322D-DE522DF1F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306040"/>
            <a:ext cx="7225748" cy="424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0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GB" sz="4000" b="1" dirty="0">
                <a:solidFill>
                  <a:srgbClr val="FFFFFF"/>
                </a:solidFill>
              </a:rPr>
              <a:t>Model performance credibility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r>
              <a:rPr lang="en-GB" sz="1900">
                <a:solidFill>
                  <a:srgbClr val="FFFFFF"/>
                </a:solidFill>
                <a:latin typeface="Helvetica Neue"/>
              </a:rPr>
              <a:t>The </a:t>
            </a:r>
            <a:r>
              <a:rPr lang="en-GB" sz="1900" b="0" i="0">
                <a:solidFill>
                  <a:srgbClr val="FFFFFF"/>
                </a:solidFill>
                <a:effectLst/>
                <a:latin typeface="Helvetica Neue"/>
              </a:rPr>
              <a:t>model has a close to perfect linear relationship between our predicted house prices and the actual prices</a:t>
            </a:r>
            <a:endParaRPr lang="en-GB" sz="1900">
              <a:solidFill>
                <a:srgbClr val="FFFFFF"/>
              </a:solidFill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56A61519-36BE-43DC-E0FA-2ADAAEA61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719345"/>
            <a:ext cx="7225748" cy="541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0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7" name="Rectangle 21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9" name="Rectangle 21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b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14300"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34290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</a:rPr>
              <a:t>The variables that will affect the price change of each house unit in Northwestern county are the number of bedrooms, number of bathrooms, square </a:t>
            </a:r>
            <a:r>
              <a:rPr lang="en-US" sz="2000" dirty="0"/>
              <a:t>ft </a:t>
            </a:r>
            <a:r>
              <a:rPr lang="en-US" sz="2000" b="0" i="0" dirty="0">
                <a:effectLst/>
              </a:rPr>
              <a:t>living area, number of floors, waterfront, overall house condition, the overall grade of the house, </a:t>
            </a:r>
            <a:r>
              <a:rPr lang="en-US" sz="2000" dirty="0"/>
              <a:t>and the year the house was </a:t>
            </a:r>
            <a:r>
              <a:rPr lang="en-US" sz="2000" b="0" i="0" dirty="0">
                <a:effectLst/>
              </a:rPr>
              <a:t>built with a  RMSE(Root Mean Squared Error) value of </a:t>
            </a:r>
            <a:r>
              <a:rPr lang="en-US" sz="2000" b="1" i="0" dirty="0">
                <a:effectLst/>
              </a:rPr>
              <a:t>$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216596.78</a:t>
            </a:r>
            <a:r>
              <a:rPr lang="en-US" sz="2000" b="0" i="0" dirty="0">
                <a:effectLst/>
              </a:rPr>
              <a:t>. </a:t>
            </a:r>
          </a:p>
          <a:p>
            <a:pPr marL="457200" indent="-34290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</a:rPr>
              <a:t>From the final model interpretation, we see that Older houses and number of bedrooms have a negative change in price. While </a:t>
            </a: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number of number of bathrooms, square ft living area, number of floors, waterfront, overall house condition, and  the overall grade of the house</a:t>
            </a:r>
            <a:r>
              <a:rPr lang="en-US" sz="2000" b="0" i="0" dirty="0">
                <a:effectLst/>
              </a:rPr>
              <a:t> have a positive impact on the price.</a:t>
            </a:r>
          </a:p>
          <a:p>
            <a:pPr marL="114300"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652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1" name="Rectangle 2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br>
              <a:rPr lang="en-US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Recommendations</a:t>
            </a:r>
            <a:b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14300"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171450" indent="-400050" algn="l">
              <a:buFont typeface="+mj-lt"/>
              <a:buAutoNum type="romanLcPeriod"/>
            </a:pPr>
            <a:r>
              <a:rPr lang="en-US" sz="1700" b="0" i="0" dirty="0">
                <a:effectLst/>
              </a:rPr>
              <a:t>Older houses can be renovated to include features such as waterfront because each house unit that has a waterfront equals to a price increase of $ 787274.58.</a:t>
            </a:r>
          </a:p>
          <a:p>
            <a:pPr marL="171450" indent="-400050" algn="l">
              <a:buFont typeface="+mj-lt"/>
              <a:buAutoNum type="romanLcPeriod"/>
            </a:pPr>
            <a:r>
              <a:rPr lang="en-US" sz="1700" b="0" i="0" dirty="0">
                <a:effectLst/>
              </a:rPr>
              <a:t>Homeowners should build more houses that have more than one floor since the value price increment for each house is quite high -approximately $ 127477.49</a:t>
            </a:r>
          </a:p>
          <a:p>
            <a:pPr marL="171450" indent="-400050" algn="l">
              <a:buFont typeface="+mj-lt"/>
              <a:buAutoNum type="romanLcPeriod"/>
            </a:pPr>
            <a:r>
              <a:rPr lang="en-US" sz="1700" b="0" i="0" dirty="0">
                <a:effectLst/>
              </a:rPr>
              <a:t>The unit area change of the living room also affects the price by 182.74. Homeowners should build houses that have larder living areas in order to increase the house price.</a:t>
            </a:r>
          </a:p>
          <a:p>
            <a:pPr marL="171450" indent="-400050" algn="l">
              <a:buFont typeface="+mj-lt"/>
              <a:buAutoNum type="romanLcPeriod"/>
            </a:pPr>
            <a:r>
              <a:rPr lang="en-US" sz="1700" b="0" i="0" dirty="0">
                <a:effectLst/>
              </a:rPr>
              <a:t>The overall condition change of the house constitutes $ 17830.20 price increase. Homeowners should look for means to improve the overall condition of the house by perhaps repairing bathrooms or even increasing the number of the bathrooms in the house</a:t>
            </a:r>
          </a:p>
          <a:p>
            <a:pPr marL="171450" indent="-400050" algn="l">
              <a:buFont typeface="+mj-lt"/>
              <a:buAutoNum type="romanLcPeriod"/>
            </a:pPr>
            <a:r>
              <a:rPr lang="en-US" sz="1700" b="0" i="0" dirty="0">
                <a:effectLst/>
              </a:rPr>
              <a:t>Homeowners should also seek to change the real estate grading of their houses if possible since an upward change in the grade of the house increases the house price by $ 127477.48</a:t>
            </a:r>
          </a:p>
          <a:p>
            <a:pPr marL="114300" indent="-228600" algn="l"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17859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530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Wingdings</vt:lpstr>
      <vt:lpstr>Office Theme</vt:lpstr>
      <vt:lpstr>Analysis of House Sales in a Northwestern County</vt:lpstr>
      <vt:lpstr>Summary</vt:lpstr>
      <vt:lpstr>outline</vt:lpstr>
      <vt:lpstr>Business Problem</vt:lpstr>
      <vt:lpstr>Data and Methods</vt:lpstr>
      <vt:lpstr> Regression Analysis Results (predictions) </vt:lpstr>
      <vt:lpstr>Model performance credibility</vt:lpstr>
      <vt:lpstr> Conclusions</vt:lpstr>
      <vt:lpstr> Recommendations </vt:lpstr>
      <vt:lpstr>Thank You!</vt:lpstr>
    </vt:vector>
  </TitlesOfParts>
  <Company>World Food Programme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Analytical Insights for Microsoft’s new movie studio</dc:title>
  <dc:creator>Penina WANYAMA</dc:creator>
  <cp:lastModifiedBy>Penina WANYAMA</cp:lastModifiedBy>
  <cp:revision>2</cp:revision>
  <dcterms:created xsi:type="dcterms:W3CDTF">2022-11-11T00:10:12Z</dcterms:created>
  <dcterms:modified xsi:type="dcterms:W3CDTF">2022-12-13T18:37:47Z</dcterms:modified>
</cp:coreProperties>
</file>