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8"/>
  </p:notesMasterIdLst>
  <p:sldIdLst>
    <p:sldId id="256" r:id="rId2"/>
    <p:sldId id="257" r:id="rId3"/>
    <p:sldId id="258" r:id="rId4"/>
    <p:sldId id="259" r:id="rId5"/>
    <p:sldId id="265" r:id="rId6"/>
    <p:sldId id="266" r:id="rId7"/>
    <p:sldId id="274" r:id="rId8"/>
    <p:sldId id="267" r:id="rId9"/>
    <p:sldId id="268" r:id="rId10"/>
    <p:sldId id="269" r:id="rId11"/>
    <p:sldId id="270" r:id="rId12"/>
    <p:sldId id="271" r:id="rId13"/>
    <p:sldId id="276" r:id="rId14"/>
    <p:sldId id="272" r:id="rId15"/>
    <p:sldId id="273" r:id="rId16"/>
    <p:sldId id="275" r:id="rId1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62" autoAdjust="0"/>
  </p:normalViewPr>
  <p:slideViewPr>
    <p:cSldViewPr showGuides="1">
      <p:cViewPr varScale="1">
        <p:scale>
          <a:sx n="82" d="100"/>
          <a:sy n="82" d="100"/>
        </p:scale>
        <p:origin x="917"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6033F-0E5B-405C-ADAE-932198E94CBA}" type="datetimeFigureOut">
              <a:rPr lang="fr-FR" smtClean="0"/>
              <a:t>05/05/2023</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7C81FD-CC4C-4644-A45F-F9F879CAC683}" type="slidenum">
              <a:rPr lang="fr-FR" smtClean="0"/>
              <a:t>‹N°›</a:t>
            </a:fld>
            <a:endParaRPr lang="fr-FR"/>
          </a:p>
        </p:txBody>
      </p:sp>
    </p:spTree>
    <p:extLst>
      <p:ext uri="{BB962C8B-B14F-4D97-AF65-F5344CB8AC3E}">
        <p14:creationId xmlns:p14="http://schemas.microsoft.com/office/powerpoint/2010/main" val="133268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57C81FD-CC4C-4644-A45F-F9F879CAC683}" type="slidenum">
              <a:rPr lang="fr-FR" smtClean="0"/>
              <a:t>9</a:t>
            </a:fld>
            <a:endParaRPr lang="fr-FR"/>
          </a:p>
        </p:txBody>
      </p:sp>
    </p:spTree>
    <p:extLst>
      <p:ext uri="{BB962C8B-B14F-4D97-AF65-F5344CB8AC3E}">
        <p14:creationId xmlns:p14="http://schemas.microsoft.com/office/powerpoint/2010/main" val="3952967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a:t>Modifiez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Modifiez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A7428019-88C9-4FF2-8EFE-8F4DD2686CCC}" type="datetimeFigureOut">
              <a:rPr lang="fr-FR" smtClean="0"/>
              <a:t>05/05/2023</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D0BE8849-D4AC-4E9E-87D8-BF6FE7431A51}"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7428019-88C9-4FF2-8EFE-8F4DD2686CCC}" type="datetimeFigureOut">
              <a:rPr lang="fr-FR" smtClean="0"/>
              <a:t>05/05/2023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0BE8849-D4AC-4E9E-87D8-BF6FE7431A51}"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7428019-88C9-4FF2-8EFE-8F4DD2686CCC}" type="datetimeFigureOut">
              <a:rPr lang="fr-FR" smtClean="0"/>
              <a:t>05/05/2023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0BE8849-D4AC-4E9E-87D8-BF6FE7431A51}"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A7428019-88C9-4FF2-8EFE-8F4DD2686CCC}" type="datetimeFigureOut">
              <a:rPr lang="fr-FR" smtClean="0"/>
              <a:t>05/05/2023</a:t>
            </a:fld>
            <a:endParaRPr lang="fr-FR"/>
          </a:p>
        </p:txBody>
      </p:sp>
      <p:sp>
        <p:nvSpPr>
          <p:cNvPr id="9" name="Espace réservé du numéro de diapositive 8"/>
          <p:cNvSpPr>
            <a:spLocks noGrp="1"/>
          </p:cNvSpPr>
          <p:nvPr>
            <p:ph type="sldNum" sz="quarter" idx="15"/>
          </p:nvPr>
        </p:nvSpPr>
        <p:spPr/>
        <p:txBody>
          <a:bodyPr rtlCol="0"/>
          <a:lstStyle/>
          <a:p>
            <a:fld id="{D0BE8849-D4AC-4E9E-87D8-BF6FE7431A51}" type="slidenum">
              <a:rPr lang="fr-FR" smtClean="0"/>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a:t>Modifiez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Modifiez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A7428019-88C9-4FF2-8EFE-8F4DD2686CCC}" type="datetimeFigureOut">
              <a:rPr lang="fr-FR" smtClean="0"/>
              <a:t>05/05/2023</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D0BE8849-D4AC-4E9E-87D8-BF6FE7431A51}"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5" name="Espace réservé de la date 4"/>
          <p:cNvSpPr>
            <a:spLocks noGrp="1"/>
          </p:cNvSpPr>
          <p:nvPr>
            <p:ph type="dt" sz="half" idx="10"/>
          </p:nvPr>
        </p:nvSpPr>
        <p:spPr/>
        <p:txBody>
          <a:bodyPr/>
          <a:lstStyle/>
          <a:p>
            <a:fld id="{A7428019-88C9-4FF2-8EFE-8F4DD2686CCC}" type="datetimeFigureOut">
              <a:rPr lang="fr-FR" smtClean="0"/>
              <a:t>05/05/2023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0BE8849-D4AC-4E9E-87D8-BF6FE7431A51}" type="slidenum">
              <a:rPr lang="fr-FR" smtClean="0"/>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a:t>Modifiez le style du titre</a:t>
            </a:r>
            <a:endParaRPr kumimoji="0" lang="en-US"/>
          </a:p>
        </p:txBody>
      </p:sp>
      <p:sp>
        <p:nvSpPr>
          <p:cNvPr id="7" name="Espace réservé de la date 6"/>
          <p:cNvSpPr>
            <a:spLocks noGrp="1"/>
          </p:cNvSpPr>
          <p:nvPr>
            <p:ph type="dt" sz="half" idx="10"/>
          </p:nvPr>
        </p:nvSpPr>
        <p:spPr/>
        <p:txBody>
          <a:bodyPr/>
          <a:lstStyle/>
          <a:p>
            <a:fld id="{A7428019-88C9-4FF2-8EFE-8F4DD2686CCC}" type="datetimeFigureOut">
              <a:rPr lang="fr-FR" smtClean="0"/>
              <a:t>05/05/2023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0BE8849-D4AC-4E9E-87D8-BF6FE7431A51}" type="slidenum">
              <a:rPr lang="fr-FR" smtClean="0"/>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Modifiez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6" name="Espace réservé de la date 5"/>
          <p:cNvSpPr>
            <a:spLocks noGrp="1"/>
          </p:cNvSpPr>
          <p:nvPr>
            <p:ph type="dt" sz="half" idx="10"/>
          </p:nvPr>
        </p:nvSpPr>
        <p:spPr/>
        <p:txBody>
          <a:bodyPr rtlCol="0"/>
          <a:lstStyle/>
          <a:p>
            <a:fld id="{A7428019-88C9-4FF2-8EFE-8F4DD2686CCC}" type="datetimeFigureOut">
              <a:rPr lang="fr-FR" smtClean="0"/>
              <a:t>05/05/2023</a:t>
            </a:fld>
            <a:endParaRPr lang="fr-FR"/>
          </a:p>
        </p:txBody>
      </p:sp>
      <p:sp>
        <p:nvSpPr>
          <p:cNvPr id="7" name="Espace réservé du numéro de diapositive 6"/>
          <p:cNvSpPr>
            <a:spLocks noGrp="1"/>
          </p:cNvSpPr>
          <p:nvPr>
            <p:ph type="sldNum" sz="quarter" idx="11"/>
          </p:nvPr>
        </p:nvSpPr>
        <p:spPr/>
        <p:txBody>
          <a:bodyPr rtlCol="0"/>
          <a:lstStyle/>
          <a:p>
            <a:fld id="{D0BE8849-D4AC-4E9E-87D8-BF6FE7431A51}" type="slidenum">
              <a:rPr lang="fr-FR" smtClean="0"/>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7428019-88C9-4FF2-8EFE-8F4DD2686CCC}" type="datetimeFigureOut">
              <a:rPr lang="fr-FR" smtClean="0"/>
              <a:t>05/05/2023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0BE8849-D4AC-4E9E-87D8-BF6FE7431A51}"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a:t>Modifiez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a:t>Modifiez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1" name="Espace réservé de la date 20"/>
          <p:cNvSpPr>
            <a:spLocks noGrp="1"/>
          </p:cNvSpPr>
          <p:nvPr>
            <p:ph type="dt" sz="half" idx="14"/>
          </p:nvPr>
        </p:nvSpPr>
        <p:spPr/>
        <p:txBody>
          <a:bodyPr rtlCol="0"/>
          <a:lstStyle/>
          <a:p>
            <a:fld id="{A7428019-88C9-4FF2-8EFE-8F4DD2686CCC}" type="datetimeFigureOut">
              <a:rPr lang="fr-FR" smtClean="0"/>
              <a:t>05/05/2023</a:t>
            </a:fld>
            <a:endParaRPr lang="fr-FR"/>
          </a:p>
        </p:txBody>
      </p:sp>
      <p:sp>
        <p:nvSpPr>
          <p:cNvPr id="22" name="Espace réservé du numéro de diapositive 21"/>
          <p:cNvSpPr>
            <a:spLocks noGrp="1"/>
          </p:cNvSpPr>
          <p:nvPr>
            <p:ph type="sldNum" sz="quarter" idx="15"/>
          </p:nvPr>
        </p:nvSpPr>
        <p:spPr/>
        <p:txBody>
          <a:bodyPr rtlCol="0"/>
          <a:lstStyle/>
          <a:p>
            <a:fld id="{D0BE8849-D4AC-4E9E-87D8-BF6FE7431A51}" type="slidenum">
              <a:rPr lang="fr-FR" smtClean="0"/>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a:t>Modifiez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a:t>Modifiez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A7428019-88C9-4FF2-8EFE-8F4DD2686CCC}" type="datetimeFigureOut">
              <a:rPr lang="fr-FR" smtClean="0"/>
              <a:t>05/05/2023</a:t>
            </a:fld>
            <a:endParaRPr lang="fr-FR"/>
          </a:p>
        </p:txBody>
      </p:sp>
      <p:sp>
        <p:nvSpPr>
          <p:cNvPr id="18" name="Espace réservé du numéro de diapositive 17"/>
          <p:cNvSpPr>
            <a:spLocks noGrp="1"/>
          </p:cNvSpPr>
          <p:nvPr>
            <p:ph type="sldNum" sz="quarter" idx="11"/>
          </p:nvPr>
        </p:nvSpPr>
        <p:spPr/>
        <p:txBody>
          <a:bodyPr rtlCol="0"/>
          <a:lstStyle/>
          <a:p>
            <a:fld id="{D0BE8849-D4AC-4E9E-87D8-BF6FE7431A51}" type="slidenum">
              <a:rPr lang="fr-FR" smtClean="0"/>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a:t>Modifiez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7428019-88C9-4FF2-8EFE-8F4DD2686CCC}" type="datetimeFigureOut">
              <a:rPr lang="fr-FR" smtClean="0"/>
              <a:t>05/05/2023</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0BE8849-D4AC-4E9E-87D8-BF6FE7431A51}"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jpeg"/></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2.xml"/><Relationship Id="rId5" Type="http://schemas.openxmlformats.org/officeDocument/2006/relationships/image" Target="../media/image43.jpg"/><Relationship Id="rId4" Type="http://schemas.openxmlformats.org/officeDocument/2006/relationships/image" Target="../media/image42.jpg"/></Relationships>
</file>

<file path=ppt/slides/_rels/slide1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1259632" y="275327"/>
            <a:ext cx="5832648" cy="1200329"/>
          </a:xfrm>
          <a:prstGeom prst="rect">
            <a:avLst/>
          </a:prstGeom>
          <a:noFill/>
        </p:spPr>
        <p:txBody>
          <a:bodyPr wrap="square" rtlCol="0">
            <a:spAutoFit/>
          </a:bodyPr>
          <a:lstStyle/>
          <a:p>
            <a:pPr algn="ctr"/>
            <a:r>
              <a:rPr lang="fr-CM" dirty="0"/>
              <a:t>REPUBLIQUE DU CAMEROUN</a:t>
            </a:r>
            <a:endParaRPr lang="fr-FR" dirty="0"/>
          </a:p>
          <a:p>
            <a:pPr algn="ctr"/>
            <a:r>
              <a:rPr lang="fr-CM" dirty="0"/>
              <a:t>Paix _Travail_ Patrie</a:t>
            </a:r>
            <a:endParaRPr lang="fr-FR" dirty="0"/>
          </a:p>
          <a:p>
            <a:pPr algn="ctr"/>
            <a:r>
              <a:rPr lang="fr-CM" dirty="0"/>
              <a:t>MINISTÈRE DE L’ENSEIGNEMENT SUPERIEUR</a:t>
            </a:r>
            <a:endParaRPr lang="fr-FR" dirty="0"/>
          </a:p>
          <a:p>
            <a:pPr algn="ctr"/>
            <a:r>
              <a:rPr lang="fr-CM" dirty="0"/>
              <a:t>INSTITUT PREPAVOGT</a:t>
            </a:r>
            <a:endParaRPr lang="fr-FR" dirty="0"/>
          </a:p>
        </p:txBody>
      </p:sp>
      <p:sp>
        <p:nvSpPr>
          <p:cNvPr id="7" name="Parchemin horizontal 6"/>
          <p:cNvSpPr/>
          <p:nvPr/>
        </p:nvSpPr>
        <p:spPr>
          <a:xfrm>
            <a:off x="1331640" y="1442710"/>
            <a:ext cx="6552728" cy="1944216"/>
          </a:xfrm>
          <a:prstGeom prst="horizontalScroll">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THEME :</a:t>
            </a:r>
          </a:p>
          <a:p>
            <a:pPr algn="ctr"/>
            <a:endParaRPr lang="fr-FR" dirty="0"/>
          </a:p>
          <a:p>
            <a:pPr algn="ctr"/>
            <a:r>
              <a:rPr lang="fr-FR" b="1" dirty="0"/>
              <a:t> DISTRIBUTEUR AUTOMATIQUE</a:t>
            </a:r>
            <a:endParaRPr lang="fr-FR" dirty="0"/>
          </a:p>
        </p:txBody>
      </p:sp>
      <p:sp>
        <p:nvSpPr>
          <p:cNvPr id="8" name="ZoneTexte 7"/>
          <p:cNvSpPr txBox="1"/>
          <p:nvPr/>
        </p:nvSpPr>
        <p:spPr>
          <a:xfrm>
            <a:off x="1835696" y="2924944"/>
            <a:ext cx="3312368" cy="2862322"/>
          </a:xfrm>
          <a:prstGeom prst="rect">
            <a:avLst/>
          </a:prstGeom>
          <a:noFill/>
        </p:spPr>
        <p:txBody>
          <a:bodyPr wrap="square" rtlCol="0">
            <a:spAutoFit/>
          </a:bodyPr>
          <a:lstStyle/>
          <a:p>
            <a:r>
              <a:rPr lang="fr-FR" dirty="0"/>
              <a:t> </a:t>
            </a:r>
          </a:p>
          <a:p>
            <a:r>
              <a:rPr lang="fr-FR" dirty="0">
                <a:solidFill>
                  <a:srgbClr val="00B050"/>
                </a:solidFill>
              </a:rPr>
              <a:t>Rédigé et présenté par :</a:t>
            </a:r>
          </a:p>
          <a:p>
            <a:r>
              <a:rPr lang="fr-FR" dirty="0"/>
              <a:t> </a:t>
            </a:r>
          </a:p>
          <a:p>
            <a:pPr marL="285750" lvl="0" indent="-285750">
              <a:buFont typeface="Wingdings" panose="05000000000000000000" pitchFamily="2" charset="2"/>
              <a:buChar char="ü"/>
            </a:pPr>
            <a:r>
              <a:rPr lang="fr-FR" dirty="0"/>
              <a:t>DEFO  Rodriguez</a:t>
            </a:r>
          </a:p>
          <a:p>
            <a:pPr marL="285750" lvl="0" indent="-285750">
              <a:buFont typeface="Wingdings" panose="05000000000000000000" pitchFamily="2" charset="2"/>
              <a:buChar char="ü"/>
            </a:pPr>
            <a:r>
              <a:rPr lang="fr-FR" dirty="0"/>
              <a:t>MBEZELE </a:t>
            </a:r>
            <a:r>
              <a:rPr lang="fr-FR" dirty="0" err="1"/>
              <a:t>Evralde</a:t>
            </a:r>
            <a:endParaRPr lang="fr-FR" dirty="0"/>
          </a:p>
          <a:p>
            <a:pPr marL="285750" lvl="0" indent="-285750">
              <a:buFont typeface="Wingdings" panose="05000000000000000000" pitchFamily="2" charset="2"/>
              <a:buChar char="ü"/>
            </a:pPr>
            <a:r>
              <a:rPr lang="fr-FR" dirty="0"/>
              <a:t>MOPEWOU Antonio</a:t>
            </a:r>
          </a:p>
          <a:p>
            <a:pPr marL="285750" lvl="0" indent="-285750">
              <a:buFont typeface="Wingdings" panose="05000000000000000000" pitchFamily="2" charset="2"/>
              <a:buChar char="ü"/>
            </a:pPr>
            <a:r>
              <a:rPr lang="fr-FR" dirty="0"/>
              <a:t>NOUMBI </a:t>
            </a:r>
            <a:r>
              <a:rPr lang="fr-FR" dirty="0" err="1"/>
              <a:t>Danol</a:t>
            </a:r>
            <a:endParaRPr lang="fr-FR" dirty="0"/>
          </a:p>
          <a:p>
            <a:pPr marL="285750" lvl="0" indent="-285750">
              <a:buFont typeface="Wingdings" panose="05000000000000000000" pitchFamily="2" charset="2"/>
              <a:buChar char="ü"/>
            </a:pPr>
            <a:r>
              <a:rPr lang="fr-FR" dirty="0"/>
              <a:t>PENLAP Maxime</a:t>
            </a:r>
          </a:p>
          <a:p>
            <a:pPr marL="285750" lvl="0" indent="-285750">
              <a:buFont typeface="Wingdings" panose="05000000000000000000" pitchFamily="2" charset="2"/>
              <a:buChar char="ü"/>
            </a:pPr>
            <a:r>
              <a:rPr lang="fr-FR" dirty="0"/>
              <a:t>PENWE </a:t>
            </a:r>
            <a:r>
              <a:rPr lang="fr-FR" dirty="0" err="1"/>
              <a:t>Brayal</a:t>
            </a:r>
            <a:endParaRPr lang="fr-FR" dirty="0"/>
          </a:p>
          <a:p>
            <a:pPr marL="285750" indent="-285750">
              <a:buFont typeface="Wingdings" panose="05000000000000000000" pitchFamily="2" charset="2"/>
              <a:buChar char="ü"/>
            </a:pPr>
            <a:r>
              <a:rPr lang="fr-FR" dirty="0"/>
              <a:t>WABO Arielle</a:t>
            </a:r>
          </a:p>
        </p:txBody>
      </p:sp>
      <p:sp>
        <p:nvSpPr>
          <p:cNvPr id="10" name="ZoneTexte 9"/>
          <p:cNvSpPr txBox="1"/>
          <p:nvPr/>
        </p:nvSpPr>
        <p:spPr>
          <a:xfrm>
            <a:off x="2843808" y="6089949"/>
            <a:ext cx="4968552" cy="369332"/>
          </a:xfrm>
          <a:prstGeom prst="rect">
            <a:avLst/>
          </a:prstGeom>
          <a:noFill/>
        </p:spPr>
        <p:txBody>
          <a:bodyPr wrap="square" rtlCol="0">
            <a:spAutoFit/>
          </a:bodyPr>
          <a:lstStyle/>
          <a:p>
            <a:r>
              <a:rPr lang="fr-FR" dirty="0">
                <a:solidFill>
                  <a:srgbClr val="00B050"/>
                </a:solidFill>
              </a:rPr>
              <a:t>Sous la coordination du </a:t>
            </a:r>
            <a:r>
              <a:rPr lang="fr-FR" b="1" dirty="0"/>
              <a:t>Dr</a:t>
            </a:r>
            <a:r>
              <a:rPr lang="fr-FR" b="1" baseline="-25000" dirty="0"/>
              <a:t> </a:t>
            </a:r>
            <a:r>
              <a:rPr lang="fr-FR" b="1" dirty="0"/>
              <a:t>KAISSASSOU </a:t>
            </a:r>
            <a:endParaRPr lang="fr-FR" dirty="0"/>
          </a:p>
        </p:txBody>
      </p:sp>
      <p:sp>
        <p:nvSpPr>
          <p:cNvPr id="2" name="ZoneTexte 1"/>
          <p:cNvSpPr txBox="1"/>
          <p:nvPr/>
        </p:nvSpPr>
        <p:spPr>
          <a:xfrm>
            <a:off x="2627784" y="6459281"/>
            <a:ext cx="4968552" cy="584775"/>
          </a:xfrm>
          <a:prstGeom prst="rect">
            <a:avLst/>
          </a:prstGeom>
          <a:noFill/>
        </p:spPr>
        <p:txBody>
          <a:bodyPr wrap="square" rtlCol="0">
            <a:spAutoFit/>
          </a:bodyPr>
          <a:lstStyle/>
          <a:p>
            <a:pPr algn="ctr"/>
            <a:r>
              <a:rPr lang="fr-FR" sz="1600" b="1" dirty="0">
                <a:solidFill>
                  <a:schemeClr val="bg2">
                    <a:lumMod val="50000"/>
                  </a:schemeClr>
                </a:solidFill>
                <a:latin typeface="Arial Black" panose="020B0A04020102020204" pitchFamily="34" charset="0"/>
              </a:rPr>
              <a:t>ANNEE ACADEMIQUE 2022 – 2023</a:t>
            </a:r>
            <a:endParaRPr lang="fr-FR" sz="1600" dirty="0">
              <a:solidFill>
                <a:schemeClr val="bg2">
                  <a:lumMod val="50000"/>
                </a:schemeClr>
              </a:solidFill>
              <a:latin typeface="Arial Black" panose="020B0A04020102020204" pitchFamily="34" charset="0"/>
            </a:endParaRPr>
          </a:p>
          <a:p>
            <a:pPr algn="ctr"/>
            <a:endParaRPr lang="fr-FR" sz="1600" dirty="0">
              <a:solidFill>
                <a:schemeClr val="bg2">
                  <a:lumMod val="50000"/>
                </a:schemeClr>
              </a:solidFill>
              <a:latin typeface="Arial Black" panose="020B0A04020102020204" pitchFamily="34" charset="0"/>
            </a:endParaRPr>
          </a:p>
        </p:txBody>
      </p:sp>
      <p:pic>
        <p:nvPicPr>
          <p:cNvPr id="5" name="Image 4">
            <a:extLst>
              <a:ext uri="{FF2B5EF4-FFF2-40B4-BE49-F238E27FC236}">
                <a16:creationId xmlns:a16="http://schemas.microsoft.com/office/drawing/2014/main" id="{848871A5-4E97-46CB-8643-6BB5E2C98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127" y="121190"/>
            <a:ext cx="1152128" cy="1200329"/>
          </a:xfrm>
          <a:prstGeom prst="rect">
            <a:avLst/>
          </a:prstGeom>
        </p:spPr>
      </p:pic>
      <p:pic>
        <p:nvPicPr>
          <p:cNvPr id="12" name="Image 11">
            <a:extLst>
              <a:ext uri="{FF2B5EF4-FFF2-40B4-BE49-F238E27FC236}">
                <a16:creationId xmlns:a16="http://schemas.microsoft.com/office/drawing/2014/main" id="{86CCA8C1-2F40-455A-9B90-D509F3D333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2213" y="202659"/>
            <a:ext cx="1772660" cy="1132879"/>
          </a:xfrm>
          <a:prstGeom prst="rect">
            <a:avLst/>
          </a:prstGeom>
        </p:spPr>
      </p:pic>
    </p:spTree>
    <p:extLst>
      <p:ext uri="{BB962C8B-B14F-4D97-AF65-F5344CB8AC3E}">
        <p14:creationId xmlns:p14="http://schemas.microsoft.com/office/powerpoint/2010/main" val="360729456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6" presetClass="entr" presetSubtype="16"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par>
                                <p:cTn id="13" presetID="6" presetClass="entr" presetSubtype="16"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par>
                          <p:cTn id="16" fill="hold">
                            <p:stCondLst>
                              <p:cond delay="2000"/>
                            </p:stCondLst>
                            <p:childTnLst>
                              <p:par>
                                <p:cTn id="17" presetID="37"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900" decel="100000" fill="hold"/>
                                        <p:tgtEl>
                                          <p:spTgt spid="7"/>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80">
                                          <p:stCondLst>
                                            <p:cond delay="0"/>
                                          </p:stCondLst>
                                        </p:cTn>
                                        <p:tgtEl>
                                          <p:spTgt spid="8"/>
                                        </p:tgtEl>
                                      </p:cBhvr>
                                    </p:animEffect>
                                    <p:anim calcmode="lin" valueType="num">
                                      <p:cBhvr>
                                        <p:cTn id="2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3" dur="26">
                                          <p:stCondLst>
                                            <p:cond delay="650"/>
                                          </p:stCondLst>
                                        </p:cTn>
                                        <p:tgtEl>
                                          <p:spTgt spid="8"/>
                                        </p:tgtEl>
                                      </p:cBhvr>
                                      <p:to x="100000" y="60000"/>
                                    </p:animScale>
                                    <p:animScale>
                                      <p:cBhvr>
                                        <p:cTn id="34" dur="166" decel="50000">
                                          <p:stCondLst>
                                            <p:cond delay="676"/>
                                          </p:stCondLst>
                                        </p:cTn>
                                        <p:tgtEl>
                                          <p:spTgt spid="8"/>
                                        </p:tgtEl>
                                      </p:cBhvr>
                                      <p:to x="100000" y="100000"/>
                                    </p:animScale>
                                    <p:animScale>
                                      <p:cBhvr>
                                        <p:cTn id="35" dur="26">
                                          <p:stCondLst>
                                            <p:cond delay="1312"/>
                                          </p:stCondLst>
                                        </p:cTn>
                                        <p:tgtEl>
                                          <p:spTgt spid="8"/>
                                        </p:tgtEl>
                                      </p:cBhvr>
                                      <p:to x="100000" y="80000"/>
                                    </p:animScale>
                                    <p:animScale>
                                      <p:cBhvr>
                                        <p:cTn id="36" dur="166" decel="50000">
                                          <p:stCondLst>
                                            <p:cond delay="1338"/>
                                          </p:stCondLst>
                                        </p:cTn>
                                        <p:tgtEl>
                                          <p:spTgt spid="8"/>
                                        </p:tgtEl>
                                      </p:cBhvr>
                                      <p:to x="100000" y="100000"/>
                                    </p:animScale>
                                    <p:animScale>
                                      <p:cBhvr>
                                        <p:cTn id="37" dur="26">
                                          <p:stCondLst>
                                            <p:cond delay="1642"/>
                                          </p:stCondLst>
                                        </p:cTn>
                                        <p:tgtEl>
                                          <p:spTgt spid="8"/>
                                        </p:tgtEl>
                                      </p:cBhvr>
                                      <p:to x="100000" y="90000"/>
                                    </p:animScale>
                                    <p:animScale>
                                      <p:cBhvr>
                                        <p:cTn id="38" dur="166" decel="50000">
                                          <p:stCondLst>
                                            <p:cond delay="1668"/>
                                          </p:stCondLst>
                                        </p:cTn>
                                        <p:tgtEl>
                                          <p:spTgt spid="8"/>
                                        </p:tgtEl>
                                      </p:cBhvr>
                                      <p:to x="100000" y="100000"/>
                                    </p:animScale>
                                    <p:animScale>
                                      <p:cBhvr>
                                        <p:cTn id="39" dur="26">
                                          <p:stCondLst>
                                            <p:cond delay="1808"/>
                                          </p:stCondLst>
                                        </p:cTn>
                                        <p:tgtEl>
                                          <p:spTgt spid="8"/>
                                        </p:tgtEl>
                                      </p:cBhvr>
                                      <p:to x="100000" y="95000"/>
                                    </p:animScale>
                                    <p:animScale>
                                      <p:cBhvr>
                                        <p:cTn id="40" dur="166" decel="50000">
                                          <p:stCondLst>
                                            <p:cond delay="1834"/>
                                          </p:stCondLst>
                                        </p:cTn>
                                        <p:tgtEl>
                                          <p:spTgt spid="8"/>
                                        </p:tgtEl>
                                      </p:cBhvr>
                                      <p:to x="100000" y="100000"/>
                                    </p:animScale>
                                  </p:childTnLst>
                                </p:cTn>
                              </p:par>
                            </p:childTnLst>
                          </p:cTn>
                        </p:par>
                        <p:par>
                          <p:cTn id="41" fill="hold">
                            <p:stCondLst>
                              <p:cond delay="2000"/>
                            </p:stCondLst>
                            <p:childTnLst>
                              <p:par>
                                <p:cTn id="42" presetID="42"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childTnLst>
                          </p:cTn>
                        </p:par>
                        <p:par>
                          <p:cTn id="47" fill="hold">
                            <p:stCondLst>
                              <p:cond delay="3000"/>
                            </p:stCondLst>
                            <p:childTnLst>
                              <p:par>
                                <p:cTn id="48" presetID="56" presetClass="entr" presetSubtype="0" fill="hold" grpId="0" nodeType="afterEffect">
                                  <p:stCondLst>
                                    <p:cond delay="0"/>
                                  </p:stCondLst>
                                  <p:iterate type="lt">
                                    <p:tmPct val="10000"/>
                                  </p:iterate>
                                  <p:childTnLst>
                                    <p:set>
                                      <p:cBhvr>
                                        <p:cTn id="49" dur="1" fill="hold">
                                          <p:stCondLst>
                                            <p:cond delay="0"/>
                                          </p:stCondLst>
                                        </p:cTn>
                                        <p:tgtEl>
                                          <p:spTgt spid="2"/>
                                        </p:tgtEl>
                                        <p:attrNameLst>
                                          <p:attrName>style.visibility</p:attrName>
                                        </p:attrNameLst>
                                      </p:cBhvr>
                                      <p:to>
                                        <p:strVal val="visible"/>
                                      </p:to>
                                    </p:set>
                                    <p:anim by="(-#ppt_w*2)" calcmode="lin" valueType="num">
                                      <p:cBhvr rctx="PPT">
                                        <p:cTn id="50" dur="500" autoRev="1" fill="hold">
                                          <p:stCondLst>
                                            <p:cond delay="0"/>
                                          </p:stCondLst>
                                        </p:cTn>
                                        <p:tgtEl>
                                          <p:spTgt spid="2"/>
                                        </p:tgtEl>
                                        <p:attrNameLst>
                                          <p:attrName>ppt_w</p:attrName>
                                        </p:attrNameLst>
                                      </p:cBhvr>
                                    </p:anim>
                                    <p:anim by="(#ppt_w*0.50)" calcmode="lin" valueType="num">
                                      <p:cBhvr>
                                        <p:cTn id="51" dur="500" decel="50000" autoRev="1" fill="hold">
                                          <p:stCondLst>
                                            <p:cond delay="0"/>
                                          </p:stCondLst>
                                        </p:cTn>
                                        <p:tgtEl>
                                          <p:spTgt spid="2"/>
                                        </p:tgtEl>
                                        <p:attrNameLst>
                                          <p:attrName>ppt_x</p:attrName>
                                        </p:attrNameLst>
                                      </p:cBhvr>
                                    </p:anim>
                                    <p:anim from="(-#ppt_h/2)" to="(#ppt_y)" calcmode="lin" valueType="num">
                                      <p:cBhvr>
                                        <p:cTn id="52" dur="1000" fill="hold">
                                          <p:stCondLst>
                                            <p:cond delay="0"/>
                                          </p:stCondLst>
                                        </p:cTn>
                                        <p:tgtEl>
                                          <p:spTgt spid="2"/>
                                        </p:tgtEl>
                                        <p:attrNameLst>
                                          <p:attrName>ppt_y</p:attrName>
                                        </p:attrNameLst>
                                      </p:cBhvr>
                                    </p:anim>
                                    <p:animRot by="21600000">
                                      <p:cBhvr>
                                        <p:cTn id="53"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10"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D47E6C8-4EBD-1606-52E8-87621C6179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260648"/>
            <a:ext cx="2343150" cy="1952625"/>
          </a:xfrm>
          <a:prstGeom prst="rect">
            <a:avLst/>
          </a:prstGeom>
        </p:spPr>
      </p:pic>
      <p:pic>
        <p:nvPicPr>
          <p:cNvPr id="7" name="Image 6">
            <a:extLst>
              <a:ext uri="{FF2B5EF4-FFF2-40B4-BE49-F238E27FC236}">
                <a16:creationId xmlns:a16="http://schemas.microsoft.com/office/drawing/2014/main" id="{310D43E6-92B6-D849-0250-37045243A2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7284" y="1916832"/>
            <a:ext cx="2143125" cy="2143125"/>
          </a:xfrm>
          <a:prstGeom prst="rect">
            <a:avLst/>
          </a:prstGeom>
        </p:spPr>
      </p:pic>
      <p:pic>
        <p:nvPicPr>
          <p:cNvPr id="9" name="Image 8">
            <a:extLst>
              <a:ext uri="{FF2B5EF4-FFF2-40B4-BE49-F238E27FC236}">
                <a16:creationId xmlns:a16="http://schemas.microsoft.com/office/drawing/2014/main" id="{CE7D6261-7396-C3FF-6CE6-E59AD14DE1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52" y="3140968"/>
            <a:ext cx="2780308" cy="2780308"/>
          </a:xfrm>
          <a:prstGeom prst="rect">
            <a:avLst/>
          </a:prstGeom>
        </p:spPr>
      </p:pic>
      <p:sp>
        <p:nvSpPr>
          <p:cNvPr id="11" name="ZoneTexte 10">
            <a:extLst>
              <a:ext uri="{FF2B5EF4-FFF2-40B4-BE49-F238E27FC236}">
                <a16:creationId xmlns:a16="http://schemas.microsoft.com/office/drawing/2014/main" id="{7B4B423C-3279-7EF5-8671-246CA4477BC4}"/>
              </a:ext>
            </a:extLst>
          </p:cNvPr>
          <p:cNvSpPr txBox="1"/>
          <p:nvPr/>
        </p:nvSpPr>
        <p:spPr>
          <a:xfrm>
            <a:off x="323528" y="2348880"/>
            <a:ext cx="4572000" cy="369332"/>
          </a:xfrm>
          <a:prstGeom prst="rect">
            <a:avLst/>
          </a:prstGeom>
          <a:noFill/>
        </p:spPr>
        <p:txBody>
          <a:bodyPr wrap="square">
            <a:spAutoFit/>
          </a:bodyPr>
          <a:lstStyle/>
          <a:p>
            <a:r>
              <a:rPr lang="fr-FR" sz="1800" b="1" dirty="0">
                <a:effectLst/>
                <a:latin typeface="Times New Roman" panose="02020603050405020304" pitchFamily="18" charset="0"/>
                <a:ea typeface="Times New Roman" panose="02020603050405020304" pitchFamily="18" charset="0"/>
              </a:rPr>
              <a:t>LED (diode électroluminescente) </a:t>
            </a:r>
            <a:endParaRPr lang="fr-FR" dirty="0"/>
          </a:p>
        </p:txBody>
      </p:sp>
      <p:sp>
        <p:nvSpPr>
          <p:cNvPr id="13" name="ZoneTexte 12">
            <a:extLst>
              <a:ext uri="{FF2B5EF4-FFF2-40B4-BE49-F238E27FC236}">
                <a16:creationId xmlns:a16="http://schemas.microsoft.com/office/drawing/2014/main" id="{A626E251-C068-7A8F-D50B-3FEB0769DEA7}"/>
              </a:ext>
            </a:extLst>
          </p:cNvPr>
          <p:cNvSpPr txBox="1"/>
          <p:nvPr/>
        </p:nvSpPr>
        <p:spPr>
          <a:xfrm>
            <a:off x="5974409" y="3789040"/>
            <a:ext cx="4572000" cy="369332"/>
          </a:xfrm>
          <a:prstGeom prst="rect">
            <a:avLst/>
          </a:prstGeom>
          <a:noFill/>
        </p:spPr>
        <p:txBody>
          <a:bodyPr wrap="square">
            <a:spAutoFit/>
          </a:bodyPr>
          <a:lstStyle/>
          <a:p>
            <a:r>
              <a:rPr lang="fr-FR" sz="1800" b="1" dirty="0">
                <a:effectLst/>
                <a:latin typeface="Times New Roman" panose="02020603050405020304" pitchFamily="18" charset="0"/>
                <a:ea typeface="Times New Roman" panose="02020603050405020304" pitchFamily="18" charset="0"/>
              </a:rPr>
              <a:t>Buzzer passif </a:t>
            </a:r>
            <a:r>
              <a:rPr lang="fr-FR" sz="1600" b="1" dirty="0">
                <a:effectLst/>
                <a:latin typeface="Times New Roman" panose="02020603050405020304" pitchFamily="18" charset="0"/>
                <a:ea typeface="Times New Roman" panose="02020603050405020304" pitchFamily="18" charset="0"/>
              </a:rPr>
              <a:t>KY- 006</a:t>
            </a:r>
            <a:r>
              <a:rPr lang="fr-FR" sz="1600" dirty="0">
                <a:effectLst/>
                <a:latin typeface="Times New Roman" panose="02020603050405020304" pitchFamily="18" charset="0"/>
                <a:ea typeface="Times New Roman" panose="02020603050405020304" pitchFamily="18" charset="0"/>
              </a:rPr>
              <a:t> </a:t>
            </a:r>
            <a:endParaRPr lang="fr-FR" dirty="0"/>
          </a:p>
        </p:txBody>
      </p:sp>
      <p:sp>
        <p:nvSpPr>
          <p:cNvPr id="15" name="ZoneTexte 14">
            <a:extLst>
              <a:ext uri="{FF2B5EF4-FFF2-40B4-BE49-F238E27FC236}">
                <a16:creationId xmlns:a16="http://schemas.microsoft.com/office/drawing/2014/main" id="{57FDCBD8-1FBF-316A-7D48-8977BCC38F50}"/>
              </a:ext>
            </a:extLst>
          </p:cNvPr>
          <p:cNvSpPr txBox="1"/>
          <p:nvPr/>
        </p:nvSpPr>
        <p:spPr>
          <a:xfrm>
            <a:off x="971600" y="5551944"/>
            <a:ext cx="5275384" cy="769441"/>
          </a:xfrm>
          <a:prstGeom prst="rect">
            <a:avLst/>
          </a:prstGeom>
          <a:noFill/>
        </p:spPr>
        <p:txBody>
          <a:bodyPr wrap="square">
            <a:spAutoFit/>
          </a:bodyPr>
          <a:lstStyle/>
          <a:p>
            <a:pPr>
              <a:lnSpc>
                <a:spcPct val="150000"/>
              </a:lnSpc>
            </a:pPr>
            <a:r>
              <a:rPr lang="fr-FR" sz="1600" dirty="0">
                <a:effectLst/>
                <a:latin typeface="Times New Roman" panose="02020603050405020304" pitchFamily="18" charset="0"/>
                <a:ea typeface="Times New Roman" panose="02020603050405020304" pitchFamily="18" charset="0"/>
              </a:rPr>
              <a:t> </a:t>
            </a:r>
            <a:endParaRPr lang="fr-FR" sz="1200" dirty="0">
              <a:effectLst/>
              <a:latin typeface="Times New Roman" panose="02020603050405020304" pitchFamily="18" charset="0"/>
              <a:ea typeface="Times New Roman" panose="02020603050405020304" pitchFamily="18" charset="0"/>
            </a:endParaRPr>
          </a:p>
          <a:p>
            <a:r>
              <a:rPr lang="fr-FR" sz="2000" b="1" dirty="0" err="1">
                <a:effectLst/>
                <a:latin typeface="Times New Roman" panose="02020603050405020304" pitchFamily="18" charset="0"/>
                <a:ea typeface="Times New Roman" panose="02020603050405020304" pitchFamily="18" charset="0"/>
              </a:rPr>
              <a:t>Breadboard</a:t>
            </a:r>
            <a:r>
              <a:rPr lang="fr-FR" sz="1800" b="1" dirty="0">
                <a:effectLst/>
                <a:latin typeface="Times New Roman" panose="02020603050405020304" pitchFamily="18" charset="0"/>
                <a:ea typeface="Times New Roman" panose="02020603050405020304" pitchFamily="18" charset="0"/>
              </a:rPr>
              <a:t> </a:t>
            </a:r>
            <a:endParaRPr lang="fr-FR" dirty="0"/>
          </a:p>
        </p:txBody>
      </p:sp>
    </p:spTree>
    <p:extLst>
      <p:ext uri="{BB962C8B-B14F-4D97-AF65-F5344CB8AC3E}">
        <p14:creationId xmlns:p14="http://schemas.microsoft.com/office/powerpoint/2010/main" val="52513991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arn(inVertical)">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FEB9934-3997-3FAB-3D3F-1AA79ED502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7510"/>
            <a:ext cx="2592288" cy="2592288"/>
          </a:xfrm>
          <a:prstGeom prst="rect">
            <a:avLst/>
          </a:prstGeom>
        </p:spPr>
      </p:pic>
      <p:pic>
        <p:nvPicPr>
          <p:cNvPr id="7" name="Image 6">
            <a:extLst>
              <a:ext uri="{FF2B5EF4-FFF2-40B4-BE49-F238E27FC236}">
                <a16:creationId xmlns:a16="http://schemas.microsoft.com/office/drawing/2014/main" id="{026C3B4D-A53C-8EE0-8790-9B85A270D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6" y="1412776"/>
            <a:ext cx="2592288" cy="2592288"/>
          </a:xfrm>
          <a:prstGeom prst="rect">
            <a:avLst/>
          </a:prstGeom>
        </p:spPr>
      </p:pic>
      <p:pic>
        <p:nvPicPr>
          <p:cNvPr id="9" name="Image 8">
            <a:extLst>
              <a:ext uri="{FF2B5EF4-FFF2-40B4-BE49-F238E27FC236}">
                <a16:creationId xmlns:a16="http://schemas.microsoft.com/office/drawing/2014/main" id="{FBDEB409-CE12-9595-B0CE-9E7D532007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608" y="4238203"/>
            <a:ext cx="2952750" cy="1552575"/>
          </a:xfrm>
          <a:prstGeom prst="rect">
            <a:avLst/>
          </a:prstGeom>
        </p:spPr>
      </p:pic>
      <p:sp>
        <p:nvSpPr>
          <p:cNvPr id="11" name="ZoneTexte 10">
            <a:extLst>
              <a:ext uri="{FF2B5EF4-FFF2-40B4-BE49-F238E27FC236}">
                <a16:creationId xmlns:a16="http://schemas.microsoft.com/office/drawing/2014/main" id="{8A134D4A-E95F-C76C-9738-8A2398BC8220}"/>
              </a:ext>
            </a:extLst>
          </p:cNvPr>
          <p:cNvSpPr txBox="1"/>
          <p:nvPr/>
        </p:nvSpPr>
        <p:spPr>
          <a:xfrm>
            <a:off x="936106" y="2204864"/>
            <a:ext cx="4572000" cy="369332"/>
          </a:xfrm>
          <a:prstGeom prst="rect">
            <a:avLst/>
          </a:prstGeom>
          <a:noFill/>
        </p:spPr>
        <p:txBody>
          <a:bodyPr wrap="square">
            <a:spAutoFit/>
          </a:bodyPr>
          <a:lstStyle/>
          <a:p>
            <a:r>
              <a:rPr lang="fr-FR" sz="1800" b="1" dirty="0">
                <a:effectLst/>
                <a:latin typeface="Times New Roman" panose="02020603050405020304" pitchFamily="18" charset="0"/>
                <a:ea typeface="Times New Roman" panose="02020603050405020304" pitchFamily="18" charset="0"/>
              </a:rPr>
              <a:t>Transformateur électrique </a:t>
            </a:r>
            <a:endParaRPr lang="fr-FR" dirty="0"/>
          </a:p>
        </p:txBody>
      </p:sp>
      <p:sp>
        <p:nvSpPr>
          <p:cNvPr id="13" name="ZoneTexte 12">
            <a:extLst>
              <a:ext uri="{FF2B5EF4-FFF2-40B4-BE49-F238E27FC236}">
                <a16:creationId xmlns:a16="http://schemas.microsoft.com/office/drawing/2014/main" id="{E38C7D39-4EA2-C71B-FFAE-6843450B5235}"/>
              </a:ext>
            </a:extLst>
          </p:cNvPr>
          <p:cNvSpPr txBox="1"/>
          <p:nvPr/>
        </p:nvSpPr>
        <p:spPr>
          <a:xfrm>
            <a:off x="6084168" y="4217015"/>
            <a:ext cx="4572000" cy="369332"/>
          </a:xfrm>
          <a:prstGeom prst="rect">
            <a:avLst/>
          </a:prstGeom>
          <a:noFill/>
        </p:spPr>
        <p:txBody>
          <a:bodyPr wrap="square">
            <a:spAutoFit/>
          </a:bodyPr>
          <a:lstStyle/>
          <a:p>
            <a:r>
              <a:rPr lang="fr-FR" sz="1800" b="1" dirty="0">
                <a:effectLst/>
                <a:latin typeface="Times New Roman" panose="02020603050405020304" pitchFamily="18" charset="0"/>
                <a:ea typeface="Times New Roman" panose="02020603050405020304" pitchFamily="18" charset="0"/>
              </a:rPr>
              <a:t>Fils de connexion</a:t>
            </a:r>
            <a:endParaRPr lang="fr-FR" dirty="0"/>
          </a:p>
        </p:txBody>
      </p:sp>
      <p:sp>
        <p:nvSpPr>
          <p:cNvPr id="15" name="ZoneTexte 14">
            <a:extLst>
              <a:ext uri="{FF2B5EF4-FFF2-40B4-BE49-F238E27FC236}">
                <a16:creationId xmlns:a16="http://schemas.microsoft.com/office/drawing/2014/main" id="{F99EADB7-4E24-8936-3D63-C0846E5CB4C4}"/>
              </a:ext>
            </a:extLst>
          </p:cNvPr>
          <p:cNvSpPr txBox="1"/>
          <p:nvPr/>
        </p:nvSpPr>
        <p:spPr>
          <a:xfrm>
            <a:off x="1259632" y="6065688"/>
            <a:ext cx="5328138" cy="369332"/>
          </a:xfrm>
          <a:prstGeom prst="rect">
            <a:avLst/>
          </a:prstGeom>
          <a:noFill/>
        </p:spPr>
        <p:txBody>
          <a:bodyPr wrap="square">
            <a:spAutoFit/>
          </a:bodyPr>
          <a:lstStyle/>
          <a:p>
            <a:r>
              <a:rPr lang="fr-FR" sz="1800" b="1" dirty="0">
                <a:effectLst/>
                <a:latin typeface="Times New Roman" panose="02020603050405020304" pitchFamily="18" charset="0"/>
                <a:ea typeface="Times New Roman" panose="02020603050405020304" pitchFamily="18" charset="0"/>
              </a:rPr>
              <a:t>Structure en carton recyclé</a:t>
            </a:r>
            <a:endParaRPr lang="fr-FR" dirty="0"/>
          </a:p>
        </p:txBody>
      </p:sp>
    </p:spTree>
    <p:extLst>
      <p:ext uri="{BB962C8B-B14F-4D97-AF65-F5344CB8AC3E}">
        <p14:creationId xmlns:p14="http://schemas.microsoft.com/office/powerpoint/2010/main" val="408171557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arn(inVertical)">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330AAF7F-86C1-EFBF-202B-043FB971B63F}"/>
              </a:ext>
            </a:extLst>
          </p:cNvPr>
          <p:cNvSpPr txBox="1"/>
          <p:nvPr/>
        </p:nvSpPr>
        <p:spPr>
          <a:xfrm>
            <a:off x="683568" y="332656"/>
            <a:ext cx="4572000" cy="369332"/>
          </a:xfrm>
          <a:prstGeom prst="rect">
            <a:avLst/>
          </a:prstGeom>
          <a:noFill/>
        </p:spPr>
        <p:txBody>
          <a:bodyPr wrap="square">
            <a:spAutoFit/>
          </a:bodyPr>
          <a:lstStyle/>
          <a:p>
            <a:pPr marL="342900" lvl="0" indent="-342900">
              <a:spcBef>
                <a:spcPts val="1000"/>
              </a:spcBef>
              <a:buFont typeface="Wingdings" panose="05000000000000000000" pitchFamily="2" charset="2"/>
              <a:buChar char=""/>
            </a:pPr>
            <a:r>
              <a:rPr lang="fr-FR" sz="1800" b="0" dirty="0">
                <a:solidFill>
                  <a:srgbClr val="92D050"/>
                </a:solidFill>
                <a:effectLst/>
                <a:latin typeface="Arial" panose="020B0604020202020204" pitchFamily="34" charset="0"/>
                <a:ea typeface="Arial" panose="020B0604020202020204" pitchFamily="34" charset="0"/>
                <a:cs typeface="Arial" panose="020B0604020202020204" pitchFamily="34" charset="0"/>
              </a:rPr>
              <a:t>Fonctionnement du distributeur</a:t>
            </a:r>
            <a:endParaRPr lang="fr-FR" sz="1300" b="1" dirty="0">
              <a:solidFill>
                <a:srgbClr val="4F81BD"/>
              </a:solidFill>
              <a:effectLst/>
              <a:latin typeface="Arial" panose="020B0604020202020204" pitchFamily="34" charset="0"/>
              <a:ea typeface="Arial" panose="020B0604020202020204" pitchFamily="34" charset="0"/>
              <a:cs typeface="Arial" panose="020B0604020202020204" pitchFamily="34" charset="0"/>
            </a:endParaRPr>
          </a:p>
        </p:txBody>
      </p:sp>
      <p:pic>
        <p:nvPicPr>
          <p:cNvPr id="9" name="Image 8">
            <a:extLst>
              <a:ext uri="{FF2B5EF4-FFF2-40B4-BE49-F238E27FC236}">
                <a16:creationId xmlns:a16="http://schemas.microsoft.com/office/drawing/2014/main" id="{8C82D206-6DB5-2F21-D8F8-C2669FBF7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649" y="1303047"/>
            <a:ext cx="936104" cy="936104"/>
          </a:xfrm>
          <a:prstGeom prst="rect">
            <a:avLst/>
          </a:prstGeom>
        </p:spPr>
      </p:pic>
      <p:pic>
        <p:nvPicPr>
          <p:cNvPr id="11" name="Image 10">
            <a:extLst>
              <a:ext uri="{FF2B5EF4-FFF2-40B4-BE49-F238E27FC236}">
                <a16:creationId xmlns:a16="http://schemas.microsoft.com/office/drawing/2014/main" id="{85DAC077-26B5-FD3B-ED84-803F596A8C8F}"/>
              </a:ext>
            </a:extLst>
          </p:cNvPr>
          <p:cNvPicPr>
            <a:picLocks noChangeAspect="1"/>
          </p:cNvPicPr>
          <p:nvPr/>
        </p:nvPicPr>
        <p:blipFill rotWithShape="1">
          <a:blip r:embed="rId3">
            <a:extLst>
              <a:ext uri="{28A0092B-C50C-407E-A947-70E740481C1C}">
                <a14:useLocalDpi xmlns:a14="http://schemas.microsoft.com/office/drawing/2010/main" val="0"/>
              </a:ext>
            </a:extLst>
          </a:blip>
          <a:srcRect l="8386" t="56545" r="4918" b="7455"/>
          <a:stretch/>
        </p:blipFill>
        <p:spPr>
          <a:xfrm>
            <a:off x="1187622" y="3155370"/>
            <a:ext cx="1440159" cy="633671"/>
          </a:xfrm>
          <a:prstGeom prst="rect">
            <a:avLst/>
          </a:prstGeom>
        </p:spPr>
      </p:pic>
      <p:sp>
        <p:nvSpPr>
          <p:cNvPr id="12" name="Flèche : double flèche verticale 11">
            <a:extLst>
              <a:ext uri="{FF2B5EF4-FFF2-40B4-BE49-F238E27FC236}">
                <a16:creationId xmlns:a16="http://schemas.microsoft.com/office/drawing/2014/main" id="{B177F25B-436E-D11B-C7AF-2787B3A6B607}"/>
              </a:ext>
            </a:extLst>
          </p:cNvPr>
          <p:cNvSpPr/>
          <p:nvPr/>
        </p:nvSpPr>
        <p:spPr>
          <a:xfrm>
            <a:off x="1763686" y="2276872"/>
            <a:ext cx="288032" cy="79208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èche : droite 12">
            <a:extLst>
              <a:ext uri="{FF2B5EF4-FFF2-40B4-BE49-F238E27FC236}">
                <a16:creationId xmlns:a16="http://schemas.microsoft.com/office/drawing/2014/main" id="{7A66564C-A99F-A9EA-A85E-E17D43F39ABD}"/>
              </a:ext>
            </a:extLst>
          </p:cNvPr>
          <p:cNvSpPr/>
          <p:nvPr/>
        </p:nvSpPr>
        <p:spPr>
          <a:xfrm>
            <a:off x="3491865" y="1578068"/>
            <a:ext cx="1699260" cy="30480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pic>
        <p:nvPicPr>
          <p:cNvPr id="15" name="Image 14">
            <a:extLst>
              <a:ext uri="{FF2B5EF4-FFF2-40B4-BE49-F238E27FC236}">
                <a16:creationId xmlns:a16="http://schemas.microsoft.com/office/drawing/2014/main" id="{DECA6371-14E7-AD06-43F9-657EA243D9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4169" y="1151854"/>
            <a:ext cx="2232247" cy="1238489"/>
          </a:xfrm>
          <a:prstGeom prst="rect">
            <a:avLst/>
          </a:prstGeom>
        </p:spPr>
      </p:pic>
      <p:sp>
        <p:nvSpPr>
          <p:cNvPr id="16" name="Flèche : droite 15">
            <a:extLst>
              <a:ext uri="{FF2B5EF4-FFF2-40B4-BE49-F238E27FC236}">
                <a16:creationId xmlns:a16="http://schemas.microsoft.com/office/drawing/2014/main" id="{02CF91CD-EF2D-7030-193E-3DA315209036}"/>
              </a:ext>
            </a:extLst>
          </p:cNvPr>
          <p:cNvSpPr/>
          <p:nvPr/>
        </p:nvSpPr>
        <p:spPr>
          <a:xfrm rot="5400000">
            <a:off x="6477602" y="3895725"/>
            <a:ext cx="1534160" cy="30480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pic>
        <p:nvPicPr>
          <p:cNvPr id="18" name="Image 17">
            <a:extLst>
              <a:ext uri="{FF2B5EF4-FFF2-40B4-BE49-F238E27FC236}">
                <a16:creationId xmlns:a16="http://schemas.microsoft.com/office/drawing/2014/main" id="{87474FC5-47D4-C8CA-AC95-C0B8348903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5557" y="5086782"/>
            <a:ext cx="1238250" cy="1238250"/>
          </a:xfrm>
          <a:prstGeom prst="rect">
            <a:avLst/>
          </a:prstGeom>
        </p:spPr>
      </p:pic>
      <p:sp>
        <p:nvSpPr>
          <p:cNvPr id="19" name="Flèche : droite 18">
            <a:extLst>
              <a:ext uri="{FF2B5EF4-FFF2-40B4-BE49-F238E27FC236}">
                <a16:creationId xmlns:a16="http://schemas.microsoft.com/office/drawing/2014/main" id="{D165CB66-EEC5-B32B-5E3E-7103A2D796C2}"/>
              </a:ext>
            </a:extLst>
          </p:cNvPr>
          <p:cNvSpPr/>
          <p:nvPr/>
        </p:nvSpPr>
        <p:spPr>
          <a:xfrm rot="10800000">
            <a:off x="4139952" y="5553507"/>
            <a:ext cx="1699260" cy="30480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pic>
        <p:nvPicPr>
          <p:cNvPr id="21" name="Image 20">
            <a:extLst>
              <a:ext uri="{FF2B5EF4-FFF2-40B4-BE49-F238E27FC236}">
                <a16:creationId xmlns:a16="http://schemas.microsoft.com/office/drawing/2014/main" id="{BC570C80-4778-E9CA-D034-06F1E2EE4326}"/>
              </a:ext>
            </a:extLst>
          </p:cNvPr>
          <p:cNvPicPr>
            <a:picLocks noChangeAspect="1"/>
          </p:cNvPicPr>
          <p:nvPr/>
        </p:nvPicPr>
        <p:blipFill rotWithShape="1">
          <a:blip r:embed="rId6">
            <a:extLst>
              <a:ext uri="{28A0092B-C50C-407E-A947-70E740481C1C}">
                <a14:useLocalDpi xmlns:a14="http://schemas.microsoft.com/office/drawing/2010/main" val="0"/>
              </a:ext>
            </a:extLst>
          </a:blip>
          <a:srcRect t="42339"/>
          <a:stretch/>
        </p:blipFill>
        <p:spPr>
          <a:xfrm>
            <a:off x="374176" y="5858308"/>
            <a:ext cx="3067050" cy="856792"/>
          </a:xfrm>
          <a:prstGeom prst="rect">
            <a:avLst/>
          </a:prstGeom>
        </p:spPr>
      </p:pic>
      <p:pic>
        <p:nvPicPr>
          <p:cNvPr id="23" name="Image 22">
            <a:extLst>
              <a:ext uri="{FF2B5EF4-FFF2-40B4-BE49-F238E27FC236}">
                <a16:creationId xmlns:a16="http://schemas.microsoft.com/office/drawing/2014/main" id="{E752299B-C716-32D7-CA61-5B1060DFF0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9672" y="4683297"/>
            <a:ext cx="1287587" cy="1287587"/>
          </a:xfrm>
          <a:prstGeom prst="rect">
            <a:avLst/>
          </a:prstGeom>
        </p:spPr>
      </p:pic>
      <p:sp>
        <p:nvSpPr>
          <p:cNvPr id="24" name="ZoneTexte 23">
            <a:extLst>
              <a:ext uri="{FF2B5EF4-FFF2-40B4-BE49-F238E27FC236}">
                <a16:creationId xmlns:a16="http://schemas.microsoft.com/office/drawing/2014/main" id="{BBEE4E91-A980-7F9D-CAB0-6ABD4E612F0B}"/>
              </a:ext>
            </a:extLst>
          </p:cNvPr>
          <p:cNvSpPr txBox="1"/>
          <p:nvPr/>
        </p:nvSpPr>
        <p:spPr>
          <a:xfrm>
            <a:off x="556253" y="986139"/>
            <a:ext cx="2702896" cy="307777"/>
          </a:xfrm>
          <a:prstGeom prst="rect">
            <a:avLst/>
          </a:prstGeom>
          <a:noFill/>
        </p:spPr>
        <p:txBody>
          <a:bodyPr wrap="square">
            <a:spAutoFit/>
          </a:bodyPr>
          <a:lstStyle/>
          <a:p>
            <a:pPr algn="ctr"/>
            <a:r>
              <a:rPr lang="fr-FR" sz="1400" b="1" dirty="0">
                <a:effectLst/>
                <a:latin typeface="Cooper Black" panose="0208090404030B020404" pitchFamily="18" charset="0"/>
                <a:ea typeface="Times New Roman" panose="02020603050405020304" pitchFamily="18" charset="0"/>
              </a:rPr>
              <a:t>Capteur ultrason HC-SR04 </a:t>
            </a:r>
            <a:endParaRPr lang="fr-FR" sz="1400" dirty="0">
              <a:latin typeface="Cooper Black" panose="0208090404030B020404" pitchFamily="18" charset="0"/>
            </a:endParaRPr>
          </a:p>
        </p:txBody>
      </p:sp>
      <p:sp>
        <p:nvSpPr>
          <p:cNvPr id="25" name="ZoneTexte 24">
            <a:extLst>
              <a:ext uri="{FF2B5EF4-FFF2-40B4-BE49-F238E27FC236}">
                <a16:creationId xmlns:a16="http://schemas.microsoft.com/office/drawing/2014/main" id="{44EB1AAF-BB14-89E5-9261-A65F62221971}"/>
              </a:ext>
            </a:extLst>
          </p:cNvPr>
          <p:cNvSpPr txBox="1"/>
          <p:nvPr/>
        </p:nvSpPr>
        <p:spPr>
          <a:xfrm>
            <a:off x="827582" y="2457472"/>
            <a:ext cx="936104" cy="430887"/>
          </a:xfrm>
          <a:prstGeom prst="rect">
            <a:avLst/>
          </a:prstGeom>
          <a:noFill/>
        </p:spPr>
        <p:txBody>
          <a:bodyPr wrap="square" rtlCol="0">
            <a:spAutoFit/>
          </a:bodyPr>
          <a:lstStyle/>
          <a:p>
            <a:pPr algn="ctr"/>
            <a:r>
              <a:rPr lang="fr-FR" sz="1050" dirty="0">
                <a:effectLst/>
                <a:latin typeface="Arial Black" panose="020B0A04020102020204" pitchFamily="34" charset="0"/>
                <a:ea typeface="Times New Roman" panose="02020603050405020304" pitchFamily="18" charset="0"/>
                <a:cs typeface="Times New Roman" panose="02020603050405020304" pitchFamily="18" charset="0"/>
              </a:rPr>
              <a:t>distance ≤ 5cm</a:t>
            </a:r>
            <a:endParaRPr lang="fr-FR" sz="1050" dirty="0"/>
          </a:p>
        </p:txBody>
      </p:sp>
      <p:pic>
        <p:nvPicPr>
          <p:cNvPr id="27" name="Image 26">
            <a:extLst>
              <a:ext uri="{FF2B5EF4-FFF2-40B4-BE49-F238E27FC236}">
                <a16:creationId xmlns:a16="http://schemas.microsoft.com/office/drawing/2014/main" id="{7F30FC69-8CD5-4B92-6046-3CCD3DDAB5F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15367" y="2672080"/>
            <a:ext cx="2143125" cy="2143125"/>
          </a:xfrm>
          <a:prstGeom prst="rect">
            <a:avLst/>
          </a:prstGeom>
        </p:spPr>
      </p:pic>
      <p:sp>
        <p:nvSpPr>
          <p:cNvPr id="28" name="ZoneTexte 27">
            <a:extLst>
              <a:ext uri="{FF2B5EF4-FFF2-40B4-BE49-F238E27FC236}">
                <a16:creationId xmlns:a16="http://schemas.microsoft.com/office/drawing/2014/main" id="{A1FF9E21-FF2F-0C11-78A5-26CC6B2688D0}"/>
              </a:ext>
            </a:extLst>
          </p:cNvPr>
          <p:cNvSpPr txBox="1"/>
          <p:nvPr/>
        </p:nvSpPr>
        <p:spPr>
          <a:xfrm>
            <a:off x="5059454" y="2567120"/>
            <a:ext cx="4370456" cy="369332"/>
          </a:xfrm>
          <a:prstGeom prst="rect">
            <a:avLst/>
          </a:prstGeom>
          <a:noFill/>
        </p:spPr>
        <p:txBody>
          <a:bodyPr wrap="square">
            <a:spAutoFit/>
          </a:bodyPr>
          <a:lstStyle/>
          <a:p>
            <a:pPr algn="ctr"/>
            <a:r>
              <a:rPr lang="fr-FR" sz="1800" b="1" dirty="0">
                <a:effectLst/>
                <a:latin typeface="Cooper Black" panose="0208090404030B020404" pitchFamily="18" charset="0"/>
                <a:ea typeface="Times New Roman" panose="02020603050405020304" pitchFamily="18" charset="0"/>
              </a:rPr>
              <a:t>Buzzer </a:t>
            </a:r>
            <a:r>
              <a:rPr lang="fr-FR" b="1" dirty="0">
                <a:latin typeface="Cooper Black" panose="0208090404030B020404" pitchFamily="18" charset="0"/>
                <a:ea typeface="Times New Roman" panose="02020603050405020304" pitchFamily="18" charset="0"/>
              </a:rPr>
              <a:t>et </a:t>
            </a:r>
            <a:r>
              <a:rPr lang="fr-FR" b="1" dirty="0" err="1">
                <a:latin typeface="Cooper Black" panose="0208090404030B020404" pitchFamily="18" charset="0"/>
                <a:ea typeface="Times New Roman" panose="02020603050405020304" pitchFamily="18" charset="0"/>
              </a:rPr>
              <a:t>Led</a:t>
            </a:r>
            <a:r>
              <a:rPr lang="fr-FR" sz="1600" dirty="0">
                <a:effectLst/>
                <a:latin typeface="Cooper Black" panose="0208090404030B020404" pitchFamily="18" charset="0"/>
                <a:ea typeface="Times New Roman" panose="02020603050405020304" pitchFamily="18" charset="0"/>
              </a:rPr>
              <a:t> </a:t>
            </a:r>
            <a:endParaRPr lang="fr-FR" dirty="0">
              <a:latin typeface="Cooper Black" panose="0208090404030B020404" pitchFamily="18" charset="0"/>
            </a:endParaRPr>
          </a:p>
        </p:txBody>
      </p:sp>
      <p:sp>
        <p:nvSpPr>
          <p:cNvPr id="29" name="ZoneTexte 28">
            <a:extLst>
              <a:ext uri="{FF2B5EF4-FFF2-40B4-BE49-F238E27FC236}">
                <a16:creationId xmlns:a16="http://schemas.microsoft.com/office/drawing/2014/main" id="{6AACB1F1-AE48-5826-A6B2-DB3793124BEB}"/>
              </a:ext>
            </a:extLst>
          </p:cNvPr>
          <p:cNvSpPr txBox="1"/>
          <p:nvPr/>
        </p:nvSpPr>
        <p:spPr>
          <a:xfrm>
            <a:off x="4643929" y="6140366"/>
            <a:ext cx="5112726" cy="369332"/>
          </a:xfrm>
          <a:prstGeom prst="rect">
            <a:avLst/>
          </a:prstGeom>
          <a:noFill/>
        </p:spPr>
        <p:txBody>
          <a:bodyPr wrap="square">
            <a:spAutoFit/>
          </a:bodyPr>
          <a:lstStyle/>
          <a:p>
            <a:pPr algn="ctr"/>
            <a:r>
              <a:rPr lang="fr-FR" sz="1400" b="1" dirty="0">
                <a:effectLst/>
                <a:latin typeface="Cooper Black" panose="0208090404030B020404" pitchFamily="18" charset="0"/>
                <a:ea typeface="Times New Roman" panose="02020603050405020304" pitchFamily="18" charset="0"/>
              </a:rPr>
              <a:t>Moteur</a:t>
            </a:r>
            <a:r>
              <a:rPr lang="fr-FR" sz="1800" b="1" dirty="0">
                <a:effectLst/>
                <a:latin typeface="Times New Roman" panose="02020603050405020304" pitchFamily="18" charset="0"/>
                <a:ea typeface="Times New Roman" panose="02020603050405020304" pitchFamily="18" charset="0"/>
              </a:rPr>
              <a:t> </a:t>
            </a:r>
            <a:r>
              <a:rPr lang="fr-FR" sz="1400" b="1" dirty="0">
                <a:effectLst/>
                <a:latin typeface="Cooper Black" panose="0208090404030B020404" pitchFamily="18" charset="0"/>
                <a:ea typeface="Times New Roman" panose="02020603050405020304" pitchFamily="18" charset="0"/>
              </a:rPr>
              <a:t>pas à pas  </a:t>
            </a:r>
            <a:endParaRPr lang="fr-FR" dirty="0">
              <a:latin typeface="Cooper Black" panose="0208090404030B020404" pitchFamily="18" charset="0"/>
            </a:endParaRPr>
          </a:p>
        </p:txBody>
      </p:sp>
    </p:spTree>
    <p:extLst>
      <p:ext uri="{BB962C8B-B14F-4D97-AF65-F5344CB8AC3E}">
        <p14:creationId xmlns:p14="http://schemas.microsoft.com/office/powerpoint/2010/main" val="323847288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p:stCondLst>
                              <p:cond delay="1000"/>
                            </p:stCondLst>
                            <p:childTnLst>
                              <p:par>
                                <p:cTn id="12" presetID="6" presetClass="entr" presetSubtype="16"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000"/>
                                        <p:tgtEl>
                                          <p:spTgt spid="9"/>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arn(inVertical)">
                                      <p:cBhvr>
                                        <p:cTn id="17" dur="500"/>
                                        <p:tgtEl>
                                          <p:spTgt spid="24"/>
                                        </p:tgtEl>
                                      </p:cBhvr>
                                    </p:animEffect>
                                  </p:childTnLst>
                                </p:cTn>
                              </p:par>
                            </p:childTnLst>
                          </p:cTn>
                        </p:par>
                        <p:par>
                          <p:cTn id="18" fill="hold">
                            <p:stCondLst>
                              <p:cond delay="3000"/>
                            </p:stCondLst>
                            <p:childTnLst>
                              <p:par>
                                <p:cTn id="19" presetID="2" presetClass="entr" presetSubtype="4"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300" fill="hold"/>
                                        <p:tgtEl>
                                          <p:spTgt spid="11"/>
                                        </p:tgtEl>
                                        <p:attrNameLst>
                                          <p:attrName>ppt_x</p:attrName>
                                        </p:attrNameLst>
                                      </p:cBhvr>
                                      <p:tavLst>
                                        <p:tav tm="0">
                                          <p:val>
                                            <p:strVal val="#ppt_x"/>
                                          </p:val>
                                        </p:tav>
                                        <p:tav tm="100000">
                                          <p:val>
                                            <p:strVal val="#ppt_x"/>
                                          </p:val>
                                        </p:tav>
                                      </p:tavLst>
                                    </p:anim>
                                    <p:anim calcmode="lin" valueType="num">
                                      <p:cBhvr additive="base">
                                        <p:cTn id="22" dur="1300" fill="hold"/>
                                        <p:tgtEl>
                                          <p:spTgt spid="11"/>
                                        </p:tgtEl>
                                        <p:attrNameLst>
                                          <p:attrName>ppt_y</p:attrName>
                                        </p:attrNameLst>
                                      </p:cBhvr>
                                      <p:tavLst>
                                        <p:tav tm="0">
                                          <p:val>
                                            <p:strVal val="1+#ppt_h/2"/>
                                          </p:val>
                                        </p:tav>
                                        <p:tav tm="100000">
                                          <p:val>
                                            <p:strVal val="#ppt_y"/>
                                          </p:val>
                                        </p:tav>
                                      </p:tavLst>
                                    </p:anim>
                                  </p:childTnLst>
                                </p:cTn>
                              </p:par>
                            </p:childTnLst>
                          </p:cTn>
                        </p:par>
                        <p:par>
                          <p:cTn id="23" fill="hold">
                            <p:stCondLst>
                              <p:cond delay="4300"/>
                            </p:stCondLst>
                            <p:childTnLst>
                              <p:par>
                                <p:cTn id="24" presetID="22" presetClass="entr" presetSubtype="4"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circle(in)">
                                      <p:cBhvr>
                                        <p:cTn id="29" dur="20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1000"/>
                                        <p:tgtEl>
                                          <p:spTgt spid="13"/>
                                        </p:tgtEl>
                                      </p:cBhvr>
                                    </p:animEffect>
                                  </p:childTnLst>
                                </p:cTn>
                              </p:par>
                            </p:childTnLst>
                          </p:cTn>
                        </p:par>
                        <p:par>
                          <p:cTn id="35" fill="hold">
                            <p:stCondLst>
                              <p:cond delay="1000"/>
                            </p:stCondLst>
                            <p:childTnLst>
                              <p:par>
                                <p:cTn id="36" presetID="14" presetClass="entr" presetSubtype="10" fill="hold"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randombar(horizontal)">
                                      <p:cBhvr>
                                        <p:cTn id="38" dur="500"/>
                                        <p:tgtEl>
                                          <p:spTgt spid="15"/>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circle(in)">
                                      <p:cBhvr>
                                        <p:cTn id="41" dur="20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up)">
                                      <p:cBhvr>
                                        <p:cTn id="46" dur="1000"/>
                                        <p:tgtEl>
                                          <p:spTgt spid="16"/>
                                        </p:tgtEl>
                                      </p:cBhvr>
                                    </p:animEffect>
                                  </p:childTnLst>
                                </p:cTn>
                              </p:par>
                            </p:childTnLst>
                          </p:cTn>
                        </p:par>
                        <p:par>
                          <p:cTn id="47" fill="hold">
                            <p:stCondLst>
                              <p:cond delay="1000"/>
                            </p:stCondLst>
                            <p:childTnLst>
                              <p:par>
                                <p:cTn id="48" presetID="14" presetClass="entr" presetSubtype="10" fill="hold" nodeType="after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randombar(horizontal)">
                                      <p:cBhvr>
                                        <p:cTn id="50" dur="500"/>
                                        <p:tgtEl>
                                          <p:spTgt spid="18"/>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barn(inVertical)">
                                      <p:cBhvr>
                                        <p:cTn id="53" dur="500"/>
                                        <p:tgtEl>
                                          <p:spTgt spid="2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grpId="0"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right)">
                                      <p:cBhvr>
                                        <p:cTn id="58" dur="1000"/>
                                        <p:tgtEl>
                                          <p:spTgt spid="19"/>
                                        </p:tgtEl>
                                      </p:cBhvr>
                                    </p:animEffect>
                                  </p:childTnLst>
                                </p:cTn>
                              </p:par>
                            </p:childTnLst>
                          </p:cTn>
                        </p:par>
                        <p:par>
                          <p:cTn id="59" fill="hold">
                            <p:stCondLst>
                              <p:cond delay="1000"/>
                            </p:stCondLst>
                            <p:childTnLst>
                              <p:par>
                                <p:cTn id="60" presetID="42" presetClass="entr" presetSubtype="0" fill="hold" nodeType="after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childTnLst>
                          </p:cTn>
                        </p:par>
                        <p:par>
                          <p:cTn id="65" fill="hold">
                            <p:stCondLst>
                              <p:cond delay="2000"/>
                            </p:stCondLst>
                            <p:childTnLst>
                              <p:par>
                                <p:cTn id="66" presetID="47" presetClass="entr" presetSubtype="0" fill="hold"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anim calcmode="lin" valueType="num">
                                      <p:cBhvr>
                                        <p:cTn id="69" dur="1000" fill="hold"/>
                                        <p:tgtEl>
                                          <p:spTgt spid="23"/>
                                        </p:tgtEl>
                                        <p:attrNameLst>
                                          <p:attrName>ppt_x</p:attrName>
                                        </p:attrNameLst>
                                      </p:cBhvr>
                                      <p:tavLst>
                                        <p:tav tm="0">
                                          <p:val>
                                            <p:strVal val="#ppt_x"/>
                                          </p:val>
                                        </p:tav>
                                        <p:tav tm="100000">
                                          <p:val>
                                            <p:strVal val="#ppt_x"/>
                                          </p:val>
                                        </p:tav>
                                      </p:tavLst>
                                    </p:anim>
                                    <p:anim calcmode="lin" valueType="num">
                                      <p:cBhvr>
                                        <p:cTn id="70" dur="1000" fill="hold"/>
                                        <p:tgtEl>
                                          <p:spTgt spid="23"/>
                                        </p:tgtEl>
                                        <p:attrNameLst>
                                          <p:attrName>ppt_y</p:attrName>
                                        </p:attrNameLst>
                                      </p:cBhvr>
                                      <p:tavLst>
                                        <p:tav tm="0">
                                          <p:val>
                                            <p:strVal val="#ppt_y-.1"/>
                                          </p:val>
                                        </p:tav>
                                        <p:tav tm="100000">
                                          <p:val>
                                            <p:strVal val="#ppt_y"/>
                                          </p:val>
                                        </p:tav>
                                      </p:tavLst>
                                    </p:anim>
                                  </p:childTnLst>
                                </p:cTn>
                              </p:par>
                            </p:childTnLst>
                          </p:cTn>
                        </p:par>
                        <p:par>
                          <p:cTn id="71" fill="hold">
                            <p:stCondLst>
                              <p:cond delay="3000"/>
                            </p:stCondLst>
                            <p:childTnLst>
                              <p:par>
                                <p:cTn id="72" presetID="6" presetClass="entr" presetSubtype="16" fill="hold" nodeType="after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circle(in)">
                                      <p:cBhvr>
                                        <p:cTn id="74"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animBg="1"/>
      <p:bldP spid="13" grpId="0" animBg="1"/>
      <p:bldP spid="16" grpId="0" animBg="1"/>
      <p:bldP spid="19" grpId="0" animBg="1"/>
      <p:bldP spid="24" grpId="0"/>
      <p:bldP spid="25" grpId="0"/>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177F945-BBC2-4BBF-DD09-47F7D591F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088" y="260648"/>
            <a:ext cx="3190211" cy="1872208"/>
          </a:xfrm>
          <a:prstGeom prst="rect">
            <a:avLst/>
          </a:prstGeom>
        </p:spPr>
      </p:pic>
      <p:pic>
        <p:nvPicPr>
          <p:cNvPr id="7" name="Image 6">
            <a:extLst>
              <a:ext uri="{FF2B5EF4-FFF2-40B4-BE49-F238E27FC236}">
                <a16:creationId xmlns:a16="http://schemas.microsoft.com/office/drawing/2014/main" id="{86675F9E-0BFB-B82C-A0E6-622782B73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120" y="188640"/>
            <a:ext cx="3242793" cy="1944216"/>
          </a:xfrm>
          <a:prstGeom prst="rect">
            <a:avLst/>
          </a:prstGeom>
        </p:spPr>
      </p:pic>
      <p:pic>
        <p:nvPicPr>
          <p:cNvPr id="9" name="Image 8">
            <a:extLst>
              <a:ext uri="{FF2B5EF4-FFF2-40B4-BE49-F238E27FC236}">
                <a16:creationId xmlns:a16="http://schemas.microsoft.com/office/drawing/2014/main" id="{CC66E6FD-A207-0130-F5A4-A4A07FD51D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782" y="2780928"/>
            <a:ext cx="2619375" cy="1743075"/>
          </a:xfrm>
          <a:prstGeom prst="rect">
            <a:avLst/>
          </a:prstGeom>
        </p:spPr>
      </p:pic>
      <p:pic>
        <p:nvPicPr>
          <p:cNvPr id="11" name="Image 10">
            <a:extLst>
              <a:ext uri="{FF2B5EF4-FFF2-40B4-BE49-F238E27FC236}">
                <a16:creationId xmlns:a16="http://schemas.microsoft.com/office/drawing/2014/main" id="{E630984A-6073-41E4-7CE2-25AD00E8FC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4088" y="2548146"/>
            <a:ext cx="3096344" cy="2143125"/>
          </a:xfrm>
          <a:prstGeom prst="rect">
            <a:avLst/>
          </a:prstGeom>
        </p:spPr>
      </p:pic>
      <p:pic>
        <p:nvPicPr>
          <p:cNvPr id="13" name="Image 12">
            <a:extLst>
              <a:ext uri="{FF2B5EF4-FFF2-40B4-BE49-F238E27FC236}">
                <a16:creationId xmlns:a16="http://schemas.microsoft.com/office/drawing/2014/main" id="{44802987-3F76-5711-6006-D929F8E8DD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43808" y="4725146"/>
            <a:ext cx="2981325" cy="1821556"/>
          </a:xfrm>
          <a:prstGeom prst="rect">
            <a:avLst/>
          </a:prstGeom>
        </p:spPr>
      </p:pic>
    </p:spTree>
    <p:extLst>
      <p:ext uri="{BB962C8B-B14F-4D97-AF65-F5344CB8AC3E}">
        <p14:creationId xmlns:p14="http://schemas.microsoft.com/office/powerpoint/2010/main" val="235370921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3"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5983BAAC-A02F-D11D-0971-EE87F860043A}"/>
              </a:ext>
            </a:extLst>
          </p:cNvPr>
          <p:cNvSpPr txBox="1"/>
          <p:nvPr/>
        </p:nvSpPr>
        <p:spPr>
          <a:xfrm>
            <a:off x="683568" y="404664"/>
            <a:ext cx="4572000" cy="369332"/>
          </a:xfrm>
          <a:prstGeom prst="rect">
            <a:avLst/>
          </a:prstGeom>
          <a:noFill/>
        </p:spPr>
        <p:txBody>
          <a:bodyPr wrap="square">
            <a:spAutoFit/>
          </a:bodyPr>
          <a:lstStyle/>
          <a:p>
            <a:pPr marL="342900" lvl="0" indent="-342900">
              <a:spcBef>
                <a:spcPts val="1000"/>
              </a:spcBef>
              <a:buFont typeface="Wingdings" panose="05000000000000000000" pitchFamily="2" charset="2"/>
              <a:buChar char=""/>
            </a:pPr>
            <a:r>
              <a:rPr lang="fr-FR" sz="1800" b="0" dirty="0">
                <a:solidFill>
                  <a:srgbClr val="92D050"/>
                </a:solidFill>
                <a:effectLst/>
                <a:latin typeface="Arial" panose="020B0604020202020204" pitchFamily="34" charset="0"/>
                <a:ea typeface="Arial" panose="020B0604020202020204" pitchFamily="34" charset="0"/>
                <a:cs typeface="Arial" panose="020B0604020202020204" pitchFamily="34" charset="0"/>
              </a:rPr>
              <a:t>Enjeu et obstacles</a:t>
            </a:r>
            <a:endParaRPr lang="fr-FR" sz="1300" b="1" dirty="0">
              <a:solidFill>
                <a:srgbClr val="4F81BD"/>
              </a:solidFill>
              <a:effectLst/>
              <a:latin typeface="Arial" panose="020B0604020202020204" pitchFamily="34" charset="0"/>
              <a:ea typeface="Arial" panose="020B0604020202020204" pitchFamily="34" charset="0"/>
              <a:cs typeface="Arial" panose="020B0604020202020204" pitchFamily="34" charset="0"/>
            </a:endParaRPr>
          </a:p>
        </p:txBody>
      </p:sp>
      <p:sp>
        <p:nvSpPr>
          <p:cNvPr id="7" name="ZoneTexte 6">
            <a:extLst>
              <a:ext uri="{FF2B5EF4-FFF2-40B4-BE49-F238E27FC236}">
                <a16:creationId xmlns:a16="http://schemas.microsoft.com/office/drawing/2014/main" id="{6EE3C6CA-66C5-297A-2E72-2BBF4FA034C1}"/>
              </a:ext>
            </a:extLst>
          </p:cNvPr>
          <p:cNvSpPr txBox="1"/>
          <p:nvPr/>
        </p:nvSpPr>
        <p:spPr>
          <a:xfrm>
            <a:off x="395536" y="908720"/>
            <a:ext cx="8352928" cy="923330"/>
          </a:xfrm>
          <a:prstGeom prst="rect">
            <a:avLst/>
          </a:prstGeom>
          <a:noFill/>
        </p:spPr>
        <p:txBody>
          <a:bodyPr wrap="square" rtlCol="0">
            <a:spAutoFit/>
          </a:bodyPr>
          <a:lstStyle/>
          <a:p>
            <a:r>
              <a:rPr lang="fr-FR" dirty="0">
                <a:latin typeface="Times New Roman" panose="02020603050405020304" pitchFamily="18" charset="0"/>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Les enjeux de la réalisation de notre distributeur se situe dans le fait que notre le fait que ce projet possède aussi bien une dimension physique que logicielle.</a:t>
            </a:r>
          </a:p>
          <a:p>
            <a:endParaRPr lang="fr-FR" dirty="0"/>
          </a:p>
        </p:txBody>
      </p:sp>
      <p:pic>
        <p:nvPicPr>
          <p:cNvPr id="9" name="Image 8">
            <a:extLst>
              <a:ext uri="{FF2B5EF4-FFF2-40B4-BE49-F238E27FC236}">
                <a16:creationId xmlns:a16="http://schemas.microsoft.com/office/drawing/2014/main" id="{EF54E6D1-603B-6324-8921-7728CB4DF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537" y="1972227"/>
            <a:ext cx="2753335" cy="3325142"/>
          </a:xfrm>
          <a:prstGeom prst="rect">
            <a:avLst/>
          </a:prstGeom>
        </p:spPr>
      </p:pic>
      <p:sp>
        <p:nvSpPr>
          <p:cNvPr id="10" name="Zone de texte 2">
            <a:extLst>
              <a:ext uri="{FF2B5EF4-FFF2-40B4-BE49-F238E27FC236}">
                <a16:creationId xmlns:a16="http://schemas.microsoft.com/office/drawing/2014/main" id="{5B4B0B45-696B-F5AC-EC10-4F48EBEB048A}"/>
              </a:ext>
            </a:extLst>
          </p:cNvPr>
          <p:cNvSpPr txBox="1">
            <a:spLocks noChangeArrowheads="1"/>
          </p:cNvSpPr>
          <p:nvPr/>
        </p:nvSpPr>
        <p:spPr bwMode="auto">
          <a:xfrm>
            <a:off x="755576" y="5727159"/>
            <a:ext cx="2376264" cy="444242"/>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ctr"/>
            <a:r>
              <a:rPr lang="fr-FR" sz="1600" dirty="0">
                <a:effectLst/>
                <a:latin typeface="Cooper Black" panose="0208090404030B020404" pitchFamily="18" charset="0"/>
                <a:ea typeface="Times New Roman" panose="02020603050405020304" pitchFamily="18" charset="0"/>
              </a:rPr>
              <a:t>Système d’entonnoir</a:t>
            </a:r>
            <a:endParaRPr lang="fr-FR" sz="1400" dirty="0">
              <a:effectLst/>
              <a:latin typeface="Times New Roman" panose="02020603050405020304" pitchFamily="18" charset="0"/>
              <a:ea typeface="Times New Roman" panose="02020603050405020304" pitchFamily="18" charset="0"/>
            </a:endParaRPr>
          </a:p>
        </p:txBody>
      </p:sp>
      <p:pic>
        <p:nvPicPr>
          <p:cNvPr id="12" name="Image 11">
            <a:extLst>
              <a:ext uri="{FF2B5EF4-FFF2-40B4-BE49-F238E27FC236}">
                <a16:creationId xmlns:a16="http://schemas.microsoft.com/office/drawing/2014/main" id="{ADA9D7A1-4952-7981-E96C-09699ADDEA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966774"/>
            <a:ext cx="3600400" cy="3325142"/>
          </a:xfrm>
          <a:prstGeom prst="rect">
            <a:avLst/>
          </a:prstGeom>
        </p:spPr>
      </p:pic>
      <p:sp>
        <p:nvSpPr>
          <p:cNvPr id="13" name="ZoneTexte 12">
            <a:extLst>
              <a:ext uri="{FF2B5EF4-FFF2-40B4-BE49-F238E27FC236}">
                <a16:creationId xmlns:a16="http://schemas.microsoft.com/office/drawing/2014/main" id="{14C8D08A-246E-730B-0476-6BCCC14CB1BD}"/>
              </a:ext>
            </a:extLst>
          </p:cNvPr>
          <p:cNvSpPr txBox="1"/>
          <p:nvPr/>
        </p:nvSpPr>
        <p:spPr>
          <a:xfrm>
            <a:off x="4283968" y="5712941"/>
            <a:ext cx="4572000" cy="369332"/>
          </a:xfrm>
          <a:prstGeom prst="rect">
            <a:avLst/>
          </a:prstGeom>
          <a:noFill/>
        </p:spPr>
        <p:txBody>
          <a:bodyPr wrap="square">
            <a:spAutoFit/>
          </a:bodyPr>
          <a:lstStyle/>
          <a:p>
            <a:pPr algn="ctr"/>
            <a:r>
              <a:rPr lang="fr-FR" sz="1800" b="1" dirty="0">
                <a:effectLst/>
                <a:latin typeface="Cooper Black" panose="0208090404030B020404" pitchFamily="18" charset="0"/>
                <a:ea typeface="Times New Roman" panose="02020603050405020304" pitchFamily="18" charset="0"/>
              </a:rPr>
              <a:t>Arduino UNO </a:t>
            </a:r>
            <a:endParaRPr lang="fr-FR" dirty="0">
              <a:latin typeface="Cooper Black" panose="0208090404030B020404" pitchFamily="18" charset="0"/>
            </a:endParaRPr>
          </a:p>
        </p:txBody>
      </p:sp>
    </p:spTree>
    <p:extLst>
      <p:ext uri="{BB962C8B-B14F-4D97-AF65-F5344CB8AC3E}">
        <p14:creationId xmlns:p14="http://schemas.microsoft.com/office/powerpoint/2010/main" val="2633961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par>
                          <p:cTn id="11" fill="hold">
                            <p:stCondLst>
                              <p:cond delay="1000"/>
                            </p:stCondLst>
                            <p:childTnLst>
                              <p:par>
                                <p:cTn id="12" presetID="22" presetClass="entr" presetSubtype="1"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up)">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ircle(in)">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circle(in)">
                                      <p:cBhvr>
                                        <p:cTn id="30"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54074862-5ADD-D1C5-6894-20B59B74517F}"/>
              </a:ext>
            </a:extLst>
          </p:cNvPr>
          <p:cNvSpPr txBox="1"/>
          <p:nvPr/>
        </p:nvSpPr>
        <p:spPr>
          <a:xfrm>
            <a:off x="827584" y="332656"/>
            <a:ext cx="4572000" cy="369332"/>
          </a:xfrm>
          <a:prstGeom prst="rect">
            <a:avLst/>
          </a:prstGeom>
          <a:noFill/>
        </p:spPr>
        <p:txBody>
          <a:bodyPr wrap="square">
            <a:spAutoFit/>
          </a:bodyPr>
          <a:lstStyle/>
          <a:p>
            <a:pPr marL="342900" lvl="0" indent="-342900">
              <a:spcBef>
                <a:spcPts val="1000"/>
              </a:spcBef>
              <a:buFont typeface="Wingdings" panose="05000000000000000000" pitchFamily="2" charset="2"/>
              <a:buChar char=""/>
            </a:pPr>
            <a:r>
              <a:rPr lang="fr-FR" sz="1800" b="0" dirty="0">
                <a:solidFill>
                  <a:srgbClr val="92D050"/>
                </a:solidFill>
                <a:effectLst/>
                <a:latin typeface="Arial" panose="020B0604020202020204" pitchFamily="34" charset="0"/>
                <a:ea typeface="Arial" panose="020B0604020202020204" pitchFamily="34" charset="0"/>
                <a:cs typeface="Arial" panose="020B0604020202020204" pitchFamily="34" charset="0"/>
              </a:rPr>
              <a:t>Illustrations</a:t>
            </a:r>
            <a:endParaRPr lang="fr-FR" sz="1300" b="1" dirty="0">
              <a:solidFill>
                <a:srgbClr val="4F81BD"/>
              </a:solidFill>
              <a:effectLst/>
              <a:latin typeface="Arial" panose="020B0604020202020204" pitchFamily="34" charset="0"/>
              <a:ea typeface="Arial" panose="020B0604020202020204" pitchFamily="34" charset="0"/>
              <a:cs typeface="Arial" panose="020B0604020202020204" pitchFamily="34" charset="0"/>
            </a:endParaRPr>
          </a:p>
        </p:txBody>
      </p:sp>
      <p:pic>
        <p:nvPicPr>
          <p:cNvPr id="7" name="Image 6">
            <a:extLst>
              <a:ext uri="{FF2B5EF4-FFF2-40B4-BE49-F238E27FC236}">
                <a16:creationId xmlns:a16="http://schemas.microsoft.com/office/drawing/2014/main" id="{4EAD57CA-F4C1-BCC8-8730-EF7798CB1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146" y="1052736"/>
            <a:ext cx="2592288" cy="2592288"/>
          </a:xfrm>
          <a:prstGeom prst="rect">
            <a:avLst/>
          </a:prstGeom>
        </p:spPr>
      </p:pic>
      <p:pic>
        <p:nvPicPr>
          <p:cNvPr id="9" name="Image 8">
            <a:extLst>
              <a:ext uri="{FF2B5EF4-FFF2-40B4-BE49-F238E27FC236}">
                <a16:creationId xmlns:a16="http://schemas.microsoft.com/office/drawing/2014/main" id="{433B9AD1-291F-0402-9B63-A567E75E8A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4659" y="1052736"/>
            <a:ext cx="2685803" cy="2592288"/>
          </a:xfrm>
          <a:prstGeom prst="rect">
            <a:avLst/>
          </a:prstGeom>
        </p:spPr>
      </p:pic>
      <p:pic>
        <p:nvPicPr>
          <p:cNvPr id="11" name="Image 10">
            <a:extLst>
              <a:ext uri="{FF2B5EF4-FFF2-40B4-BE49-F238E27FC236}">
                <a16:creationId xmlns:a16="http://schemas.microsoft.com/office/drawing/2014/main" id="{1F141C2B-A7CE-0785-CC39-1080A2F2CE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7585" y="3816424"/>
            <a:ext cx="2592288" cy="2708920"/>
          </a:xfrm>
          <a:prstGeom prst="rect">
            <a:avLst/>
          </a:prstGeom>
        </p:spPr>
      </p:pic>
      <p:pic>
        <p:nvPicPr>
          <p:cNvPr id="13" name="Image 12">
            <a:extLst>
              <a:ext uri="{FF2B5EF4-FFF2-40B4-BE49-F238E27FC236}">
                <a16:creationId xmlns:a16="http://schemas.microsoft.com/office/drawing/2014/main" id="{6843537F-0013-E290-5212-060C660E63D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74659" y="3816424"/>
            <a:ext cx="2710728" cy="2708920"/>
          </a:xfrm>
          <a:prstGeom prst="rect">
            <a:avLst/>
          </a:prstGeom>
        </p:spPr>
      </p:pic>
    </p:spTree>
    <p:extLst>
      <p:ext uri="{BB962C8B-B14F-4D97-AF65-F5344CB8AC3E}">
        <p14:creationId xmlns:p14="http://schemas.microsoft.com/office/powerpoint/2010/main" val="24629160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par>
                          <p:cTn id="11" fill="hold">
                            <p:stCondLst>
                              <p:cond delay="1000"/>
                            </p:stCondLst>
                            <p:childTnLst>
                              <p:par>
                                <p:cTn id="12" presetID="2" presetClass="entr" presetSubtype="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800" fill="hold"/>
                                        <p:tgtEl>
                                          <p:spTgt spid="7"/>
                                        </p:tgtEl>
                                        <p:attrNameLst>
                                          <p:attrName>ppt_x</p:attrName>
                                        </p:attrNameLst>
                                      </p:cBhvr>
                                      <p:tavLst>
                                        <p:tav tm="0">
                                          <p:val>
                                            <p:strVal val="#ppt_x"/>
                                          </p:val>
                                        </p:tav>
                                        <p:tav tm="100000">
                                          <p:val>
                                            <p:strVal val="#ppt_x"/>
                                          </p:val>
                                        </p:tav>
                                      </p:tavLst>
                                    </p:anim>
                                    <p:anim calcmode="lin" valueType="num">
                                      <p:cBhvr additive="base">
                                        <p:cTn id="15" dur="800" fill="hold"/>
                                        <p:tgtEl>
                                          <p:spTgt spid="7"/>
                                        </p:tgtEl>
                                        <p:attrNameLst>
                                          <p:attrName>ppt_y</p:attrName>
                                        </p:attrNameLst>
                                      </p:cBhvr>
                                      <p:tavLst>
                                        <p:tav tm="0">
                                          <p:val>
                                            <p:strVal val="0-#ppt_h/2"/>
                                          </p:val>
                                        </p:tav>
                                        <p:tav tm="100000">
                                          <p:val>
                                            <p:strVal val="#ppt_y"/>
                                          </p:val>
                                        </p:tav>
                                      </p:tavLst>
                                    </p:anim>
                                  </p:childTnLst>
                                </p:cTn>
                              </p:par>
                            </p:childTnLst>
                          </p:cTn>
                        </p:par>
                        <p:par>
                          <p:cTn id="16" fill="hold">
                            <p:stCondLst>
                              <p:cond delay="1800"/>
                            </p:stCondLst>
                            <p:childTnLst>
                              <p:par>
                                <p:cTn id="17" presetID="2" presetClass="entr" presetSubtype="2"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600" fill="hold"/>
                                        <p:tgtEl>
                                          <p:spTgt spid="9"/>
                                        </p:tgtEl>
                                        <p:attrNameLst>
                                          <p:attrName>ppt_x</p:attrName>
                                        </p:attrNameLst>
                                      </p:cBhvr>
                                      <p:tavLst>
                                        <p:tav tm="0">
                                          <p:val>
                                            <p:strVal val="1+#ppt_w/2"/>
                                          </p:val>
                                        </p:tav>
                                        <p:tav tm="100000">
                                          <p:val>
                                            <p:strVal val="#ppt_x"/>
                                          </p:val>
                                        </p:tav>
                                      </p:tavLst>
                                    </p:anim>
                                    <p:anim calcmode="lin" valueType="num">
                                      <p:cBhvr additive="base">
                                        <p:cTn id="20" dur="600" fill="hold"/>
                                        <p:tgtEl>
                                          <p:spTgt spid="9"/>
                                        </p:tgtEl>
                                        <p:attrNameLst>
                                          <p:attrName>ppt_y</p:attrName>
                                        </p:attrNameLst>
                                      </p:cBhvr>
                                      <p:tavLst>
                                        <p:tav tm="0">
                                          <p:val>
                                            <p:strVal val="#ppt_y"/>
                                          </p:val>
                                        </p:tav>
                                        <p:tav tm="100000">
                                          <p:val>
                                            <p:strVal val="#ppt_y"/>
                                          </p:val>
                                        </p:tav>
                                      </p:tavLst>
                                    </p:anim>
                                  </p:childTnLst>
                                </p:cTn>
                              </p:par>
                            </p:childTnLst>
                          </p:cTn>
                        </p:par>
                        <p:par>
                          <p:cTn id="21" fill="hold">
                            <p:stCondLst>
                              <p:cond delay="2400"/>
                            </p:stCondLst>
                            <p:childTnLst>
                              <p:par>
                                <p:cTn id="22" presetID="2" presetClass="entr" presetSubtype="8"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600" fill="hold"/>
                                        <p:tgtEl>
                                          <p:spTgt spid="11"/>
                                        </p:tgtEl>
                                        <p:attrNameLst>
                                          <p:attrName>ppt_x</p:attrName>
                                        </p:attrNameLst>
                                      </p:cBhvr>
                                      <p:tavLst>
                                        <p:tav tm="0">
                                          <p:val>
                                            <p:strVal val="0-#ppt_w/2"/>
                                          </p:val>
                                        </p:tav>
                                        <p:tav tm="100000">
                                          <p:val>
                                            <p:strVal val="#ppt_x"/>
                                          </p:val>
                                        </p:tav>
                                      </p:tavLst>
                                    </p:anim>
                                    <p:anim calcmode="lin" valueType="num">
                                      <p:cBhvr additive="base">
                                        <p:cTn id="25" dur="600" fill="hold"/>
                                        <p:tgtEl>
                                          <p:spTgt spid="11"/>
                                        </p:tgtEl>
                                        <p:attrNameLst>
                                          <p:attrName>ppt_y</p:attrName>
                                        </p:attrNameLst>
                                      </p:cBhvr>
                                      <p:tavLst>
                                        <p:tav tm="0">
                                          <p:val>
                                            <p:strVal val="#ppt_y"/>
                                          </p:val>
                                        </p:tav>
                                        <p:tav tm="100000">
                                          <p:val>
                                            <p:strVal val="#ppt_y"/>
                                          </p:val>
                                        </p:tav>
                                      </p:tavLst>
                                    </p:anim>
                                  </p:childTnLst>
                                </p:cTn>
                              </p:par>
                            </p:childTnLst>
                          </p:cTn>
                        </p:par>
                        <p:par>
                          <p:cTn id="26" fill="hold">
                            <p:stCondLst>
                              <p:cond delay="3000"/>
                            </p:stCondLst>
                            <p:childTnLst>
                              <p:par>
                                <p:cTn id="27" presetID="2" presetClass="entr" presetSubtype="4"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700" fill="hold"/>
                                        <p:tgtEl>
                                          <p:spTgt spid="13"/>
                                        </p:tgtEl>
                                        <p:attrNameLst>
                                          <p:attrName>ppt_x</p:attrName>
                                        </p:attrNameLst>
                                      </p:cBhvr>
                                      <p:tavLst>
                                        <p:tav tm="0">
                                          <p:val>
                                            <p:strVal val="#ppt_x"/>
                                          </p:val>
                                        </p:tav>
                                        <p:tav tm="100000">
                                          <p:val>
                                            <p:strVal val="#ppt_x"/>
                                          </p:val>
                                        </p:tav>
                                      </p:tavLst>
                                    </p:anim>
                                    <p:anim calcmode="lin" valueType="num">
                                      <p:cBhvr additive="base">
                                        <p:cTn id="30" dur="7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F33769D6-6C0A-FF1F-96DB-826827FD0DEA}"/>
              </a:ext>
            </a:extLst>
          </p:cNvPr>
          <p:cNvSpPr>
            <a:spLocks noGrp="1"/>
          </p:cNvSpPr>
          <p:nvPr>
            <p:ph type="title"/>
          </p:nvPr>
        </p:nvSpPr>
        <p:spPr>
          <a:xfrm>
            <a:off x="457200" y="274638"/>
            <a:ext cx="7467600" cy="562074"/>
          </a:xfrm>
        </p:spPr>
        <p:txBody>
          <a:bodyPr/>
          <a:lstStyle/>
          <a:p>
            <a:pPr algn="ctr"/>
            <a:r>
              <a:rPr lang="fr-CM" u="sng" dirty="0">
                <a:solidFill>
                  <a:srgbClr val="00B050"/>
                </a:solidFill>
                <a:latin typeface="Aharoni" panose="02010803020104030203" pitchFamily="2" charset="-79"/>
                <a:cs typeface="Aharoni" panose="02010803020104030203" pitchFamily="2" charset="-79"/>
              </a:rPr>
              <a:t>CONCLUSION</a:t>
            </a:r>
            <a:endParaRPr lang="fr-FR" u="sng" dirty="0">
              <a:solidFill>
                <a:srgbClr val="00B050"/>
              </a:solidFill>
              <a:latin typeface="Aharoni" panose="02010803020104030203" pitchFamily="2" charset="-79"/>
              <a:cs typeface="Aharoni" panose="02010803020104030203" pitchFamily="2" charset="-79"/>
            </a:endParaRPr>
          </a:p>
        </p:txBody>
      </p:sp>
      <p:sp>
        <p:nvSpPr>
          <p:cNvPr id="8" name="ZoneTexte 7">
            <a:extLst>
              <a:ext uri="{FF2B5EF4-FFF2-40B4-BE49-F238E27FC236}">
                <a16:creationId xmlns:a16="http://schemas.microsoft.com/office/drawing/2014/main" id="{F9F6D0F4-AA22-2C51-2E27-062D258C31BB}"/>
              </a:ext>
            </a:extLst>
          </p:cNvPr>
          <p:cNvSpPr txBox="1"/>
          <p:nvPr/>
        </p:nvSpPr>
        <p:spPr>
          <a:xfrm>
            <a:off x="719572" y="1124744"/>
            <a:ext cx="7704856" cy="923330"/>
          </a:xfrm>
          <a:prstGeom prst="rect">
            <a:avLst/>
          </a:prstGeom>
          <a:noFill/>
        </p:spPr>
        <p:txBody>
          <a:bodyPr wrap="square">
            <a:spAutoFit/>
          </a:bodyPr>
          <a:lstStyle/>
          <a:p>
            <a:r>
              <a:rPr lang="fr-FR" dirty="0">
                <a:latin typeface="Times New Roman" panose="02020603050405020304" pitchFamily="18" charset="0"/>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Parvenue au terme de cet incroyable projet il ressort pour chacun d’entre nous que ce fut une expérience riche en apprentissage qui nous permis d’avoir les prémices de ce que c’est la vie d’</a:t>
            </a:r>
            <a:r>
              <a:rPr lang="fr-FR" sz="1800" b="1" i="1" dirty="0">
                <a:effectLst/>
                <a:latin typeface="Times New Roman" panose="02020603050405020304" pitchFamily="18" charset="0"/>
                <a:ea typeface="Times New Roman" panose="02020603050405020304" pitchFamily="18" charset="0"/>
              </a:rPr>
              <a:t>ingénieur de conception.</a:t>
            </a:r>
            <a:endParaRPr lang="fr-FR" dirty="0"/>
          </a:p>
        </p:txBody>
      </p:sp>
      <p:pic>
        <p:nvPicPr>
          <p:cNvPr id="10" name="Image 9">
            <a:extLst>
              <a:ext uri="{FF2B5EF4-FFF2-40B4-BE49-F238E27FC236}">
                <a16:creationId xmlns:a16="http://schemas.microsoft.com/office/drawing/2014/main" id="{FAD816AA-CBFA-5725-5CBC-37DAFFFEB16F}"/>
              </a:ext>
            </a:extLst>
          </p:cNvPr>
          <p:cNvPicPr>
            <a:picLocks noChangeAspect="1"/>
          </p:cNvPicPr>
          <p:nvPr/>
        </p:nvPicPr>
        <p:blipFill rotWithShape="1">
          <a:blip r:embed="rId2">
            <a:extLst>
              <a:ext uri="{28A0092B-C50C-407E-A947-70E740481C1C}">
                <a14:useLocalDpi xmlns:a14="http://schemas.microsoft.com/office/drawing/2010/main" val="0"/>
              </a:ext>
            </a:extLst>
          </a:blip>
          <a:srcRect b="7784"/>
          <a:stretch/>
        </p:blipFill>
        <p:spPr>
          <a:xfrm>
            <a:off x="3533775" y="3050853"/>
            <a:ext cx="2076450" cy="2028998"/>
          </a:xfrm>
          <a:prstGeom prst="rect">
            <a:avLst/>
          </a:prstGeom>
        </p:spPr>
      </p:pic>
      <p:pic>
        <p:nvPicPr>
          <p:cNvPr id="12" name="Image 11">
            <a:extLst>
              <a:ext uri="{FF2B5EF4-FFF2-40B4-BE49-F238E27FC236}">
                <a16:creationId xmlns:a16="http://schemas.microsoft.com/office/drawing/2014/main" id="{222EA35C-D581-F098-CF95-D74E63F90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26" y="2538400"/>
            <a:ext cx="3028950" cy="1709182"/>
          </a:xfrm>
          <a:prstGeom prst="rect">
            <a:avLst/>
          </a:prstGeom>
        </p:spPr>
      </p:pic>
      <p:pic>
        <p:nvPicPr>
          <p:cNvPr id="14" name="Image 13">
            <a:extLst>
              <a:ext uri="{FF2B5EF4-FFF2-40B4-BE49-F238E27FC236}">
                <a16:creationId xmlns:a16="http://schemas.microsoft.com/office/drawing/2014/main" id="{223AB495-C755-48AA-826D-5D7D8156FD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57086" y="5224873"/>
            <a:ext cx="5437515" cy="1554790"/>
          </a:xfrm>
          <a:prstGeom prst="rect">
            <a:avLst/>
          </a:prstGeom>
        </p:spPr>
      </p:pic>
      <p:pic>
        <p:nvPicPr>
          <p:cNvPr id="16" name="Image 15">
            <a:extLst>
              <a:ext uri="{FF2B5EF4-FFF2-40B4-BE49-F238E27FC236}">
                <a16:creationId xmlns:a16="http://schemas.microsoft.com/office/drawing/2014/main" id="{E720EE75-96D1-663D-0F92-1C7838A41B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773" y="2692791"/>
            <a:ext cx="2143125" cy="1554791"/>
          </a:xfrm>
          <a:prstGeom prst="rect">
            <a:avLst/>
          </a:prstGeom>
        </p:spPr>
      </p:pic>
    </p:spTree>
    <p:extLst>
      <p:ext uri="{BB962C8B-B14F-4D97-AF65-F5344CB8AC3E}">
        <p14:creationId xmlns:p14="http://schemas.microsoft.com/office/powerpoint/2010/main" val="117358480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set>
                                      <p:cBhvr>
                                        <p:cTn id="7" dur="455" fill="hold">
                                          <p:stCondLst>
                                            <p:cond delay="0"/>
                                          </p:stCondLst>
                                        </p:cTn>
                                        <p:tgtEl>
                                          <p:spTgt spid="6"/>
                                        </p:tgtEl>
                                        <p:attrNameLst>
                                          <p:attrName>style.rotation</p:attrName>
                                        </p:attrNameLst>
                                      </p:cBhvr>
                                      <p:to>
                                        <p:strVal val="-45.0"/>
                                      </p:to>
                                    </p:set>
                                    <p:anim calcmode="lin" valueType="num">
                                      <p:cBhvr>
                                        <p:cTn id="8" dur="455" fill="hold">
                                          <p:stCondLst>
                                            <p:cond delay="455"/>
                                          </p:stCondLst>
                                        </p:cTn>
                                        <p:tgtEl>
                                          <p:spTgt spid="6"/>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6"/>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6"/>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6"/>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5500"/>
                            </p:stCondLst>
                            <p:childTnLst>
                              <p:par>
                                <p:cTn id="13" presetID="2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par>
                          <p:cTn id="16" fill="hold">
                            <p:stCondLst>
                              <p:cond delay="6000"/>
                            </p:stCondLst>
                            <p:childTnLst>
                              <p:par>
                                <p:cTn id="17" presetID="6" presetClass="entr" presetSubtype="16"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circle(in)">
                                      <p:cBhvr>
                                        <p:cTn id="19" dur="2000"/>
                                        <p:tgtEl>
                                          <p:spTgt spid="16"/>
                                        </p:tgtEl>
                                      </p:cBhvr>
                                    </p:animEffect>
                                  </p:childTnLst>
                                </p:cTn>
                              </p:par>
                            </p:childTnLst>
                          </p:cTn>
                        </p:par>
                        <p:par>
                          <p:cTn id="20" fill="hold">
                            <p:stCondLst>
                              <p:cond delay="8000"/>
                            </p:stCondLst>
                            <p:childTnLst>
                              <p:par>
                                <p:cTn id="21" presetID="16" presetClass="entr" presetSubtype="21"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childTnLst>
                          </p:cTn>
                        </p:par>
                        <p:par>
                          <p:cTn id="24" fill="hold">
                            <p:stCondLst>
                              <p:cond delay="8500"/>
                            </p:stCondLst>
                            <p:childTnLst>
                              <p:par>
                                <p:cTn id="25" presetID="6" presetClass="entr" presetSubtype="16"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circle(in)">
                                      <p:cBhvr>
                                        <p:cTn id="27" dur="2000"/>
                                        <p:tgtEl>
                                          <p:spTgt spid="10"/>
                                        </p:tgtEl>
                                      </p:cBhvr>
                                    </p:animEffect>
                                  </p:childTnLst>
                                </p:cTn>
                              </p:par>
                            </p:childTnLst>
                          </p:cTn>
                        </p:par>
                        <p:par>
                          <p:cTn id="28" fill="hold">
                            <p:stCondLst>
                              <p:cond delay="10500"/>
                            </p:stCondLst>
                            <p:childTnLst>
                              <p:par>
                                <p:cTn id="29" presetID="14" presetClass="entr" presetSubtype="1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randombar(horizontal)">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363272" cy="490066"/>
          </a:xfrm>
        </p:spPr>
        <p:txBody>
          <a:bodyPr>
            <a:noAutofit/>
          </a:bodyPr>
          <a:lstStyle/>
          <a:p>
            <a:pPr algn="ctr"/>
            <a:r>
              <a:rPr lang="fr-CM" sz="3600" u="sng" dirty="0">
                <a:solidFill>
                  <a:srgbClr val="00B050"/>
                </a:solidFill>
                <a:latin typeface="Aharoni" panose="02010803020104030203" pitchFamily="2" charset="-79"/>
                <a:cs typeface="Aharoni" panose="02010803020104030203" pitchFamily="2" charset="-79"/>
              </a:rPr>
              <a:t>Plan d’organisation</a:t>
            </a:r>
            <a:endParaRPr lang="fr-FR" sz="3600" u="sng" dirty="0">
              <a:solidFill>
                <a:srgbClr val="00B050"/>
              </a:solidFill>
              <a:latin typeface="Aharoni" panose="02010803020104030203" pitchFamily="2" charset="-79"/>
              <a:cs typeface="Aharoni" panose="02010803020104030203" pitchFamily="2" charset="-79"/>
            </a:endParaRPr>
          </a:p>
        </p:txBody>
      </p:sp>
      <p:sp>
        <p:nvSpPr>
          <p:cNvPr id="3" name="Espace réservé du contenu 2"/>
          <p:cNvSpPr>
            <a:spLocks noGrp="1"/>
          </p:cNvSpPr>
          <p:nvPr>
            <p:ph sz="quarter" idx="1"/>
          </p:nvPr>
        </p:nvSpPr>
        <p:spPr>
          <a:xfrm>
            <a:off x="457200" y="1052736"/>
            <a:ext cx="8219256" cy="5421216"/>
          </a:xfrm>
        </p:spPr>
        <p:txBody>
          <a:bodyPr>
            <a:normAutofit/>
          </a:bodyPr>
          <a:lstStyle/>
          <a:p>
            <a:pPr>
              <a:lnSpc>
                <a:spcPct val="250000"/>
              </a:lnSpc>
            </a:pPr>
            <a:r>
              <a:rPr lang="fr-CM" sz="2200" dirty="0"/>
              <a:t>INTRODUCTION</a:t>
            </a:r>
          </a:p>
          <a:p>
            <a:pPr>
              <a:lnSpc>
                <a:spcPct val="250000"/>
              </a:lnSpc>
            </a:pPr>
            <a:r>
              <a:rPr lang="fr-CM" sz="2200" dirty="0"/>
              <a:t>I-HISTORIQUE ET EVOLUTION DU DISTRIBUTEUR</a:t>
            </a:r>
          </a:p>
          <a:p>
            <a:pPr>
              <a:lnSpc>
                <a:spcPct val="250000"/>
              </a:lnSpc>
            </a:pPr>
            <a:r>
              <a:rPr lang="fr-CM" sz="2200" dirty="0"/>
              <a:t>II-PRINCIPE DE FONCTIONNEMENT</a:t>
            </a:r>
          </a:p>
          <a:p>
            <a:pPr>
              <a:lnSpc>
                <a:spcPct val="250000"/>
              </a:lnSpc>
            </a:pPr>
            <a:r>
              <a:rPr lang="fr-CM" sz="2200" dirty="0"/>
              <a:t>III-PROCESSUS DE REALISATION DU DISTRIBUTEUR</a:t>
            </a:r>
          </a:p>
          <a:p>
            <a:pPr>
              <a:lnSpc>
                <a:spcPct val="250000"/>
              </a:lnSpc>
            </a:pPr>
            <a:r>
              <a:rPr lang="fr-CM" sz="2200" dirty="0"/>
              <a:t>CONCLUSION </a:t>
            </a:r>
            <a:endParaRPr lang="fr-FR" sz="2200" dirty="0"/>
          </a:p>
        </p:txBody>
      </p:sp>
    </p:spTree>
    <p:extLst>
      <p:ext uri="{BB962C8B-B14F-4D97-AF65-F5344CB8AC3E}">
        <p14:creationId xmlns:p14="http://schemas.microsoft.com/office/powerpoint/2010/main" val="170002285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35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par>
                          <p:cTn id="16" fill="hold">
                            <p:stCondLst>
                              <p:cond delay="1850"/>
                            </p:stCondLst>
                            <p:childTnLst>
                              <p:par>
                                <p:cTn id="17" presetID="10"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par>
                          <p:cTn id="20" fill="hold">
                            <p:stCondLst>
                              <p:cond delay="2350"/>
                            </p:stCondLst>
                            <p:childTnLst>
                              <p:par>
                                <p:cTn id="21" presetID="10"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par>
                          <p:cTn id="24" fill="hold">
                            <p:stCondLst>
                              <p:cond delay="2850"/>
                            </p:stCondLst>
                            <p:childTnLst>
                              <p:par>
                                <p:cTn id="25" presetID="10" presetClass="entr" presetSubtype="0"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par>
                          <p:cTn id="28" fill="hold">
                            <p:stCondLst>
                              <p:cond delay="3350"/>
                            </p:stCondLst>
                            <p:childTnLst>
                              <p:par>
                                <p:cTn id="29" presetID="10"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706090"/>
          </a:xfrm>
        </p:spPr>
        <p:txBody>
          <a:bodyPr/>
          <a:lstStyle/>
          <a:p>
            <a:pPr algn="ctr"/>
            <a:r>
              <a:rPr lang="fr-CM" u="sng" dirty="0">
                <a:solidFill>
                  <a:srgbClr val="00B050"/>
                </a:solidFill>
              </a:rPr>
              <a:t>INTRODUCTION</a:t>
            </a:r>
            <a:endParaRPr lang="fr-FR" u="sng" dirty="0">
              <a:solidFill>
                <a:srgbClr val="00B050"/>
              </a:solidFill>
            </a:endParaRPr>
          </a:p>
        </p:txBody>
      </p:sp>
      <p:sp>
        <p:nvSpPr>
          <p:cNvPr id="6" name="Espace réservé du contenu 2">
            <a:extLst>
              <a:ext uri="{FF2B5EF4-FFF2-40B4-BE49-F238E27FC236}">
                <a16:creationId xmlns:a16="http://schemas.microsoft.com/office/drawing/2014/main" id="{8428F259-C104-C3A4-EE61-269C2E7A06C7}"/>
              </a:ext>
            </a:extLst>
          </p:cNvPr>
          <p:cNvSpPr>
            <a:spLocks noGrp="1"/>
          </p:cNvSpPr>
          <p:nvPr>
            <p:ph sz="quarter" idx="1"/>
          </p:nvPr>
        </p:nvSpPr>
        <p:spPr>
          <a:xfrm>
            <a:off x="457200" y="1600200"/>
            <a:ext cx="3754438" cy="4873625"/>
          </a:xfrm>
        </p:spPr>
        <p:txBody>
          <a:bodyPr>
            <a:normAutofit fontScale="92500" lnSpcReduction="20000"/>
          </a:bodyPr>
          <a:lstStyle/>
          <a:p>
            <a:pPr algn="ctr">
              <a:lnSpc>
                <a:spcPct val="150000"/>
              </a:lnSpc>
            </a:pPr>
            <a:r>
              <a:rPr lang="fr-FR" sz="2000" dirty="0"/>
              <a:t>Un distributeur automatique, ou machine distributrice , est une machine qui permet d'obtenir des biens, sans intervention humaine (en libre-service), grâce aux techniques d'automatique. Les machines les plus courantes sont : les distributeurs de boissons chaudes , les distributeurs de snacks.</a:t>
            </a:r>
          </a:p>
        </p:txBody>
      </p:sp>
      <p:pic>
        <p:nvPicPr>
          <p:cNvPr id="8" name="Image 7">
            <a:extLst>
              <a:ext uri="{FF2B5EF4-FFF2-40B4-BE49-F238E27FC236}">
                <a16:creationId xmlns:a16="http://schemas.microsoft.com/office/drawing/2014/main" id="{D54106BF-7214-EB28-33A5-34C76B2AE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3867" y="1525258"/>
            <a:ext cx="3210541" cy="4280006"/>
          </a:xfrm>
          <a:prstGeom prst="rect">
            <a:avLst/>
          </a:prstGeom>
        </p:spPr>
      </p:pic>
    </p:spTree>
    <p:extLst>
      <p:ext uri="{BB962C8B-B14F-4D97-AF65-F5344CB8AC3E}">
        <p14:creationId xmlns:p14="http://schemas.microsoft.com/office/powerpoint/2010/main" val="165942557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par>
                                <p:cTn id="14" presetID="10" presetClass="entr" presetSubtype="0" fill="hold" nodeType="withEffect">
                                  <p:stCondLst>
                                    <p:cond delay="4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6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9592" y="426316"/>
            <a:ext cx="7467600" cy="562074"/>
          </a:xfrm>
        </p:spPr>
        <p:txBody>
          <a:bodyPr>
            <a:normAutofit fontScale="90000"/>
          </a:bodyPr>
          <a:lstStyle/>
          <a:p>
            <a:pPr algn="ctr"/>
            <a:r>
              <a:rPr lang="fr-CM" u="sng" dirty="0">
                <a:solidFill>
                  <a:srgbClr val="00B050"/>
                </a:solidFill>
                <a:latin typeface="Aharoni" panose="02010803020104030203" pitchFamily="2" charset="-79"/>
                <a:cs typeface="Aharoni" panose="02010803020104030203" pitchFamily="2" charset="-79"/>
              </a:rPr>
              <a:t>I-HISTORIQUE ET EVOLUTION DU DISTRIBUTEUR</a:t>
            </a:r>
            <a:endParaRPr lang="fr-FR" u="sng" dirty="0">
              <a:solidFill>
                <a:srgbClr val="00B050"/>
              </a:solidFill>
              <a:latin typeface="Aharoni" panose="02010803020104030203" pitchFamily="2" charset="-79"/>
              <a:cs typeface="Aharoni" panose="02010803020104030203" pitchFamily="2" charset="-79"/>
            </a:endParaRPr>
          </a:p>
        </p:txBody>
      </p:sp>
      <p:sp>
        <p:nvSpPr>
          <p:cNvPr id="8" name="ZoneTexte 7">
            <a:extLst>
              <a:ext uri="{FF2B5EF4-FFF2-40B4-BE49-F238E27FC236}">
                <a16:creationId xmlns:a16="http://schemas.microsoft.com/office/drawing/2014/main" id="{2051B1E6-710A-8E31-DE1B-D33AF27CC253}"/>
              </a:ext>
            </a:extLst>
          </p:cNvPr>
          <p:cNvSpPr txBox="1"/>
          <p:nvPr/>
        </p:nvSpPr>
        <p:spPr>
          <a:xfrm>
            <a:off x="1504596" y="1002748"/>
            <a:ext cx="5832648" cy="646331"/>
          </a:xfrm>
          <a:prstGeom prst="rect">
            <a:avLst/>
          </a:prstGeom>
          <a:noFill/>
        </p:spPr>
        <p:txBody>
          <a:bodyPr wrap="square" rtlCol="0">
            <a:spAutoFit/>
          </a:bodyPr>
          <a:lstStyle/>
          <a:p>
            <a:r>
              <a:rPr lang="fr-CM" dirty="0">
                <a:solidFill>
                  <a:schemeClr val="bg2">
                    <a:lumMod val="50000"/>
                  </a:schemeClr>
                </a:solidFill>
                <a:latin typeface="Arial Black" panose="020B0A04020102020204" pitchFamily="34" charset="0"/>
              </a:rPr>
              <a:t>A) </a:t>
            </a:r>
            <a:r>
              <a:rPr lang="fr-CM" u="sng" dirty="0">
                <a:solidFill>
                  <a:srgbClr val="00B050"/>
                </a:solidFill>
                <a:latin typeface="Arial Black" panose="020B0A04020102020204" pitchFamily="34" charset="0"/>
              </a:rPr>
              <a:t>HISTORIQUE</a:t>
            </a:r>
          </a:p>
          <a:p>
            <a:endParaRPr lang="fr-FR" dirty="0"/>
          </a:p>
        </p:txBody>
      </p:sp>
      <p:sp>
        <p:nvSpPr>
          <p:cNvPr id="9" name="ZoneTexte 8">
            <a:extLst>
              <a:ext uri="{FF2B5EF4-FFF2-40B4-BE49-F238E27FC236}">
                <a16:creationId xmlns:a16="http://schemas.microsoft.com/office/drawing/2014/main" id="{B914719F-8CED-70BE-D8F7-DA5AA7D67039}"/>
              </a:ext>
            </a:extLst>
          </p:cNvPr>
          <p:cNvSpPr txBox="1"/>
          <p:nvPr/>
        </p:nvSpPr>
        <p:spPr>
          <a:xfrm>
            <a:off x="683014" y="1458650"/>
            <a:ext cx="3168352" cy="2535566"/>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fr-FR" dirty="0"/>
              <a:t>Le  premier traces d’un distributeur automatique </a:t>
            </a:r>
            <a:r>
              <a:rPr lang="fr-FR" dirty="0">
                <a:effectLst/>
                <a:latin typeface="Times New Roman" panose="02020603050405020304" pitchFamily="18" charset="0"/>
                <a:ea typeface="Times New Roman" panose="02020603050405020304" pitchFamily="18" charset="0"/>
              </a:rPr>
              <a:t>d'</a:t>
            </a:r>
            <a:r>
              <a:rPr lang="fr-FR" b="1" dirty="0">
                <a:effectLst/>
                <a:latin typeface="Times New Roman" panose="02020603050405020304" pitchFamily="18" charset="0"/>
                <a:ea typeface="Times New Roman" panose="02020603050405020304" pitchFamily="18" charset="0"/>
              </a:rPr>
              <a:t>Héron d'Alexandrie</a:t>
            </a:r>
            <a:r>
              <a:rPr lang="fr-FR" dirty="0">
                <a:effectLst/>
                <a:latin typeface="Times New Roman" panose="02020603050405020304" pitchFamily="18" charset="0"/>
                <a:ea typeface="Times New Roman" panose="02020603050405020304" pitchFamily="18" charset="0"/>
              </a:rPr>
              <a:t>, un ingénieur et mathématicien grec de l'Égypte romaine du Ier siècle apr. J.-C. </a:t>
            </a:r>
          </a:p>
        </p:txBody>
      </p:sp>
      <p:sp>
        <p:nvSpPr>
          <p:cNvPr id="10" name="ZoneTexte 9">
            <a:extLst>
              <a:ext uri="{FF2B5EF4-FFF2-40B4-BE49-F238E27FC236}">
                <a16:creationId xmlns:a16="http://schemas.microsoft.com/office/drawing/2014/main" id="{778E7A73-CD54-9FCF-294D-30529CFF51DA}"/>
              </a:ext>
            </a:extLst>
          </p:cNvPr>
          <p:cNvSpPr txBox="1"/>
          <p:nvPr/>
        </p:nvSpPr>
        <p:spPr>
          <a:xfrm>
            <a:off x="4990474" y="3661374"/>
            <a:ext cx="2736304" cy="2777940"/>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fr-FR" dirty="0">
                <a:effectLst/>
                <a:latin typeface="Times New Roman" panose="02020603050405020304" pitchFamily="18" charset="0"/>
                <a:ea typeface="Times New Roman" panose="02020603050405020304" pitchFamily="18" charset="0"/>
              </a:rPr>
              <a:t>Au </a:t>
            </a:r>
            <a:r>
              <a:rPr lang="fr-FR" b="1" dirty="0">
                <a:effectLst/>
                <a:latin typeface="Times New Roman" panose="02020603050405020304" pitchFamily="18" charset="0"/>
                <a:ea typeface="Times New Roman" panose="02020603050405020304" pitchFamily="18" charset="0"/>
              </a:rPr>
              <a:t>XVIIème</a:t>
            </a:r>
            <a:r>
              <a:rPr lang="fr-FR" dirty="0">
                <a:effectLst/>
                <a:latin typeface="Times New Roman" panose="02020603050405020304" pitchFamily="18" charset="0"/>
                <a:ea typeface="Times New Roman" panose="02020603050405020304" pitchFamily="18" charset="0"/>
              </a:rPr>
              <a:t> siècle, les Britanniques fabriquent des distributeur automatique  de doses de tabac à fumer </a:t>
            </a:r>
          </a:p>
        </p:txBody>
      </p:sp>
      <p:sp>
        <p:nvSpPr>
          <p:cNvPr id="12" name="ZoneTexte 11">
            <a:extLst>
              <a:ext uri="{FF2B5EF4-FFF2-40B4-BE49-F238E27FC236}">
                <a16:creationId xmlns:a16="http://schemas.microsoft.com/office/drawing/2014/main" id="{2388B469-BCC7-BDE0-E0E3-9326529BE184}"/>
              </a:ext>
            </a:extLst>
          </p:cNvPr>
          <p:cNvSpPr txBox="1"/>
          <p:nvPr/>
        </p:nvSpPr>
        <p:spPr>
          <a:xfrm>
            <a:off x="5220072" y="1458650"/>
            <a:ext cx="2664296" cy="1477328"/>
          </a:xfrm>
          <a:prstGeom prst="rect">
            <a:avLst/>
          </a:prstGeom>
          <a:noFill/>
          <a:ln>
            <a:noFill/>
          </a:ln>
        </p:spPr>
        <p:txBody>
          <a:bodyPr wrap="square" rtlCol="0">
            <a:spAutoFit/>
          </a:bodyPr>
          <a:lstStyle/>
          <a:p>
            <a:endParaRPr lang="fr-FR" dirty="0"/>
          </a:p>
        </p:txBody>
      </p:sp>
      <p:pic>
        <p:nvPicPr>
          <p:cNvPr id="14" name="Image 13">
            <a:extLst>
              <a:ext uri="{FF2B5EF4-FFF2-40B4-BE49-F238E27FC236}">
                <a16:creationId xmlns:a16="http://schemas.microsoft.com/office/drawing/2014/main" id="{CF9E8DDE-A31B-F983-22A5-9752EF871F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985400"/>
            <a:ext cx="2506706" cy="2371591"/>
          </a:xfrm>
          <a:prstGeom prst="rect">
            <a:avLst/>
          </a:prstGeom>
        </p:spPr>
      </p:pic>
      <p:pic>
        <p:nvPicPr>
          <p:cNvPr id="16" name="Image 15">
            <a:extLst>
              <a:ext uri="{FF2B5EF4-FFF2-40B4-BE49-F238E27FC236}">
                <a16:creationId xmlns:a16="http://schemas.microsoft.com/office/drawing/2014/main" id="{1E972DF5-7F64-D3BD-6468-7C14B68B65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448" y="4182225"/>
            <a:ext cx="2448272" cy="2434250"/>
          </a:xfrm>
          <a:prstGeom prst="rect">
            <a:avLst/>
          </a:prstGeom>
        </p:spPr>
      </p:pic>
    </p:spTree>
    <p:extLst>
      <p:ext uri="{BB962C8B-B14F-4D97-AF65-F5344CB8AC3E}">
        <p14:creationId xmlns:p14="http://schemas.microsoft.com/office/powerpoint/2010/main" val="312394348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2" presetClass="entr" presetSubtype="1"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1100" fill="hold"/>
                                        <p:tgtEl>
                                          <p:spTgt spid="14"/>
                                        </p:tgtEl>
                                        <p:attrNameLst>
                                          <p:attrName>ppt_x</p:attrName>
                                        </p:attrNameLst>
                                      </p:cBhvr>
                                      <p:tavLst>
                                        <p:tav tm="0">
                                          <p:val>
                                            <p:strVal val="1+#ppt_w/2"/>
                                          </p:val>
                                        </p:tav>
                                        <p:tav tm="100000">
                                          <p:val>
                                            <p:strVal val="#ppt_x"/>
                                          </p:val>
                                        </p:tav>
                                      </p:tavLst>
                                    </p:anim>
                                    <p:anim calcmode="lin" valueType="num">
                                      <p:cBhvr additive="base">
                                        <p:cTn id="25" dur="11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par>
                                <p:cTn id="33" presetID="2" presetClass="entr" presetSubtype="8" fill="hold" nodeType="withEffect">
                                  <p:stCondLst>
                                    <p:cond delay="70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1100" fill="hold"/>
                                        <p:tgtEl>
                                          <p:spTgt spid="16"/>
                                        </p:tgtEl>
                                        <p:attrNameLst>
                                          <p:attrName>ppt_x</p:attrName>
                                        </p:attrNameLst>
                                      </p:cBhvr>
                                      <p:tavLst>
                                        <p:tav tm="0">
                                          <p:val>
                                            <p:strVal val="0-#ppt_w/2"/>
                                          </p:val>
                                        </p:tav>
                                        <p:tav tm="100000">
                                          <p:val>
                                            <p:strVal val="#ppt_x"/>
                                          </p:val>
                                        </p:tav>
                                      </p:tavLst>
                                    </p:anim>
                                    <p:anim calcmode="lin" valueType="num">
                                      <p:cBhvr additive="base">
                                        <p:cTn id="36" dur="11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F65D170-A7D4-A771-0C46-9FD543D53596}"/>
              </a:ext>
            </a:extLst>
          </p:cNvPr>
          <p:cNvSpPr txBox="1"/>
          <p:nvPr/>
        </p:nvSpPr>
        <p:spPr>
          <a:xfrm>
            <a:off x="683568" y="181252"/>
            <a:ext cx="3744416" cy="614924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fr-FR" sz="2000" dirty="0"/>
              <a:t>Ensuite à partir du XXème on constate l’apparition de plusieurs sociétés spécialisées dans la fabrication du différents types de distributeurs automatiques comme au États-Unis en 1906 avec les distributeurs automatiques de boissons gazeuses.</a:t>
            </a:r>
          </a:p>
        </p:txBody>
      </p:sp>
      <p:pic>
        <p:nvPicPr>
          <p:cNvPr id="6" name="Image 5">
            <a:extLst>
              <a:ext uri="{FF2B5EF4-FFF2-40B4-BE49-F238E27FC236}">
                <a16:creationId xmlns:a16="http://schemas.microsoft.com/office/drawing/2014/main" id="{60D7D35A-4865-979D-B97E-EB2533BB6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016" y="3666204"/>
            <a:ext cx="3744416" cy="2664296"/>
          </a:xfrm>
          <a:prstGeom prst="rect">
            <a:avLst/>
          </a:prstGeom>
        </p:spPr>
      </p:pic>
      <p:pic>
        <p:nvPicPr>
          <p:cNvPr id="10" name="Image 9">
            <a:extLst>
              <a:ext uri="{FF2B5EF4-FFF2-40B4-BE49-F238E27FC236}">
                <a16:creationId xmlns:a16="http://schemas.microsoft.com/office/drawing/2014/main" id="{8B9587D7-5C13-A1F5-56E5-E3812C916D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671517"/>
            <a:ext cx="3744414" cy="2520279"/>
          </a:xfrm>
          <a:prstGeom prst="rect">
            <a:avLst/>
          </a:prstGeom>
        </p:spPr>
      </p:pic>
    </p:spTree>
    <p:extLst>
      <p:ext uri="{BB962C8B-B14F-4D97-AF65-F5344CB8AC3E}">
        <p14:creationId xmlns:p14="http://schemas.microsoft.com/office/powerpoint/2010/main" val="10513609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99E11F2-ED3E-109E-DF49-2822BE43C803}"/>
              </a:ext>
            </a:extLst>
          </p:cNvPr>
          <p:cNvSpPr>
            <a:spLocks noGrp="1"/>
          </p:cNvSpPr>
          <p:nvPr>
            <p:ph sz="quarter" idx="1"/>
          </p:nvPr>
        </p:nvSpPr>
        <p:spPr>
          <a:xfrm>
            <a:off x="395536" y="1003401"/>
            <a:ext cx="3970784" cy="1057447"/>
          </a:xfrm>
        </p:spPr>
        <p:txBody>
          <a:bodyPr/>
          <a:lstStyle/>
          <a:p>
            <a:r>
              <a:rPr lang="fr-FR" sz="1800" dirty="0">
                <a:solidFill>
                  <a:srgbClr val="000000"/>
                </a:solidFill>
                <a:effectLst/>
                <a:latin typeface="Times New Roman" panose="02020603050405020304" pitchFamily="18" charset="0"/>
                <a:ea typeface="Times New Roman" panose="02020603050405020304" pitchFamily="18" charset="0"/>
              </a:rPr>
              <a:t>Sur le plan purement technique les machines distributives utilisent aujourd’hui : </a:t>
            </a:r>
            <a:endParaRPr lang="fr-FR" dirty="0"/>
          </a:p>
        </p:txBody>
      </p:sp>
      <p:sp>
        <p:nvSpPr>
          <p:cNvPr id="4" name="ZoneTexte 3">
            <a:extLst>
              <a:ext uri="{FF2B5EF4-FFF2-40B4-BE49-F238E27FC236}">
                <a16:creationId xmlns:a16="http://schemas.microsoft.com/office/drawing/2014/main" id="{AD0E04F8-52A8-335F-0305-9DFEE0331E69}"/>
              </a:ext>
            </a:extLst>
          </p:cNvPr>
          <p:cNvSpPr txBox="1"/>
          <p:nvPr/>
        </p:nvSpPr>
        <p:spPr>
          <a:xfrm>
            <a:off x="899592" y="357070"/>
            <a:ext cx="5832648" cy="646331"/>
          </a:xfrm>
          <a:prstGeom prst="rect">
            <a:avLst/>
          </a:prstGeom>
          <a:noFill/>
        </p:spPr>
        <p:txBody>
          <a:bodyPr wrap="square" rtlCol="0">
            <a:spAutoFit/>
          </a:bodyPr>
          <a:lstStyle/>
          <a:p>
            <a:r>
              <a:rPr lang="fr-CM" dirty="0">
                <a:solidFill>
                  <a:schemeClr val="bg2">
                    <a:lumMod val="50000"/>
                  </a:schemeClr>
                </a:solidFill>
                <a:latin typeface="Arial Black" panose="020B0A04020102020204" pitchFamily="34" charset="0"/>
              </a:rPr>
              <a:t>A) </a:t>
            </a:r>
            <a:r>
              <a:rPr lang="fr-CM" u="sng" dirty="0">
                <a:solidFill>
                  <a:srgbClr val="00B050"/>
                </a:solidFill>
                <a:latin typeface="Arial Black" panose="020B0A04020102020204" pitchFamily="34" charset="0"/>
              </a:rPr>
              <a:t>EVOLUTION</a:t>
            </a:r>
          </a:p>
          <a:p>
            <a:endParaRPr lang="fr-FR" dirty="0"/>
          </a:p>
        </p:txBody>
      </p:sp>
      <p:pic>
        <p:nvPicPr>
          <p:cNvPr id="6" name="Image 5">
            <a:extLst>
              <a:ext uri="{FF2B5EF4-FFF2-40B4-BE49-F238E27FC236}">
                <a16:creationId xmlns:a16="http://schemas.microsoft.com/office/drawing/2014/main" id="{5304A7D8-4FEA-3F76-1C8D-AADD69E0F5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620688"/>
            <a:ext cx="2994347" cy="1656184"/>
          </a:xfrm>
          <a:prstGeom prst="rect">
            <a:avLst/>
          </a:prstGeom>
        </p:spPr>
      </p:pic>
      <p:pic>
        <p:nvPicPr>
          <p:cNvPr id="8" name="Image 7">
            <a:extLst>
              <a:ext uri="{FF2B5EF4-FFF2-40B4-BE49-F238E27FC236}">
                <a16:creationId xmlns:a16="http://schemas.microsoft.com/office/drawing/2014/main" id="{25B1A3DE-3690-A4DF-62B8-961F71830E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276873"/>
            <a:ext cx="2664296" cy="1656184"/>
          </a:xfrm>
          <a:prstGeom prst="rect">
            <a:avLst/>
          </a:prstGeom>
        </p:spPr>
      </p:pic>
      <p:pic>
        <p:nvPicPr>
          <p:cNvPr id="10" name="Image 9">
            <a:extLst>
              <a:ext uri="{FF2B5EF4-FFF2-40B4-BE49-F238E27FC236}">
                <a16:creationId xmlns:a16="http://schemas.microsoft.com/office/drawing/2014/main" id="{0E729D14-77B8-2BD6-E4D1-0C17FA9BE5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040" y="4005064"/>
            <a:ext cx="2619375" cy="1743075"/>
          </a:xfrm>
          <a:prstGeom prst="rect">
            <a:avLst/>
          </a:prstGeom>
        </p:spPr>
      </p:pic>
      <p:sp>
        <p:nvSpPr>
          <p:cNvPr id="11" name="Zone de texte 2">
            <a:extLst>
              <a:ext uri="{FF2B5EF4-FFF2-40B4-BE49-F238E27FC236}">
                <a16:creationId xmlns:a16="http://schemas.microsoft.com/office/drawing/2014/main" id="{D9CBE77D-22B9-ACCE-15B4-94AFCF10F3E5}"/>
              </a:ext>
            </a:extLst>
          </p:cNvPr>
          <p:cNvSpPr txBox="1">
            <a:spLocks noChangeArrowheads="1"/>
          </p:cNvSpPr>
          <p:nvPr/>
        </p:nvSpPr>
        <p:spPr bwMode="auto">
          <a:xfrm>
            <a:off x="5499062" y="2343132"/>
            <a:ext cx="2292350" cy="509804"/>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ctr"/>
            <a:r>
              <a:rPr lang="fr-FR" sz="1600" dirty="0">
                <a:latin typeface="Cooper Black" panose="0208090404030B020404" pitchFamily="18" charset="0"/>
                <a:ea typeface="Times New Roman" panose="02020603050405020304" pitchFamily="18" charset="0"/>
              </a:rPr>
              <a:t>Monnayeur</a:t>
            </a:r>
            <a:r>
              <a:rPr lang="fr-FR" sz="1400" dirty="0">
                <a:effectLst/>
                <a:latin typeface="Cooper Black" panose="0208090404030B020404" pitchFamily="18" charset="0"/>
                <a:ea typeface="Times New Roman" panose="02020603050405020304" pitchFamily="18" charset="0"/>
              </a:rPr>
              <a:t> </a:t>
            </a:r>
            <a:endParaRPr lang="fr-FR" sz="1200" dirty="0">
              <a:effectLst/>
              <a:latin typeface="Times New Roman" panose="02020603050405020304" pitchFamily="18" charset="0"/>
              <a:ea typeface="Times New Roman" panose="02020603050405020304" pitchFamily="18" charset="0"/>
            </a:endParaRPr>
          </a:p>
        </p:txBody>
      </p:sp>
      <p:sp>
        <p:nvSpPr>
          <p:cNvPr id="12" name="Zone de texte 2">
            <a:extLst>
              <a:ext uri="{FF2B5EF4-FFF2-40B4-BE49-F238E27FC236}">
                <a16:creationId xmlns:a16="http://schemas.microsoft.com/office/drawing/2014/main" id="{5109B5A4-DD26-CE2E-27DA-BB3A4FE7F014}"/>
              </a:ext>
            </a:extLst>
          </p:cNvPr>
          <p:cNvSpPr txBox="1">
            <a:spLocks noChangeArrowheads="1"/>
          </p:cNvSpPr>
          <p:nvPr/>
        </p:nvSpPr>
        <p:spPr bwMode="auto">
          <a:xfrm>
            <a:off x="767482" y="4144010"/>
            <a:ext cx="2292350" cy="509804"/>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ctr"/>
            <a:r>
              <a:rPr lang="fr-FR" sz="1600" dirty="0">
                <a:effectLst/>
                <a:latin typeface="Cooper Black" panose="0208090404030B020404" pitchFamily="18" charset="0"/>
                <a:ea typeface="Times New Roman" panose="02020603050405020304" pitchFamily="18" charset="0"/>
              </a:rPr>
              <a:t>Lecteur de carte</a:t>
            </a:r>
            <a:r>
              <a:rPr lang="fr-FR" sz="1400" dirty="0">
                <a:effectLst/>
                <a:latin typeface="Cooper Black" panose="0208090404030B020404" pitchFamily="18" charset="0"/>
                <a:ea typeface="Times New Roman" panose="02020603050405020304" pitchFamily="18" charset="0"/>
              </a:rPr>
              <a:t> </a:t>
            </a:r>
            <a:endParaRPr lang="fr-FR" sz="1200" dirty="0">
              <a:effectLst/>
              <a:latin typeface="Times New Roman" panose="02020603050405020304" pitchFamily="18" charset="0"/>
              <a:ea typeface="Times New Roman" panose="02020603050405020304" pitchFamily="18" charset="0"/>
            </a:endParaRPr>
          </a:p>
        </p:txBody>
      </p:sp>
      <p:sp>
        <p:nvSpPr>
          <p:cNvPr id="13" name="Zone de texte 2">
            <a:extLst>
              <a:ext uri="{FF2B5EF4-FFF2-40B4-BE49-F238E27FC236}">
                <a16:creationId xmlns:a16="http://schemas.microsoft.com/office/drawing/2014/main" id="{82C00FD7-A14E-8651-7406-313AC81DAC2A}"/>
              </a:ext>
            </a:extLst>
          </p:cNvPr>
          <p:cNvSpPr txBox="1">
            <a:spLocks noChangeArrowheads="1"/>
          </p:cNvSpPr>
          <p:nvPr/>
        </p:nvSpPr>
        <p:spPr bwMode="auto">
          <a:xfrm>
            <a:off x="5095552" y="5991126"/>
            <a:ext cx="2292350" cy="509804"/>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ctr"/>
            <a:r>
              <a:rPr lang="fr-FR" sz="1600" dirty="0">
                <a:latin typeface="Cooper Black" panose="0208090404030B020404" pitchFamily="18" charset="0"/>
                <a:ea typeface="Times New Roman" panose="02020603050405020304" pitchFamily="18" charset="0"/>
              </a:rPr>
              <a:t>Mécanique en spire</a:t>
            </a:r>
            <a:r>
              <a:rPr lang="fr-FR" sz="1400" dirty="0">
                <a:effectLst/>
                <a:latin typeface="Cooper Black" panose="0208090404030B020404" pitchFamily="18" charset="0"/>
                <a:ea typeface="Times New Roman" panose="02020603050405020304" pitchFamily="18" charset="0"/>
              </a:rPr>
              <a:t> </a:t>
            </a:r>
            <a:endParaRPr lang="fr-FR"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1820868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par>
                                <p:cTn id="29" presetID="42"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randombar(horizontal)">
                                      <p:cBhvr>
                                        <p:cTn id="38" dur="500"/>
                                        <p:tgtEl>
                                          <p:spTgt spid="10"/>
                                        </p:tgtEl>
                                      </p:cBhvr>
                                    </p:animEffect>
                                  </p:childTnLst>
                                </p:cTn>
                              </p:par>
                              <p:par>
                                <p:cTn id="39" presetID="42"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1000"/>
                                        <p:tgtEl>
                                          <p:spTgt spid="13"/>
                                        </p:tgtEl>
                                      </p:cBhvr>
                                    </p:animEffect>
                                    <p:anim calcmode="lin" valueType="num">
                                      <p:cBhvr>
                                        <p:cTn id="42" dur="1000" fill="hold"/>
                                        <p:tgtEl>
                                          <p:spTgt spid="13"/>
                                        </p:tgtEl>
                                        <p:attrNameLst>
                                          <p:attrName>ppt_x</p:attrName>
                                        </p:attrNameLst>
                                      </p:cBhvr>
                                      <p:tavLst>
                                        <p:tav tm="0">
                                          <p:val>
                                            <p:strVal val="#ppt_x"/>
                                          </p:val>
                                        </p:tav>
                                        <p:tav tm="100000">
                                          <p:val>
                                            <p:strVal val="#ppt_x"/>
                                          </p:val>
                                        </p:tav>
                                      </p:tavLst>
                                    </p:anim>
                                    <p:anim calcmode="lin" valueType="num">
                                      <p:cBhvr>
                                        <p:cTn id="4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F3610DF7-4405-5CC1-2502-D61473208E8F}"/>
              </a:ext>
            </a:extLst>
          </p:cNvPr>
          <p:cNvSpPr>
            <a:spLocks noGrp="1"/>
          </p:cNvSpPr>
          <p:nvPr>
            <p:ph type="title"/>
          </p:nvPr>
        </p:nvSpPr>
        <p:spPr>
          <a:xfrm>
            <a:off x="899592" y="426316"/>
            <a:ext cx="7467600" cy="562074"/>
          </a:xfrm>
        </p:spPr>
        <p:txBody>
          <a:bodyPr>
            <a:normAutofit/>
          </a:bodyPr>
          <a:lstStyle/>
          <a:p>
            <a:pPr algn="ctr"/>
            <a:r>
              <a:rPr lang="fr-CM" u="sng" dirty="0">
                <a:solidFill>
                  <a:srgbClr val="00B050"/>
                </a:solidFill>
                <a:latin typeface="Aharoni" panose="02010803020104030203" pitchFamily="2" charset="-79"/>
                <a:cs typeface="Aharoni" panose="02010803020104030203" pitchFamily="2" charset="-79"/>
              </a:rPr>
              <a:t>II- PRINCIPE DE FONCTIONNEMENT</a:t>
            </a:r>
            <a:endParaRPr lang="fr-FR" u="sng" dirty="0">
              <a:solidFill>
                <a:srgbClr val="00B050"/>
              </a:solidFill>
              <a:latin typeface="Aharoni" panose="02010803020104030203" pitchFamily="2" charset="-79"/>
              <a:cs typeface="Aharoni" panose="02010803020104030203" pitchFamily="2" charset="-79"/>
            </a:endParaRPr>
          </a:p>
        </p:txBody>
      </p:sp>
      <p:pic>
        <p:nvPicPr>
          <p:cNvPr id="8" name="Image 7">
            <a:extLst>
              <a:ext uri="{FF2B5EF4-FFF2-40B4-BE49-F238E27FC236}">
                <a16:creationId xmlns:a16="http://schemas.microsoft.com/office/drawing/2014/main" id="{79BCFF50-D7BB-EEE3-178B-575307928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196752"/>
            <a:ext cx="7272808" cy="1143000"/>
          </a:xfrm>
          <a:prstGeom prst="rect">
            <a:avLst/>
          </a:prstGeom>
        </p:spPr>
      </p:pic>
      <p:pic>
        <p:nvPicPr>
          <p:cNvPr id="10" name="Image 9">
            <a:extLst>
              <a:ext uri="{FF2B5EF4-FFF2-40B4-BE49-F238E27FC236}">
                <a16:creationId xmlns:a16="http://schemas.microsoft.com/office/drawing/2014/main" id="{B9671B5E-529E-1D13-B52A-CA769550C4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832" y="3202631"/>
            <a:ext cx="2143125" cy="1656184"/>
          </a:xfrm>
          <a:prstGeom prst="rect">
            <a:avLst/>
          </a:prstGeom>
        </p:spPr>
      </p:pic>
      <p:pic>
        <p:nvPicPr>
          <p:cNvPr id="12" name="Image 11">
            <a:extLst>
              <a:ext uri="{FF2B5EF4-FFF2-40B4-BE49-F238E27FC236}">
                <a16:creationId xmlns:a16="http://schemas.microsoft.com/office/drawing/2014/main" id="{F6A5D83F-DFA9-20CB-4C6F-0CE4246EDA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3481" y="2982069"/>
            <a:ext cx="2619375" cy="1743075"/>
          </a:xfrm>
          <a:prstGeom prst="rect">
            <a:avLst/>
          </a:prstGeom>
        </p:spPr>
      </p:pic>
      <p:pic>
        <p:nvPicPr>
          <p:cNvPr id="14" name="Image 13">
            <a:extLst>
              <a:ext uri="{FF2B5EF4-FFF2-40B4-BE49-F238E27FC236}">
                <a16:creationId xmlns:a16="http://schemas.microsoft.com/office/drawing/2014/main" id="{CE8D124E-0AEA-FF8C-FB4A-D74670A3D4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55776" y="5105925"/>
            <a:ext cx="2981325" cy="1533525"/>
          </a:xfrm>
          <a:prstGeom prst="rect">
            <a:avLst/>
          </a:prstGeom>
        </p:spPr>
      </p:pic>
      <p:pic>
        <p:nvPicPr>
          <p:cNvPr id="3" name="Image 2">
            <a:extLst>
              <a:ext uri="{FF2B5EF4-FFF2-40B4-BE49-F238E27FC236}">
                <a16:creationId xmlns:a16="http://schemas.microsoft.com/office/drawing/2014/main" id="{0AEA6501-5F84-183C-1590-1DAA0348469E}"/>
              </a:ext>
            </a:extLst>
          </p:cNvPr>
          <p:cNvPicPr>
            <a:picLocks noChangeAspect="1"/>
          </p:cNvPicPr>
          <p:nvPr/>
        </p:nvPicPr>
        <p:blipFill rotWithShape="1">
          <a:blip r:embed="rId6">
            <a:extLst>
              <a:ext uri="{28A0092B-C50C-407E-A947-70E740481C1C}">
                <a14:useLocalDpi xmlns:a14="http://schemas.microsoft.com/office/drawing/2010/main" val="0"/>
              </a:ext>
            </a:extLst>
          </a:blip>
          <a:srcRect l="50983" t="27282" r="4684" b="51095"/>
          <a:stretch/>
        </p:blipFill>
        <p:spPr>
          <a:xfrm>
            <a:off x="1115616" y="3202631"/>
            <a:ext cx="1440160" cy="1301950"/>
          </a:xfrm>
          <a:prstGeom prst="rect">
            <a:avLst/>
          </a:prstGeom>
        </p:spPr>
      </p:pic>
    </p:spTree>
    <p:extLst>
      <p:ext uri="{BB962C8B-B14F-4D97-AF65-F5344CB8AC3E}">
        <p14:creationId xmlns:p14="http://schemas.microsoft.com/office/powerpoint/2010/main" val="9772312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14" presetClass="entr" presetSubtype="1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1000" fill="hold"/>
                                        <p:tgtEl>
                                          <p:spTgt spid="3"/>
                                        </p:tgtEl>
                                        <p:attrNameLst>
                                          <p:attrName>ppt_x</p:attrName>
                                        </p:attrNameLst>
                                      </p:cBhvr>
                                      <p:tavLst>
                                        <p:tav tm="0">
                                          <p:val>
                                            <p:strVal val="0-#ppt_w/2"/>
                                          </p:val>
                                        </p:tav>
                                        <p:tav tm="100000">
                                          <p:val>
                                            <p:strVal val="#ppt_x"/>
                                          </p:val>
                                        </p:tav>
                                      </p:tavLst>
                                    </p:anim>
                                    <p:anim calcmode="lin" valueType="num">
                                      <p:cBhvr additive="base">
                                        <p:cTn id="19"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inVertic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900" fill="hold"/>
                                        <p:tgtEl>
                                          <p:spTgt spid="12"/>
                                        </p:tgtEl>
                                        <p:attrNameLst>
                                          <p:attrName>ppt_x</p:attrName>
                                        </p:attrNameLst>
                                      </p:cBhvr>
                                      <p:tavLst>
                                        <p:tav tm="0">
                                          <p:val>
                                            <p:strVal val="1+#ppt_w/2"/>
                                          </p:val>
                                        </p:tav>
                                        <p:tav tm="100000">
                                          <p:val>
                                            <p:strVal val="#ppt_x"/>
                                          </p:val>
                                        </p:tav>
                                      </p:tavLst>
                                    </p:anim>
                                    <p:anim calcmode="lin" valueType="num">
                                      <p:cBhvr additive="base">
                                        <p:cTn id="30" dur="9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800" fill="hold"/>
                                        <p:tgtEl>
                                          <p:spTgt spid="14"/>
                                        </p:tgtEl>
                                        <p:attrNameLst>
                                          <p:attrName>ppt_x</p:attrName>
                                        </p:attrNameLst>
                                      </p:cBhvr>
                                      <p:tavLst>
                                        <p:tav tm="0">
                                          <p:val>
                                            <p:strVal val="#ppt_x"/>
                                          </p:val>
                                        </p:tav>
                                        <p:tav tm="100000">
                                          <p:val>
                                            <p:strVal val="#ppt_x"/>
                                          </p:val>
                                        </p:tav>
                                      </p:tavLst>
                                    </p:anim>
                                    <p:anim calcmode="lin" valueType="num">
                                      <p:cBhvr additive="base">
                                        <p:cTn id="36" dur="8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B6D69A7-5427-1E94-C842-FC59D54EAF1E}"/>
              </a:ext>
            </a:extLst>
          </p:cNvPr>
          <p:cNvSpPr>
            <a:spLocks noGrp="1"/>
          </p:cNvSpPr>
          <p:nvPr>
            <p:ph type="title"/>
          </p:nvPr>
        </p:nvSpPr>
        <p:spPr>
          <a:xfrm>
            <a:off x="457200" y="274638"/>
            <a:ext cx="7467600" cy="1143000"/>
          </a:xfrm>
        </p:spPr>
        <p:txBody>
          <a:bodyPr>
            <a:normAutofit/>
          </a:bodyPr>
          <a:lstStyle/>
          <a:p>
            <a:pPr algn="ctr"/>
            <a:r>
              <a:rPr lang="fr-CM" u="sng" dirty="0">
                <a:solidFill>
                  <a:srgbClr val="00B050"/>
                </a:solidFill>
                <a:latin typeface="Aharoni" panose="02010803020104030203" pitchFamily="2" charset="-79"/>
                <a:cs typeface="Aharoni" panose="02010803020104030203" pitchFamily="2" charset="-79"/>
              </a:rPr>
              <a:t>III-PROCESSUS DE </a:t>
            </a:r>
            <a:r>
              <a:rPr lang="fr-FR" u="sng" dirty="0">
                <a:solidFill>
                  <a:srgbClr val="00B050"/>
                </a:solidFill>
                <a:latin typeface="Aharoni" panose="02010803020104030203" pitchFamily="2" charset="-79"/>
                <a:cs typeface="Aharoni" panose="02010803020104030203" pitchFamily="2" charset="-79"/>
              </a:rPr>
              <a:t>RÉALISATION</a:t>
            </a:r>
            <a:r>
              <a:rPr lang="fr-CM" u="sng" dirty="0">
                <a:solidFill>
                  <a:srgbClr val="00B050"/>
                </a:solidFill>
                <a:latin typeface="Aharoni" panose="02010803020104030203" pitchFamily="2" charset="-79"/>
                <a:cs typeface="Aharoni" panose="02010803020104030203" pitchFamily="2" charset="-79"/>
              </a:rPr>
              <a:t>  DU DISTRIBUTEUR</a:t>
            </a:r>
            <a:endParaRPr lang="fr-FR" u="sng" dirty="0">
              <a:solidFill>
                <a:srgbClr val="00B050"/>
              </a:solidFill>
              <a:latin typeface="Aharoni" panose="02010803020104030203" pitchFamily="2" charset="-79"/>
              <a:cs typeface="Aharoni" panose="02010803020104030203" pitchFamily="2" charset="-79"/>
            </a:endParaRPr>
          </a:p>
        </p:txBody>
      </p:sp>
      <p:sp>
        <p:nvSpPr>
          <p:cNvPr id="8" name="ZoneTexte 7">
            <a:extLst>
              <a:ext uri="{FF2B5EF4-FFF2-40B4-BE49-F238E27FC236}">
                <a16:creationId xmlns:a16="http://schemas.microsoft.com/office/drawing/2014/main" id="{2491125B-448C-420D-3FFA-7372CAD5F1A2}"/>
              </a:ext>
            </a:extLst>
          </p:cNvPr>
          <p:cNvSpPr txBox="1"/>
          <p:nvPr/>
        </p:nvSpPr>
        <p:spPr>
          <a:xfrm>
            <a:off x="827584" y="1556792"/>
            <a:ext cx="4572000" cy="369332"/>
          </a:xfrm>
          <a:prstGeom prst="rect">
            <a:avLst/>
          </a:prstGeom>
          <a:noFill/>
        </p:spPr>
        <p:txBody>
          <a:bodyPr wrap="square">
            <a:spAutoFit/>
          </a:bodyPr>
          <a:lstStyle/>
          <a:p>
            <a:pPr marL="342900" lvl="0" indent="-342900">
              <a:spcBef>
                <a:spcPts val="1000"/>
              </a:spcBef>
              <a:buFont typeface="Wingdings" panose="05000000000000000000" pitchFamily="2" charset="2"/>
              <a:buChar char=""/>
            </a:pPr>
            <a:r>
              <a:rPr lang="fr-FR" sz="1800" b="0" dirty="0">
                <a:solidFill>
                  <a:srgbClr val="92D050"/>
                </a:solidFill>
                <a:effectLst/>
                <a:latin typeface="Arial" panose="020B0604020202020204" pitchFamily="34" charset="0"/>
                <a:ea typeface="Arial" panose="020B0604020202020204" pitchFamily="34" charset="0"/>
                <a:cs typeface="Arial" panose="020B0604020202020204" pitchFamily="34" charset="0"/>
              </a:rPr>
              <a:t>Présentation du projet</a:t>
            </a:r>
            <a:endParaRPr lang="fr-FR" sz="1300" b="1" dirty="0">
              <a:solidFill>
                <a:srgbClr val="4F81BD"/>
              </a:solidFill>
              <a:effectLst/>
              <a:latin typeface="Arial" panose="020B0604020202020204" pitchFamily="34" charset="0"/>
              <a:ea typeface="Arial" panose="020B0604020202020204" pitchFamily="34" charset="0"/>
              <a:cs typeface="Arial" panose="020B0604020202020204" pitchFamily="34" charset="0"/>
            </a:endParaRPr>
          </a:p>
        </p:txBody>
      </p:sp>
      <p:sp>
        <p:nvSpPr>
          <p:cNvPr id="9" name="ZoneTexte 8">
            <a:extLst>
              <a:ext uri="{FF2B5EF4-FFF2-40B4-BE49-F238E27FC236}">
                <a16:creationId xmlns:a16="http://schemas.microsoft.com/office/drawing/2014/main" id="{2D46D828-DA32-10B9-E4A4-ABD52CEE929F}"/>
              </a:ext>
            </a:extLst>
          </p:cNvPr>
          <p:cNvSpPr txBox="1"/>
          <p:nvPr/>
        </p:nvSpPr>
        <p:spPr>
          <a:xfrm>
            <a:off x="485800" y="2204864"/>
            <a:ext cx="3384376" cy="4524315"/>
          </a:xfrm>
          <a:prstGeom prst="rect">
            <a:avLst/>
          </a:prstGeom>
          <a:noFill/>
        </p:spPr>
        <p:txBody>
          <a:bodyPr wrap="square" rtlCol="0">
            <a:spAutoFit/>
          </a:bodyPr>
          <a:lstStyle/>
          <a:p>
            <a:pPr>
              <a:lnSpc>
                <a:spcPct val="150000"/>
              </a:lnSpc>
            </a:pPr>
            <a:r>
              <a:rPr lang="fr-FR" kern="100" dirty="0">
                <a:latin typeface="Times New Roman" panose="02020603050405020304" pitchFamily="18" charset="0"/>
                <a:ea typeface="Noto Serif CJK SC"/>
                <a:cs typeface="Lohit Devanagari"/>
              </a:rPr>
              <a:t>    </a:t>
            </a:r>
            <a:r>
              <a:rPr lang="fr-FR" sz="1800" kern="100" dirty="0">
                <a:effectLst/>
                <a:latin typeface="Times New Roman" panose="02020603050405020304" pitchFamily="18" charset="0"/>
                <a:ea typeface="Noto Serif CJK SC"/>
                <a:cs typeface="Lohit Devanagari"/>
              </a:rPr>
              <a:t>Notre projet porte sur la fabrication d’un distributeur automatique de bonbons. Lorsque l’on approche sa main à une certaine distance du distributeur grâce à des capteurs celle-ci est repérée le signal est alors donné au distributeur de laisser tomber dans votre main une poignée de bonbons.</a:t>
            </a:r>
            <a:endParaRPr lang="fr-FR" sz="1800" kern="100" dirty="0">
              <a:effectLst/>
              <a:latin typeface="Liberation Serif"/>
              <a:ea typeface="Noto Serif CJK SC"/>
              <a:cs typeface="Lohit Devanagari"/>
            </a:endParaRPr>
          </a:p>
          <a:p>
            <a:endParaRPr lang="fr-FR" dirty="0"/>
          </a:p>
        </p:txBody>
      </p:sp>
      <p:pic>
        <p:nvPicPr>
          <p:cNvPr id="11" name="Image 10">
            <a:extLst>
              <a:ext uri="{FF2B5EF4-FFF2-40B4-BE49-F238E27FC236}">
                <a16:creationId xmlns:a16="http://schemas.microsoft.com/office/drawing/2014/main" id="{022C3C77-0E0E-6313-B022-6A6153B22E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9161" y="2204864"/>
            <a:ext cx="2143125" cy="2143125"/>
          </a:xfrm>
          <a:prstGeom prst="rect">
            <a:avLst/>
          </a:prstGeom>
        </p:spPr>
      </p:pic>
      <p:pic>
        <p:nvPicPr>
          <p:cNvPr id="13" name="Image 12">
            <a:extLst>
              <a:ext uri="{FF2B5EF4-FFF2-40B4-BE49-F238E27FC236}">
                <a16:creationId xmlns:a16="http://schemas.microsoft.com/office/drawing/2014/main" id="{A42CABD4-32B6-094A-F98D-5A444F7480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9160" y="4347989"/>
            <a:ext cx="2143125" cy="2143125"/>
          </a:xfrm>
          <a:prstGeom prst="rect">
            <a:avLst/>
          </a:prstGeom>
        </p:spPr>
      </p:pic>
    </p:spTree>
    <p:extLst>
      <p:ext uri="{BB962C8B-B14F-4D97-AF65-F5344CB8AC3E}">
        <p14:creationId xmlns:p14="http://schemas.microsoft.com/office/powerpoint/2010/main" val="2306703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31"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 calcmode="lin" valueType="num">
                                      <p:cBhvr>
                                        <p:cTn id="15" dur="1000" fill="hold"/>
                                        <p:tgtEl>
                                          <p:spTgt spid="8"/>
                                        </p:tgtEl>
                                        <p:attrNameLst>
                                          <p:attrName>style.rotation</p:attrName>
                                        </p:attrNameLst>
                                      </p:cBhvr>
                                      <p:tavLst>
                                        <p:tav tm="0">
                                          <p:val>
                                            <p:fltVal val="90"/>
                                          </p:val>
                                        </p:tav>
                                        <p:tav tm="100000">
                                          <p:val>
                                            <p:fltVal val="0"/>
                                          </p:val>
                                        </p:tav>
                                      </p:tavLst>
                                    </p:anim>
                                    <p:animEffect transition="in" filter="fade">
                                      <p:cBhvr>
                                        <p:cTn id="16" dur="1000"/>
                                        <p:tgtEl>
                                          <p:spTgt spid="8"/>
                                        </p:tgtEl>
                                      </p:cBhvr>
                                    </p:animEffect>
                                  </p:childTnLst>
                                </p:cTn>
                              </p:par>
                            </p:childTnLst>
                          </p:cTn>
                        </p:par>
                        <p:par>
                          <p:cTn id="17" fill="hold">
                            <p:stCondLst>
                              <p:cond delay="3000"/>
                            </p:stCondLst>
                            <p:childTnLst>
                              <p:par>
                                <p:cTn id="18" presetID="22" presetClass="entr" presetSubtype="1"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childTnLst>
                          </p:cTn>
                        </p:par>
                        <p:par>
                          <p:cTn id="21" fill="hold">
                            <p:stCondLst>
                              <p:cond delay="3500"/>
                            </p:stCondLst>
                            <p:childTnLst>
                              <p:par>
                                <p:cTn id="22" presetID="10"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925F557-2868-37B3-682C-00FC0FD9B49F}"/>
              </a:ext>
            </a:extLst>
          </p:cNvPr>
          <p:cNvSpPr txBox="1"/>
          <p:nvPr/>
        </p:nvSpPr>
        <p:spPr>
          <a:xfrm>
            <a:off x="971600" y="260648"/>
            <a:ext cx="4572000" cy="369332"/>
          </a:xfrm>
          <a:prstGeom prst="rect">
            <a:avLst/>
          </a:prstGeom>
          <a:noFill/>
        </p:spPr>
        <p:txBody>
          <a:bodyPr wrap="square">
            <a:spAutoFit/>
          </a:bodyPr>
          <a:lstStyle/>
          <a:p>
            <a:pPr marL="342900" lvl="0" indent="-342900">
              <a:spcBef>
                <a:spcPts val="1000"/>
              </a:spcBef>
              <a:buFont typeface="Wingdings" panose="05000000000000000000" pitchFamily="2" charset="2"/>
              <a:buChar char=""/>
            </a:pPr>
            <a:r>
              <a:rPr lang="fr-FR" sz="1800" b="0" dirty="0">
                <a:solidFill>
                  <a:srgbClr val="92D050"/>
                </a:solidFill>
                <a:effectLst/>
                <a:latin typeface="Arial" panose="020B0604020202020204" pitchFamily="34" charset="0"/>
                <a:ea typeface="Arial" panose="020B0604020202020204" pitchFamily="34" charset="0"/>
                <a:cs typeface="Arial" panose="020B0604020202020204" pitchFamily="34" charset="0"/>
              </a:rPr>
              <a:t>Matériel utilisé</a:t>
            </a:r>
            <a:endParaRPr lang="fr-FR" sz="1300" b="1" dirty="0">
              <a:solidFill>
                <a:srgbClr val="4F81BD"/>
              </a:solidFill>
              <a:effectLst/>
              <a:latin typeface="Arial" panose="020B0604020202020204" pitchFamily="34" charset="0"/>
              <a:ea typeface="Arial" panose="020B0604020202020204" pitchFamily="34" charset="0"/>
              <a:cs typeface="Arial" panose="020B0604020202020204" pitchFamily="34" charset="0"/>
            </a:endParaRPr>
          </a:p>
        </p:txBody>
      </p:sp>
      <p:pic>
        <p:nvPicPr>
          <p:cNvPr id="7" name="Image 6">
            <a:extLst>
              <a:ext uri="{FF2B5EF4-FFF2-40B4-BE49-F238E27FC236}">
                <a16:creationId xmlns:a16="http://schemas.microsoft.com/office/drawing/2014/main" id="{8357B268-BDAD-61F8-168A-98C6BC856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638" y="836712"/>
            <a:ext cx="2095500" cy="2095500"/>
          </a:xfrm>
          <a:prstGeom prst="rect">
            <a:avLst/>
          </a:prstGeom>
        </p:spPr>
      </p:pic>
      <p:pic>
        <p:nvPicPr>
          <p:cNvPr id="9" name="Image 8">
            <a:extLst>
              <a:ext uri="{FF2B5EF4-FFF2-40B4-BE49-F238E27FC236}">
                <a16:creationId xmlns:a16="http://schemas.microsoft.com/office/drawing/2014/main" id="{C8EA067B-E11E-8649-4759-2E2309A41A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0855" y="979037"/>
            <a:ext cx="2647950" cy="1724025"/>
          </a:xfrm>
          <a:prstGeom prst="rect">
            <a:avLst/>
          </a:prstGeom>
        </p:spPr>
      </p:pic>
      <p:pic>
        <p:nvPicPr>
          <p:cNvPr id="11" name="Image 10">
            <a:extLst>
              <a:ext uri="{FF2B5EF4-FFF2-40B4-BE49-F238E27FC236}">
                <a16:creationId xmlns:a16="http://schemas.microsoft.com/office/drawing/2014/main" id="{7DD3DAF7-C8B8-CC29-72C5-B043DB0B19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1600" y="4169170"/>
            <a:ext cx="2143125" cy="2143125"/>
          </a:xfrm>
          <a:prstGeom prst="rect">
            <a:avLst/>
          </a:prstGeom>
        </p:spPr>
      </p:pic>
      <p:sp>
        <p:nvSpPr>
          <p:cNvPr id="13" name="ZoneTexte 12">
            <a:extLst>
              <a:ext uri="{FF2B5EF4-FFF2-40B4-BE49-F238E27FC236}">
                <a16:creationId xmlns:a16="http://schemas.microsoft.com/office/drawing/2014/main" id="{705809A8-66BF-1AB4-1C19-08ADD6CF7453}"/>
              </a:ext>
            </a:extLst>
          </p:cNvPr>
          <p:cNvSpPr txBox="1"/>
          <p:nvPr/>
        </p:nvSpPr>
        <p:spPr>
          <a:xfrm>
            <a:off x="539552" y="2808150"/>
            <a:ext cx="4572000" cy="369332"/>
          </a:xfrm>
          <a:prstGeom prst="rect">
            <a:avLst/>
          </a:prstGeom>
          <a:noFill/>
        </p:spPr>
        <p:txBody>
          <a:bodyPr wrap="square">
            <a:spAutoFit/>
          </a:bodyPr>
          <a:lstStyle/>
          <a:p>
            <a:r>
              <a:rPr lang="fr-FR" sz="1800" b="1" dirty="0">
                <a:effectLst/>
                <a:latin typeface="Times New Roman" panose="02020603050405020304" pitchFamily="18" charset="0"/>
                <a:ea typeface="Times New Roman" panose="02020603050405020304" pitchFamily="18" charset="0"/>
              </a:rPr>
              <a:t>Le microcontrôleur Arduino UNO </a:t>
            </a:r>
            <a:endParaRPr lang="fr-FR" dirty="0"/>
          </a:p>
        </p:txBody>
      </p:sp>
      <p:sp>
        <p:nvSpPr>
          <p:cNvPr id="15" name="ZoneTexte 14">
            <a:extLst>
              <a:ext uri="{FF2B5EF4-FFF2-40B4-BE49-F238E27FC236}">
                <a16:creationId xmlns:a16="http://schemas.microsoft.com/office/drawing/2014/main" id="{FD7CA739-9EC5-20D2-A36C-63BE1CFA7049}"/>
              </a:ext>
            </a:extLst>
          </p:cNvPr>
          <p:cNvSpPr txBox="1"/>
          <p:nvPr/>
        </p:nvSpPr>
        <p:spPr>
          <a:xfrm>
            <a:off x="5008213" y="4742352"/>
            <a:ext cx="4572000" cy="369332"/>
          </a:xfrm>
          <a:prstGeom prst="rect">
            <a:avLst/>
          </a:prstGeom>
          <a:noFill/>
        </p:spPr>
        <p:txBody>
          <a:bodyPr wrap="square">
            <a:spAutoFit/>
          </a:bodyPr>
          <a:lstStyle/>
          <a:p>
            <a:r>
              <a:rPr lang="fr-FR" sz="1800" b="1" dirty="0">
                <a:effectLst/>
                <a:latin typeface="Times New Roman" panose="02020603050405020304" pitchFamily="18" charset="0"/>
                <a:ea typeface="Times New Roman" panose="02020603050405020304" pitchFamily="18" charset="0"/>
              </a:rPr>
              <a:t>Capteur ultrason HC-SR04 </a:t>
            </a:r>
            <a:endParaRPr lang="fr-FR" dirty="0"/>
          </a:p>
        </p:txBody>
      </p:sp>
      <p:sp>
        <p:nvSpPr>
          <p:cNvPr id="17" name="ZoneTexte 16">
            <a:extLst>
              <a:ext uri="{FF2B5EF4-FFF2-40B4-BE49-F238E27FC236}">
                <a16:creationId xmlns:a16="http://schemas.microsoft.com/office/drawing/2014/main" id="{BABBAE4F-52B9-8C9D-3ED4-0D5DAE885A2F}"/>
              </a:ext>
            </a:extLst>
          </p:cNvPr>
          <p:cNvSpPr txBox="1"/>
          <p:nvPr/>
        </p:nvSpPr>
        <p:spPr>
          <a:xfrm>
            <a:off x="539394" y="6103372"/>
            <a:ext cx="5112726" cy="369332"/>
          </a:xfrm>
          <a:prstGeom prst="rect">
            <a:avLst/>
          </a:prstGeom>
          <a:noFill/>
        </p:spPr>
        <p:txBody>
          <a:bodyPr wrap="square">
            <a:spAutoFit/>
          </a:bodyPr>
          <a:lstStyle/>
          <a:p>
            <a:r>
              <a:rPr lang="fr-FR" sz="1800" b="1" dirty="0">
                <a:effectLst/>
                <a:latin typeface="Times New Roman" panose="02020603050405020304" pitchFamily="18" charset="0"/>
                <a:ea typeface="Times New Roman" panose="02020603050405020304" pitchFamily="18" charset="0"/>
              </a:rPr>
              <a:t>Moteur pas à pas et son driver </a:t>
            </a:r>
            <a:endParaRPr lang="fr-FR" dirty="0"/>
          </a:p>
        </p:txBody>
      </p:sp>
      <p:pic>
        <p:nvPicPr>
          <p:cNvPr id="3" name="Image 2">
            <a:extLst>
              <a:ext uri="{FF2B5EF4-FFF2-40B4-BE49-F238E27FC236}">
                <a16:creationId xmlns:a16="http://schemas.microsoft.com/office/drawing/2014/main" id="{C3A98B8B-49BC-E4B6-804C-4CDA0823E0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8213" y="2881249"/>
            <a:ext cx="3162300" cy="1447800"/>
          </a:xfrm>
          <a:prstGeom prst="rect">
            <a:avLst/>
          </a:prstGeom>
        </p:spPr>
      </p:pic>
    </p:spTree>
    <p:extLst>
      <p:ext uri="{BB962C8B-B14F-4D97-AF65-F5344CB8AC3E}">
        <p14:creationId xmlns:p14="http://schemas.microsoft.com/office/powerpoint/2010/main" val="49001330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circle(in)">
                                      <p:cBhvr>
                                        <p:cTn id="18" dur="20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par>
                                <p:cTn id="24" presetID="14" presetClass="entr" presetSubtype="5"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randombar(vertical)">
                                      <p:cBhvr>
                                        <p:cTn id="26" dur="500"/>
                                        <p:tgtEl>
                                          <p:spTgt spid="3"/>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arn(inVertical)">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inVertical)">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5" grpId="0"/>
      <p:bldP spid="1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1153</TotalTime>
  <Words>412</Words>
  <Application>Microsoft Office PowerPoint</Application>
  <PresentationFormat>Affichage à l'écran (4:3)</PresentationFormat>
  <Paragraphs>65</Paragraphs>
  <Slides>16</Slides>
  <Notes>1</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16</vt:i4>
      </vt:variant>
    </vt:vector>
  </HeadingPairs>
  <TitlesOfParts>
    <vt:vector size="27" baseType="lpstr">
      <vt:lpstr>Aharoni</vt:lpstr>
      <vt:lpstr>Arial</vt:lpstr>
      <vt:lpstr>Arial Black</vt:lpstr>
      <vt:lpstr>Calibri</vt:lpstr>
      <vt:lpstr>Century Schoolbook</vt:lpstr>
      <vt:lpstr>Cooper Black</vt:lpstr>
      <vt:lpstr>Liberation Serif</vt:lpstr>
      <vt:lpstr>Times New Roman</vt:lpstr>
      <vt:lpstr>Wingdings</vt:lpstr>
      <vt:lpstr>Wingdings 2</vt:lpstr>
      <vt:lpstr>Oriel</vt:lpstr>
      <vt:lpstr>Présentation PowerPoint</vt:lpstr>
      <vt:lpstr>Plan d’organisation</vt:lpstr>
      <vt:lpstr>INTRODUCTION</vt:lpstr>
      <vt:lpstr>I-HISTORIQUE ET EVOLUTION DU DISTRIBUTEUR</vt:lpstr>
      <vt:lpstr>Présentation PowerPoint</vt:lpstr>
      <vt:lpstr>Présentation PowerPoint</vt:lpstr>
      <vt:lpstr>II- PRINCIPE DE FONCTIONNEMENT</vt:lpstr>
      <vt:lpstr>III-PROCESSUS DE RÉALISATION  DU DISTRIBUTEUR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my FRIENDS</dc:creator>
  <cp:lastModifiedBy>Rodriguez DEFO</cp:lastModifiedBy>
  <cp:revision>55</cp:revision>
  <dcterms:created xsi:type="dcterms:W3CDTF">2022-09-27T01:54:39Z</dcterms:created>
  <dcterms:modified xsi:type="dcterms:W3CDTF">2023-05-05T13:01:56Z</dcterms:modified>
</cp:coreProperties>
</file>