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80" r:id="rId3"/>
    <p:sldId id="299" r:id="rId4"/>
    <p:sldId id="305" r:id="rId5"/>
    <p:sldId id="307" r:id="rId6"/>
    <p:sldId id="306" r:id="rId7"/>
    <p:sldId id="314" r:id="rId8"/>
    <p:sldId id="335" r:id="rId9"/>
    <p:sldId id="336" r:id="rId10"/>
    <p:sldId id="331" r:id="rId11"/>
    <p:sldId id="330" r:id="rId12"/>
    <p:sldId id="319" r:id="rId13"/>
    <p:sldId id="325" r:id="rId14"/>
    <p:sldId id="326" r:id="rId15"/>
    <p:sldId id="334" r:id="rId16"/>
    <p:sldId id="313" r:id="rId17"/>
    <p:sldId id="308" r:id="rId18"/>
    <p:sldId id="309" r:id="rId19"/>
    <p:sldId id="310" r:id="rId20"/>
    <p:sldId id="311" r:id="rId21"/>
    <p:sldId id="287" r:id="rId22"/>
    <p:sldId id="284" r:id="rId23"/>
    <p:sldId id="31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425059"/>
    <a:srgbClr val="584C46"/>
    <a:srgbClr val="0000FF"/>
    <a:srgbClr val="E9E9EA"/>
    <a:srgbClr val="CFD0D1"/>
    <a:srgbClr val="AEAEAF"/>
    <a:srgbClr val="F3DFBA"/>
    <a:srgbClr val="867A6C"/>
    <a:srgbClr val="A1978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3" autoAdjust="0"/>
  </p:normalViewPr>
  <p:slideViewPr>
    <p:cSldViewPr snapToGrid="0" showGuides="1">
      <p:cViewPr varScale="1">
        <p:scale>
          <a:sx n="74" d="100"/>
          <a:sy n="74" d="100"/>
        </p:scale>
        <p:origin x="8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01CB-533D-46FD-9B8A-A7269EA9BB0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8CAB-EDB4-48F9-8434-166B4571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3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5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2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7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5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2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5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7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6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4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5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line01/TUKorea2022C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s.tistory.com/320" TargetMode="External"/><Relationship Id="rId7" Type="http://schemas.openxmlformats.org/officeDocument/2006/relationships/hyperlink" Target="https://ko.wikipedia.org/wiki/%EC%98%A4%ED%86%A0%EC%BA%90%EB%93%9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utodesk.com/" TargetMode="External"/><Relationship Id="rId5" Type="http://schemas.openxmlformats.org/officeDocument/2006/relationships/hyperlink" Target="https://wikidocs.net/70649" TargetMode="External"/><Relationship Id="rId4" Type="http://schemas.openxmlformats.org/officeDocument/2006/relationships/hyperlink" Target="https://sundryy.tistory.com/4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pang.com/vp/products/1339525866?itemId=2366243299&amp;vendorItemId=70362489554&amp;src=1042503&amp;spec=10304991&amp;addtag=400&amp;ctag=1339525866&amp;lptag=10304991I2366243299&amp;itime=20220227223729&amp;pageType=PRODUCT&amp;pageValue=1339525866&amp;wPcid=16459055315287821350004&amp;wRef=&amp;wTime=20220227223729&amp;redirect=landing&amp;gclid=Cj0KCQiA3-yQBhD3ARIsAHuHT660oAwTKcH7abj9JM7beK5gIlHK57U0Tm7ELUUE1exROVJkUs3J9rIaAh1nEALw_wcB&amp;campaignid=15017276043&amp;adgroupid=&amp;isAddedCart=" TargetMode="External"/><Relationship Id="rId5" Type="http://schemas.openxmlformats.org/officeDocument/2006/relationships/hyperlink" Target="https://www.ablelife.co.kr/m/product.html?branduid=1013140" TargetMode="External"/><Relationship Id="rId4" Type="http://schemas.openxmlformats.org/officeDocument/2006/relationships/hyperlink" Target="http://www.ablelife.co.kr/shop/shopdetail.html?branduid=1074172&amp;xcode=005&amp;mcode=005&amp;scode=&amp;special=1&amp;GfDT=bm16W1w%3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198669" y="2490689"/>
            <a:ext cx="9794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S5-13 </a:t>
            </a:r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노약자 기립 보조 장치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5497150" y="4798934"/>
            <a:ext cx="3085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학번 </a:t>
            </a:r>
            <a:r>
              <a:rPr lang="en-US" altLang="ko-KR" sz="2000" b="1" dirty="0"/>
              <a:t>: 2016154002  </a:t>
            </a:r>
          </a:p>
          <a:p>
            <a:r>
              <a:rPr lang="ko-KR" altLang="en-US" sz="2000" b="1" dirty="0"/>
              <a:t>이름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강태화   </a:t>
            </a:r>
            <a:endParaRPr lang="en-US" altLang="ko-KR" sz="2000" b="1" dirty="0"/>
          </a:p>
          <a:p>
            <a:r>
              <a:rPr lang="ko-KR" altLang="en-US" sz="2000" b="1" dirty="0"/>
              <a:t>지도교수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전광일 교수님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A0C43-2BF8-43C5-A676-CBE26C054D58}"/>
              </a:ext>
            </a:extLst>
          </p:cNvPr>
          <p:cNvSpPr txBox="1"/>
          <p:nvPr/>
        </p:nvSpPr>
        <p:spPr>
          <a:xfrm>
            <a:off x="3215546" y="3608002"/>
            <a:ext cx="5959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err="1">
                <a:solidFill>
                  <a:srgbClr val="425059"/>
                </a:solidFill>
                <a:latin typeface="+mj-lt"/>
              </a:rPr>
              <a:t>Stant</a:t>
            </a:r>
            <a:r>
              <a:rPr lang="en-US" altLang="ko-KR" sz="2800" spc="-300" dirty="0">
                <a:solidFill>
                  <a:srgbClr val="425059"/>
                </a:solidFill>
                <a:latin typeface="+mj-lt"/>
              </a:rPr>
              <a:t>-up assist device for the elderly</a:t>
            </a:r>
            <a:endParaRPr lang="ko-KR" altLang="en-US" sz="2800" spc="-300" dirty="0">
              <a:solidFill>
                <a:srgbClr val="425059"/>
              </a:solidFill>
              <a:latin typeface="+mj-lt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585AA6C-7028-48AD-BF1F-A217AB6160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20" y="168453"/>
            <a:ext cx="1890613" cy="18906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4B11A1-8352-4EE8-B782-4D586915DF29}"/>
              </a:ext>
            </a:extLst>
          </p:cNvPr>
          <p:cNvSpPr txBox="1"/>
          <p:nvPr/>
        </p:nvSpPr>
        <p:spPr>
          <a:xfrm>
            <a:off x="8582845" y="4771831"/>
            <a:ext cx="29810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S5-13 </a:t>
            </a:r>
            <a:r>
              <a:rPr lang="ko-KR" altLang="en-US" sz="2000" b="1" dirty="0"/>
              <a:t>참여 인원</a:t>
            </a:r>
            <a:br>
              <a:rPr lang="en-US" altLang="ko-KR" sz="2000" b="1" dirty="0"/>
            </a:br>
            <a:r>
              <a:rPr lang="ko-KR" altLang="en-US" sz="2000" b="1" dirty="0"/>
              <a:t>김영찬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기계설계공학과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박태연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기계설계공학과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/>
              <a:t>이성민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디자인공학부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편고은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디자인공학부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930F0E-122C-492B-8E4B-5EEED760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16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E5A0CA-46AD-4C81-B378-C8298475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65" y="1564080"/>
            <a:ext cx="6903794" cy="4686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1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D920F59-47C7-42E1-8A90-2659036F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D26B6-4188-4A26-B803-E36FF413FA90}"/>
              </a:ext>
            </a:extLst>
          </p:cNvPr>
          <p:cNvSpPr txBox="1"/>
          <p:nvPr/>
        </p:nvSpPr>
        <p:spPr>
          <a:xfrm>
            <a:off x="3807069" y="1587189"/>
            <a:ext cx="36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Urls.py (</a:t>
            </a:r>
            <a:r>
              <a:rPr lang="ko-KR" altLang="en-US" b="1" dirty="0"/>
              <a:t>발급받은 도메인 연결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D7A9DD-47EE-45EF-8BF5-14799EBD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5" y="2236907"/>
            <a:ext cx="6978745" cy="326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B0E958-91D0-4C1C-9B05-DA8C4A0C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10" y="2694016"/>
            <a:ext cx="4324954" cy="1638529"/>
          </a:xfrm>
          <a:prstGeom prst="rect">
            <a:avLst/>
          </a:prstGeom>
          <a:ln>
            <a:solidFill>
              <a:srgbClr val="425059"/>
            </a:solidFill>
          </a:ln>
        </p:spPr>
      </p:pic>
    </p:spTree>
    <p:extLst>
      <p:ext uri="{BB962C8B-B14F-4D97-AF65-F5344CB8AC3E}">
        <p14:creationId xmlns:p14="http://schemas.microsoft.com/office/powerpoint/2010/main" val="43840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BE5A0E7-8723-4B70-A845-EC2F84F4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542C-8FAC-4A41-93AA-4DC432E37309}"/>
              </a:ext>
            </a:extLst>
          </p:cNvPr>
          <p:cNvSpPr txBox="1"/>
          <p:nvPr/>
        </p:nvSpPr>
        <p:spPr>
          <a:xfrm>
            <a:off x="4249603" y="1297606"/>
            <a:ext cx="3692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Views.py (</a:t>
            </a:r>
            <a:r>
              <a:rPr lang="ko-KR" altLang="en-US" b="1" dirty="0"/>
              <a:t>로그인 및 회원가입</a:t>
            </a:r>
            <a:r>
              <a:rPr lang="en-US" altLang="ko-KR" b="1" dirty="0"/>
              <a:t>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429D34D-4412-4A48-AEED-0038FAC1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82" y="1943098"/>
            <a:ext cx="4366871" cy="4387362"/>
          </a:xfrm>
          <a:prstGeom prst="rect">
            <a:avLst/>
          </a:prstGeom>
          <a:ln>
            <a:solidFill>
              <a:srgbClr val="584C46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2016FA8-4B37-481B-8C59-78DC79B95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87" y="2312376"/>
            <a:ext cx="4837951" cy="3494940"/>
          </a:xfrm>
          <a:prstGeom prst="rect">
            <a:avLst/>
          </a:prstGeom>
          <a:ln>
            <a:solidFill>
              <a:srgbClr val="3D3D3D"/>
            </a:solidFill>
          </a:ln>
        </p:spPr>
      </p:pic>
    </p:spTree>
    <p:extLst>
      <p:ext uri="{BB962C8B-B14F-4D97-AF65-F5344CB8AC3E}">
        <p14:creationId xmlns:p14="http://schemas.microsoft.com/office/powerpoint/2010/main" val="26228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E4737A-A23C-4EE9-8595-DECD54D7C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D26B6-4188-4A26-B803-E36FF413FA90}"/>
              </a:ext>
            </a:extLst>
          </p:cNvPr>
          <p:cNvSpPr txBox="1"/>
          <p:nvPr/>
        </p:nvSpPr>
        <p:spPr>
          <a:xfrm>
            <a:off x="4167555" y="1079858"/>
            <a:ext cx="329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Models.py (DB </a:t>
            </a:r>
            <a:r>
              <a:rPr lang="ko-KR" altLang="en-US" b="1" dirty="0"/>
              <a:t>정보 저장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666053-E7AC-43B1-AC28-6A454E60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62" y="1572118"/>
            <a:ext cx="4936907" cy="4819958"/>
          </a:xfrm>
          <a:prstGeom prst="rect">
            <a:avLst/>
          </a:prstGeom>
          <a:ln>
            <a:solidFill>
              <a:srgbClr val="3D3D3D"/>
            </a:solidFill>
          </a:ln>
        </p:spPr>
      </p:pic>
    </p:spTree>
    <p:extLst>
      <p:ext uri="{BB962C8B-B14F-4D97-AF65-F5344CB8AC3E}">
        <p14:creationId xmlns:p14="http://schemas.microsoft.com/office/powerpoint/2010/main" val="8161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A24FF5-D126-48A2-B2D4-79181A2A6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5C24-5010-4AF8-A4D2-6DF625256E2B}"/>
              </a:ext>
            </a:extLst>
          </p:cNvPr>
          <p:cNvSpPr txBox="1"/>
          <p:nvPr/>
        </p:nvSpPr>
        <p:spPr>
          <a:xfrm>
            <a:off x="4787332" y="1221658"/>
            <a:ext cx="4646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Template (1)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76E536-7C3B-46AC-BF47-1BB1E0C4B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1" y="2789454"/>
            <a:ext cx="3643957" cy="2848373"/>
          </a:xfrm>
          <a:prstGeom prst="rect">
            <a:avLst/>
          </a:prstGeom>
          <a:ln>
            <a:solidFill>
              <a:srgbClr val="425059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274B3-E94A-4A38-8E1E-41552605C24B}"/>
              </a:ext>
            </a:extLst>
          </p:cNvPr>
          <p:cNvSpPr txBox="1"/>
          <p:nvPr/>
        </p:nvSpPr>
        <p:spPr>
          <a:xfrm>
            <a:off x="2329959" y="2225051"/>
            <a:ext cx="195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QR</a:t>
            </a:r>
            <a:r>
              <a:rPr lang="ko-KR" altLang="en-US" b="1" dirty="0"/>
              <a:t>코드 모듈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53079-62FD-4EDD-A351-DBA08C361FF9}"/>
              </a:ext>
            </a:extLst>
          </p:cNvPr>
          <p:cNvSpPr txBox="1"/>
          <p:nvPr/>
        </p:nvSpPr>
        <p:spPr>
          <a:xfrm>
            <a:off x="7888857" y="1812300"/>
            <a:ext cx="161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Html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4692FB-1B38-4B0F-B7E7-8D28E98B9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2225051"/>
            <a:ext cx="5529923" cy="4334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5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A24FF5-D126-48A2-B2D4-79181A2A62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5C24-5010-4AF8-A4D2-6DF625256E2B}"/>
              </a:ext>
            </a:extLst>
          </p:cNvPr>
          <p:cNvSpPr txBox="1"/>
          <p:nvPr/>
        </p:nvSpPr>
        <p:spPr>
          <a:xfrm>
            <a:off x="4787332" y="1221658"/>
            <a:ext cx="4646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Template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274B3-E94A-4A38-8E1E-41552605C24B}"/>
              </a:ext>
            </a:extLst>
          </p:cNvPr>
          <p:cNvSpPr txBox="1"/>
          <p:nvPr/>
        </p:nvSpPr>
        <p:spPr>
          <a:xfrm>
            <a:off x="5181065" y="1727491"/>
            <a:ext cx="1380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CSS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BFD1D1C-E3B4-4C71-801D-84C7C41E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68" y="2310147"/>
            <a:ext cx="2981000" cy="4334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D656BE-6C08-4A03-BEED-509AA6EA2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0980"/>
            <a:ext cx="3172268" cy="3639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4907A5-D918-43FC-B59C-570BE3A4432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900" y="3060849"/>
            <a:ext cx="2169738" cy="1693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B0618-E482-414A-A88E-5C8641C1E1B7}"/>
              </a:ext>
            </a:extLst>
          </p:cNvPr>
          <p:cNvSpPr txBox="1"/>
          <p:nvPr/>
        </p:nvSpPr>
        <p:spPr>
          <a:xfrm>
            <a:off x="9565144" y="4901387"/>
            <a:ext cx="216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Figma (</a:t>
            </a:r>
            <a:r>
              <a:rPr lang="ko-KR" altLang="en-US" b="1" dirty="0" err="1"/>
              <a:t>협업툴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9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930F0E-122C-492B-8E4B-5EEED760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16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알고리즘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825405-9832-44F2-A537-820ECBF89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35" y="1672273"/>
            <a:ext cx="6657143" cy="4304762"/>
          </a:xfrm>
          <a:prstGeom prst="rect">
            <a:avLst/>
          </a:prstGeom>
          <a:ln>
            <a:solidFill>
              <a:srgbClr val="584C46"/>
            </a:solidFill>
          </a:ln>
        </p:spPr>
      </p:pic>
    </p:spTree>
    <p:extLst>
      <p:ext uri="{BB962C8B-B14F-4D97-AF65-F5344CB8AC3E}">
        <p14:creationId xmlns:p14="http://schemas.microsoft.com/office/powerpoint/2010/main" val="40001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D5B77D-A6E3-4EAE-B752-740D5AA32B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8A7D20A0-CF02-48E2-91BB-A0BE877F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86907"/>
              </p:ext>
            </p:extLst>
          </p:nvPr>
        </p:nvGraphicFramePr>
        <p:xfrm>
          <a:off x="1798320" y="1788350"/>
          <a:ext cx="8595360" cy="435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2933491605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781735430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3610997258"/>
                    </a:ext>
                  </a:extLst>
                </a:gridCol>
              </a:tblGrid>
              <a:tr h="62234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HW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제품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3D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모형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Soild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works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2698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안정성 평가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Ansys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5630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제품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AutoCAD, NX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01562"/>
                  </a:ext>
                </a:extLst>
              </a:tr>
              <a:tr h="62234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0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8726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웹페이지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Django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98302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DB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Mysql</a:t>
                      </a:r>
                      <a:r>
                        <a:rPr lang="en-US" altLang="ko-KR" dirty="0"/>
                        <a:t>, AWS S3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9180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3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C6A9F-C1EF-46DD-83EC-2A36AA0F2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15C59-62F1-420E-9DB2-910703A9FC6C}"/>
              </a:ext>
            </a:extLst>
          </p:cNvPr>
          <p:cNvSpPr txBox="1"/>
          <p:nvPr/>
        </p:nvSpPr>
        <p:spPr>
          <a:xfrm>
            <a:off x="2356130" y="1429863"/>
            <a:ext cx="747974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WebApp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</a:t>
            </a:r>
            <a:r>
              <a:rPr lang="en-US" altLang="ko-KR" sz="2000" dirty="0"/>
              <a:t>Html,</a:t>
            </a:r>
            <a:r>
              <a:rPr lang="ko-KR" altLang="en-US" sz="2000" dirty="0"/>
              <a:t> </a:t>
            </a:r>
            <a:r>
              <a:rPr lang="en-US" altLang="ko-KR" sz="2000" dirty="0"/>
              <a:t>CSS, Python </a:t>
            </a:r>
            <a:r>
              <a:rPr lang="ko-KR" altLang="en-US" sz="2000" dirty="0"/>
              <a:t>이용하여 </a:t>
            </a:r>
            <a:r>
              <a:rPr lang="en-US" altLang="ko-KR" sz="2000" dirty="0"/>
              <a:t>MVT </a:t>
            </a:r>
            <a:r>
              <a:rPr lang="ko-KR" altLang="en-US" sz="2000" dirty="0"/>
              <a:t>패턴 웹페이지 구성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QR</a:t>
            </a:r>
            <a:r>
              <a:rPr lang="ko-KR" altLang="en-US" sz="2000" dirty="0"/>
              <a:t>코드 연동 및 서버 </a:t>
            </a:r>
            <a:r>
              <a:rPr lang="en-US" altLang="ko-KR" sz="2000" dirty="0"/>
              <a:t>&amp; DB </a:t>
            </a:r>
            <a:r>
              <a:rPr lang="ko-KR" altLang="en-US" sz="2000" dirty="0"/>
              <a:t>연동에 </a:t>
            </a:r>
            <a:r>
              <a:rPr lang="en-US" altLang="ko-KR" sz="2000" dirty="0"/>
              <a:t>Django </a:t>
            </a:r>
            <a:r>
              <a:rPr lang="ko-KR" altLang="en-US" sz="2000" dirty="0"/>
              <a:t>프레임워크 이용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모바일 사양에서 테스트를 위한 안드로이드 스튜디오 이용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Server </a:t>
            </a:r>
            <a:r>
              <a:rPr lang="ko-KR" altLang="en-US" sz="2000" b="1" dirty="0"/>
              <a:t>및 </a:t>
            </a:r>
            <a:r>
              <a:rPr lang="en-US" altLang="ko-KR" sz="2000" b="1" dirty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Apache Tomcat</a:t>
            </a:r>
            <a:r>
              <a:rPr lang="ko-KR" altLang="en-US" sz="2000" dirty="0"/>
              <a:t>을 이용한 서버 구축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/>
              <a:t>Freenom</a:t>
            </a:r>
            <a:r>
              <a:rPr lang="ko-KR" altLang="en-US" sz="2000" dirty="0"/>
              <a:t>에서 도메인 할당 받아 사용 예정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MySQL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기기 사용자 및 관리자를 두고 회원 정보 및 권한 관리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HW &amp; Design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Solid works </a:t>
            </a:r>
            <a:r>
              <a:rPr lang="ko-KR" altLang="en-US" sz="2000" dirty="0"/>
              <a:t>프로그램을 이용한 제품 </a:t>
            </a:r>
            <a:r>
              <a:rPr lang="en-US" altLang="ko-KR" sz="2000" dirty="0"/>
              <a:t>3d </a:t>
            </a:r>
            <a:r>
              <a:rPr lang="ko-KR" altLang="en-US" sz="2000" dirty="0"/>
              <a:t>모형 제작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Ansys </a:t>
            </a:r>
            <a:r>
              <a:rPr lang="ko-KR" altLang="en-US" sz="2000" dirty="0"/>
              <a:t>프로그램을 사용하여 제품 성능 및 안정화 테스트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AutoCAD </a:t>
            </a:r>
            <a:r>
              <a:rPr lang="ko-KR" altLang="en-US" sz="2000" dirty="0"/>
              <a:t>프로그램을 사용하여 제품 디자인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3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C6A88C-521D-4F4F-9EB6-B2461850F5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업무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8D037B4-8FD4-4D34-8F97-551CD018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37235"/>
              </p:ext>
            </p:extLst>
          </p:nvPr>
        </p:nvGraphicFramePr>
        <p:xfrm>
          <a:off x="573024" y="1133397"/>
          <a:ext cx="11045952" cy="554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92">
                  <a:extLst>
                    <a:ext uri="{9D8B030D-6E8A-4147-A177-3AD203B41FA5}">
                      <a16:colId xmlns:a16="http://schemas.microsoft.com/office/drawing/2014/main" val="2369970495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1485828204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975075919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1986103309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4019315003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280855605"/>
                    </a:ext>
                  </a:extLst>
                </a:gridCol>
              </a:tblGrid>
              <a:tr h="9401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강태화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김영찬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박태연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이성민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편고은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9869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자료수집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Django</a:t>
                      </a:r>
                      <a:r>
                        <a:rPr lang="ko-KR" altLang="en-US" sz="1200" b="1" dirty="0"/>
                        <a:t> 프레임워크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파이썬 모듈 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QR</a:t>
                      </a:r>
                      <a:r>
                        <a:rPr lang="ko-KR" altLang="en-US" sz="1200" b="1" dirty="0"/>
                        <a:t>코드 규격</a:t>
                      </a:r>
                      <a:endParaRPr lang="en-US" altLang="ko-KR" sz="1200" b="1" dirty="0"/>
                    </a:p>
                    <a:p>
                      <a:pPr latinLnBrk="1"/>
                      <a:br>
                        <a:rPr lang="en-US" altLang="ko-KR" sz="1200" b="1" dirty="0"/>
                      </a:b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en-US" altLang="ko-KR" sz="1200" b="1" dirty="0" err="1"/>
                        <a:t>Soild</a:t>
                      </a:r>
                      <a:r>
                        <a:rPr lang="en-US" altLang="ko-KR" sz="1200" b="1" dirty="0"/>
                        <a:t> works </a:t>
                      </a:r>
                      <a:r>
                        <a:rPr lang="ko-KR" altLang="en-US" sz="1200" b="1" dirty="0"/>
                        <a:t>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모형 제작 형태 구상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부품 가공 업체 </a:t>
                      </a:r>
                      <a:r>
                        <a:rPr lang="ko-KR" altLang="en-US" sz="1200" b="1" dirty="0" err="1"/>
                        <a:t>컨택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Ansys </a:t>
                      </a:r>
                      <a:r>
                        <a:rPr lang="ko-KR" altLang="en-US" sz="1200" b="1" dirty="0"/>
                        <a:t>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제품 성능 </a:t>
                      </a:r>
                      <a:r>
                        <a:rPr lang="en-US" altLang="ko-KR" sz="1200" b="1" dirty="0"/>
                        <a:t>&amp; </a:t>
                      </a:r>
                      <a:r>
                        <a:rPr lang="ko-KR" altLang="en-US" sz="1200" b="1" dirty="0"/>
                        <a:t>안정성 검사에 사용 가능한 추가적인 프로그램 조사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실용성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측면 디자인 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예상 사용자 관점 고려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심미성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측면 디자인 조사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상업성 측면 디자인 조사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233374"/>
                  </a:ext>
                </a:extLst>
              </a:tr>
              <a:tr h="1290426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설계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기기 정보 및 사용자 정보 연동 구성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모바일 사양에도 맞게 최적화 작업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랜딩기어 공차 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모형 취합 전 부품 도면과 비교 검수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제작 전 </a:t>
                      </a:r>
                      <a:r>
                        <a:rPr lang="en-US" altLang="ko-KR" sz="1200" b="1" dirty="0"/>
                        <a:t>HW, SW,</a:t>
                      </a:r>
                      <a:r>
                        <a:rPr lang="ko-KR" altLang="en-US" sz="1200" b="1" dirty="0"/>
                        <a:t> 디자인 최종 확인 후 추진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베어링 공차 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분석 시료 재확인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제작 전 성능 및 안정성 관련 정리 후 내용 공유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기립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상하 기능에 적용 가능한 디자인 선별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디자인 인터페이스 설계 및 모델링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예상 사용자 및 타 학과 학우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기타 여론 조사 및 취합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정리 후 디자인 선별 및 모델링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5272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QR</a:t>
                      </a:r>
                      <a:r>
                        <a:rPr lang="ko-KR" altLang="en-US" sz="1200" b="1" dirty="0"/>
                        <a:t>코드를 통한 제품 웹페이지 접속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랜딩기어 가공 제작 및 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베어링 및 금속시료 분석 및 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기능 측면 제품 디자인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심미성 측면 제품 디자인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6857"/>
                  </a:ext>
                </a:extLst>
              </a:tr>
              <a:tr h="940135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테스트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장비 작동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제어 테스트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실용</a:t>
                      </a:r>
                      <a:r>
                        <a:rPr lang="en-US" altLang="ko-KR" sz="1400" b="1" dirty="0"/>
                        <a:t>&amp;</a:t>
                      </a:r>
                      <a:r>
                        <a:rPr lang="ko-KR" altLang="en-US" sz="1400" b="1" dirty="0"/>
                        <a:t>심미적 측면 디자인 최종 결정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통합테스트</a:t>
                      </a:r>
                      <a:r>
                        <a:rPr lang="en-US" altLang="ko-KR" sz="1400" b="1" dirty="0"/>
                        <a:t> / </a:t>
                      </a:r>
                      <a:r>
                        <a:rPr lang="ko-KR" altLang="en-US" sz="1400" b="1" dirty="0"/>
                        <a:t>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9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864809" y="1774766"/>
            <a:ext cx="3032738" cy="584775"/>
            <a:chOff x="762000" y="1863785"/>
            <a:chExt cx="3032738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종합 설계 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864809" y="2816740"/>
            <a:ext cx="3414252" cy="584775"/>
            <a:chOff x="762000" y="1863785"/>
            <a:chExt cx="341425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2611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관련 연구 및 사례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864809" y="3858714"/>
            <a:ext cx="4055454" cy="584775"/>
            <a:chOff x="762000" y="1863785"/>
            <a:chExt cx="4055454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수행 시나리오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864809" y="4900688"/>
            <a:ext cx="3032738" cy="584775"/>
            <a:chOff x="762000" y="1863785"/>
            <a:chExt cx="3032738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구성도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ACA56E-3C67-4758-964E-C18D5AA2CFDD}"/>
              </a:ext>
            </a:extLst>
          </p:cNvPr>
          <p:cNvGrpSpPr/>
          <p:nvPr/>
        </p:nvGrpSpPr>
        <p:grpSpPr>
          <a:xfrm>
            <a:off x="6617157" y="1774766"/>
            <a:ext cx="4116368" cy="584775"/>
            <a:chOff x="762000" y="1863785"/>
            <a:chExt cx="4116368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19E2ED9-A058-4391-AEA2-5CF91D27003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36F5A9C-781B-4749-A70C-B4AC0F83558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CB9854-1EA0-45DA-8F9E-8FFBBB8DD1F0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6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576CE5-5DF0-4D79-A760-57D6E9B62804}"/>
                </a:ext>
              </a:extLst>
            </p:cNvPr>
            <p:cNvSpPr txBox="1"/>
            <p:nvPr/>
          </p:nvSpPr>
          <p:spPr>
            <a:xfrm>
              <a:off x="1564640" y="1894265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 환경 및 개발 방법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4A03DB-5681-42F4-BE0E-9717B049F6AA}"/>
              </a:ext>
            </a:extLst>
          </p:cNvPr>
          <p:cNvGrpSpPr/>
          <p:nvPr/>
        </p:nvGrpSpPr>
        <p:grpSpPr>
          <a:xfrm>
            <a:off x="6617157" y="2816740"/>
            <a:ext cx="2330622" cy="584775"/>
            <a:chOff x="762000" y="1863785"/>
            <a:chExt cx="2330622" cy="584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59546DA-275B-4137-BB70-878B6225006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673981B-B1FB-4B1D-891B-C534720B60A5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816A9-AD50-4256-9C96-B6E3484DB05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7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2F3A5E-2CA6-41C9-8664-099F3D6968E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업무 분담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B820AB-0F7D-4519-A88C-7F6BAEED7DA2}"/>
              </a:ext>
            </a:extLst>
          </p:cNvPr>
          <p:cNvGrpSpPr/>
          <p:nvPr/>
        </p:nvGrpSpPr>
        <p:grpSpPr>
          <a:xfrm>
            <a:off x="6617157" y="3858714"/>
            <a:ext cx="3673939" cy="584775"/>
            <a:chOff x="762000" y="1863785"/>
            <a:chExt cx="3673939" cy="584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A3044AD-4325-4956-8F21-24B1145F1111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E06C5E-83CD-4384-9ADA-DB9168A0A016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6AFC53-7C65-4E90-9B3E-AC188CF98C8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8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83A2E5-0134-4B0F-8B18-4D2C70D4B61F}"/>
                </a:ext>
              </a:extLst>
            </p:cNvPr>
            <p:cNvSpPr txBox="1"/>
            <p:nvPr/>
          </p:nvSpPr>
          <p:spPr>
            <a:xfrm>
              <a:off x="1564640" y="1894265"/>
              <a:ext cx="2871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종합 설계 수행일정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80E442-1298-40DC-A066-F554DCA43954}"/>
              </a:ext>
            </a:extLst>
          </p:cNvPr>
          <p:cNvGrpSpPr/>
          <p:nvPr/>
        </p:nvGrpSpPr>
        <p:grpSpPr>
          <a:xfrm>
            <a:off x="1865372" y="5954694"/>
            <a:ext cx="4238196" cy="584775"/>
            <a:chOff x="762000" y="1863785"/>
            <a:chExt cx="4238196" cy="58477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EAA3820-312C-411A-873F-9DF62C7961CD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3B03ECB-84FD-4994-907D-A1D769441304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42C57F-4FE8-4103-BDC7-49AEFA86A905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3C52C0-414F-4441-846E-F20C8F14BCBD}"/>
                </a:ext>
              </a:extLst>
            </p:cNvPr>
            <p:cNvSpPr txBox="1"/>
            <p:nvPr/>
          </p:nvSpPr>
          <p:spPr>
            <a:xfrm>
              <a:off x="1564640" y="1894265"/>
              <a:ext cx="3435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 모듈  상세  설계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829436-8D38-4DBE-B373-3E9578F7D5FA}"/>
              </a:ext>
            </a:extLst>
          </p:cNvPr>
          <p:cNvGrpSpPr/>
          <p:nvPr/>
        </p:nvGrpSpPr>
        <p:grpSpPr>
          <a:xfrm>
            <a:off x="6617157" y="4926663"/>
            <a:ext cx="4055454" cy="584775"/>
            <a:chOff x="762000" y="1863785"/>
            <a:chExt cx="4055454" cy="58477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456475-C93A-4BF1-9B24-9D2B28976E7F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FAD44B1-60C6-4F89-9C02-DB626A5B71F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8131EE-718F-4530-BDD0-4A0344F983C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9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DBB49D-20C1-4545-A458-7F7A54B0A49F}"/>
                </a:ext>
              </a:extLst>
            </p:cNvPr>
            <p:cNvSpPr txBox="1"/>
            <p:nvPr/>
          </p:nvSpPr>
          <p:spPr>
            <a:xfrm>
              <a:off x="1564640" y="1894265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필요기술 및 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7AE00E-1DFC-430B-8713-4523F9DD0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271" y="-1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종합설계 수행일정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15E4DFC-8B16-45B6-AFAE-8A3166C1C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65629"/>
              </p:ext>
            </p:extLst>
          </p:nvPr>
        </p:nvGraphicFramePr>
        <p:xfrm>
          <a:off x="383066" y="1496434"/>
          <a:ext cx="11425868" cy="49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87">
                  <a:extLst>
                    <a:ext uri="{9D8B030D-6E8A-4147-A177-3AD203B41FA5}">
                      <a16:colId xmlns:a16="http://schemas.microsoft.com/office/drawing/2014/main" val="3814933305"/>
                    </a:ext>
                  </a:extLst>
                </a:gridCol>
                <a:gridCol w="2540161">
                  <a:extLst>
                    <a:ext uri="{9D8B030D-6E8A-4147-A177-3AD203B41FA5}">
                      <a16:colId xmlns:a16="http://schemas.microsoft.com/office/drawing/2014/main" val="3129909107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355203591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827198683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26869613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4220535647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82271321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1038600578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2717216001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1338524148"/>
                    </a:ext>
                  </a:extLst>
                </a:gridCol>
              </a:tblGrid>
              <a:tr h="432655">
                <a:tc rowSpan="6"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수행일정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96964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제품개발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12934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안정성 검사 및 구동조건 설립 및 검사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33098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제품 적용</a:t>
                      </a:r>
                      <a:r>
                        <a:rPr lang="en-US" altLang="ko-KR" b="1" dirty="0"/>
                        <a:t>&amp;</a:t>
                      </a:r>
                      <a:r>
                        <a:rPr lang="ko-KR" altLang="en-US" b="1" dirty="0"/>
                        <a:t>디자인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45916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웹페이지 개발 위한 작동 방법 및 활용법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6555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안정성 검사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92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6C24431-60FC-4FB5-8E8B-32DA731AA4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59DEA-F314-472C-BC88-FBFF3DF04613}"/>
              </a:ext>
            </a:extLst>
          </p:cNvPr>
          <p:cNvSpPr txBox="1"/>
          <p:nvPr/>
        </p:nvSpPr>
        <p:spPr>
          <a:xfrm>
            <a:off x="1731065" y="1214392"/>
            <a:ext cx="8729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penline01</a:t>
            </a:r>
            <a:r>
              <a:rPr lang="ko-KR" altLang="en-US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/TUKorea2022CD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661E9B-E8A5-4F9A-9990-731B1FC9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2056629"/>
            <a:ext cx="8783276" cy="41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F09BDD-612E-4BB1-A14E-A5ABEB3D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9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필요 기술 및 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65B0-E30E-42B4-B167-B11813940709}"/>
              </a:ext>
            </a:extLst>
          </p:cNvPr>
          <p:cNvSpPr txBox="1"/>
          <p:nvPr/>
        </p:nvSpPr>
        <p:spPr>
          <a:xfrm>
            <a:off x="2356130" y="1429863"/>
            <a:ext cx="74797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fr-FR" altLang="ko-KR" sz="2000" b="1" i="0" dirty="0">
                <a:solidFill>
                  <a:srgbClr val="333333"/>
                </a:solidFill>
                <a:effectLst/>
                <a:latin typeface="Noto Sans Demilight"/>
              </a:rPr>
              <a:t>pip install qrcode[pil] / import qrcode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파이썬 </a:t>
            </a:r>
            <a:r>
              <a:rPr lang="en-US" altLang="ko-KR" sz="2000" dirty="0"/>
              <a:t>QR</a:t>
            </a:r>
            <a:r>
              <a:rPr lang="ko-KR" altLang="en-US" sz="2000" dirty="0"/>
              <a:t>코드 모듈 설치 명령어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3"/>
              </a:rPr>
              <a:t>https://isss.tistory.com/320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MTV &amp; MVC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통상적인 모델</a:t>
            </a:r>
            <a:r>
              <a:rPr lang="en-US" altLang="ko-KR" sz="2000" dirty="0"/>
              <a:t>, </a:t>
            </a:r>
            <a:r>
              <a:rPr lang="ko-KR" altLang="en-US" sz="2000" dirty="0"/>
              <a:t>뷰 컨트롤러 방식과 </a:t>
            </a:r>
            <a:r>
              <a:rPr lang="en-US" altLang="ko-KR" sz="2000" dirty="0"/>
              <a:t>Django </a:t>
            </a:r>
            <a:r>
              <a:rPr lang="ko-KR" altLang="en-US" sz="2000" dirty="0"/>
              <a:t>에서 이용되는 모델 뷰 템플릿 구조 차이 이해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4"/>
              </a:rPr>
              <a:t>https://sundryy.tistory.com/41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5"/>
              </a:rPr>
              <a:t>https://wikidocs.net/70649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Autodesk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/>
              <a:t>Autocad</a:t>
            </a:r>
            <a:r>
              <a:rPr lang="ko-KR" altLang="en-US" sz="2000" dirty="0"/>
              <a:t> 개발사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시빌</a:t>
            </a:r>
            <a:r>
              <a:rPr lang="en-US" altLang="ko-KR" sz="2000" dirty="0"/>
              <a:t> 3D, </a:t>
            </a:r>
            <a:r>
              <a:rPr lang="ko-KR" altLang="en-US" sz="2000" dirty="0"/>
              <a:t>맵 </a:t>
            </a:r>
            <a:r>
              <a:rPr lang="en-US" altLang="ko-KR" sz="2000" dirty="0"/>
              <a:t>3D </a:t>
            </a:r>
            <a:r>
              <a:rPr lang="ko-KR" altLang="en-US" sz="2000" dirty="0"/>
              <a:t>등의 프로그램 개발</a:t>
            </a:r>
            <a:r>
              <a:rPr lang="en-US" altLang="ko-KR" sz="2000" dirty="0"/>
              <a:t>.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각종 </a:t>
            </a:r>
            <a:r>
              <a:rPr lang="en-US" altLang="ko-KR" sz="2000" dirty="0"/>
              <a:t>API </a:t>
            </a:r>
            <a:r>
              <a:rPr lang="ko-KR" altLang="en-US" sz="2000" dirty="0"/>
              <a:t>관련한 정보 및 버전 정보 얻을 수 있음</a:t>
            </a:r>
            <a:r>
              <a:rPr lang="en-US" altLang="ko-KR" sz="2000" dirty="0"/>
              <a:t>..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6"/>
              </a:rPr>
              <a:t>https://www.autodesk.com/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7"/>
              </a:rPr>
              <a:t>https://ko.wikipedia.org/wiki/%EC%98%A4%ED%86%A0%EC%BA%90%EB%93%9C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F09BDD-612E-4BB1-A14E-A5ABEB3D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E14A5F-DE91-4391-80A1-BA45302A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8" y="-245471"/>
            <a:ext cx="10386504" cy="73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9A1E1771-71F9-402F-9975-C258EFBE12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종합설계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AE1822-AB23-4016-9E10-903E705B4981}"/>
              </a:ext>
            </a:extLst>
          </p:cNvPr>
          <p:cNvGrpSpPr/>
          <p:nvPr/>
        </p:nvGrpSpPr>
        <p:grpSpPr>
          <a:xfrm>
            <a:off x="461337" y="1257700"/>
            <a:ext cx="3093652" cy="584775"/>
            <a:chOff x="762000" y="1863785"/>
            <a:chExt cx="3093652" cy="58477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DFEFB20-61CB-4D19-9A4D-2C6A8B832B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34020F3-B1A4-4B35-959E-32145E7FF1A6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D9316-1660-49F5-9D55-31681AD10F2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CC2268-BBAF-4BAF-AC01-E3D7BAB6812B}"/>
                </a:ext>
              </a:extLst>
            </p:cNvPr>
            <p:cNvSpPr txBox="1"/>
            <p:nvPr/>
          </p:nvSpPr>
          <p:spPr>
            <a:xfrm>
              <a:off x="1564640" y="1894265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배경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04BB62-0C7F-4F6B-9E1E-89B430FA2D74}"/>
              </a:ext>
            </a:extLst>
          </p:cNvPr>
          <p:cNvGrpSpPr/>
          <p:nvPr/>
        </p:nvGrpSpPr>
        <p:grpSpPr>
          <a:xfrm>
            <a:off x="461337" y="4870206"/>
            <a:ext cx="3032738" cy="584775"/>
            <a:chOff x="762000" y="1863785"/>
            <a:chExt cx="3032738" cy="58477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161FEEB-004F-4503-BFE6-E3A6D0DB20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025B9DB-4BD5-4A98-BF21-2C797F4ACB7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BC4802-B6A9-4C11-AB84-7619DB481CF8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484B69-FDE2-41B8-AFDF-1476D11766A4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효과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C1CC588-3724-44BC-AF00-7E33003449DC}"/>
              </a:ext>
            </a:extLst>
          </p:cNvPr>
          <p:cNvGrpSpPr/>
          <p:nvPr/>
        </p:nvGrpSpPr>
        <p:grpSpPr>
          <a:xfrm>
            <a:off x="461337" y="3016010"/>
            <a:ext cx="3093652" cy="584775"/>
            <a:chOff x="762000" y="1863785"/>
            <a:chExt cx="3093652" cy="58477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414BCDB-B219-4F25-BE65-6C1A7F1999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3F820A7-CD68-4CC0-AC73-BB186A4F1815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DEDA5F-4B6F-4261-BEB9-C3B229FAC03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93178-439F-4EC9-8BDB-1AF8B24B7704}"/>
                </a:ext>
              </a:extLst>
            </p:cNvPr>
            <p:cNvSpPr txBox="1"/>
            <p:nvPr/>
          </p:nvSpPr>
          <p:spPr>
            <a:xfrm>
              <a:off x="1564640" y="1894265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목표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F4A4827-4E8B-4206-AEDD-74112992553C}"/>
              </a:ext>
            </a:extLst>
          </p:cNvPr>
          <p:cNvSpPr txBox="1"/>
          <p:nvPr/>
        </p:nvSpPr>
        <p:spPr>
          <a:xfrm>
            <a:off x="1263977" y="1878715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고령화가 지속적으로 심화되어지는 상황 속에서 실버 산업이 점차 큰 비중을 차지하고 있으며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중장년층 및 노년층 인구의 지속적 증가에  따른  보조기구의  수요 및  시장가능성에  대하여  주목함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3E5543-073F-4E4F-85F2-6F66438332D4}"/>
              </a:ext>
            </a:extLst>
          </p:cNvPr>
          <p:cNvSpPr txBox="1"/>
          <p:nvPr/>
        </p:nvSpPr>
        <p:spPr>
          <a:xfrm>
            <a:off x="1263977" y="3662274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노약자들의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기립을 돕기 위한 보조 장치를 개발하고 이에 맞는 적절한 제품을 설계 및 제작하고자 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  사용자가 제품을  쉽게  사용하기  위해서  적절한  디자인  역시  고안될  예정임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47F915-48A2-443B-9780-11213FEC5D49}"/>
              </a:ext>
            </a:extLst>
          </p:cNvPr>
          <p:cNvSpPr txBox="1"/>
          <p:nvPr/>
        </p:nvSpPr>
        <p:spPr>
          <a:xfrm>
            <a:off x="1263977" y="5454981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기립 시 넘어짐으로 인한 사고 및 뇌졸중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뇌출혈 등의 심각한 부상 또는 뼈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관절의 손상을 방지할 수 있음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기계 작동에 서툰 노약자들을 위한 간편한 사용 방법 제공 및 직관적인 디자인을 통하여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사용이 용이하게 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0A726-773D-4FEE-A784-B2F603CE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관련 연구 및 사례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C0F63E-0F10-4751-AC1D-0EEE91C7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33762"/>
              </p:ext>
            </p:extLst>
          </p:nvPr>
        </p:nvGraphicFramePr>
        <p:xfrm>
          <a:off x="1432663" y="1084555"/>
          <a:ext cx="9326674" cy="565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054">
                  <a:extLst>
                    <a:ext uri="{9D8B030D-6E8A-4147-A177-3AD203B41FA5}">
                      <a16:colId xmlns:a16="http://schemas.microsoft.com/office/drawing/2014/main" val="3179550461"/>
                    </a:ext>
                  </a:extLst>
                </a:gridCol>
                <a:gridCol w="6705620">
                  <a:extLst>
                    <a:ext uri="{9D8B030D-6E8A-4147-A177-3AD203B41FA5}">
                      <a16:colId xmlns:a16="http://schemas.microsoft.com/office/drawing/2014/main" val="2673786235"/>
                    </a:ext>
                  </a:extLst>
                </a:gridCol>
              </a:tblGrid>
              <a:tr h="34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86169"/>
                  </a:ext>
                </a:extLst>
              </a:tr>
              <a:tr h="167435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레이저프로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(raiser-pro)</a:t>
                      </a:r>
                      <a:endParaRPr lang="en-US" altLang="ko-KR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자연스러운 움직임을 도와줄 수 있는 인체공학적인 디자인으로 된 보조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기립기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다용도 핸들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브레이크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손 조정 가능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낮은 발판높이가 특징임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보조 기립기를 분리할 수 있어 차량에 적재하여 이동에 편리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결국 자립식이 아닌 보조하는 사람이 한 명 필요하다는 것이 한계점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팀의 제품은 반자동이 아닌 유압식 자동형으로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노인 스스로가 기립할 수 있음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37093"/>
                  </a:ext>
                </a:extLst>
              </a:tr>
              <a:tr h="1811598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  <a:p>
                      <a:pPr algn="ctr" latinLnBrk="1"/>
                      <a:endParaRPr lang="en-US" altLang="ko-KR" sz="1800" b="1" i="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전동기립수동휠체어</a:t>
                      </a:r>
                      <a:r>
                        <a:rPr lang="ko-KR" alt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(splendor)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기립이 필요한 일상생활 및 작업환경에서 사용하실 수 있는 수동휠체어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일어서는 동작이 가능하게 해주어 일정 높이 이상 기립할 수 있도록 도와주는 기능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다리고정부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벨트를 통해 신체를 고정할 수 있으며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 받침대에 위치한 버튼을 통해 오르내릴 수 있도록 지원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기능적으로는 매우 훌륭함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 휠체어 형태의 기기이기 때문에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무게 및 공간을 많이 차지하고 단가가 매우 비쌈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소비전력이 매우 큰 편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37181"/>
                  </a:ext>
                </a:extLst>
              </a:tr>
              <a:tr h="161945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>
                        <a:solidFill>
                          <a:srgbClr val="0000FF"/>
                        </a:solidFill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접이식 보행기 </a:t>
                      </a:r>
                      <a:endParaRPr lang="en-US" altLang="ko-KR" b="1" dirty="0">
                        <a:solidFill>
                          <a:srgbClr val="0000FF"/>
                        </a:solidFill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바퀴사양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지팡이 사용이 힘든 노인들을 타겟으로 하여 상용화된 보조기구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다단계 높이 조절 및 수동식이 아닌 버튼을 통한 반자동식 접이 기능 제공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미끄러짐 방지를 위한 손잡이 및 튼튼한 지지대 재질 사용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=&gt; </a:t>
                      </a:r>
                      <a:r>
                        <a:rPr lang="ko-KR" altLang="en-US" sz="1400" b="1" dirty="0"/>
                        <a:t>상용화가 잘 되어있어 단가가 저렴한 편이고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매우 직관적인 사용법임</a:t>
                      </a:r>
                      <a:r>
                        <a:rPr lang="en-US" altLang="ko-KR" sz="1400" b="1" dirty="0"/>
                        <a:t>. </a:t>
                      </a:r>
                      <a:r>
                        <a:rPr lang="ko-KR" altLang="en-US" sz="1400" b="1" dirty="0"/>
                        <a:t>다만 보행 보조의 역할은 잘 수행하더라도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기립 단계에서부터 힘든 노인을 보조하기에는 역부족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6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E7148-A538-4C9C-9025-59ED9849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" y="367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2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 descr="종이클립이(가) 표시된 사진&#10;&#10;자동 생성된 설명">
            <a:extLst>
              <a:ext uri="{FF2B5EF4-FFF2-40B4-BE49-F238E27FC236}">
                <a16:creationId xmlns:a16="http://schemas.microsoft.com/office/drawing/2014/main" id="{EDBD7A2F-A198-442C-89A8-E6FAA82CB4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79" y="1737487"/>
            <a:ext cx="2555458" cy="1916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35B62F-275C-4256-A467-127282D7FE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43" y="1512673"/>
            <a:ext cx="1051035" cy="105103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A19CAB-0B8B-45EB-A03B-59D18B59AA2D}"/>
              </a:ext>
            </a:extLst>
          </p:cNvPr>
          <p:cNvSpPr/>
          <p:nvPr/>
        </p:nvSpPr>
        <p:spPr>
          <a:xfrm>
            <a:off x="2172897" y="2631067"/>
            <a:ext cx="1315348" cy="239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550BAB-90C0-4F7C-8112-4A5AEFB2BB0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58" y="1436412"/>
            <a:ext cx="2490169" cy="2490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01B28E-016D-4696-A875-CCA3D08BE830}"/>
              </a:ext>
            </a:extLst>
          </p:cNvPr>
          <p:cNvSpPr txBox="1"/>
          <p:nvPr/>
        </p:nvSpPr>
        <p:spPr>
          <a:xfrm>
            <a:off x="487086" y="3640598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보조기기 사용자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C0827-F284-4D5A-9626-58E955204696}"/>
              </a:ext>
            </a:extLst>
          </p:cNvPr>
          <p:cNvSpPr txBox="1"/>
          <p:nvPr/>
        </p:nvSpPr>
        <p:spPr>
          <a:xfrm>
            <a:off x="2105221" y="2874519"/>
            <a:ext cx="16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   QR </a:t>
            </a:r>
            <a:r>
              <a:rPr lang="ko-KR" altLang="en-US" b="1" dirty="0"/>
              <a:t>코드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33D59-38F8-4EFD-983B-C84FFC6E9C0B}"/>
              </a:ext>
            </a:extLst>
          </p:cNvPr>
          <p:cNvSpPr txBox="1"/>
          <p:nvPr/>
        </p:nvSpPr>
        <p:spPr>
          <a:xfrm>
            <a:off x="4388233" y="3761993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웹페이지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47846-6E54-4683-BAA3-766F5AFA345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95" y="4659585"/>
            <a:ext cx="1792182" cy="1792182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6681D8B-06E3-493C-949B-F9C19EE7F1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69" y="1743364"/>
            <a:ext cx="1792183" cy="179218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403E0E-C0EE-4AA8-BF1F-4B49669042FF}"/>
              </a:ext>
            </a:extLst>
          </p:cNvPr>
          <p:cNvSpPr/>
          <p:nvPr/>
        </p:nvSpPr>
        <p:spPr>
          <a:xfrm rot="2301781">
            <a:off x="2300740" y="4386155"/>
            <a:ext cx="1769800" cy="1938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134B17-7FE9-42BA-B295-4ADC2D462B5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55" y="1878093"/>
            <a:ext cx="1657454" cy="1657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EF68C8-3CA8-4366-99F0-B58353E6386B}"/>
              </a:ext>
            </a:extLst>
          </p:cNvPr>
          <p:cNvSpPr txBox="1"/>
          <p:nvPr/>
        </p:nvSpPr>
        <p:spPr>
          <a:xfrm>
            <a:off x="7973959" y="3603993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E126D-B6EC-49E2-A878-ED777833EBB0}"/>
              </a:ext>
            </a:extLst>
          </p:cNvPr>
          <p:cNvSpPr txBox="1"/>
          <p:nvPr/>
        </p:nvSpPr>
        <p:spPr>
          <a:xfrm>
            <a:off x="10367188" y="3661541"/>
            <a:ext cx="16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관리자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D9C73-F9EE-4C69-B6F9-97D04E3E7034}"/>
              </a:ext>
            </a:extLst>
          </p:cNvPr>
          <p:cNvSpPr txBox="1"/>
          <p:nvPr/>
        </p:nvSpPr>
        <p:spPr>
          <a:xfrm>
            <a:off x="7135216" y="6461542"/>
            <a:ext cx="23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기기 정보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772827CF-5305-4EFF-96F0-AA9C56F35A55}"/>
              </a:ext>
            </a:extLst>
          </p:cNvPr>
          <p:cNvSpPr/>
          <p:nvPr/>
        </p:nvSpPr>
        <p:spPr>
          <a:xfrm>
            <a:off x="6333057" y="2605748"/>
            <a:ext cx="970521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3B83F9F3-3B6E-4AE0-8F43-97170818442B}"/>
              </a:ext>
            </a:extLst>
          </p:cNvPr>
          <p:cNvSpPr/>
          <p:nvPr/>
        </p:nvSpPr>
        <p:spPr>
          <a:xfrm>
            <a:off x="9257233" y="2563974"/>
            <a:ext cx="970521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E0A3445-9B95-4B3B-ACF3-8227F3DE9B10}"/>
              </a:ext>
            </a:extLst>
          </p:cNvPr>
          <p:cNvSpPr/>
          <p:nvPr/>
        </p:nvSpPr>
        <p:spPr>
          <a:xfrm rot="5400000">
            <a:off x="8006810" y="4107135"/>
            <a:ext cx="592040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D57BD-F60F-4661-9674-909EAEAD218A}"/>
              </a:ext>
            </a:extLst>
          </p:cNvPr>
          <p:cNvSpPr txBox="1"/>
          <p:nvPr/>
        </p:nvSpPr>
        <p:spPr>
          <a:xfrm>
            <a:off x="8445676" y="4097512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8ED018-DE6A-40AD-9760-0E72E9829646}"/>
              </a:ext>
            </a:extLst>
          </p:cNvPr>
          <p:cNvSpPr txBox="1"/>
          <p:nvPr/>
        </p:nvSpPr>
        <p:spPr>
          <a:xfrm>
            <a:off x="9347592" y="2245751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9608A-39DB-471C-966C-66ECEFB96C67}"/>
              </a:ext>
            </a:extLst>
          </p:cNvPr>
          <p:cNvSpPr txBox="1"/>
          <p:nvPr/>
        </p:nvSpPr>
        <p:spPr>
          <a:xfrm>
            <a:off x="6414040" y="2263748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9EB36DD-5872-4BE2-8DD4-B3A1137FB02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0" y="4565185"/>
            <a:ext cx="1792183" cy="17921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9C5D007-2013-4E2F-B166-7FF8805A47E6}"/>
              </a:ext>
            </a:extLst>
          </p:cNvPr>
          <p:cNvSpPr txBox="1"/>
          <p:nvPr/>
        </p:nvSpPr>
        <p:spPr>
          <a:xfrm>
            <a:off x="3588127" y="6417807"/>
            <a:ext cx="272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기기 작동 </a:t>
            </a:r>
            <a:r>
              <a:rPr lang="en-US" altLang="ko-KR" b="1" dirty="0"/>
              <a:t>(</a:t>
            </a:r>
            <a:r>
              <a:rPr lang="ko-KR" altLang="en-US" b="1" dirty="0"/>
              <a:t>상승 및</a:t>
            </a:r>
            <a:r>
              <a:rPr lang="en-US" altLang="ko-KR" b="1" dirty="0"/>
              <a:t> </a:t>
            </a:r>
            <a:r>
              <a:rPr lang="ko-KR" altLang="en-US" b="1" dirty="0"/>
              <a:t>하강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ECED3-7ACF-4898-84A0-40FAE46099B5}"/>
              </a:ext>
            </a:extLst>
          </p:cNvPr>
          <p:cNvSpPr txBox="1"/>
          <p:nvPr/>
        </p:nvSpPr>
        <p:spPr>
          <a:xfrm>
            <a:off x="1994003" y="4603342"/>
            <a:ext cx="16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 입력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3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187DE495-3611-4DB0-AAF8-C4BC016E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50A5B5-D51E-4091-8CE3-4F91F7EE304E}"/>
              </a:ext>
            </a:extLst>
          </p:cNvPr>
          <p:cNvSpPr/>
          <p:nvPr/>
        </p:nvSpPr>
        <p:spPr>
          <a:xfrm>
            <a:off x="325890" y="1162756"/>
            <a:ext cx="11540220" cy="42690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0186D-7526-45A1-B82F-0CD74CF0ADF6}"/>
              </a:ext>
            </a:extLst>
          </p:cNvPr>
          <p:cNvSpPr/>
          <p:nvPr/>
        </p:nvSpPr>
        <p:spPr>
          <a:xfrm>
            <a:off x="2709333" y="4618065"/>
            <a:ext cx="4583289" cy="196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4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구성도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45D9781E-DA96-4215-869B-63F408E3F4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68" y="2200236"/>
            <a:ext cx="963658" cy="963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99E3EE-56D3-419C-AD47-D8CCF904BD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90" y="2454724"/>
            <a:ext cx="766584" cy="7665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06A46-6452-446D-92FB-0CDDE80A24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47" y="4839983"/>
            <a:ext cx="1553726" cy="1608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4CC070-C6AD-4EA6-8B34-C6546122DD5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87" y="2886563"/>
            <a:ext cx="1267968" cy="12679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E46BE1-ABBE-465C-B984-F3952C7C7C0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6" y="1394533"/>
            <a:ext cx="1300841" cy="8169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680559-93CD-470B-809B-564ABE94BF2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32" y="2454724"/>
            <a:ext cx="956929" cy="9569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759A01E-8832-4A70-9ED6-3B3E716B801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69" y="3214771"/>
            <a:ext cx="1224950" cy="2991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88CF90B-3691-4DED-B4B5-682807A9D13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8" y="4814630"/>
            <a:ext cx="1666959" cy="5297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8CD0A5C-19CC-402B-A771-8BC943C66BC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8" y="5430592"/>
            <a:ext cx="1553726" cy="444009"/>
          </a:xfrm>
          <a:prstGeom prst="rect">
            <a:avLst/>
          </a:prstGeom>
        </p:spPr>
      </p:pic>
      <p:pic>
        <p:nvPicPr>
          <p:cNvPr id="32" name="그림 31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52F0D524-0C24-4C22-8C45-7F8AC40AE90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726" y="3714974"/>
            <a:ext cx="1238380" cy="956930"/>
          </a:xfrm>
          <a:prstGeom prst="rect">
            <a:avLst/>
          </a:prstGeom>
        </p:spPr>
      </p:pic>
      <p:pic>
        <p:nvPicPr>
          <p:cNvPr id="33" name="그림 32" descr="종이클립이(가) 표시된 사진&#10;&#10;자동 생성된 설명">
            <a:extLst>
              <a:ext uri="{FF2B5EF4-FFF2-40B4-BE49-F238E27FC236}">
                <a16:creationId xmlns:a16="http://schemas.microsoft.com/office/drawing/2014/main" id="{66437E7F-AFA0-4EA4-98E9-17CBBF16EAA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0" y="2535058"/>
            <a:ext cx="1511985" cy="113398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D6A4AE-310D-46FA-9C85-CD8C9AFD1381}"/>
              </a:ext>
            </a:extLst>
          </p:cNvPr>
          <p:cNvSpPr/>
          <p:nvPr/>
        </p:nvSpPr>
        <p:spPr>
          <a:xfrm>
            <a:off x="10286829" y="2233184"/>
            <a:ext cx="91661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F4B02-D69B-4EC8-95AD-7F1C6EB3D5B3}"/>
              </a:ext>
            </a:extLst>
          </p:cNvPr>
          <p:cNvSpPr/>
          <p:nvPr/>
        </p:nvSpPr>
        <p:spPr>
          <a:xfrm>
            <a:off x="10089496" y="4658083"/>
            <a:ext cx="1300841" cy="44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E761D6-F538-4780-A880-BD57E253E6DE}"/>
              </a:ext>
            </a:extLst>
          </p:cNvPr>
          <p:cNvSpPr/>
          <p:nvPr/>
        </p:nvSpPr>
        <p:spPr>
          <a:xfrm>
            <a:off x="8114665" y="3518225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47BA9C-9EED-4D16-83F7-366000C62E0C}"/>
              </a:ext>
            </a:extLst>
          </p:cNvPr>
          <p:cNvSpPr/>
          <p:nvPr/>
        </p:nvSpPr>
        <p:spPr>
          <a:xfrm>
            <a:off x="5685258" y="3640347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URL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87C40F6-AAB9-45E8-8440-848CA3BDE06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66" y="4593071"/>
            <a:ext cx="1195496" cy="119549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9BCC89-F100-4CDC-A541-32E6A7916EEF}"/>
              </a:ext>
            </a:extLst>
          </p:cNvPr>
          <p:cNvSpPr/>
          <p:nvPr/>
        </p:nvSpPr>
        <p:spPr>
          <a:xfrm>
            <a:off x="746764" y="3761759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0045FE-0CC9-47D8-BD9E-80843D4BC86E}"/>
              </a:ext>
            </a:extLst>
          </p:cNvPr>
          <p:cNvSpPr/>
          <p:nvPr/>
        </p:nvSpPr>
        <p:spPr>
          <a:xfrm>
            <a:off x="3255979" y="6041095"/>
            <a:ext cx="1020362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BA0D01-CC66-45A8-ACFA-87E1F68E0F31}"/>
              </a:ext>
            </a:extLst>
          </p:cNvPr>
          <p:cNvSpPr/>
          <p:nvPr/>
        </p:nvSpPr>
        <p:spPr>
          <a:xfrm>
            <a:off x="5858511" y="6061586"/>
            <a:ext cx="1020362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A2D36E2-E15E-4D43-BAB4-29D0119618DA}"/>
              </a:ext>
            </a:extLst>
          </p:cNvPr>
          <p:cNvSpPr/>
          <p:nvPr/>
        </p:nvSpPr>
        <p:spPr>
          <a:xfrm>
            <a:off x="1704622" y="2886563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B0A4BC4-062F-4326-9D8E-1699F9317D8C}"/>
              </a:ext>
            </a:extLst>
          </p:cNvPr>
          <p:cNvSpPr/>
          <p:nvPr/>
        </p:nvSpPr>
        <p:spPr>
          <a:xfrm>
            <a:off x="6815787" y="2912146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25701F8-1435-44C5-9095-22F46ADF5C48}"/>
              </a:ext>
            </a:extLst>
          </p:cNvPr>
          <p:cNvSpPr/>
          <p:nvPr/>
        </p:nvSpPr>
        <p:spPr>
          <a:xfrm>
            <a:off x="4233475" y="2869630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2A8D12E-B1FE-4B4C-A37C-1376693566A6}"/>
              </a:ext>
            </a:extLst>
          </p:cNvPr>
          <p:cNvSpPr/>
          <p:nvPr/>
        </p:nvSpPr>
        <p:spPr>
          <a:xfrm rot="19849718">
            <a:off x="8950448" y="2271336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4BD9AE8-CFD2-416D-8E22-9ECCEBA484F0}"/>
              </a:ext>
            </a:extLst>
          </p:cNvPr>
          <p:cNvSpPr/>
          <p:nvPr/>
        </p:nvSpPr>
        <p:spPr>
          <a:xfrm rot="2125500">
            <a:off x="8974656" y="3545122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7405E2D-83B3-4FB2-AA3C-336B77F3D5B8}"/>
              </a:ext>
            </a:extLst>
          </p:cNvPr>
          <p:cNvSpPr/>
          <p:nvPr/>
        </p:nvSpPr>
        <p:spPr>
          <a:xfrm rot="10800000">
            <a:off x="1679764" y="3136677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왼쪽/오른쪽 51">
            <a:extLst>
              <a:ext uri="{FF2B5EF4-FFF2-40B4-BE49-F238E27FC236}">
                <a16:creationId xmlns:a16="http://schemas.microsoft.com/office/drawing/2014/main" id="{C79961F0-342D-4E3A-B754-3D5F9684A84F}"/>
              </a:ext>
            </a:extLst>
          </p:cNvPr>
          <p:cNvSpPr/>
          <p:nvPr/>
        </p:nvSpPr>
        <p:spPr>
          <a:xfrm rot="2622455">
            <a:off x="1717872" y="4270283"/>
            <a:ext cx="1485124" cy="19817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DF4A79C1-DD4C-4EF7-8F1C-DD1148292F35}"/>
              </a:ext>
            </a:extLst>
          </p:cNvPr>
          <p:cNvSpPr/>
          <p:nvPr/>
        </p:nvSpPr>
        <p:spPr>
          <a:xfrm rot="5400000">
            <a:off x="3340699" y="4082451"/>
            <a:ext cx="611855" cy="1799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6E52C-AED8-4AD5-8281-6D3A73A91D06}"/>
              </a:ext>
            </a:extLst>
          </p:cNvPr>
          <p:cNvSpPr txBox="1"/>
          <p:nvPr/>
        </p:nvSpPr>
        <p:spPr>
          <a:xfrm>
            <a:off x="3762614" y="3961154"/>
            <a:ext cx="148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 attached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1388CB-BF3A-4B17-9558-47E9C1882F8D}"/>
              </a:ext>
            </a:extLst>
          </p:cNvPr>
          <p:cNvSpPr txBox="1"/>
          <p:nvPr/>
        </p:nvSpPr>
        <p:spPr>
          <a:xfrm>
            <a:off x="1711574" y="2523481"/>
            <a:ext cx="11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B0613A-B14B-450E-86B9-6843FDC29875}"/>
              </a:ext>
            </a:extLst>
          </p:cNvPr>
          <p:cNvSpPr txBox="1"/>
          <p:nvPr/>
        </p:nvSpPr>
        <p:spPr>
          <a:xfrm>
            <a:off x="1682380" y="3325961"/>
            <a:ext cx="12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DAF987-40ED-456B-B8CB-94C4112C4A1D}"/>
              </a:ext>
            </a:extLst>
          </p:cNvPr>
          <p:cNvSpPr txBox="1"/>
          <p:nvPr/>
        </p:nvSpPr>
        <p:spPr>
          <a:xfrm>
            <a:off x="8826053" y="4020244"/>
            <a:ext cx="12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</a:t>
            </a:r>
          </a:p>
          <a:p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B52FA6-2CC5-4899-9062-FD8248D968C1}"/>
              </a:ext>
            </a:extLst>
          </p:cNvPr>
          <p:cNvSpPr txBox="1"/>
          <p:nvPr/>
        </p:nvSpPr>
        <p:spPr>
          <a:xfrm>
            <a:off x="8417135" y="1657989"/>
            <a:ext cx="15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connect</a:t>
            </a:r>
            <a:br>
              <a:rPr lang="en-US" altLang="ko-KR" dirty="0"/>
            </a:br>
            <a:r>
              <a:rPr lang="en-US" altLang="ko-KR" dirty="0"/>
              <a:t>&amp; Sync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7CBBF-50F1-4778-BAC6-9DF7CA770CB3}"/>
              </a:ext>
            </a:extLst>
          </p:cNvPr>
          <p:cNvSpPr txBox="1"/>
          <p:nvPr/>
        </p:nvSpPr>
        <p:spPr>
          <a:xfrm>
            <a:off x="1657037" y="4467468"/>
            <a:ext cx="11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0C4B8C-1231-46D7-B144-18D2EF72B115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68" y="5029978"/>
            <a:ext cx="1060925" cy="10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4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(HW)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 descr="문구, 스테이플러이(가) 표시된 사진&#10;&#10;자동 생성된 설명">
            <a:extLst>
              <a:ext uri="{FF2B5EF4-FFF2-40B4-BE49-F238E27FC236}">
                <a16:creationId xmlns:a16="http://schemas.microsoft.com/office/drawing/2014/main" id="{2566CCAB-866F-4A67-8AFB-C4E298BECB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77" y="1172478"/>
            <a:ext cx="6008954" cy="5410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65187D-2C8C-4C4B-B384-28EBE811CE06}"/>
              </a:ext>
            </a:extLst>
          </p:cNvPr>
          <p:cNvSpPr/>
          <p:nvPr/>
        </p:nvSpPr>
        <p:spPr>
          <a:xfrm>
            <a:off x="1529862" y="2374838"/>
            <a:ext cx="861645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C28BA1-04E8-482D-B547-92D607647E96}"/>
              </a:ext>
            </a:extLst>
          </p:cNvPr>
          <p:cNvSpPr/>
          <p:nvPr/>
        </p:nvSpPr>
        <p:spPr>
          <a:xfrm rot="8758624">
            <a:off x="9051851" y="1909553"/>
            <a:ext cx="1393160" cy="472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5CBC3F-DA82-40EC-BF53-A8068ACE9D7A}"/>
              </a:ext>
            </a:extLst>
          </p:cNvPr>
          <p:cNvSpPr/>
          <p:nvPr/>
        </p:nvSpPr>
        <p:spPr>
          <a:xfrm>
            <a:off x="9162023" y="1418927"/>
            <a:ext cx="2873614" cy="49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디자인 </a:t>
            </a:r>
            <a:r>
              <a:rPr lang="en-US" altLang="ko-KR" dirty="0"/>
              <a:t>(</a:t>
            </a:r>
            <a:r>
              <a:rPr lang="ko-KR" altLang="en-US" dirty="0"/>
              <a:t>등받이 및 쿠션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ECE64-54CF-4DD7-B24C-739729985A31}"/>
              </a:ext>
            </a:extLst>
          </p:cNvPr>
          <p:cNvSpPr/>
          <p:nvPr/>
        </p:nvSpPr>
        <p:spPr>
          <a:xfrm>
            <a:off x="9588451" y="4409065"/>
            <a:ext cx="1630533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유압장치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5D0C69-7900-4969-BE95-85F653D66992}"/>
              </a:ext>
            </a:extLst>
          </p:cNvPr>
          <p:cNvSpPr/>
          <p:nvPr/>
        </p:nvSpPr>
        <p:spPr>
          <a:xfrm rot="1419788">
            <a:off x="2432268" y="2986713"/>
            <a:ext cx="2139682" cy="2081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31C109-3BF0-4CD5-A21F-84B2CF449CEC}"/>
              </a:ext>
            </a:extLst>
          </p:cNvPr>
          <p:cNvSpPr/>
          <p:nvPr/>
        </p:nvSpPr>
        <p:spPr>
          <a:xfrm rot="10800000">
            <a:off x="7447085" y="4528038"/>
            <a:ext cx="1930598" cy="201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DBEFA5D-B7BA-4162-A445-C6DC84CCC0AA}"/>
              </a:ext>
            </a:extLst>
          </p:cNvPr>
          <p:cNvSpPr/>
          <p:nvPr/>
        </p:nvSpPr>
        <p:spPr>
          <a:xfrm rot="8761022">
            <a:off x="9194003" y="3227095"/>
            <a:ext cx="1393160" cy="33858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F9A77D-24EB-48F9-B88C-F3F0FF542192}"/>
              </a:ext>
            </a:extLst>
          </p:cNvPr>
          <p:cNvSpPr/>
          <p:nvPr/>
        </p:nvSpPr>
        <p:spPr>
          <a:xfrm>
            <a:off x="9734748" y="2733059"/>
            <a:ext cx="1630533" cy="43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r>
              <a:rPr lang="ko-KR" altLang="en-US" dirty="0"/>
              <a:t> 코드 부착</a:t>
            </a:r>
          </a:p>
        </p:txBody>
      </p:sp>
    </p:spTree>
    <p:extLst>
      <p:ext uri="{BB962C8B-B14F-4D97-AF65-F5344CB8AC3E}">
        <p14:creationId xmlns:p14="http://schemas.microsoft.com/office/powerpoint/2010/main" val="32911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205F5C5-CCCF-4CAB-8C3F-469B5A9175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9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(HW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외형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51BC181-8367-40FC-A65A-2F8C5422B3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7" y="1318846"/>
            <a:ext cx="3144495" cy="2869285"/>
          </a:xfrm>
          <a:prstGeom prst="rect">
            <a:avLst/>
          </a:prstGeom>
          <a:ln>
            <a:solidFill>
              <a:srgbClr val="3D3D3D"/>
            </a:solidFill>
          </a:ln>
        </p:spPr>
      </p:pic>
      <p:pic>
        <p:nvPicPr>
          <p:cNvPr id="22" name="그림 21" descr="텍스트, 실내, 혼잡한이(가) 표시된 사진&#10;&#10;자동 생성된 설명">
            <a:extLst>
              <a:ext uri="{FF2B5EF4-FFF2-40B4-BE49-F238E27FC236}">
                <a16:creationId xmlns:a16="http://schemas.microsoft.com/office/drawing/2014/main" id="{FE198E76-0EB7-44AA-A877-C16DA7C019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55" y="1682494"/>
            <a:ext cx="4522176" cy="4410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 descr="실내이(가) 표시된 사진&#10;&#10;자동 생성된 설명">
            <a:extLst>
              <a:ext uri="{FF2B5EF4-FFF2-40B4-BE49-F238E27FC236}">
                <a16:creationId xmlns:a16="http://schemas.microsoft.com/office/drawing/2014/main" id="{8F17543A-D8FC-4863-847D-650F111515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67" y="4291974"/>
            <a:ext cx="2306515" cy="2306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7B9FC05-B694-4E27-A1F7-312B15995728}"/>
              </a:ext>
            </a:extLst>
          </p:cNvPr>
          <p:cNvSpPr/>
          <p:nvPr/>
        </p:nvSpPr>
        <p:spPr>
          <a:xfrm>
            <a:off x="5237368" y="3754315"/>
            <a:ext cx="863070" cy="2989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0604536-21A9-47AF-89CF-E4DC53230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6" y="5370938"/>
            <a:ext cx="766584" cy="766584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4176153-1F40-4E01-97B1-0064D52E88B3}"/>
              </a:ext>
            </a:extLst>
          </p:cNvPr>
          <p:cNvSpPr/>
          <p:nvPr/>
        </p:nvSpPr>
        <p:spPr>
          <a:xfrm rot="20492697">
            <a:off x="1767682" y="5327122"/>
            <a:ext cx="1686743" cy="1643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541583-90A3-48DF-8849-10A96989508E}"/>
              </a:ext>
            </a:extLst>
          </p:cNvPr>
          <p:cNvSpPr/>
          <p:nvPr/>
        </p:nvSpPr>
        <p:spPr>
          <a:xfrm>
            <a:off x="5298161" y="4180667"/>
            <a:ext cx="706315" cy="32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A4A02-F5A0-42F8-AB82-E3E5C8CEA202}"/>
              </a:ext>
            </a:extLst>
          </p:cNvPr>
          <p:cNvSpPr/>
          <p:nvPr/>
        </p:nvSpPr>
        <p:spPr>
          <a:xfrm>
            <a:off x="1042886" y="6210291"/>
            <a:ext cx="706315" cy="32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58BF4A2-397B-4A7E-A2BF-191AD04F37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7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유압장치 및 버튼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09DC8-EFE7-4DBB-88CF-EED3597892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8" y="1617784"/>
            <a:ext cx="4577863" cy="4448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7BC808-D053-47E0-B40B-2DB900B154D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8" y="3701561"/>
            <a:ext cx="2453052" cy="245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사람이(가) 표시된 사진&#10;&#10;자동 생성된 설명">
            <a:extLst>
              <a:ext uri="{FF2B5EF4-FFF2-40B4-BE49-F238E27FC236}">
                <a16:creationId xmlns:a16="http://schemas.microsoft.com/office/drawing/2014/main" id="{884337F7-D2FA-42C8-B25F-5D5E8BF8E6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2" y="1521069"/>
            <a:ext cx="2593731" cy="2593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0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1179</Words>
  <Application>Microsoft Office PowerPoint</Application>
  <PresentationFormat>와이드스크린</PresentationFormat>
  <Paragraphs>342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Demilight</vt:lpstr>
      <vt:lpstr>맑은 고딕</vt:lpstr>
      <vt:lpstr>Arial</vt:lpstr>
      <vt:lpstr>Arial Black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Kang Taehwa</cp:lastModifiedBy>
  <cp:revision>374</cp:revision>
  <dcterms:created xsi:type="dcterms:W3CDTF">2020-05-25T00:38:46Z</dcterms:created>
  <dcterms:modified xsi:type="dcterms:W3CDTF">2022-09-01T02:05:16Z</dcterms:modified>
</cp:coreProperties>
</file>