
<file path=[Content_Types].xml><?xml version="1.0" encoding="utf-8"?>
<Types xmlns="http://schemas.openxmlformats.org/package/2006/content-types">
  <Default Extension="mp4" ContentType="video/mp4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3" r:id="rId4"/>
    <p:sldId id="265" r:id="rId5"/>
    <p:sldId id="264" r:id="rId6"/>
    <p:sldId id="261" r:id="rId7"/>
    <p:sldId id="269" r:id="rId8"/>
    <p:sldId id="299" r:id="rId9"/>
    <p:sldId id="268" r:id="rId10"/>
    <p:sldId id="258" r:id="rId11"/>
    <p:sldId id="300" r:id="rId12"/>
    <p:sldId id="298" r:id="rId13"/>
    <p:sldId id="30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B1C4"/>
    <a:srgbClr val="9E5ECE"/>
    <a:srgbClr val="ECDFF5"/>
    <a:srgbClr val="EADCF4"/>
    <a:srgbClr val="D1B2E8"/>
    <a:srgbClr val="401B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7" autoAdjust="0"/>
    <p:restoredTop sz="93216" autoAdjust="0"/>
  </p:normalViewPr>
  <p:slideViewPr>
    <p:cSldViewPr snapToGrid="0">
      <p:cViewPr>
        <p:scale>
          <a:sx n="91" d="100"/>
          <a:sy n="91" d="100"/>
        </p:scale>
        <p:origin x="66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DFC405-A747-4DBF-BFC7-BDE2C897E4E6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DD5CB5-B630-4B49-8EED-28C11048B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485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https://medium.com/@tm2761/what-is-deep-learning-15b487adaaa3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D5CB5-B630-4B49-8EED-28C11048BD4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128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https://medium.com/@tm2761/what-is-deep-learning-15b487adaaa3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D5CB5-B630-4B49-8EED-28C11048BD4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1535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79 resection images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D5CB5-B630-4B49-8EED-28C11048BD4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435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End-to-end</a:t>
            </a:r>
          </a:p>
          <a:p>
            <a:r>
              <a:rPr lang="en-US" dirty="0"/>
              <a:t>Large number of operators</a:t>
            </a:r>
          </a:p>
          <a:p>
            <a:r>
              <a:rPr lang="en-US" dirty="0"/>
              <a:t>Input Image</a:t>
            </a:r>
          </a:p>
          <a:p>
            <a:r>
              <a:rPr lang="en-US" dirty="0"/>
              <a:t>Data is estimated through the </a:t>
            </a:r>
          </a:p>
          <a:p>
            <a:r>
              <a:rPr lang="en-US" dirty="0"/>
              <a:t>Pixel channels, Feature channels</a:t>
            </a:r>
          </a:p>
          <a:p>
            <a:r>
              <a:rPr lang="en-US" dirty="0"/>
              <a:t>Standard 3x3 convolution followed by activation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81DBAF-3454-4168-9165-F76A0F944BB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22773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Overall analysis pipeline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D5CB5-B630-4B49-8EED-28C11048BD4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507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32E1D-9853-4381-BBA2-496E5E50B5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ECBC5E-A92E-4F3D-A1F6-658428DFEB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2ABFA4-1245-48F1-B8E0-422D086B2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23F7-1873-44D2-B95A-CA014DE28409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DE4A46-37DA-41AA-8481-7ADCA1E29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42C4D6-EC2F-4B13-8A29-7DF16166E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1AD84-67A3-42FF-AB89-5E2E1CFD1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529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50CD5-327E-4D7C-BB50-A23C7573D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EBB731-2F77-4E1D-AB7B-E271CE9960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2F924-1B6D-4A78-88A7-7E8936529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23F7-1873-44D2-B95A-CA014DE28409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1DEC4A-6B98-41F6-9E07-52C7A6E56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EE5095-F05F-4223-8EEF-7C3C068D7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1AD84-67A3-42FF-AB89-5E2E1CFD1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100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A1A61C-B411-4750-9683-7C64EE862C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02630E-30B1-4E96-8E6F-0E3FB30BEE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1CF4A-3DD1-44D3-9F6A-0FC974A2C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23F7-1873-44D2-B95A-CA014DE28409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87DFE8-F7FD-48E5-AE11-74032A943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EE435-2DC7-4744-B97E-B6C20ECB3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1AD84-67A3-42FF-AB89-5E2E1CFD1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651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0FA35-A38C-4956-8EB1-0DE02CA3D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F6FF0-5D96-40ED-B92A-5ED27D5C4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E0E74-27D5-448F-828F-9864A0C58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23F7-1873-44D2-B95A-CA014DE28409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0EF1AF-A5A1-48DB-B7CD-90E638A7B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EF009A-BDB3-4EAA-AD01-46F2634CC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1AD84-67A3-42FF-AB89-5E2E1CFD1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664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B4CB1-F431-4373-8650-F0E5A4BB2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0E101A-B218-4759-BAE6-E6A77FBDEC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B30E3B-8ECB-4847-B926-AA88BC3EB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23F7-1873-44D2-B95A-CA014DE28409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A79689-24A1-4745-90E5-516B38723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F87BF-93C4-461A-8CE2-08D9418FE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1AD84-67A3-42FF-AB89-5E2E1CFD1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151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EDDB9-68C8-4106-B71E-45427A9BB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26902-5D3C-41C1-9496-EEC43B8209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D88EE8-7C44-461C-901B-4EDA5C53F8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9A705D-5300-479A-ADFB-231A7CD98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23F7-1873-44D2-B95A-CA014DE28409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34E2C9-026F-4140-8F47-226377C25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4EFF43-E822-4B22-A535-4B89D21C4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1AD84-67A3-42FF-AB89-5E2E1CFD1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525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BB1CB-FCC3-4726-9E9A-00F2A6586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54F618-F90D-4248-B8E0-357EC4600A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470D23-EB01-4EC3-A3EB-6AE97C0D47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A25305-483E-483C-9B8C-E19C346709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5A28EC-6B36-4351-8B6B-CD7C372641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BD1A9E-F8FF-42A6-A38D-161A81B59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23F7-1873-44D2-B95A-CA014DE28409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C9817E-7D14-4D52-83F6-D8442F7ED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D5ED65-5FE0-4249-A6F0-A3B705B3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1AD84-67A3-42FF-AB89-5E2E1CFD1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623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0C560-9EC3-4BCA-A322-548C9F7FE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F3F945-F48B-468E-9AFC-8703E6F05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23F7-1873-44D2-B95A-CA014DE28409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4572E7-0910-4716-A488-34E6AE9D0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440D49-092A-4FC0-A33D-9C93850A8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1AD84-67A3-42FF-AB89-5E2E1CFD1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251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CF12F2-29BC-4B13-9542-724DE2B6D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23F7-1873-44D2-B95A-CA014DE28409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AB1579-0036-4895-90C1-7D2BB42F8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A657B9-5521-4F2A-96A3-7259AC4F0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1AD84-67A3-42FF-AB89-5E2E1CFD1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4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973DE-EEE2-4960-8FFD-F791A6104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F321B-34DE-4F71-A798-C401CB5AA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684742-7433-43A1-B48D-BCE3B93A6C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9AA7C-312C-4238-BFD0-5E1539509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23F7-1873-44D2-B95A-CA014DE28409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2D97D4-E952-4130-9C2E-39185366D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6FE71-3E81-4C1E-B612-1B467ADD4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1AD84-67A3-42FF-AB89-5E2E1CFD1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511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F1F61-106D-4FA7-989A-5DA056FA6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EF250F-1416-476B-AFDE-36A098FBC1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777B46-E87D-4DD6-90C3-43529915D7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43E186-F9E3-4E0A-B224-46A306CC9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23F7-1873-44D2-B95A-CA014DE28409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EF9635-4712-4699-9EDD-87BA2964F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D9254F-72B0-4138-8248-48F9A1D09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1AD84-67A3-42FF-AB89-5E2E1CFD1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062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136A1D-BEE7-4676-A6C5-A6BFCBD4C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7DFD7A-A16B-458D-B983-32E145102A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236E8-ECEB-41EC-8DA3-78A603018E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323F7-1873-44D2-B95A-CA014DE28409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28CA2-A1B6-44C5-B75D-8578F2FE7B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4B9EF4-E793-4C5B-8F84-FF415E210E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1AD84-67A3-42FF-AB89-5E2E1CFD1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983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FB746-C89F-4014-AD49-8748592109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03754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DeepResection</a:t>
            </a:r>
            <a:r>
              <a:rPr lang="en-US" dirty="0"/>
              <a:t>: </a:t>
            </a:r>
            <a:br>
              <a:rPr lang="en-US" dirty="0"/>
            </a:br>
            <a:r>
              <a:rPr lang="en-US" dirty="0"/>
              <a:t>segmentation of resections and ablations using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2018915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0A017-7561-44F6-8F34-F27CD1DE7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Approach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81408-8208-4924-9D7C-4F3C378208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 fontScale="70000" lnSpcReduction="20000"/>
          </a:bodyPr>
          <a:lstStyle/>
          <a:p>
            <a:r>
              <a:rPr lang="en-US"/>
              <a:t>Total of 5690 brain MRI images from 37 epilepsy patients</a:t>
            </a:r>
          </a:p>
          <a:p>
            <a:r>
              <a:rPr lang="en-US"/>
              <a:t>pre-processed (DICOM -&gt; PNG, padded)</a:t>
            </a:r>
          </a:p>
          <a:p>
            <a:r>
              <a:rPr lang="en-US"/>
              <a:t>Keras running on Tensorflow backend in Google Colab</a:t>
            </a:r>
          </a:p>
          <a:p>
            <a:r>
              <a:rPr lang="en-US"/>
              <a:t>Binary DenseNet CNN architecture (resection versus no resection)</a:t>
            </a:r>
          </a:p>
          <a:p>
            <a:r>
              <a:rPr lang="en-US"/>
              <a:t>Transfer learning: ImageNet starting weights</a:t>
            </a:r>
          </a:p>
          <a:p>
            <a:r>
              <a:rPr lang="en-US"/>
              <a:t>Trained with 10 epochs on ¾ of the dataset: loss of 0.0312, accuracy of 0.9895</a:t>
            </a:r>
          </a:p>
          <a:p>
            <a:r>
              <a:rPr lang="en-US"/>
              <a:t>Tested on the remaining ¼ of the dataset: accuracy of 0.9768</a:t>
            </a:r>
          </a:p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1C5F81-6B9A-4AD7-8527-91DC57E9D0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100"/>
                    </a14:imgEffect>
                    <a14:imgEffect>
                      <a14:saturation sat="109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56771" y="2227263"/>
            <a:ext cx="5285508" cy="363378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6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</p:spTree>
    <p:extLst>
      <p:ext uri="{BB962C8B-B14F-4D97-AF65-F5344CB8AC3E}">
        <p14:creationId xmlns:p14="http://schemas.microsoft.com/office/powerpoint/2010/main" val="3448133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0905FA-C1C4-41C8-B213-8E411C4F1BEB}"/>
              </a:ext>
            </a:extLst>
          </p:cNvPr>
          <p:cNvSpPr txBox="1"/>
          <p:nvPr/>
        </p:nvSpPr>
        <p:spPr>
          <a:xfrm>
            <a:off x="7866079" y="484632"/>
            <a:ext cx="3841290" cy="34379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DSC = 0.64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F2B62938-8255-4905-82FA-0D24469496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3" r="6239" b="-1"/>
          <a:stretch/>
        </p:blipFill>
        <p:spPr bwMode="auto">
          <a:xfrm>
            <a:off x="471944" y="487295"/>
            <a:ext cx="2261731" cy="5886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C444DC1-C5A3-4296-96DB-9EA30D23D2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9" r="6594" b="-1"/>
          <a:stretch/>
        </p:blipFill>
        <p:spPr bwMode="auto">
          <a:xfrm>
            <a:off x="2889375" y="484632"/>
            <a:ext cx="2232851" cy="5886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1FB597A-7755-4644-8DCC-6297781EC7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3" r="6901" b="-1"/>
          <a:stretch/>
        </p:blipFill>
        <p:spPr bwMode="auto">
          <a:xfrm>
            <a:off x="5285200" y="484632"/>
            <a:ext cx="2261436" cy="5886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6830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C444DC1-C5A3-4296-96DB-9EA30D23D2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328" y="0"/>
            <a:ext cx="29019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1FB597A-7755-4644-8DCC-6297781EC7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6378" y="0"/>
            <a:ext cx="29019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F2B62938-8255-4905-82FA-0D24469496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0428" y="-6927"/>
            <a:ext cx="29019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D0905FA-C1C4-41C8-B213-8E411C4F1BEB}"/>
              </a:ext>
            </a:extLst>
          </p:cNvPr>
          <p:cNvSpPr txBox="1"/>
          <p:nvPr/>
        </p:nvSpPr>
        <p:spPr>
          <a:xfrm>
            <a:off x="10813002" y="6320901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DSC = 0.64</a:t>
            </a:r>
          </a:p>
        </p:txBody>
      </p:sp>
    </p:spTree>
    <p:extLst>
      <p:ext uri="{BB962C8B-B14F-4D97-AF65-F5344CB8AC3E}">
        <p14:creationId xmlns:p14="http://schemas.microsoft.com/office/powerpoint/2010/main" val="3590460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823B7C17-59F3-48FC-9BA6-07692C6B780D}"/>
              </a:ext>
            </a:extLst>
          </p:cNvPr>
          <p:cNvGrpSpPr/>
          <p:nvPr/>
        </p:nvGrpSpPr>
        <p:grpSpPr>
          <a:xfrm>
            <a:off x="13406704" y="765531"/>
            <a:ext cx="11847869" cy="5142271"/>
            <a:chOff x="457200" y="647530"/>
            <a:chExt cx="11847869" cy="5142271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0334F32C-8851-408D-809E-9E37040970D4}"/>
                </a:ext>
              </a:extLst>
            </p:cNvPr>
            <p:cNvSpPr/>
            <p:nvPr/>
          </p:nvSpPr>
          <p:spPr>
            <a:xfrm>
              <a:off x="457200" y="647530"/>
              <a:ext cx="2202426" cy="5142271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2" name="Content Placeholder 11">
              <a:extLst>
                <a:ext uri="{FF2B5EF4-FFF2-40B4-BE49-F238E27FC236}">
                  <a16:creationId xmlns:a16="http://schemas.microsoft.com/office/drawing/2014/main" id="{60763804-284C-4893-9EAB-F77A43934A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4687" y="1476562"/>
              <a:ext cx="1766613" cy="1776060"/>
            </a:xfrm>
            <a:prstGeom prst="rect">
              <a:avLst/>
            </a:prstGeom>
          </p:spPr>
        </p:pic>
        <p:pic>
          <p:nvPicPr>
            <p:cNvPr id="23" name="Content Placeholder 12">
              <a:extLst>
                <a:ext uri="{FF2B5EF4-FFF2-40B4-BE49-F238E27FC236}">
                  <a16:creationId xmlns:a16="http://schemas.microsoft.com/office/drawing/2014/main" id="{95A81308-1B63-4F44-A95E-78281F558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9087" y="3778601"/>
              <a:ext cx="1817812" cy="1776061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AA78058-DB5B-4492-9686-BCA73EE79B6B}"/>
                </a:ext>
              </a:extLst>
            </p:cNvPr>
            <p:cNvSpPr txBox="1"/>
            <p:nvPr/>
          </p:nvSpPr>
          <p:spPr>
            <a:xfrm>
              <a:off x="848950" y="1097730"/>
              <a:ext cx="14380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Pre-op Image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355935B-B8D9-48F2-BD68-8F1838CB9777}"/>
                </a:ext>
              </a:extLst>
            </p:cNvPr>
            <p:cNvSpPr txBox="1"/>
            <p:nvPr/>
          </p:nvSpPr>
          <p:spPr>
            <a:xfrm>
              <a:off x="804547" y="3399770"/>
              <a:ext cx="15268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Post-op Image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3E3BDD2-2CCC-4F5F-AF9F-713E01E15DC7}"/>
                </a:ext>
              </a:extLst>
            </p:cNvPr>
            <p:cNvSpPr txBox="1"/>
            <p:nvPr/>
          </p:nvSpPr>
          <p:spPr>
            <a:xfrm>
              <a:off x="805060" y="654563"/>
              <a:ext cx="15263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User Input</a:t>
              </a: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3F54364B-3D70-4DB7-AB7B-A915B7F04C1F}"/>
                </a:ext>
              </a:extLst>
            </p:cNvPr>
            <p:cNvSpPr/>
            <p:nvPr/>
          </p:nvSpPr>
          <p:spPr>
            <a:xfrm>
              <a:off x="2954593" y="647530"/>
              <a:ext cx="6853083" cy="5142271"/>
            </a:xfrm>
            <a:prstGeom prst="roundRect">
              <a:avLst>
                <a:gd name="adj" fmla="val 6724"/>
              </a:avLst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ADB141DD-AAB1-4CBA-8B01-166D61C2BF92}"/>
                </a:ext>
              </a:extLst>
            </p:cNvPr>
            <p:cNvSpPr/>
            <p:nvPr/>
          </p:nvSpPr>
          <p:spPr>
            <a:xfrm>
              <a:off x="10102643" y="647530"/>
              <a:ext cx="2202426" cy="5142271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3226D24-4016-401D-AE05-E18B09506722}"/>
                </a:ext>
              </a:extLst>
            </p:cNvPr>
            <p:cNvSpPr txBox="1"/>
            <p:nvPr/>
          </p:nvSpPr>
          <p:spPr>
            <a:xfrm>
              <a:off x="10652263" y="654563"/>
              <a:ext cx="11031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Output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D4D2B54-432E-4960-A550-F1A9E6144A1B}"/>
                </a:ext>
              </a:extLst>
            </p:cNvPr>
            <p:cNvSpPr txBox="1"/>
            <p:nvPr/>
          </p:nvSpPr>
          <p:spPr>
            <a:xfrm>
              <a:off x="5696806" y="654563"/>
              <a:ext cx="14608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Algorithm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7221993-D92A-407D-9DDC-267D54CEEA41}"/>
                </a:ext>
              </a:extLst>
            </p:cNvPr>
            <p:cNvSpPr txBox="1"/>
            <p:nvPr/>
          </p:nvSpPr>
          <p:spPr>
            <a:xfrm>
              <a:off x="3287351" y="1188333"/>
              <a:ext cx="23157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1. Register pre to post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DF42BA8-578D-4689-BA8C-C0E72849020E}"/>
                </a:ext>
              </a:extLst>
            </p:cNvPr>
            <p:cNvSpPr txBox="1"/>
            <p:nvPr/>
          </p:nvSpPr>
          <p:spPr>
            <a:xfrm>
              <a:off x="3287351" y="3080701"/>
              <a:ext cx="20544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2. Apply atlas to pre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D50D62D-4054-4BAB-BA5B-C67E34B5841A}"/>
                </a:ext>
              </a:extLst>
            </p:cNvPr>
            <p:cNvSpPr txBox="1"/>
            <p:nvPr/>
          </p:nvSpPr>
          <p:spPr>
            <a:xfrm>
              <a:off x="6104293" y="1188333"/>
              <a:ext cx="19849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3. Segment post RZ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E0C2BB3-2B58-4B1B-87A0-E12B03EF0E0F}"/>
                </a:ext>
              </a:extLst>
            </p:cNvPr>
            <p:cNvSpPr txBox="1"/>
            <p:nvPr/>
          </p:nvSpPr>
          <p:spPr>
            <a:xfrm>
              <a:off x="6104292" y="3119735"/>
              <a:ext cx="2197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4. Mask RZ from atlas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A49763D-127F-498C-BA3E-D6720CAE123F}"/>
                </a:ext>
              </a:extLst>
            </p:cNvPr>
            <p:cNvSpPr txBox="1"/>
            <p:nvPr/>
          </p:nvSpPr>
          <p:spPr>
            <a:xfrm>
              <a:off x="6104292" y="4495483"/>
              <a:ext cx="21111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5. Calculate volumes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D4A6F68F-89F4-4900-B15B-4C065496772A}"/>
              </a:ext>
            </a:extLst>
          </p:cNvPr>
          <p:cNvGrpSpPr/>
          <p:nvPr/>
        </p:nvGrpSpPr>
        <p:grpSpPr>
          <a:xfrm>
            <a:off x="168075" y="1564126"/>
            <a:ext cx="11934144" cy="4085884"/>
            <a:chOff x="186987" y="1855874"/>
            <a:chExt cx="11934144" cy="4085884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2A95D69E-D3A7-4F7F-9731-D68571304E60}"/>
                </a:ext>
              </a:extLst>
            </p:cNvPr>
            <p:cNvGrpSpPr/>
            <p:nvPr/>
          </p:nvGrpSpPr>
          <p:grpSpPr>
            <a:xfrm>
              <a:off x="186987" y="1855874"/>
              <a:ext cx="11854975" cy="4085884"/>
              <a:chOff x="186489" y="788022"/>
              <a:chExt cx="11774796" cy="5153736"/>
            </a:xfrm>
          </p:grpSpPr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E00C7613-0756-4FBE-A0EF-E6F82007DC1F}"/>
                  </a:ext>
                </a:extLst>
              </p:cNvPr>
              <p:cNvSpPr/>
              <p:nvPr/>
            </p:nvSpPr>
            <p:spPr>
              <a:xfrm>
                <a:off x="186489" y="799486"/>
                <a:ext cx="1734862" cy="5142272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3867631-4235-46F2-B5C4-4EAE937D14D5}"/>
                  </a:ext>
                </a:extLst>
              </p:cNvPr>
              <p:cNvSpPr txBox="1"/>
              <p:nvPr/>
            </p:nvSpPr>
            <p:spPr>
              <a:xfrm>
                <a:off x="351178" y="1316740"/>
                <a:ext cx="1438086" cy="3693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Pre-op Image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C6862E3-6CB3-428C-8A81-E54676DD2BD2}"/>
                  </a:ext>
                </a:extLst>
              </p:cNvPr>
              <p:cNvSpPr txBox="1"/>
              <p:nvPr/>
            </p:nvSpPr>
            <p:spPr>
              <a:xfrm>
                <a:off x="306781" y="3551726"/>
                <a:ext cx="1526893" cy="3693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Post-op Image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F530DAE-FFAC-4B2D-91CD-01EE2D5CDDA4}"/>
                  </a:ext>
                </a:extLst>
              </p:cNvPr>
              <p:cNvSpPr txBox="1"/>
              <p:nvPr/>
            </p:nvSpPr>
            <p:spPr>
              <a:xfrm>
                <a:off x="309536" y="788023"/>
                <a:ext cx="15263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User Input</a:t>
                </a:r>
              </a:p>
            </p:txBody>
          </p:sp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AB812407-DAEA-473B-8A82-C958791FFF51}"/>
                  </a:ext>
                </a:extLst>
              </p:cNvPr>
              <p:cNvSpPr/>
              <p:nvPr/>
            </p:nvSpPr>
            <p:spPr>
              <a:xfrm>
                <a:off x="2105599" y="799486"/>
                <a:ext cx="7908751" cy="5142272"/>
              </a:xfrm>
              <a:prstGeom prst="roundRect">
                <a:avLst>
                  <a:gd name="adj" fmla="val 6724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2FDC955B-4A6C-4180-B96A-9B9212615B4C}"/>
                  </a:ext>
                </a:extLst>
              </p:cNvPr>
              <p:cNvSpPr/>
              <p:nvPr/>
            </p:nvSpPr>
            <p:spPr>
              <a:xfrm>
                <a:off x="10221266" y="799487"/>
                <a:ext cx="1740019" cy="5142271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4D526E8-569B-4B15-A9C0-A2CB9E6C0306}"/>
                  </a:ext>
                </a:extLst>
              </p:cNvPr>
              <p:cNvSpPr txBox="1"/>
              <p:nvPr/>
            </p:nvSpPr>
            <p:spPr>
              <a:xfrm>
                <a:off x="10552838" y="788022"/>
                <a:ext cx="11031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Output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6AC0F04-1B5C-4AA1-99A6-75C81F46CB46}"/>
                  </a:ext>
                </a:extLst>
              </p:cNvPr>
              <p:cNvSpPr txBox="1"/>
              <p:nvPr/>
            </p:nvSpPr>
            <p:spPr>
              <a:xfrm>
                <a:off x="5329550" y="806520"/>
                <a:ext cx="146084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Algorithm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9475A93-0D00-4C64-815D-C95EAC2323C0}"/>
                  </a:ext>
                </a:extLst>
              </p:cNvPr>
              <p:cNvSpPr txBox="1"/>
              <p:nvPr/>
            </p:nvSpPr>
            <p:spPr>
              <a:xfrm>
                <a:off x="2333754" y="1438767"/>
                <a:ext cx="2315762" cy="3693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1. Register pre to post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A8841CD-C363-4513-BBA3-36D17F2C7A83}"/>
                  </a:ext>
                </a:extLst>
              </p:cNvPr>
              <p:cNvSpPr txBox="1"/>
              <p:nvPr/>
            </p:nvSpPr>
            <p:spPr>
              <a:xfrm>
                <a:off x="2333754" y="3705036"/>
                <a:ext cx="2054409" cy="3693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2. Apply atlas to pre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7D4BB73-CBC6-4344-B252-7D0618BDB59E}"/>
                  </a:ext>
                </a:extLst>
              </p:cNvPr>
              <p:cNvSpPr txBox="1"/>
              <p:nvPr/>
            </p:nvSpPr>
            <p:spPr>
              <a:xfrm>
                <a:off x="4961468" y="1438767"/>
                <a:ext cx="1984967" cy="3693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3. Segment post RZ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6F9CDBA-DF92-4015-AFDD-DFE79C4001AF}"/>
                  </a:ext>
                </a:extLst>
              </p:cNvPr>
              <p:cNvSpPr txBox="1"/>
              <p:nvPr/>
            </p:nvSpPr>
            <p:spPr>
              <a:xfrm>
                <a:off x="4961468" y="3705036"/>
                <a:ext cx="2197012" cy="3693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4. Mask RZ from atlas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9761885-3BDD-4611-BCA0-CE708AFDEA0C}"/>
                  </a:ext>
                </a:extLst>
              </p:cNvPr>
              <p:cNvSpPr txBox="1"/>
              <p:nvPr/>
            </p:nvSpPr>
            <p:spPr>
              <a:xfrm>
                <a:off x="7577505" y="1438767"/>
                <a:ext cx="2111155" cy="3693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5. Calculate volumes</a:t>
                </a:r>
              </a:p>
            </p:txBody>
          </p:sp>
        </p:grpSp>
        <p:pic>
          <p:nvPicPr>
            <p:cNvPr id="39" name="Content Placeholder 11">
              <a:extLst>
                <a:ext uri="{FF2B5EF4-FFF2-40B4-BE49-F238E27FC236}">
                  <a16:creationId xmlns:a16="http://schemas.microsoft.com/office/drawing/2014/main" id="{D9BD56E8-39A8-4857-8BCA-FBAB1F157C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65584" y="2800481"/>
              <a:ext cx="1023156" cy="1028627"/>
            </a:xfrm>
            <a:prstGeom prst="rect">
              <a:avLst/>
            </a:prstGeom>
          </p:spPr>
        </p:pic>
        <p:pic>
          <p:nvPicPr>
            <p:cNvPr id="40" name="Content Placeholder 12">
              <a:extLst>
                <a:ext uri="{FF2B5EF4-FFF2-40B4-BE49-F238E27FC236}">
                  <a16:creationId xmlns:a16="http://schemas.microsoft.com/office/drawing/2014/main" id="{4227ECFD-AAB2-48EC-982C-2EF36C04265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33891" y="2795349"/>
              <a:ext cx="1052808" cy="1028628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C4F1E482-95BB-480C-9B15-9981D4DB383D}"/>
                </a:ext>
              </a:extLst>
            </p:cNvPr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5599557" y="2765213"/>
              <a:ext cx="1052806" cy="1028628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7E1EDC19-AAD2-4D22-B19E-95A633F920AB}"/>
                </a:ext>
              </a:extLst>
            </p:cNvPr>
            <p:cNvPicPr>
              <a:picLocks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877314" y="4565592"/>
              <a:ext cx="1132713" cy="1103603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49E51013-57B1-4AA7-8F92-CD7ACC50708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559603" y="4579951"/>
              <a:ext cx="1132713" cy="1144636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D3223167-2640-4350-98FE-9392052B6213}"/>
                </a:ext>
              </a:extLst>
            </p:cNvPr>
            <p:cNvPicPr>
              <a:picLocks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606492" y="2769551"/>
              <a:ext cx="1052808" cy="1023496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FE382FBA-0F7C-43EA-8FBE-1F5915FFB9C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976541" y="2774073"/>
              <a:ext cx="1012834" cy="1023495"/>
            </a:xfrm>
            <a:prstGeom prst="rect">
              <a:avLst/>
            </a:prstGeom>
          </p:spPr>
        </p:pic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D4566FE0-8C80-4EE8-823B-F7389E13B4D5}"/>
                </a:ext>
              </a:extLst>
            </p:cNvPr>
            <p:cNvCxnSpPr/>
            <p:nvPr/>
          </p:nvCxnSpPr>
          <p:spPr>
            <a:xfrm>
              <a:off x="8816952" y="3903360"/>
              <a:ext cx="0" cy="2899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FED474C-218A-4370-A811-5F8BA425F92D}"/>
                </a:ext>
              </a:extLst>
            </p:cNvPr>
            <p:cNvSpPr txBox="1"/>
            <p:nvPr/>
          </p:nvSpPr>
          <p:spPr>
            <a:xfrm>
              <a:off x="7628331" y="4168484"/>
              <a:ext cx="2392771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 dirty="0"/>
                <a:t>Resected Regions</a:t>
              </a:r>
            </a:p>
            <a:p>
              <a:r>
                <a:rPr lang="en-US" dirty="0"/>
                <a:t>92% right hippocampus</a:t>
              </a:r>
            </a:p>
            <a:p>
              <a:r>
                <a:rPr lang="en-US" dirty="0"/>
                <a:t>0% left hippocampus</a:t>
              </a:r>
            </a:p>
            <a:p>
              <a:endParaRPr lang="en-US" dirty="0"/>
            </a:p>
            <a:p>
              <a:r>
                <a:rPr lang="en-US" dirty="0"/>
                <a:t>0% left ACC</a:t>
              </a:r>
            </a:p>
            <a:p>
              <a:endParaRPr 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FEC4E77-32E9-450D-BA9D-6DFA24967EF1}"/>
                </a:ext>
              </a:extLst>
            </p:cNvPr>
            <p:cNvSpPr txBox="1"/>
            <p:nvPr/>
          </p:nvSpPr>
          <p:spPr>
            <a:xfrm rot="5400000">
              <a:off x="7641315" y="4996683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B24E1B3-573D-4334-98FA-AF0382953661}"/>
                </a:ext>
              </a:extLst>
            </p:cNvPr>
            <p:cNvSpPr txBox="1"/>
            <p:nvPr/>
          </p:nvSpPr>
          <p:spPr>
            <a:xfrm>
              <a:off x="10252606" y="2321539"/>
              <a:ext cx="1868525" cy="25853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 dirty="0"/>
                <a:t>Resected Regions</a:t>
              </a:r>
            </a:p>
            <a:p>
              <a:r>
                <a:rPr lang="en-US" dirty="0"/>
                <a:t>  92% right </a:t>
              </a:r>
              <a:r>
                <a:rPr lang="en-US" dirty="0" err="1"/>
                <a:t>hipp</a:t>
              </a:r>
              <a:r>
                <a:rPr lang="en-US" dirty="0"/>
                <a:t>.</a:t>
              </a:r>
            </a:p>
            <a:p>
              <a:r>
                <a:rPr lang="en-US" dirty="0"/>
                <a:t>  0% left </a:t>
              </a:r>
              <a:r>
                <a:rPr lang="en-US" dirty="0" err="1"/>
                <a:t>hipp</a:t>
              </a:r>
              <a:r>
                <a:rPr lang="en-US" dirty="0"/>
                <a:t>.</a:t>
              </a:r>
            </a:p>
            <a:p>
              <a:endParaRPr lang="en-US" dirty="0"/>
            </a:p>
            <a:p>
              <a:r>
                <a:rPr lang="en-US" dirty="0"/>
                <a:t>  0% left ACC</a:t>
              </a:r>
            </a:p>
            <a:p>
              <a:endParaRPr lang="en-US" dirty="0"/>
            </a:p>
            <a:p>
              <a:r>
                <a:rPr lang="en-US" u="sng" dirty="0"/>
                <a:t>Resection Volume</a:t>
              </a:r>
            </a:p>
            <a:p>
              <a:r>
                <a:rPr lang="en-US" dirty="0"/>
                <a:t>  2cm²</a:t>
              </a:r>
            </a:p>
            <a:p>
              <a:endParaRPr lang="en-US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B5AB60D-D078-4C6B-96A9-647AD8DCDF2E}"/>
                </a:ext>
              </a:extLst>
            </p:cNvPr>
            <p:cNvSpPr txBox="1"/>
            <p:nvPr/>
          </p:nvSpPr>
          <p:spPr>
            <a:xfrm rot="5400000">
              <a:off x="10912403" y="3152000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pic>
          <p:nvPicPr>
            <p:cNvPr id="5" name="Content Placeholder 11">
              <a:extLst>
                <a:ext uri="{FF2B5EF4-FFF2-40B4-BE49-F238E27FC236}">
                  <a16:creationId xmlns:a16="http://schemas.microsoft.com/office/drawing/2014/main" id="{CCE10BBE-2ACF-438D-9A26-C06ECA9371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9589" y="2635540"/>
              <a:ext cx="1403893" cy="1411400"/>
            </a:xfrm>
            <a:prstGeom prst="rect">
              <a:avLst/>
            </a:prstGeom>
          </p:spPr>
        </p:pic>
        <p:pic>
          <p:nvPicPr>
            <p:cNvPr id="6" name="Content Placeholder 12">
              <a:extLst>
                <a:ext uri="{FF2B5EF4-FFF2-40B4-BE49-F238E27FC236}">
                  <a16:creationId xmlns:a16="http://schemas.microsoft.com/office/drawing/2014/main" id="{181B6E8E-3017-451E-9F33-05C70B5223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8098" y="4406448"/>
              <a:ext cx="1444580" cy="1411401"/>
            </a:xfrm>
            <a:prstGeom prst="rect">
              <a:avLst/>
            </a:prstGeom>
          </p:spPr>
        </p:pic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71C9EA42-27A2-4727-A952-19D59D03FC37}"/>
              </a:ext>
            </a:extLst>
          </p:cNvPr>
          <p:cNvSpPr txBox="1"/>
          <p:nvPr/>
        </p:nvSpPr>
        <p:spPr>
          <a:xfrm>
            <a:off x="3768646" y="414806"/>
            <a:ext cx="46258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Proposed Analysis Pipeline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30A758A-DE8C-4D37-9E48-F1BE9C837624}"/>
              </a:ext>
            </a:extLst>
          </p:cNvPr>
          <p:cNvSpPr txBox="1"/>
          <p:nvPr/>
        </p:nvSpPr>
        <p:spPr>
          <a:xfrm>
            <a:off x="8610207" y="2840779"/>
            <a:ext cx="377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vs</a:t>
            </a:r>
          </a:p>
        </p:txBody>
      </p:sp>
    </p:spTree>
    <p:extLst>
      <p:ext uri="{BB962C8B-B14F-4D97-AF65-F5344CB8AC3E}">
        <p14:creationId xmlns:p14="http://schemas.microsoft.com/office/powerpoint/2010/main" val="3423412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07B1EBAF-7604-40B3-89A1-7F8944B915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70" y="1388303"/>
            <a:ext cx="12153630" cy="546969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DFC7698-390B-42AB-BC22-4A47730793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4346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A386A5-A04C-4414-89F6-4935CB77E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Neural networks for image classification</a:t>
            </a:r>
          </a:p>
        </p:txBody>
      </p:sp>
      <p:pic>
        <p:nvPicPr>
          <p:cNvPr id="12" name="Content Placeholder 8">
            <a:extLst>
              <a:ext uri="{FF2B5EF4-FFF2-40B4-BE49-F238E27FC236}">
                <a16:creationId xmlns:a16="http://schemas.microsoft.com/office/drawing/2014/main" id="{EA86424D-0773-4FA4-A579-2E7A0A0D5D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494744" y="1675227"/>
            <a:ext cx="9202511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374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6F8D3F0-753E-4156-B419-5D45FB558B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175" y="1388303"/>
            <a:ext cx="12197175" cy="546969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A386A5-A04C-4414-89F6-4935CB77E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Neural networks </a:t>
            </a:r>
            <a:r>
              <a:rPr lang="en-US" sz="3200" dirty="0">
                <a:solidFill>
                  <a:schemeClr val="bg1"/>
                </a:solidFill>
              </a:rPr>
              <a:t>for object detection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69D1AD-A9FD-4985-8FB7-B98C2D2985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4796" y="2607810"/>
            <a:ext cx="3867150" cy="35147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EBEAA73-4030-4C2D-B1F2-F07B98A69B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1879" y="3338513"/>
            <a:ext cx="4505325" cy="18573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B4ACCD4-3CDB-468C-A0B9-B5752709DC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4346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C933491-6BAF-4837-8725-68CAB980DF30}"/>
              </a:ext>
            </a:extLst>
          </p:cNvPr>
          <p:cNvSpPr txBox="1"/>
          <p:nvPr/>
        </p:nvSpPr>
        <p:spPr>
          <a:xfrm>
            <a:off x="1875363" y="2238478"/>
            <a:ext cx="2601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Problem 1: classify image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AC5747-34AE-4AC4-9C6A-4F3399360E3F}"/>
              </a:ext>
            </a:extLst>
          </p:cNvPr>
          <p:cNvSpPr txBox="1"/>
          <p:nvPr/>
        </p:nvSpPr>
        <p:spPr>
          <a:xfrm>
            <a:off x="6976026" y="2238478"/>
            <a:ext cx="3401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Problem 2: detect object in image</a:t>
            </a:r>
          </a:p>
        </p:txBody>
      </p:sp>
    </p:spTree>
    <p:extLst>
      <p:ext uri="{BB962C8B-B14F-4D97-AF65-F5344CB8AC3E}">
        <p14:creationId xmlns:p14="http://schemas.microsoft.com/office/powerpoint/2010/main" val="1652656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30D80D04-9CB5-49AE-BF9F-6A33806C08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143"/>
            <a:ext cx="12205855" cy="6865143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A1D66487-C64E-4109-95A7-65763D23E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Segmentation in epilepsy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4BC464C-8B2B-4425-9D64-B8E3A3A9FA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Pre Resection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841E492B-7DE7-4114-AA21-0A778F60ED5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586187" y="2505075"/>
            <a:ext cx="3664989" cy="3684588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1DE3296-EF6D-4B8A-B602-84E38C3279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Post Resection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BD774096-D45F-49BD-B956-E93E93E2981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6878191" y="2505075"/>
            <a:ext cx="3771205" cy="3684588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DEBE209-5689-4B19-A541-2BB8E987DCED}"/>
              </a:ext>
            </a:extLst>
          </p:cNvPr>
          <p:cNvSpPr/>
          <p:nvPr/>
        </p:nvSpPr>
        <p:spPr>
          <a:xfrm>
            <a:off x="7155346" y="4483956"/>
            <a:ext cx="1452206" cy="692881"/>
          </a:xfrm>
          <a:prstGeom prst="ellipse">
            <a:avLst/>
          </a:prstGeom>
          <a:solidFill>
            <a:srgbClr val="FF0000">
              <a:alpha val="14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652DDB3-2F14-4EB7-AD43-99F56EF121B7}"/>
              </a:ext>
            </a:extLst>
          </p:cNvPr>
          <p:cNvSpPr/>
          <p:nvPr/>
        </p:nvSpPr>
        <p:spPr>
          <a:xfrm>
            <a:off x="1796962" y="4483956"/>
            <a:ext cx="1452206" cy="692881"/>
          </a:xfrm>
          <a:prstGeom prst="ellipse">
            <a:avLst/>
          </a:prstGeom>
          <a:solidFill>
            <a:srgbClr val="FF0000">
              <a:alpha val="14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029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27ABE05-16D4-417D-98EA-976BD65DC3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-7143"/>
            <a:ext cx="12205855" cy="68651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AF30A5F-A25D-480A-BFCD-2C81C0AE7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Labeled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5F69D-032C-4DE0-8BDE-2FF239EA2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191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37 subjects total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23 Training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7 	Testing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7 Validation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0080-0250">
            <a:hlinkClick r:id="" action="ppaction://media"/>
            <a:extLst>
              <a:ext uri="{FF2B5EF4-FFF2-40B4-BE49-F238E27FC236}">
                <a16:creationId xmlns:a16="http://schemas.microsoft.com/office/drawing/2014/main" id="{56B5C2B6-C917-4EF0-B8CF-38F65B4BB806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6662114" y="1786334"/>
            <a:ext cx="4841851" cy="4429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991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7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12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17D94BE7-5534-4B7B-A063-B539D591819C}"/>
              </a:ext>
            </a:extLst>
          </p:cNvPr>
          <p:cNvSpPr/>
          <p:nvPr/>
        </p:nvSpPr>
        <p:spPr>
          <a:xfrm>
            <a:off x="1514078" y="5854762"/>
            <a:ext cx="364026" cy="36402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91ADEA5-AC7A-4CA8-829C-BDC7EAC0CED3}"/>
              </a:ext>
            </a:extLst>
          </p:cNvPr>
          <p:cNvSpPr txBox="1"/>
          <p:nvPr/>
        </p:nvSpPr>
        <p:spPr>
          <a:xfrm>
            <a:off x="1878104" y="5854762"/>
            <a:ext cx="2551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Convolution +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Layer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D3BBB11-6131-4EEB-B0D1-387F0255D590}"/>
              </a:ext>
            </a:extLst>
          </p:cNvPr>
          <p:cNvSpPr/>
          <p:nvPr/>
        </p:nvSpPr>
        <p:spPr>
          <a:xfrm>
            <a:off x="1514632" y="6324329"/>
            <a:ext cx="364026" cy="36402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1F07F23-12BA-4988-9AD0-338F65860917}"/>
              </a:ext>
            </a:extLst>
          </p:cNvPr>
          <p:cNvSpPr txBox="1"/>
          <p:nvPr/>
        </p:nvSpPr>
        <p:spPr>
          <a:xfrm>
            <a:off x="1895522" y="6311890"/>
            <a:ext cx="14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Pooling Layer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F121EF86-0F2E-463B-B79F-05A29F909E6B}"/>
              </a:ext>
            </a:extLst>
          </p:cNvPr>
          <p:cNvSpPr/>
          <p:nvPr/>
        </p:nvSpPr>
        <p:spPr>
          <a:xfrm>
            <a:off x="5070727" y="5890047"/>
            <a:ext cx="364026" cy="364026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720EE75-4DBB-4572-B0EF-D96ECB10F1EB}"/>
              </a:ext>
            </a:extLst>
          </p:cNvPr>
          <p:cNvSpPr txBox="1"/>
          <p:nvPr/>
        </p:nvSpPr>
        <p:spPr>
          <a:xfrm>
            <a:off x="5414747" y="5891965"/>
            <a:ext cx="3690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Deconvolution + Concatenation Layer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E309D50-D82C-48FF-9F61-D52F51A045F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93" t="25571" r="29094" b="34823"/>
          <a:stretch/>
        </p:blipFill>
        <p:spPr>
          <a:xfrm>
            <a:off x="347234" y="2608176"/>
            <a:ext cx="1098849" cy="2710105"/>
          </a:xfrm>
          <a:prstGeom prst="rect">
            <a:avLst/>
          </a:prstGeom>
          <a:scene3d>
            <a:camera prst="isometricLeftDown"/>
            <a:lightRig rig="threePt" dir="t"/>
          </a:scene3d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8BEA99E-6BAF-4513-A5F2-145D2A99AEEA}"/>
              </a:ext>
            </a:extLst>
          </p:cNvPr>
          <p:cNvPicPr>
            <a:picLocks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6192" t="37017" r="33117" b="32901"/>
          <a:stretch/>
        </p:blipFill>
        <p:spPr>
          <a:xfrm rot="3600000" flipH="1">
            <a:off x="10175832" y="3399381"/>
            <a:ext cx="2706624" cy="1097280"/>
          </a:xfrm>
          <a:prstGeom prst="rect">
            <a:avLst/>
          </a:prstGeom>
          <a:scene3d>
            <a:camera prst="isometricLeftDown"/>
            <a:lightRig rig="threePt" dir="t"/>
          </a:scene3d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D1997FF-2604-48CA-830A-85F0428C2851}"/>
              </a:ext>
            </a:extLst>
          </p:cNvPr>
          <p:cNvCxnSpPr>
            <a:cxnSpLocks/>
          </p:cNvCxnSpPr>
          <p:nvPr/>
        </p:nvCxnSpPr>
        <p:spPr>
          <a:xfrm>
            <a:off x="392934" y="5008930"/>
            <a:ext cx="989406" cy="557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600B3A7A-FFF5-4370-8195-37C459862C94}"/>
              </a:ext>
            </a:extLst>
          </p:cNvPr>
          <p:cNvCxnSpPr>
            <a:cxnSpLocks/>
          </p:cNvCxnSpPr>
          <p:nvPr/>
        </p:nvCxnSpPr>
        <p:spPr>
          <a:xfrm flipV="1">
            <a:off x="392934" y="2474746"/>
            <a:ext cx="0" cy="2534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AE2F683E-0F25-4AAB-A265-82C07F33FA29}"/>
              </a:ext>
            </a:extLst>
          </p:cNvPr>
          <p:cNvCxnSpPr>
            <a:cxnSpLocks/>
          </p:cNvCxnSpPr>
          <p:nvPr/>
        </p:nvCxnSpPr>
        <p:spPr>
          <a:xfrm flipV="1">
            <a:off x="10980797" y="4899991"/>
            <a:ext cx="1119698" cy="666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0D14E2BF-C695-4187-B9EF-8D06595B914E}"/>
              </a:ext>
            </a:extLst>
          </p:cNvPr>
          <p:cNvGrpSpPr/>
          <p:nvPr/>
        </p:nvGrpSpPr>
        <p:grpSpPr>
          <a:xfrm>
            <a:off x="1579591" y="1586541"/>
            <a:ext cx="9401206" cy="3980003"/>
            <a:chOff x="1579591" y="1586541"/>
            <a:chExt cx="9401206" cy="3980003"/>
          </a:xfrm>
        </p:grpSpPr>
        <p:sp>
          <p:nvSpPr>
            <p:cNvPr id="42" name="Cube 41">
              <a:extLst>
                <a:ext uri="{FF2B5EF4-FFF2-40B4-BE49-F238E27FC236}">
                  <a16:creationId xmlns:a16="http://schemas.microsoft.com/office/drawing/2014/main" id="{742B5E8A-4A13-4D63-AE60-1A4BB7EFDF2E}"/>
                </a:ext>
              </a:extLst>
            </p:cNvPr>
            <p:cNvSpPr/>
            <p:nvPr/>
          </p:nvSpPr>
          <p:spPr>
            <a:xfrm rot="10800000" flipV="1">
              <a:off x="10022455" y="2453745"/>
              <a:ext cx="808074" cy="2934586"/>
            </a:xfrm>
            <a:prstGeom prst="cube">
              <a:avLst>
                <a:gd name="adj" fmla="val 8924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Cube 42">
              <a:extLst>
                <a:ext uri="{FF2B5EF4-FFF2-40B4-BE49-F238E27FC236}">
                  <a16:creationId xmlns:a16="http://schemas.microsoft.com/office/drawing/2014/main" id="{375FF01A-1AAA-4B65-A3CF-2319927AE692}"/>
                </a:ext>
              </a:extLst>
            </p:cNvPr>
            <p:cNvSpPr/>
            <p:nvPr/>
          </p:nvSpPr>
          <p:spPr>
            <a:xfrm rot="10800000" flipV="1">
              <a:off x="9864816" y="2453745"/>
              <a:ext cx="808074" cy="2934586"/>
            </a:xfrm>
            <a:prstGeom prst="cube">
              <a:avLst>
                <a:gd name="adj" fmla="val 8924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Cube 43">
              <a:extLst>
                <a:ext uri="{FF2B5EF4-FFF2-40B4-BE49-F238E27FC236}">
                  <a16:creationId xmlns:a16="http://schemas.microsoft.com/office/drawing/2014/main" id="{E0FC42FA-AF48-430B-9907-7F9D36385693}"/>
                </a:ext>
              </a:extLst>
            </p:cNvPr>
            <p:cNvSpPr/>
            <p:nvPr/>
          </p:nvSpPr>
          <p:spPr>
            <a:xfrm rot="10800000" flipV="1">
              <a:off x="9707178" y="2453745"/>
              <a:ext cx="808074" cy="2934586"/>
            </a:xfrm>
            <a:prstGeom prst="cube">
              <a:avLst>
                <a:gd name="adj" fmla="val 89246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Cube 38">
              <a:extLst>
                <a:ext uri="{FF2B5EF4-FFF2-40B4-BE49-F238E27FC236}">
                  <a16:creationId xmlns:a16="http://schemas.microsoft.com/office/drawing/2014/main" id="{4BDB252A-0144-4C37-8718-C4C1AB573917}"/>
                </a:ext>
              </a:extLst>
            </p:cNvPr>
            <p:cNvSpPr/>
            <p:nvPr/>
          </p:nvSpPr>
          <p:spPr>
            <a:xfrm rot="10800000" flipV="1">
              <a:off x="9265448" y="3194796"/>
              <a:ext cx="402336" cy="1472184"/>
            </a:xfrm>
            <a:prstGeom prst="cube">
              <a:avLst>
                <a:gd name="adj" fmla="val 7007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Cube 39">
              <a:extLst>
                <a:ext uri="{FF2B5EF4-FFF2-40B4-BE49-F238E27FC236}">
                  <a16:creationId xmlns:a16="http://schemas.microsoft.com/office/drawing/2014/main" id="{2631AFBB-BFD2-4551-B0E5-0BCAD1955ED3}"/>
                </a:ext>
              </a:extLst>
            </p:cNvPr>
            <p:cNvSpPr/>
            <p:nvPr/>
          </p:nvSpPr>
          <p:spPr>
            <a:xfrm rot="10800000" flipV="1">
              <a:off x="9085156" y="3194796"/>
              <a:ext cx="402336" cy="1472184"/>
            </a:xfrm>
            <a:prstGeom prst="cube">
              <a:avLst>
                <a:gd name="adj" fmla="val 7007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Cube 40">
              <a:extLst>
                <a:ext uri="{FF2B5EF4-FFF2-40B4-BE49-F238E27FC236}">
                  <a16:creationId xmlns:a16="http://schemas.microsoft.com/office/drawing/2014/main" id="{E5651ED1-3472-4A2E-9BE0-A28F980BA5E4}"/>
                </a:ext>
              </a:extLst>
            </p:cNvPr>
            <p:cNvSpPr/>
            <p:nvPr/>
          </p:nvSpPr>
          <p:spPr>
            <a:xfrm rot="10800000" flipV="1">
              <a:off x="8904398" y="3194796"/>
              <a:ext cx="402336" cy="1472184"/>
            </a:xfrm>
            <a:prstGeom prst="cube">
              <a:avLst>
                <a:gd name="adj" fmla="val 70072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Cube 35">
              <a:extLst>
                <a:ext uri="{FF2B5EF4-FFF2-40B4-BE49-F238E27FC236}">
                  <a16:creationId xmlns:a16="http://schemas.microsoft.com/office/drawing/2014/main" id="{F5E2EDBC-38A4-4469-B456-B00EDAD9118B}"/>
                </a:ext>
              </a:extLst>
            </p:cNvPr>
            <p:cNvSpPr/>
            <p:nvPr/>
          </p:nvSpPr>
          <p:spPr>
            <a:xfrm rot="10800000" flipV="1">
              <a:off x="8477942" y="3505117"/>
              <a:ext cx="386380" cy="831841"/>
            </a:xfrm>
            <a:prstGeom prst="cube">
              <a:avLst>
                <a:gd name="adj" fmla="val 5315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Cube 36">
              <a:extLst>
                <a:ext uri="{FF2B5EF4-FFF2-40B4-BE49-F238E27FC236}">
                  <a16:creationId xmlns:a16="http://schemas.microsoft.com/office/drawing/2014/main" id="{2020859E-C098-42E6-9057-BF672D47A060}"/>
                </a:ext>
              </a:extLst>
            </p:cNvPr>
            <p:cNvSpPr/>
            <p:nvPr/>
          </p:nvSpPr>
          <p:spPr>
            <a:xfrm rot="10800000" flipV="1">
              <a:off x="8215907" y="3505117"/>
              <a:ext cx="386380" cy="831841"/>
            </a:xfrm>
            <a:prstGeom prst="cube">
              <a:avLst>
                <a:gd name="adj" fmla="val 5315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Cube 37">
              <a:extLst>
                <a:ext uri="{FF2B5EF4-FFF2-40B4-BE49-F238E27FC236}">
                  <a16:creationId xmlns:a16="http://schemas.microsoft.com/office/drawing/2014/main" id="{5334F734-841B-45FE-BF18-5BCC4B133F78}"/>
                </a:ext>
              </a:extLst>
            </p:cNvPr>
            <p:cNvSpPr/>
            <p:nvPr/>
          </p:nvSpPr>
          <p:spPr>
            <a:xfrm rot="10800000" flipV="1">
              <a:off x="7966770" y="3505117"/>
              <a:ext cx="386380" cy="831841"/>
            </a:xfrm>
            <a:prstGeom prst="cube">
              <a:avLst>
                <a:gd name="adj" fmla="val 53153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Cube 24">
              <a:extLst>
                <a:ext uri="{FF2B5EF4-FFF2-40B4-BE49-F238E27FC236}">
                  <a16:creationId xmlns:a16="http://schemas.microsoft.com/office/drawing/2014/main" id="{275A196F-916E-45C3-9A80-E5640F10BD6B}"/>
                </a:ext>
              </a:extLst>
            </p:cNvPr>
            <p:cNvSpPr/>
            <p:nvPr/>
          </p:nvSpPr>
          <p:spPr>
            <a:xfrm rot="10800000" flipV="1">
              <a:off x="5434754" y="3710726"/>
              <a:ext cx="486183" cy="420624"/>
            </a:xfrm>
            <a:prstGeom prst="cube">
              <a:avLst>
                <a:gd name="adj" fmla="val 24777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Cube 23">
              <a:extLst>
                <a:ext uri="{FF2B5EF4-FFF2-40B4-BE49-F238E27FC236}">
                  <a16:creationId xmlns:a16="http://schemas.microsoft.com/office/drawing/2014/main" id="{C1205304-C973-4E23-A69B-DF28416B7DD5}"/>
                </a:ext>
              </a:extLst>
            </p:cNvPr>
            <p:cNvSpPr/>
            <p:nvPr/>
          </p:nvSpPr>
          <p:spPr>
            <a:xfrm rot="10800000" flipV="1">
              <a:off x="5015229" y="3710726"/>
              <a:ext cx="486183" cy="420624"/>
            </a:xfrm>
            <a:prstGeom prst="cube">
              <a:avLst>
                <a:gd name="adj" fmla="val 2477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Cube 22">
              <a:extLst>
                <a:ext uri="{FF2B5EF4-FFF2-40B4-BE49-F238E27FC236}">
                  <a16:creationId xmlns:a16="http://schemas.microsoft.com/office/drawing/2014/main" id="{E440BCAD-85EF-41D3-8DDE-B7A105F11836}"/>
                </a:ext>
              </a:extLst>
            </p:cNvPr>
            <p:cNvSpPr/>
            <p:nvPr/>
          </p:nvSpPr>
          <p:spPr>
            <a:xfrm rot="10800000" flipV="1">
              <a:off x="4595704" y="3710726"/>
              <a:ext cx="486183" cy="420624"/>
            </a:xfrm>
            <a:prstGeom prst="cube">
              <a:avLst>
                <a:gd name="adj" fmla="val 2477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Cube 25">
              <a:extLst>
                <a:ext uri="{FF2B5EF4-FFF2-40B4-BE49-F238E27FC236}">
                  <a16:creationId xmlns:a16="http://schemas.microsoft.com/office/drawing/2014/main" id="{AA396DB9-C7DD-478F-BD4A-FA21BC1F10AF}"/>
                </a:ext>
              </a:extLst>
            </p:cNvPr>
            <p:cNvSpPr/>
            <p:nvPr/>
          </p:nvSpPr>
          <p:spPr>
            <a:xfrm rot="10800000" flipV="1">
              <a:off x="6030713" y="3863681"/>
              <a:ext cx="486183" cy="152817"/>
            </a:xfrm>
            <a:prstGeom prst="cube">
              <a:avLst>
                <a:gd name="adj" fmla="val 2477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Cube 30">
              <a:extLst>
                <a:ext uri="{FF2B5EF4-FFF2-40B4-BE49-F238E27FC236}">
                  <a16:creationId xmlns:a16="http://schemas.microsoft.com/office/drawing/2014/main" id="{34F77D90-415B-4A9A-AB44-C463A54C24CC}"/>
                </a:ext>
              </a:extLst>
            </p:cNvPr>
            <p:cNvSpPr/>
            <p:nvPr/>
          </p:nvSpPr>
          <p:spPr>
            <a:xfrm rot="10800000" flipV="1">
              <a:off x="5992072" y="4034997"/>
              <a:ext cx="486183" cy="152817"/>
            </a:xfrm>
            <a:prstGeom prst="cube">
              <a:avLst>
                <a:gd name="adj" fmla="val 2477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Cube 31">
              <a:extLst>
                <a:ext uri="{FF2B5EF4-FFF2-40B4-BE49-F238E27FC236}">
                  <a16:creationId xmlns:a16="http://schemas.microsoft.com/office/drawing/2014/main" id="{94255D0A-D1A5-422A-AB80-170418F5106C}"/>
                </a:ext>
              </a:extLst>
            </p:cNvPr>
            <p:cNvSpPr/>
            <p:nvPr/>
          </p:nvSpPr>
          <p:spPr>
            <a:xfrm rot="10800000" flipV="1">
              <a:off x="6066126" y="3683936"/>
              <a:ext cx="486183" cy="152817"/>
            </a:xfrm>
            <a:prstGeom prst="cube">
              <a:avLst>
                <a:gd name="adj" fmla="val 24777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Cube 32">
              <a:extLst>
                <a:ext uri="{FF2B5EF4-FFF2-40B4-BE49-F238E27FC236}">
                  <a16:creationId xmlns:a16="http://schemas.microsoft.com/office/drawing/2014/main" id="{F4DC3F13-DD48-45ED-89ED-4076299457C4}"/>
                </a:ext>
              </a:extLst>
            </p:cNvPr>
            <p:cNvSpPr/>
            <p:nvPr/>
          </p:nvSpPr>
          <p:spPr>
            <a:xfrm rot="10800000" flipV="1">
              <a:off x="7444222" y="3710726"/>
              <a:ext cx="486183" cy="420624"/>
            </a:xfrm>
            <a:prstGeom prst="cube">
              <a:avLst>
                <a:gd name="adj" fmla="val 2477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Cube 33">
              <a:extLst>
                <a:ext uri="{FF2B5EF4-FFF2-40B4-BE49-F238E27FC236}">
                  <a16:creationId xmlns:a16="http://schemas.microsoft.com/office/drawing/2014/main" id="{9EBCBBA8-7D1F-4D1C-BD91-81DEA22AD1C4}"/>
                </a:ext>
              </a:extLst>
            </p:cNvPr>
            <p:cNvSpPr/>
            <p:nvPr/>
          </p:nvSpPr>
          <p:spPr>
            <a:xfrm rot="10800000" flipV="1">
              <a:off x="7024697" y="3710726"/>
              <a:ext cx="486183" cy="420624"/>
            </a:xfrm>
            <a:prstGeom prst="cube">
              <a:avLst>
                <a:gd name="adj" fmla="val 2477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Cube 34">
              <a:extLst>
                <a:ext uri="{FF2B5EF4-FFF2-40B4-BE49-F238E27FC236}">
                  <a16:creationId xmlns:a16="http://schemas.microsoft.com/office/drawing/2014/main" id="{F20F39BA-95B1-47A8-8DD1-96AF35F81C8E}"/>
                </a:ext>
              </a:extLst>
            </p:cNvPr>
            <p:cNvSpPr/>
            <p:nvPr/>
          </p:nvSpPr>
          <p:spPr>
            <a:xfrm rot="10800000" flipV="1">
              <a:off x="6605172" y="3710726"/>
              <a:ext cx="486183" cy="420624"/>
            </a:xfrm>
            <a:prstGeom prst="cube">
              <a:avLst>
                <a:gd name="adj" fmla="val 24777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Cube 21">
              <a:extLst>
                <a:ext uri="{FF2B5EF4-FFF2-40B4-BE49-F238E27FC236}">
                  <a16:creationId xmlns:a16="http://schemas.microsoft.com/office/drawing/2014/main" id="{916C8969-D989-4AF9-A010-96AEA6748013}"/>
                </a:ext>
              </a:extLst>
            </p:cNvPr>
            <p:cNvSpPr/>
            <p:nvPr/>
          </p:nvSpPr>
          <p:spPr>
            <a:xfrm rot="10800000" flipV="1">
              <a:off x="4156854" y="3505117"/>
              <a:ext cx="386380" cy="831841"/>
            </a:xfrm>
            <a:prstGeom prst="cube">
              <a:avLst>
                <a:gd name="adj" fmla="val 53153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Cube 20">
              <a:extLst>
                <a:ext uri="{FF2B5EF4-FFF2-40B4-BE49-F238E27FC236}">
                  <a16:creationId xmlns:a16="http://schemas.microsoft.com/office/drawing/2014/main" id="{A34137D0-277E-4677-8240-6299372518C1}"/>
                </a:ext>
              </a:extLst>
            </p:cNvPr>
            <p:cNvSpPr/>
            <p:nvPr/>
          </p:nvSpPr>
          <p:spPr>
            <a:xfrm rot="10800000" flipV="1">
              <a:off x="3894819" y="3505117"/>
              <a:ext cx="386380" cy="831841"/>
            </a:xfrm>
            <a:prstGeom prst="cube">
              <a:avLst>
                <a:gd name="adj" fmla="val 5315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Cube 15">
              <a:extLst>
                <a:ext uri="{FF2B5EF4-FFF2-40B4-BE49-F238E27FC236}">
                  <a16:creationId xmlns:a16="http://schemas.microsoft.com/office/drawing/2014/main" id="{BA60B42B-4CBB-4685-B589-D3CF142882A2}"/>
                </a:ext>
              </a:extLst>
            </p:cNvPr>
            <p:cNvSpPr/>
            <p:nvPr/>
          </p:nvSpPr>
          <p:spPr>
            <a:xfrm rot="10800000" flipV="1">
              <a:off x="3645682" y="3505117"/>
              <a:ext cx="386380" cy="831841"/>
            </a:xfrm>
            <a:prstGeom prst="cube">
              <a:avLst>
                <a:gd name="adj" fmla="val 5315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Cube 19">
              <a:extLst>
                <a:ext uri="{FF2B5EF4-FFF2-40B4-BE49-F238E27FC236}">
                  <a16:creationId xmlns:a16="http://schemas.microsoft.com/office/drawing/2014/main" id="{926869BC-5237-41B7-9560-53339CA6D18B}"/>
                </a:ext>
              </a:extLst>
            </p:cNvPr>
            <p:cNvSpPr/>
            <p:nvPr/>
          </p:nvSpPr>
          <p:spPr>
            <a:xfrm rot="10800000" flipV="1">
              <a:off x="3193845" y="3184946"/>
              <a:ext cx="402336" cy="1472184"/>
            </a:xfrm>
            <a:prstGeom prst="cube">
              <a:avLst>
                <a:gd name="adj" fmla="val 70072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Cube 18">
              <a:extLst>
                <a:ext uri="{FF2B5EF4-FFF2-40B4-BE49-F238E27FC236}">
                  <a16:creationId xmlns:a16="http://schemas.microsoft.com/office/drawing/2014/main" id="{A7DE2D79-1AC5-460A-B79F-D8DF9AED408A}"/>
                </a:ext>
              </a:extLst>
            </p:cNvPr>
            <p:cNvSpPr/>
            <p:nvPr/>
          </p:nvSpPr>
          <p:spPr>
            <a:xfrm rot="10800000" flipV="1">
              <a:off x="3013553" y="3184946"/>
              <a:ext cx="402336" cy="1472184"/>
            </a:xfrm>
            <a:prstGeom prst="cube">
              <a:avLst>
                <a:gd name="adj" fmla="val 7007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Cube 10">
              <a:extLst>
                <a:ext uri="{FF2B5EF4-FFF2-40B4-BE49-F238E27FC236}">
                  <a16:creationId xmlns:a16="http://schemas.microsoft.com/office/drawing/2014/main" id="{472465D9-D4FA-4897-9345-1177FF708ABB}"/>
                </a:ext>
              </a:extLst>
            </p:cNvPr>
            <p:cNvSpPr/>
            <p:nvPr/>
          </p:nvSpPr>
          <p:spPr>
            <a:xfrm rot="10800000" flipV="1">
              <a:off x="2832795" y="3184946"/>
              <a:ext cx="402336" cy="1472184"/>
            </a:xfrm>
            <a:prstGeom prst="cube">
              <a:avLst>
                <a:gd name="adj" fmla="val 7007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Cube 11">
              <a:extLst>
                <a:ext uri="{FF2B5EF4-FFF2-40B4-BE49-F238E27FC236}">
                  <a16:creationId xmlns:a16="http://schemas.microsoft.com/office/drawing/2014/main" id="{6CCB1AEC-A695-4CEE-B2C3-C960C0E5B49F}"/>
                </a:ext>
              </a:extLst>
            </p:cNvPr>
            <p:cNvSpPr/>
            <p:nvPr/>
          </p:nvSpPr>
          <p:spPr>
            <a:xfrm rot="10800000" flipV="1">
              <a:off x="1982681" y="2453745"/>
              <a:ext cx="808074" cy="2934586"/>
            </a:xfrm>
            <a:prstGeom prst="cube">
              <a:avLst>
                <a:gd name="adj" fmla="val 89246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Cube 7">
              <a:extLst>
                <a:ext uri="{FF2B5EF4-FFF2-40B4-BE49-F238E27FC236}">
                  <a16:creationId xmlns:a16="http://schemas.microsoft.com/office/drawing/2014/main" id="{20D42F9F-534B-4D7F-A5D5-E75D6A28F454}"/>
                </a:ext>
              </a:extLst>
            </p:cNvPr>
            <p:cNvSpPr/>
            <p:nvPr/>
          </p:nvSpPr>
          <p:spPr>
            <a:xfrm rot="10800000" flipV="1">
              <a:off x="1825042" y="2453745"/>
              <a:ext cx="808074" cy="2934586"/>
            </a:xfrm>
            <a:prstGeom prst="cube">
              <a:avLst>
                <a:gd name="adj" fmla="val 8924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Cube 5">
              <a:extLst>
                <a:ext uri="{FF2B5EF4-FFF2-40B4-BE49-F238E27FC236}">
                  <a16:creationId xmlns:a16="http://schemas.microsoft.com/office/drawing/2014/main" id="{C25DF3F5-AEE5-4109-8B52-5C8C339A2DE2}"/>
                </a:ext>
              </a:extLst>
            </p:cNvPr>
            <p:cNvSpPr/>
            <p:nvPr/>
          </p:nvSpPr>
          <p:spPr>
            <a:xfrm rot="10800000" flipV="1">
              <a:off x="1667404" y="2453745"/>
              <a:ext cx="808074" cy="2934586"/>
            </a:xfrm>
            <a:prstGeom prst="cube">
              <a:avLst>
                <a:gd name="adj" fmla="val 8924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8B0ABC1-1D3D-4EBD-BB1E-45279881EA3F}"/>
                </a:ext>
              </a:extLst>
            </p:cNvPr>
            <p:cNvSpPr txBox="1"/>
            <p:nvPr/>
          </p:nvSpPr>
          <p:spPr>
            <a:xfrm>
              <a:off x="1579591" y="2157119"/>
              <a:ext cx="10823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224x224x32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CEA2EDC-5196-4C40-8C60-19057B0CED3C}"/>
                </a:ext>
              </a:extLst>
            </p:cNvPr>
            <p:cNvSpPr txBox="1"/>
            <p:nvPr/>
          </p:nvSpPr>
          <p:spPr>
            <a:xfrm>
              <a:off x="2721829" y="2880972"/>
              <a:ext cx="10690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112x112x64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EE8161E-2F62-47A6-A0DB-3BE9C587B6FB}"/>
                </a:ext>
              </a:extLst>
            </p:cNvPr>
            <p:cNvSpPr txBox="1"/>
            <p:nvPr/>
          </p:nvSpPr>
          <p:spPr>
            <a:xfrm>
              <a:off x="3552335" y="3233784"/>
              <a:ext cx="9925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56x56x128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CB4976B-9CCA-4494-A5C6-B3172943E9BA}"/>
                </a:ext>
              </a:extLst>
            </p:cNvPr>
            <p:cNvSpPr txBox="1"/>
            <p:nvPr/>
          </p:nvSpPr>
          <p:spPr>
            <a:xfrm>
              <a:off x="4722964" y="3461632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28x28x64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80F3A6A-ABE4-4738-BFC5-DA80762AF18F}"/>
                </a:ext>
              </a:extLst>
            </p:cNvPr>
            <p:cNvSpPr txBox="1"/>
            <p:nvPr/>
          </p:nvSpPr>
          <p:spPr>
            <a:xfrm>
              <a:off x="5760522" y="3402947"/>
              <a:ext cx="9925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14x14x128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7F681AE-C9EE-4B01-9040-204FFA3151D5}"/>
                </a:ext>
              </a:extLst>
            </p:cNvPr>
            <p:cNvSpPr txBox="1"/>
            <p:nvPr/>
          </p:nvSpPr>
          <p:spPr>
            <a:xfrm>
              <a:off x="6837106" y="3431161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28x28x64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9811723-0A13-4747-9FC0-8A8D27482417}"/>
                </a:ext>
              </a:extLst>
            </p:cNvPr>
            <p:cNvSpPr txBox="1"/>
            <p:nvPr/>
          </p:nvSpPr>
          <p:spPr>
            <a:xfrm>
              <a:off x="7845261" y="3242863"/>
              <a:ext cx="9925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56x56x128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0DDFEBA-E261-463C-AEB6-2EC61AF87DA9}"/>
                </a:ext>
              </a:extLst>
            </p:cNvPr>
            <p:cNvSpPr txBox="1"/>
            <p:nvPr/>
          </p:nvSpPr>
          <p:spPr>
            <a:xfrm>
              <a:off x="8157982" y="2880972"/>
              <a:ext cx="10690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112x112x64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29341F4-04A9-4E4A-9EC2-D397C640A08F}"/>
                </a:ext>
              </a:extLst>
            </p:cNvPr>
            <p:cNvSpPr txBox="1"/>
            <p:nvPr/>
          </p:nvSpPr>
          <p:spPr>
            <a:xfrm>
              <a:off x="9191320" y="2166969"/>
              <a:ext cx="10823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224x224x32</a:t>
              </a:r>
            </a:p>
          </p:txBody>
        </p:sp>
        <p:sp>
          <p:nvSpPr>
            <p:cNvPr id="56" name="Cube 55">
              <a:extLst>
                <a:ext uri="{FF2B5EF4-FFF2-40B4-BE49-F238E27FC236}">
                  <a16:creationId xmlns:a16="http://schemas.microsoft.com/office/drawing/2014/main" id="{948DF151-AE42-493E-8E5E-EE82E60C6A40}"/>
                </a:ext>
              </a:extLst>
            </p:cNvPr>
            <p:cNvSpPr/>
            <p:nvPr/>
          </p:nvSpPr>
          <p:spPr>
            <a:xfrm rot="10800000" flipV="1">
              <a:off x="3725031" y="3828172"/>
              <a:ext cx="51143" cy="185732"/>
            </a:xfrm>
            <a:prstGeom prst="cube">
              <a:avLst>
                <a:gd name="adj" fmla="val 8924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FA193F8-2FC6-4315-BD2D-287D05269255}"/>
                </a:ext>
              </a:extLst>
            </p:cNvPr>
            <p:cNvSpPr txBox="1"/>
            <p:nvPr/>
          </p:nvSpPr>
          <p:spPr>
            <a:xfrm>
              <a:off x="1840408" y="3442049"/>
              <a:ext cx="4539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3x3</a:t>
              </a:r>
            </a:p>
          </p:txBody>
        </p:sp>
        <p:sp>
          <p:nvSpPr>
            <p:cNvPr id="63" name="Cube 62">
              <a:extLst>
                <a:ext uri="{FF2B5EF4-FFF2-40B4-BE49-F238E27FC236}">
                  <a16:creationId xmlns:a16="http://schemas.microsoft.com/office/drawing/2014/main" id="{6C881C7F-A89A-492F-9950-3004D9114F4C}"/>
                </a:ext>
              </a:extLst>
            </p:cNvPr>
            <p:cNvSpPr/>
            <p:nvPr/>
          </p:nvSpPr>
          <p:spPr>
            <a:xfrm rot="10800000" flipV="1">
              <a:off x="10022455" y="3758426"/>
              <a:ext cx="94978" cy="344922"/>
            </a:xfrm>
            <a:prstGeom prst="cube">
              <a:avLst>
                <a:gd name="adj" fmla="val 8924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44DE2235-8478-424D-AD0A-E3DC6A0888B3}"/>
                </a:ext>
              </a:extLst>
            </p:cNvPr>
            <p:cNvCxnSpPr>
              <a:stCxn id="54" idx="0"/>
              <a:endCxn id="55" idx="5"/>
            </p:cNvCxnSpPr>
            <p:nvPr/>
          </p:nvCxnSpPr>
          <p:spPr>
            <a:xfrm>
              <a:off x="2029058" y="3748577"/>
              <a:ext cx="901092" cy="13341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A3BD778E-1618-4424-B88B-09C76EBFA693}"/>
                </a:ext>
              </a:extLst>
            </p:cNvPr>
            <p:cNvCxnSpPr>
              <a:cxnSpLocks/>
              <a:stCxn id="54" idx="1"/>
              <a:endCxn id="55" idx="5"/>
            </p:cNvCxnSpPr>
            <p:nvPr/>
          </p:nvCxnSpPr>
          <p:spPr>
            <a:xfrm>
              <a:off x="2113822" y="3833341"/>
              <a:ext cx="816328" cy="4864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1BA4B14B-1625-4D5A-B55A-A54A60C7B2E0}"/>
                </a:ext>
              </a:extLst>
            </p:cNvPr>
            <p:cNvCxnSpPr>
              <a:cxnSpLocks/>
              <a:stCxn id="54" idx="3"/>
            </p:cNvCxnSpPr>
            <p:nvPr/>
          </p:nvCxnSpPr>
          <p:spPr>
            <a:xfrm flipV="1">
              <a:off x="2113822" y="3892108"/>
              <a:ext cx="802110" cy="20139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8E79D023-2A6F-4C78-A7C5-8F9BBB9793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08810" y="3881988"/>
              <a:ext cx="926103" cy="15300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Cube 53">
              <a:extLst>
                <a:ext uri="{FF2B5EF4-FFF2-40B4-BE49-F238E27FC236}">
                  <a16:creationId xmlns:a16="http://schemas.microsoft.com/office/drawing/2014/main" id="{B367050D-D551-4C04-B225-278AEA254B75}"/>
                </a:ext>
              </a:extLst>
            </p:cNvPr>
            <p:cNvSpPr/>
            <p:nvPr/>
          </p:nvSpPr>
          <p:spPr>
            <a:xfrm rot="10800000" flipV="1">
              <a:off x="2023951" y="3748577"/>
              <a:ext cx="94978" cy="344922"/>
            </a:xfrm>
            <a:prstGeom prst="cube">
              <a:avLst>
                <a:gd name="adj" fmla="val 8924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4559ECA-AA4F-44C7-8619-C4B87BB8D390}"/>
                </a:ext>
              </a:extLst>
            </p:cNvPr>
            <p:cNvCxnSpPr>
              <a:cxnSpLocks/>
              <a:stCxn id="55" idx="3"/>
              <a:endCxn id="56" idx="4"/>
            </p:cNvCxnSpPr>
            <p:nvPr/>
          </p:nvCxnSpPr>
          <p:spPr>
            <a:xfrm flipV="1">
              <a:off x="3012956" y="3943860"/>
              <a:ext cx="757718" cy="13608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D6846462-CED5-4326-985A-B3CA02E9AB08}"/>
                </a:ext>
              </a:extLst>
            </p:cNvPr>
            <p:cNvCxnSpPr>
              <a:cxnSpLocks/>
              <a:stCxn id="55" idx="0"/>
              <a:endCxn id="56" idx="4"/>
            </p:cNvCxnSpPr>
            <p:nvPr/>
          </p:nvCxnSpPr>
          <p:spPr>
            <a:xfrm>
              <a:off x="2934856" y="3762134"/>
              <a:ext cx="835818" cy="18172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EEAA64B6-7CC7-4753-AE8D-D90D6C02A98A}"/>
                </a:ext>
              </a:extLst>
            </p:cNvPr>
            <p:cNvCxnSpPr>
              <a:cxnSpLocks/>
              <a:stCxn id="55" idx="1"/>
              <a:endCxn id="56" idx="4"/>
            </p:cNvCxnSpPr>
            <p:nvPr/>
          </p:nvCxnSpPr>
          <p:spPr>
            <a:xfrm>
              <a:off x="3012956" y="3840235"/>
              <a:ext cx="757718" cy="1036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BED9ECFE-0880-4A00-A7EE-1ABA3BD158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71364" y="3944567"/>
              <a:ext cx="777240" cy="4622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Cube 54">
              <a:extLst>
                <a:ext uri="{FF2B5EF4-FFF2-40B4-BE49-F238E27FC236}">
                  <a16:creationId xmlns:a16="http://schemas.microsoft.com/office/drawing/2014/main" id="{1D68F381-5CEF-420F-917D-F25E2C2D7D4C}"/>
                </a:ext>
              </a:extLst>
            </p:cNvPr>
            <p:cNvSpPr/>
            <p:nvPr/>
          </p:nvSpPr>
          <p:spPr>
            <a:xfrm rot="10800000" flipV="1">
              <a:off x="2930150" y="3762134"/>
              <a:ext cx="87512" cy="317809"/>
            </a:xfrm>
            <a:prstGeom prst="cube">
              <a:avLst>
                <a:gd name="adj" fmla="val 8924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6FE591E7-A368-40AA-B404-590FE460B940}"/>
                </a:ext>
              </a:extLst>
            </p:cNvPr>
            <p:cNvCxnSpPr>
              <a:cxnSpLocks/>
              <a:stCxn id="56" idx="3"/>
              <a:endCxn id="57" idx="4"/>
            </p:cNvCxnSpPr>
            <p:nvPr/>
          </p:nvCxnSpPr>
          <p:spPr>
            <a:xfrm flipV="1">
              <a:off x="3773424" y="3941439"/>
              <a:ext cx="880412" cy="7246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2F66661A-D9D4-402F-94ED-43FD69CCDB2C}"/>
                </a:ext>
              </a:extLst>
            </p:cNvPr>
            <p:cNvCxnSpPr>
              <a:cxnSpLocks/>
              <a:stCxn id="56" idx="0"/>
              <a:endCxn id="57" idx="4"/>
            </p:cNvCxnSpPr>
            <p:nvPr/>
          </p:nvCxnSpPr>
          <p:spPr>
            <a:xfrm>
              <a:off x="3727781" y="3828172"/>
              <a:ext cx="926055" cy="11326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692AD222-52A0-4686-8304-47F246D3684C}"/>
                </a:ext>
              </a:extLst>
            </p:cNvPr>
            <p:cNvCxnSpPr>
              <a:cxnSpLocks/>
              <a:stCxn id="56" idx="1"/>
              <a:endCxn id="57" idx="2"/>
            </p:cNvCxnSpPr>
            <p:nvPr/>
          </p:nvCxnSpPr>
          <p:spPr>
            <a:xfrm>
              <a:off x="3773424" y="3873815"/>
              <a:ext cx="885329" cy="676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464E545C-A9CA-402B-86F6-54C05A55534A}"/>
                </a:ext>
              </a:extLst>
            </p:cNvPr>
            <p:cNvCxnSpPr>
              <a:cxnSpLocks/>
              <a:stCxn id="56" idx="4"/>
              <a:endCxn id="57" idx="2"/>
            </p:cNvCxnSpPr>
            <p:nvPr/>
          </p:nvCxnSpPr>
          <p:spPr>
            <a:xfrm flipV="1">
              <a:off x="3770674" y="3941439"/>
              <a:ext cx="888079" cy="242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5B7ED463-1423-4249-9C51-300AA5824505}"/>
                </a:ext>
              </a:extLst>
            </p:cNvPr>
            <p:cNvCxnSpPr>
              <a:cxnSpLocks/>
              <a:endCxn id="109" idx="5"/>
            </p:cNvCxnSpPr>
            <p:nvPr/>
          </p:nvCxnSpPr>
          <p:spPr>
            <a:xfrm>
              <a:off x="4623849" y="3838794"/>
              <a:ext cx="1404471" cy="8888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DB6054CA-4C66-4B20-BEB5-363374D1B512}"/>
                </a:ext>
              </a:extLst>
            </p:cNvPr>
            <p:cNvCxnSpPr>
              <a:cxnSpLocks/>
              <a:stCxn id="57" idx="1"/>
              <a:endCxn id="109" idx="5"/>
            </p:cNvCxnSpPr>
            <p:nvPr/>
          </p:nvCxnSpPr>
          <p:spPr>
            <a:xfrm>
              <a:off x="4656295" y="3878823"/>
              <a:ext cx="1372025" cy="488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0CFE3923-5EF8-4583-82B0-B36A528A614B}"/>
                </a:ext>
              </a:extLst>
            </p:cNvPr>
            <p:cNvCxnSpPr>
              <a:cxnSpLocks/>
              <a:stCxn id="57" idx="3"/>
              <a:endCxn id="109" idx="5"/>
            </p:cNvCxnSpPr>
            <p:nvPr/>
          </p:nvCxnSpPr>
          <p:spPr>
            <a:xfrm flipV="1">
              <a:off x="4656295" y="3927681"/>
              <a:ext cx="1372025" cy="7637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6FCE7A50-EB94-463E-8581-95C7D85C2C0D}"/>
                </a:ext>
              </a:extLst>
            </p:cNvPr>
            <p:cNvCxnSpPr>
              <a:cxnSpLocks/>
              <a:endCxn id="109" idx="5"/>
            </p:cNvCxnSpPr>
            <p:nvPr/>
          </p:nvCxnSpPr>
          <p:spPr>
            <a:xfrm flipV="1">
              <a:off x="4608913" y="3927681"/>
              <a:ext cx="1419407" cy="355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Cube 56">
              <a:extLst>
                <a:ext uri="{FF2B5EF4-FFF2-40B4-BE49-F238E27FC236}">
                  <a16:creationId xmlns:a16="http://schemas.microsoft.com/office/drawing/2014/main" id="{486ECD10-968F-454A-985E-5F542AFBE59A}"/>
                </a:ext>
              </a:extLst>
            </p:cNvPr>
            <p:cNvSpPr/>
            <p:nvPr/>
          </p:nvSpPr>
          <p:spPr>
            <a:xfrm rot="10800000" flipV="1">
              <a:off x="4613034" y="3838021"/>
              <a:ext cx="45719" cy="166034"/>
            </a:xfrm>
            <a:prstGeom prst="cube">
              <a:avLst>
                <a:gd name="adj" fmla="val 8924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955FEC7F-79DF-4C70-B898-0AFD89D04795}"/>
                </a:ext>
              </a:extLst>
            </p:cNvPr>
            <p:cNvCxnSpPr>
              <a:cxnSpLocks/>
              <a:stCxn id="109" idx="0"/>
              <a:endCxn id="60" idx="5"/>
            </p:cNvCxnSpPr>
            <p:nvPr/>
          </p:nvCxnSpPr>
          <p:spPr>
            <a:xfrm>
              <a:off x="6030778" y="3892108"/>
              <a:ext cx="603047" cy="1837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C841B5CB-119E-468E-9827-AB7132BE270C}"/>
                </a:ext>
              </a:extLst>
            </p:cNvPr>
            <p:cNvCxnSpPr>
              <a:cxnSpLocks/>
              <a:stCxn id="109" idx="1"/>
              <a:endCxn id="60" idx="5"/>
            </p:cNvCxnSpPr>
            <p:nvPr/>
          </p:nvCxnSpPr>
          <p:spPr>
            <a:xfrm flipV="1">
              <a:off x="6071581" y="3910487"/>
              <a:ext cx="562244" cy="2242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AD087A3F-F1FB-4241-80D9-AAED2DFF159A}"/>
                </a:ext>
              </a:extLst>
            </p:cNvPr>
            <p:cNvCxnSpPr>
              <a:cxnSpLocks/>
              <a:stCxn id="109" idx="3"/>
              <a:endCxn id="60" idx="5"/>
            </p:cNvCxnSpPr>
            <p:nvPr/>
          </p:nvCxnSpPr>
          <p:spPr>
            <a:xfrm flipV="1">
              <a:off x="6071581" y="3910487"/>
              <a:ext cx="562244" cy="9356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39BEADC0-37FE-4DF9-8080-50CB74E8991E}"/>
                </a:ext>
              </a:extLst>
            </p:cNvPr>
            <p:cNvCxnSpPr>
              <a:cxnSpLocks/>
              <a:endCxn id="60" idx="5"/>
            </p:cNvCxnSpPr>
            <p:nvPr/>
          </p:nvCxnSpPr>
          <p:spPr>
            <a:xfrm flipV="1">
              <a:off x="6038301" y="3910487"/>
              <a:ext cx="595524" cy="5538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9" name="Cube 108">
              <a:extLst>
                <a:ext uri="{FF2B5EF4-FFF2-40B4-BE49-F238E27FC236}">
                  <a16:creationId xmlns:a16="http://schemas.microsoft.com/office/drawing/2014/main" id="{3EA53591-0709-4E46-AA1A-AD53A60B117D}"/>
                </a:ext>
              </a:extLst>
            </p:cNvPr>
            <p:cNvSpPr/>
            <p:nvPr/>
          </p:nvSpPr>
          <p:spPr>
            <a:xfrm rot="10800000" flipV="1">
              <a:off x="6028320" y="3892108"/>
              <a:ext cx="45719" cy="111948"/>
            </a:xfrm>
            <a:prstGeom prst="cube">
              <a:avLst>
                <a:gd name="adj" fmla="val 8924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8A08B08C-0DEE-489D-93A0-C6AB26AD1B7B}"/>
                </a:ext>
              </a:extLst>
            </p:cNvPr>
            <p:cNvCxnSpPr>
              <a:cxnSpLocks/>
              <a:stCxn id="60" idx="0"/>
              <a:endCxn id="61" idx="5"/>
            </p:cNvCxnSpPr>
            <p:nvPr/>
          </p:nvCxnSpPr>
          <p:spPr>
            <a:xfrm>
              <a:off x="6636283" y="3847871"/>
              <a:ext cx="1403304" cy="5034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B3294E35-8AF0-446D-A5C0-80487CEF50E7}"/>
                </a:ext>
              </a:extLst>
            </p:cNvPr>
            <p:cNvCxnSpPr>
              <a:cxnSpLocks/>
              <a:stCxn id="60" idx="1"/>
              <a:endCxn id="61" idx="5"/>
            </p:cNvCxnSpPr>
            <p:nvPr/>
          </p:nvCxnSpPr>
          <p:spPr>
            <a:xfrm>
              <a:off x="6677086" y="3888673"/>
              <a:ext cx="1362501" cy="954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40D3DC7F-CC48-4FBD-808B-3632FF679F7A}"/>
                </a:ext>
              </a:extLst>
            </p:cNvPr>
            <p:cNvCxnSpPr>
              <a:cxnSpLocks/>
              <a:stCxn id="60" idx="3"/>
              <a:endCxn id="61" idx="5"/>
            </p:cNvCxnSpPr>
            <p:nvPr/>
          </p:nvCxnSpPr>
          <p:spPr>
            <a:xfrm flipV="1">
              <a:off x="6677086" y="3898216"/>
              <a:ext cx="1362501" cy="1156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3767B787-5033-4543-B713-A4D8E53F67DA}"/>
                </a:ext>
              </a:extLst>
            </p:cNvPr>
            <p:cNvCxnSpPr>
              <a:cxnSpLocks/>
              <a:endCxn id="61" idx="5"/>
            </p:cNvCxnSpPr>
            <p:nvPr/>
          </p:nvCxnSpPr>
          <p:spPr>
            <a:xfrm flipV="1">
              <a:off x="6629790" y="3898216"/>
              <a:ext cx="1409797" cy="762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Cube 59">
              <a:extLst>
                <a:ext uri="{FF2B5EF4-FFF2-40B4-BE49-F238E27FC236}">
                  <a16:creationId xmlns:a16="http://schemas.microsoft.com/office/drawing/2014/main" id="{42FD2415-A880-4E55-9C98-E4CB52D491AA}"/>
                </a:ext>
              </a:extLst>
            </p:cNvPr>
            <p:cNvSpPr/>
            <p:nvPr/>
          </p:nvSpPr>
          <p:spPr>
            <a:xfrm rot="10800000" flipV="1">
              <a:off x="6633825" y="3847871"/>
              <a:ext cx="45719" cy="166034"/>
            </a:xfrm>
            <a:prstGeom prst="cube">
              <a:avLst>
                <a:gd name="adj" fmla="val 8924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2662EA68-9042-4D76-B819-4A7C0B832ECF}"/>
                </a:ext>
              </a:extLst>
            </p:cNvPr>
            <p:cNvCxnSpPr>
              <a:cxnSpLocks/>
              <a:stCxn id="61" idx="0"/>
              <a:endCxn id="62" idx="5"/>
            </p:cNvCxnSpPr>
            <p:nvPr/>
          </p:nvCxnSpPr>
          <p:spPr>
            <a:xfrm>
              <a:off x="8042337" y="3828172"/>
              <a:ext cx="972880" cy="7351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ADC90775-3697-4E4D-8821-FD595247BA6B}"/>
                </a:ext>
              </a:extLst>
            </p:cNvPr>
            <p:cNvCxnSpPr>
              <a:cxnSpLocks/>
              <a:stCxn id="61" idx="1"/>
              <a:endCxn id="62" idx="5"/>
            </p:cNvCxnSpPr>
            <p:nvPr/>
          </p:nvCxnSpPr>
          <p:spPr>
            <a:xfrm>
              <a:off x="8087980" y="3873815"/>
              <a:ext cx="927237" cy="2787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1C1FDEFB-CB03-48A8-953E-B3C5D1609B31}"/>
                </a:ext>
              </a:extLst>
            </p:cNvPr>
            <p:cNvCxnSpPr>
              <a:cxnSpLocks/>
              <a:stCxn id="61" idx="3"/>
              <a:endCxn id="62" idx="5"/>
            </p:cNvCxnSpPr>
            <p:nvPr/>
          </p:nvCxnSpPr>
          <p:spPr>
            <a:xfrm flipV="1">
              <a:off x="8087980" y="3901687"/>
              <a:ext cx="927237" cy="11221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A41663FF-C1FE-4521-858C-B02BE5DF03DE}"/>
                </a:ext>
              </a:extLst>
            </p:cNvPr>
            <p:cNvCxnSpPr>
              <a:cxnSpLocks/>
              <a:endCxn id="62" idx="5"/>
            </p:cNvCxnSpPr>
            <p:nvPr/>
          </p:nvCxnSpPr>
          <p:spPr>
            <a:xfrm flipV="1">
              <a:off x="8037483" y="3901687"/>
              <a:ext cx="977734" cy="640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1" name="Cube 60">
              <a:extLst>
                <a:ext uri="{FF2B5EF4-FFF2-40B4-BE49-F238E27FC236}">
                  <a16:creationId xmlns:a16="http://schemas.microsoft.com/office/drawing/2014/main" id="{FB18A445-5059-43C5-8D08-34A625A3744D}"/>
                </a:ext>
              </a:extLst>
            </p:cNvPr>
            <p:cNvSpPr/>
            <p:nvPr/>
          </p:nvSpPr>
          <p:spPr>
            <a:xfrm rot="10800000" flipV="1">
              <a:off x="8039587" y="3828172"/>
              <a:ext cx="51143" cy="185732"/>
            </a:xfrm>
            <a:prstGeom prst="cube">
              <a:avLst>
                <a:gd name="adj" fmla="val 8924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84765983-E7D2-45BC-83E6-C6E855CDE5AD}"/>
                </a:ext>
              </a:extLst>
            </p:cNvPr>
            <p:cNvCxnSpPr>
              <a:cxnSpLocks/>
              <a:stCxn id="62" idx="0"/>
              <a:endCxn id="63" idx="5"/>
            </p:cNvCxnSpPr>
            <p:nvPr/>
          </p:nvCxnSpPr>
          <p:spPr>
            <a:xfrm>
              <a:off x="9019923" y="3781833"/>
              <a:ext cx="1002532" cy="10667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6DC18F55-6223-4389-941C-F510E88685D4}"/>
                </a:ext>
              </a:extLst>
            </p:cNvPr>
            <p:cNvCxnSpPr>
              <a:cxnSpLocks/>
              <a:stCxn id="62" idx="1"/>
              <a:endCxn id="63" idx="5"/>
            </p:cNvCxnSpPr>
            <p:nvPr/>
          </p:nvCxnSpPr>
          <p:spPr>
            <a:xfrm>
              <a:off x="9098023" y="3859934"/>
              <a:ext cx="924432" cy="2857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88593E8E-B794-4B16-9B7D-1E0F65C9DB21}"/>
                </a:ext>
              </a:extLst>
            </p:cNvPr>
            <p:cNvCxnSpPr>
              <a:cxnSpLocks/>
              <a:stCxn id="62" idx="3"/>
              <a:endCxn id="63" idx="5"/>
            </p:cNvCxnSpPr>
            <p:nvPr/>
          </p:nvCxnSpPr>
          <p:spPr>
            <a:xfrm flipV="1">
              <a:off x="9098023" y="3888505"/>
              <a:ext cx="924432" cy="21113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CDD74A03-7B26-4EDC-891B-D35BAC8B331E}"/>
                </a:ext>
              </a:extLst>
            </p:cNvPr>
            <p:cNvCxnSpPr>
              <a:cxnSpLocks/>
              <a:endCxn id="63" idx="5"/>
            </p:cNvCxnSpPr>
            <p:nvPr/>
          </p:nvCxnSpPr>
          <p:spPr>
            <a:xfrm flipV="1">
              <a:off x="9009653" y="3888505"/>
              <a:ext cx="1012802" cy="13414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Cube 61">
              <a:extLst>
                <a:ext uri="{FF2B5EF4-FFF2-40B4-BE49-F238E27FC236}">
                  <a16:creationId xmlns:a16="http://schemas.microsoft.com/office/drawing/2014/main" id="{23A8892E-A05F-4F48-9BCE-72CF6CD5779E}"/>
                </a:ext>
              </a:extLst>
            </p:cNvPr>
            <p:cNvSpPr/>
            <p:nvPr/>
          </p:nvSpPr>
          <p:spPr>
            <a:xfrm rot="10800000" flipV="1">
              <a:off x="9015217" y="3781833"/>
              <a:ext cx="87512" cy="317809"/>
            </a:xfrm>
            <a:prstGeom prst="cube">
              <a:avLst>
                <a:gd name="adj" fmla="val 8924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Arrow: Curved Down 4">
              <a:extLst>
                <a:ext uri="{FF2B5EF4-FFF2-40B4-BE49-F238E27FC236}">
                  <a16:creationId xmlns:a16="http://schemas.microsoft.com/office/drawing/2014/main" id="{57AFA0CA-1E7A-4A29-A1C0-0F2B87CA529D}"/>
                </a:ext>
              </a:extLst>
            </p:cNvPr>
            <p:cNvSpPr/>
            <p:nvPr/>
          </p:nvSpPr>
          <p:spPr>
            <a:xfrm>
              <a:off x="4190808" y="2623032"/>
              <a:ext cx="3931127" cy="504497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Arrow: Curved Down 88">
              <a:extLst>
                <a:ext uri="{FF2B5EF4-FFF2-40B4-BE49-F238E27FC236}">
                  <a16:creationId xmlns:a16="http://schemas.microsoft.com/office/drawing/2014/main" id="{54A6E94C-6DFE-4CBE-BC13-9DA229A2C07A}"/>
                </a:ext>
              </a:extLst>
            </p:cNvPr>
            <p:cNvSpPr/>
            <p:nvPr/>
          </p:nvSpPr>
          <p:spPr>
            <a:xfrm>
              <a:off x="3153135" y="2245444"/>
              <a:ext cx="5944888" cy="504497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" name="Arrow: Curved Down 89">
              <a:extLst>
                <a:ext uri="{FF2B5EF4-FFF2-40B4-BE49-F238E27FC236}">
                  <a16:creationId xmlns:a16="http://schemas.microsoft.com/office/drawing/2014/main" id="{5EF34FB4-B4E7-4F42-BA14-06CCA36366D2}"/>
                </a:ext>
              </a:extLst>
            </p:cNvPr>
            <p:cNvSpPr/>
            <p:nvPr/>
          </p:nvSpPr>
          <p:spPr>
            <a:xfrm>
              <a:off x="2298703" y="1586541"/>
              <a:ext cx="7642582" cy="504497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4" name="Arrow: Curved Down 93">
              <a:extLst>
                <a:ext uri="{FF2B5EF4-FFF2-40B4-BE49-F238E27FC236}">
                  <a16:creationId xmlns:a16="http://schemas.microsoft.com/office/drawing/2014/main" id="{0083A330-03D3-4E41-B070-A711BF7C3413}"/>
                </a:ext>
              </a:extLst>
            </p:cNvPr>
            <p:cNvSpPr/>
            <p:nvPr/>
          </p:nvSpPr>
          <p:spPr>
            <a:xfrm>
              <a:off x="5238656" y="2931323"/>
              <a:ext cx="2017659" cy="348606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81619A4D-19BE-4336-89ED-97D006196C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72228" y="2875280"/>
              <a:ext cx="8569" cy="26912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DF2B6BA5-AE39-4FEF-9A3A-44E748C936BC}"/>
              </a:ext>
            </a:extLst>
          </p:cNvPr>
          <p:cNvSpPr txBox="1"/>
          <p:nvPr/>
        </p:nvSpPr>
        <p:spPr>
          <a:xfrm>
            <a:off x="215371" y="2060778"/>
            <a:ext cx="1364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image frame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CC61D7C-DCEB-4214-903E-E3759054BC6C}"/>
              </a:ext>
            </a:extLst>
          </p:cNvPr>
          <p:cNvSpPr txBox="1"/>
          <p:nvPr/>
        </p:nvSpPr>
        <p:spPr>
          <a:xfrm>
            <a:off x="6779758" y="6469197"/>
            <a:ext cx="41133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Ronneberger, et al. MICCAI. 2015:9351:234-4!</a:t>
            </a:r>
          </a:p>
        </p:txBody>
      </p:sp>
      <p:sp>
        <p:nvSpPr>
          <p:cNvPr id="102" name="Title 1">
            <a:extLst>
              <a:ext uri="{FF2B5EF4-FFF2-40B4-BE49-F238E27FC236}">
                <a16:creationId xmlns:a16="http://schemas.microsoft.com/office/drawing/2014/main" id="{98244855-9373-4426-85FA-CDCC597FD6C9}"/>
              </a:ext>
            </a:extLst>
          </p:cNvPr>
          <p:cNvSpPr txBox="1">
            <a:spLocks/>
          </p:cNvSpPr>
          <p:nvPr/>
        </p:nvSpPr>
        <p:spPr>
          <a:xfrm>
            <a:off x="869597" y="22347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/>
              <a:t>UNets</a:t>
            </a:r>
            <a:r>
              <a:rPr lang="en-US" dirty="0"/>
              <a:t>: Deep learning for cardiac imaging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3A2E64E-3C25-4DE3-859B-CE32E84CAE6C}"/>
              </a:ext>
            </a:extLst>
          </p:cNvPr>
          <p:cNvSpPr txBox="1"/>
          <p:nvPr/>
        </p:nvSpPr>
        <p:spPr>
          <a:xfrm>
            <a:off x="10709661" y="2056980"/>
            <a:ext cx="1564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Labeled Frame</a:t>
            </a:r>
          </a:p>
        </p:txBody>
      </p:sp>
    </p:spTree>
    <p:extLst>
      <p:ext uri="{BB962C8B-B14F-4D97-AF65-F5344CB8AC3E}">
        <p14:creationId xmlns:p14="http://schemas.microsoft.com/office/powerpoint/2010/main" val="1106114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1" name="Group 220">
            <a:extLst>
              <a:ext uri="{FF2B5EF4-FFF2-40B4-BE49-F238E27FC236}">
                <a16:creationId xmlns:a16="http://schemas.microsoft.com/office/drawing/2014/main" id="{E6719FDE-4814-4BDA-BCF5-3AB03272EE85}"/>
              </a:ext>
            </a:extLst>
          </p:cNvPr>
          <p:cNvGrpSpPr/>
          <p:nvPr/>
        </p:nvGrpSpPr>
        <p:grpSpPr>
          <a:xfrm>
            <a:off x="-409619" y="89094"/>
            <a:ext cx="12253330" cy="6306144"/>
            <a:chOff x="-409619" y="97972"/>
            <a:chExt cx="12253330" cy="6306144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7AFEE8B1-2F9D-415D-B24C-51A90100D1ED}"/>
                </a:ext>
              </a:extLst>
            </p:cNvPr>
            <p:cNvSpPr/>
            <p:nvPr/>
          </p:nvSpPr>
          <p:spPr>
            <a:xfrm>
              <a:off x="1385024" y="5397077"/>
              <a:ext cx="413309" cy="41330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17220">
                <a:defRPr/>
              </a:pPr>
              <a:endParaRPr lang="en-US" sz="243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601F8C48-C1BC-46F0-A07A-54053689E632}"/>
                </a:ext>
              </a:extLst>
            </p:cNvPr>
            <p:cNvSpPr txBox="1"/>
            <p:nvPr/>
          </p:nvSpPr>
          <p:spPr>
            <a:xfrm>
              <a:off x="1863116" y="5443002"/>
              <a:ext cx="43987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17220">
                <a:defRPr/>
              </a:pPr>
              <a:r>
                <a:rPr lang="en-US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Convolution + </a:t>
              </a:r>
              <a:r>
                <a:rPr lang="en-US" dirty="0" err="1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ReLu</a:t>
              </a:r>
              <a:r>
                <a:rPr lang="en-US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Layer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B7D775FB-FEE2-4C20-8CAF-5ACCEDBBD8D1}"/>
                </a:ext>
              </a:extLst>
            </p:cNvPr>
            <p:cNvSpPr/>
            <p:nvPr/>
          </p:nvSpPr>
          <p:spPr>
            <a:xfrm>
              <a:off x="1385700" y="5970136"/>
              <a:ext cx="413309" cy="41330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17220">
                <a:defRPr/>
              </a:pPr>
              <a:endParaRPr lang="en-US" sz="243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E310A5CD-A8BE-496C-8A3A-3CC475CF34AE}"/>
                </a:ext>
              </a:extLst>
            </p:cNvPr>
            <p:cNvSpPr txBox="1"/>
            <p:nvPr/>
          </p:nvSpPr>
          <p:spPr>
            <a:xfrm>
              <a:off x="1863116" y="6021051"/>
              <a:ext cx="16988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17220">
                <a:defRPr/>
              </a:pPr>
              <a:r>
                <a:rPr lang="en-US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Pooling Layer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3BBA91B1-942E-4644-AFF2-E8B14AAF4D66}"/>
                </a:ext>
              </a:extLst>
            </p:cNvPr>
            <p:cNvSpPr/>
            <p:nvPr/>
          </p:nvSpPr>
          <p:spPr>
            <a:xfrm>
              <a:off x="5550792" y="5440140"/>
              <a:ext cx="415479" cy="413309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17220">
                <a:defRPr/>
              </a:pPr>
              <a:endParaRPr lang="en-US" sz="243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1CC0909C-2F85-4F6A-AFCF-ED3E92BC5FC4}"/>
                </a:ext>
              </a:extLst>
            </p:cNvPr>
            <p:cNvSpPr txBox="1"/>
            <p:nvPr/>
          </p:nvSpPr>
          <p:spPr>
            <a:xfrm>
              <a:off x="6045898" y="5442481"/>
              <a:ext cx="49126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17220">
                <a:defRPr/>
              </a:pPr>
              <a:r>
                <a:rPr lang="en-US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Deconvolution + Concatenation Layer</a:t>
              </a:r>
            </a:p>
          </p:txBody>
        </p:sp>
        <p:sp>
          <p:nvSpPr>
            <p:cNvPr id="114" name="Cube 113">
              <a:extLst>
                <a:ext uri="{FF2B5EF4-FFF2-40B4-BE49-F238E27FC236}">
                  <a16:creationId xmlns:a16="http://schemas.microsoft.com/office/drawing/2014/main" id="{9F6237FE-F0DB-41A2-AAC9-E3C9B9600AE0}"/>
                </a:ext>
              </a:extLst>
            </p:cNvPr>
            <p:cNvSpPr/>
            <p:nvPr/>
          </p:nvSpPr>
          <p:spPr>
            <a:xfrm rot="10800000" flipV="1">
              <a:off x="8819791" y="1154631"/>
              <a:ext cx="687255" cy="3581367"/>
            </a:xfrm>
            <a:prstGeom prst="cube">
              <a:avLst>
                <a:gd name="adj" fmla="val 8924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17220">
                <a:defRPr/>
              </a:pPr>
              <a:endParaRPr lang="en-US" sz="243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15" name="Cube 114">
              <a:extLst>
                <a:ext uri="{FF2B5EF4-FFF2-40B4-BE49-F238E27FC236}">
                  <a16:creationId xmlns:a16="http://schemas.microsoft.com/office/drawing/2014/main" id="{45E61CFC-D7FA-4B8D-863C-42155D406FD0}"/>
                </a:ext>
              </a:extLst>
            </p:cNvPr>
            <p:cNvSpPr/>
            <p:nvPr/>
          </p:nvSpPr>
          <p:spPr>
            <a:xfrm rot="10800000" flipV="1">
              <a:off x="8685721" y="1154631"/>
              <a:ext cx="687255" cy="3581367"/>
            </a:xfrm>
            <a:prstGeom prst="cube">
              <a:avLst>
                <a:gd name="adj" fmla="val 8924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17220">
                <a:defRPr/>
              </a:pPr>
              <a:endParaRPr lang="en-US" sz="243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16" name="Cube 115">
              <a:extLst>
                <a:ext uri="{FF2B5EF4-FFF2-40B4-BE49-F238E27FC236}">
                  <a16:creationId xmlns:a16="http://schemas.microsoft.com/office/drawing/2014/main" id="{FA496D6B-01E0-4A12-AB4C-521209ABDDDE}"/>
                </a:ext>
              </a:extLst>
            </p:cNvPr>
            <p:cNvSpPr/>
            <p:nvPr/>
          </p:nvSpPr>
          <p:spPr>
            <a:xfrm rot="10800000" flipV="1">
              <a:off x="8551652" y="1154631"/>
              <a:ext cx="687255" cy="3581367"/>
            </a:xfrm>
            <a:prstGeom prst="cube">
              <a:avLst>
                <a:gd name="adj" fmla="val 89246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17220">
                <a:defRPr/>
              </a:pPr>
              <a:endParaRPr lang="en-US" sz="243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17" name="Cube 116">
              <a:extLst>
                <a:ext uri="{FF2B5EF4-FFF2-40B4-BE49-F238E27FC236}">
                  <a16:creationId xmlns:a16="http://schemas.microsoft.com/office/drawing/2014/main" id="{8A4B0BBB-9BAF-4F39-85B4-795A6CC88BC7}"/>
                </a:ext>
              </a:extLst>
            </p:cNvPr>
            <p:cNvSpPr/>
            <p:nvPr/>
          </p:nvSpPr>
          <p:spPr>
            <a:xfrm rot="10800000" flipV="1">
              <a:off x="8175967" y="2059009"/>
              <a:ext cx="342181" cy="1796653"/>
            </a:xfrm>
            <a:prstGeom prst="cube">
              <a:avLst>
                <a:gd name="adj" fmla="val 7007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17220">
                <a:defRPr/>
              </a:pPr>
              <a:endParaRPr lang="en-US" sz="243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18" name="Cube 117">
              <a:extLst>
                <a:ext uri="{FF2B5EF4-FFF2-40B4-BE49-F238E27FC236}">
                  <a16:creationId xmlns:a16="http://schemas.microsoft.com/office/drawing/2014/main" id="{32D1284F-2DB5-49A7-939E-83625565E34E}"/>
                </a:ext>
              </a:extLst>
            </p:cNvPr>
            <p:cNvSpPr/>
            <p:nvPr/>
          </p:nvSpPr>
          <p:spPr>
            <a:xfrm rot="10800000" flipV="1">
              <a:off x="8022632" y="2059009"/>
              <a:ext cx="342181" cy="1796653"/>
            </a:xfrm>
            <a:prstGeom prst="cube">
              <a:avLst>
                <a:gd name="adj" fmla="val 7007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17220">
                <a:defRPr/>
              </a:pPr>
              <a:endParaRPr lang="en-US" sz="243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19" name="Cube 118">
              <a:extLst>
                <a:ext uri="{FF2B5EF4-FFF2-40B4-BE49-F238E27FC236}">
                  <a16:creationId xmlns:a16="http://schemas.microsoft.com/office/drawing/2014/main" id="{3CF7ACD0-DDE3-4873-AC48-40998A042B00}"/>
                </a:ext>
              </a:extLst>
            </p:cNvPr>
            <p:cNvSpPr/>
            <p:nvPr/>
          </p:nvSpPr>
          <p:spPr>
            <a:xfrm rot="10800000" flipV="1">
              <a:off x="7868900" y="2059009"/>
              <a:ext cx="342181" cy="1796653"/>
            </a:xfrm>
            <a:prstGeom prst="cube">
              <a:avLst>
                <a:gd name="adj" fmla="val 70072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17220">
                <a:defRPr/>
              </a:pPr>
              <a:endParaRPr lang="en-US" sz="243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20" name="Cube 119">
              <a:extLst>
                <a:ext uri="{FF2B5EF4-FFF2-40B4-BE49-F238E27FC236}">
                  <a16:creationId xmlns:a16="http://schemas.microsoft.com/office/drawing/2014/main" id="{BCFF8369-8160-4ECB-85A2-B79BB64D3A68}"/>
                </a:ext>
              </a:extLst>
            </p:cNvPr>
            <p:cNvSpPr/>
            <p:nvPr/>
          </p:nvSpPr>
          <p:spPr>
            <a:xfrm rot="10800000" flipV="1">
              <a:off x="7506205" y="2437724"/>
              <a:ext cx="328610" cy="1015178"/>
            </a:xfrm>
            <a:prstGeom prst="cube">
              <a:avLst>
                <a:gd name="adj" fmla="val 5315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17220">
                <a:defRPr/>
              </a:pPr>
              <a:endParaRPr lang="en-US" sz="243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21" name="Cube 120">
              <a:extLst>
                <a:ext uri="{FF2B5EF4-FFF2-40B4-BE49-F238E27FC236}">
                  <a16:creationId xmlns:a16="http://schemas.microsoft.com/office/drawing/2014/main" id="{6DC78B30-7D9B-445F-AF8D-622FFCE09B7E}"/>
                </a:ext>
              </a:extLst>
            </p:cNvPr>
            <p:cNvSpPr/>
            <p:nvPr/>
          </p:nvSpPr>
          <p:spPr>
            <a:xfrm rot="10800000" flipV="1">
              <a:off x="7283349" y="2437724"/>
              <a:ext cx="328610" cy="1015178"/>
            </a:xfrm>
            <a:prstGeom prst="cube">
              <a:avLst>
                <a:gd name="adj" fmla="val 5315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17220">
                <a:defRPr/>
              </a:pPr>
              <a:endParaRPr lang="en-US" sz="243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22" name="Cube 121">
              <a:extLst>
                <a:ext uri="{FF2B5EF4-FFF2-40B4-BE49-F238E27FC236}">
                  <a16:creationId xmlns:a16="http://schemas.microsoft.com/office/drawing/2014/main" id="{29917828-4840-4D4B-8F20-036B532B87DD}"/>
                </a:ext>
              </a:extLst>
            </p:cNvPr>
            <p:cNvSpPr/>
            <p:nvPr/>
          </p:nvSpPr>
          <p:spPr>
            <a:xfrm rot="10800000" flipV="1">
              <a:off x="7071461" y="2437724"/>
              <a:ext cx="328610" cy="1015178"/>
            </a:xfrm>
            <a:prstGeom prst="cube">
              <a:avLst>
                <a:gd name="adj" fmla="val 53153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17220">
                <a:defRPr/>
              </a:pPr>
              <a:endParaRPr lang="en-US" sz="243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23" name="Cube 122">
              <a:extLst>
                <a:ext uri="{FF2B5EF4-FFF2-40B4-BE49-F238E27FC236}">
                  <a16:creationId xmlns:a16="http://schemas.microsoft.com/office/drawing/2014/main" id="{7A10A770-08A7-4372-844D-6D01DD194CF2}"/>
                </a:ext>
              </a:extLst>
            </p:cNvPr>
            <p:cNvSpPr/>
            <p:nvPr/>
          </p:nvSpPr>
          <p:spPr>
            <a:xfrm rot="10800000" flipV="1">
              <a:off x="4918020" y="2688650"/>
              <a:ext cx="413491" cy="513329"/>
            </a:xfrm>
            <a:prstGeom prst="cube">
              <a:avLst>
                <a:gd name="adj" fmla="val 24777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17220">
                <a:defRPr/>
              </a:pPr>
              <a:endParaRPr lang="en-US" sz="243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24" name="Cube 123">
              <a:extLst>
                <a:ext uri="{FF2B5EF4-FFF2-40B4-BE49-F238E27FC236}">
                  <a16:creationId xmlns:a16="http://schemas.microsoft.com/office/drawing/2014/main" id="{02CC3263-A348-422D-9D50-C816C2D8D357}"/>
                </a:ext>
              </a:extLst>
            </p:cNvPr>
            <p:cNvSpPr/>
            <p:nvPr/>
          </p:nvSpPr>
          <p:spPr>
            <a:xfrm rot="10800000" flipV="1">
              <a:off x="4561220" y="2688650"/>
              <a:ext cx="413491" cy="513329"/>
            </a:xfrm>
            <a:prstGeom prst="cube">
              <a:avLst>
                <a:gd name="adj" fmla="val 2477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17220">
                <a:defRPr/>
              </a:pPr>
              <a:endParaRPr lang="en-US" sz="243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25" name="Cube 124">
              <a:extLst>
                <a:ext uri="{FF2B5EF4-FFF2-40B4-BE49-F238E27FC236}">
                  <a16:creationId xmlns:a16="http://schemas.microsoft.com/office/drawing/2014/main" id="{39E7CBAE-F99D-4333-AEED-411F01D3864F}"/>
                </a:ext>
              </a:extLst>
            </p:cNvPr>
            <p:cNvSpPr/>
            <p:nvPr/>
          </p:nvSpPr>
          <p:spPr>
            <a:xfrm rot="10800000" flipV="1">
              <a:off x="4204420" y="2688650"/>
              <a:ext cx="413491" cy="513329"/>
            </a:xfrm>
            <a:prstGeom prst="cube">
              <a:avLst>
                <a:gd name="adj" fmla="val 2477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17220">
                <a:defRPr/>
              </a:pPr>
              <a:endParaRPr lang="en-US" sz="243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26" name="Cube 125">
              <a:extLst>
                <a:ext uri="{FF2B5EF4-FFF2-40B4-BE49-F238E27FC236}">
                  <a16:creationId xmlns:a16="http://schemas.microsoft.com/office/drawing/2014/main" id="{B64DD689-1AEE-417F-A552-ED7AE7C5CE44}"/>
                </a:ext>
              </a:extLst>
            </p:cNvPr>
            <p:cNvSpPr/>
            <p:nvPr/>
          </p:nvSpPr>
          <p:spPr>
            <a:xfrm rot="10800000" flipV="1">
              <a:off x="5424874" y="2875316"/>
              <a:ext cx="413491" cy="186498"/>
            </a:xfrm>
            <a:prstGeom prst="cube">
              <a:avLst>
                <a:gd name="adj" fmla="val 2477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17220">
                <a:defRPr/>
              </a:pPr>
              <a:endParaRPr lang="en-US" sz="243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27" name="Cube 126">
              <a:extLst>
                <a:ext uri="{FF2B5EF4-FFF2-40B4-BE49-F238E27FC236}">
                  <a16:creationId xmlns:a16="http://schemas.microsoft.com/office/drawing/2014/main" id="{E2A63DF9-C537-4040-8F2D-AD4834B5A855}"/>
                </a:ext>
              </a:extLst>
            </p:cNvPr>
            <p:cNvSpPr/>
            <p:nvPr/>
          </p:nvSpPr>
          <p:spPr>
            <a:xfrm rot="10800000" flipV="1">
              <a:off x="5392010" y="3084390"/>
              <a:ext cx="413491" cy="186498"/>
            </a:xfrm>
            <a:prstGeom prst="cube">
              <a:avLst>
                <a:gd name="adj" fmla="val 2477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17220">
                <a:defRPr/>
              </a:pPr>
              <a:endParaRPr lang="en-US" sz="243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28" name="Cube 127">
              <a:extLst>
                <a:ext uri="{FF2B5EF4-FFF2-40B4-BE49-F238E27FC236}">
                  <a16:creationId xmlns:a16="http://schemas.microsoft.com/office/drawing/2014/main" id="{7DCE965D-BBC0-443A-8134-7548596D988D}"/>
                </a:ext>
              </a:extLst>
            </p:cNvPr>
            <p:cNvSpPr/>
            <p:nvPr/>
          </p:nvSpPr>
          <p:spPr>
            <a:xfrm rot="10800000" flipV="1">
              <a:off x="5454992" y="2655955"/>
              <a:ext cx="413491" cy="186498"/>
            </a:xfrm>
            <a:prstGeom prst="cube">
              <a:avLst>
                <a:gd name="adj" fmla="val 24777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17220">
                <a:defRPr/>
              </a:pPr>
              <a:endParaRPr lang="en-US" sz="243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29" name="Cube 128">
              <a:extLst>
                <a:ext uri="{FF2B5EF4-FFF2-40B4-BE49-F238E27FC236}">
                  <a16:creationId xmlns:a16="http://schemas.microsoft.com/office/drawing/2014/main" id="{859B0419-C880-4ECC-B53A-A2D0FB98138F}"/>
                </a:ext>
              </a:extLst>
            </p:cNvPr>
            <p:cNvSpPr/>
            <p:nvPr/>
          </p:nvSpPr>
          <p:spPr>
            <a:xfrm rot="10800000" flipV="1">
              <a:off x="6627042" y="2688650"/>
              <a:ext cx="413491" cy="513329"/>
            </a:xfrm>
            <a:prstGeom prst="cube">
              <a:avLst>
                <a:gd name="adj" fmla="val 2477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17220">
                <a:defRPr/>
              </a:pPr>
              <a:endParaRPr lang="en-US" sz="243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30" name="Cube 129">
              <a:extLst>
                <a:ext uri="{FF2B5EF4-FFF2-40B4-BE49-F238E27FC236}">
                  <a16:creationId xmlns:a16="http://schemas.microsoft.com/office/drawing/2014/main" id="{314918F1-92D1-4A13-AB5D-B6AC324C29DF}"/>
                </a:ext>
              </a:extLst>
            </p:cNvPr>
            <p:cNvSpPr/>
            <p:nvPr/>
          </p:nvSpPr>
          <p:spPr>
            <a:xfrm rot="10800000" flipV="1">
              <a:off x="6270242" y="2688650"/>
              <a:ext cx="413491" cy="513329"/>
            </a:xfrm>
            <a:prstGeom prst="cube">
              <a:avLst>
                <a:gd name="adj" fmla="val 2477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17220">
                <a:defRPr/>
              </a:pPr>
              <a:endParaRPr lang="en-US" sz="243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31" name="Cube 130">
              <a:extLst>
                <a:ext uri="{FF2B5EF4-FFF2-40B4-BE49-F238E27FC236}">
                  <a16:creationId xmlns:a16="http://schemas.microsoft.com/office/drawing/2014/main" id="{BDBA266B-A7DD-4B6C-BD0C-528F8AF4AABB}"/>
                </a:ext>
              </a:extLst>
            </p:cNvPr>
            <p:cNvSpPr/>
            <p:nvPr/>
          </p:nvSpPr>
          <p:spPr>
            <a:xfrm rot="10800000" flipV="1">
              <a:off x="5913443" y="2688650"/>
              <a:ext cx="413491" cy="513329"/>
            </a:xfrm>
            <a:prstGeom prst="cube">
              <a:avLst>
                <a:gd name="adj" fmla="val 24777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17220">
                <a:defRPr/>
              </a:pPr>
              <a:endParaRPr lang="en-US" sz="243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32" name="Cube 131">
              <a:extLst>
                <a:ext uri="{FF2B5EF4-FFF2-40B4-BE49-F238E27FC236}">
                  <a16:creationId xmlns:a16="http://schemas.microsoft.com/office/drawing/2014/main" id="{9070AE66-4500-4BCD-B11D-902C0FB57C58}"/>
                </a:ext>
              </a:extLst>
            </p:cNvPr>
            <p:cNvSpPr/>
            <p:nvPr/>
          </p:nvSpPr>
          <p:spPr>
            <a:xfrm rot="10800000" flipV="1">
              <a:off x="3831185" y="2437724"/>
              <a:ext cx="328610" cy="1015178"/>
            </a:xfrm>
            <a:prstGeom prst="cube">
              <a:avLst>
                <a:gd name="adj" fmla="val 53153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17220">
                <a:defRPr/>
              </a:pPr>
              <a:endParaRPr lang="en-US" sz="243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33" name="Cube 132">
              <a:extLst>
                <a:ext uri="{FF2B5EF4-FFF2-40B4-BE49-F238E27FC236}">
                  <a16:creationId xmlns:a16="http://schemas.microsoft.com/office/drawing/2014/main" id="{5C480715-7E49-49D1-897A-016A62CE39C4}"/>
                </a:ext>
              </a:extLst>
            </p:cNvPr>
            <p:cNvSpPr/>
            <p:nvPr/>
          </p:nvSpPr>
          <p:spPr>
            <a:xfrm rot="10800000" flipV="1">
              <a:off x="3608328" y="2437724"/>
              <a:ext cx="328610" cy="1015178"/>
            </a:xfrm>
            <a:prstGeom prst="cube">
              <a:avLst>
                <a:gd name="adj" fmla="val 5315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17220">
                <a:defRPr/>
              </a:pPr>
              <a:endParaRPr lang="en-US" sz="243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34" name="Cube 133">
              <a:extLst>
                <a:ext uri="{FF2B5EF4-FFF2-40B4-BE49-F238E27FC236}">
                  <a16:creationId xmlns:a16="http://schemas.microsoft.com/office/drawing/2014/main" id="{AD2CE22F-D368-4367-9E77-DBB3F1D5D17C}"/>
                </a:ext>
              </a:extLst>
            </p:cNvPr>
            <p:cNvSpPr/>
            <p:nvPr/>
          </p:nvSpPr>
          <p:spPr>
            <a:xfrm rot="10800000" flipV="1">
              <a:off x="3396441" y="2437724"/>
              <a:ext cx="328610" cy="1015178"/>
            </a:xfrm>
            <a:prstGeom prst="cube">
              <a:avLst>
                <a:gd name="adj" fmla="val 5315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17220">
                <a:defRPr/>
              </a:pPr>
              <a:endParaRPr lang="en-US" sz="243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35" name="Cube 134">
              <a:extLst>
                <a:ext uri="{FF2B5EF4-FFF2-40B4-BE49-F238E27FC236}">
                  <a16:creationId xmlns:a16="http://schemas.microsoft.com/office/drawing/2014/main" id="{7F60F5AE-62E2-40E1-B4F8-A8B245DBE14A}"/>
                </a:ext>
              </a:extLst>
            </p:cNvPr>
            <p:cNvSpPr/>
            <p:nvPr/>
          </p:nvSpPr>
          <p:spPr>
            <a:xfrm rot="10800000" flipV="1">
              <a:off x="3012160" y="2046988"/>
              <a:ext cx="342181" cy="1796653"/>
            </a:xfrm>
            <a:prstGeom prst="cube">
              <a:avLst>
                <a:gd name="adj" fmla="val 70072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17220">
                <a:defRPr/>
              </a:pPr>
              <a:endParaRPr lang="en-US" sz="243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36" name="Cube 135">
              <a:extLst>
                <a:ext uri="{FF2B5EF4-FFF2-40B4-BE49-F238E27FC236}">
                  <a16:creationId xmlns:a16="http://schemas.microsoft.com/office/drawing/2014/main" id="{9CF96ECB-4DBF-44A1-BFA1-CD31F6D6689B}"/>
                </a:ext>
              </a:extLst>
            </p:cNvPr>
            <p:cNvSpPr/>
            <p:nvPr/>
          </p:nvSpPr>
          <p:spPr>
            <a:xfrm rot="10800000" flipV="1">
              <a:off x="2858825" y="2046988"/>
              <a:ext cx="342181" cy="1796653"/>
            </a:xfrm>
            <a:prstGeom prst="cube">
              <a:avLst>
                <a:gd name="adj" fmla="val 7007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17220">
                <a:defRPr/>
              </a:pPr>
              <a:endParaRPr lang="en-US" sz="243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37" name="Cube 136">
              <a:extLst>
                <a:ext uri="{FF2B5EF4-FFF2-40B4-BE49-F238E27FC236}">
                  <a16:creationId xmlns:a16="http://schemas.microsoft.com/office/drawing/2014/main" id="{822836B9-2415-43B9-82BA-90D7630057C9}"/>
                </a:ext>
              </a:extLst>
            </p:cNvPr>
            <p:cNvSpPr/>
            <p:nvPr/>
          </p:nvSpPr>
          <p:spPr>
            <a:xfrm rot="10800000" flipV="1">
              <a:off x="2705093" y="2046988"/>
              <a:ext cx="342181" cy="1796653"/>
            </a:xfrm>
            <a:prstGeom prst="cube">
              <a:avLst>
                <a:gd name="adj" fmla="val 7007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17220">
                <a:defRPr/>
              </a:pPr>
              <a:endParaRPr lang="en-US" sz="243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38" name="Cube 137">
              <a:extLst>
                <a:ext uri="{FF2B5EF4-FFF2-40B4-BE49-F238E27FC236}">
                  <a16:creationId xmlns:a16="http://schemas.microsoft.com/office/drawing/2014/main" id="{77582C8C-2312-4E80-8446-B13C697830EA}"/>
                </a:ext>
              </a:extLst>
            </p:cNvPr>
            <p:cNvSpPr/>
            <p:nvPr/>
          </p:nvSpPr>
          <p:spPr>
            <a:xfrm rot="10800000" flipV="1">
              <a:off x="1982084" y="1154631"/>
              <a:ext cx="687255" cy="3581367"/>
            </a:xfrm>
            <a:prstGeom prst="cube">
              <a:avLst>
                <a:gd name="adj" fmla="val 89246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17220">
                <a:defRPr/>
              </a:pPr>
              <a:endParaRPr lang="en-US" sz="243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39" name="Cube 138">
              <a:extLst>
                <a:ext uri="{FF2B5EF4-FFF2-40B4-BE49-F238E27FC236}">
                  <a16:creationId xmlns:a16="http://schemas.microsoft.com/office/drawing/2014/main" id="{866B77CE-E1DC-4E7E-A3F2-D19F3848F6A7}"/>
                </a:ext>
              </a:extLst>
            </p:cNvPr>
            <p:cNvSpPr/>
            <p:nvPr/>
          </p:nvSpPr>
          <p:spPr>
            <a:xfrm rot="10800000" flipV="1">
              <a:off x="1848014" y="1154631"/>
              <a:ext cx="687255" cy="3581367"/>
            </a:xfrm>
            <a:prstGeom prst="cube">
              <a:avLst>
                <a:gd name="adj" fmla="val 8924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17220">
                <a:defRPr/>
              </a:pPr>
              <a:endParaRPr lang="en-US" sz="243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40" name="Cube 139">
              <a:extLst>
                <a:ext uri="{FF2B5EF4-FFF2-40B4-BE49-F238E27FC236}">
                  <a16:creationId xmlns:a16="http://schemas.microsoft.com/office/drawing/2014/main" id="{A6FC1B88-C645-451F-9747-0A0D0028C9A6}"/>
                </a:ext>
              </a:extLst>
            </p:cNvPr>
            <p:cNvSpPr/>
            <p:nvPr/>
          </p:nvSpPr>
          <p:spPr>
            <a:xfrm rot="10800000" flipV="1">
              <a:off x="1713945" y="1154631"/>
              <a:ext cx="687255" cy="3581367"/>
            </a:xfrm>
            <a:prstGeom prst="cube">
              <a:avLst>
                <a:gd name="adj" fmla="val 8924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17220">
                <a:defRPr/>
              </a:pPr>
              <a:endParaRPr lang="en-US" sz="243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E0799EB3-9034-49BA-A1FE-696C05E41FED}"/>
                </a:ext>
              </a:extLst>
            </p:cNvPr>
            <p:cNvSpPr txBox="1"/>
            <p:nvPr/>
          </p:nvSpPr>
          <p:spPr>
            <a:xfrm>
              <a:off x="384282" y="558422"/>
              <a:ext cx="11865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17220">
                <a:defRPr/>
              </a:pPr>
              <a:r>
                <a:rPr lang="en-US" sz="16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256x256x1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E1421F17-D7EE-4CB4-93DD-A64C496B35F2}"/>
                </a:ext>
              </a:extLst>
            </p:cNvPr>
            <p:cNvSpPr txBox="1"/>
            <p:nvPr/>
          </p:nvSpPr>
          <p:spPr>
            <a:xfrm>
              <a:off x="2646533" y="1730448"/>
              <a:ext cx="970137" cy="338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17220">
                <a:defRPr/>
              </a:pPr>
              <a:r>
                <a:rPr lang="en-US" sz="16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128x128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4859BC39-FEAC-4ECB-996F-3C2E19FBF54C}"/>
                </a:ext>
              </a:extLst>
            </p:cNvPr>
            <p:cNvSpPr txBox="1"/>
            <p:nvPr/>
          </p:nvSpPr>
          <p:spPr>
            <a:xfrm>
              <a:off x="3380081" y="2117859"/>
              <a:ext cx="742511" cy="338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17220">
                <a:defRPr/>
              </a:pPr>
              <a:r>
                <a:rPr lang="en-US" sz="16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64x64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C61D2425-8924-47A2-B909-321B5BAE4BC2}"/>
                </a:ext>
              </a:extLst>
            </p:cNvPr>
            <p:cNvSpPr txBox="1"/>
            <p:nvPr/>
          </p:nvSpPr>
          <p:spPr>
            <a:xfrm>
              <a:off x="4413512" y="2322110"/>
              <a:ext cx="742511" cy="338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17220">
                <a:defRPr/>
              </a:pPr>
              <a:r>
                <a:rPr lang="en-US" sz="16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32x32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1783D59F-29FD-4CD4-8A34-59C69FDD21F7}"/>
                </a:ext>
              </a:extLst>
            </p:cNvPr>
            <p:cNvSpPr txBox="1"/>
            <p:nvPr/>
          </p:nvSpPr>
          <p:spPr>
            <a:xfrm>
              <a:off x="5258349" y="2322110"/>
              <a:ext cx="742511" cy="338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17220">
                <a:defRPr/>
              </a:pPr>
              <a:r>
                <a:rPr lang="en-US" sz="16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16x16</a:t>
              </a: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60D876EB-B788-47B3-978C-98A4DED0EB87}"/>
                </a:ext>
              </a:extLst>
            </p:cNvPr>
            <p:cNvSpPr txBox="1"/>
            <p:nvPr/>
          </p:nvSpPr>
          <p:spPr>
            <a:xfrm>
              <a:off x="6188996" y="2322110"/>
              <a:ext cx="742511" cy="338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17220">
                <a:defRPr/>
              </a:pPr>
              <a:r>
                <a:rPr lang="en-US" sz="16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32x32</a:t>
              </a: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F16D765C-AF2A-4379-BC00-F031CA7E22E6}"/>
                </a:ext>
              </a:extLst>
            </p:cNvPr>
            <p:cNvSpPr txBox="1"/>
            <p:nvPr/>
          </p:nvSpPr>
          <p:spPr>
            <a:xfrm>
              <a:off x="7089598" y="2117859"/>
              <a:ext cx="742511" cy="338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17220">
                <a:defRPr/>
              </a:pPr>
              <a:r>
                <a:rPr lang="en-US" sz="16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64x64</a:t>
              </a: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E04FE68F-090B-4325-91DE-8FE25AE4EFB0}"/>
                </a:ext>
              </a:extLst>
            </p:cNvPr>
            <p:cNvSpPr txBox="1"/>
            <p:nvPr/>
          </p:nvSpPr>
          <p:spPr>
            <a:xfrm>
              <a:off x="7615011" y="1730448"/>
              <a:ext cx="970137" cy="338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17220">
                <a:defRPr/>
              </a:pPr>
              <a:r>
                <a:rPr lang="en-US" sz="16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128x128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3E18EA0B-B2FE-49CC-9C04-68690F84C81E}"/>
                </a:ext>
              </a:extLst>
            </p:cNvPr>
            <p:cNvSpPr txBox="1"/>
            <p:nvPr/>
          </p:nvSpPr>
          <p:spPr>
            <a:xfrm>
              <a:off x="8183075" y="808863"/>
              <a:ext cx="970137" cy="338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17220">
                <a:defRPr/>
              </a:pPr>
              <a:r>
                <a:rPr lang="en-US" sz="16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256x256</a:t>
              </a:r>
            </a:p>
          </p:txBody>
        </p:sp>
        <p:sp>
          <p:nvSpPr>
            <p:cNvPr id="150" name="Cube 149">
              <a:extLst>
                <a:ext uri="{FF2B5EF4-FFF2-40B4-BE49-F238E27FC236}">
                  <a16:creationId xmlns:a16="http://schemas.microsoft.com/office/drawing/2014/main" id="{ED4771ED-E3F2-445A-813F-BA398AA358A8}"/>
                </a:ext>
              </a:extLst>
            </p:cNvPr>
            <p:cNvSpPr/>
            <p:nvPr/>
          </p:nvSpPr>
          <p:spPr>
            <a:xfrm rot="10800000" flipV="1">
              <a:off x="3463926" y="2831981"/>
              <a:ext cx="43496" cy="226667"/>
            </a:xfrm>
            <a:prstGeom prst="cube">
              <a:avLst>
                <a:gd name="adj" fmla="val 8924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17220">
                <a:defRPr/>
              </a:pPr>
              <a:endParaRPr lang="en-US" sz="243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D7763856-915D-40CE-91F0-ADE62645701B}"/>
                </a:ext>
              </a:extLst>
            </p:cNvPr>
            <p:cNvSpPr txBox="1"/>
            <p:nvPr/>
          </p:nvSpPr>
          <p:spPr>
            <a:xfrm>
              <a:off x="1818659" y="2350385"/>
              <a:ext cx="51488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17220">
                <a:defRPr/>
              </a:pPr>
              <a:r>
                <a:rPr lang="en-US" sz="16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2x2</a:t>
              </a:r>
              <a:endParaRPr lang="en-US" sz="189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2" name="Cube 151">
              <a:extLst>
                <a:ext uri="{FF2B5EF4-FFF2-40B4-BE49-F238E27FC236}">
                  <a16:creationId xmlns:a16="http://schemas.microsoft.com/office/drawing/2014/main" id="{75D20B5C-9530-4E5C-AFEB-64970499FC07}"/>
                </a:ext>
              </a:extLst>
            </p:cNvPr>
            <p:cNvSpPr/>
            <p:nvPr/>
          </p:nvSpPr>
          <p:spPr>
            <a:xfrm rot="10800000" flipV="1">
              <a:off x="8819791" y="2746863"/>
              <a:ext cx="80777" cy="420943"/>
            </a:xfrm>
            <a:prstGeom prst="cube">
              <a:avLst>
                <a:gd name="adj" fmla="val 8924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17220">
                <a:defRPr/>
              </a:pPr>
              <a:endParaRPr lang="en-US" sz="243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D0302365-9459-4D97-81AA-29D366AB8843}"/>
                </a:ext>
              </a:extLst>
            </p:cNvPr>
            <p:cNvCxnSpPr>
              <a:cxnSpLocks/>
              <a:endCxn id="162" idx="5"/>
            </p:cNvCxnSpPr>
            <p:nvPr/>
          </p:nvCxnSpPr>
          <p:spPr>
            <a:xfrm>
              <a:off x="2021527" y="2734843"/>
              <a:ext cx="766365" cy="16281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AED9D661-020F-43D2-B8B8-9D295C51DD32}"/>
                </a:ext>
              </a:extLst>
            </p:cNvPr>
            <p:cNvCxnSpPr>
              <a:cxnSpLocks/>
              <a:endCxn id="162" idx="5"/>
            </p:cNvCxnSpPr>
            <p:nvPr/>
          </p:nvCxnSpPr>
          <p:spPr>
            <a:xfrm>
              <a:off x="2093617" y="2838289"/>
              <a:ext cx="694275" cy="5936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D3150F2C-E9E0-4F59-A6DD-DC5B49218D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93617" y="2910008"/>
              <a:ext cx="682182" cy="2457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0F6DEAEC-3973-4F78-8C26-650407BBDC8D}"/>
                </a:ext>
              </a:extLst>
            </p:cNvPr>
            <p:cNvCxnSpPr>
              <a:cxnSpLocks/>
              <a:stCxn id="162" idx="3"/>
              <a:endCxn id="150" idx="4"/>
            </p:cNvCxnSpPr>
            <p:nvPr/>
          </p:nvCxnSpPr>
          <p:spPr>
            <a:xfrm flipV="1">
              <a:off x="2858317" y="2973166"/>
              <a:ext cx="644428" cy="16607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90BC6DED-6AC1-4A57-9D7E-BD90EB0186A2}"/>
                </a:ext>
              </a:extLst>
            </p:cNvPr>
            <p:cNvCxnSpPr>
              <a:cxnSpLocks/>
              <a:stCxn id="162" idx="0"/>
              <a:endCxn id="150" idx="4"/>
            </p:cNvCxnSpPr>
            <p:nvPr/>
          </p:nvCxnSpPr>
          <p:spPr>
            <a:xfrm>
              <a:off x="2791894" y="2751388"/>
              <a:ext cx="710851" cy="22177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ED7A721E-03BE-4682-80DA-415104F9F9E1}"/>
                </a:ext>
              </a:extLst>
            </p:cNvPr>
            <p:cNvCxnSpPr>
              <a:cxnSpLocks/>
              <a:stCxn id="162" idx="1"/>
              <a:endCxn id="150" idx="4"/>
            </p:cNvCxnSpPr>
            <p:nvPr/>
          </p:nvCxnSpPr>
          <p:spPr>
            <a:xfrm>
              <a:off x="2858317" y="2846702"/>
              <a:ext cx="644428" cy="12646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56606AE0-1C47-4EEF-8D8F-4C9C2DF306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22944" y="2974029"/>
              <a:ext cx="661031" cy="5641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2" name="Cube 161">
              <a:extLst>
                <a:ext uri="{FF2B5EF4-FFF2-40B4-BE49-F238E27FC236}">
                  <a16:creationId xmlns:a16="http://schemas.microsoft.com/office/drawing/2014/main" id="{F05D9F39-731B-41BE-9980-ECF5C69CF383}"/>
                </a:ext>
              </a:extLst>
            </p:cNvPr>
            <p:cNvSpPr/>
            <p:nvPr/>
          </p:nvSpPr>
          <p:spPr>
            <a:xfrm rot="10800000" flipV="1">
              <a:off x="2787892" y="2751388"/>
              <a:ext cx="74428" cy="387854"/>
            </a:xfrm>
            <a:prstGeom prst="cube">
              <a:avLst>
                <a:gd name="adj" fmla="val 8924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17220">
                <a:defRPr/>
              </a:pPr>
              <a:endParaRPr lang="en-US" sz="243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DD086100-19B1-4EA3-BCAC-AC1D9044FB9C}"/>
                </a:ext>
              </a:extLst>
            </p:cNvPr>
            <p:cNvCxnSpPr>
              <a:cxnSpLocks/>
              <a:stCxn id="150" idx="3"/>
              <a:endCxn id="171" idx="4"/>
            </p:cNvCxnSpPr>
            <p:nvPr/>
          </p:nvCxnSpPr>
          <p:spPr>
            <a:xfrm flipV="1">
              <a:off x="3505084" y="2970212"/>
              <a:ext cx="748777" cy="8843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AF18408E-3435-488D-A1E7-58CD0334FF7D}"/>
                </a:ext>
              </a:extLst>
            </p:cNvPr>
            <p:cNvCxnSpPr>
              <a:cxnSpLocks/>
              <a:stCxn id="150" idx="0"/>
              <a:endCxn id="171" idx="4"/>
            </p:cNvCxnSpPr>
            <p:nvPr/>
          </p:nvCxnSpPr>
          <p:spPr>
            <a:xfrm>
              <a:off x="3466265" y="2831981"/>
              <a:ext cx="787596" cy="13823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D30E2BC9-A725-496E-9DC5-45DD172A0808}"/>
                </a:ext>
              </a:extLst>
            </p:cNvPr>
            <p:cNvCxnSpPr>
              <a:cxnSpLocks/>
              <a:stCxn id="150" idx="1"/>
              <a:endCxn id="171" idx="2"/>
            </p:cNvCxnSpPr>
            <p:nvPr/>
          </p:nvCxnSpPr>
          <p:spPr>
            <a:xfrm>
              <a:off x="3505084" y="2887683"/>
              <a:ext cx="752959" cy="8252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214DBF44-079C-4549-A2C9-90C0BA9F4D77}"/>
                </a:ext>
              </a:extLst>
            </p:cNvPr>
            <p:cNvCxnSpPr>
              <a:cxnSpLocks/>
              <a:stCxn id="150" idx="4"/>
              <a:endCxn id="171" idx="2"/>
            </p:cNvCxnSpPr>
            <p:nvPr/>
          </p:nvCxnSpPr>
          <p:spPr>
            <a:xfrm flipV="1">
              <a:off x="3502745" y="2970212"/>
              <a:ext cx="755298" cy="295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77A2F932-D144-461B-A02C-5903FEE54DF2}"/>
                </a:ext>
              </a:extLst>
            </p:cNvPr>
            <p:cNvCxnSpPr>
              <a:cxnSpLocks/>
              <a:endCxn id="176" idx="5"/>
            </p:cNvCxnSpPr>
            <p:nvPr/>
          </p:nvCxnSpPr>
          <p:spPr>
            <a:xfrm>
              <a:off x="4228357" y="2844944"/>
              <a:ext cx="1194481" cy="10847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C35B91D2-0902-43E9-A7CD-84BFC1F914A0}"/>
                </a:ext>
              </a:extLst>
            </p:cNvPr>
            <p:cNvCxnSpPr>
              <a:cxnSpLocks/>
              <a:stCxn id="171" idx="1"/>
              <a:endCxn id="176" idx="5"/>
            </p:cNvCxnSpPr>
            <p:nvPr/>
          </p:nvCxnSpPr>
          <p:spPr>
            <a:xfrm>
              <a:off x="4255952" y="2893795"/>
              <a:ext cx="1166887" cy="5962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5A0C7FA4-203B-4F5B-A430-874038F772FD}"/>
                </a:ext>
              </a:extLst>
            </p:cNvPr>
            <p:cNvCxnSpPr>
              <a:cxnSpLocks/>
              <a:stCxn id="171" idx="3"/>
              <a:endCxn id="176" idx="5"/>
            </p:cNvCxnSpPr>
            <p:nvPr/>
          </p:nvCxnSpPr>
          <p:spPr>
            <a:xfrm flipV="1">
              <a:off x="4255952" y="2953421"/>
              <a:ext cx="1166887" cy="9320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80A18455-8449-4B67-9406-AA2226E833B3}"/>
                </a:ext>
              </a:extLst>
            </p:cNvPr>
            <p:cNvCxnSpPr>
              <a:cxnSpLocks/>
              <a:endCxn id="176" idx="5"/>
            </p:cNvCxnSpPr>
            <p:nvPr/>
          </p:nvCxnSpPr>
          <p:spPr>
            <a:xfrm flipV="1">
              <a:off x="4215654" y="2953421"/>
              <a:ext cx="1207184" cy="4338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1" name="Cube 170">
              <a:extLst>
                <a:ext uri="{FF2B5EF4-FFF2-40B4-BE49-F238E27FC236}">
                  <a16:creationId xmlns:a16="http://schemas.microsoft.com/office/drawing/2014/main" id="{4702B15C-4A06-401F-886F-98C49DA28E95}"/>
                </a:ext>
              </a:extLst>
            </p:cNvPr>
            <p:cNvSpPr/>
            <p:nvPr/>
          </p:nvSpPr>
          <p:spPr>
            <a:xfrm rot="10800000" flipV="1">
              <a:off x="4219159" y="2844000"/>
              <a:ext cx="38883" cy="202628"/>
            </a:xfrm>
            <a:prstGeom prst="cube">
              <a:avLst>
                <a:gd name="adj" fmla="val 8924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17220">
                <a:defRPr/>
              </a:pPr>
              <a:endParaRPr lang="en-US" sz="243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F790D8CA-657B-4C4C-8BB8-34A19A8D8EF1}"/>
                </a:ext>
              </a:extLst>
            </p:cNvPr>
            <p:cNvCxnSpPr>
              <a:cxnSpLocks/>
              <a:stCxn id="176" idx="0"/>
              <a:endCxn id="181" idx="5"/>
            </p:cNvCxnSpPr>
            <p:nvPr/>
          </p:nvCxnSpPr>
          <p:spPr>
            <a:xfrm>
              <a:off x="5424929" y="2910008"/>
              <a:ext cx="512882" cy="224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A5A4593E-D9BC-4000-85DB-F8E938B08D3C}"/>
                </a:ext>
              </a:extLst>
            </p:cNvPr>
            <p:cNvCxnSpPr>
              <a:cxnSpLocks/>
              <a:stCxn id="176" idx="1"/>
              <a:endCxn id="181" idx="5"/>
            </p:cNvCxnSpPr>
            <p:nvPr/>
          </p:nvCxnSpPr>
          <p:spPr>
            <a:xfrm flipV="1">
              <a:off x="5459632" y="2932438"/>
              <a:ext cx="478180" cy="2736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99FD3247-8BEC-4726-8C07-AD1E7C69E801}"/>
                </a:ext>
              </a:extLst>
            </p:cNvPr>
            <p:cNvCxnSpPr>
              <a:cxnSpLocks/>
              <a:stCxn id="176" idx="3"/>
              <a:endCxn id="181" idx="5"/>
            </p:cNvCxnSpPr>
            <p:nvPr/>
          </p:nvCxnSpPr>
          <p:spPr>
            <a:xfrm flipV="1">
              <a:off x="5459632" y="2932438"/>
              <a:ext cx="478180" cy="1141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66C52F00-0392-42D7-9144-4BED31FFEB46}"/>
                </a:ext>
              </a:extLst>
            </p:cNvPr>
            <p:cNvCxnSpPr>
              <a:cxnSpLocks/>
              <a:endCxn id="181" idx="5"/>
            </p:cNvCxnSpPr>
            <p:nvPr/>
          </p:nvCxnSpPr>
          <p:spPr>
            <a:xfrm flipV="1">
              <a:off x="5431327" y="2932438"/>
              <a:ext cx="506484" cy="67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6" name="Cube 175">
              <a:extLst>
                <a:ext uri="{FF2B5EF4-FFF2-40B4-BE49-F238E27FC236}">
                  <a16:creationId xmlns:a16="http://schemas.microsoft.com/office/drawing/2014/main" id="{141FFFB3-9FA2-4322-B91B-C5031827E0B8}"/>
                </a:ext>
              </a:extLst>
            </p:cNvPr>
            <p:cNvSpPr/>
            <p:nvPr/>
          </p:nvSpPr>
          <p:spPr>
            <a:xfrm rot="10800000" flipV="1">
              <a:off x="5422839" y="2910008"/>
              <a:ext cx="38883" cy="136621"/>
            </a:xfrm>
            <a:prstGeom prst="cube">
              <a:avLst>
                <a:gd name="adj" fmla="val 8924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17220">
                <a:defRPr/>
              </a:pPr>
              <a:endParaRPr lang="en-US" sz="243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12847A59-16D5-4982-A86A-B25CF8EE0F51}"/>
                </a:ext>
              </a:extLst>
            </p:cNvPr>
            <p:cNvCxnSpPr>
              <a:cxnSpLocks/>
              <a:stCxn id="181" idx="0"/>
              <a:endCxn id="186" idx="5"/>
            </p:cNvCxnSpPr>
            <p:nvPr/>
          </p:nvCxnSpPr>
          <p:spPr>
            <a:xfrm>
              <a:off x="5939902" y="2856021"/>
              <a:ext cx="1193489" cy="6144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B04E5F23-F19E-4835-9A6F-FC26001F771E}"/>
                </a:ext>
              </a:extLst>
            </p:cNvPr>
            <p:cNvCxnSpPr>
              <a:cxnSpLocks/>
              <a:stCxn id="181" idx="1"/>
              <a:endCxn id="186" idx="5"/>
            </p:cNvCxnSpPr>
            <p:nvPr/>
          </p:nvCxnSpPr>
          <p:spPr>
            <a:xfrm>
              <a:off x="5974605" y="2905816"/>
              <a:ext cx="1158787" cy="116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722A3637-9E76-40BF-A9D9-F83B33260C5F}"/>
                </a:ext>
              </a:extLst>
            </p:cNvPr>
            <p:cNvCxnSpPr>
              <a:cxnSpLocks/>
              <a:stCxn id="181" idx="3"/>
              <a:endCxn id="186" idx="5"/>
            </p:cNvCxnSpPr>
            <p:nvPr/>
          </p:nvCxnSpPr>
          <p:spPr>
            <a:xfrm flipV="1">
              <a:off x="5974605" y="2917462"/>
              <a:ext cx="1158787" cy="14118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93B308E6-0E64-4F1C-B231-34DCFAA2BF77}"/>
                </a:ext>
              </a:extLst>
            </p:cNvPr>
            <p:cNvCxnSpPr>
              <a:cxnSpLocks/>
              <a:endCxn id="186" idx="5"/>
            </p:cNvCxnSpPr>
            <p:nvPr/>
          </p:nvCxnSpPr>
          <p:spPr>
            <a:xfrm flipV="1">
              <a:off x="5934380" y="2917462"/>
              <a:ext cx="1199011" cy="930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1" name="Cube 180">
              <a:extLst>
                <a:ext uri="{FF2B5EF4-FFF2-40B4-BE49-F238E27FC236}">
                  <a16:creationId xmlns:a16="http://schemas.microsoft.com/office/drawing/2014/main" id="{57AEA430-CFF7-44C1-95E4-3C1EF1970A49}"/>
                </a:ext>
              </a:extLst>
            </p:cNvPr>
            <p:cNvSpPr/>
            <p:nvPr/>
          </p:nvSpPr>
          <p:spPr>
            <a:xfrm rot="10800000" flipV="1">
              <a:off x="5937812" y="2856021"/>
              <a:ext cx="38883" cy="202628"/>
            </a:xfrm>
            <a:prstGeom prst="cube">
              <a:avLst>
                <a:gd name="adj" fmla="val 8924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17220">
                <a:defRPr/>
              </a:pPr>
              <a:endParaRPr lang="en-US" sz="243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7E93943B-5AC6-47AC-BEA1-E93FCEBF3671}"/>
                </a:ext>
              </a:extLst>
            </p:cNvPr>
            <p:cNvCxnSpPr>
              <a:cxnSpLocks/>
              <a:stCxn id="186" idx="0"/>
              <a:endCxn id="191" idx="5"/>
            </p:cNvCxnSpPr>
            <p:nvPr/>
          </p:nvCxnSpPr>
          <p:spPr>
            <a:xfrm>
              <a:off x="7135730" y="2831981"/>
              <a:ext cx="827420" cy="897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A51DA287-7B87-41A7-B6A4-4E979EF2CA22}"/>
                </a:ext>
              </a:extLst>
            </p:cNvPr>
            <p:cNvCxnSpPr>
              <a:cxnSpLocks/>
              <a:stCxn id="186" idx="1"/>
              <a:endCxn id="191" idx="5"/>
            </p:cNvCxnSpPr>
            <p:nvPr/>
          </p:nvCxnSpPr>
          <p:spPr>
            <a:xfrm>
              <a:off x="7174549" y="2887683"/>
              <a:ext cx="788601" cy="3401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53F259BF-51E4-420C-BB1F-6A02D9A4AC89}"/>
                </a:ext>
              </a:extLst>
            </p:cNvPr>
            <p:cNvCxnSpPr>
              <a:cxnSpLocks/>
              <a:stCxn id="186" idx="3"/>
              <a:endCxn id="191" idx="5"/>
            </p:cNvCxnSpPr>
            <p:nvPr/>
          </p:nvCxnSpPr>
          <p:spPr>
            <a:xfrm flipV="1">
              <a:off x="7174549" y="2921698"/>
              <a:ext cx="788601" cy="1369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9E70A0D4-6A55-410B-8876-0BA2725B9AF8}"/>
                </a:ext>
              </a:extLst>
            </p:cNvPr>
            <p:cNvCxnSpPr>
              <a:cxnSpLocks/>
              <a:endCxn id="191" idx="5"/>
            </p:cNvCxnSpPr>
            <p:nvPr/>
          </p:nvCxnSpPr>
          <p:spPr>
            <a:xfrm flipV="1">
              <a:off x="7131602" y="2921698"/>
              <a:ext cx="831548" cy="7816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6" name="Cube 185">
              <a:extLst>
                <a:ext uri="{FF2B5EF4-FFF2-40B4-BE49-F238E27FC236}">
                  <a16:creationId xmlns:a16="http://schemas.microsoft.com/office/drawing/2014/main" id="{02CE3E54-F804-4930-A317-238003B14E60}"/>
                </a:ext>
              </a:extLst>
            </p:cNvPr>
            <p:cNvSpPr/>
            <p:nvPr/>
          </p:nvSpPr>
          <p:spPr>
            <a:xfrm rot="10800000" flipV="1">
              <a:off x="7133391" y="2831981"/>
              <a:ext cx="43496" cy="226667"/>
            </a:xfrm>
            <a:prstGeom prst="cube">
              <a:avLst>
                <a:gd name="adj" fmla="val 8924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17220">
                <a:defRPr/>
              </a:pPr>
              <a:endParaRPr lang="en-US" sz="243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37AA3384-6423-4498-AC90-BAB4CB96C4D4}"/>
                </a:ext>
              </a:extLst>
            </p:cNvPr>
            <p:cNvCxnSpPr>
              <a:cxnSpLocks/>
              <a:stCxn id="191" idx="0"/>
              <a:endCxn id="152" idx="5"/>
            </p:cNvCxnSpPr>
            <p:nvPr/>
          </p:nvCxnSpPr>
          <p:spPr>
            <a:xfrm>
              <a:off x="7967152" y="2775429"/>
              <a:ext cx="852638" cy="13018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FBA85C70-B3D2-4E3E-ADAC-B4B9F989DACD}"/>
                </a:ext>
              </a:extLst>
            </p:cNvPr>
            <p:cNvCxnSpPr>
              <a:cxnSpLocks/>
              <a:stCxn id="191" idx="1"/>
              <a:endCxn id="152" idx="5"/>
            </p:cNvCxnSpPr>
            <p:nvPr/>
          </p:nvCxnSpPr>
          <p:spPr>
            <a:xfrm>
              <a:off x="8033575" y="2870743"/>
              <a:ext cx="786216" cy="3486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819FEEC0-BFDE-47F8-8D8E-805FEF007FA5}"/>
                </a:ext>
              </a:extLst>
            </p:cNvPr>
            <p:cNvCxnSpPr>
              <a:cxnSpLocks/>
              <a:stCxn id="191" idx="3"/>
              <a:endCxn id="152" idx="5"/>
            </p:cNvCxnSpPr>
            <p:nvPr/>
          </p:nvCxnSpPr>
          <p:spPr>
            <a:xfrm flipV="1">
              <a:off x="8033575" y="2905611"/>
              <a:ext cx="786216" cy="25767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E1789716-B0B5-48EF-8C77-C29387E590EC}"/>
                </a:ext>
              </a:extLst>
            </p:cNvPr>
            <p:cNvCxnSpPr>
              <a:cxnSpLocks/>
              <a:endCxn id="152" idx="5"/>
            </p:cNvCxnSpPr>
            <p:nvPr/>
          </p:nvCxnSpPr>
          <p:spPr>
            <a:xfrm flipV="1">
              <a:off x="7958418" y="2905611"/>
              <a:ext cx="861373" cy="16370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1" name="Cube 190">
              <a:extLst>
                <a:ext uri="{FF2B5EF4-FFF2-40B4-BE49-F238E27FC236}">
                  <a16:creationId xmlns:a16="http://schemas.microsoft.com/office/drawing/2014/main" id="{71AE54CD-4FAC-4BF5-93B5-286DCC6D3C06}"/>
                </a:ext>
              </a:extLst>
            </p:cNvPr>
            <p:cNvSpPr/>
            <p:nvPr/>
          </p:nvSpPr>
          <p:spPr>
            <a:xfrm rot="10800000" flipV="1">
              <a:off x="7963150" y="2775429"/>
              <a:ext cx="74428" cy="387854"/>
            </a:xfrm>
            <a:prstGeom prst="cube">
              <a:avLst>
                <a:gd name="adj" fmla="val 8924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17220">
                <a:defRPr/>
              </a:pPr>
              <a:endParaRPr lang="en-US" sz="243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92" name="Arrow: Curved Down 191">
              <a:extLst>
                <a:ext uri="{FF2B5EF4-FFF2-40B4-BE49-F238E27FC236}">
                  <a16:creationId xmlns:a16="http://schemas.microsoft.com/office/drawing/2014/main" id="{98A991D6-D7AD-4AC8-9F5C-F6C3F05ECBA4}"/>
                </a:ext>
              </a:extLst>
            </p:cNvPr>
            <p:cNvSpPr/>
            <p:nvPr/>
          </p:nvSpPr>
          <p:spPr>
            <a:xfrm>
              <a:off x="3860062" y="1492437"/>
              <a:ext cx="3343364" cy="615688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17220">
                <a:defRPr/>
              </a:pPr>
              <a:endParaRPr lang="en-US" sz="243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93" name="Arrow: Curved Down 192">
              <a:extLst>
                <a:ext uri="{FF2B5EF4-FFF2-40B4-BE49-F238E27FC236}">
                  <a16:creationId xmlns:a16="http://schemas.microsoft.com/office/drawing/2014/main" id="{6F624712-0FFF-4E3C-BF50-23493B71D49B}"/>
                </a:ext>
              </a:extLst>
            </p:cNvPr>
            <p:cNvSpPr/>
            <p:nvPr/>
          </p:nvSpPr>
          <p:spPr>
            <a:xfrm>
              <a:off x="3014111" y="1031628"/>
              <a:ext cx="5004478" cy="615688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17220">
                <a:defRPr/>
              </a:pPr>
              <a:endParaRPr lang="en-US" sz="243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94" name="Arrow: Curved Down 193">
              <a:extLst>
                <a:ext uri="{FF2B5EF4-FFF2-40B4-BE49-F238E27FC236}">
                  <a16:creationId xmlns:a16="http://schemas.microsoft.com/office/drawing/2014/main" id="{CF2BC710-7153-4B35-B3CD-FDB5DE908A6B}"/>
                </a:ext>
              </a:extLst>
            </p:cNvPr>
            <p:cNvSpPr/>
            <p:nvPr/>
          </p:nvSpPr>
          <p:spPr>
            <a:xfrm>
              <a:off x="2021527" y="97972"/>
              <a:ext cx="6648747" cy="615688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17220">
                <a:defRPr/>
              </a:pPr>
              <a:endParaRPr lang="en-US" sz="243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95" name="Arrow: Curved Down 194">
              <a:extLst>
                <a:ext uri="{FF2B5EF4-FFF2-40B4-BE49-F238E27FC236}">
                  <a16:creationId xmlns:a16="http://schemas.microsoft.com/office/drawing/2014/main" id="{A112CF77-23D8-4602-8D33-0A1B49FA66A3}"/>
                </a:ext>
              </a:extLst>
            </p:cNvPr>
            <p:cNvSpPr/>
            <p:nvPr/>
          </p:nvSpPr>
          <p:spPr>
            <a:xfrm>
              <a:off x="5104471" y="1796503"/>
              <a:ext cx="1033154" cy="425439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17220">
                <a:defRPr/>
              </a:pPr>
              <a:endParaRPr lang="en-US" sz="243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pic>
          <p:nvPicPr>
            <p:cNvPr id="200" name="Picture 199">
              <a:extLst>
                <a:ext uri="{FF2B5EF4-FFF2-40B4-BE49-F238E27FC236}">
                  <a16:creationId xmlns:a16="http://schemas.microsoft.com/office/drawing/2014/main" id="{16FAA9A5-E2BD-4648-B1A0-10BC660790CB}"/>
                </a:ext>
              </a:extLst>
            </p:cNvPr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409619" y="1718893"/>
              <a:ext cx="2777434" cy="2893160"/>
            </a:xfrm>
            <a:prstGeom prst="rect">
              <a:avLst/>
            </a:prstGeom>
            <a:scene3d>
              <a:camera prst="orthographicFront">
                <a:rot lat="20219084" lon="17655988" rev="0"/>
              </a:camera>
              <a:lightRig rig="threePt" dir="t"/>
            </a:scene3d>
          </p:spPr>
        </p:pic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265F14E2-55FB-4B24-BD0E-843A85734E90}"/>
                </a:ext>
              </a:extLst>
            </p:cNvPr>
            <p:cNvCxnSpPr>
              <a:cxnSpLocks/>
            </p:cNvCxnSpPr>
            <p:nvPr/>
          </p:nvCxnSpPr>
          <p:spPr>
            <a:xfrm>
              <a:off x="286207" y="4071614"/>
              <a:ext cx="1348226" cy="1192186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179062F1-7F7A-4F4A-A86C-EE9EDA7309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6206" y="985433"/>
              <a:ext cx="0" cy="3092718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A50C3EDE-8D5E-446B-8285-BB791ECAB8A0}"/>
                </a:ext>
              </a:extLst>
            </p:cNvPr>
            <p:cNvSpPr txBox="1"/>
            <p:nvPr/>
          </p:nvSpPr>
          <p:spPr>
            <a:xfrm rot="2416199">
              <a:off x="142579" y="1458417"/>
              <a:ext cx="18725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17220">
                <a:defRPr/>
              </a:pPr>
              <a:r>
                <a:rPr lang="en-US" b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Input image</a:t>
              </a: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71A05FED-4383-4E36-9233-083A9357B3FA}"/>
                </a:ext>
              </a:extLst>
            </p:cNvPr>
            <p:cNvSpPr txBox="1"/>
            <p:nvPr/>
          </p:nvSpPr>
          <p:spPr>
            <a:xfrm>
              <a:off x="4514044" y="6065562"/>
              <a:ext cx="64290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17220">
                <a:defRPr/>
              </a:pPr>
              <a:r>
                <a:rPr lang="en-US" sz="16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Adapted from </a:t>
              </a:r>
              <a:r>
                <a:rPr lang="en-US" sz="1600" dirty="0" err="1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Ronneberger</a:t>
              </a:r>
              <a:r>
                <a:rPr lang="en-US" sz="16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et al. MICCAI. 2015</a:t>
              </a:r>
            </a:p>
          </p:txBody>
        </p:sp>
        <p:pic>
          <p:nvPicPr>
            <p:cNvPr id="201" name="Picture 200">
              <a:extLst>
                <a:ext uri="{FF2B5EF4-FFF2-40B4-BE49-F238E27FC236}">
                  <a16:creationId xmlns:a16="http://schemas.microsoft.com/office/drawing/2014/main" id="{F3A06A72-EC68-4B88-9317-00D4C079FA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739394" y="1875164"/>
              <a:ext cx="3104317" cy="2895840"/>
            </a:xfrm>
            <a:prstGeom prst="rect">
              <a:avLst/>
            </a:prstGeom>
            <a:scene3d>
              <a:camera prst="orthographicFront">
                <a:rot lat="20220000" lon="17400000" rev="0"/>
              </a:camera>
              <a:lightRig rig="threePt" dir="t"/>
            </a:scene3d>
          </p:spPr>
        </p:pic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EB49EF69-A5FB-4CB7-A854-1601018F3935}"/>
                </a:ext>
              </a:extLst>
            </p:cNvPr>
            <p:cNvCxnSpPr>
              <a:cxnSpLocks/>
            </p:cNvCxnSpPr>
            <p:nvPr/>
          </p:nvCxnSpPr>
          <p:spPr>
            <a:xfrm>
              <a:off x="9640501" y="4165133"/>
              <a:ext cx="1223442" cy="1326404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6" name="Straight Arrow Connector 195">
              <a:extLst>
                <a:ext uri="{FF2B5EF4-FFF2-40B4-BE49-F238E27FC236}">
                  <a16:creationId xmlns:a16="http://schemas.microsoft.com/office/drawing/2014/main" id="{A9FABDFE-6B1B-4D13-9F6D-8B51AC323B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49330" y="1020753"/>
              <a:ext cx="0" cy="3155266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EA48659D-862B-4754-BEF8-8E9DA6529B9E}"/>
                </a:ext>
              </a:extLst>
            </p:cNvPr>
            <p:cNvSpPr txBox="1"/>
            <p:nvPr/>
          </p:nvSpPr>
          <p:spPr>
            <a:xfrm rot="2825242">
              <a:off x="9482372" y="1602967"/>
              <a:ext cx="17508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17220">
                <a:defRPr/>
              </a:pPr>
              <a:r>
                <a:rPr lang="en-US" b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Segmented</a:t>
              </a: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B43C19C9-6891-421A-BC57-006F231CF737}"/>
                </a:ext>
              </a:extLst>
            </p:cNvPr>
            <p:cNvSpPr txBox="1"/>
            <p:nvPr/>
          </p:nvSpPr>
          <p:spPr>
            <a:xfrm>
              <a:off x="2298237" y="4662379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17220">
                <a:defRPr/>
              </a:pPr>
              <a:r>
                <a:rPr lang="en-US" sz="16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178DE721-DB42-40F9-8CC2-E34FB8079596}"/>
                </a:ext>
              </a:extLst>
            </p:cNvPr>
            <p:cNvSpPr txBox="1"/>
            <p:nvPr/>
          </p:nvSpPr>
          <p:spPr>
            <a:xfrm>
              <a:off x="9137976" y="4695037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17220">
                <a:defRPr/>
              </a:pPr>
              <a:r>
                <a:rPr lang="en-US" sz="16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1434F85D-9E98-4802-9501-D41491556F04}"/>
                </a:ext>
              </a:extLst>
            </p:cNvPr>
            <p:cNvSpPr txBox="1"/>
            <p:nvPr/>
          </p:nvSpPr>
          <p:spPr>
            <a:xfrm>
              <a:off x="2925455" y="3793156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17220">
                <a:defRPr/>
              </a:pPr>
              <a:r>
                <a:rPr lang="en-US" sz="16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16</a:t>
              </a:r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9033AD68-DB64-4D60-BBFF-CD5C7035E38A}"/>
                </a:ext>
              </a:extLst>
            </p:cNvPr>
            <p:cNvSpPr txBox="1"/>
            <p:nvPr/>
          </p:nvSpPr>
          <p:spPr>
            <a:xfrm>
              <a:off x="8089074" y="3855662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17220">
                <a:defRPr/>
              </a:pPr>
              <a:r>
                <a:rPr lang="en-US" sz="16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16</a:t>
              </a:r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7621A221-7873-4BE2-BA5D-E6CD5D547DB6}"/>
                </a:ext>
              </a:extLst>
            </p:cNvPr>
            <p:cNvSpPr txBox="1"/>
            <p:nvPr/>
          </p:nvSpPr>
          <p:spPr>
            <a:xfrm>
              <a:off x="3488283" y="3366585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17220">
                <a:defRPr/>
              </a:pPr>
              <a:r>
                <a:rPr lang="en-US" sz="16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32</a:t>
              </a:r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4424DD1B-DDED-4ED3-8493-49FE30E2DCB0}"/>
                </a:ext>
              </a:extLst>
            </p:cNvPr>
            <p:cNvSpPr txBox="1"/>
            <p:nvPr/>
          </p:nvSpPr>
          <p:spPr>
            <a:xfrm>
              <a:off x="7197800" y="3399243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17220">
                <a:defRPr/>
              </a:pPr>
              <a:r>
                <a:rPr lang="en-US" sz="16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32</a:t>
              </a:r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E4618BE9-4A15-4FA0-992C-1232A711C01D}"/>
                </a:ext>
              </a:extLst>
            </p:cNvPr>
            <p:cNvSpPr txBox="1"/>
            <p:nvPr/>
          </p:nvSpPr>
          <p:spPr>
            <a:xfrm>
              <a:off x="4521714" y="3171790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17220">
                <a:defRPr/>
              </a:pPr>
              <a:r>
                <a:rPr lang="en-US" sz="16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64</a:t>
              </a:r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0595BF0D-4383-4304-93DA-BC2EEDC3AF5C}"/>
                </a:ext>
              </a:extLst>
            </p:cNvPr>
            <p:cNvSpPr txBox="1"/>
            <p:nvPr/>
          </p:nvSpPr>
          <p:spPr>
            <a:xfrm>
              <a:off x="6297198" y="3171790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17220">
                <a:defRPr/>
              </a:pPr>
              <a:r>
                <a:rPr lang="en-US" sz="16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64</a:t>
              </a:r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1946A666-8F05-446E-B656-A9DC7113C483}"/>
                </a:ext>
              </a:extLst>
            </p:cNvPr>
            <p:cNvSpPr txBox="1"/>
            <p:nvPr/>
          </p:nvSpPr>
          <p:spPr>
            <a:xfrm>
              <a:off x="5366551" y="3237303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17220">
                <a:defRPr/>
              </a:pPr>
              <a:r>
                <a:rPr lang="en-US" sz="16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0647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51">
            <a:extLst>
              <a:ext uri="{FF2B5EF4-FFF2-40B4-BE49-F238E27FC236}">
                <a16:creationId xmlns:a16="http://schemas.microsoft.com/office/drawing/2014/main" id="{939BCDBA-1B14-4506-8E98-C82B176346D2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-507831" y="1887955"/>
            <a:ext cx="1883806" cy="2979773"/>
          </a:xfrm>
          <a:prstGeom prst="rect">
            <a:avLst/>
          </a:prstGeom>
          <a:scene3d>
            <a:camera prst="orthographicFront">
              <a:rot lat="20400000" lon="17401203" rev="21573473"/>
            </a:camera>
            <a:lightRig rig="threePt" dir="t"/>
          </a:scene3d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5A998526-7F50-4363-8E66-ACF260FE940D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 rot="60000">
            <a:off x="9991780" y="2054605"/>
            <a:ext cx="2943081" cy="2773359"/>
          </a:xfrm>
          <a:prstGeom prst="rect">
            <a:avLst/>
          </a:prstGeom>
          <a:scene3d>
            <a:camera prst="orthographicFront">
              <a:rot lat="20760000" lon="16987349" rev="81100"/>
            </a:camera>
            <a:lightRig rig="threePt" dir="t"/>
          </a:scene3d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A8146823-8533-4D28-9C44-177F445D232D}"/>
              </a:ext>
            </a:extLst>
          </p:cNvPr>
          <p:cNvSpPr txBox="1"/>
          <p:nvPr/>
        </p:nvSpPr>
        <p:spPr>
          <a:xfrm>
            <a:off x="983785" y="5088830"/>
            <a:ext cx="933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17220">
              <a:defRPr/>
            </a:pPr>
            <a:r>
              <a:rPr lang="en-US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256x256x8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538D73A-7DDD-4284-847C-0D28CE939223}"/>
              </a:ext>
            </a:extLst>
          </p:cNvPr>
          <p:cNvSpPr txBox="1"/>
          <p:nvPr/>
        </p:nvSpPr>
        <p:spPr>
          <a:xfrm>
            <a:off x="1815529" y="4565244"/>
            <a:ext cx="10182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17220">
              <a:defRPr/>
            </a:pPr>
            <a:r>
              <a:rPr lang="en-US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128x128x16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C5AB88A-AC0D-46AB-BEF2-E134BB918476}"/>
              </a:ext>
            </a:extLst>
          </p:cNvPr>
          <p:cNvSpPr txBox="1"/>
          <p:nvPr/>
        </p:nvSpPr>
        <p:spPr>
          <a:xfrm>
            <a:off x="2809133" y="4324180"/>
            <a:ext cx="848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17220">
              <a:defRPr/>
            </a:pPr>
            <a:r>
              <a:rPr lang="en-US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64x64x32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8A321E1-24AA-41AB-9CAA-E5F42C2856A8}"/>
              </a:ext>
            </a:extLst>
          </p:cNvPr>
          <p:cNvSpPr txBox="1"/>
          <p:nvPr/>
        </p:nvSpPr>
        <p:spPr>
          <a:xfrm>
            <a:off x="3750741" y="3892631"/>
            <a:ext cx="8483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17220">
              <a:defRPr/>
            </a:pPr>
            <a:r>
              <a:rPr lang="en-US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32x32x64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9E4C66B-824A-445D-BB36-B0F394E97DE1}"/>
              </a:ext>
            </a:extLst>
          </p:cNvPr>
          <p:cNvSpPr txBox="1"/>
          <p:nvPr/>
        </p:nvSpPr>
        <p:spPr>
          <a:xfrm>
            <a:off x="4848819" y="3637742"/>
            <a:ext cx="8483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17220">
              <a:defRPr/>
            </a:pPr>
            <a:r>
              <a:rPr lang="en-US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16x16x72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615E7F6-00B5-41E2-852D-ADD3155D4928}"/>
              </a:ext>
            </a:extLst>
          </p:cNvPr>
          <p:cNvSpPr txBox="1"/>
          <p:nvPr/>
        </p:nvSpPr>
        <p:spPr>
          <a:xfrm>
            <a:off x="9696762" y="5088830"/>
            <a:ext cx="10182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17220">
              <a:defRPr/>
            </a:pPr>
            <a:r>
              <a:rPr lang="en-US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256x256x16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0FEA9FF-FF4E-4102-9C5D-0224341D7916}"/>
              </a:ext>
            </a:extLst>
          </p:cNvPr>
          <p:cNvSpPr txBox="1"/>
          <p:nvPr/>
        </p:nvSpPr>
        <p:spPr>
          <a:xfrm>
            <a:off x="8681774" y="4565244"/>
            <a:ext cx="10182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17220">
              <a:defRPr/>
            </a:pPr>
            <a:r>
              <a:rPr lang="en-US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128x128x32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12AACC0-F619-44DF-8B62-6B3115A361DD}"/>
              </a:ext>
            </a:extLst>
          </p:cNvPr>
          <p:cNvSpPr txBox="1"/>
          <p:nvPr/>
        </p:nvSpPr>
        <p:spPr>
          <a:xfrm>
            <a:off x="7922315" y="4324180"/>
            <a:ext cx="8483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17220">
              <a:defRPr/>
            </a:pPr>
            <a:r>
              <a:rPr lang="en-US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64x64x64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69B033E-10B8-4DB8-985D-1640AED40639}"/>
              </a:ext>
            </a:extLst>
          </p:cNvPr>
          <p:cNvSpPr txBox="1"/>
          <p:nvPr/>
        </p:nvSpPr>
        <p:spPr>
          <a:xfrm>
            <a:off x="6523734" y="3892631"/>
            <a:ext cx="933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17220">
              <a:defRPr/>
            </a:pPr>
            <a:r>
              <a:rPr lang="en-US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32x32x128</a:t>
            </a:r>
          </a:p>
        </p:txBody>
      </p:sp>
      <p:sp>
        <p:nvSpPr>
          <p:cNvPr id="86" name="Arrow: Curved Down 85">
            <a:extLst>
              <a:ext uri="{FF2B5EF4-FFF2-40B4-BE49-F238E27FC236}">
                <a16:creationId xmlns:a16="http://schemas.microsoft.com/office/drawing/2014/main" id="{609333E0-FE69-4723-A617-981887D82751}"/>
              </a:ext>
            </a:extLst>
          </p:cNvPr>
          <p:cNvSpPr/>
          <p:nvPr/>
        </p:nvSpPr>
        <p:spPr>
          <a:xfrm>
            <a:off x="952438" y="1135750"/>
            <a:ext cx="8925092" cy="47573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" name="Arrow: Curved Down 86">
            <a:extLst>
              <a:ext uri="{FF2B5EF4-FFF2-40B4-BE49-F238E27FC236}">
                <a16:creationId xmlns:a16="http://schemas.microsoft.com/office/drawing/2014/main" id="{F3B10E49-CD22-4F34-B8E5-FAA69CEE25E8}"/>
              </a:ext>
            </a:extLst>
          </p:cNvPr>
          <p:cNvSpPr/>
          <p:nvPr/>
        </p:nvSpPr>
        <p:spPr>
          <a:xfrm>
            <a:off x="1778511" y="1677293"/>
            <a:ext cx="7216484" cy="47573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8" name="Arrow: Curved Down 87">
            <a:extLst>
              <a:ext uri="{FF2B5EF4-FFF2-40B4-BE49-F238E27FC236}">
                <a16:creationId xmlns:a16="http://schemas.microsoft.com/office/drawing/2014/main" id="{4F9D2742-0C11-4AB7-A12E-99FB6F71DBFF}"/>
              </a:ext>
            </a:extLst>
          </p:cNvPr>
          <p:cNvSpPr/>
          <p:nvPr/>
        </p:nvSpPr>
        <p:spPr>
          <a:xfrm>
            <a:off x="2797285" y="1913586"/>
            <a:ext cx="5281007" cy="47573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" name="Arrow: Curved Down 88">
            <a:extLst>
              <a:ext uri="{FF2B5EF4-FFF2-40B4-BE49-F238E27FC236}">
                <a16:creationId xmlns:a16="http://schemas.microsoft.com/office/drawing/2014/main" id="{D75064CC-3F33-4265-8428-825604D8445E}"/>
              </a:ext>
            </a:extLst>
          </p:cNvPr>
          <p:cNvSpPr/>
          <p:nvPr/>
        </p:nvSpPr>
        <p:spPr>
          <a:xfrm>
            <a:off x="4001766" y="2339219"/>
            <a:ext cx="3003370" cy="47573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DAFB8A4-DF51-4473-BC8C-309F5E74FA2A}"/>
              </a:ext>
            </a:extLst>
          </p:cNvPr>
          <p:cNvGrpSpPr/>
          <p:nvPr/>
        </p:nvGrpSpPr>
        <p:grpSpPr>
          <a:xfrm>
            <a:off x="829972" y="1667279"/>
            <a:ext cx="738872" cy="3442413"/>
            <a:chOff x="3306925" y="1145752"/>
            <a:chExt cx="823798" cy="3581368"/>
          </a:xfrm>
        </p:grpSpPr>
        <p:sp>
          <p:nvSpPr>
            <p:cNvPr id="5" name="Cube 4">
              <a:extLst>
                <a:ext uri="{FF2B5EF4-FFF2-40B4-BE49-F238E27FC236}">
                  <a16:creationId xmlns:a16="http://schemas.microsoft.com/office/drawing/2014/main" id="{B9038C0D-9A59-45E2-A7FF-07AFCE429568}"/>
                </a:ext>
              </a:extLst>
            </p:cNvPr>
            <p:cNvSpPr/>
            <p:nvPr/>
          </p:nvSpPr>
          <p:spPr>
            <a:xfrm rot="10800000" flipV="1">
              <a:off x="3443468" y="1145752"/>
              <a:ext cx="687255" cy="3581367"/>
            </a:xfrm>
            <a:prstGeom prst="cube">
              <a:avLst>
                <a:gd name="adj" fmla="val 89246"/>
              </a:avLst>
            </a:prstGeom>
            <a:solidFill>
              <a:srgbClr val="9E5ECE"/>
            </a:solidFill>
            <a:ln>
              <a:solidFill>
                <a:srgbClr val="401B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17220">
                <a:defRPr/>
              </a:pPr>
              <a:endParaRPr lang="en-US" sz="243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4" name="Cube 3">
              <a:extLst>
                <a:ext uri="{FF2B5EF4-FFF2-40B4-BE49-F238E27FC236}">
                  <a16:creationId xmlns:a16="http://schemas.microsoft.com/office/drawing/2014/main" id="{C32779D5-1BAD-4540-A002-A770806BF379}"/>
                </a:ext>
              </a:extLst>
            </p:cNvPr>
            <p:cNvSpPr/>
            <p:nvPr/>
          </p:nvSpPr>
          <p:spPr>
            <a:xfrm rot="10800000" flipV="1">
              <a:off x="3306925" y="1145753"/>
              <a:ext cx="687255" cy="3581367"/>
            </a:xfrm>
            <a:prstGeom prst="cube">
              <a:avLst>
                <a:gd name="adj" fmla="val 89246"/>
              </a:avLst>
            </a:prstGeom>
            <a:solidFill>
              <a:srgbClr val="7030A0"/>
            </a:solidFill>
            <a:ln>
              <a:solidFill>
                <a:srgbClr val="401B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17220">
                <a:defRPr/>
              </a:pPr>
              <a:endParaRPr lang="en-US" sz="243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05A17D8-DFA5-4AB2-AE79-80D17B47E836}"/>
              </a:ext>
            </a:extLst>
          </p:cNvPr>
          <p:cNvGrpSpPr/>
          <p:nvPr/>
        </p:nvGrpSpPr>
        <p:grpSpPr>
          <a:xfrm>
            <a:off x="1619818" y="2188655"/>
            <a:ext cx="831735" cy="2399661"/>
            <a:chOff x="3299201" y="2059290"/>
            <a:chExt cx="1192483" cy="3108959"/>
          </a:xfrm>
          <a:solidFill>
            <a:srgbClr val="7030A0"/>
          </a:solidFill>
        </p:grpSpPr>
        <p:sp>
          <p:nvSpPr>
            <p:cNvPr id="34" name="Cube 33">
              <a:extLst>
                <a:ext uri="{FF2B5EF4-FFF2-40B4-BE49-F238E27FC236}">
                  <a16:creationId xmlns:a16="http://schemas.microsoft.com/office/drawing/2014/main" id="{FB8E0FFC-E88F-4802-99C0-D451C0F92331}"/>
                </a:ext>
              </a:extLst>
            </p:cNvPr>
            <p:cNvSpPr/>
            <p:nvPr/>
          </p:nvSpPr>
          <p:spPr>
            <a:xfrm rot="10800000" flipV="1">
              <a:off x="3554232" y="2059290"/>
              <a:ext cx="937452" cy="3108959"/>
            </a:xfrm>
            <a:prstGeom prst="cube">
              <a:avLst>
                <a:gd name="adj" fmla="val 83203"/>
              </a:avLst>
            </a:prstGeom>
            <a:solidFill>
              <a:srgbClr val="9E5ECE"/>
            </a:solidFill>
            <a:ln>
              <a:solidFill>
                <a:srgbClr val="401B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17220">
                <a:defRPr/>
              </a:pPr>
              <a:endParaRPr lang="en-US" sz="2430" b="1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35" name="Cube 34">
              <a:extLst>
                <a:ext uri="{FF2B5EF4-FFF2-40B4-BE49-F238E27FC236}">
                  <a16:creationId xmlns:a16="http://schemas.microsoft.com/office/drawing/2014/main" id="{C0F0DE24-DE15-4C4E-AB0C-A427D83F3142}"/>
                </a:ext>
              </a:extLst>
            </p:cNvPr>
            <p:cNvSpPr/>
            <p:nvPr/>
          </p:nvSpPr>
          <p:spPr>
            <a:xfrm rot="10800000" flipV="1">
              <a:off x="3299201" y="2059290"/>
              <a:ext cx="937451" cy="3108959"/>
            </a:xfrm>
            <a:prstGeom prst="cube">
              <a:avLst>
                <a:gd name="adj" fmla="val 83841"/>
              </a:avLst>
            </a:prstGeom>
            <a:grpFill/>
            <a:ln>
              <a:solidFill>
                <a:srgbClr val="401B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17220">
                <a:defRPr/>
              </a:pPr>
              <a:endParaRPr lang="en-US" sz="2430" b="1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E2AF230-892F-4D09-9ECC-B5E85137DFFB}"/>
              </a:ext>
            </a:extLst>
          </p:cNvPr>
          <p:cNvGrpSpPr/>
          <p:nvPr/>
        </p:nvGrpSpPr>
        <p:grpSpPr>
          <a:xfrm>
            <a:off x="2502527" y="2424117"/>
            <a:ext cx="926815" cy="1928736"/>
            <a:chOff x="3887752" y="2233402"/>
            <a:chExt cx="1033343" cy="2192707"/>
          </a:xfrm>
          <a:solidFill>
            <a:srgbClr val="7030A0"/>
          </a:solidFill>
        </p:grpSpPr>
        <p:sp>
          <p:nvSpPr>
            <p:cNvPr id="45" name="Cube 44">
              <a:extLst>
                <a:ext uri="{FF2B5EF4-FFF2-40B4-BE49-F238E27FC236}">
                  <a16:creationId xmlns:a16="http://schemas.microsoft.com/office/drawing/2014/main" id="{D5937885-B5A5-4333-A1A7-A9FC861CECCA}"/>
                </a:ext>
              </a:extLst>
            </p:cNvPr>
            <p:cNvSpPr/>
            <p:nvPr/>
          </p:nvSpPr>
          <p:spPr>
            <a:xfrm rot="10800000" flipV="1">
              <a:off x="4192087" y="2233402"/>
              <a:ext cx="729008" cy="2192707"/>
            </a:xfrm>
            <a:prstGeom prst="cube">
              <a:avLst>
                <a:gd name="adj" fmla="val 69411"/>
              </a:avLst>
            </a:prstGeom>
            <a:solidFill>
              <a:srgbClr val="9E5ECE"/>
            </a:solidFill>
            <a:ln>
              <a:solidFill>
                <a:srgbClr val="401B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17220">
                <a:defRPr/>
              </a:pPr>
              <a:endParaRPr lang="en-US" sz="2430" b="1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46" name="Cube 45">
              <a:extLst>
                <a:ext uri="{FF2B5EF4-FFF2-40B4-BE49-F238E27FC236}">
                  <a16:creationId xmlns:a16="http://schemas.microsoft.com/office/drawing/2014/main" id="{47B4E261-B029-4792-878F-96D0B0B32002}"/>
                </a:ext>
              </a:extLst>
            </p:cNvPr>
            <p:cNvSpPr/>
            <p:nvPr/>
          </p:nvSpPr>
          <p:spPr>
            <a:xfrm rot="10800000" flipV="1">
              <a:off x="3887752" y="2233402"/>
              <a:ext cx="729008" cy="2192707"/>
            </a:xfrm>
            <a:prstGeom prst="cube">
              <a:avLst>
                <a:gd name="adj" fmla="val 69411"/>
              </a:avLst>
            </a:prstGeom>
            <a:grpFill/>
            <a:ln>
              <a:solidFill>
                <a:srgbClr val="401B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17220">
                <a:defRPr/>
              </a:pPr>
              <a:endParaRPr lang="en-US" sz="2430" b="1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B0273F08-CD77-4772-8207-90C027490FF7}"/>
              </a:ext>
            </a:extLst>
          </p:cNvPr>
          <p:cNvGrpSpPr/>
          <p:nvPr/>
        </p:nvGrpSpPr>
        <p:grpSpPr>
          <a:xfrm>
            <a:off x="3480316" y="2860308"/>
            <a:ext cx="1079542" cy="1056354"/>
            <a:chOff x="4917670" y="2555735"/>
            <a:chExt cx="1203624" cy="1390738"/>
          </a:xfrm>
          <a:solidFill>
            <a:srgbClr val="7030A0"/>
          </a:solidFill>
        </p:grpSpPr>
        <p:sp>
          <p:nvSpPr>
            <p:cNvPr id="59" name="Cube 58">
              <a:extLst>
                <a:ext uri="{FF2B5EF4-FFF2-40B4-BE49-F238E27FC236}">
                  <a16:creationId xmlns:a16="http://schemas.microsoft.com/office/drawing/2014/main" id="{6A938E5A-D667-4EFC-B966-01F12C51AEEE}"/>
                </a:ext>
              </a:extLst>
            </p:cNvPr>
            <p:cNvSpPr/>
            <p:nvPr/>
          </p:nvSpPr>
          <p:spPr>
            <a:xfrm rot="10800000" flipV="1">
              <a:off x="5392286" y="2555735"/>
              <a:ext cx="729008" cy="1390738"/>
            </a:xfrm>
            <a:prstGeom prst="cube">
              <a:avLst>
                <a:gd name="adj" fmla="val 44991"/>
              </a:avLst>
            </a:prstGeom>
            <a:solidFill>
              <a:srgbClr val="9E5ECE"/>
            </a:solidFill>
            <a:ln>
              <a:solidFill>
                <a:srgbClr val="401B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17220">
                <a:defRPr/>
              </a:pPr>
              <a:endParaRPr lang="en-US" sz="2430" b="1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60" name="Cube 59">
              <a:extLst>
                <a:ext uri="{FF2B5EF4-FFF2-40B4-BE49-F238E27FC236}">
                  <a16:creationId xmlns:a16="http://schemas.microsoft.com/office/drawing/2014/main" id="{94537DE5-028C-4F38-BB66-8D7648CA1F6C}"/>
                </a:ext>
              </a:extLst>
            </p:cNvPr>
            <p:cNvSpPr/>
            <p:nvPr/>
          </p:nvSpPr>
          <p:spPr>
            <a:xfrm rot="10800000" flipV="1">
              <a:off x="4917670" y="2555735"/>
              <a:ext cx="729008" cy="1390738"/>
            </a:xfrm>
            <a:prstGeom prst="cube">
              <a:avLst>
                <a:gd name="adj" fmla="val 44991"/>
              </a:avLst>
            </a:prstGeom>
            <a:grpFill/>
            <a:ln>
              <a:solidFill>
                <a:srgbClr val="401B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17220">
                <a:defRPr/>
              </a:pPr>
              <a:endParaRPr lang="en-US" sz="2430" b="1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B64DB9EB-4EF7-4BDD-A5D8-D270FC3C7ABD}"/>
              </a:ext>
            </a:extLst>
          </p:cNvPr>
          <p:cNvGrpSpPr/>
          <p:nvPr/>
        </p:nvGrpSpPr>
        <p:grpSpPr>
          <a:xfrm>
            <a:off x="4610832" y="3113199"/>
            <a:ext cx="1245899" cy="550572"/>
            <a:chOff x="5624241" y="2916362"/>
            <a:chExt cx="1389103" cy="572796"/>
          </a:xfrm>
          <a:solidFill>
            <a:srgbClr val="7030A0"/>
          </a:solidFill>
        </p:grpSpPr>
        <p:sp>
          <p:nvSpPr>
            <p:cNvPr id="66" name="Cube 65">
              <a:extLst>
                <a:ext uri="{FF2B5EF4-FFF2-40B4-BE49-F238E27FC236}">
                  <a16:creationId xmlns:a16="http://schemas.microsoft.com/office/drawing/2014/main" id="{D79AF741-840E-47CA-8BDF-C186359CCF37}"/>
                </a:ext>
              </a:extLst>
            </p:cNvPr>
            <p:cNvSpPr/>
            <p:nvPr/>
          </p:nvSpPr>
          <p:spPr>
            <a:xfrm rot="10800000" flipV="1">
              <a:off x="6284336" y="2916362"/>
              <a:ext cx="729008" cy="572796"/>
            </a:xfrm>
            <a:prstGeom prst="cube">
              <a:avLst>
                <a:gd name="adj" fmla="val 25616"/>
              </a:avLst>
            </a:prstGeom>
            <a:solidFill>
              <a:srgbClr val="9E5ECE"/>
            </a:solidFill>
            <a:ln>
              <a:solidFill>
                <a:srgbClr val="401B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17220">
                <a:defRPr/>
              </a:pPr>
              <a:endParaRPr lang="en-US" sz="2430" b="1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67" name="Cube 66">
              <a:extLst>
                <a:ext uri="{FF2B5EF4-FFF2-40B4-BE49-F238E27FC236}">
                  <a16:creationId xmlns:a16="http://schemas.microsoft.com/office/drawing/2014/main" id="{474AC296-4EAE-490D-96F2-3EFF7764A34E}"/>
                </a:ext>
              </a:extLst>
            </p:cNvPr>
            <p:cNvSpPr/>
            <p:nvPr/>
          </p:nvSpPr>
          <p:spPr>
            <a:xfrm rot="10800000" flipV="1">
              <a:off x="5624241" y="2916362"/>
              <a:ext cx="729008" cy="572796"/>
            </a:xfrm>
            <a:prstGeom prst="cube">
              <a:avLst>
                <a:gd name="adj" fmla="val 25616"/>
              </a:avLst>
            </a:prstGeom>
            <a:grpFill/>
            <a:ln>
              <a:solidFill>
                <a:srgbClr val="401B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17220">
                <a:defRPr/>
              </a:pPr>
              <a:endParaRPr lang="en-US" sz="2430" b="1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25FFC9C-E701-4781-BB8F-12BBA1FDA0AE}"/>
              </a:ext>
            </a:extLst>
          </p:cNvPr>
          <p:cNvGrpSpPr/>
          <p:nvPr/>
        </p:nvGrpSpPr>
        <p:grpSpPr>
          <a:xfrm>
            <a:off x="5907705" y="2860308"/>
            <a:ext cx="1421067" cy="1056354"/>
            <a:chOff x="6640328" y="2475947"/>
            <a:chExt cx="1584404" cy="1098994"/>
          </a:xfrm>
        </p:grpSpPr>
        <p:sp>
          <p:nvSpPr>
            <p:cNvPr id="28" name="Cube 27">
              <a:extLst>
                <a:ext uri="{FF2B5EF4-FFF2-40B4-BE49-F238E27FC236}">
                  <a16:creationId xmlns:a16="http://schemas.microsoft.com/office/drawing/2014/main" id="{C1C82161-682F-446D-9BA1-87A29453DF4B}"/>
                </a:ext>
              </a:extLst>
            </p:cNvPr>
            <p:cNvSpPr/>
            <p:nvPr/>
          </p:nvSpPr>
          <p:spPr>
            <a:xfrm rot="10800000" flipV="1">
              <a:off x="7495724" y="2475947"/>
              <a:ext cx="729008" cy="1098994"/>
            </a:xfrm>
            <a:prstGeom prst="cube">
              <a:avLst>
                <a:gd name="adj" fmla="val 44991"/>
              </a:avLst>
            </a:prstGeom>
            <a:solidFill>
              <a:srgbClr val="9E5ECE"/>
            </a:solidFill>
            <a:ln>
              <a:solidFill>
                <a:srgbClr val="401B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17220">
                <a:defRPr/>
              </a:pPr>
              <a:endParaRPr lang="en-US" sz="2430" b="1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20C8CE0-A989-4BD8-9002-0208A6DE0CEC}"/>
                </a:ext>
              </a:extLst>
            </p:cNvPr>
            <p:cNvGrpSpPr/>
            <p:nvPr/>
          </p:nvGrpSpPr>
          <p:grpSpPr>
            <a:xfrm>
              <a:off x="6640328" y="2475947"/>
              <a:ext cx="1203624" cy="1098994"/>
              <a:chOff x="4917670" y="2555735"/>
              <a:chExt cx="1203624" cy="1390738"/>
            </a:xfrm>
            <a:solidFill>
              <a:srgbClr val="7030A0"/>
            </a:solidFill>
          </p:grpSpPr>
          <p:sp>
            <p:nvSpPr>
              <p:cNvPr id="26" name="Cube 25">
                <a:extLst>
                  <a:ext uri="{FF2B5EF4-FFF2-40B4-BE49-F238E27FC236}">
                    <a16:creationId xmlns:a16="http://schemas.microsoft.com/office/drawing/2014/main" id="{6D2F7AC6-77A9-4C34-A2CF-76EDC5C4A609}"/>
                  </a:ext>
                </a:extLst>
              </p:cNvPr>
              <p:cNvSpPr/>
              <p:nvPr/>
            </p:nvSpPr>
            <p:spPr>
              <a:xfrm rot="10800000" flipV="1">
                <a:off x="5392286" y="2555735"/>
                <a:ext cx="729008" cy="1390738"/>
              </a:xfrm>
              <a:prstGeom prst="cube">
                <a:avLst>
                  <a:gd name="adj" fmla="val 44991"/>
                </a:avLst>
              </a:prstGeom>
              <a:solidFill>
                <a:srgbClr val="ECDFF5"/>
              </a:solidFill>
              <a:ln>
                <a:solidFill>
                  <a:srgbClr val="401B5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17220">
                  <a:defRPr/>
                </a:pPr>
                <a:endParaRPr lang="en-US" sz="2430" b="1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27" name="Cube 26">
                <a:extLst>
                  <a:ext uri="{FF2B5EF4-FFF2-40B4-BE49-F238E27FC236}">
                    <a16:creationId xmlns:a16="http://schemas.microsoft.com/office/drawing/2014/main" id="{382E8137-47D6-4217-8A42-507890342835}"/>
                  </a:ext>
                </a:extLst>
              </p:cNvPr>
              <p:cNvSpPr/>
              <p:nvPr/>
            </p:nvSpPr>
            <p:spPr>
              <a:xfrm rot="10800000" flipV="1">
                <a:off x="4917670" y="2555735"/>
                <a:ext cx="729008" cy="1390738"/>
              </a:xfrm>
              <a:prstGeom prst="cube">
                <a:avLst>
                  <a:gd name="adj" fmla="val 44991"/>
                </a:avLst>
              </a:prstGeom>
              <a:solidFill>
                <a:srgbClr val="D1B2E8"/>
              </a:solidFill>
              <a:ln>
                <a:solidFill>
                  <a:srgbClr val="401B5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17220">
                  <a:defRPr/>
                </a:pPr>
                <a:endParaRPr lang="en-US" sz="2430" b="1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CA3287E-33D4-42C0-82FC-7695DFB7BDE9}"/>
              </a:ext>
            </a:extLst>
          </p:cNvPr>
          <p:cNvGrpSpPr/>
          <p:nvPr/>
        </p:nvGrpSpPr>
        <p:grpSpPr>
          <a:xfrm>
            <a:off x="7379746" y="2424117"/>
            <a:ext cx="1117262" cy="1928736"/>
            <a:chOff x="8318568" y="2010117"/>
            <a:chExt cx="1245680" cy="2006590"/>
          </a:xfrm>
        </p:grpSpPr>
        <p:sp>
          <p:nvSpPr>
            <p:cNvPr id="32" name="Cube 31">
              <a:extLst>
                <a:ext uri="{FF2B5EF4-FFF2-40B4-BE49-F238E27FC236}">
                  <a16:creationId xmlns:a16="http://schemas.microsoft.com/office/drawing/2014/main" id="{EA08182F-2CE9-42A3-911E-092ADCC950E9}"/>
                </a:ext>
              </a:extLst>
            </p:cNvPr>
            <p:cNvSpPr/>
            <p:nvPr/>
          </p:nvSpPr>
          <p:spPr>
            <a:xfrm rot="10800000" flipV="1">
              <a:off x="8835240" y="2010117"/>
              <a:ext cx="729008" cy="2006590"/>
            </a:xfrm>
            <a:prstGeom prst="cube">
              <a:avLst>
                <a:gd name="adj" fmla="val 69411"/>
              </a:avLst>
            </a:prstGeom>
            <a:solidFill>
              <a:srgbClr val="9E5ECE"/>
            </a:solidFill>
            <a:ln>
              <a:solidFill>
                <a:srgbClr val="401B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17220">
                <a:defRPr/>
              </a:pPr>
              <a:endParaRPr lang="en-US" sz="2430" b="1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C89147A7-554A-4183-B065-865A35C63DE0}"/>
                </a:ext>
              </a:extLst>
            </p:cNvPr>
            <p:cNvGrpSpPr/>
            <p:nvPr/>
          </p:nvGrpSpPr>
          <p:grpSpPr>
            <a:xfrm>
              <a:off x="8318568" y="2010117"/>
              <a:ext cx="1033343" cy="2006590"/>
              <a:chOff x="3887752" y="2233402"/>
              <a:chExt cx="1033343" cy="2192707"/>
            </a:xfrm>
            <a:solidFill>
              <a:srgbClr val="7030A0"/>
            </a:solidFill>
          </p:grpSpPr>
          <p:sp>
            <p:nvSpPr>
              <p:cNvPr id="30" name="Cube 29">
                <a:extLst>
                  <a:ext uri="{FF2B5EF4-FFF2-40B4-BE49-F238E27FC236}">
                    <a16:creationId xmlns:a16="http://schemas.microsoft.com/office/drawing/2014/main" id="{3D6856DC-1249-4916-A9AB-200AB45C93BE}"/>
                  </a:ext>
                </a:extLst>
              </p:cNvPr>
              <p:cNvSpPr/>
              <p:nvPr/>
            </p:nvSpPr>
            <p:spPr>
              <a:xfrm rot="10800000" flipV="1">
                <a:off x="4192087" y="2233402"/>
                <a:ext cx="729008" cy="2192707"/>
              </a:xfrm>
              <a:prstGeom prst="cube">
                <a:avLst>
                  <a:gd name="adj" fmla="val 69411"/>
                </a:avLst>
              </a:prstGeom>
              <a:solidFill>
                <a:srgbClr val="ECDFF5"/>
              </a:solidFill>
              <a:ln>
                <a:solidFill>
                  <a:srgbClr val="401B5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17220">
                  <a:defRPr/>
                </a:pPr>
                <a:endParaRPr lang="en-US" sz="2430" b="1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31" name="Cube 30">
                <a:extLst>
                  <a:ext uri="{FF2B5EF4-FFF2-40B4-BE49-F238E27FC236}">
                    <a16:creationId xmlns:a16="http://schemas.microsoft.com/office/drawing/2014/main" id="{BDBA94D0-C05C-4351-96DD-1EC0A7300AE2}"/>
                  </a:ext>
                </a:extLst>
              </p:cNvPr>
              <p:cNvSpPr/>
              <p:nvPr/>
            </p:nvSpPr>
            <p:spPr>
              <a:xfrm rot="10800000" flipV="1">
                <a:off x="3887752" y="2233402"/>
                <a:ext cx="729008" cy="2192707"/>
              </a:xfrm>
              <a:prstGeom prst="cube">
                <a:avLst>
                  <a:gd name="adj" fmla="val 69411"/>
                </a:avLst>
              </a:prstGeom>
              <a:solidFill>
                <a:srgbClr val="D1B2E8"/>
              </a:solidFill>
              <a:ln>
                <a:solidFill>
                  <a:srgbClr val="401B5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17220">
                  <a:defRPr/>
                </a:pPr>
                <a:endParaRPr lang="en-US" sz="2430" b="1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B5EE395-6752-42A6-8CDE-7AB049E34804}"/>
              </a:ext>
            </a:extLst>
          </p:cNvPr>
          <p:cNvGrpSpPr/>
          <p:nvPr/>
        </p:nvGrpSpPr>
        <p:grpSpPr>
          <a:xfrm>
            <a:off x="8547982" y="2188654"/>
            <a:ext cx="937118" cy="2399662"/>
            <a:chOff x="9652654" y="1765148"/>
            <a:chExt cx="1044830" cy="2496526"/>
          </a:xfrm>
        </p:grpSpPr>
        <p:sp>
          <p:nvSpPr>
            <p:cNvPr id="41" name="Cube 40">
              <a:extLst>
                <a:ext uri="{FF2B5EF4-FFF2-40B4-BE49-F238E27FC236}">
                  <a16:creationId xmlns:a16="http://schemas.microsoft.com/office/drawing/2014/main" id="{B5960D4D-87B0-4526-B921-BA8511057D4C}"/>
                </a:ext>
              </a:extLst>
            </p:cNvPr>
            <p:cNvSpPr/>
            <p:nvPr/>
          </p:nvSpPr>
          <p:spPr>
            <a:xfrm rot="10800000" flipV="1">
              <a:off x="9968474" y="1765148"/>
              <a:ext cx="729010" cy="2496525"/>
            </a:xfrm>
            <a:prstGeom prst="cube">
              <a:avLst>
                <a:gd name="adj" fmla="val 83203"/>
              </a:avLst>
            </a:prstGeom>
            <a:solidFill>
              <a:srgbClr val="9E5ECE"/>
            </a:solidFill>
            <a:ln>
              <a:solidFill>
                <a:srgbClr val="401B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17220">
                <a:defRPr/>
              </a:pPr>
              <a:endParaRPr lang="en-US" sz="2430" b="1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D6D37041-AD7E-47CE-BA23-25188B3B87FB}"/>
                </a:ext>
              </a:extLst>
            </p:cNvPr>
            <p:cNvGrpSpPr/>
            <p:nvPr/>
          </p:nvGrpSpPr>
          <p:grpSpPr>
            <a:xfrm>
              <a:off x="9652654" y="1765149"/>
              <a:ext cx="927335" cy="2496525"/>
              <a:chOff x="3299201" y="2059290"/>
              <a:chExt cx="1192483" cy="3108959"/>
            </a:xfrm>
            <a:solidFill>
              <a:srgbClr val="ECDFF5"/>
            </a:solidFill>
          </p:grpSpPr>
          <p:sp>
            <p:nvSpPr>
              <p:cNvPr id="39" name="Cube 38">
                <a:extLst>
                  <a:ext uri="{FF2B5EF4-FFF2-40B4-BE49-F238E27FC236}">
                    <a16:creationId xmlns:a16="http://schemas.microsoft.com/office/drawing/2014/main" id="{230156BD-1B9C-4989-A8D7-9E73C0BC1DA9}"/>
                  </a:ext>
                </a:extLst>
              </p:cNvPr>
              <p:cNvSpPr/>
              <p:nvPr/>
            </p:nvSpPr>
            <p:spPr>
              <a:xfrm rot="10800000" flipV="1">
                <a:off x="3554232" y="2059290"/>
                <a:ext cx="937452" cy="3108959"/>
              </a:xfrm>
              <a:prstGeom prst="cube">
                <a:avLst>
                  <a:gd name="adj" fmla="val 83203"/>
                </a:avLst>
              </a:prstGeom>
              <a:grpFill/>
              <a:ln>
                <a:solidFill>
                  <a:srgbClr val="401B5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17220">
                  <a:defRPr/>
                </a:pPr>
                <a:endParaRPr lang="en-US" sz="2430" b="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40" name="Cube 39">
                <a:extLst>
                  <a:ext uri="{FF2B5EF4-FFF2-40B4-BE49-F238E27FC236}">
                    <a16:creationId xmlns:a16="http://schemas.microsoft.com/office/drawing/2014/main" id="{7DD41B2D-E356-4A59-88E3-4F71C94CD805}"/>
                  </a:ext>
                </a:extLst>
              </p:cNvPr>
              <p:cNvSpPr/>
              <p:nvPr/>
            </p:nvSpPr>
            <p:spPr>
              <a:xfrm rot="10800000" flipV="1">
                <a:off x="3299201" y="2059290"/>
                <a:ext cx="937451" cy="3108959"/>
              </a:xfrm>
              <a:prstGeom prst="cube">
                <a:avLst>
                  <a:gd name="adj" fmla="val 83841"/>
                </a:avLst>
              </a:prstGeom>
              <a:solidFill>
                <a:srgbClr val="D1B2E8"/>
              </a:solidFill>
              <a:ln>
                <a:solidFill>
                  <a:srgbClr val="401B5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17220">
                  <a:defRPr/>
                </a:pPr>
                <a:endParaRPr lang="en-US" sz="2430" b="1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A317440-5AC0-4FA3-B4F0-F83B3261234A}"/>
              </a:ext>
            </a:extLst>
          </p:cNvPr>
          <p:cNvGrpSpPr/>
          <p:nvPr/>
        </p:nvGrpSpPr>
        <p:grpSpPr>
          <a:xfrm>
            <a:off x="9536074" y="1667277"/>
            <a:ext cx="803090" cy="3442417"/>
            <a:chOff x="10788131" y="1234760"/>
            <a:chExt cx="895397" cy="3581372"/>
          </a:xfrm>
        </p:grpSpPr>
        <p:sp>
          <p:nvSpPr>
            <p:cNvPr id="49" name="Cube 48">
              <a:extLst>
                <a:ext uri="{FF2B5EF4-FFF2-40B4-BE49-F238E27FC236}">
                  <a16:creationId xmlns:a16="http://schemas.microsoft.com/office/drawing/2014/main" id="{3E5FC26A-F581-4F6D-A6CA-2BD011E8E366}"/>
                </a:ext>
              </a:extLst>
            </p:cNvPr>
            <p:cNvSpPr/>
            <p:nvPr/>
          </p:nvSpPr>
          <p:spPr>
            <a:xfrm rot="10800000" flipV="1">
              <a:off x="10996273" y="1234760"/>
              <a:ext cx="687255" cy="3581367"/>
            </a:xfrm>
            <a:prstGeom prst="cube">
              <a:avLst>
                <a:gd name="adj" fmla="val 89246"/>
              </a:avLst>
            </a:prstGeom>
            <a:solidFill>
              <a:srgbClr val="9E5ECE"/>
            </a:solidFill>
            <a:ln>
              <a:solidFill>
                <a:srgbClr val="401B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17220">
                <a:defRPr/>
              </a:pPr>
              <a:endParaRPr lang="en-US" sz="243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A8E68023-7802-4FC2-98C9-C8C998487E53}"/>
                </a:ext>
              </a:extLst>
            </p:cNvPr>
            <p:cNvGrpSpPr/>
            <p:nvPr/>
          </p:nvGrpSpPr>
          <p:grpSpPr>
            <a:xfrm>
              <a:off x="10788131" y="1234764"/>
              <a:ext cx="823798" cy="3581368"/>
              <a:chOff x="3306925" y="1145752"/>
              <a:chExt cx="823798" cy="3581368"/>
            </a:xfrm>
          </p:grpSpPr>
          <p:sp>
            <p:nvSpPr>
              <p:cNvPr id="43" name="Cube 42">
                <a:extLst>
                  <a:ext uri="{FF2B5EF4-FFF2-40B4-BE49-F238E27FC236}">
                    <a16:creationId xmlns:a16="http://schemas.microsoft.com/office/drawing/2014/main" id="{D8B8A320-3D62-42A5-ADC7-D92FB69BFD1F}"/>
                  </a:ext>
                </a:extLst>
              </p:cNvPr>
              <p:cNvSpPr/>
              <p:nvPr/>
            </p:nvSpPr>
            <p:spPr>
              <a:xfrm rot="10800000" flipV="1">
                <a:off x="3443468" y="1145752"/>
                <a:ext cx="687255" cy="3581367"/>
              </a:xfrm>
              <a:prstGeom prst="cube">
                <a:avLst>
                  <a:gd name="adj" fmla="val 89246"/>
                </a:avLst>
              </a:prstGeom>
              <a:solidFill>
                <a:srgbClr val="ECDFF5"/>
              </a:solidFill>
              <a:ln>
                <a:solidFill>
                  <a:srgbClr val="401B5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17220">
                  <a:defRPr/>
                </a:pPr>
                <a:endParaRPr lang="en-US" sz="243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48" name="Cube 47">
                <a:extLst>
                  <a:ext uri="{FF2B5EF4-FFF2-40B4-BE49-F238E27FC236}">
                    <a16:creationId xmlns:a16="http://schemas.microsoft.com/office/drawing/2014/main" id="{24FAF53C-3B12-4BA9-BCC4-539926DA7F7D}"/>
                  </a:ext>
                </a:extLst>
              </p:cNvPr>
              <p:cNvSpPr/>
              <p:nvPr/>
            </p:nvSpPr>
            <p:spPr>
              <a:xfrm rot="10800000" flipV="1">
                <a:off x="3306925" y="1145753"/>
                <a:ext cx="687255" cy="3581367"/>
              </a:xfrm>
              <a:prstGeom prst="cube">
                <a:avLst>
                  <a:gd name="adj" fmla="val 89246"/>
                </a:avLst>
              </a:prstGeom>
              <a:solidFill>
                <a:srgbClr val="D1B2E8"/>
              </a:solidFill>
              <a:ln>
                <a:solidFill>
                  <a:srgbClr val="401B5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17220">
                  <a:defRPr/>
                </a:pPr>
                <a:endParaRPr lang="en-US" sz="243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</p:grpSp>
      <p:sp>
        <p:nvSpPr>
          <p:cNvPr id="91" name="Cube 90">
            <a:extLst>
              <a:ext uri="{FF2B5EF4-FFF2-40B4-BE49-F238E27FC236}">
                <a16:creationId xmlns:a16="http://schemas.microsoft.com/office/drawing/2014/main" id="{48A4FAA9-02E6-4AF9-B20A-78C2872CCC67}"/>
              </a:ext>
            </a:extLst>
          </p:cNvPr>
          <p:cNvSpPr/>
          <p:nvPr/>
        </p:nvSpPr>
        <p:spPr>
          <a:xfrm rot="10800000" flipV="1">
            <a:off x="10390134" y="1696023"/>
            <a:ext cx="509900" cy="3384926"/>
          </a:xfrm>
          <a:prstGeom prst="cube">
            <a:avLst>
              <a:gd name="adj" fmla="val 97397"/>
            </a:avLst>
          </a:prstGeom>
          <a:solidFill>
            <a:srgbClr val="EADCF4"/>
          </a:solidFill>
          <a:ln>
            <a:solidFill>
              <a:srgbClr val="401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17220">
              <a:defRPr/>
            </a:pPr>
            <a:endParaRPr lang="en-US" sz="243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74A91AD-A435-402A-8BD9-C1F7BAEBE855}"/>
              </a:ext>
            </a:extLst>
          </p:cNvPr>
          <p:cNvSpPr txBox="1"/>
          <p:nvPr/>
        </p:nvSpPr>
        <p:spPr>
          <a:xfrm>
            <a:off x="10873408" y="5088830"/>
            <a:ext cx="933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17220">
              <a:defRPr/>
            </a:pPr>
            <a:r>
              <a:rPr lang="en-US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256x256x1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DC3CD572-2363-4CC9-B9A0-CC04F89F108F}"/>
              </a:ext>
            </a:extLst>
          </p:cNvPr>
          <p:cNvSpPr/>
          <p:nvPr/>
        </p:nvSpPr>
        <p:spPr>
          <a:xfrm>
            <a:off x="1220732" y="5785890"/>
            <a:ext cx="274320" cy="27432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17220">
              <a:defRPr/>
            </a:pPr>
            <a:endParaRPr lang="en-US" sz="243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3ECCABD-5CE7-472A-A9EC-F06808D4347A}"/>
              </a:ext>
            </a:extLst>
          </p:cNvPr>
          <p:cNvSpPr txBox="1"/>
          <p:nvPr/>
        </p:nvSpPr>
        <p:spPr>
          <a:xfrm>
            <a:off x="1482824" y="5769161"/>
            <a:ext cx="4398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17220">
              <a:defRPr/>
            </a:pP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Convolution + </a:t>
            </a:r>
            <a:r>
              <a:rPr lang="en-US" sz="14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ReLu</a:t>
            </a: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Layer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871EA9E4-FB85-44E2-882B-AF3F7A8BFF97}"/>
              </a:ext>
            </a:extLst>
          </p:cNvPr>
          <p:cNvSpPr/>
          <p:nvPr/>
        </p:nvSpPr>
        <p:spPr>
          <a:xfrm>
            <a:off x="1220732" y="6164551"/>
            <a:ext cx="274320" cy="274320"/>
          </a:xfrm>
          <a:prstGeom prst="rect">
            <a:avLst/>
          </a:prstGeom>
          <a:solidFill>
            <a:srgbClr val="9E5EC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17220">
              <a:defRPr/>
            </a:pPr>
            <a:endParaRPr lang="en-US" sz="243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1FBCCE8-66E6-490E-8DCB-15343F30A869}"/>
              </a:ext>
            </a:extLst>
          </p:cNvPr>
          <p:cNvSpPr txBox="1"/>
          <p:nvPr/>
        </p:nvSpPr>
        <p:spPr>
          <a:xfrm>
            <a:off x="1482824" y="6147822"/>
            <a:ext cx="4398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17220">
              <a:defRPr/>
            </a:pP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Normalization Layer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5B6FCB9-6C8D-4714-A588-A5A94A16DC25}"/>
              </a:ext>
            </a:extLst>
          </p:cNvPr>
          <p:cNvSpPr/>
          <p:nvPr/>
        </p:nvSpPr>
        <p:spPr>
          <a:xfrm>
            <a:off x="6143698" y="5747011"/>
            <a:ext cx="274320" cy="274320"/>
          </a:xfrm>
          <a:prstGeom prst="rect">
            <a:avLst/>
          </a:prstGeom>
          <a:solidFill>
            <a:srgbClr val="D1B2E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17220">
              <a:defRPr/>
            </a:pPr>
            <a:endParaRPr lang="en-US" sz="243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6AC028F-1726-4016-811E-C8A1C92BB21F}"/>
              </a:ext>
            </a:extLst>
          </p:cNvPr>
          <p:cNvSpPr txBox="1"/>
          <p:nvPr/>
        </p:nvSpPr>
        <p:spPr>
          <a:xfrm>
            <a:off x="6405790" y="5730282"/>
            <a:ext cx="4398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17220">
              <a:defRPr/>
            </a:pPr>
            <a:r>
              <a:rPr lang="en-US" sz="14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Upsampled</a:t>
            </a: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Convolution + </a:t>
            </a:r>
            <a:r>
              <a:rPr lang="en-US" sz="14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ReLu</a:t>
            </a: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Layer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D66E14D5-AF3B-498F-B333-0F77E00F58C1}"/>
              </a:ext>
            </a:extLst>
          </p:cNvPr>
          <p:cNvSpPr/>
          <p:nvPr/>
        </p:nvSpPr>
        <p:spPr>
          <a:xfrm>
            <a:off x="6143698" y="6125672"/>
            <a:ext cx="274320" cy="274320"/>
          </a:xfrm>
          <a:prstGeom prst="rect">
            <a:avLst/>
          </a:prstGeom>
          <a:solidFill>
            <a:srgbClr val="ECDFF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17220">
              <a:defRPr/>
            </a:pPr>
            <a:endParaRPr lang="en-US" sz="243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0DF6E9B-6199-497A-8AC1-213FB2518D62}"/>
              </a:ext>
            </a:extLst>
          </p:cNvPr>
          <p:cNvSpPr txBox="1"/>
          <p:nvPr/>
        </p:nvSpPr>
        <p:spPr>
          <a:xfrm>
            <a:off x="6405790" y="6108943"/>
            <a:ext cx="4398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17220">
              <a:defRPr/>
            </a:pP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Normalization Layer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A4E64D5A-5C0B-4F0A-946D-FAB550DAD98A}"/>
              </a:ext>
            </a:extLst>
          </p:cNvPr>
          <p:cNvSpPr/>
          <p:nvPr/>
        </p:nvSpPr>
        <p:spPr>
          <a:xfrm>
            <a:off x="6143698" y="6521487"/>
            <a:ext cx="137160" cy="274320"/>
          </a:xfrm>
          <a:prstGeom prst="rect">
            <a:avLst/>
          </a:prstGeom>
          <a:solidFill>
            <a:srgbClr val="ECDFF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17220">
              <a:defRPr/>
            </a:pPr>
            <a:endParaRPr lang="en-US" sz="243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199CD3D4-0870-43CC-BCA9-773CF2B79EA7}"/>
              </a:ext>
            </a:extLst>
          </p:cNvPr>
          <p:cNvSpPr/>
          <p:nvPr/>
        </p:nvSpPr>
        <p:spPr>
          <a:xfrm>
            <a:off x="6280858" y="6521487"/>
            <a:ext cx="137160" cy="274320"/>
          </a:xfrm>
          <a:prstGeom prst="rect">
            <a:avLst/>
          </a:prstGeom>
          <a:solidFill>
            <a:srgbClr val="9E5EC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17220">
              <a:defRPr/>
            </a:pPr>
            <a:endParaRPr lang="en-US" sz="243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5B6CE0A-0FA2-4E18-B926-2751D5E07B06}"/>
              </a:ext>
            </a:extLst>
          </p:cNvPr>
          <p:cNvSpPr txBox="1"/>
          <p:nvPr/>
        </p:nvSpPr>
        <p:spPr>
          <a:xfrm>
            <a:off x="6405790" y="6501515"/>
            <a:ext cx="4398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17220">
              <a:defRPr/>
            </a:pP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Merged Layers</a:t>
            </a:r>
          </a:p>
        </p:txBody>
      </p:sp>
      <p:sp>
        <p:nvSpPr>
          <p:cNvPr id="109" name="Title 1">
            <a:extLst>
              <a:ext uri="{FF2B5EF4-FFF2-40B4-BE49-F238E27FC236}">
                <a16:creationId xmlns:a16="http://schemas.microsoft.com/office/drawing/2014/main" id="{C90C8742-FC7D-4FF4-8B6B-9C27F53D2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898" y="-7675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U-Net Architecture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B4732012-D3D6-499F-89A7-6480A38D2BF0}"/>
              </a:ext>
            </a:extLst>
          </p:cNvPr>
          <p:cNvSpPr/>
          <p:nvPr/>
        </p:nvSpPr>
        <p:spPr>
          <a:xfrm>
            <a:off x="10611316" y="5743415"/>
            <a:ext cx="274320" cy="274320"/>
          </a:xfrm>
          <a:prstGeom prst="rect">
            <a:avLst/>
          </a:prstGeom>
          <a:solidFill>
            <a:srgbClr val="BCB1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17220">
              <a:defRPr/>
            </a:pPr>
            <a:endParaRPr lang="en-US" sz="243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D03FC3A4-874E-4F80-BA2B-3375BC417C0F}"/>
              </a:ext>
            </a:extLst>
          </p:cNvPr>
          <p:cNvSpPr txBox="1"/>
          <p:nvPr/>
        </p:nvSpPr>
        <p:spPr>
          <a:xfrm>
            <a:off x="10873408" y="5726686"/>
            <a:ext cx="4398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17220">
              <a:defRPr/>
            </a:pP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Sigmoid Layer</a:t>
            </a:r>
          </a:p>
        </p:txBody>
      </p:sp>
    </p:spTree>
    <p:extLst>
      <p:ext uri="{BB962C8B-B14F-4D97-AF65-F5344CB8AC3E}">
        <p14:creationId xmlns:p14="http://schemas.microsoft.com/office/powerpoint/2010/main" val="3357497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5FB6D-E417-489F-8821-0530459DC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Architecture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25C4B7F-F8BB-4AD1-A4C4-52416F687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947160" y="-1298204"/>
            <a:ext cx="4297680" cy="11840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2519F44-E1A5-4EEB-A1CB-A1491C42A6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6000" y="87086"/>
            <a:ext cx="24892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5942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8207</TotalTime>
  <Words>395</Words>
  <Application>Microsoft Office PowerPoint</Application>
  <PresentationFormat>Widescreen</PresentationFormat>
  <Paragraphs>135</Paragraphs>
  <Slides>13</Slides>
  <Notes>5</Notes>
  <HiddenSlides>2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 Theme</vt:lpstr>
      <vt:lpstr>DeepResection:  segmentation of resections and ablations using neural networks</vt:lpstr>
      <vt:lpstr>Neural networks for image classification</vt:lpstr>
      <vt:lpstr>Neural networks for object detection</vt:lpstr>
      <vt:lpstr>Segmentation in epilepsy</vt:lpstr>
      <vt:lpstr>Labeled data</vt:lpstr>
      <vt:lpstr>PowerPoint Presentation</vt:lpstr>
      <vt:lpstr>PowerPoint Presentation</vt:lpstr>
      <vt:lpstr>U-Net Architecture</vt:lpstr>
      <vt:lpstr>Model Architecture</vt:lpstr>
      <vt:lpstr>Approach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Cutting Deep:  segmentation of resections and ablations using neural networks</dc:title>
  <dc:creator>thomas arnold</dc:creator>
  <cp:lastModifiedBy>thomas arnold</cp:lastModifiedBy>
  <cp:revision>32</cp:revision>
  <dcterms:created xsi:type="dcterms:W3CDTF">2019-06-07T13:14:52Z</dcterms:created>
  <dcterms:modified xsi:type="dcterms:W3CDTF">2020-05-26T22:13:44Z</dcterms:modified>
</cp:coreProperties>
</file>