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7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2965" autoAdjust="0"/>
  </p:normalViewPr>
  <p:slideViewPr>
    <p:cSldViewPr snapToGrid="0">
      <p:cViewPr varScale="1">
        <p:scale>
          <a:sx n="80" d="100"/>
          <a:sy n="8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C405-A747-4DBF-BFC7-BDE2C897E4E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5CB5-B630-4B49-8EED-28C1104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https://medium.com/@tm2761/what-is-deep-learning-15b487adaaa3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https://medium.com/@tm2761/what-is-deep-learning-15b487adaaa3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</a:t>
            </a:r>
          </a:p>
          <a:p>
            <a:r>
              <a:rPr lang="en-US" dirty="0"/>
              <a:t>Large number of operators</a:t>
            </a:r>
          </a:p>
          <a:p>
            <a:r>
              <a:rPr lang="en-US" dirty="0"/>
              <a:t>Input Image</a:t>
            </a:r>
          </a:p>
          <a:p>
            <a:r>
              <a:rPr lang="en-US" dirty="0"/>
              <a:t>Data is estimated through the </a:t>
            </a:r>
          </a:p>
          <a:p>
            <a:r>
              <a:rPr lang="en-US" dirty="0"/>
              <a:t>Pixel channels, Feature channels</a:t>
            </a:r>
          </a:p>
          <a:p>
            <a:r>
              <a:rPr lang="en-US" dirty="0"/>
              <a:t>Standard 3x3 convolution followed by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1DBAF-3454-4168-9165-F76A0F944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79 resection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79 resection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E1D-9853-4381-BBA2-496E5E50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BC5E-A92E-4F3D-A1F6-658428DF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BFA4-1245-48F1-B8E0-422D086B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4A46-37DA-41AA-8481-7ADCA1E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C4D6-EC2F-4B13-8A29-7DF16166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0CD5-327E-4D7C-BB50-A23C757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B731-2F77-4E1D-AB7B-E271CE99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F924-1B6D-4A78-88A7-7E893652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EC4A-6B98-41F6-9E07-52C7A6E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5095-F05F-4223-8EEF-7C3C068D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A61C-B411-4750-9683-7C64EE862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630E-30B1-4E96-8E6F-0E3FB30B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CF4A-3DD1-44D3-9F6A-0FC974A2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DFE8-F7FD-48E5-AE11-74032A94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435-2DC7-4744-B97E-B6C20EC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A35-A38C-4956-8EB1-0DE02CA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6FF0-5D96-40ED-B92A-5ED27D5C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0E74-27D5-448F-828F-9864A0C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F1AF-A5A1-48DB-B7CD-90E638A7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009A-BDB3-4EAA-AD01-46F2634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CB1-F431-4373-8650-F0E5A4BB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101A-B218-4759-BAE6-E6A77FBD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0E3B-8ECB-4847-B926-AA88BC3E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9689-24A1-4745-90E5-516B3872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87BF-93C4-461A-8CE2-08D9418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DB9-68C8-4106-B71E-45427A9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6902-5D3C-41C1-9496-EEC43B820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8EE8-7C44-461C-901B-4EDA5C53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705D-5300-479A-ADFB-231A7CD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E2C9-026F-4140-8F47-226377C2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FF43-E822-4B22-A535-4B89D21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B1CB-FCC3-4726-9E9A-00F2A658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F618-F90D-4248-B8E0-357EC460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0D23-EB01-4EC3-A3EB-6AE97C0D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5305-483E-483C-9B8C-E19C34670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A28EC-6B36-4351-8B6B-CD7C37264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D1A9E-F8FF-42A6-A38D-161A81B5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817E-7D14-4D52-83F6-D8442F7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5ED65-5FE0-4249-A6F0-A3B705B3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C560-9EC3-4BCA-A322-548C9F7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3F945-F48B-468E-9AFC-8703E6F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72E7-0910-4716-A488-34E6AE9D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0D49-092A-4FC0-A33D-9C93850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F12F2-29BC-4B13-9542-724DE2B6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B1579-0036-4895-90C1-7D2BB42F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7B9-5521-4F2A-96A3-7259AC4F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3DE-EEE2-4960-8FFD-F791A610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321B-34DE-4F71-A798-C401CB5A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4742-7433-43A1-B48D-BCE3B93A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9AA7C-312C-4238-BFD0-5E153950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97D4-E952-4130-9C2E-39185366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FE71-3E81-4C1E-B612-1B467AD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F61-106D-4FA7-989A-5DA056F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250F-1416-476B-AFDE-36A098FBC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7B46-E87D-4DD6-90C3-43529915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E186-F9E3-4E0A-B224-46A306CC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9635-4712-4699-9EDD-87BA296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9254F-72B0-4138-8248-48F9A1D0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36A1D-BEE7-4676-A6C5-A6BFCBD4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FD7A-A16B-458D-B983-32E14510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36E8-ECEB-41EC-8DA3-78A603018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23F7-1873-44D2-B95A-CA014DE284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CA2-A1B6-44C5-B75D-8578F2FE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9EF4-E793-4C5B-8F84-FF415E21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B746-C89F-4014-AD49-87485921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7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Cutting Deep: </a:t>
            </a:r>
            <a:br>
              <a:rPr lang="en-US" dirty="0"/>
            </a:br>
            <a:r>
              <a:rPr lang="en-US" dirty="0"/>
              <a:t>segmentation of resections and ablations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18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B1EBAF-7604-40B3-89A1-7F8944B9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" y="1388303"/>
            <a:ext cx="12153630" cy="5469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FC7698-390B-42AB-BC22-4A477307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3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386A5-A04C-4414-89F6-4935CB7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networks for image classification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A86424D-0773-4FA4-A579-2E7A0A0D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8D3F0-753E-4156-B419-5D45FB55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5" y="1388303"/>
            <a:ext cx="12197175" cy="54696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386A5-A04C-4414-89F6-4935CB7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networks </a:t>
            </a:r>
            <a:r>
              <a:rPr lang="en-US" sz="3200" dirty="0">
                <a:solidFill>
                  <a:schemeClr val="bg1"/>
                </a:solidFill>
              </a:rPr>
              <a:t>for object detection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9D1AD-A9FD-4985-8FB7-B98C2D298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6" y="2607810"/>
            <a:ext cx="3867150" cy="351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EAA73-4030-4C2D-B1F2-F07B98A69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879" y="3338513"/>
            <a:ext cx="4505325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ACCD4-3CDB-468C-A0B9-B575270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3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33491-6BAF-4837-8725-68CAB980DF30}"/>
              </a:ext>
            </a:extLst>
          </p:cNvPr>
          <p:cNvSpPr txBox="1"/>
          <p:nvPr/>
        </p:nvSpPr>
        <p:spPr>
          <a:xfrm>
            <a:off x="1875363" y="2238478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1: classify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C5747-34AE-4AC4-9C6A-4F3399360E3F}"/>
              </a:ext>
            </a:extLst>
          </p:cNvPr>
          <p:cNvSpPr txBox="1"/>
          <p:nvPr/>
        </p:nvSpPr>
        <p:spPr>
          <a:xfrm>
            <a:off x="6976026" y="2238478"/>
            <a:ext cx="34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2: detect object in image</a:t>
            </a:r>
          </a:p>
        </p:txBody>
      </p:sp>
    </p:spTree>
    <p:extLst>
      <p:ext uri="{BB962C8B-B14F-4D97-AF65-F5344CB8AC3E}">
        <p14:creationId xmlns:p14="http://schemas.microsoft.com/office/powerpoint/2010/main" val="16526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D94BE7-5534-4B7B-A063-B539D591819C}"/>
              </a:ext>
            </a:extLst>
          </p:cNvPr>
          <p:cNvSpPr/>
          <p:nvPr/>
        </p:nvSpPr>
        <p:spPr>
          <a:xfrm>
            <a:off x="1514078" y="5854762"/>
            <a:ext cx="364026" cy="364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ADEA5-AC7A-4CA8-829C-BDC7EAC0CED3}"/>
              </a:ext>
            </a:extLst>
          </p:cNvPr>
          <p:cNvSpPr txBox="1"/>
          <p:nvPr/>
        </p:nvSpPr>
        <p:spPr>
          <a:xfrm>
            <a:off x="1878104" y="5854762"/>
            <a:ext cx="25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BBB11-6131-4EEB-B0D1-387F0255D590}"/>
              </a:ext>
            </a:extLst>
          </p:cNvPr>
          <p:cNvSpPr/>
          <p:nvPr/>
        </p:nvSpPr>
        <p:spPr>
          <a:xfrm>
            <a:off x="1514632" y="6324329"/>
            <a:ext cx="364026" cy="364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7F23-12BA-4988-9AD0-338F65860917}"/>
              </a:ext>
            </a:extLst>
          </p:cNvPr>
          <p:cNvSpPr txBox="1"/>
          <p:nvPr/>
        </p:nvSpPr>
        <p:spPr>
          <a:xfrm>
            <a:off x="1895522" y="6311890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Pooling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21EF86-0F2E-463B-B79F-05A29F909E6B}"/>
              </a:ext>
            </a:extLst>
          </p:cNvPr>
          <p:cNvSpPr/>
          <p:nvPr/>
        </p:nvSpPr>
        <p:spPr>
          <a:xfrm>
            <a:off x="5070727" y="5890047"/>
            <a:ext cx="364026" cy="36402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20EE75-4DBB-4572-B0EF-D96ECB10F1EB}"/>
              </a:ext>
            </a:extLst>
          </p:cNvPr>
          <p:cNvSpPr txBox="1"/>
          <p:nvPr/>
        </p:nvSpPr>
        <p:spPr>
          <a:xfrm>
            <a:off x="5414747" y="5891965"/>
            <a:ext cx="36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Deconvolution + Concatenation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09D50-D82C-48FF-9F61-D52F51A0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3" t="25571" r="29094" b="34823"/>
          <a:stretch/>
        </p:blipFill>
        <p:spPr>
          <a:xfrm>
            <a:off x="347234" y="2608176"/>
            <a:ext cx="1098849" cy="271010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BEA99E-6BAF-4513-A5F2-145D2A99AEE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92" t="37017" r="33117" b="32901"/>
          <a:stretch/>
        </p:blipFill>
        <p:spPr>
          <a:xfrm rot="3600000" flipH="1">
            <a:off x="10175832" y="3399381"/>
            <a:ext cx="2706624" cy="109728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1997FF-2604-48CA-830A-85F0428C2851}"/>
              </a:ext>
            </a:extLst>
          </p:cNvPr>
          <p:cNvCxnSpPr>
            <a:cxnSpLocks/>
          </p:cNvCxnSpPr>
          <p:nvPr/>
        </p:nvCxnSpPr>
        <p:spPr>
          <a:xfrm>
            <a:off x="392934" y="5008930"/>
            <a:ext cx="989406" cy="55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0B3A7A-FFF5-4370-8195-37C459862C94}"/>
              </a:ext>
            </a:extLst>
          </p:cNvPr>
          <p:cNvCxnSpPr>
            <a:cxnSpLocks/>
          </p:cNvCxnSpPr>
          <p:nvPr/>
        </p:nvCxnSpPr>
        <p:spPr>
          <a:xfrm flipV="1">
            <a:off x="392934" y="2474746"/>
            <a:ext cx="0" cy="25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E2F683E-0F25-4AAB-A265-82C07F33FA29}"/>
              </a:ext>
            </a:extLst>
          </p:cNvPr>
          <p:cNvCxnSpPr>
            <a:cxnSpLocks/>
          </p:cNvCxnSpPr>
          <p:nvPr/>
        </p:nvCxnSpPr>
        <p:spPr>
          <a:xfrm flipV="1">
            <a:off x="10980797" y="4899991"/>
            <a:ext cx="1119698" cy="66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14E2BF-C695-4187-B9EF-8D06595B914E}"/>
              </a:ext>
            </a:extLst>
          </p:cNvPr>
          <p:cNvGrpSpPr/>
          <p:nvPr/>
        </p:nvGrpSpPr>
        <p:grpSpPr>
          <a:xfrm>
            <a:off x="1579591" y="1586541"/>
            <a:ext cx="9401206" cy="3980003"/>
            <a:chOff x="1579591" y="1586541"/>
            <a:chExt cx="9401206" cy="3980003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42B5E8A-4A13-4D63-AE60-1A4BB7EFDF2E}"/>
                </a:ext>
              </a:extLst>
            </p:cNvPr>
            <p:cNvSpPr/>
            <p:nvPr/>
          </p:nvSpPr>
          <p:spPr>
            <a:xfrm rot="10800000" flipV="1">
              <a:off x="10022455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375FF01A-1AAA-4B65-A3CF-2319927AE692}"/>
                </a:ext>
              </a:extLst>
            </p:cNvPr>
            <p:cNvSpPr/>
            <p:nvPr/>
          </p:nvSpPr>
          <p:spPr>
            <a:xfrm rot="10800000" flipV="1">
              <a:off x="9864816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E0FC42FA-AF48-430B-9907-7F9D36385693}"/>
                </a:ext>
              </a:extLst>
            </p:cNvPr>
            <p:cNvSpPr/>
            <p:nvPr/>
          </p:nvSpPr>
          <p:spPr>
            <a:xfrm rot="10800000" flipV="1">
              <a:off x="9707178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BDB252A-0144-4C37-8718-C4C1AB573917}"/>
                </a:ext>
              </a:extLst>
            </p:cNvPr>
            <p:cNvSpPr/>
            <p:nvPr/>
          </p:nvSpPr>
          <p:spPr>
            <a:xfrm rot="10800000" flipV="1">
              <a:off x="9265448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2631AFBB-BFD2-4551-B0E5-0BCAD1955ED3}"/>
                </a:ext>
              </a:extLst>
            </p:cNvPr>
            <p:cNvSpPr/>
            <p:nvPr/>
          </p:nvSpPr>
          <p:spPr>
            <a:xfrm rot="10800000" flipV="1">
              <a:off x="9085156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E5651ED1-3472-4A2E-9BE0-A28F980BA5E4}"/>
                </a:ext>
              </a:extLst>
            </p:cNvPr>
            <p:cNvSpPr/>
            <p:nvPr/>
          </p:nvSpPr>
          <p:spPr>
            <a:xfrm rot="10800000" flipV="1">
              <a:off x="8904398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F5E2EDBC-38A4-4469-B456-B00EDAD9118B}"/>
                </a:ext>
              </a:extLst>
            </p:cNvPr>
            <p:cNvSpPr/>
            <p:nvPr/>
          </p:nvSpPr>
          <p:spPr>
            <a:xfrm rot="10800000" flipV="1">
              <a:off x="8477942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020859E-C098-42E6-9057-BF672D47A060}"/>
                </a:ext>
              </a:extLst>
            </p:cNvPr>
            <p:cNvSpPr/>
            <p:nvPr/>
          </p:nvSpPr>
          <p:spPr>
            <a:xfrm rot="10800000" flipV="1">
              <a:off x="8215907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334F734-841B-45FE-BF18-5BCC4B133F78}"/>
                </a:ext>
              </a:extLst>
            </p:cNvPr>
            <p:cNvSpPr/>
            <p:nvPr/>
          </p:nvSpPr>
          <p:spPr>
            <a:xfrm rot="10800000" flipV="1">
              <a:off x="7966770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275A196F-916E-45C3-9A80-E5640F10BD6B}"/>
                </a:ext>
              </a:extLst>
            </p:cNvPr>
            <p:cNvSpPr/>
            <p:nvPr/>
          </p:nvSpPr>
          <p:spPr>
            <a:xfrm rot="10800000" flipV="1">
              <a:off x="5434754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C1205304-C973-4E23-A69B-DF28416B7DD5}"/>
                </a:ext>
              </a:extLst>
            </p:cNvPr>
            <p:cNvSpPr/>
            <p:nvPr/>
          </p:nvSpPr>
          <p:spPr>
            <a:xfrm rot="10800000" flipV="1">
              <a:off x="5015229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E440BCAD-85EF-41D3-8DDE-B7A105F11836}"/>
                </a:ext>
              </a:extLst>
            </p:cNvPr>
            <p:cNvSpPr/>
            <p:nvPr/>
          </p:nvSpPr>
          <p:spPr>
            <a:xfrm rot="10800000" flipV="1">
              <a:off x="4595704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AA396DB9-C7DD-478F-BD4A-FA21BC1F10AF}"/>
                </a:ext>
              </a:extLst>
            </p:cNvPr>
            <p:cNvSpPr/>
            <p:nvPr/>
          </p:nvSpPr>
          <p:spPr>
            <a:xfrm rot="10800000" flipV="1">
              <a:off x="6030713" y="3863681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34F77D90-415B-4A9A-AB44-C463A54C24CC}"/>
                </a:ext>
              </a:extLst>
            </p:cNvPr>
            <p:cNvSpPr/>
            <p:nvPr/>
          </p:nvSpPr>
          <p:spPr>
            <a:xfrm rot="10800000" flipV="1">
              <a:off x="5992072" y="4034997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4255D0A-D1A5-422A-AB80-170418F5106C}"/>
                </a:ext>
              </a:extLst>
            </p:cNvPr>
            <p:cNvSpPr/>
            <p:nvPr/>
          </p:nvSpPr>
          <p:spPr>
            <a:xfrm rot="10800000" flipV="1">
              <a:off x="6066126" y="3683936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F4DC3F13-DD48-45ED-89ED-4076299457C4}"/>
                </a:ext>
              </a:extLst>
            </p:cNvPr>
            <p:cNvSpPr/>
            <p:nvPr/>
          </p:nvSpPr>
          <p:spPr>
            <a:xfrm rot="10800000" flipV="1">
              <a:off x="7444222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9EBCBBA8-7D1F-4D1C-BD91-81DEA22AD1C4}"/>
                </a:ext>
              </a:extLst>
            </p:cNvPr>
            <p:cNvSpPr/>
            <p:nvPr/>
          </p:nvSpPr>
          <p:spPr>
            <a:xfrm rot="10800000" flipV="1">
              <a:off x="7024697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20F39BA-95B1-47A8-8DD1-96AF35F81C8E}"/>
                </a:ext>
              </a:extLst>
            </p:cNvPr>
            <p:cNvSpPr/>
            <p:nvPr/>
          </p:nvSpPr>
          <p:spPr>
            <a:xfrm rot="10800000" flipV="1">
              <a:off x="6605172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16C8969-D989-4AF9-A010-96AEA6748013}"/>
                </a:ext>
              </a:extLst>
            </p:cNvPr>
            <p:cNvSpPr/>
            <p:nvPr/>
          </p:nvSpPr>
          <p:spPr>
            <a:xfrm rot="10800000" flipV="1">
              <a:off x="4156854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A34137D0-277E-4677-8240-6299372518C1}"/>
                </a:ext>
              </a:extLst>
            </p:cNvPr>
            <p:cNvSpPr/>
            <p:nvPr/>
          </p:nvSpPr>
          <p:spPr>
            <a:xfrm rot="10800000" flipV="1">
              <a:off x="3894819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BA60B42B-4CBB-4685-B589-D3CF142882A2}"/>
                </a:ext>
              </a:extLst>
            </p:cNvPr>
            <p:cNvSpPr/>
            <p:nvPr/>
          </p:nvSpPr>
          <p:spPr>
            <a:xfrm rot="10800000" flipV="1">
              <a:off x="3645682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6869BC-5237-41B7-9560-53339CA6D18B}"/>
                </a:ext>
              </a:extLst>
            </p:cNvPr>
            <p:cNvSpPr/>
            <p:nvPr/>
          </p:nvSpPr>
          <p:spPr>
            <a:xfrm rot="10800000" flipV="1">
              <a:off x="3193845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7DE2D79-1AC5-460A-B79F-D8DF9AED408A}"/>
                </a:ext>
              </a:extLst>
            </p:cNvPr>
            <p:cNvSpPr/>
            <p:nvPr/>
          </p:nvSpPr>
          <p:spPr>
            <a:xfrm rot="10800000" flipV="1">
              <a:off x="3013553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72465D9-D4FA-4897-9345-1177FF708ABB}"/>
                </a:ext>
              </a:extLst>
            </p:cNvPr>
            <p:cNvSpPr/>
            <p:nvPr/>
          </p:nvSpPr>
          <p:spPr>
            <a:xfrm rot="10800000" flipV="1">
              <a:off x="2832795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6CCB1AEC-A695-4CEE-B2C3-C960C0E5B49F}"/>
                </a:ext>
              </a:extLst>
            </p:cNvPr>
            <p:cNvSpPr/>
            <p:nvPr/>
          </p:nvSpPr>
          <p:spPr>
            <a:xfrm rot="10800000" flipV="1">
              <a:off x="1982681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0D42F9F-534B-4D7F-A5D5-E75D6A28F454}"/>
                </a:ext>
              </a:extLst>
            </p:cNvPr>
            <p:cNvSpPr/>
            <p:nvPr/>
          </p:nvSpPr>
          <p:spPr>
            <a:xfrm rot="10800000" flipV="1">
              <a:off x="1825042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C25DF3F5-AEE5-4109-8B52-5C8C339A2DE2}"/>
                </a:ext>
              </a:extLst>
            </p:cNvPr>
            <p:cNvSpPr/>
            <p:nvPr/>
          </p:nvSpPr>
          <p:spPr>
            <a:xfrm rot="10800000" flipV="1">
              <a:off x="1667404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B0ABC1-1D3D-4EBD-BB1E-45279881EA3F}"/>
                </a:ext>
              </a:extLst>
            </p:cNvPr>
            <p:cNvSpPr txBox="1"/>
            <p:nvPr/>
          </p:nvSpPr>
          <p:spPr>
            <a:xfrm>
              <a:off x="1579591" y="21571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224x224x32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EA2EDC-5196-4C40-8C60-19057B0CED3C}"/>
                </a:ext>
              </a:extLst>
            </p:cNvPr>
            <p:cNvSpPr txBox="1"/>
            <p:nvPr/>
          </p:nvSpPr>
          <p:spPr>
            <a:xfrm>
              <a:off x="2721829" y="2880972"/>
              <a:ext cx="10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112x112x64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E8161E-2F62-47A6-A0DB-3BE9C587B6FB}"/>
                </a:ext>
              </a:extLst>
            </p:cNvPr>
            <p:cNvSpPr txBox="1"/>
            <p:nvPr/>
          </p:nvSpPr>
          <p:spPr>
            <a:xfrm>
              <a:off x="3552335" y="3233784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56x56x128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B4976B-9CCA-4494-A5C6-B3172943E9BA}"/>
                </a:ext>
              </a:extLst>
            </p:cNvPr>
            <p:cNvSpPr txBox="1"/>
            <p:nvPr/>
          </p:nvSpPr>
          <p:spPr>
            <a:xfrm>
              <a:off x="4722964" y="346163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28x28x64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0F3A6A-ABE4-4738-BFC5-DA80762AF18F}"/>
                </a:ext>
              </a:extLst>
            </p:cNvPr>
            <p:cNvSpPr txBox="1"/>
            <p:nvPr/>
          </p:nvSpPr>
          <p:spPr>
            <a:xfrm>
              <a:off x="5760522" y="3402947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14x14x128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F681AE-C9EE-4B01-9040-204FFA3151D5}"/>
                </a:ext>
              </a:extLst>
            </p:cNvPr>
            <p:cNvSpPr txBox="1"/>
            <p:nvPr/>
          </p:nvSpPr>
          <p:spPr>
            <a:xfrm>
              <a:off x="6837106" y="34311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28x28x64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11723-0A13-4747-9FC0-8A8D27482417}"/>
                </a:ext>
              </a:extLst>
            </p:cNvPr>
            <p:cNvSpPr txBox="1"/>
            <p:nvPr/>
          </p:nvSpPr>
          <p:spPr>
            <a:xfrm>
              <a:off x="7845261" y="3242863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56x56x128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DDFEBA-E261-463C-AEB6-2EC61AF87DA9}"/>
                </a:ext>
              </a:extLst>
            </p:cNvPr>
            <p:cNvSpPr txBox="1"/>
            <p:nvPr/>
          </p:nvSpPr>
          <p:spPr>
            <a:xfrm>
              <a:off x="8157982" y="2880972"/>
              <a:ext cx="10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112x112x64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9341F4-04A9-4E4A-9EC2-D397C640A08F}"/>
                </a:ext>
              </a:extLst>
            </p:cNvPr>
            <p:cNvSpPr txBox="1"/>
            <p:nvPr/>
          </p:nvSpPr>
          <p:spPr>
            <a:xfrm>
              <a:off x="9191320" y="216696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224x224x32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948DF151-AE42-493E-8E5E-EE82E60C6A40}"/>
                </a:ext>
              </a:extLst>
            </p:cNvPr>
            <p:cNvSpPr/>
            <p:nvPr/>
          </p:nvSpPr>
          <p:spPr>
            <a:xfrm rot="10800000" flipV="1">
              <a:off x="3725031" y="3828172"/>
              <a:ext cx="51143" cy="18573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A193F8-2FC6-4315-BD2D-287D05269255}"/>
                </a:ext>
              </a:extLst>
            </p:cNvPr>
            <p:cNvSpPr txBox="1"/>
            <p:nvPr/>
          </p:nvSpPr>
          <p:spPr>
            <a:xfrm>
              <a:off x="1840408" y="3442049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3x3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C881C7F-A89A-492F-9950-3004D9114F4C}"/>
                </a:ext>
              </a:extLst>
            </p:cNvPr>
            <p:cNvSpPr/>
            <p:nvPr/>
          </p:nvSpPr>
          <p:spPr>
            <a:xfrm rot="10800000" flipV="1">
              <a:off x="10022455" y="3758426"/>
              <a:ext cx="94978" cy="34492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DE2235-8478-424D-AD0A-E3DC6A0888B3}"/>
                </a:ext>
              </a:extLst>
            </p:cNvPr>
            <p:cNvCxnSpPr>
              <a:stCxn id="54" idx="0"/>
              <a:endCxn id="55" idx="5"/>
            </p:cNvCxnSpPr>
            <p:nvPr/>
          </p:nvCxnSpPr>
          <p:spPr>
            <a:xfrm>
              <a:off x="2029058" y="3748577"/>
              <a:ext cx="901092" cy="133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BD778E-1618-4424-B88B-09C76EBFA693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>
              <a:off x="2113822" y="3833341"/>
              <a:ext cx="816328" cy="486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A4B14B-1625-4D5A-B55A-A54A60C7B2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2113822" y="3892108"/>
              <a:ext cx="802110" cy="201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79D023-2A6F-4C78-A7C5-8F9BBB979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810" y="3881988"/>
              <a:ext cx="926103" cy="153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B367050D-D551-4C04-B225-278AEA254B75}"/>
                </a:ext>
              </a:extLst>
            </p:cNvPr>
            <p:cNvSpPr/>
            <p:nvPr/>
          </p:nvSpPr>
          <p:spPr>
            <a:xfrm rot="10800000" flipV="1">
              <a:off x="2023951" y="3748577"/>
              <a:ext cx="94978" cy="34492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559ECA-AA4F-44C7-8619-C4B87BB8D390}"/>
                </a:ext>
              </a:extLst>
            </p:cNvPr>
            <p:cNvCxnSpPr>
              <a:cxnSpLocks/>
              <a:stCxn id="55" idx="3"/>
              <a:endCxn id="56" idx="4"/>
            </p:cNvCxnSpPr>
            <p:nvPr/>
          </p:nvCxnSpPr>
          <p:spPr>
            <a:xfrm flipV="1">
              <a:off x="3012956" y="3943860"/>
              <a:ext cx="757718" cy="136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846462-CED5-4326-985A-B3CA02E9AB08}"/>
                </a:ext>
              </a:extLst>
            </p:cNvPr>
            <p:cNvCxnSpPr>
              <a:cxnSpLocks/>
              <a:stCxn id="55" idx="0"/>
              <a:endCxn id="56" idx="4"/>
            </p:cNvCxnSpPr>
            <p:nvPr/>
          </p:nvCxnSpPr>
          <p:spPr>
            <a:xfrm>
              <a:off x="2934856" y="3762134"/>
              <a:ext cx="835818" cy="181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AA64B6-7CC7-4753-AE8D-D90D6C02A98A}"/>
                </a:ext>
              </a:extLst>
            </p:cNvPr>
            <p:cNvCxnSpPr>
              <a:cxnSpLocks/>
              <a:stCxn id="55" idx="1"/>
              <a:endCxn id="56" idx="4"/>
            </p:cNvCxnSpPr>
            <p:nvPr/>
          </p:nvCxnSpPr>
          <p:spPr>
            <a:xfrm>
              <a:off x="3012956" y="3840235"/>
              <a:ext cx="757718" cy="103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D9ECFE-0880-4A00-A7EE-1ABA3BD15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364" y="3944567"/>
              <a:ext cx="777240" cy="46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1D68F381-5CEF-420F-917D-F25E2C2D7D4C}"/>
                </a:ext>
              </a:extLst>
            </p:cNvPr>
            <p:cNvSpPr/>
            <p:nvPr/>
          </p:nvSpPr>
          <p:spPr>
            <a:xfrm rot="10800000" flipV="1">
              <a:off x="2930150" y="3762134"/>
              <a:ext cx="87512" cy="317809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FE591E7-A368-40AA-B404-590FE460B940}"/>
                </a:ext>
              </a:extLst>
            </p:cNvPr>
            <p:cNvCxnSpPr>
              <a:cxnSpLocks/>
              <a:stCxn id="56" idx="3"/>
              <a:endCxn id="57" idx="4"/>
            </p:cNvCxnSpPr>
            <p:nvPr/>
          </p:nvCxnSpPr>
          <p:spPr>
            <a:xfrm flipV="1">
              <a:off x="3773424" y="3941439"/>
              <a:ext cx="880412" cy="7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66661A-D9D4-402F-94ED-43FD69CCDB2C}"/>
                </a:ext>
              </a:extLst>
            </p:cNvPr>
            <p:cNvCxnSpPr>
              <a:cxnSpLocks/>
              <a:stCxn id="56" idx="0"/>
              <a:endCxn id="57" idx="4"/>
            </p:cNvCxnSpPr>
            <p:nvPr/>
          </p:nvCxnSpPr>
          <p:spPr>
            <a:xfrm>
              <a:off x="3727781" y="3828172"/>
              <a:ext cx="926055" cy="113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2AD222-52A0-4686-8304-47F246D3684C}"/>
                </a:ext>
              </a:extLst>
            </p:cNvPr>
            <p:cNvCxnSpPr>
              <a:cxnSpLocks/>
              <a:stCxn id="56" idx="1"/>
              <a:endCxn id="57" idx="2"/>
            </p:cNvCxnSpPr>
            <p:nvPr/>
          </p:nvCxnSpPr>
          <p:spPr>
            <a:xfrm>
              <a:off x="3773424" y="3873815"/>
              <a:ext cx="885329" cy="6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545C-A9CA-402B-86F6-54C05A55534A}"/>
                </a:ext>
              </a:extLst>
            </p:cNvPr>
            <p:cNvCxnSpPr>
              <a:cxnSpLocks/>
              <a:stCxn id="56" idx="4"/>
              <a:endCxn id="57" idx="2"/>
            </p:cNvCxnSpPr>
            <p:nvPr/>
          </p:nvCxnSpPr>
          <p:spPr>
            <a:xfrm flipV="1">
              <a:off x="3770674" y="3941439"/>
              <a:ext cx="888079" cy="2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7ED463-1423-4249-9C51-300AA5824505}"/>
                </a:ext>
              </a:extLst>
            </p:cNvPr>
            <p:cNvCxnSpPr>
              <a:cxnSpLocks/>
              <a:endCxn id="109" idx="5"/>
            </p:cNvCxnSpPr>
            <p:nvPr/>
          </p:nvCxnSpPr>
          <p:spPr>
            <a:xfrm>
              <a:off x="4623849" y="3838794"/>
              <a:ext cx="1404471" cy="88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B6054CA-4C66-4B20-BEB5-363374D1B512}"/>
                </a:ext>
              </a:extLst>
            </p:cNvPr>
            <p:cNvCxnSpPr>
              <a:cxnSpLocks/>
              <a:stCxn id="57" idx="1"/>
              <a:endCxn id="109" idx="5"/>
            </p:cNvCxnSpPr>
            <p:nvPr/>
          </p:nvCxnSpPr>
          <p:spPr>
            <a:xfrm>
              <a:off x="4656295" y="3878823"/>
              <a:ext cx="1372025" cy="48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FE3923-5EF8-4583-82B0-B36A528A614B}"/>
                </a:ext>
              </a:extLst>
            </p:cNvPr>
            <p:cNvCxnSpPr>
              <a:cxnSpLocks/>
              <a:stCxn id="57" idx="3"/>
              <a:endCxn id="109" idx="5"/>
            </p:cNvCxnSpPr>
            <p:nvPr/>
          </p:nvCxnSpPr>
          <p:spPr>
            <a:xfrm flipV="1">
              <a:off x="4656295" y="3927681"/>
              <a:ext cx="1372025" cy="76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CE7A50-EB94-463E-8581-95C7D85C2C0D}"/>
                </a:ext>
              </a:extLst>
            </p:cNvPr>
            <p:cNvCxnSpPr>
              <a:cxnSpLocks/>
              <a:endCxn id="109" idx="5"/>
            </p:cNvCxnSpPr>
            <p:nvPr/>
          </p:nvCxnSpPr>
          <p:spPr>
            <a:xfrm flipV="1">
              <a:off x="4608913" y="3927681"/>
              <a:ext cx="1419407" cy="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486ECD10-968F-454A-985E-5F542AFBE59A}"/>
                </a:ext>
              </a:extLst>
            </p:cNvPr>
            <p:cNvSpPr/>
            <p:nvPr/>
          </p:nvSpPr>
          <p:spPr>
            <a:xfrm rot="10800000" flipV="1">
              <a:off x="4613034" y="3838021"/>
              <a:ext cx="45719" cy="16603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55FEC7F-79DF-4C70-B898-0AFD89D04795}"/>
                </a:ext>
              </a:extLst>
            </p:cNvPr>
            <p:cNvCxnSpPr>
              <a:cxnSpLocks/>
              <a:stCxn id="109" idx="0"/>
              <a:endCxn id="60" idx="5"/>
            </p:cNvCxnSpPr>
            <p:nvPr/>
          </p:nvCxnSpPr>
          <p:spPr>
            <a:xfrm>
              <a:off x="6030778" y="3892108"/>
              <a:ext cx="603047" cy="18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841B5CB-119E-468E-9827-AB7132BE270C}"/>
                </a:ext>
              </a:extLst>
            </p:cNvPr>
            <p:cNvCxnSpPr>
              <a:cxnSpLocks/>
              <a:stCxn id="109" idx="1"/>
              <a:endCxn id="60" idx="5"/>
            </p:cNvCxnSpPr>
            <p:nvPr/>
          </p:nvCxnSpPr>
          <p:spPr>
            <a:xfrm flipV="1">
              <a:off x="6071581" y="3910487"/>
              <a:ext cx="562244" cy="22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087A3F-F1FB-4241-80D9-AAED2DFF159A}"/>
                </a:ext>
              </a:extLst>
            </p:cNvPr>
            <p:cNvCxnSpPr>
              <a:cxnSpLocks/>
              <a:stCxn id="109" idx="3"/>
              <a:endCxn id="60" idx="5"/>
            </p:cNvCxnSpPr>
            <p:nvPr/>
          </p:nvCxnSpPr>
          <p:spPr>
            <a:xfrm flipV="1">
              <a:off x="6071581" y="3910487"/>
              <a:ext cx="562244" cy="935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9BEADC0-37FE-4DF9-8080-50CB74E8991E}"/>
                </a:ext>
              </a:extLst>
            </p:cNvPr>
            <p:cNvCxnSpPr>
              <a:cxnSpLocks/>
              <a:endCxn id="60" idx="5"/>
            </p:cNvCxnSpPr>
            <p:nvPr/>
          </p:nvCxnSpPr>
          <p:spPr>
            <a:xfrm flipV="1">
              <a:off x="6038301" y="3910487"/>
              <a:ext cx="595524" cy="55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3EA53591-0709-4E46-AA1A-AD53A60B117D}"/>
                </a:ext>
              </a:extLst>
            </p:cNvPr>
            <p:cNvSpPr/>
            <p:nvPr/>
          </p:nvSpPr>
          <p:spPr>
            <a:xfrm rot="10800000" flipV="1">
              <a:off x="6028320" y="3892108"/>
              <a:ext cx="45719" cy="111948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A08B08C-0DEE-489D-93A0-C6AB26AD1B7B}"/>
                </a:ext>
              </a:extLst>
            </p:cNvPr>
            <p:cNvCxnSpPr>
              <a:cxnSpLocks/>
              <a:stCxn id="60" idx="0"/>
              <a:endCxn id="61" idx="5"/>
            </p:cNvCxnSpPr>
            <p:nvPr/>
          </p:nvCxnSpPr>
          <p:spPr>
            <a:xfrm>
              <a:off x="6636283" y="3847871"/>
              <a:ext cx="1403304" cy="50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294E35-8AF0-446D-A5C0-80487CEF50E7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>
              <a:off x="6677086" y="3888673"/>
              <a:ext cx="1362501" cy="9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D3DC7F-CC48-4FBD-808B-3632FF679F7A}"/>
                </a:ext>
              </a:extLst>
            </p:cNvPr>
            <p:cNvCxnSpPr>
              <a:cxnSpLocks/>
              <a:stCxn id="60" idx="3"/>
              <a:endCxn id="61" idx="5"/>
            </p:cNvCxnSpPr>
            <p:nvPr/>
          </p:nvCxnSpPr>
          <p:spPr>
            <a:xfrm flipV="1">
              <a:off x="6677086" y="3898216"/>
              <a:ext cx="1362501" cy="115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767B787-5033-4543-B713-A4D8E53F67DA}"/>
                </a:ext>
              </a:extLst>
            </p:cNvPr>
            <p:cNvCxnSpPr>
              <a:cxnSpLocks/>
              <a:endCxn id="61" idx="5"/>
            </p:cNvCxnSpPr>
            <p:nvPr/>
          </p:nvCxnSpPr>
          <p:spPr>
            <a:xfrm flipV="1">
              <a:off x="6629790" y="3898216"/>
              <a:ext cx="1409797" cy="76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2FD2415-A880-4E55-9C98-E4CB52D491AA}"/>
                </a:ext>
              </a:extLst>
            </p:cNvPr>
            <p:cNvSpPr/>
            <p:nvPr/>
          </p:nvSpPr>
          <p:spPr>
            <a:xfrm rot="10800000" flipV="1">
              <a:off x="6633825" y="3847871"/>
              <a:ext cx="45719" cy="16603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662EA68-9042-4D76-B819-4A7C0B832ECF}"/>
                </a:ext>
              </a:extLst>
            </p:cNvPr>
            <p:cNvCxnSpPr>
              <a:cxnSpLocks/>
              <a:stCxn id="61" idx="0"/>
              <a:endCxn id="62" idx="5"/>
            </p:cNvCxnSpPr>
            <p:nvPr/>
          </p:nvCxnSpPr>
          <p:spPr>
            <a:xfrm>
              <a:off x="8042337" y="3828172"/>
              <a:ext cx="972880" cy="735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DC90775-3697-4E4D-8821-FD595247BA6B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>
              <a:off x="8087980" y="3873815"/>
              <a:ext cx="927237" cy="27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1FDEFB-CB03-48A8-953E-B3C5D1609B31}"/>
                </a:ext>
              </a:extLst>
            </p:cNvPr>
            <p:cNvCxnSpPr>
              <a:cxnSpLocks/>
              <a:stCxn id="61" idx="3"/>
              <a:endCxn id="62" idx="5"/>
            </p:cNvCxnSpPr>
            <p:nvPr/>
          </p:nvCxnSpPr>
          <p:spPr>
            <a:xfrm flipV="1">
              <a:off x="8087980" y="3901687"/>
              <a:ext cx="927237" cy="112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41663FF-C1FE-4521-858C-B02BE5DF03DE}"/>
                </a:ext>
              </a:extLst>
            </p:cNvPr>
            <p:cNvCxnSpPr>
              <a:cxnSpLocks/>
              <a:endCxn id="62" idx="5"/>
            </p:cNvCxnSpPr>
            <p:nvPr/>
          </p:nvCxnSpPr>
          <p:spPr>
            <a:xfrm flipV="1">
              <a:off x="8037483" y="3901687"/>
              <a:ext cx="977734" cy="64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B18A445-5059-43C5-8D08-34A625A3744D}"/>
                </a:ext>
              </a:extLst>
            </p:cNvPr>
            <p:cNvSpPr/>
            <p:nvPr/>
          </p:nvSpPr>
          <p:spPr>
            <a:xfrm rot="10800000" flipV="1">
              <a:off x="8039587" y="3828172"/>
              <a:ext cx="51143" cy="18573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4765983-E7D2-45BC-83E6-C6E855CDE5AD}"/>
                </a:ext>
              </a:extLst>
            </p:cNvPr>
            <p:cNvCxnSpPr>
              <a:cxnSpLocks/>
              <a:stCxn id="62" idx="0"/>
              <a:endCxn id="63" idx="5"/>
            </p:cNvCxnSpPr>
            <p:nvPr/>
          </p:nvCxnSpPr>
          <p:spPr>
            <a:xfrm>
              <a:off x="9019923" y="3781833"/>
              <a:ext cx="1002532" cy="106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DC18F55-6223-4389-941C-F510E88685D4}"/>
                </a:ext>
              </a:extLst>
            </p:cNvPr>
            <p:cNvCxnSpPr>
              <a:cxnSpLocks/>
              <a:stCxn id="62" idx="1"/>
              <a:endCxn id="63" idx="5"/>
            </p:cNvCxnSpPr>
            <p:nvPr/>
          </p:nvCxnSpPr>
          <p:spPr>
            <a:xfrm>
              <a:off x="9098023" y="3859934"/>
              <a:ext cx="924432" cy="28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8593E8E-B794-4B16-9B7D-1E0F65C9DB21}"/>
                </a:ext>
              </a:extLst>
            </p:cNvPr>
            <p:cNvCxnSpPr>
              <a:cxnSpLocks/>
              <a:stCxn id="62" idx="3"/>
              <a:endCxn id="63" idx="5"/>
            </p:cNvCxnSpPr>
            <p:nvPr/>
          </p:nvCxnSpPr>
          <p:spPr>
            <a:xfrm flipV="1">
              <a:off x="9098023" y="3888505"/>
              <a:ext cx="924432" cy="211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DD74A03-7B26-4EDC-891B-D35BAC8B331E}"/>
                </a:ext>
              </a:extLst>
            </p:cNvPr>
            <p:cNvCxnSpPr>
              <a:cxnSpLocks/>
              <a:endCxn id="63" idx="5"/>
            </p:cNvCxnSpPr>
            <p:nvPr/>
          </p:nvCxnSpPr>
          <p:spPr>
            <a:xfrm flipV="1">
              <a:off x="9009653" y="3888505"/>
              <a:ext cx="1012802" cy="1341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23A8892E-A05F-4F48-9BCE-72CF6CD5779E}"/>
                </a:ext>
              </a:extLst>
            </p:cNvPr>
            <p:cNvSpPr/>
            <p:nvPr/>
          </p:nvSpPr>
          <p:spPr>
            <a:xfrm rot="10800000" flipV="1">
              <a:off x="9015217" y="3781833"/>
              <a:ext cx="87512" cy="317809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57AFA0CA-1E7A-4A29-A1C0-0F2B87CA529D}"/>
                </a:ext>
              </a:extLst>
            </p:cNvPr>
            <p:cNvSpPr/>
            <p:nvPr/>
          </p:nvSpPr>
          <p:spPr>
            <a:xfrm>
              <a:off x="4190808" y="2623032"/>
              <a:ext cx="3931127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row: Curved Down 88">
              <a:extLst>
                <a:ext uri="{FF2B5EF4-FFF2-40B4-BE49-F238E27FC236}">
                  <a16:creationId xmlns:a16="http://schemas.microsoft.com/office/drawing/2014/main" id="{54A6E94C-6DFE-4CBE-BC13-9DA229A2C07A}"/>
                </a:ext>
              </a:extLst>
            </p:cNvPr>
            <p:cNvSpPr/>
            <p:nvPr/>
          </p:nvSpPr>
          <p:spPr>
            <a:xfrm>
              <a:off x="3153135" y="2245444"/>
              <a:ext cx="5944888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row: Curved Down 89">
              <a:extLst>
                <a:ext uri="{FF2B5EF4-FFF2-40B4-BE49-F238E27FC236}">
                  <a16:creationId xmlns:a16="http://schemas.microsoft.com/office/drawing/2014/main" id="{5EF34FB4-B4E7-4F42-BA14-06CCA36366D2}"/>
                </a:ext>
              </a:extLst>
            </p:cNvPr>
            <p:cNvSpPr/>
            <p:nvPr/>
          </p:nvSpPr>
          <p:spPr>
            <a:xfrm>
              <a:off x="2298703" y="1586541"/>
              <a:ext cx="7642582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row: Curved Down 93">
              <a:extLst>
                <a:ext uri="{FF2B5EF4-FFF2-40B4-BE49-F238E27FC236}">
                  <a16:creationId xmlns:a16="http://schemas.microsoft.com/office/drawing/2014/main" id="{0083A330-03D3-4E41-B070-A711BF7C3413}"/>
                </a:ext>
              </a:extLst>
            </p:cNvPr>
            <p:cNvSpPr/>
            <p:nvPr/>
          </p:nvSpPr>
          <p:spPr>
            <a:xfrm>
              <a:off x="5238656" y="2931323"/>
              <a:ext cx="2017659" cy="34860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1619A4D-19BE-4336-89ED-97D006196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228" y="2875280"/>
              <a:ext cx="8569" cy="2691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F2B6BA5-AE39-4FEF-9A3A-44E748C936BC}"/>
              </a:ext>
            </a:extLst>
          </p:cNvPr>
          <p:cNvSpPr txBox="1"/>
          <p:nvPr/>
        </p:nvSpPr>
        <p:spPr>
          <a:xfrm>
            <a:off x="215371" y="2060778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frame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61D7C-DCEB-4214-903E-E3759054BC6C}"/>
              </a:ext>
            </a:extLst>
          </p:cNvPr>
          <p:cNvSpPr txBox="1"/>
          <p:nvPr/>
        </p:nvSpPr>
        <p:spPr>
          <a:xfrm>
            <a:off x="6779758" y="6469197"/>
            <a:ext cx="4113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Ronneberger, et al. MICCAI. 2015:9351:234-4!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98244855-9373-4426-85FA-CDCC597FD6C9}"/>
              </a:ext>
            </a:extLst>
          </p:cNvPr>
          <p:cNvSpPr txBox="1">
            <a:spLocks/>
          </p:cNvSpPr>
          <p:nvPr/>
        </p:nvSpPr>
        <p:spPr>
          <a:xfrm>
            <a:off x="869597" y="223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UNets</a:t>
            </a:r>
            <a:r>
              <a:rPr lang="en-US" dirty="0"/>
              <a:t>: Deep learning for cardiac imaging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A2E64E-3C25-4DE3-859B-CE32E84CAE6C}"/>
              </a:ext>
            </a:extLst>
          </p:cNvPr>
          <p:cNvSpPr txBox="1"/>
          <p:nvPr/>
        </p:nvSpPr>
        <p:spPr>
          <a:xfrm>
            <a:off x="10709661" y="2056980"/>
            <a:ext cx="156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Frame</a:t>
            </a:r>
          </a:p>
        </p:txBody>
      </p:sp>
    </p:spTree>
    <p:extLst>
      <p:ext uri="{BB962C8B-B14F-4D97-AF65-F5344CB8AC3E}">
        <p14:creationId xmlns:p14="http://schemas.microsoft.com/office/powerpoint/2010/main" val="11061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544B89-1BB8-49F0-AA80-953556916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87"/>
            <a:ext cx="10972800" cy="6431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4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0D80D04-9CB5-49AE-BF9F-6A33806C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"/>
            <a:ext cx="12205855" cy="68651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D66487-C64E-4109-95A7-65763D23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Segmentation in epilepsy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BC464C-8B2B-4425-9D64-B8E3A3A9F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 Resection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1E492B-7DE7-4114-AA21-0A778F60E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6187" y="2505075"/>
            <a:ext cx="3664989" cy="368458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DE3296-EF6D-4B8A-B602-84E38C327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 Resection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774096-D45F-49BD-B956-E93E93E298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78191" y="2505075"/>
            <a:ext cx="3771205" cy="36845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DEBE209-5689-4B19-A541-2BB8E987DCED}"/>
              </a:ext>
            </a:extLst>
          </p:cNvPr>
          <p:cNvSpPr/>
          <p:nvPr/>
        </p:nvSpPr>
        <p:spPr>
          <a:xfrm>
            <a:off x="7155346" y="4483956"/>
            <a:ext cx="1452206" cy="692881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52DDB3-2F14-4EB7-AD43-99F56EF121B7}"/>
              </a:ext>
            </a:extLst>
          </p:cNvPr>
          <p:cNvSpPr/>
          <p:nvPr/>
        </p:nvSpPr>
        <p:spPr>
          <a:xfrm>
            <a:off x="1796962" y="4483956"/>
            <a:ext cx="1452206" cy="692881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ABE05-16D4-417D-98EA-976BD65DC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143"/>
            <a:ext cx="12205855" cy="6865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0A5F-A25D-480A-BFCD-2C81C0A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Labeled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F69D-032C-4DE0-8BDE-2FF239EA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912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23 Resections/Ablations from VU</a:t>
            </a:r>
          </a:p>
          <a:p>
            <a:r>
              <a:rPr lang="en-US" dirty="0">
                <a:solidFill>
                  <a:schemeClr val="bg1"/>
                </a:solidFill>
              </a:rPr>
              <a:t>15 HUP – Ablation</a:t>
            </a:r>
          </a:p>
          <a:p>
            <a:r>
              <a:rPr lang="en-US" dirty="0">
                <a:solidFill>
                  <a:schemeClr val="bg1"/>
                </a:solidFill>
              </a:rPr>
              <a:t>38 HUP – Resection</a:t>
            </a:r>
          </a:p>
          <a:p>
            <a:r>
              <a:rPr lang="en-US" dirty="0">
                <a:solidFill>
                  <a:schemeClr val="bg1"/>
                </a:solidFill>
              </a:rPr>
              <a:t>Can generate additional data using </a:t>
            </a:r>
            <a:r>
              <a:rPr lang="en-US" dirty="0" err="1">
                <a:solidFill>
                  <a:schemeClr val="bg1"/>
                </a:solidFill>
              </a:rPr>
              <a:t>itksnap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Working on automated pipeline</a:t>
            </a:r>
          </a:p>
          <a:p>
            <a:r>
              <a:rPr lang="en-US" dirty="0">
                <a:solidFill>
                  <a:schemeClr val="bg1"/>
                </a:solidFill>
              </a:rPr>
              <a:t>Clinical review of resections available     “ground truth”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0080-0250">
            <a:hlinkClick r:id="" action="ppaction://media"/>
            <a:extLst>
              <a:ext uri="{FF2B5EF4-FFF2-40B4-BE49-F238E27FC236}">
                <a16:creationId xmlns:a16="http://schemas.microsoft.com/office/drawing/2014/main" id="{56B5C2B6-C917-4EF0-B8CF-38F65B4BB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62114" y="1786334"/>
            <a:ext cx="4841851" cy="44299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304E5-E63E-4580-B608-FA0055308F67}"/>
              </a:ext>
            </a:extLst>
          </p:cNvPr>
          <p:cNvCxnSpPr>
            <a:cxnSpLocks/>
          </p:cNvCxnSpPr>
          <p:nvPr/>
        </p:nvCxnSpPr>
        <p:spPr>
          <a:xfrm>
            <a:off x="2503713" y="5377543"/>
            <a:ext cx="27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ABE05-16D4-417D-98EA-976BD65DC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143"/>
            <a:ext cx="12205855" cy="6865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0A5F-A25D-480A-BFCD-2C81C0AE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130" y="28588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0" dirty="0">
                <a:solidFill>
                  <a:schemeClr val="bg1"/>
                </a:solidFill>
              </a:rPr>
              <a:t>=</a:t>
            </a:r>
            <a:r>
              <a:rPr lang="en-US" sz="19300" dirty="0">
                <a:solidFill>
                  <a:schemeClr val="bg1"/>
                </a:solidFill>
              </a:rPr>
              <a:t> </a:t>
            </a:r>
            <a:r>
              <a:rPr lang="en-US" sz="40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0080-0250">
            <a:hlinkClick r:id="" action="ppaction://media"/>
            <a:extLst>
              <a:ext uri="{FF2B5EF4-FFF2-40B4-BE49-F238E27FC236}">
                <a16:creationId xmlns:a16="http://schemas.microsoft.com/office/drawing/2014/main" id="{56B5C2B6-C917-4EF0-B8CF-38F65B4BB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97780" y="1210468"/>
            <a:ext cx="4841851" cy="44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161</Words>
  <Application>Microsoft Office PowerPoint</Application>
  <PresentationFormat>Widescreen</PresentationFormat>
  <Paragraphs>48</Paragraphs>
  <Slides>8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Cutting Deep:  segmentation of resections and ablations using neural networks</vt:lpstr>
      <vt:lpstr>Neural networks for image classification</vt:lpstr>
      <vt:lpstr>Neural networks for object detection</vt:lpstr>
      <vt:lpstr>PowerPoint Presentation</vt:lpstr>
      <vt:lpstr>PowerPoint Presentation</vt:lpstr>
      <vt:lpstr>Segmentation in epilepsy</vt:lpstr>
      <vt:lpstr>Labeled data</vt:lpstr>
      <vt:lpstr>=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Deep:  segmentation of resections and ablations using neural networks</dc:title>
  <dc:creator>thomas arnold</dc:creator>
  <cp:lastModifiedBy>thomas arnold</cp:lastModifiedBy>
  <cp:revision>13</cp:revision>
  <dcterms:created xsi:type="dcterms:W3CDTF">2019-06-07T13:14:52Z</dcterms:created>
  <dcterms:modified xsi:type="dcterms:W3CDTF">2020-03-25T21:18:05Z</dcterms:modified>
</cp:coreProperties>
</file>