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3" name="Shape 5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Desired features: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Provides a persistent identifier</a:t>
            </a:r>
          </a:p>
          <a:p>
            <a:pPr>
              <a:defRPr sz="1200"/>
            </a:pPr>
            <a:r>
              <a:t>Provides your work a landing page with metadata</a:t>
            </a:r>
          </a:p>
          <a:p>
            <a:pPr>
              <a:defRPr sz="1200"/>
            </a:pPr>
            <a:r>
              <a:t>Matches your needs (e.g., formats accepted, access, back-up and recovery, etc.)</a:t>
            </a:r>
          </a:p>
          <a:p>
            <a:pPr>
              <a:defRPr sz="1200"/>
            </a:pPr>
            <a:r>
              <a:t>Platform is sustainable and provides longevity of service</a:t>
            </a:r>
          </a:p>
          <a:p>
            <a:pPr>
              <a:defRPr sz="1200"/>
            </a:pPr>
            <a:r>
              <a:t>Clear terms and conditions</a:t>
            </a:r>
          </a:p>
          <a:p>
            <a:pPr>
              <a:defRPr sz="1200"/>
            </a:pPr>
            <a:r>
              <a:t>Curation support</a:t>
            </a:r>
          </a:p>
          <a:p>
            <a:pPr>
              <a:defRPr sz="1200"/>
            </a:pPr>
            <a:r>
              <a:t>Provides guidance on how to cite the data</a:t>
            </a:r>
          </a:p>
          <a:p>
            <a:pPr>
              <a:defRPr sz="1200"/>
            </a:pPr>
            <a:r>
              <a:t>Tracks how the data has been used by providing access and download statistics</a:t>
            </a:r>
          </a:p>
          <a:p>
            <a:pPr>
              <a:defRPr sz="1200"/>
            </a:pPr>
            <a:r>
              <a:t>Limited to no cost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7" name="Shape 5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Desired features: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Provides a persistent identifier</a:t>
            </a:r>
          </a:p>
          <a:p>
            <a:pPr>
              <a:defRPr sz="1200"/>
            </a:pPr>
            <a:r>
              <a:t>Provides your work a landing page with metadata</a:t>
            </a:r>
          </a:p>
          <a:p>
            <a:pPr>
              <a:defRPr sz="1200"/>
            </a:pPr>
            <a:r>
              <a:t>Matches your needs (e.g., formats accepted, access, back-up and recovery, etc.)</a:t>
            </a:r>
          </a:p>
          <a:p>
            <a:pPr>
              <a:defRPr sz="1200"/>
            </a:pPr>
            <a:r>
              <a:t>Platform is sustainable and provides longevity of service</a:t>
            </a:r>
          </a:p>
          <a:p>
            <a:pPr>
              <a:defRPr sz="1200"/>
            </a:pPr>
            <a:r>
              <a:t>Clear terms and conditions</a:t>
            </a:r>
          </a:p>
          <a:p>
            <a:pPr>
              <a:defRPr sz="1200"/>
            </a:pPr>
            <a:r>
              <a:t>Curation support</a:t>
            </a:r>
          </a:p>
          <a:p>
            <a:pPr>
              <a:defRPr sz="1200"/>
            </a:pPr>
            <a:r>
              <a:t>Provides guidance on how to cite the data</a:t>
            </a:r>
          </a:p>
          <a:p>
            <a:pPr>
              <a:defRPr sz="1200"/>
            </a:pPr>
            <a:r>
              <a:t>Tracks how the data has been used by providing access and download statistics</a:t>
            </a:r>
          </a:p>
          <a:p>
            <a:pPr>
              <a:defRPr sz="1200"/>
            </a:pPr>
            <a:r>
              <a:t>Limited to no cost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3" name="Shape 6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Desired features: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Provides a persistent identifier</a:t>
            </a:r>
          </a:p>
          <a:p>
            <a:pPr>
              <a:defRPr sz="1200"/>
            </a:pPr>
            <a:r>
              <a:t>Provides your work a landing page with metadata</a:t>
            </a:r>
          </a:p>
          <a:p>
            <a:pPr>
              <a:defRPr sz="1200"/>
            </a:pPr>
            <a:r>
              <a:t>Matches your needs (e.g., formats accepted, access, back-up and recovery, etc.)</a:t>
            </a:r>
          </a:p>
          <a:p>
            <a:pPr>
              <a:defRPr sz="1200"/>
            </a:pPr>
            <a:r>
              <a:t>Platform is sustainable and provides longevity of service</a:t>
            </a:r>
          </a:p>
          <a:p>
            <a:pPr>
              <a:defRPr sz="1200"/>
            </a:pPr>
            <a:r>
              <a:t>Clear terms and conditions</a:t>
            </a:r>
          </a:p>
          <a:p>
            <a:pPr>
              <a:defRPr sz="1200"/>
            </a:pPr>
            <a:r>
              <a:t>Curation support</a:t>
            </a:r>
          </a:p>
          <a:p>
            <a:pPr>
              <a:defRPr sz="1200"/>
            </a:pPr>
            <a:r>
              <a:t>Provides guidance on how to cite the data</a:t>
            </a:r>
          </a:p>
          <a:p>
            <a:pPr>
              <a:defRPr sz="1200"/>
            </a:pPr>
            <a:r>
              <a:t>Tracks how the data has been used by providing access and download statistics</a:t>
            </a:r>
          </a:p>
          <a:p>
            <a:pPr>
              <a:defRPr sz="1200"/>
            </a:pPr>
            <a:r>
              <a:t>Limited to no cost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0" name="Shape 8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</a:p>
          <a:p>
            <a:pPr marL="135834" indent="-135834">
              <a:lnSpc>
                <a:spcPct val="100000"/>
              </a:lnSpc>
              <a:buClr>
                <a:srgbClr val="535353"/>
              </a:buClr>
              <a:buSzPct val="82000"/>
              <a:buChar char="•"/>
              <a:defRPr sz="1200"/>
            </a:pPr>
            <a:r>
              <a:t>Self-deposit for PSU faculty, staff, and students at no cost</a:t>
            </a:r>
          </a:p>
          <a:p>
            <a:pPr marL="135834" indent="-135834">
              <a:lnSpc>
                <a:spcPct val="100000"/>
              </a:lnSpc>
              <a:buClr>
                <a:srgbClr val="535353"/>
              </a:buClr>
              <a:buSzPct val="82000"/>
              <a:buChar char="•"/>
              <a:defRPr sz="1200"/>
            </a:pPr>
            <a:r>
              <a:t>Supports data sharing requirements and “F.A.I.R” principles</a:t>
            </a:r>
          </a:p>
          <a:p>
            <a:pPr marL="135834" indent="-135834">
              <a:lnSpc>
                <a:spcPct val="100000"/>
              </a:lnSpc>
              <a:buClr>
                <a:srgbClr val="535353"/>
              </a:buClr>
              <a:buSzPct val="82000"/>
              <a:buChar char="•"/>
              <a:defRPr sz="1200"/>
            </a:pPr>
            <a:r>
              <a:t>Findable. Accessible. Interoperable. Reusable.</a:t>
            </a:r>
          </a:p>
          <a:p>
            <a:pPr marL="135834" indent="-135834">
              <a:lnSpc>
                <a:spcPct val="100000"/>
              </a:lnSpc>
              <a:buClr>
                <a:srgbClr val="535353"/>
              </a:buClr>
              <a:buSzPct val="82000"/>
              <a:buChar char="•"/>
              <a:defRPr sz="1200"/>
            </a:pPr>
            <a:r>
              <a:t>Satisfies requirements of PSU Open Access Policy (AC02)</a:t>
            </a:r>
          </a:p>
          <a:p>
            <a:pPr marL="135834" indent="-135834">
              <a:lnSpc>
                <a:spcPct val="100000"/>
              </a:lnSpc>
              <a:buClr>
                <a:srgbClr val="535353"/>
              </a:buClr>
              <a:buSzPct val="82000"/>
              <a:buChar char="•"/>
              <a:defRPr sz="1200"/>
            </a:pPr>
            <a:r>
              <a:t>Work drafts and versioning</a:t>
            </a:r>
          </a:p>
          <a:p>
            <a:pPr marL="135834" indent="-135834">
              <a:lnSpc>
                <a:spcPct val="100000"/>
              </a:lnSpc>
              <a:buClr>
                <a:srgbClr val="535353"/>
              </a:buClr>
              <a:buSzPct val="82000"/>
              <a:buChar char="•"/>
              <a:defRPr sz="1200"/>
            </a:pPr>
            <a:r>
              <a:t>Flexible access and visibility controls</a:t>
            </a:r>
          </a:p>
          <a:p>
            <a:pPr marL="135834" indent="-135834">
              <a:lnSpc>
                <a:spcPct val="100000"/>
              </a:lnSpc>
              <a:buClr>
                <a:srgbClr val="535353"/>
              </a:buClr>
              <a:buSzPct val="82000"/>
              <a:buChar char="•"/>
              <a:defRPr sz="1200"/>
            </a:pPr>
            <a:r>
              <a:t>Persistent access and preservation of work through DOI minting​</a:t>
            </a:r>
          </a:p>
          <a:p>
            <a:pPr marL="135834" indent="-135834">
              <a:lnSpc>
                <a:spcPct val="100000"/>
              </a:lnSpc>
              <a:buClr>
                <a:srgbClr val="535353"/>
              </a:buClr>
              <a:buSzPct val="82000"/>
              <a:buChar char="•"/>
              <a:defRPr sz="1200"/>
            </a:pPr>
            <a:r>
              <a:t>Monthly reports tracking download statistics</a:t>
            </a:r>
          </a:p>
          <a:p>
            <a:pPr marL="135834" indent="-135834">
              <a:lnSpc>
                <a:spcPct val="100000"/>
              </a:lnSpc>
              <a:buClr>
                <a:srgbClr val="535353"/>
              </a:buClr>
              <a:buSzPct val="82000"/>
              <a:buChar char="•"/>
              <a:defRPr sz="1200"/>
            </a:pPr>
            <a:r>
              <a:t>Curation services from PSU Librarians and the Data Curation Network​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7" name="Shape 8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Data Type: Identifying data to be preserved and shared</a:t>
            </a:r>
          </a:p>
          <a:p>
            <a:pPr>
              <a:defRPr sz="1200"/>
            </a:pPr>
            <a:r>
              <a:t>Related tools, software, code: Tools and software need to access and manipulate data</a:t>
            </a:r>
          </a:p>
          <a:p>
            <a:pPr>
              <a:defRPr sz="1200"/>
            </a:pPr>
            <a:r>
              <a:t>Standards: Standards too be applied to scientific data and metadata</a:t>
            </a:r>
          </a:p>
          <a:p>
            <a:pPr>
              <a:defRPr sz="1200"/>
            </a:pPr>
            <a:r>
              <a:t>Data preservation, access, timelines: Repository to be used, persistent unique identifier, and when/how long data will be available</a:t>
            </a:r>
          </a:p>
          <a:p>
            <a:pPr>
              <a:defRPr sz="1200"/>
            </a:pPr>
            <a:r>
              <a:t>Access, distribution, reuse considerations: Description of factors for data access, distribution, or reuse</a:t>
            </a:r>
          </a:p>
          <a:p>
            <a:pPr>
              <a:defRPr sz="1200"/>
            </a:pPr>
            <a:r>
              <a:t>Oversight of data management: Plan compliance will be monitored/managed and by whom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48062" y="2875359"/>
            <a:ext cx="17287876" cy="455414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48062" y="7411640"/>
            <a:ext cx="17287876" cy="18216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001000"/>
            <a:ext cx="14716126" cy="7143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5838229"/>
            <a:ext cx="14716126" cy="914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ont view of a red Ducati motorcycle against a black background"/>
          <p:cNvSpPr/>
          <p:nvPr>
            <p:ph type="pic" idx="21"/>
          </p:nvPr>
        </p:nvSpPr>
        <p:spPr>
          <a:xfrm>
            <a:off x="-541735" y="0"/>
            <a:ext cx="24384001" cy="13716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 sz="11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anchor="t"/>
          <a:lstStyle>
            <a:lvl1pPr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file view of a red Ducati motorcycle"/>
          <p:cNvSpPr/>
          <p:nvPr>
            <p:ph type="pic" idx="21"/>
          </p:nvPr>
        </p:nvSpPr>
        <p:spPr>
          <a:xfrm>
            <a:off x="4818107" y="-946547"/>
            <a:ext cx="14611141" cy="109368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715500"/>
            <a:ext cx="14716126" cy="180379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48062" y="4572000"/>
            <a:ext cx="17287876" cy="455414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ont view of a red Ducati motorcycle"/>
          <p:cNvSpPr/>
          <p:nvPr>
            <p:ph type="pic" sz="half" idx="21"/>
          </p:nvPr>
        </p:nvSpPr>
        <p:spPr>
          <a:xfrm>
            <a:off x="10573650" y="1946671"/>
            <a:ext cx="11070581" cy="98405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48062" y="1428750"/>
            <a:ext cx="8286751" cy="5464969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48062" y="6875859"/>
            <a:ext cx="8286751" cy="546497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ont view of a red Ducati motorcycle"/>
          <p:cNvSpPr/>
          <p:nvPr>
            <p:ph type="pic" sz="half" idx="21"/>
          </p:nvPr>
        </p:nvSpPr>
        <p:spPr>
          <a:xfrm>
            <a:off x="10772754" y="3857625"/>
            <a:ext cx="11094757" cy="98620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48062" y="3839765"/>
            <a:ext cx="8286751" cy="885825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119562" y="1071562"/>
            <a:ext cx="16127017" cy="11555017"/>
          </a:xfrm>
          <a:prstGeom prst="rect">
            <a:avLst/>
          </a:prstGeom>
        </p:spPr>
        <p:txBody>
          <a:bodyPr/>
          <a:lstStyle>
            <a:lvl1pPr marL="724452" indent="-724452">
              <a:lnSpc>
                <a:spcPct val="120000"/>
              </a:lnSpc>
              <a:spcBef>
                <a:spcPts val="6400"/>
              </a:spcBef>
              <a:defRPr sz="6400"/>
            </a:lvl1pPr>
            <a:lvl2pPr marL="1245152" indent="-724452">
              <a:lnSpc>
                <a:spcPct val="120000"/>
              </a:lnSpc>
              <a:spcBef>
                <a:spcPts val="6400"/>
              </a:spcBef>
              <a:defRPr sz="6400"/>
            </a:lvl2pPr>
            <a:lvl3pPr marL="1765852" indent="-724452">
              <a:lnSpc>
                <a:spcPct val="120000"/>
              </a:lnSpc>
              <a:spcBef>
                <a:spcPts val="6400"/>
              </a:spcBef>
              <a:defRPr sz="6400"/>
            </a:lvl3pPr>
            <a:lvl4pPr marL="2286552" indent="-724452">
              <a:lnSpc>
                <a:spcPct val="120000"/>
              </a:lnSpc>
              <a:spcBef>
                <a:spcPts val="6400"/>
              </a:spcBef>
              <a:defRPr sz="6400"/>
            </a:lvl4pPr>
            <a:lvl5pPr marL="2807252" indent="-724452">
              <a:lnSpc>
                <a:spcPct val="120000"/>
              </a:lnSpc>
              <a:spcBef>
                <a:spcPts val="6400"/>
              </a:spcBef>
              <a:defRPr sz="6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of Ducati motorcycle engine components"/>
          <p:cNvSpPr/>
          <p:nvPr>
            <p:ph type="pic" sz="quarter" idx="21"/>
          </p:nvPr>
        </p:nvSpPr>
        <p:spPr>
          <a:xfrm>
            <a:off x="12420112" y="6983015"/>
            <a:ext cx="8161735" cy="61118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of Ducati motorcycle gas cap"/>
          <p:cNvSpPr/>
          <p:nvPr>
            <p:ph type="pic" sz="quarter" idx="22"/>
          </p:nvPr>
        </p:nvSpPr>
        <p:spPr>
          <a:xfrm>
            <a:off x="12424171" y="625078"/>
            <a:ext cx="8161736" cy="61118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lack and white photo of Ducati motorcycle engine components"/>
          <p:cNvSpPr/>
          <p:nvPr>
            <p:ph type="pic" idx="23"/>
          </p:nvPr>
        </p:nvSpPr>
        <p:spPr>
          <a:xfrm>
            <a:off x="1726743" y="678656"/>
            <a:ext cx="11243383" cy="150210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48062" y="357187"/>
            <a:ext cx="1728787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48062" y="3839765"/>
            <a:ext cx="17287876" cy="885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2882" y="13038931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35353"/>
          </a:solidFill>
          <a:uFillTx/>
          <a:latin typeface="+mj-lt"/>
          <a:ea typeface="+mj-ea"/>
          <a:cs typeface="+mj-cs"/>
          <a:sym typeface="Avenir Next Regular"/>
        </a:defRPr>
      </a:lvl9pPr>
    </p:titleStyle>
    <p:bodyStyle>
      <a:lvl1pPr marL="590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022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454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886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3180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7498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1816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6134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4045284" marR="0" indent="-590884" algn="l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zp271@psu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tif"/><Relationship Id="rId8" Type="http://schemas.openxmlformats.org/officeDocument/2006/relationships/image" Target="../media/image2.tif"/><Relationship Id="rId9" Type="http://schemas.openxmlformats.org/officeDocument/2006/relationships/image" Target="../media/image3.tif"/><Relationship Id="rId10" Type="http://schemas.openxmlformats.org/officeDocument/2006/relationships/image" Target="../media/image4.tif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5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mptool.org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etting credit for sharing your data (Part II):…"/>
          <p:cNvSpPr txBox="1"/>
          <p:nvPr>
            <p:ph type="ctrTitle"/>
          </p:nvPr>
        </p:nvSpPr>
        <p:spPr>
          <a:xfrm>
            <a:off x="546155" y="2902575"/>
            <a:ext cx="23291690" cy="4409197"/>
          </a:xfrm>
          <a:prstGeom prst="rect">
            <a:avLst/>
          </a:prstGeom>
        </p:spPr>
        <p:txBody>
          <a:bodyPr/>
          <a:lstStyle/>
          <a:p>
            <a:pPr defTabSz="739378">
              <a:defRPr sz="9000"/>
            </a:pPr>
            <a:r>
              <a:t>Getting credit for sharing your data (Part II): </a:t>
            </a:r>
          </a:p>
          <a:p>
            <a:pPr defTabSz="739378">
              <a:defRPr sz="9000"/>
            </a:pPr>
            <a:r>
              <a:t>Sharing your Data</a:t>
            </a:r>
          </a:p>
        </p:txBody>
      </p:sp>
      <p:sp>
        <p:nvSpPr>
          <p:cNvPr id="129" name="Alaina Pearce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Alaina Pearce</a:t>
            </a:r>
          </a:p>
          <a:p>
            <a:pPr/>
            <a:r>
              <a:rPr>
                <a:hlinkClick r:id="rId2" invalidUrl="" action="" tgtFrame="" tooltip="" history="1" highlightClick="0" endSnd="0"/>
              </a:rPr>
              <a:t>azp271@psu.edu</a:t>
            </a:r>
          </a:p>
        </p:txBody>
      </p:sp>
      <p:sp>
        <p:nvSpPr>
          <p:cNvPr id="130" name="Open Science Bootcamp 2025"/>
          <p:cNvSpPr txBox="1"/>
          <p:nvPr/>
        </p:nvSpPr>
        <p:spPr>
          <a:xfrm>
            <a:off x="18023310" y="12776082"/>
            <a:ext cx="6318133" cy="868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r">
              <a:buClr>
                <a:srgbClr val="535353"/>
              </a:buClr>
              <a:defRPr sz="3000"/>
            </a:lvl1pPr>
          </a:lstStyle>
          <a:p>
            <a:pPr/>
            <a:r>
              <a:t>Open Science Bootcamp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NIH vs Draft NSF DMSP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/>
          <a:p>
            <a:pPr defTabSz="788669">
              <a:defRPr sz="9600"/>
            </a:pPr>
            <a:r>
              <a:t>NIH </a:t>
            </a:r>
            <a:r>
              <a:t>vs</a:t>
            </a:r>
            <a:r>
              <a:t> Draft NSF DMSP</a:t>
            </a:r>
          </a:p>
        </p:txBody>
      </p:sp>
      <p:graphicFrame>
        <p:nvGraphicFramePr>
          <p:cNvPr id="363" name="Table 1"/>
          <p:cNvGraphicFramePr/>
          <p:nvPr/>
        </p:nvGraphicFramePr>
        <p:xfrm>
          <a:off x="2366285" y="3028832"/>
          <a:ext cx="16508135" cy="635711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3073400"/>
                <a:gridCol w="7633741"/>
                <a:gridCol w="8944287"/>
              </a:tblGrid>
              <a:tr h="566420">
                <a:tc>
                  <a:txBody>
                    <a:bodyPr/>
                    <a:lstStyle/>
                    <a:p>
                      <a:pPr>
                        <a:defRPr sz="3000"/>
                      </a:pPr>
                    </a:p>
                  </a:txBody>
                  <a:tcPr marL="121920" marR="121920" marT="60960" marB="60960" anchor="t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NIH</a:t>
                      </a:r>
                    </a:p>
                  </a:txBody>
                  <a:tcPr marL="121920" marR="121920" marT="60960" marB="60960" anchor="t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NSF (Draft)</a:t>
                      </a:r>
                    </a:p>
                  </a:txBody>
                  <a:tcPr marL="121920" marR="121920" marT="60960" marB="60960" anchor="t" anchorCtr="0" horzOverflow="overflow"/>
                </a:tc>
              </a:tr>
              <a:tr h="315722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What must be shared?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Scientific data: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“Recorded factual material…of sufficient quality to validate and replicate research findings, regardless of whether the data are used to support scholarly publications”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Primary data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•S</a:t>
                      </a:r>
                      <a:r>
                        <a:t>amples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Physical collections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Scripts/code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Curriculum material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Other supporting materials created or gathered during award period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</a:tr>
              <a:tr h="143002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Timeline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At publication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End of Award (even if not supporting published finding)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At publication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Page Limit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2 pages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Must use NSF webform (no page limit)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</a:tr>
              <a:tr h="358902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Required Elements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Data Types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Related tools, software/code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Standards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Data preservation, access, &amp; timelines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Access, distribution, &amp; reuse considerations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Oversight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Data and Research Product Categories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Access Policies and Limitations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Data Standards and Metadata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Data Provenance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Public Archiving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Retention Time</a:t>
                      </a:r>
                      <a:endParaRPr>
                        <a:solidFill>
                          <a:srgbClr val="000000">
                            <a:alpha val="84706"/>
                          </a:srgbClr>
                        </a:solidFill>
                      </a:endParaRPr>
                    </a:p>
                    <a:p>
                      <a:pPr algn="l" defTabSz="457200"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rPr>
                          <a:solidFill>
                            <a:srgbClr val="000000">
                              <a:alpha val="84706"/>
                            </a:srgbClr>
                          </a:solidFill>
                        </a:rPr>
                        <a:t>•</a:t>
                      </a:r>
                      <a:r>
                        <a:t>Accountability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Repository Requirements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Encourages use of established repositories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</a:rPr>
                        <a:t>Must provide a persistent identifier (e.g., DOI)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What data do I share?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What data do I share?</a:t>
            </a:r>
          </a:p>
        </p:txBody>
      </p:sp>
      <p:sp>
        <p:nvSpPr>
          <p:cNvPr id="366" name="Rounded Rectangle"/>
          <p:cNvSpPr/>
          <p:nvPr/>
        </p:nvSpPr>
        <p:spPr>
          <a:xfrm>
            <a:off x="2822904" y="5006506"/>
            <a:ext cx="18738192" cy="2761601"/>
          </a:xfrm>
          <a:prstGeom prst="roundRect">
            <a:avLst>
              <a:gd name="adj" fmla="val 6898"/>
            </a:avLst>
          </a:prstGeom>
          <a:solidFill>
            <a:schemeClr val="accent1">
              <a:hueOff val="-78595"/>
              <a:satOff val="12505"/>
              <a:lumOff val="13871"/>
              <a:alpha val="8029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100"/>
            </a:pPr>
          </a:p>
        </p:txBody>
      </p:sp>
      <p:sp>
        <p:nvSpPr>
          <p:cNvPr id="367" name="“Raw” data need to support published findings or contribute to new studies…"/>
          <p:cNvSpPr txBox="1"/>
          <p:nvPr/>
        </p:nvSpPr>
        <p:spPr>
          <a:xfrm>
            <a:off x="5583815" y="5388768"/>
            <a:ext cx="15784636" cy="199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4102" indent="-464102" algn="l">
              <a:spcBef>
                <a:spcPts val="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“Raw” data need to support published findings or contribute to new studies</a:t>
            </a:r>
          </a:p>
          <a:p>
            <a:pPr marL="464102" indent="-464102" algn="l">
              <a:spcBef>
                <a:spcPts val="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Accompanying code/materials to support data</a:t>
            </a:r>
          </a:p>
        </p:txBody>
      </p:sp>
      <p:sp>
        <p:nvSpPr>
          <p:cNvPr id="368" name="Rounded Rectangle"/>
          <p:cNvSpPr/>
          <p:nvPr/>
        </p:nvSpPr>
        <p:spPr>
          <a:xfrm>
            <a:off x="2822904" y="8265331"/>
            <a:ext cx="18738192" cy="2761601"/>
          </a:xfrm>
          <a:prstGeom prst="roundRect">
            <a:avLst>
              <a:gd name="adj" fmla="val 6898"/>
            </a:avLst>
          </a:prstGeom>
          <a:solidFill>
            <a:schemeClr val="accent4">
              <a:hueOff val="141567"/>
              <a:satOff val="12213"/>
              <a:lumOff val="21573"/>
              <a:alpha val="8029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100"/>
            </a:pPr>
          </a:p>
        </p:txBody>
      </p:sp>
      <p:sp>
        <p:nvSpPr>
          <p:cNvPr id="369" name="Copyrighted data…"/>
          <p:cNvSpPr txBox="1"/>
          <p:nvPr/>
        </p:nvSpPr>
        <p:spPr>
          <a:xfrm>
            <a:off x="5583815" y="8317393"/>
            <a:ext cx="15784636" cy="265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4102" indent="-464102" algn="l">
              <a:spcBef>
                <a:spcPts val="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Copyrighted data</a:t>
            </a:r>
          </a:p>
          <a:p>
            <a:pPr marL="464102" indent="-464102" algn="l">
              <a:spcBef>
                <a:spcPts val="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Data contains personal identifiable information, health information, or other sensitive information about individuals, communities, or locations</a:t>
            </a:r>
          </a:p>
          <a:p>
            <a:pPr marL="464102" indent="-464102" algn="l">
              <a:spcBef>
                <a:spcPts val="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You intend to make a patent application and must avoid prior disclosure</a:t>
            </a:r>
          </a:p>
        </p:txBody>
      </p:sp>
      <p:sp>
        <p:nvSpPr>
          <p:cNvPr id="370" name="Check Mark"/>
          <p:cNvSpPr/>
          <p:nvPr/>
        </p:nvSpPr>
        <p:spPr>
          <a:xfrm>
            <a:off x="3384418" y="5845117"/>
            <a:ext cx="1412503" cy="1084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>
              <a:satOff val="-5995"/>
              <a:lumOff val="-1100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1" name="Multiplication Sign"/>
          <p:cNvSpPr/>
          <p:nvPr/>
        </p:nvSpPr>
        <p:spPr>
          <a:xfrm>
            <a:off x="3455669" y="901113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4">
              <a:hueOff val="-81543"/>
              <a:satOff val="3097"/>
              <a:lumOff val="-866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All data must be managed - Not ALL data can be shared"/>
          <p:cNvSpPr txBox="1"/>
          <p:nvPr/>
        </p:nvSpPr>
        <p:spPr>
          <a:xfrm>
            <a:off x="4206106" y="2982912"/>
            <a:ext cx="15971788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sz="5600"/>
            </a:pPr>
            <a:r>
              <a:t>All data must be managed - Not ALL data can be shared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How to prepare your data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How to prepare your data</a:t>
            </a:r>
          </a:p>
        </p:txBody>
      </p:sp>
      <p:grpSp>
        <p:nvGrpSpPr>
          <p:cNvPr id="441" name="Group"/>
          <p:cNvGrpSpPr/>
          <p:nvPr/>
        </p:nvGrpSpPr>
        <p:grpSpPr>
          <a:xfrm>
            <a:off x="-586495" y="3066704"/>
            <a:ext cx="13857734" cy="10656822"/>
            <a:chOff x="0" y="0"/>
            <a:chExt cx="13857732" cy="10656821"/>
          </a:xfrm>
        </p:grpSpPr>
        <p:grpSp>
          <p:nvGrpSpPr>
            <p:cNvPr id="431" name="Group"/>
            <p:cNvGrpSpPr/>
            <p:nvPr/>
          </p:nvGrpSpPr>
          <p:grpSpPr>
            <a:xfrm>
              <a:off x="0" y="5526220"/>
              <a:ext cx="13857733" cy="5130602"/>
              <a:chOff x="-567679" y="0"/>
              <a:chExt cx="13857732" cy="5130601"/>
            </a:xfrm>
          </p:grpSpPr>
          <p:grpSp>
            <p:nvGrpSpPr>
              <p:cNvPr id="378" name="Group"/>
              <p:cNvGrpSpPr/>
              <p:nvPr/>
            </p:nvGrpSpPr>
            <p:grpSpPr>
              <a:xfrm>
                <a:off x="10296525" y="3772892"/>
                <a:ext cx="2708275" cy="1357710"/>
                <a:chOff x="0" y="0"/>
                <a:chExt cx="2708275" cy="1357709"/>
              </a:xfrm>
            </p:grpSpPr>
            <p:sp>
              <p:nvSpPr>
                <p:cNvPr id="375" name="Shape"/>
                <p:cNvSpPr/>
                <p:nvPr/>
              </p:nvSpPr>
              <p:spPr>
                <a:xfrm>
                  <a:off x="0" y="0"/>
                  <a:ext cx="101600" cy="1357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493"/>
                      </a:lnTo>
                      <a:lnTo>
                        <a:pt x="759" y="21600"/>
                      </a:lnTo>
                      <a:lnTo>
                        <a:pt x="21600" y="21600"/>
                      </a:lnTo>
                      <a:lnTo>
                        <a:pt x="21600" y="44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49AB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376" name="Shape"/>
                <p:cNvSpPr/>
                <p:nvPr/>
              </p:nvSpPr>
              <p:spPr>
                <a:xfrm>
                  <a:off x="0" y="6350"/>
                  <a:ext cx="2708275" cy="273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81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377" name="Rectangle"/>
                <p:cNvSpPr/>
                <p:nvPr/>
              </p:nvSpPr>
              <p:spPr>
                <a:xfrm>
                  <a:off x="101600" y="279400"/>
                  <a:ext cx="2606675" cy="1078310"/>
                </a:xfrm>
                <a:prstGeom prst="rect">
                  <a:avLst/>
                </a:pr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381" name="Group"/>
              <p:cNvGrpSpPr/>
              <p:nvPr/>
            </p:nvGrpSpPr>
            <p:grpSpPr>
              <a:xfrm>
                <a:off x="0" y="3779242"/>
                <a:ext cx="2479675" cy="1351360"/>
                <a:chOff x="0" y="0"/>
                <a:chExt cx="2479675" cy="1351359"/>
              </a:xfrm>
            </p:grpSpPr>
            <p:sp>
              <p:nvSpPr>
                <p:cNvPr id="379" name="Rectangle"/>
                <p:cNvSpPr/>
                <p:nvPr/>
              </p:nvSpPr>
              <p:spPr>
                <a:xfrm>
                  <a:off x="0" y="273050"/>
                  <a:ext cx="2479675" cy="1078310"/>
                </a:xfrm>
                <a:prstGeom prst="rect">
                  <a:avLst/>
                </a:pr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380" name="Shape"/>
                <p:cNvSpPr/>
                <p:nvPr/>
              </p:nvSpPr>
              <p:spPr>
                <a:xfrm>
                  <a:off x="0" y="0"/>
                  <a:ext cx="2479675" cy="273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07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389" name="Group"/>
              <p:cNvGrpSpPr/>
              <p:nvPr/>
            </p:nvGrpSpPr>
            <p:grpSpPr>
              <a:xfrm>
                <a:off x="-567680" y="3772892"/>
                <a:ext cx="13857734" cy="1357710"/>
                <a:chOff x="-6955779" y="0"/>
                <a:chExt cx="13857732" cy="1357709"/>
              </a:xfrm>
            </p:grpSpPr>
            <p:grpSp>
              <p:nvGrpSpPr>
                <p:cNvPr id="385" name="Group"/>
                <p:cNvGrpSpPr/>
                <p:nvPr/>
              </p:nvGrpSpPr>
              <p:grpSpPr>
                <a:xfrm>
                  <a:off x="0" y="0"/>
                  <a:ext cx="3908425" cy="1357710"/>
                  <a:chOff x="0" y="0"/>
                  <a:chExt cx="3908425" cy="1357709"/>
                </a:xfrm>
              </p:grpSpPr>
              <p:sp>
                <p:nvSpPr>
                  <p:cNvPr id="382" name="Shape"/>
                  <p:cNvSpPr/>
                  <p:nvPr/>
                </p:nvSpPr>
                <p:spPr>
                  <a:xfrm>
                    <a:off x="0" y="0"/>
                    <a:ext cx="101600" cy="13577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493"/>
                        </a:lnTo>
                        <a:lnTo>
                          <a:pt x="759" y="21600"/>
                        </a:lnTo>
                        <a:lnTo>
                          <a:pt x="21600" y="21600"/>
                        </a:lnTo>
                        <a:lnTo>
                          <a:pt x="21600" y="44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383" name="Shape"/>
                  <p:cNvSpPr/>
                  <p:nvPr/>
                </p:nvSpPr>
                <p:spPr>
                  <a:xfrm>
                    <a:off x="0" y="6350"/>
                    <a:ext cx="3908277" cy="273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384" name="Rectangle"/>
                  <p:cNvSpPr/>
                  <p:nvPr/>
                </p:nvSpPr>
                <p:spPr>
                  <a:xfrm>
                    <a:off x="101600" y="279400"/>
                    <a:ext cx="3806825" cy="1078310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386" name="Metadata"/>
                <p:cNvSpPr txBox="1"/>
                <p:nvPr/>
              </p:nvSpPr>
              <p:spPr>
                <a:xfrm>
                  <a:off x="419628" y="660114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Metadata</a:t>
                  </a:r>
                </a:p>
              </p:txBody>
            </p:sp>
            <p:sp>
              <p:nvSpPr>
                <p:cNvPr id="387" name="Back-Up"/>
                <p:cNvSpPr txBox="1"/>
                <p:nvPr/>
              </p:nvSpPr>
              <p:spPr>
                <a:xfrm>
                  <a:off x="-6955780" y="660114"/>
                  <a:ext cx="3170919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Back-Up</a:t>
                  </a:r>
                </a:p>
              </p:txBody>
            </p:sp>
            <p:sp>
              <p:nvSpPr>
                <p:cNvPr id="388" name="Code"/>
                <p:cNvSpPr txBox="1"/>
                <p:nvPr/>
              </p:nvSpPr>
              <p:spPr>
                <a:xfrm>
                  <a:off x="3731035" y="660114"/>
                  <a:ext cx="3170919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Code</a:t>
                  </a:r>
                </a:p>
              </p:txBody>
            </p:sp>
          </p:grpSp>
          <p:grpSp>
            <p:nvGrpSpPr>
              <p:cNvPr id="395" name="Group"/>
              <p:cNvGrpSpPr/>
              <p:nvPr/>
            </p:nvGrpSpPr>
            <p:grpSpPr>
              <a:xfrm>
                <a:off x="2479675" y="3772892"/>
                <a:ext cx="3908425" cy="1357710"/>
                <a:chOff x="0" y="0"/>
                <a:chExt cx="3908425" cy="1357709"/>
              </a:xfrm>
            </p:grpSpPr>
            <p:grpSp>
              <p:nvGrpSpPr>
                <p:cNvPr id="393" name="Group"/>
                <p:cNvGrpSpPr/>
                <p:nvPr/>
              </p:nvGrpSpPr>
              <p:grpSpPr>
                <a:xfrm>
                  <a:off x="0" y="0"/>
                  <a:ext cx="3908425" cy="1357710"/>
                  <a:chOff x="0" y="0"/>
                  <a:chExt cx="3908425" cy="1357709"/>
                </a:xfrm>
              </p:grpSpPr>
              <p:sp>
                <p:nvSpPr>
                  <p:cNvPr id="390" name="Shape"/>
                  <p:cNvSpPr/>
                  <p:nvPr/>
                </p:nvSpPr>
                <p:spPr>
                  <a:xfrm>
                    <a:off x="0" y="0"/>
                    <a:ext cx="101600" cy="13577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493"/>
                        </a:lnTo>
                        <a:lnTo>
                          <a:pt x="759" y="21600"/>
                        </a:lnTo>
                        <a:lnTo>
                          <a:pt x="21600" y="21600"/>
                        </a:lnTo>
                        <a:lnTo>
                          <a:pt x="21600" y="44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391" name="Shape"/>
                  <p:cNvSpPr/>
                  <p:nvPr/>
                </p:nvSpPr>
                <p:spPr>
                  <a:xfrm>
                    <a:off x="148" y="6350"/>
                    <a:ext cx="3908277" cy="273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392" name="Rectangle"/>
                  <p:cNvSpPr/>
                  <p:nvPr/>
                </p:nvSpPr>
                <p:spPr>
                  <a:xfrm>
                    <a:off x="101600" y="279400"/>
                    <a:ext cx="3806825" cy="1078310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394" name="Tidy Data"/>
                <p:cNvSpPr txBox="1"/>
                <p:nvPr/>
              </p:nvSpPr>
              <p:spPr>
                <a:xfrm>
                  <a:off x="419628" y="660114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Tidy Data</a:t>
                  </a:r>
                </a:p>
              </p:txBody>
            </p:sp>
          </p:grpSp>
          <p:grpSp>
            <p:nvGrpSpPr>
              <p:cNvPr id="398" name="Group"/>
              <p:cNvGrpSpPr/>
              <p:nvPr/>
            </p:nvGrpSpPr>
            <p:grpSpPr>
              <a:xfrm>
                <a:off x="0" y="2555676"/>
                <a:ext cx="640160" cy="1496617"/>
                <a:chOff x="0" y="0"/>
                <a:chExt cx="640159" cy="1496615"/>
              </a:xfrm>
            </p:grpSpPr>
            <p:sp>
              <p:nvSpPr>
                <p:cNvPr id="396" name="Rectangle"/>
                <p:cNvSpPr/>
                <p:nvPr/>
              </p:nvSpPr>
              <p:spPr>
                <a:xfrm>
                  <a:off x="0" y="222250"/>
                  <a:ext cx="640160" cy="1274366"/>
                </a:xfrm>
                <a:prstGeom prst="rect">
                  <a:avLst/>
                </a:pr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397" name="Shape"/>
                <p:cNvSpPr/>
                <p:nvPr/>
              </p:nvSpPr>
              <p:spPr>
                <a:xfrm>
                  <a:off x="0" y="0"/>
                  <a:ext cx="640160" cy="2222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1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A8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404" name="Group"/>
              <p:cNvGrpSpPr/>
              <p:nvPr/>
            </p:nvGrpSpPr>
            <p:grpSpPr>
              <a:xfrm>
                <a:off x="639985" y="2549128"/>
                <a:ext cx="3908277" cy="1503165"/>
                <a:chOff x="0" y="0"/>
                <a:chExt cx="3908276" cy="1503164"/>
              </a:xfrm>
            </p:grpSpPr>
            <p:grpSp>
              <p:nvGrpSpPr>
                <p:cNvPr id="402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399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00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01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403" name="Interoperable"/>
                <p:cNvSpPr txBox="1"/>
                <p:nvPr/>
              </p:nvSpPr>
              <p:spPr>
                <a:xfrm>
                  <a:off x="92189" y="609314"/>
                  <a:ext cx="3723898" cy="5689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Interoperable</a:t>
                  </a:r>
                </a:p>
              </p:txBody>
            </p:sp>
          </p:grpSp>
          <p:grpSp>
            <p:nvGrpSpPr>
              <p:cNvPr id="410" name="Group"/>
              <p:cNvGrpSpPr/>
              <p:nvPr/>
            </p:nvGrpSpPr>
            <p:grpSpPr>
              <a:xfrm>
                <a:off x="4548261" y="2549128"/>
                <a:ext cx="3908278" cy="1503165"/>
                <a:chOff x="0" y="0"/>
                <a:chExt cx="3908276" cy="1503164"/>
              </a:xfrm>
            </p:grpSpPr>
            <p:grpSp>
              <p:nvGrpSpPr>
                <p:cNvPr id="408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405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72B1D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06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EC3E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07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49AB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409" name="Best Practices"/>
                <p:cNvSpPr txBox="1"/>
                <p:nvPr/>
              </p:nvSpPr>
              <p:spPr>
                <a:xfrm>
                  <a:off x="132097" y="628129"/>
                  <a:ext cx="3644082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Best Practices</a:t>
                  </a:r>
                </a:p>
              </p:txBody>
            </p:sp>
          </p:grpSp>
          <p:grpSp>
            <p:nvGrpSpPr>
              <p:cNvPr id="416" name="Group"/>
              <p:cNvGrpSpPr/>
              <p:nvPr/>
            </p:nvGrpSpPr>
            <p:grpSpPr>
              <a:xfrm>
                <a:off x="8456538" y="2549128"/>
                <a:ext cx="3908277" cy="1503165"/>
                <a:chOff x="0" y="0"/>
                <a:chExt cx="3908276" cy="1503164"/>
              </a:xfrm>
            </p:grpSpPr>
            <p:grpSp>
              <p:nvGrpSpPr>
                <p:cNvPr id="414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411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12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13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415" name="Version…"/>
                <p:cNvSpPr txBox="1"/>
                <p:nvPr/>
              </p:nvSpPr>
              <p:spPr>
                <a:xfrm>
                  <a:off x="191629" y="345907"/>
                  <a:ext cx="3525019" cy="10927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  <a:r>
                    <a:t>Version </a:t>
                  </a:r>
                </a:p>
                <a:p>
                  <a: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  <a:r>
                    <a:t>Control</a:t>
                  </a:r>
                </a:p>
              </p:txBody>
            </p:sp>
          </p:grpSp>
          <p:sp>
            <p:nvSpPr>
              <p:cNvPr id="417" name="Shape"/>
              <p:cNvSpPr/>
              <p:nvPr/>
            </p:nvSpPr>
            <p:spPr>
              <a:xfrm>
                <a:off x="0" y="1280914"/>
                <a:ext cx="2479675" cy="222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C3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418" name="Rectangle"/>
              <p:cNvSpPr/>
              <p:nvPr/>
            </p:nvSpPr>
            <p:spPr>
              <a:xfrm>
                <a:off x="0" y="1503164"/>
                <a:ext cx="2479675" cy="1274763"/>
              </a:xfrm>
              <a:prstGeom prst="rect">
                <a:avLst/>
              </a:prstGeom>
              <a:solidFill>
                <a:srgbClr val="72B1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grpSp>
            <p:nvGrpSpPr>
              <p:cNvPr id="424" name="Group"/>
              <p:cNvGrpSpPr/>
              <p:nvPr/>
            </p:nvGrpSpPr>
            <p:grpSpPr>
              <a:xfrm>
                <a:off x="2479823" y="1281096"/>
                <a:ext cx="3908277" cy="1497602"/>
                <a:chOff x="0" y="0"/>
                <a:chExt cx="3908276" cy="1497600"/>
              </a:xfrm>
            </p:grpSpPr>
            <p:grpSp>
              <p:nvGrpSpPr>
                <p:cNvPr id="422" name="Group"/>
                <p:cNvGrpSpPr/>
                <p:nvPr/>
              </p:nvGrpSpPr>
              <p:grpSpPr>
                <a:xfrm>
                  <a:off x="0" y="0"/>
                  <a:ext cx="3908277" cy="1497601"/>
                  <a:chOff x="0" y="0"/>
                  <a:chExt cx="3908276" cy="1497600"/>
                </a:xfrm>
              </p:grpSpPr>
              <p:sp>
                <p:nvSpPr>
                  <p:cNvPr id="419" name="Rectangle"/>
                  <p:cNvSpPr/>
                  <p:nvPr/>
                </p:nvSpPr>
                <p:spPr>
                  <a:xfrm>
                    <a:off x="101600" y="223036"/>
                    <a:ext cx="3806677" cy="1274565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20" name="Shape"/>
                  <p:cNvSpPr/>
                  <p:nvPr/>
                </p:nvSpPr>
                <p:spPr>
                  <a:xfrm>
                    <a:off x="0" y="786"/>
                    <a:ext cx="3908277" cy="2222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3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21" name="Shape"/>
                  <p:cNvSpPr/>
                  <p:nvPr/>
                </p:nvSpPr>
                <p:spPr>
                  <a:xfrm>
                    <a:off x="287" y="0"/>
                    <a:ext cx="101313" cy="14976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69" y="0"/>
                        </a:moveTo>
                        <a:lnTo>
                          <a:pt x="21600" y="3217"/>
                        </a:lnTo>
                        <a:lnTo>
                          <a:pt x="21600" y="21600"/>
                        </a:lnTo>
                        <a:lnTo>
                          <a:pt x="0" y="18429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423" name="Accesible"/>
                <p:cNvSpPr txBox="1"/>
                <p:nvPr/>
              </p:nvSpPr>
              <p:spPr>
                <a:xfrm>
                  <a:off x="419479" y="603751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Accesible</a:t>
                  </a:r>
                </a:p>
              </p:txBody>
            </p:sp>
          </p:grpSp>
          <p:grpSp>
            <p:nvGrpSpPr>
              <p:cNvPr id="430" name="Group"/>
              <p:cNvGrpSpPr/>
              <p:nvPr/>
            </p:nvGrpSpPr>
            <p:grpSpPr>
              <a:xfrm>
                <a:off x="551085" y="0"/>
                <a:ext cx="3933677" cy="1503165"/>
                <a:chOff x="0" y="0"/>
                <a:chExt cx="3933676" cy="1503164"/>
              </a:xfrm>
            </p:grpSpPr>
            <p:grpSp>
              <p:nvGrpSpPr>
                <p:cNvPr id="428" name="Group"/>
                <p:cNvGrpSpPr/>
                <p:nvPr/>
              </p:nvGrpSpPr>
              <p:grpSpPr>
                <a:xfrm>
                  <a:off x="0" y="0"/>
                  <a:ext cx="3933677" cy="1503165"/>
                  <a:chOff x="0" y="0"/>
                  <a:chExt cx="3933676" cy="1503164"/>
                </a:xfrm>
              </p:grpSpPr>
              <p:sp>
                <p:nvSpPr>
                  <p:cNvPr id="425" name="Rectangle"/>
                  <p:cNvSpPr/>
                  <p:nvPr/>
                </p:nvSpPr>
                <p:spPr>
                  <a:xfrm>
                    <a:off x="0" y="228600"/>
                    <a:ext cx="3806677" cy="1274565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26" name="Shape"/>
                  <p:cNvSpPr/>
                  <p:nvPr/>
                </p:nvSpPr>
                <p:spPr>
                  <a:xfrm>
                    <a:off x="0" y="6350"/>
                    <a:ext cx="39336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697" y="0"/>
                        </a:moveTo>
                        <a:lnTo>
                          <a:pt x="21600" y="0"/>
                        </a:lnTo>
                        <a:lnTo>
                          <a:pt x="20903" y="21600"/>
                        </a:lnTo>
                        <a:lnTo>
                          <a:pt x="0" y="21600"/>
                        </a:lnTo>
                        <a:lnTo>
                          <a:pt x="697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27" name="Shape"/>
                  <p:cNvSpPr/>
                  <p:nvPr/>
                </p:nvSpPr>
                <p:spPr>
                  <a:xfrm>
                    <a:off x="3806676" y="0"/>
                    <a:ext cx="127001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3285"/>
                        </a:moveTo>
                        <a:lnTo>
                          <a:pt x="21600" y="0"/>
                        </a:lnTo>
                        <a:lnTo>
                          <a:pt x="21600" y="18315"/>
                        </a:lnTo>
                        <a:lnTo>
                          <a:pt x="0" y="21600"/>
                        </a:lnTo>
                        <a:lnTo>
                          <a:pt x="0" y="3285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429" name="Findable"/>
                <p:cNvSpPr txBox="1"/>
                <p:nvPr/>
              </p:nvSpPr>
              <p:spPr>
                <a:xfrm>
                  <a:off x="317879" y="609313"/>
                  <a:ext cx="3170918" cy="5131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Findable</a:t>
                  </a:r>
                </a:p>
              </p:txBody>
            </p:sp>
          </p:grpSp>
        </p:grpSp>
        <p:grpSp>
          <p:nvGrpSpPr>
            <p:cNvPr id="440" name="Group"/>
            <p:cNvGrpSpPr/>
            <p:nvPr/>
          </p:nvGrpSpPr>
          <p:grpSpPr>
            <a:xfrm>
              <a:off x="497184" y="-1"/>
              <a:ext cx="6626472" cy="4633279"/>
              <a:chOff x="0" y="0"/>
              <a:chExt cx="6626470" cy="4633277"/>
            </a:xfrm>
          </p:grpSpPr>
          <p:sp>
            <p:nvSpPr>
              <p:cNvPr id="432" name="Shape"/>
              <p:cNvSpPr/>
              <p:nvPr/>
            </p:nvSpPr>
            <p:spPr>
              <a:xfrm flipH="1">
                <a:off x="2423286" y="2048797"/>
                <a:ext cx="3995827" cy="2098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0" y="0"/>
                    </a:moveTo>
                    <a:lnTo>
                      <a:pt x="21600" y="8815"/>
                    </a:lnTo>
                    <a:lnTo>
                      <a:pt x="20050" y="21600"/>
                    </a:lnTo>
                    <a:lnTo>
                      <a:pt x="0" y="12785"/>
                    </a:lnTo>
                    <a:close/>
                  </a:path>
                </a:pathLst>
              </a:custGeom>
              <a:solidFill>
                <a:srgbClr val="72B1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433" name="Shape"/>
              <p:cNvSpPr/>
              <p:nvPr/>
            </p:nvSpPr>
            <p:spPr>
              <a:xfrm flipH="1">
                <a:off x="2707881" y="3290372"/>
                <a:ext cx="3917428" cy="1342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6" y="0"/>
                    </a:moveTo>
                    <a:lnTo>
                      <a:pt x="21600" y="13732"/>
                    </a:lnTo>
                    <a:lnTo>
                      <a:pt x="19821" y="21600"/>
                    </a:lnTo>
                    <a:lnTo>
                      <a:pt x="0" y="7827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649AB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434" name="Shape"/>
              <p:cNvSpPr/>
              <p:nvPr/>
            </p:nvSpPr>
            <p:spPr>
              <a:xfrm flipH="1">
                <a:off x="6133603" y="2052253"/>
                <a:ext cx="492868" cy="1727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650" y="5355"/>
                    </a:moveTo>
                    <a:lnTo>
                      <a:pt x="21600" y="0"/>
                    </a:lnTo>
                    <a:lnTo>
                      <a:pt x="9197" y="15447"/>
                    </a:lnTo>
                    <a:lnTo>
                      <a:pt x="0" y="21600"/>
                    </a:lnTo>
                    <a:lnTo>
                      <a:pt x="13650" y="5355"/>
                    </a:lnTo>
                    <a:close/>
                  </a:path>
                </a:pathLst>
              </a:custGeom>
              <a:solidFill>
                <a:srgbClr val="7EC3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435" name="Shape"/>
              <p:cNvSpPr/>
              <p:nvPr/>
            </p:nvSpPr>
            <p:spPr>
              <a:xfrm flipH="1">
                <a:off x="1053978" y="1370487"/>
                <a:ext cx="829950" cy="1162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0" h="21541" fill="norm" stroke="1" extrusionOk="0">
                    <a:moveTo>
                      <a:pt x="12418" y="3"/>
                    </a:moveTo>
                    <a:cubicBezTo>
                      <a:pt x="10396" y="-59"/>
                      <a:pt x="8692" y="872"/>
                      <a:pt x="7005" y="1666"/>
                    </a:cubicBezTo>
                    <a:cubicBezTo>
                      <a:pt x="5541" y="2355"/>
                      <a:pt x="3994" y="2954"/>
                      <a:pt x="2595" y="3710"/>
                    </a:cubicBezTo>
                    <a:cubicBezTo>
                      <a:pt x="1651" y="4220"/>
                      <a:pt x="781" y="4798"/>
                      <a:pt x="0" y="5434"/>
                    </a:cubicBezTo>
                    <a:cubicBezTo>
                      <a:pt x="544" y="5215"/>
                      <a:pt x="1135" y="5064"/>
                      <a:pt x="1748" y="4985"/>
                    </a:cubicBezTo>
                    <a:cubicBezTo>
                      <a:pt x="2731" y="4858"/>
                      <a:pt x="3737" y="4921"/>
                      <a:pt x="4708" y="5088"/>
                    </a:cubicBezTo>
                    <a:cubicBezTo>
                      <a:pt x="6532" y="5401"/>
                      <a:pt x="8204" y="6073"/>
                      <a:pt x="9469" y="7065"/>
                    </a:cubicBezTo>
                    <a:cubicBezTo>
                      <a:pt x="11100" y="8345"/>
                      <a:pt x="11904" y="10022"/>
                      <a:pt x="12342" y="11726"/>
                    </a:cubicBezTo>
                    <a:cubicBezTo>
                      <a:pt x="13191" y="15020"/>
                      <a:pt x="12746" y="18418"/>
                      <a:pt x="11057" y="21541"/>
                    </a:cubicBezTo>
                    <a:cubicBezTo>
                      <a:pt x="12133" y="21095"/>
                      <a:pt x="13209" y="20649"/>
                      <a:pt x="14285" y="20203"/>
                    </a:cubicBezTo>
                    <a:cubicBezTo>
                      <a:pt x="14721" y="20023"/>
                      <a:pt x="15156" y="19842"/>
                      <a:pt x="15592" y="19662"/>
                    </a:cubicBezTo>
                    <a:lnTo>
                      <a:pt x="21034" y="17497"/>
                    </a:lnTo>
                    <a:cubicBezTo>
                      <a:pt x="21570" y="15359"/>
                      <a:pt x="21600" y="13171"/>
                      <a:pt x="21122" y="11026"/>
                    </a:cubicBezTo>
                    <a:cubicBezTo>
                      <a:pt x="20680" y="9043"/>
                      <a:pt x="19808" y="7128"/>
                      <a:pt x="18925" y="5231"/>
                    </a:cubicBezTo>
                    <a:cubicBezTo>
                      <a:pt x="17754" y="2716"/>
                      <a:pt x="15964" y="112"/>
                      <a:pt x="12418" y="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436" name="Shape"/>
              <p:cNvSpPr/>
              <p:nvPr/>
            </p:nvSpPr>
            <p:spPr>
              <a:xfrm flipH="1">
                <a:off x="1070679" y="2302704"/>
                <a:ext cx="124019" cy="130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80" fill="norm" stroke="1" extrusionOk="0">
                    <a:moveTo>
                      <a:pt x="10228" y="21214"/>
                    </a:moveTo>
                    <a:cubicBezTo>
                      <a:pt x="7229" y="21600"/>
                      <a:pt x="4425" y="20248"/>
                      <a:pt x="2526" y="18163"/>
                    </a:cubicBezTo>
                    <a:cubicBezTo>
                      <a:pt x="1175" y="16680"/>
                      <a:pt x="299" y="14872"/>
                      <a:pt x="0" y="12945"/>
                    </a:cubicBezTo>
                    <a:lnTo>
                      <a:pt x="21600" y="0"/>
                    </a:lnTo>
                    <a:cubicBezTo>
                      <a:pt x="20937" y="3087"/>
                      <a:pt x="20239" y="6167"/>
                      <a:pt x="19507" y="9240"/>
                    </a:cubicBezTo>
                    <a:cubicBezTo>
                      <a:pt x="18210" y="14684"/>
                      <a:pt x="15878" y="20486"/>
                      <a:pt x="10228" y="21214"/>
                    </a:cubicBezTo>
                    <a:close/>
                  </a:path>
                </a:pathLst>
              </a:custGeom>
              <a:solidFill>
                <a:srgbClr val="3484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437" name="Shape"/>
              <p:cNvSpPr/>
              <p:nvPr/>
            </p:nvSpPr>
            <p:spPr>
              <a:xfrm flipH="1">
                <a:off x="0" y="0"/>
                <a:ext cx="1583532" cy="24324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37" y="11320"/>
                    </a:lnTo>
                    <a:cubicBezTo>
                      <a:pt x="926" y="11497"/>
                      <a:pt x="591" y="11739"/>
                      <a:pt x="357" y="12021"/>
                    </a:cubicBezTo>
                    <a:cubicBezTo>
                      <a:pt x="145" y="12277"/>
                      <a:pt x="22" y="12559"/>
                      <a:pt x="0" y="12849"/>
                    </a:cubicBezTo>
                    <a:lnTo>
                      <a:pt x="1207" y="12419"/>
                    </a:lnTo>
                    <a:cubicBezTo>
                      <a:pt x="1576" y="12310"/>
                      <a:pt x="1997" y="12294"/>
                      <a:pt x="2382" y="12377"/>
                    </a:cubicBezTo>
                    <a:cubicBezTo>
                      <a:pt x="2885" y="12485"/>
                      <a:pt x="3263" y="12742"/>
                      <a:pt x="3600" y="13008"/>
                    </a:cubicBezTo>
                    <a:cubicBezTo>
                      <a:pt x="5684" y="14649"/>
                      <a:pt x="6639" y="16745"/>
                      <a:pt x="6994" y="18855"/>
                    </a:cubicBezTo>
                    <a:cubicBezTo>
                      <a:pt x="7126" y="19639"/>
                      <a:pt x="7172" y="20450"/>
                      <a:pt x="6615" y="21156"/>
                    </a:cubicBezTo>
                    <a:cubicBezTo>
                      <a:pt x="6490" y="21315"/>
                      <a:pt x="6335" y="21465"/>
                      <a:pt x="6155" y="21600"/>
                    </a:cubicBezTo>
                    <a:cubicBezTo>
                      <a:pt x="6975" y="21485"/>
                      <a:pt x="7775" y="21313"/>
                      <a:pt x="8537" y="21085"/>
                    </a:cubicBezTo>
                    <a:cubicBezTo>
                      <a:pt x="8951" y="20962"/>
                      <a:pt x="9354" y="20821"/>
                      <a:pt x="9755" y="20680"/>
                    </a:cubicBezTo>
                    <a:cubicBezTo>
                      <a:pt x="13799" y="19263"/>
                      <a:pt x="17728" y="17713"/>
                      <a:pt x="21530" y="16035"/>
                    </a:cubicBezTo>
                    <a:lnTo>
                      <a:pt x="21600" y="80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438" name="Open"/>
              <p:cNvSpPr txBox="1"/>
              <p:nvPr/>
            </p:nvSpPr>
            <p:spPr>
              <a:xfrm rot="20880820">
                <a:off x="2835740" y="2737476"/>
                <a:ext cx="3170918" cy="720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defRPr b="1" cap="all" sz="4500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Open</a:t>
                </a:r>
              </a:p>
            </p:txBody>
          </p:sp>
          <p:sp>
            <p:nvSpPr>
              <p:cNvPr id="439" name="Shape"/>
              <p:cNvSpPr/>
              <p:nvPr/>
            </p:nvSpPr>
            <p:spPr>
              <a:xfrm flipH="1">
                <a:off x="1354120" y="1603842"/>
                <a:ext cx="3884110" cy="1889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7" h="21446" fill="norm" stroke="1" extrusionOk="0">
                    <a:moveTo>
                      <a:pt x="10776" y="12779"/>
                    </a:moveTo>
                    <a:cubicBezTo>
                      <a:pt x="10060" y="13747"/>
                      <a:pt x="9448" y="14995"/>
                      <a:pt x="8785" y="16109"/>
                    </a:cubicBezTo>
                    <a:cubicBezTo>
                      <a:pt x="8321" y="16889"/>
                      <a:pt x="7811" y="17713"/>
                      <a:pt x="7765" y="18932"/>
                    </a:cubicBezTo>
                    <a:cubicBezTo>
                      <a:pt x="7744" y="19504"/>
                      <a:pt x="7839" y="20066"/>
                      <a:pt x="8024" y="20497"/>
                    </a:cubicBezTo>
                    <a:cubicBezTo>
                      <a:pt x="8229" y="20975"/>
                      <a:pt x="8521" y="21242"/>
                      <a:pt x="8827" y="21365"/>
                    </a:cubicBezTo>
                    <a:cubicBezTo>
                      <a:pt x="9194" y="21514"/>
                      <a:pt x="9573" y="21460"/>
                      <a:pt x="9923" y="21180"/>
                    </a:cubicBezTo>
                    <a:cubicBezTo>
                      <a:pt x="10404" y="20795"/>
                      <a:pt x="10774" y="20029"/>
                      <a:pt x="11171" y="19359"/>
                    </a:cubicBezTo>
                    <a:cubicBezTo>
                      <a:pt x="11993" y="17973"/>
                      <a:pt x="12947" y="16979"/>
                      <a:pt x="13889" y="15967"/>
                    </a:cubicBezTo>
                    <a:cubicBezTo>
                      <a:pt x="14529" y="15280"/>
                      <a:pt x="15169" y="14579"/>
                      <a:pt x="15863" y="14165"/>
                    </a:cubicBezTo>
                    <a:cubicBezTo>
                      <a:pt x="16585" y="13735"/>
                      <a:pt x="17344" y="13629"/>
                      <a:pt x="18063" y="13183"/>
                    </a:cubicBezTo>
                    <a:cubicBezTo>
                      <a:pt x="18703" y="12786"/>
                      <a:pt x="19294" y="12124"/>
                      <a:pt x="19922" y="11661"/>
                    </a:cubicBezTo>
                    <a:cubicBezTo>
                      <a:pt x="20448" y="11274"/>
                      <a:pt x="21025" y="10965"/>
                      <a:pt x="21334" y="10009"/>
                    </a:cubicBezTo>
                    <a:cubicBezTo>
                      <a:pt x="21543" y="9362"/>
                      <a:pt x="21580" y="8568"/>
                      <a:pt x="21586" y="7794"/>
                    </a:cubicBezTo>
                    <a:cubicBezTo>
                      <a:pt x="21600" y="6110"/>
                      <a:pt x="21439" y="4398"/>
                      <a:pt x="21124" y="3021"/>
                    </a:cubicBezTo>
                    <a:cubicBezTo>
                      <a:pt x="20823" y="1705"/>
                      <a:pt x="20365" y="672"/>
                      <a:pt x="19654" y="363"/>
                    </a:cubicBezTo>
                    <a:cubicBezTo>
                      <a:pt x="19390" y="248"/>
                      <a:pt x="19116" y="276"/>
                      <a:pt x="18859" y="445"/>
                    </a:cubicBezTo>
                    <a:cubicBezTo>
                      <a:pt x="18754" y="569"/>
                      <a:pt x="18645" y="676"/>
                      <a:pt x="18532" y="766"/>
                    </a:cubicBezTo>
                    <a:cubicBezTo>
                      <a:pt x="17648" y="1471"/>
                      <a:pt x="16751" y="1103"/>
                      <a:pt x="15829" y="829"/>
                    </a:cubicBezTo>
                    <a:cubicBezTo>
                      <a:pt x="14924" y="561"/>
                      <a:pt x="13958" y="432"/>
                      <a:pt x="13032" y="231"/>
                    </a:cubicBezTo>
                    <a:cubicBezTo>
                      <a:pt x="12351" y="82"/>
                      <a:pt x="11668" y="-86"/>
                      <a:pt x="10986" y="51"/>
                    </a:cubicBezTo>
                    <a:cubicBezTo>
                      <a:pt x="10341" y="180"/>
                      <a:pt x="9719" y="583"/>
                      <a:pt x="9101" y="976"/>
                    </a:cubicBezTo>
                    <a:cubicBezTo>
                      <a:pt x="7588" y="1937"/>
                      <a:pt x="6060" y="2850"/>
                      <a:pt x="4556" y="3869"/>
                    </a:cubicBezTo>
                    <a:cubicBezTo>
                      <a:pt x="3017" y="4910"/>
                      <a:pt x="1498" y="6063"/>
                      <a:pt x="0" y="7327"/>
                    </a:cubicBezTo>
                    <a:lnTo>
                      <a:pt x="6554" y="10442"/>
                    </a:lnTo>
                    <a:cubicBezTo>
                      <a:pt x="7493" y="9549"/>
                      <a:pt x="8458" y="8768"/>
                      <a:pt x="9442" y="8105"/>
                    </a:cubicBezTo>
                    <a:cubicBezTo>
                      <a:pt x="10131" y="7640"/>
                      <a:pt x="10871" y="7244"/>
                      <a:pt x="11539" y="7825"/>
                    </a:cubicBezTo>
                    <a:cubicBezTo>
                      <a:pt x="11845" y="8091"/>
                      <a:pt x="12108" y="8571"/>
                      <a:pt x="12176" y="9232"/>
                    </a:cubicBezTo>
                    <a:cubicBezTo>
                      <a:pt x="12222" y="9675"/>
                      <a:pt x="12168" y="10130"/>
                      <a:pt x="12065" y="10531"/>
                    </a:cubicBezTo>
                    <a:cubicBezTo>
                      <a:pt x="11795" y="11574"/>
                      <a:pt x="11256" y="12132"/>
                      <a:pt x="10776" y="12779"/>
                    </a:cubicBezTo>
                    <a:close/>
                  </a:path>
                </a:pathLst>
              </a:custGeom>
              <a:solidFill>
                <a:srgbClr val="CFD4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</p:grpSp>
      <p:sp>
        <p:nvSpPr>
          <p:cNvPr id="442" name="Reusable"/>
          <p:cNvSpPr txBox="1"/>
          <p:nvPr/>
        </p:nvSpPr>
        <p:spPr>
          <a:xfrm>
            <a:off x="-474444" y="10504885"/>
            <a:ext cx="3170918" cy="51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cap="all" sz="35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Reusable</a:t>
            </a:r>
          </a:p>
        </p:txBody>
      </p:sp>
      <p:sp>
        <p:nvSpPr>
          <p:cNvPr id="443" name="Good Enough Data Practices…"/>
          <p:cNvSpPr txBox="1"/>
          <p:nvPr/>
        </p:nvSpPr>
        <p:spPr>
          <a:xfrm>
            <a:off x="8286951" y="4970462"/>
            <a:ext cx="7810099" cy="377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rPr i="1">
                <a:latin typeface="Gill Sans"/>
                <a:ea typeface="Gill Sans"/>
                <a:cs typeface="Gill Sans"/>
                <a:sym typeface="Gill Sans"/>
              </a:rPr>
              <a:t>Good Enough </a:t>
            </a:r>
            <a:r>
              <a:t>Data Practices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FAIR Data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Repositories 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Metadata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Institutional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FAIR Data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FAIR Data</a:t>
            </a:r>
          </a:p>
        </p:txBody>
      </p:sp>
      <p:sp>
        <p:nvSpPr>
          <p:cNvPr id="446" name="Findable"/>
          <p:cNvSpPr/>
          <p:nvPr/>
        </p:nvSpPr>
        <p:spPr>
          <a:xfrm>
            <a:off x="1723929" y="3270478"/>
            <a:ext cx="9870318" cy="1297132"/>
          </a:xfrm>
          <a:prstGeom prst="roundRect">
            <a:avLst>
              <a:gd name="adj" fmla="val 7071"/>
            </a:avLst>
          </a:prstGeom>
          <a:solidFill>
            <a:schemeClr val="accent1">
              <a:hueOff val="-78595"/>
              <a:satOff val="12505"/>
              <a:lumOff val="13871"/>
              <a:alpha val="802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600"/>
            </a:lvl1pPr>
          </a:lstStyle>
          <a:p>
            <a:pPr/>
            <a:r>
              <a:t>Findable</a:t>
            </a:r>
          </a:p>
        </p:txBody>
      </p:sp>
      <p:sp>
        <p:nvSpPr>
          <p:cNvPr id="447" name="Accessible"/>
          <p:cNvSpPr/>
          <p:nvPr/>
        </p:nvSpPr>
        <p:spPr>
          <a:xfrm>
            <a:off x="12865106" y="3270478"/>
            <a:ext cx="9823682" cy="1297132"/>
          </a:xfrm>
          <a:prstGeom prst="roundRect">
            <a:avLst>
              <a:gd name="adj" fmla="val 7071"/>
            </a:avLst>
          </a:prstGeom>
          <a:solidFill>
            <a:schemeClr val="accent1">
              <a:hueOff val="-78595"/>
              <a:satOff val="12505"/>
              <a:lumOff val="13871"/>
              <a:alpha val="802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600"/>
            </a:lvl1pPr>
          </a:lstStyle>
          <a:p>
            <a:pPr/>
            <a:r>
              <a:t>Accessible</a:t>
            </a:r>
          </a:p>
        </p:txBody>
      </p:sp>
      <p:sp>
        <p:nvSpPr>
          <p:cNvPr id="448" name="Interoperable"/>
          <p:cNvSpPr/>
          <p:nvPr/>
        </p:nvSpPr>
        <p:spPr>
          <a:xfrm>
            <a:off x="1695211" y="8230812"/>
            <a:ext cx="9823683" cy="1297132"/>
          </a:xfrm>
          <a:prstGeom prst="roundRect">
            <a:avLst>
              <a:gd name="adj" fmla="val 7071"/>
            </a:avLst>
          </a:prstGeom>
          <a:solidFill>
            <a:schemeClr val="accent1">
              <a:hueOff val="-78595"/>
              <a:satOff val="12505"/>
              <a:lumOff val="13871"/>
              <a:alpha val="802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600"/>
            </a:lvl1pPr>
          </a:lstStyle>
          <a:p>
            <a:pPr/>
            <a:r>
              <a:t>Interoperable</a:t>
            </a:r>
          </a:p>
        </p:txBody>
      </p:sp>
      <p:sp>
        <p:nvSpPr>
          <p:cNvPr id="449" name="Reusable"/>
          <p:cNvSpPr/>
          <p:nvPr/>
        </p:nvSpPr>
        <p:spPr>
          <a:xfrm>
            <a:off x="12789752" y="8230812"/>
            <a:ext cx="9870318" cy="1297132"/>
          </a:xfrm>
          <a:prstGeom prst="roundRect">
            <a:avLst>
              <a:gd name="adj" fmla="val 7071"/>
            </a:avLst>
          </a:prstGeom>
          <a:solidFill>
            <a:schemeClr val="accent1">
              <a:hueOff val="-78595"/>
              <a:satOff val="12505"/>
              <a:lumOff val="13871"/>
              <a:alpha val="8029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5600"/>
            </a:lvl1pPr>
          </a:lstStyle>
          <a:p>
            <a:pPr/>
            <a:r>
              <a:t>Reusable</a:t>
            </a:r>
          </a:p>
        </p:txBody>
      </p:sp>
      <p:sp>
        <p:nvSpPr>
          <p:cNvPr id="450" name="Data is documented with rich metadata, has a unique and persistent identifier (e.g., DOI), and is in a resource that can be searched or indexed."/>
          <p:cNvSpPr txBox="1"/>
          <p:nvPr/>
        </p:nvSpPr>
        <p:spPr>
          <a:xfrm>
            <a:off x="1695212" y="4737590"/>
            <a:ext cx="9823682" cy="270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4100"/>
            </a:lvl1pPr>
          </a:lstStyle>
          <a:p>
            <a:pPr/>
            <a:r>
              <a:t>Data is documented with rich metadata, has a unique and persistent identifier (e.g., DOI), and is in a resource that can be searched or indexed.</a:t>
            </a:r>
            <a:endParaRPr sz="1200"/>
          </a:p>
        </p:txBody>
      </p:sp>
      <p:sp>
        <p:nvSpPr>
          <p:cNvPr id="451" name="Metadata and data is both human and machine readable and is stored in a trusted repository."/>
          <p:cNvSpPr txBox="1"/>
          <p:nvPr/>
        </p:nvSpPr>
        <p:spPr>
          <a:xfrm>
            <a:off x="12865106" y="4737590"/>
            <a:ext cx="9823682" cy="151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4100"/>
            </a:lvl1pPr>
          </a:lstStyle>
          <a:p>
            <a:pPr/>
            <a:r>
              <a:t>Metadata and data is both human and machine readable and is stored in a trusted repository.</a:t>
            </a:r>
            <a:endParaRPr sz="1200"/>
          </a:p>
        </p:txBody>
      </p:sp>
      <p:sp>
        <p:nvSpPr>
          <p:cNvPr id="452" name="Data is in open formats with a common structure and metadata uses accepted, disciplinary terminology (e.g., controlled vocabulary or ontologies)"/>
          <p:cNvSpPr txBox="1"/>
          <p:nvPr/>
        </p:nvSpPr>
        <p:spPr>
          <a:xfrm>
            <a:off x="1695212" y="9702929"/>
            <a:ext cx="9823682" cy="25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4100"/>
            </a:lvl1pPr>
          </a:lstStyle>
          <a:p>
            <a:pPr/>
            <a:r>
              <a:t>Data is in open formats with a common structure and metadata uses accepted, disciplinary terminology (e.g., controlled vocabulary or ontologies)</a:t>
            </a:r>
          </a:p>
        </p:txBody>
      </p:sp>
      <p:sp>
        <p:nvSpPr>
          <p:cNvPr id="453" name="Data has clear licenses and provenance and align with community/disciplinary standards"/>
          <p:cNvSpPr txBox="1"/>
          <p:nvPr/>
        </p:nvSpPr>
        <p:spPr>
          <a:xfrm>
            <a:off x="12813070" y="9702929"/>
            <a:ext cx="9823683" cy="1336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4100"/>
            </a:lvl1pPr>
          </a:lstStyle>
          <a:p>
            <a:pPr/>
            <a:r>
              <a:t>Data has clear licenses and provenance and align with community/disciplinary standards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Table 1"/>
          <p:cNvGraphicFramePr/>
          <p:nvPr/>
        </p:nvGraphicFramePr>
        <p:xfrm>
          <a:off x="2366285" y="2795715"/>
          <a:ext cx="16508135" cy="635711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{33BA23B1-9221-436E-865A-0063620EA4FD}</a:tableStyleId>
              </a:tblPr>
              <a:tblGrid>
                <a:gridCol w="3073400"/>
                <a:gridCol w="7633741"/>
                <a:gridCol w="8944287"/>
              </a:tblGrid>
              <a:tr h="627157">
                <a:tc>
                  <a:txBody>
                    <a:bodyPr/>
                    <a:lstStyle/>
                    <a:p>
                      <a:pPr>
                        <a:defRPr sz="3000"/>
                      </a:pPr>
                    </a:p>
                  </a:txBody>
                  <a:tcPr marL="121920" marR="121920" marT="60960" marB="60960" anchor="t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Researcher</a:t>
                      </a:r>
                    </a:p>
                  </a:txBody>
                  <a:tcPr marL="121920" marR="121920" marT="60960" marB="60960" anchor="t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Repository</a:t>
                      </a:r>
                    </a:p>
                  </a:txBody>
                  <a:tcPr marL="121920" marR="121920" marT="60960" marB="60960" anchor="t" anchorCtr="0" horzOverflow="overflow"/>
                </a:tc>
              </a:tr>
              <a:tr h="229362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Findable</a:t>
                      </a:r>
                    </a:p>
                  </a:txBody>
                  <a:tcPr marL="121920" marR="121920" marT="60960" marB="60960" anchor="ctr" anchorCtr="0" horzOverflow="overflow">
                    <a:solidFill>
                      <a:srgbClr val="EEF3F8"/>
                    </a:solidFill>
                  </a:tcPr>
                </a:tc>
                <a:tc>
                  <a:txBody>
                    <a:bodyPr/>
                    <a:lstStyle/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Files are unambiguously named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All files are fully described with rich metadata (e.g., README)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All data are fully described with rich metadata (e.g., data dictionary, data manual)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  <a:tc>
                  <a:txBody>
                    <a:bodyPr/>
                    <a:lstStyle/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000000">
                              <a:alpha val="84706"/>
                            </a:srgbClr>
                          </a:solidFill>
                        </a:defRPr>
                      </a:pPr>
                      <a:r>
                        <a:t>Provides a persistent identifier (e.g., DOI)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000000">
                              <a:alpha val="84706"/>
                            </a:srgbClr>
                          </a:solidFill>
                        </a:defRPr>
                      </a:pPr>
                      <a:r>
                        <a:t>(Meta)data are discoverable through an open search protocol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</a:tr>
              <a:tr h="186182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Accessible</a:t>
                      </a:r>
                    </a:p>
                  </a:txBody>
                  <a:tcPr marL="121920" marR="121920" marT="60960" marB="60960" anchor="ctr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Identify appropriate access controls, if necessary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Clearly document how to find and access data, including authentication/access protocols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(Meta)data are retrievable via a persistent identifier with clear download instructions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Provides reliable storage with long-term sustainability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(Meta)data are machine actionable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</a:tr>
              <a:tr h="272542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Interoperable</a:t>
                      </a:r>
                    </a:p>
                  </a:txBody>
                  <a:tcPr marL="121920" marR="121920" marT="60960" marB="60960" anchor="ctr" anchorCtr="0" horzOverflow="overflow">
                    <a:solidFill>
                      <a:srgbClr val="EEF3F8"/>
                    </a:solidFill>
                  </a:tcPr>
                </a:tc>
                <a:tc>
                  <a:txBody>
                    <a:bodyPr/>
                    <a:lstStyle/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Use standard and open file formats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(Meta)data follow disciplinary notation and terminology (e.g., controlled vocabularies and/or ontologies)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If available, follows (meta)data standards (e.g., BIDS, DDI, Pysch-DS)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  <a:tc>
                  <a:txBody>
                    <a:bodyPr/>
                    <a:lstStyle/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Provides a standard interface and protocol for data deposit and retrieval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Metadata is structured and can be parsed by algorithms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rgbClr val="EEF3F8"/>
                    </a:solidFill>
                  </a:tcPr>
                </a:tc>
              </a:tr>
              <a:tr h="2899350"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1A1918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Reusable</a:t>
                      </a:r>
                    </a:p>
                  </a:txBody>
                  <a:tcPr marL="121920" marR="121920" marT="60960" marB="60960" anchor="ctr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Choose open license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Detailed documentation about the data, its provenance, and relevant data collection and/or processing steps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Well documented context so user can understand the data’s purpose and limitations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Versions are tracked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Has license and/or clear terms of use</a:t>
                      </a:r>
                    </a:p>
                    <a:p>
                      <a:pPr marL="339586" indent="-339586" algn="l" defTabSz="457200">
                        <a:buClr>
                          <a:srgbClr val="535353"/>
                        </a:buClr>
                        <a:buSzPct val="82000"/>
                        <a:buChar char="•"/>
                        <a:defRPr sz="3000">
                          <a:solidFill>
                            <a:srgbClr val="1A1918"/>
                          </a:solidFill>
                        </a:defRPr>
                      </a:pPr>
                      <a:r>
                        <a:t>Mechanism for documenting origin, history, and who to cite</a:t>
                      </a:r>
                    </a:p>
                  </a:txBody>
                  <a:tcPr marL="121920" marR="121920" marT="60960" marB="60960" anchor="t" anchorCtr="0" horzOverflow="overflow">
                    <a:solidFill>
                      <a:schemeClr val="accent1">
                        <a:hueOff val="-78595"/>
                        <a:satOff val="12505"/>
                        <a:lumOff val="13871"/>
                        <a:alpha val="38342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6" name="FAIR Data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FAIR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How to prepare your data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How to prepare your data</a:t>
            </a:r>
          </a:p>
        </p:txBody>
      </p:sp>
      <p:grpSp>
        <p:nvGrpSpPr>
          <p:cNvPr id="525" name="Group"/>
          <p:cNvGrpSpPr/>
          <p:nvPr/>
        </p:nvGrpSpPr>
        <p:grpSpPr>
          <a:xfrm>
            <a:off x="-586495" y="3066704"/>
            <a:ext cx="13857734" cy="10656822"/>
            <a:chOff x="0" y="0"/>
            <a:chExt cx="13857732" cy="10656821"/>
          </a:xfrm>
        </p:grpSpPr>
        <p:grpSp>
          <p:nvGrpSpPr>
            <p:cNvPr id="515" name="Group"/>
            <p:cNvGrpSpPr/>
            <p:nvPr/>
          </p:nvGrpSpPr>
          <p:grpSpPr>
            <a:xfrm>
              <a:off x="0" y="5526220"/>
              <a:ext cx="13857733" cy="5130602"/>
              <a:chOff x="-567679" y="0"/>
              <a:chExt cx="13857732" cy="5130601"/>
            </a:xfrm>
          </p:grpSpPr>
          <p:grpSp>
            <p:nvGrpSpPr>
              <p:cNvPr id="462" name="Group"/>
              <p:cNvGrpSpPr/>
              <p:nvPr/>
            </p:nvGrpSpPr>
            <p:grpSpPr>
              <a:xfrm>
                <a:off x="10296525" y="3772892"/>
                <a:ext cx="2708275" cy="1357710"/>
                <a:chOff x="0" y="0"/>
                <a:chExt cx="2708275" cy="1357709"/>
              </a:xfrm>
            </p:grpSpPr>
            <p:sp>
              <p:nvSpPr>
                <p:cNvPr id="459" name="Shape"/>
                <p:cNvSpPr/>
                <p:nvPr/>
              </p:nvSpPr>
              <p:spPr>
                <a:xfrm>
                  <a:off x="0" y="0"/>
                  <a:ext cx="101600" cy="1357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493"/>
                      </a:lnTo>
                      <a:lnTo>
                        <a:pt x="759" y="21600"/>
                      </a:lnTo>
                      <a:lnTo>
                        <a:pt x="21600" y="21600"/>
                      </a:lnTo>
                      <a:lnTo>
                        <a:pt x="21600" y="44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49AB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460" name="Shape"/>
                <p:cNvSpPr/>
                <p:nvPr/>
              </p:nvSpPr>
              <p:spPr>
                <a:xfrm>
                  <a:off x="0" y="6350"/>
                  <a:ext cx="2708275" cy="273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81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461" name="Rectangle"/>
                <p:cNvSpPr/>
                <p:nvPr/>
              </p:nvSpPr>
              <p:spPr>
                <a:xfrm>
                  <a:off x="101600" y="279400"/>
                  <a:ext cx="2606675" cy="1078310"/>
                </a:xfrm>
                <a:prstGeom prst="rect">
                  <a:avLst/>
                </a:pr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465" name="Group"/>
              <p:cNvGrpSpPr/>
              <p:nvPr/>
            </p:nvGrpSpPr>
            <p:grpSpPr>
              <a:xfrm>
                <a:off x="0" y="3779242"/>
                <a:ext cx="2479675" cy="1351360"/>
                <a:chOff x="0" y="0"/>
                <a:chExt cx="2479675" cy="1351359"/>
              </a:xfrm>
            </p:grpSpPr>
            <p:sp>
              <p:nvSpPr>
                <p:cNvPr id="463" name="Rectangle"/>
                <p:cNvSpPr/>
                <p:nvPr/>
              </p:nvSpPr>
              <p:spPr>
                <a:xfrm>
                  <a:off x="0" y="273050"/>
                  <a:ext cx="2479675" cy="1078310"/>
                </a:xfrm>
                <a:prstGeom prst="rect">
                  <a:avLst/>
                </a:pr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464" name="Shape"/>
                <p:cNvSpPr/>
                <p:nvPr/>
              </p:nvSpPr>
              <p:spPr>
                <a:xfrm>
                  <a:off x="0" y="0"/>
                  <a:ext cx="2479675" cy="273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07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473" name="Group"/>
              <p:cNvGrpSpPr/>
              <p:nvPr/>
            </p:nvGrpSpPr>
            <p:grpSpPr>
              <a:xfrm>
                <a:off x="-567680" y="3772892"/>
                <a:ext cx="13857734" cy="1357710"/>
                <a:chOff x="-6955779" y="0"/>
                <a:chExt cx="13857732" cy="1357709"/>
              </a:xfrm>
            </p:grpSpPr>
            <p:grpSp>
              <p:nvGrpSpPr>
                <p:cNvPr id="469" name="Group"/>
                <p:cNvGrpSpPr/>
                <p:nvPr/>
              </p:nvGrpSpPr>
              <p:grpSpPr>
                <a:xfrm>
                  <a:off x="0" y="0"/>
                  <a:ext cx="3908425" cy="1357710"/>
                  <a:chOff x="0" y="0"/>
                  <a:chExt cx="3908425" cy="1357709"/>
                </a:xfrm>
              </p:grpSpPr>
              <p:sp>
                <p:nvSpPr>
                  <p:cNvPr id="466" name="Shape"/>
                  <p:cNvSpPr/>
                  <p:nvPr/>
                </p:nvSpPr>
                <p:spPr>
                  <a:xfrm>
                    <a:off x="0" y="0"/>
                    <a:ext cx="101600" cy="13577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493"/>
                        </a:lnTo>
                        <a:lnTo>
                          <a:pt x="759" y="21600"/>
                        </a:lnTo>
                        <a:lnTo>
                          <a:pt x="21600" y="21600"/>
                        </a:lnTo>
                        <a:lnTo>
                          <a:pt x="21600" y="44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67" name="Shape"/>
                  <p:cNvSpPr/>
                  <p:nvPr/>
                </p:nvSpPr>
                <p:spPr>
                  <a:xfrm>
                    <a:off x="0" y="6350"/>
                    <a:ext cx="3908277" cy="273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68" name="Rectangle"/>
                  <p:cNvSpPr/>
                  <p:nvPr/>
                </p:nvSpPr>
                <p:spPr>
                  <a:xfrm>
                    <a:off x="101600" y="279400"/>
                    <a:ext cx="3806825" cy="1078310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470" name="Metadata"/>
                <p:cNvSpPr txBox="1"/>
                <p:nvPr/>
              </p:nvSpPr>
              <p:spPr>
                <a:xfrm>
                  <a:off x="419628" y="660114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Metadata</a:t>
                  </a:r>
                </a:p>
              </p:txBody>
            </p:sp>
            <p:sp>
              <p:nvSpPr>
                <p:cNvPr id="471" name="Back-Up"/>
                <p:cNvSpPr txBox="1"/>
                <p:nvPr/>
              </p:nvSpPr>
              <p:spPr>
                <a:xfrm>
                  <a:off x="-6955780" y="660114"/>
                  <a:ext cx="3170919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Back-Up</a:t>
                  </a:r>
                </a:p>
              </p:txBody>
            </p:sp>
            <p:sp>
              <p:nvSpPr>
                <p:cNvPr id="472" name="Code"/>
                <p:cNvSpPr txBox="1"/>
                <p:nvPr/>
              </p:nvSpPr>
              <p:spPr>
                <a:xfrm>
                  <a:off x="3731035" y="660114"/>
                  <a:ext cx="3170919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Code</a:t>
                  </a:r>
                </a:p>
              </p:txBody>
            </p:sp>
          </p:grpSp>
          <p:grpSp>
            <p:nvGrpSpPr>
              <p:cNvPr id="479" name="Group"/>
              <p:cNvGrpSpPr/>
              <p:nvPr/>
            </p:nvGrpSpPr>
            <p:grpSpPr>
              <a:xfrm>
                <a:off x="2479675" y="3772892"/>
                <a:ext cx="3908425" cy="1357710"/>
                <a:chOff x="0" y="0"/>
                <a:chExt cx="3908425" cy="1357709"/>
              </a:xfrm>
            </p:grpSpPr>
            <p:grpSp>
              <p:nvGrpSpPr>
                <p:cNvPr id="477" name="Group"/>
                <p:cNvGrpSpPr/>
                <p:nvPr/>
              </p:nvGrpSpPr>
              <p:grpSpPr>
                <a:xfrm>
                  <a:off x="0" y="0"/>
                  <a:ext cx="3908425" cy="1357710"/>
                  <a:chOff x="0" y="0"/>
                  <a:chExt cx="3908425" cy="1357709"/>
                </a:xfrm>
              </p:grpSpPr>
              <p:sp>
                <p:nvSpPr>
                  <p:cNvPr id="474" name="Shape"/>
                  <p:cNvSpPr/>
                  <p:nvPr/>
                </p:nvSpPr>
                <p:spPr>
                  <a:xfrm>
                    <a:off x="0" y="0"/>
                    <a:ext cx="101600" cy="13577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493"/>
                        </a:lnTo>
                        <a:lnTo>
                          <a:pt x="759" y="21600"/>
                        </a:lnTo>
                        <a:lnTo>
                          <a:pt x="21600" y="21600"/>
                        </a:lnTo>
                        <a:lnTo>
                          <a:pt x="21600" y="44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75" name="Shape"/>
                  <p:cNvSpPr/>
                  <p:nvPr/>
                </p:nvSpPr>
                <p:spPr>
                  <a:xfrm>
                    <a:off x="148" y="6350"/>
                    <a:ext cx="3908277" cy="273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76" name="Rectangle"/>
                  <p:cNvSpPr/>
                  <p:nvPr/>
                </p:nvSpPr>
                <p:spPr>
                  <a:xfrm>
                    <a:off x="101600" y="279400"/>
                    <a:ext cx="3806825" cy="1078310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478" name="Tidy Data"/>
                <p:cNvSpPr txBox="1"/>
                <p:nvPr/>
              </p:nvSpPr>
              <p:spPr>
                <a:xfrm>
                  <a:off x="419628" y="660114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Tidy Data</a:t>
                  </a:r>
                </a:p>
              </p:txBody>
            </p:sp>
          </p:grpSp>
          <p:grpSp>
            <p:nvGrpSpPr>
              <p:cNvPr id="482" name="Group"/>
              <p:cNvGrpSpPr/>
              <p:nvPr/>
            </p:nvGrpSpPr>
            <p:grpSpPr>
              <a:xfrm>
                <a:off x="0" y="2555676"/>
                <a:ext cx="640160" cy="1496617"/>
                <a:chOff x="0" y="0"/>
                <a:chExt cx="640159" cy="1496615"/>
              </a:xfrm>
            </p:grpSpPr>
            <p:sp>
              <p:nvSpPr>
                <p:cNvPr id="480" name="Rectangle"/>
                <p:cNvSpPr/>
                <p:nvPr/>
              </p:nvSpPr>
              <p:spPr>
                <a:xfrm>
                  <a:off x="0" y="222250"/>
                  <a:ext cx="640160" cy="1274366"/>
                </a:xfrm>
                <a:prstGeom prst="rect">
                  <a:avLst/>
                </a:pr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481" name="Shape"/>
                <p:cNvSpPr/>
                <p:nvPr/>
              </p:nvSpPr>
              <p:spPr>
                <a:xfrm>
                  <a:off x="0" y="0"/>
                  <a:ext cx="640160" cy="2222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1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A8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488" name="Group"/>
              <p:cNvGrpSpPr/>
              <p:nvPr/>
            </p:nvGrpSpPr>
            <p:grpSpPr>
              <a:xfrm>
                <a:off x="639985" y="2549128"/>
                <a:ext cx="3908277" cy="1503165"/>
                <a:chOff x="0" y="0"/>
                <a:chExt cx="3908276" cy="1503164"/>
              </a:xfrm>
            </p:grpSpPr>
            <p:grpSp>
              <p:nvGrpSpPr>
                <p:cNvPr id="486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483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84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85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487" name="Interoperable"/>
                <p:cNvSpPr txBox="1"/>
                <p:nvPr/>
              </p:nvSpPr>
              <p:spPr>
                <a:xfrm>
                  <a:off x="92189" y="609314"/>
                  <a:ext cx="3723898" cy="5689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Interoperable</a:t>
                  </a:r>
                </a:p>
              </p:txBody>
            </p:sp>
          </p:grpSp>
          <p:grpSp>
            <p:nvGrpSpPr>
              <p:cNvPr id="494" name="Group"/>
              <p:cNvGrpSpPr/>
              <p:nvPr/>
            </p:nvGrpSpPr>
            <p:grpSpPr>
              <a:xfrm>
                <a:off x="4548261" y="2549128"/>
                <a:ext cx="3908278" cy="1503165"/>
                <a:chOff x="0" y="0"/>
                <a:chExt cx="3908276" cy="1503164"/>
              </a:xfrm>
            </p:grpSpPr>
            <p:grpSp>
              <p:nvGrpSpPr>
                <p:cNvPr id="492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489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72B1D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90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EC3E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91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49AB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493" name="Best Practices"/>
                <p:cNvSpPr txBox="1"/>
                <p:nvPr/>
              </p:nvSpPr>
              <p:spPr>
                <a:xfrm>
                  <a:off x="132097" y="628129"/>
                  <a:ext cx="3644082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Best Practices</a:t>
                  </a:r>
                </a:p>
              </p:txBody>
            </p:sp>
          </p:grpSp>
          <p:grpSp>
            <p:nvGrpSpPr>
              <p:cNvPr id="500" name="Group"/>
              <p:cNvGrpSpPr/>
              <p:nvPr/>
            </p:nvGrpSpPr>
            <p:grpSpPr>
              <a:xfrm>
                <a:off x="8456538" y="2549128"/>
                <a:ext cx="3908277" cy="1503165"/>
                <a:chOff x="0" y="0"/>
                <a:chExt cx="3908276" cy="1503164"/>
              </a:xfrm>
            </p:grpSpPr>
            <p:grpSp>
              <p:nvGrpSpPr>
                <p:cNvPr id="498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495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96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497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499" name="Version…"/>
                <p:cNvSpPr txBox="1"/>
                <p:nvPr/>
              </p:nvSpPr>
              <p:spPr>
                <a:xfrm>
                  <a:off x="191629" y="345907"/>
                  <a:ext cx="3525019" cy="10927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  <a:r>
                    <a:t>Version </a:t>
                  </a:r>
                </a:p>
                <a:p>
                  <a: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  <a:r>
                    <a:t>Control</a:t>
                  </a:r>
                </a:p>
              </p:txBody>
            </p:sp>
          </p:grpSp>
          <p:sp>
            <p:nvSpPr>
              <p:cNvPr id="501" name="Shape"/>
              <p:cNvSpPr/>
              <p:nvPr/>
            </p:nvSpPr>
            <p:spPr>
              <a:xfrm>
                <a:off x="0" y="1280914"/>
                <a:ext cx="2479675" cy="222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C3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0" y="1503164"/>
                <a:ext cx="2479675" cy="1274763"/>
              </a:xfrm>
              <a:prstGeom prst="rect">
                <a:avLst/>
              </a:prstGeom>
              <a:solidFill>
                <a:srgbClr val="72B1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grpSp>
            <p:nvGrpSpPr>
              <p:cNvPr id="508" name="Group"/>
              <p:cNvGrpSpPr/>
              <p:nvPr/>
            </p:nvGrpSpPr>
            <p:grpSpPr>
              <a:xfrm>
                <a:off x="2479823" y="1281096"/>
                <a:ext cx="3908277" cy="1497602"/>
                <a:chOff x="0" y="0"/>
                <a:chExt cx="3908276" cy="1497600"/>
              </a:xfrm>
            </p:grpSpPr>
            <p:grpSp>
              <p:nvGrpSpPr>
                <p:cNvPr id="506" name="Group"/>
                <p:cNvGrpSpPr/>
                <p:nvPr/>
              </p:nvGrpSpPr>
              <p:grpSpPr>
                <a:xfrm>
                  <a:off x="0" y="0"/>
                  <a:ext cx="3908277" cy="1497601"/>
                  <a:chOff x="0" y="0"/>
                  <a:chExt cx="3908276" cy="1497600"/>
                </a:xfrm>
              </p:grpSpPr>
              <p:sp>
                <p:nvSpPr>
                  <p:cNvPr id="503" name="Rectangle"/>
                  <p:cNvSpPr/>
                  <p:nvPr/>
                </p:nvSpPr>
                <p:spPr>
                  <a:xfrm>
                    <a:off x="101600" y="223036"/>
                    <a:ext cx="3806677" cy="1274565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504" name="Shape"/>
                  <p:cNvSpPr/>
                  <p:nvPr/>
                </p:nvSpPr>
                <p:spPr>
                  <a:xfrm>
                    <a:off x="0" y="786"/>
                    <a:ext cx="3908277" cy="2222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3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505" name="Shape"/>
                  <p:cNvSpPr/>
                  <p:nvPr/>
                </p:nvSpPr>
                <p:spPr>
                  <a:xfrm>
                    <a:off x="287" y="0"/>
                    <a:ext cx="101313" cy="14976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69" y="0"/>
                        </a:moveTo>
                        <a:lnTo>
                          <a:pt x="21600" y="3217"/>
                        </a:lnTo>
                        <a:lnTo>
                          <a:pt x="21600" y="21600"/>
                        </a:lnTo>
                        <a:lnTo>
                          <a:pt x="0" y="18429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507" name="Accesible"/>
                <p:cNvSpPr txBox="1"/>
                <p:nvPr/>
              </p:nvSpPr>
              <p:spPr>
                <a:xfrm>
                  <a:off x="419479" y="603751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Accesible</a:t>
                  </a:r>
                </a:p>
              </p:txBody>
            </p:sp>
          </p:grpSp>
          <p:grpSp>
            <p:nvGrpSpPr>
              <p:cNvPr id="514" name="Group"/>
              <p:cNvGrpSpPr/>
              <p:nvPr/>
            </p:nvGrpSpPr>
            <p:grpSpPr>
              <a:xfrm>
                <a:off x="551085" y="0"/>
                <a:ext cx="3933677" cy="1503165"/>
                <a:chOff x="0" y="0"/>
                <a:chExt cx="3933676" cy="1503164"/>
              </a:xfrm>
            </p:grpSpPr>
            <p:grpSp>
              <p:nvGrpSpPr>
                <p:cNvPr id="512" name="Group"/>
                <p:cNvGrpSpPr/>
                <p:nvPr/>
              </p:nvGrpSpPr>
              <p:grpSpPr>
                <a:xfrm>
                  <a:off x="0" y="0"/>
                  <a:ext cx="3933677" cy="1503165"/>
                  <a:chOff x="0" y="0"/>
                  <a:chExt cx="3933676" cy="1503164"/>
                </a:xfrm>
              </p:grpSpPr>
              <p:sp>
                <p:nvSpPr>
                  <p:cNvPr id="509" name="Rectangle"/>
                  <p:cNvSpPr/>
                  <p:nvPr/>
                </p:nvSpPr>
                <p:spPr>
                  <a:xfrm>
                    <a:off x="0" y="228600"/>
                    <a:ext cx="3806677" cy="1274565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510" name="Shape"/>
                  <p:cNvSpPr/>
                  <p:nvPr/>
                </p:nvSpPr>
                <p:spPr>
                  <a:xfrm>
                    <a:off x="0" y="6350"/>
                    <a:ext cx="39336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697" y="0"/>
                        </a:moveTo>
                        <a:lnTo>
                          <a:pt x="21600" y="0"/>
                        </a:lnTo>
                        <a:lnTo>
                          <a:pt x="20903" y="21600"/>
                        </a:lnTo>
                        <a:lnTo>
                          <a:pt x="0" y="21600"/>
                        </a:lnTo>
                        <a:lnTo>
                          <a:pt x="697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511" name="Shape"/>
                  <p:cNvSpPr/>
                  <p:nvPr/>
                </p:nvSpPr>
                <p:spPr>
                  <a:xfrm>
                    <a:off x="3806676" y="0"/>
                    <a:ext cx="127001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3285"/>
                        </a:moveTo>
                        <a:lnTo>
                          <a:pt x="21600" y="0"/>
                        </a:lnTo>
                        <a:lnTo>
                          <a:pt x="21600" y="18315"/>
                        </a:lnTo>
                        <a:lnTo>
                          <a:pt x="0" y="21600"/>
                        </a:lnTo>
                        <a:lnTo>
                          <a:pt x="0" y="3285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513" name="Findable"/>
                <p:cNvSpPr txBox="1"/>
                <p:nvPr/>
              </p:nvSpPr>
              <p:spPr>
                <a:xfrm>
                  <a:off x="317879" y="609313"/>
                  <a:ext cx="3170918" cy="5131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Findable</a:t>
                  </a:r>
                </a:p>
              </p:txBody>
            </p:sp>
          </p:grpSp>
        </p:grpSp>
        <p:grpSp>
          <p:nvGrpSpPr>
            <p:cNvPr id="524" name="Group"/>
            <p:cNvGrpSpPr/>
            <p:nvPr/>
          </p:nvGrpSpPr>
          <p:grpSpPr>
            <a:xfrm>
              <a:off x="497184" y="-1"/>
              <a:ext cx="6626472" cy="4633279"/>
              <a:chOff x="0" y="0"/>
              <a:chExt cx="6626470" cy="4633277"/>
            </a:xfrm>
          </p:grpSpPr>
          <p:sp>
            <p:nvSpPr>
              <p:cNvPr id="516" name="Shape"/>
              <p:cNvSpPr/>
              <p:nvPr/>
            </p:nvSpPr>
            <p:spPr>
              <a:xfrm flipH="1">
                <a:off x="2423286" y="2048797"/>
                <a:ext cx="3995827" cy="2098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0" y="0"/>
                    </a:moveTo>
                    <a:lnTo>
                      <a:pt x="21600" y="8815"/>
                    </a:lnTo>
                    <a:lnTo>
                      <a:pt x="20050" y="21600"/>
                    </a:lnTo>
                    <a:lnTo>
                      <a:pt x="0" y="12785"/>
                    </a:lnTo>
                    <a:close/>
                  </a:path>
                </a:pathLst>
              </a:custGeom>
              <a:solidFill>
                <a:srgbClr val="72B1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17" name="Shape"/>
              <p:cNvSpPr/>
              <p:nvPr/>
            </p:nvSpPr>
            <p:spPr>
              <a:xfrm flipH="1">
                <a:off x="2707881" y="3290372"/>
                <a:ext cx="3917428" cy="1342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6" y="0"/>
                    </a:moveTo>
                    <a:lnTo>
                      <a:pt x="21600" y="13732"/>
                    </a:lnTo>
                    <a:lnTo>
                      <a:pt x="19821" y="21600"/>
                    </a:lnTo>
                    <a:lnTo>
                      <a:pt x="0" y="7827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649AB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18" name="Shape"/>
              <p:cNvSpPr/>
              <p:nvPr/>
            </p:nvSpPr>
            <p:spPr>
              <a:xfrm flipH="1">
                <a:off x="6133603" y="2052253"/>
                <a:ext cx="492868" cy="1727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650" y="5355"/>
                    </a:moveTo>
                    <a:lnTo>
                      <a:pt x="21600" y="0"/>
                    </a:lnTo>
                    <a:lnTo>
                      <a:pt x="9197" y="15447"/>
                    </a:lnTo>
                    <a:lnTo>
                      <a:pt x="0" y="21600"/>
                    </a:lnTo>
                    <a:lnTo>
                      <a:pt x="13650" y="5355"/>
                    </a:lnTo>
                    <a:close/>
                  </a:path>
                </a:pathLst>
              </a:custGeom>
              <a:solidFill>
                <a:srgbClr val="7EC3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19" name="Shape"/>
              <p:cNvSpPr/>
              <p:nvPr/>
            </p:nvSpPr>
            <p:spPr>
              <a:xfrm flipH="1">
                <a:off x="1053978" y="1370487"/>
                <a:ext cx="829950" cy="1162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0" h="21541" fill="norm" stroke="1" extrusionOk="0">
                    <a:moveTo>
                      <a:pt x="12418" y="3"/>
                    </a:moveTo>
                    <a:cubicBezTo>
                      <a:pt x="10396" y="-59"/>
                      <a:pt x="8692" y="872"/>
                      <a:pt x="7005" y="1666"/>
                    </a:cubicBezTo>
                    <a:cubicBezTo>
                      <a:pt x="5541" y="2355"/>
                      <a:pt x="3994" y="2954"/>
                      <a:pt x="2595" y="3710"/>
                    </a:cubicBezTo>
                    <a:cubicBezTo>
                      <a:pt x="1651" y="4220"/>
                      <a:pt x="781" y="4798"/>
                      <a:pt x="0" y="5434"/>
                    </a:cubicBezTo>
                    <a:cubicBezTo>
                      <a:pt x="544" y="5215"/>
                      <a:pt x="1135" y="5064"/>
                      <a:pt x="1748" y="4985"/>
                    </a:cubicBezTo>
                    <a:cubicBezTo>
                      <a:pt x="2731" y="4858"/>
                      <a:pt x="3737" y="4921"/>
                      <a:pt x="4708" y="5088"/>
                    </a:cubicBezTo>
                    <a:cubicBezTo>
                      <a:pt x="6532" y="5401"/>
                      <a:pt x="8204" y="6073"/>
                      <a:pt x="9469" y="7065"/>
                    </a:cubicBezTo>
                    <a:cubicBezTo>
                      <a:pt x="11100" y="8345"/>
                      <a:pt x="11904" y="10022"/>
                      <a:pt x="12342" y="11726"/>
                    </a:cubicBezTo>
                    <a:cubicBezTo>
                      <a:pt x="13191" y="15020"/>
                      <a:pt x="12746" y="18418"/>
                      <a:pt x="11057" y="21541"/>
                    </a:cubicBezTo>
                    <a:cubicBezTo>
                      <a:pt x="12133" y="21095"/>
                      <a:pt x="13209" y="20649"/>
                      <a:pt x="14285" y="20203"/>
                    </a:cubicBezTo>
                    <a:cubicBezTo>
                      <a:pt x="14721" y="20023"/>
                      <a:pt x="15156" y="19842"/>
                      <a:pt x="15592" y="19662"/>
                    </a:cubicBezTo>
                    <a:lnTo>
                      <a:pt x="21034" y="17497"/>
                    </a:lnTo>
                    <a:cubicBezTo>
                      <a:pt x="21570" y="15359"/>
                      <a:pt x="21600" y="13171"/>
                      <a:pt x="21122" y="11026"/>
                    </a:cubicBezTo>
                    <a:cubicBezTo>
                      <a:pt x="20680" y="9043"/>
                      <a:pt x="19808" y="7128"/>
                      <a:pt x="18925" y="5231"/>
                    </a:cubicBezTo>
                    <a:cubicBezTo>
                      <a:pt x="17754" y="2716"/>
                      <a:pt x="15964" y="112"/>
                      <a:pt x="12418" y="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20" name="Shape"/>
              <p:cNvSpPr/>
              <p:nvPr/>
            </p:nvSpPr>
            <p:spPr>
              <a:xfrm flipH="1">
                <a:off x="1070679" y="2302704"/>
                <a:ext cx="124019" cy="130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80" fill="norm" stroke="1" extrusionOk="0">
                    <a:moveTo>
                      <a:pt x="10228" y="21214"/>
                    </a:moveTo>
                    <a:cubicBezTo>
                      <a:pt x="7229" y="21600"/>
                      <a:pt x="4425" y="20248"/>
                      <a:pt x="2526" y="18163"/>
                    </a:cubicBezTo>
                    <a:cubicBezTo>
                      <a:pt x="1175" y="16680"/>
                      <a:pt x="299" y="14872"/>
                      <a:pt x="0" y="12945"/>
                    </a:cubicBezTo>
                    <a:lnTo>
                      <a:pt x="21600" y="0"/>
                    </a:lnTo>
                    <a:cubicBezTo>
                      <a:pt x="20937" y="3087"/>
                      <a:pt x="20239" y="6167"/>
                      <a:pt x="19507" y="9240"/>
                    </a:cubicBezTo>
                    <a:cubicBezTo>
                      <a:pt x="18210" y="14684"/>
                      <a:pt x="15878" y="20486"/>
                      <a:pt x="10228" y="21214"/>
                    </a:cubicBezTo>
                    <a:close/>
                  </a:path>
                </a:pathLst>
              </a:custGeom>
              <a:solidFill>
                <a:srgbClr val="3484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21" name="Shape"/>
              <p:cNvSpPr/>
              <p:nvPr/>
            </p:nvSpPr>
            <p:spPr>
              <a:xfrm flipH="1">
                <a:off x="0" y="0"/>
                <a:ext cx="1583532" cy="24324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37" y="11320"/>
                    </a:lnTo>
                    <a:cubicBezTo>
                      <a:pt x="926" y="11497"/>
                      <a:pt x="591" y="11739"/>
                      <a:pt x="357" y="12021"/>
                    </a:cubicBezTo>
                    <a:cubicBezTo>
                      <a:pt x="145" y="12277"/>
                      <a:pt x="22" y="12559"/>
                      <a:pt x="0" y="12849"/>
                    </a:cubicBezTo>
                    <a:lnTo>
                      <a:pt x="1207" y="12419"/>
                    </a:lnTo>
                    <a:cubicBezTo>
                      <a:pt x="1576" y="12310"/>
                      <a:pt x="1997" y="12294"/>
                      <a:pt x="2382" y="12377"/>
                    </a:cubicBezTo>
                    <a:cubicBezTo>
                      <a:pt x="2885" y="12485"/>
                      <a:pt x="3263" y="12742"/>
                      <a:pt x="3600" y="13008"/>
                    </a:cubicBezTo>
                    <a:cubicBezTo>
                      <a:pt x="5684" y="14649"/>
                      <a:pt x="6639" y="16745"/>
                      <a:pt x="6994" y="18855"/>
                    </a:cubicBezTo>
                    <a:cubicBezTo>
                      <a:pt x="7126" y="19639"/>
                      <a:pt x="7172" y="20450"/>
                      <a:pt x="6615" y="21156"/>
                    </a:cubicBezTo>
                    <a:cubicBezTo>
                      <a:pt x="6490" y="21315"/>
                      <a:pt x="6335" y="21465"/>
                      <a:pt x="6155" y="21600"/>
                    </a:cubicBezTo>
                    <a:cubicBezTo>
                      <a:pt x="6975" y="21485"/>
                      <a:pt x="7775" y="21313"/>
                      <a:pt x="8537" y="21085"/>
                    </a:cubicBezTo>
                    <a:cubicBezTo>
                      <a:pt x="8951" y="20962"/>
                      <a:pt x="9354" y="20821"/>
                      <a:pt x="9755" y="20680"/>
                    </a:cubicBezTo>
                    <a:cubicBezTo>
                      <a:pt x="13799" y="19263"/>
                      <a:pt x="17728" y="17713"/>
                      <a:pt x="21530" y="16035"/>
                    </a:cubicBezTo>
                    <a:lnTo>
                      <a:pt x="21600" y="80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22" name="Open"/>
              <p:cNvSpPr txBox="1"/>
              <p:nvPr/>
            </p:nvSpPr>
            <p:spPr>
              <a:xfrm rot="20880820">
                <a:off x="2835740" y="2737476"/>
                <a:ext cx="3170918" cy="720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defRPr b="1" cap="all" sz="4500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Open</a:t>
                </a:r>
              </a:p>
            </p:txBody>
          </p:sp>
          <p:sp>
            <p:nvSpPr>
              <p:cNvPr id="523" name="Shape"/>
              <p:cNvSpPr/>
              <p:nvPr/>
            </p:nvSpPr>
            <p:spPr>
              <a:xfrm flipH="1">
                <a:off x="1354120" y="1603842"/>
                <a:ext cx="3884110" cy="1889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7" h="21446" fill="norm" stroke="1" extrusionOk="0">
                    <a:moveTo>
                      <a:pt x="10776" y="12779"/>
                    </a:moveTo>
                    <a:cubicBezTo>
                      <a:pt x="10060" y="13747"/>
                      <a:pt x="9448" y="14995"/>
                      <a:pt x="8785" y="16109"/>
                    </a:cubicBezTo>
                    <a:cubicBezTo>
                      <a:pt x="8321" y="16889"/>
                      <a:pt x="7811" y="17713"/>
                      <a:pt x="7765" y="18932"/>
                    </a:cubicBezTo>
                    <a:cubicBezTo>
                      <a:pt x="7744" y="19504"/>
                      <a:pt x="7839" y="20066"/>
                      <a:pt x="8024" y="20497"/>
                    </a:cubicBezTo>
                    <a:cubicBezTo>
                      <a:pt x="8229" y="20975"/>
                      <a:pt x="8521" y="21242"/>
                      <a:pt x="8827" y="21365"/>
                    </a:cubicBezTo>
                    <a:cubicBezTo>
                      <a:pt x="9194" y="21514"/>
                      <a:pt x="9573" y="21460"/>
                      <a:pt x="9923" y="21180"/>
                    </a:cubicBezTo>
                    <a:cubicBezTo>
                      <a:pt x="10404" y="20795"/>
                      <a:pt x="10774" y="20029"/>
                      <a:pt x="11171" y="19359"/>
                    </a:cubicBezTo>
                    <a:cubicBezTo>
                      <a:pt x="11993" y="17973"/>
                      <a:pt x="12947" y="16979"/>
                      <a:pt x="13889" y="15967"/>
                    </a:cubicBezTo>
                    <a:cubicBezTo>
                      <a:pt x="14529" y="15280"/>
                      <a:pt x="15169" y="14579"/>
                      <a:pt x="15863" y="14165"/>
                    </a:cubicBezTo>
                    <a:cubicBezTo>
                      <a:pt x="16585" y="13735"/>
                      <a:pt x="17344" y="13629"/>
                      <a:pt x="18063" y="13183"/>
                    </a:cubicBezTo>
                    <a:cubicBezTo>
                      <a:pt x="18703" y="12786"/>
                      <a:pt x="19294" y="12124"/>
                      <a:pt x="19922" y="11661"/>
                    </a:cubicBezTo>
                    <a:cubicBezTo>
                      <a:pt x="20448" y="11274"/>
                      <a:pt x="21025" y="10965"/>
                      <a:pt x="21334" y="10009"/>
                    </a:cubicBezTo>
                    <a:cubicBezTo>
                      <a:pt x="21543" y="9362"/>
                      <a:pt x="21580" y="8568"/>
                      <a:pt x="21586" y="7794"/>
                    </a:cubicBezTo>
                    <a:cubicBezTo>
                      <a:pt x="21600" y="6110"/>
                      <a:pt x="21439" y="4398"/>
                      <a:pt x="21124" y="3021"/>
                    </a:cubicBezTo>
                    <a:cubicBezTo>
                      <a:pt x="20823" y="1705"/>
                      <a:pt x="20365" y="672"/>
                      <a:pt x="19654" y="363"/>
                    </a:cubicBezTo>
                    <a:cubicBezTo>
                      <a:pt x="19390" y="248"/>
                      <a:pt x="19116" y="276"/>
                      <a:pt x="18859" y="445"/>
                    </a:cubicBezTo>
                    <a:cubicBezTo>
                      <a:pt x="18754" y="569"/>
                      <a:pt x="18645" y="676"/>
                      <a:pt x="18532" y="766"/>
                    </a:cubicBezTo>
                    <a:cubicBezTo>
                      <a:pt x="17648" y="1471"/>
                      <a:pt x="16751" y="1103"/>
                      <a:pt x="15829" y="829"/>
                    </a:cubicBezTo>
                    <a:cubicBezTo>
                      <a:pt x="14924" y="561"/>
                      <a:pt x="13958" y="432"/>
                      <a:pt x="13032" y="231"/>
                    </a:cubicBezTo>
                    <a:cubicBezTo>
                      <a:pt x="12351" y="82"/>
                      <a:pt x="11668" y="-86"/>
                      <a:pt x="10986" y="51"/>
                    </a:cubicBezTo>
                    <a:cubicBezTo>
                      <a:pt x="10341" y="180"/>
                      <a:pt x="9719" y="583"/>
                      <a:pt x="9101" y="976"/>
                    </a:cubicBezTo>
                    <a:cubicBezTo>
                      <a:pt x="7588" y="1937"/>
                      <a:pt x="6060" y="2850"/>
                      <a:pt x="4556" y="3869"/>
                    </a:cubicBezTo>
                    <a:cubicBezTo>
                      <a:pt x="3017" y="4910"/>
                      <a:pt x="1498" y="6063"/>
                      <a:pt x="0" y="7327"/>
                    </a:cubicBezTo>
                    <a:lnTo>
                      <a:pt x="6554" y="10442"/>
                    </a:lnTo>
                    <a:cubicBezTo>
                      <a:pt x="7493" y="9549"/>
                      <a:pt x="8458" y="8768"/>
                      <a:pt x="9442" y="8105"/>
                    </a:cubicBezTo>
                    <a:cubicBezTo>
                      <a:pt x="10131" y="7640"/>
                      <a:pt x="10871" y="7244"/>
                      <a:pt x="11539" y="7825"/>
                    </a:cubicBezTo>
                    <a:cubicBezTo>
                      <a:pt x="11845" y="8091"/>
                      <a:pt x="12108" y="8571"/>
                      <a:pt x="12176" y="9232"/>
                    </a:cubicBezTo>
                    <a:cubicBezTo>
                      <a:pt x="12222" y="9675"/>
                      <a:pt x="12168" y="10130"/>
                      <a:pt x="12065" y="10531"/>
                    </a:cubicBezTo>
                    <a:cubicBezTo>
                      <a:pt x="11795" y="11574"/>
                      <a:pt x="11256" y="12132"/>
                      <a:pt x="10776" y="12779"/>
                    </a:cubicBezTo>
                    <a:close/>
                  </a:path>
                </a:pathLst>
              </a:custGeom>
              <a:solidFill>
                <a:srgbClr val="CFD4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</p:grpSp>
      <p:sp>
        <p:nvSpPr>
          <p:cNvPr id="526" name="Reusable"/>
          <p:cNvSpPr txBox="1"/>
          <p:nvPr/>
        </p:nvSpPr>
        <p:spPr>
          <a:xfrm>
            <a:off x="-474444" y="10504885"/>
            <a:ext cx="3170918" cy="51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cap="all" sz="35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Reusable</a:t>
            </a:r>
          </a:p>
        </p:txBody>
      </p:sp>
      <p:sp>
        <p:nvSpPr>
          <p:cNvPr id="527" name="Good Enough Data Practices…"/>
          <p:cNvSpPr txBox="1"/>
          <p:nvPr/>
        </p:nvSpPr>
        <p:spPr>
          <a:xfrm>
            <a:off x="8286951" y="4970462"/>
            <a:ext cx="7810099" cy="377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rPr i="1">
                <a:latin typeface="Gill Sans"/>
                <a:ea typeface="Gill Sans"/>
                <a:cs typeface="Gill Sans"/>
                <a:sym typeface="Gill Sans"/>
              </a:rPr>
              <a:t>Good Enough </a:t>
            </a:r>
            <a:r>
              <a:t>Data Practices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FAIR Data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Repositories 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Metadata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Institutional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positories"/>
          <p:cNvSpPr txBox="1"/>
          <p:nvPr>
            <p:ph type="title"/>
          </p:nvPr>
        </p:nvSpPr>
        <p:spPr>
          <a:xfrm>
            <a:off x="726257" y="679381"/>
            <a:ext cx="23232333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Repositories</a:t>
            </a:r>
          </a:p>
        </p:txBody>
      </p:sp>
      <p:sp>
        <p:nvSpPr>
          <p:cNvPr id="530" name="Curation…"/>
          <p:cNvSpPr txBox="1"/>
          <p:nvPr/>
        </p:nvSpPr>
        <p:spPr>
          <a:xfrm>
            <a:off x="3917398" y="8965764"/>
            <a:ext cx="5008808" cy="278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600"/>
            </a:pPr>
            <a:r>
              <a:t>Curation</a:t>
            </a:r>
          </a:p>
          <a:p>
            <a:pPr lvl="2">
              <a:defRPr sz="4600"/>
            </a:pPr>
            <a:r>
              <a:t>(from metadata enhancement to individualized help)</a:t>
            </a:r>
          </a:p>
        </p:txBody>
      </p:sp>
      <p:grpSp>
        <p:nvGrpSpPr>
          <p:cNvPr id="533" name="Group"/>
          <p:cNvGrpSpPr/>
          <p:nvPr/>
        </p:nvGrpSpPr>
        <p:grpSpPr>
          <a:xfrm>
            <a:off x="3980412" y="3805559"/>
            <a:ext cx="4945794" cy="4945795"/>
            <a:chOff x="0" y="0"/>
            <a:chExt cx="4945793" cy="4945793"/>
          </a:xfrm>
        </p:grpSpPr>
        <p:sp>
          <p:nvSpPr>
            <p:cNvPr id="531" name="Square"/>
            <p:cNvSpPr/>
            <p:nvPr/>
          </p:nvSpPr>
          <p:spPr>
            <a:xfrm rot="21600000">
              <a:off x="0" y="0"/>
              <a:ext cx="4945793" cy="4945793"/>
            </a:xfrm>
            <a:prstGeom prst="roundRect">
              <a:avLst>
                <a:gd name="adj" fmla="val 0"/>
              </a:avLst>
            </a:prstGeom>
            <a:solidFill>
              <a:srgbClr val="3197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sp>
          <p:nvSpPr>
            <p:cNvPr id="532" name="Shape"/>
            <p:cNvSpPr/>
            <p:nvPr/>
          </p:nvSpPr>
          <p:spPr>
            <a:xfrm>
              <a:off x="1352746" y="993803"/>
              <a:ext cx="2240300" cy="2958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</p:grpSp>
      <p:grpSp>
        <p:nvGrpSpPr>
          <p:cNvPr id="536" name="Group"/>
          <p:cNvGrpSpPr/>
          <p:nvPr/>
        </p:nvGrpSpPr>
        <p:grpSpPr>
          <a:xfrm>
            <a:off x="9748048" y="3805559"/>
            <a:ext cx="4945794" cy="4945795"/>
            <a:chOff x="0" y="0"/>
            <a:chExt cx="4945793" cy="4945793"/>
          </a:xfrm>
        </p:grpSpPr>
        <p:sp>
          <p:nvSpPr>
            <p:cNvPr id="534" name="Square"/>
            <p:cNvSpPr/>
            <p:nvPr/>
          </p:nvSpPr>
          <p:spPr>
            <a:xfrm rot="21600000">
              <a:off x="0" y="0"/>
              <a:ext cx="4945793" cy="4945793"/>
            </a:xfrm>
            <a:prstGeom prst="roundRect">
              <a:avLst>
                <a:gd name="adj" fmla="val 0"/>
              </a:avLst>
            </a:prstGeom>
            <a:solidFill>
              <a:srgbClr val="3484C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sp>
          <p:nvSpPr>
            <p:cNvPr id="535" name="Shape"/>
            <p:cNvSpPr/>
            <p:nvPr/>
          </p:nvSpPr>
          <p:spPr>
            <a:xfrm>
              <a:off x="1154015" y="1153999"/>
              <a:ext cx="2637765" cy="2637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60" y="14462"/>
                  </a:moveTo>
                  <a:cubicBezTo>
                    <a:pt x="10237" y="15268"/>
                    <a:pt x="7944" y="14282"/>
                    <a:pt x="7138" y="12260"/>
                  </a:cubicBezTo>
                  <a:cubicBezTo>
                    <a:pt x="6332" y="10238"/>
                    <a:pt x="7318" y="7944"/>
                    <a:pt x="9340" y="7138"/>
                  </a:cubicBezTo>
                  <a:cubicBezTo>
                    <a:pt x="11363" y="6332"/>
                    <a:pt x="13656" y="7318"/>
                    <a:pt x="14462" y="9340"/>
                  </a:cubicBezTo>
                  <a:cubicBezTo>
                    <a:pt x="15268" y="11362"/>
                    <a:pt x="14282" y="13656"/>
                    <a:pt x="12260" y="14462"/>
                  </a:cubicBezTo>
                  <a:close/>
                  <a:moveTo>
                    <a:pt x="19602" y="9782"/>
                  </a:moveTo>
                  <a:cubicBezTo>
                    <a:pt x="20834" y="9090"/>
                    <a:pt x="21600" y="8617"/>
                    <a:pt x="21600" y="8617"/>
                  </a:cubicBezTo>
                  <a:lnTo>
                    <a:pt x="20140" y="4954"/>
                  </a:lnTo>
                  <a:cubicBezTo>
                    <a:pt x="20140" y="4954"/>
                    <a:pt x="19254" y="5138"/>
                    <a:pt x="17878" y="5484"/>
                  </a:cubicBezTo>
                  <a:cubicBezTo>
                    <a:pt x="17340" y="4770"/>
                    <a:pt x="16700" y="4141"/>
                    <a:pt x="15975" y="3619"/>
                  </a:cubicBezTo>
                  <a:cubicBezTo>
                    <a:pt x="16319" y="2115"/>
                    <a:pt x="16483" y="1130"/>
                    <a:pt x="16483" y="1130"/>
                  </a:cubicBezTo>
                  <a:lnTo>
                    <a:pt x="13896" y="17"/>
                  </a:lnTo>
                  <a:cubicBezTo>
                    <a:pt x="13896" y="17"/>
                    <a:pt x="13292" y="816"/>
                    <a:pt x="12435" y="2100"/>
                  </a:cubicBezTo>
                  <a:cubicBezTo>
                    <a:pt x="11667" y="1958"/>
                    <a:pt x="9929" y="1990"/>
                    <a:pt x="9794" y="2006"/>
                  </a:cubicBezTo>
                  <a:cubicBezTo>
                    <a:pt x="9096" y="770"/>
                    <a:pt x="8616" y="0"/>
                    <a:pt x="8616" y="0"/>
                  </a:cubicBezTo>
                  <a:lnTo>
                    <a:pt x="4955" y="1460"/>
                  </a:lnTo>
                  <a:cubicBezTo>
                    <a:pt x="4955" y="1460"/>
                    <a:pt x="5136" y="2351"/>
                    <a:pt x="5481" y="3734"/>
                  </a:cubicBezTo>
                  <a:cubicBezTo>
                    <a:pt x="4778" y="4264"/>
                    <a:pt x="4157" y="4895"/>
                    <a:pt x="3639" y="5608"/>
                  </a:cubicBezTo>
                  <a:cubicBezTo>
                    <a:pt x="2127" y="5266"/>
                    <a:pt x="1135" y="5104"/>
                    <a:pt x="1135" y="5104"/>
                  </a:cubicBezTo>
                  <a:lnTo>
                    <a:pt x="22" y="7692"/>
                  </a:lnTo>
                  <a:cubicBezTo>
                    <a:pt x="22" y="7692"/>
                    <a:pt x="819" y="8298"/>
                    <a:pt x="2103" y="9154"/>
                  </a:cubicBezTo>
                  <a:cubicBezTo>
                    <a:pt x="1955" y="9941"/>
                    <a:pt x="1990" y="11679"/>
                    <a:pt x="2004" y="11801"/>
                  </a:cubicBezTo>
                  <a:cubicBezTo>
                    <a:pt x="768" y="12502"/>
                    <a:pt x="0" y="12983"/>
                    <a:pt x="0" y="12983"/>
                  </a:cubicBezTo>
                  <a:lnTo>
                    <a:pt x="1460" y="16645"/>
                  </a:lnTo>
                  <a:cubicBezTo>
                    <a:pt x="1460" y="16645"/>
                    <a:pt x="2351" y="16467"/>
                    <a:pt x="3732" y="16126"/>
                  </a:cubicBezTo>
                  <a:cubicBezTo>
                    <a:pt x="4263" y="16831"/>
                    <a:pt x="4896" y="17454"/>
                    <a:pt x="5611" y="17973"/>
                  </a:cubicBezTo>
                  <a:cubicBezTo>
                    <a:pt x="5273" y="19468"/>
                    <a:pt x="5112" y="20448"/>
                    <a:pt x="5112" y="20448"/>
                  </a:cubicBezTo>
                  <a:lnTo>
                    <a:pt x="7642" y="21536"/>
                  </a:lnTo>
                  <a:cubicBezTo>
                    <a:pt x="7642" y="21536"/>
                    <a:pt x="8236" y="20755"/>
                    <a:pt x="9083" y="19495"/>
                  </a:cubicBezTo>
                  <a:cubicBezTo>
                    <a:pt x="9914" y="19659"/>
                    <a:pt x="11699" y="19617"/>
                    <a:pt x="11812" y="19605"/>
                  </a:cubicBezTo>
                  <a:cubicBezTo>
                    <a:pt x="12507" y="20836"/>
                    <a:pt x="12984" y="21600"/>
                    <a:pt x="12984" y="21600"/>
                  </a:cubicBezTo>
                  <a:lnTo>
                    <a:pt x="16645" y="20140"/>
                  </a:lnTo>
                  <a:cubicBezTo>
                    <a:pt x="16645" y="20140"/>
                    <a:pt x="16465" y="19256"/>
                    <a:pt x="16122" y="17881"/>
                  </a:cubicBezTo>
                  <a:cubicBezTo>
                    <a:pt x="16854" y="17330"/>
                    <a:pt x="17498" y="16672"/>
                    <a:pt x="18029" y="15924"/>
                  </a:cubicBezTo>
                  <a:cubicBezTo>
                    <a:pt x="19510" y="16258"/>
                    <a:pt x="20478" y="16419"/>
                    <a:pt x="20478" y="16419"/>
                  </a:cubicBezTo>
                  <a:lnTo>
                    <a:pt x="21566" y="13889"/>
                  </a:lnTo>
                  <a:cubicBezTo>
                    <a:pt x="21566" y="13889"/>
                    <a:pt x="20777" y="13294"/>
                    <a:pt x="19508" y="12446"/>
                  </a:cubicBezTo>
                  <a:cubicBezTo>
                    <a:pt x="19652" y="11675"/>
                    <a:pt x="19618" y="9922"/>
                    <a:pt x="19602" y="97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</p:grpSp>
      <p:grpSp>
        <p:nvGrpSpPr>
          <p:cNvPr id="539" name="Group"/>
          <p:cNvGrpSpPr/>
          <p:nvPr/>
        </p:nvGrpSpPr>
        <p:grpSpPr>
          <a:xfrm>
            <a:off x="15515685" y="3808630"/>
            <a:ext cx="4939652" cy="4939652"/>
            <a:chOff x="0" y="0"/>
            <a:chExt cx="4939651" cy="4939651"/>
          </a:xfrm>
        </p:grpSpPr>
        <p:sp>
          <p:nvSpPr>
            <p:cNvPr id="537" name="Square"/>
            <p:cNvSpPr/>
            <p:nvPr/>
          </p:nvSpPr>
          <p:spPr>
            <a:xfrm rot="21600000">
              <a:off x="0" y="0"/>
              <a:ext cx="4939651" cy="4939651"/>
            </a:xfrm>
            <a:prstGeom prst="roundRect">
              <a:avLst>
                <a:gd name="adj" fmla="val 0"/>
              </a:avLst>
            </a:prstGeom>
            <a:solidFill>
              <a:srgbClr val="72B1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sp>
          <p:nvSpPr>
            <p:cNvPr id="538" name="Shape"/>
            <p:cNvSpPr/>
            <p:nvPr/>
          </p:nvSpPr>
          <p:spPr>
            <a:xfrm>
              <a:off x="1152712" y="1153223"/>
              <a:ext cx="2634226" cy="2633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89" y="3102"/>
                  </a:moveTo>
                  <a:cubicBezTo>
                    <a:pt x="10181" y="3102"/>
                    <a:pt x="11584" y="3680"/>
                    <a:pt x="12638" y="4729"/>
                  </a:cubicBezTo>
                  <a:cubicBezTo>
                    <a:pt x="13691" y="5775"/>
                    <a:pt x="14270" y="7167"/>
                    <a:pt x="14270" y="8646"/>
                  </a:cubicBezTo>
                  <a:cubicBezTo>
                    <a:pt x="14270" y="10126"/>
                    <a:pt x="13691" y="11517"/>
                    <a:pt x="12638" y="12563"/>
                  </a:cubicBezTo>
                  <a:cubicBezTo>
                    <a:pt x="11584" y="13612"/>
                    <a:pt x="10181" y="14190"/>
                    <a:pt x="8689" y="14190"/>
                  </a:cubicBezTo>
                  <a:cubicBezTo>
                    <a:pt x="7197" y="14190"/>
                    <a:pt x="5795" y="13612"/>
                    <a:pt x="4741" y="12563"/>
                  </a:cubicBezTo>
                  <a:cubicBezTo>
                    <a:pt x="3688" y="11517"/>
                    <a:pt x="3108" y="10125"/>
                    <a:pt x="3108" y="8646"/>
                  </a:cubicBezTo>
                  <a:cubicBezTo>
                    <a:pt x="3108" y="7166"/>
                    <a:pt x="3688" y="5775"/>
                    <a:pt x="4741" y="4729"/>
                  </a:cubicBezTo>
                  <a:cubicBezTo>
                    <a:pt x="5795" y="3680"/>
                    <a:pt x="7197" y="3102"/>
                    <a:pt x="8689" y="3102"/>
                  </a:cubicBezTo>
                  <a:close/>
                  <a:moveTo>
                    <a:pt x="16149" y="13086"/>
                  </a:moveTo>
                  <a:cubicBezTo>
                    <a:pt x="16951" y="11758"/>
                    <a:pt x="17378" y="10235"/>
                    <a:pt x="17378" y="8646"/>
                  </a:cubicBezTo>
                  <a:cubicBezTo>
                    <a:pt x="17378" y="6336"/>
                    <a:pt x="16474" y="4164"/>
                    <a:pt x="14832" y="2531"/>
                  </a:cubicBezTo>
                  <a:cubicBezTo>
                    <a:pt x="13191" y="899"/>
                    <a:pt x="11009" y="0"/>
                    <a:pt x="8689" y="0"/>
                  </a:cubicBezTo>
                  <a:cubicBezTo>
                    <a:pt x="6370" y="0"/>
                    <a:pt x="4188" y="899"/>
                    <a:pt x="2547" y="2531"/>
                  </a:cubicBezTo>
                  <a:cubicBezTo>
                    <a:pt x="905" y="4164"/>
                    <a:pt x="0" y="6336"/>
                    <a:pt x="0" y="8646"/>
                  </a:cubicBezTo>
                  <a:cubicBezTo>
                    <a:pt x="0" y="10957"/>
                    <a:pt x="905" y="13128"/>
                    <a:pt x="2547" y="14762"/>
                  </a:cubicBezTo>
                  <a:cubicBezTo>
                    <a:pt x="4188" y="16393"/>
                    <a:pt x="6369" y="17292"/>
                    <a:pt x="8689" y="17292"/>
                  </a:cubicBezTo>
                  <a:cubicBezTo>
                    <a:pt x="8689" y="17292"/>
                    <a:pt x="8689" y="17292"/>
                    <a:pt x="8690" y="17292"/>
                  </a:cubicBezTo>
                  <a:cubicBezTo>
                    <a:pt x="10229" y="17292"/>
                    <a:pt x="11708" y="16896"/>
                    <a:pt x="13008" y="16152"/>
                  </a:cubicBezTo>
                  <a:lnTo>
                    <a:pt x="18487" y="21600"/>
                  </a:lnTo>
                  <a:lnTo>
                    <a:pt x="21600" y="18505"/>
                  </a:lnTo>
                  <a:cubicBezTo>
                    <a:pt x="21600" y="18505"/>
                    <a:pt x="16149" y="13086"/>
                    <a:pt x="16149" y="1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</p:grpSp>
      <p:sp>
        <p:nvSpPr>
          <p:cNvPr id="540" name="Technical Support:…"/>
          <p:cNvSpPr txBox="1"/>
          <p:nvPr/>
        </p:nvSpPr>
        <p:spPr>
          <a:xfrm>
            <a:off x="9728586" y="8992913"/>
            <a:ext cx="4962185" cy="212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600"/>
            </a:pPr>
            <a:r>
              <a:t>Technical Support: </a:t>
            </a:r>
          </a:p>
          <a:p>
            <a:pPr lvl="2">
              <a:defRPr sz="4600"/>
            </a:pPr>
            <a:r>
              <a:t>FAIR principles and data preservation</a:t>
            </a:r>
          </a:p>
        </p:txBody>
      </p:sp>
      <p:sp>
        <p:nvSpPr>
          <p:cNvPr id="541" name="Access:…"/>
          <p:cNvSpPr txBox="1"/>
          <p:nvPr/>
        </p:nvSpPr>
        <p:spPr>
          <a:xfrm>
            <a:off x="15504417" y="8965764"/>
            <a:ext cx="4962185" cy="278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600"/>
            </a:pPr>
            <a:r>
              <a:t>Access:</a:t>
            </a:r>
          </a:p>
          <a:p>
            <a:pPr lvl="2">
              <a:defRPr sz="4600"/>
            </a:pPr>
            <a:r>
              <a:t>Persistent identifiers and licenses/terms of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Rounded Rectangle"/>
          <p:cNvSpPr/>
          <p:nvPr/>
        </p:nvSpPr>
        <p:spPr>
          <a:xfrm>
            <a:off x="9102248" y="4936694"/>
            <a:ext cx="6477001" cy="6461595"/>
          </a:xfrm>
          <a:prstGeom prst="roundRect">
            <a:avLst>
              <a:gd name="adj" fmla="val 1670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Rounded Rectangle"/>
          <p:cNvSpPr/>
          <p:nvPr/>
        </p:nvSpPr>
        <p:spPr>
          <a:xfrm>
            <a:off x="16828301" y="4936694"/>
            <a:ext cx="6477001" cy="6461595"/>
          </a:xfrm>
          <a:prstGeom prst="roundRect">
            <a:avLst>
              <a:gd name="adj" fmla="val 1670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7" name="Rounded Rectangle"/>
          <p:cNvSpPr/>
          <p:nvPr/>
        </p:nvSpPr>
        <p:spPr>
          <a:xfrm>
            <a:off x="1379545" y="4936694"/>
            <a:ext cx="6473649" cy="6461595"/>
          </a:xfrm>
          <a:prstGeom prst="roundRect">
            <a:avLst>
              <a:gd name="adj" fmla="val 1670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8" name="Repositories"/>
          <p:cNvSpPr txBox="1"/>
          <p:nvPr>
            <p:ph type="title"/>
          </p:nvPr>
        </p:nvSpPr>
        <p:spPr>
          <a:xfrm>
            <a:off x="726257" y="679381"/>
            <a:ext cx="23232333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Repositories</a:t>
            </a:r>
          </a:p>
        </p:txBody>
      </p:sp>
      <p:pic>
        <p:nvPicPr>
          <p:cNvPr id="5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9810" y="5393707"/>
            <a:ext cx="3953119" cy="512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81241" y="7000257"/>
            <a:ext cx="2601932" cy="801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77603" y="7754380"/>
            <a:ext cx="2703164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61386" y="9008761"/>
            <a:ext cx="3703804" cy="84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523747" y="5992286"/>
            <a:ext cx="1410877" cy="17349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78890" y="7784224"/>
            <a:ext cx="2782930" cy="1066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8972" t="23295" r="8972" b="0"/>
          <a:stretch>
            <a:fillRect/>
          </a:stretch>
        </p:blipFill>
        <p:spPr>
          <a:xfrm>
            <a:off x="2521266" y="9994597"/>
            <a:ext cx="4190048" cy="1276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06601" y="5992286"/>
            <a:ext cx="3703804" cy="921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7" name="pasted-movie.png" descr="pasted-movi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514162" y="6782617"/>
            <a:ext cx="5653173" cy="779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8" name="pasted-movie.png" descr="pasted-movi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488846" y="7927606"/>
            <a:ext cx="3703804" cy="779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pasted-movie.png" descr="pasted-movie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8602838" y="6113941"/>
            <a:ext cx="2781301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pasted-movie.png" descr="pasted-movi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9269352" y="7044570"/>
            <a:ext cx="1739901" cy="64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pasted-movie.png" descr="pasted-movi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9034402" y="7962497"/>
            <a:ext cx="22098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8747838" y="8969325"/>
            <a:ext cx="2782929" cy="1049302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Institutional"/>
          <p:cNvSpPr txBox="1"/>
          <p:nvPr/>
        </p:nvSpPr>
        <p:spPr>
          <a:xfrm>
            <a:off x="10693088" y="3714711"/>
            <a:ext cx="2994472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Institutional</a:t>
            </a:r>
          </a:p>
        </p:txBody>
      </p:sp>
      <p:sp>
        <p:nvSpPr>
          <p:cNvPr id="564" name="Generalist"/>
          <p:cNvSpPr txBox="1"/>
          <p:nvPr/>
        </p:nvSpPr>
        <p:spPr>
          <a:xfrm>
            <a:off x="18724130" y="3714711"/>
            <a:ext cx="2685344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Generalist</a:t>
            </a:r>
          </a:p>
        </p:txBody>
      </p:sp>
      <p:sp>
        <p:nvSpPr>
          <p:cNvPr id="565" name="Domain Specific"/>
          <p:cNvSpPr txBox="1"/>
          <p:nvPr/>
        </p:nvSpPr>
        <p:spPr>
          <a:xfrm>
            <a:off x="2508163" y="3714711"/>
            <a:ext cx="4216413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Domain Specific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Repositories"/>
          <p:cNvSpPr txBox="1"/>
          <p:nvPr>
            <p:ph type="title"/>
          </p:nvPr>
        </p:nvSpPr>
        <p:spPr>
          <a:xfrm>
            <a:off x="726257" y="679381"/>
            <a:ext cx="23232333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Repositories</a:t>
            </a:r>
          </a:p>
        </p:txBody>
      </p:sp>
      <p:grpSp>
        <p:nvGrpSpPr>
          <p:cNvPr id="651" name="Group"/>
          <p:cNvGrpSpPr/>
          <p:nvPr/>
        </p:nvGrpSpPr>
        <p:grpSpPr>
          <a:xfrm>
            <a:off x="3257052" y="3963084"/>
            <a:ext cx="16967672" cy="7513195"/>
            <a:chOff x="0" y="0"/>
            <a:chExt cx="16967671" cy="7513194"/>
          </a:xfrm>
        </p:grpSpPr>
        <p:sp>
          <p:nvSpPr>
            <p:cNvPr id="570" name="Metadata is fully discoverable"/>
            <p:cNvSpPr/>
            <p:nvPr/>
          </p:nvSpPr>
          <p:spPr>
            <a:xfrm>
              <a:off x="0" y="1360196"/>
              <a:ext cx="4322465" cy="952501"/>
            </a:xfrm>
            <a:prstGeom prst="roundRect">
              <a:avLst>
                <a:gd name="adj" fmla="val 10667"/>
              </a:avLst>
            </a:prstGeom>
            <a:solidFill>
              <a:schemeClr val="accent1">
                <a:satOff val="5412"/>
                <a:lumOff val="-3074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10000"/>
                </a:lnSpc>
                <a:spcBef>
                  <a:spcPts val="3000"/>
                </a:spcBef>
                <a:defRPr sz="2700">
                  <a:solidFill>
                    <a:srgbClr val="EBEBEB"/>
                  </a:solidFill>
                </a:defRPr>
              </a:lvl1pPr>
            </a:lstStyle>
            <a:p>
              <a:pPr/>
              <a:r>
                <a:t>Metadata is fully discoverable</a:t>
              </a:r>
            </a:p>
          </p:txBody>
        </p:sp>
        <p:sp>
          <p:nvSpPr>
            <p:cNvPr id="571" name="Data are accessible"/>
            <p:cNvSpPr/>
            <p:nvPr/>
          </p:nvSpPr>
          <p:spPr>
            <a:xfrm>
              <a:off x="16381" y="2422187"/>
              <a:ext cx="4322466" cy="952501"/>
            </a:xfrm>
            <a:prstGeom prst="roundRect">
              <a:avLst>
                <a:gd name="adj" fmla="val 10667"/>
              </a:avLst>
            </a:prstGeom>
            <a:solidFill>
              <a:schemeClr val="accent1">
                <a:satOff val="5412"/>
                <a:lumOff val="-3074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10000"/>
                </a:lnSpc>
                <a:spcBef>
                  <a:spcPts val="3000"/>
                </a:spcBef>
                <a:defRPr sz="2700">
                  <a:solidFill>
                    <a:srgbClr val="EBEBEB"/>
                  </a:solidFill>
                </a:defRPr>
              </a:lvl1pPr>
            </a:lstStyle>
            <a:p>
              <a:pPr/>
              <a:r>
                <a:t>Data are accessible</a:t>
              </a:r>
            </a:p>
          </p:txBody>
        </p:sp>
        <p:sp>
          <p:nvSpPr>
            <p:cNvPr id="572" name="Data can be downloaded immediately"/>
            <p:cNvSpPr/>
            <p:nvPr/>
          </p:nvSpPr>
          <p:spPr>
            <a:xfrm>
              <a:off x="16381" y="3484177"/>
              <a:ext cx="4322466" cy="952501"/>
            </a:xfrm>
            <a:prstGeom prst="roundRect">
              <a:avLst>
                <a:gd name="adj" fmla="val 10667"/>
              </a:avLst>
            </a:prstGeom>
            <a:solidFill>
              <a:schemeClr val="accent1">
                <a:satOff val="5412"/>
                <a:lumOff val="-3074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10000"/>
                </a:lnSpc>
                <a:spcBef>
                  <a:spcPts val="3000"/>
                </a:spcBef>
                <a:defRPr sz="2700">
                  <a:solidFill>
                    <a:srgbClr val="EBEBEB"/>
                  </a:solidFill>
                </a:defRPr>
              </a:lvl1pPr>
            </a:lstStyle>
            <a:p>
              <a:pPr/>
              <a:r>
                <a:t>Data can be downloaded immediately</a:t>
              </a:r>
            </a:p>
          </p:txBody>
        </p:sp>
        <p:sp>
          <p:nvSpPr>
            <p:cNvPr id="573" name="Data access is mediated"/>
            <p:cNvSpPr/>
            <p:nvPr/>
          </p:nvSpPr>
          <p:spPr>
            <a:xfrm>
              <a:off x="16381" y="4496661"/>
              <a:ext cx="4322466" cy="952501"/>
            </a:xfrm>
            <a:prstGeom prst="roundRect">
              <a:avLst>
                <a:gd name="adj" fmla="val 10667"/>
              </a:avLst>
            </a:prstGeom>
            <a:solidFill>
              <a:schemeClr val="accent1">
                <a:satOff val="5412"/>
                <a:lumOff val="-3074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10000"/>
                </a:lnSpc>
                <a:spcBef>
                  <a:spcPts val="3000"/>
                </a:spcBef>
                <a:defRPr sz="2700">
                  <a:solidFill>
                    <a:srgbClr val="EBEBEB"/>
                  </a:solidFill>
                </a:defRPr>
              </a:lvl1pPr>
            </a:lstStyle>
            <a:p>
              <a:pPr/>
              <a:r>
                <a:t>Data access is mediated</a:t>
              </a:r>
            </a:p>
          </p:txBody>
        </p:sp>
        <p:sp>
          <p:nvSpPr>
            <p:cNvPr id="574" name="Good for level 1 data"/>
            <p:cNvSpPr/>
            <p:nvPr/>
          </p:nvSpPr>
          <p:spPr>
            <a:xfrm>
              <a:off x="16381" y="5522015"/>
              <a:ext cx="4322466" cy="952501"/>
            </a:xfrm>
            <a:prstGeom prst="roundRect">
              <a:avLst>
                <a:gd name="adj" fmla="val 10667"/>
              </a:avLst>
            </a:prstGeom>
            <a:solidFill>
              <a:schemeClr val="accent1">
                <a:satOff val="5412"/>
                <a:lumOff val="-3074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10000"/>
                </a:lnSpc>
                <a:spcBef>
                  <a:spcPts val="3000"/>
                </a:spcBef>
                <a:defRPr sz="2700">
                  <a:solidFill>
                    <a:srgbClr val="EBEBEB"/>
                  </a:solidFill>
                </a:defRPr>
              </a:lvl1pPr>
            </a:lstStyle>
            <a:p>
              <a:pPr/>
              <a:r>
                <a:t>Good for level 1 data</a:t>
              </a:r>
            </a:p>
          </p:txBody>
        </p:sp>
        <p:sp>
          <p:nvSpPr>
            <p:cNvPr id="575" name="Good for identifiable/highly sensitive data"/>
            <p:cNvSpPr/>
            <p:nvPr/>
          </p:nvSpPr>
          <p:spPr>
            <a:xfrm>
              <a:off x="16381" y="6560694"/>
              <a:ext cx="4322466" cy="952501"/>
            </a:xfrm>
            <a:prstGeom prst="roundRect">
              <a:avLst>
                <a:gd name="adj" fmla="val 10667"/>
              </a:avLst>
            </a:prstGeom>
            <a:solidFill>
              <a:schemeClr val="accent1">
                <a:satOff val="5412"/>
                <a:lumOff val="-3074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10000"/>
                </a:lnSpc>
                <a:spcBef>
                  <a:spcPts val="3000"/>
                </a:spcBef>
                <a:defRPr sz="2700">
                  <a:solidFill>
                    <a:srgbClr val="EBEBEB"/>
                  </a:solidFill>
                </a:defRPr>
              </a:lvl1pPr>
            </a:lstStyle>
            <a:p>
              <a:pPr/>
              <a:r>
                <a:t>Good for identifiable/highly sensitive data</a:t>
              </a:r>
            </a:p>
          </p:txBody>
        </p:sp>
        <p:sp>
          <p:nvSpPr>
            <p:cNvPr id="576" name="Public-Public…"/>
            <p:cNvSpPr/>
            <p:nvPr/>
          </p:nvSpPr>
          <p:spPr>
            <a:xfrm>
              <a:off x="4410033" y="0"/>
              <a:ext cx="4127501" cy="1274019"/>
            </a:xfrm>
            <a:prstGeom prst="roundRect">
              <a:avLst>
                <a:gd name="adj" fmla="val 7975"/>
              </a:avLst>
            </a:prstGeom>
            <a:solidFill>
              <a:schemeClr val="accent1">
                <a:satOff val="5412"/>
                <a:lumOff val="-3074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2500">
                  <a:solidFill>
                    <a:srgbClr val="EBEBE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Public-Public</a:t>
              </a:r>
            </a:p>
            <a:p>
              <a:pPr defTabSz="584200">
                <a:defRPr sz="2500">
                  <a:solidFill>
                    <a:srgbClr val="EBEBE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(Open Access)</a:t>
              </a:r>
            </a:p>
          </p:txBody>
        </p:sp>
        <p:sp>
          <p:nvSpPr>
            <p:cNvPr id="577" name="Public-Private…"/>
            <p:cNvSpPr/>
            <p:nvPr/>
          </p:nvSpPr>
          <p:spPr>
            <a:xfrm>
              <a:off x="8625102" y="23311"/>
              <a:ext cx="4127501" cy="1274020"/>
            </a:xfrm>
            <a:prstGeom prst="roundRect">
              <a:avLst>
                <a:gd name="adj" fmla="val 7975"/>
              </a:avLst>
            </a:prstGeom>
            <a:solidFill>
              <a:schemeClr val="accent1">
                <a:satOff val="5412"/>
                <a:lumOff val="-3074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2500">
                  <a:solidFill>
                    <a:srgbClr val="EBEBE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Public-Private</a:t>
              </a:r>
            </a:p>
            <a:p>
              <a:pPr defTabSz="584200">
                <a:defRPr sz="2500">
                  <a:solidFill>
                    <a:srgbClr val="EBEBE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(Metadata Open Access)</a:t>
              </a:r>
            </a:p>
          </p:txBody>
        </p:sp>
        <p:sp>
          <p:nvSpPr>
            <p:cNvPr id="578" name="Rounded Rectangle"/>
            <p:cNvSpPr/>
            <p:nvPr/>
          </p:nvSpPr>
          <p:spPr>
            <a:xfrm>
              <a:off x="4568783" y="251743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sp>
          <p:nvSpPr>
            <p:cNvPr id="579" name="Rounded Rectangle"/>
            <p:cNvSpPr/>
            <p:nvPr/>
          </p:nvSpPr>
          <p:spPr>
            <a:xfrm>
              <a:off x="4568783" y="4591911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80" name="Rounded Rectangle"/>
            <p:cNvSpPr/>
            <p:nvPr/>
          </p:nvSpPr>
          <p:spPr>
            <a:xfrm>
              <a:off x="4568783" y="5617265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sp>
          <p:nvSpPr>
            <p:cNvPr id="581" name="Rounded Rectangle"/>
            <p:cNvSpPr/>
            <p:nvPr/>
          </p:nvSpPr>
          <p:spPr>
            <a:xfrm>
              <a:off x="8783852" y="1432135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sp>
          <p:nvSpPr>
            <p:cNvPr id="582" name="Rounded Rectangle"/>
            <p:cNvSpPr/>
            <p:nvPr/>
          </p:nvSpPr>
          <p:spPr>
            <a:xfrm>
              <a:off x="8784125" y="562349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583" name="Rounded Rectangle"/>
            <p:cNvSpPr/>
            <p:nvPr/>
          </p:nvSpPr>
          <p:spPr>
            <a:xfrm>
              <a:off x="4568783" y="6655944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grpSp>
          <p:nvGrpSpPr>
            <p:cNvPr id="586" name="Group"/>
            <p:cNvGrpSpPr/>
            <p:nvPr/>
          </p:nvGrpSpPr>
          <p:grpSpPr>
            <a:xfrm>
              <a:off x="6218726" y="2644437"/>
              <a:ext cx="508001" cy="508001"/>
              <a:chOff x="0" y="0"/>
              <a:chExt cx="508000" cy="508000"/>
            </a:xfrm>
          </p:grpSpPr>
          <p:sp>
            <p:nvSpPr>
              <p:cNvPr id="584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85" name="Shape"/>
              <p:cNvSpPr/>
              <p:nvPr/>
            </p:nvSpPr>
            <p:spPr>
              <a:xfrm>
                <a:off x="111913" y="124321"/>
                <a:ext cx="284173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7" h="21291" fill="norm" stroke="1" extrusionOk="0">
                    <a:moveTo>
                      <a:pt x="10681" y="21291"/>
                    </a:moveTo>
                    <a:cubicBezTo>
                      <a:pt x="10233" y="21291"/>
                      <a:pt x="9795" y="21121"/>
                      <a:pt x="9441" y="20803"/>
                    </a:cubicBezTo>
                    <a:lnTo>
                      <a:pt x="725" y="12955"/>
                    </a:lnTo>
                    <a:cubicBezTo>
                      <a:pt x="-117" y="12197"/>
                      <a:pt x="-244" y="10828"/>
                      <a:pt x="441" y="9895"/>
                    </a:cubicBezTo>
                    <a:cubicBezTo>
                      <a:pt x="1126" y="8965"/>
                      <a:pt x="2364" y="8824"/>
                      <a:pt x="3204" y="9581"/>
                    </a:cubicBezTo>
                    <a:lnTo>
                      <a:pt x="10095" y="15786"/>
                    </a:lnTo>
                    <a:lnTo>
                      <a:pt x="17391" y="1126"/>
                    </a:lnTo>
                    <a:cubicBezTo>
                      <a:pt x="17915" y="73"/>
                      <a:pt x="19111" y="-309"/>
                      <a:pt x="20059" y="271"/>
                    </a:cubicBezTo>
                    <a:cubicBezTo>
                      <a:pt x="21010" y="850"/>
                      <a:pt x="21356" y="2172"/>
                      <a:pt x="20832" y="3224"/>
                    </a:cubicBezTo>
                    <a:lnTo>
                      <a:pt x="12402" y="20166"/>
                    </a:lnTo>
                    <a:cubicBezTo>
                      <a:pt x="12121" y="20730"/>
                      <a:pt x="11628" y="21128"/>
                      <a:pt x="11056" y="21251"/>
                    </a:cubicBezTo>
                    <a:cubicBezTo>
                      <a:pt x="10932" y="21277"/>
                      <a:pt x="10806" y="21291"/>
                      <a:pt x="10681" y="21291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grpSp>
          <p:nvGrpSpPr>
            <p:cNvPr id="589" name="Group"/>
            <p:cNvGrpSpPr/>
            <p:nvPr/>
          </p:nvGrpSpPr>
          <p:grpSpPr>
            <a:xfrm>
              <a:off x="6216103" y="4718911"/>
              <a:ext cx="508001" cy="508001"/>
              <a:chOff x="0" y="0"/>
              <a:chExt cx="508000" cy="508000"/>
            </a:xfrm>
          </p:grpSpPr>
          <p:sp>
            <p:nvSpPr>
              <p:cNvPr id="587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88" name="Shape"/>
              <p:cNvSpPr/>
              <p:nvPr/>
            </p:nvSpPr>
            <p:spPr>
              <a:xfrm>
                <a:off x="124321" y="124321"/>
                <a:ext cx="259358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8" h="21387" fill="norm" stroke="1" extrusionOk="0">
                    <a:moveTo>
                      <a:pt x="13647" y="10694"/>
                    </a:moveTo>
                    <a:lnTo>
                      <a:pt x="20544" y="3729"/>
                    </a:lnTo>
                    <a:cubicBezTo>
                      <a:pt x="21389" y="2876"/>
                      <a:pt x="21389" y="1493"/>
                      <a:pt x="20544" y="640"/>
                    </a:cubicBezTo>
                    <a:cubicBezTo>
                      <a:pt x="19699" y="-213"/>
                      <a:pt x="18331" y="-213"/>
                      <a:pt x="17486" y="640"/>
                    </a:cubicBezTo>
                    <a:lnTo>
                      <a:pt x="10589" y="7605"/>
                    </a:lnTo>
                    <a:lnTo>
                      <a:pt x="3692" y="640"/>
                    </a:lnTo>
                    <a:cubicBezTo>
                      <a:pt x="2847" y="-213"/>
                      <a:pt x="1479" y="-213"/>
                      <a:pt x="634" y="640"/>
                    </a:cubicBezTo>
                    <a:cubicBezTo>
                      <a:pt x="-211" y="1493"/>
                      <a:pt x="-211" y="2876"/>
                      <a:pt x="634" y="3729"/>
                    </a:cubicBezTo>
                    <a:lnTo>
                      <a:pt x="7531" y="10694"/>
                    </a:lnTo>
                    <a:lnTo>
                      <a:pt x="634" y="17659"/>
                    </a:lnTo>
                    <a:cubicBezTo>
                      <a:pt x="-211" y="18511"/>
                      <a:pt x="-211" y="19894"/>
                      <a:pt x="634" y="20747"/>
                    </a:cubicBezTo>
                    <a:cubicBezTo>
                      <a:pt x="1056" y="21174"/>
                      <a:pt x="1610" y="21387"/>
                      <a:pt x="2163" y="21387"/>
                    </a:cubicBezTo>
                    <a:cubicBezTo>
                      <a:pt x="2716" y="21387"/>
                      <a:pt x="3270" y="21174"/>
                      <a:pt x="3692" y="20747"/>
                    </a:cubicBezTo>
                    <a:lnTo>
                      <a:pt x="10589" y="13782"/>
                    </a:lnTo>
                    <a:lnTo>
                      <a:pt x="17486" y="20747"/>
                    </a:lnTo>
                    <a:cubicBezTo>
                      <a:pt x="17908" y="21174"/>
                      <a:pt x="18462" y="21387"/>
                      <a:pt x="19015" y="21387"/>
                    </a:cubicBezTo>
                    <a:cubicBezTo>
                      <a:pt x="19568" y="21387"/>
                      <a:pt x="20122" y="21174"/>
                      <a:pt x="20544" y="20747"/>
                    </a:cubicBezTo>
                    <a:cubicBezTo>
                      <a:pt x="21389" y="19894"/>
                      <a:pt x="21389" y="18511"/>
                      <a:pt x="20544" y="17659"/>
                    </a:cubicBezTo>
                    <a:cubicBezTo>
                      <a:pt x="20544" y="17659"/>
                      <a:pt x="13647" y="10694"/>
                      <a:pt x="13647" y="10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grpSp>
          <p:nvGrpSpPr>
            <p:cNvPr id="592" name="Group"/>
            <p:cNvGrpSpPr/>
            <p:nvPr/>
          </p:nvGrpSpPr>
          <p:grpSpPr>
            <a:xfrm>
              <a:off x="6219783" y="6797699"/>
              <a:ext cx="508001" cy="508001"/>
              <a:chOff x="0" y="0"/>
              <a:chExt cx="508000" cy="508000"/>
            </a:xfrm>
          </p:grpSpPr>
          <p:sp>
            <p:nvSpPr>
              <p:cNvPr id="590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91" name="Shape"/>
              <p:cNvSpPr/>
              <p:nvPr/>
            </p:nvSpPr>
            <p:spPr>
              <a:xfrm>
                <a:off x="124321" y="124321"/>
                <a:ext cx="259358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8" h="21387" fill="norm" stroke="1" extrusionOk="0">
                    <a:moveTo>
                      <a:pt x="13647" y="10694"/>
                    </a:moveTo>
                    <a:lnTo>
                      <a:pt x="20544" y="3729"/>
                    </a:lnTo>
                    <a:cubicBezTo>
                      <a:pt x="21389" y="2876"/>
                      <a:pt x="21389" y="1493"/>
                      <a:pt x="20544" y="640"/>
                    </a:cubicBezTo>
                    <a:cubicBezTo>
                      <a:pt x="19699" y="-213"/>
                      <a:pt x="18331" y="-213"/>
                      <a:pt x="17486" y="640"/>
                    </a:cubicBezTo>
                    <a:lnTo>
                      <a:pt x="10589" y="7605"/>
                    </a:lnTo>
                    <a:lnTo>
                      <a:pt x="3692" y="640"/>
                    </a:lnTo>
                    <a:cubicBezTo>
                      <a:pt x="2847" y="-213"/>
                      <a:pt x="1479" y="-213"/>
                      <a:pt x="634" y="640"/>
                    </a:cubicBezTo>
                    <a:cubicBezTo>
                      <a:pt x="-211" y="1493"/>
                      <a:pt x="-211" y="2876"/>
                      <a:pt x="634" y="3729"/>
                    </a:cubicBezTo>
                    <a:lnTo>
                      <a:pt x="7531" y="10694"/>
                    </a:lnTo>
                    <a:lnTo>
                      <a:pt x="634" y="17659"/>
                    </a:lnTo>
                    <a:cubicBezTo>
                      <a:pt x="-211" y="18511"/>
                      <a:pt x="-211" y="19894"/>
                      <a:pt x="634" y="20747"/>
                    </a:cubicBezTo>
                    <a:cubicBezTo>
                      <a:pt x="1056" y="21174"/>
                      <a:pt x="1610" y="21387"/>
                      <a:pt x="2163" y="21387"/>
                    </a:cubicBezTo>
                    <a:cubicBezTo>
                      <a:pt x="2716" y="21387"/>
                      <a:pt x="3270" y="21174"/>
                      <a:pt x="3692" y="20747"/>
                    </a:cubicBezTo>
                    <a:lnTo>
                      <a:pt x="10589" y="13782"/>
                    </a:lnTo>
                    <a:lnTo>
                      <a:pt x="17486" y="20747"/>
                    </a:lnTo>
                    <a:cubicBezTo>
                      <a:pt x="17908" y="21174"/>
                      <a:pt x="18462" y="21387"/>
                      <a:pt x="19015" y="21387"/>
                    </a:cubicBezTo>
                    <a:cubicBezTo>
                      <a:pt x="19568" y="21387"/>
                      <a:pt x="20122" y="21174"/>
                      <a:pt x="20544" y="20747"/>
                    </a:cubicBezTo>
                    <a:cubicBezTo>
                      <a:pt x="21389" y="19894"/>
                      <a:pt x="21389" y="18511"/>
                      <a:pt x="20544" y="17659"/>
                    </a:cubicBezTo>
                    <a:cubicBezTo>
                      <a:pt x="20544" y="17659"/>
                      <a:pt x="13647" y="10694"/>
                      <a:pt x="13647" y="10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grpSp>
          <p:nvGrpSpPr>
            <p:cNvPr id="595" name="Group"/>
            <p:cNvGrpSpPr/>
            <p:nvPr/>
          </p:nvGrpSpPr>
          <p:grpSpPr>
            <a:xfrm>
              <a:off x="10438533" y="5744265"/>
              <a:ext cx="508001" cy="508001"/>
              <a:chOff x="0" y="0"/>
              <a:chExt cx="508000" cy="508000"/>
            </a:xfrm>
          </p:grpSpPr>
          <p:sp>
            <p:nvSpPr>
              <p:cNvPr id="593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94" name="Shape"/>
              <p:cNvSpPr/>
              <p:nvPr/>
            </p:nvSpPr>
            <p:spPr>
              <a:xfrm>
                <a:off x="124321" y="124321"/>
                <a:ext cx="259358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8" h="21387" fill="norm" stroke="1" extrusionOk="0">
                    <a:moveTo>
                      <a:pt x="13647" y="10694"/>
                    </a:moveTo>
                    <a:lnTo>
                      <a:pt x="20544" y="3729"/>
                    </a:lnTo>
                    <a:cubicBezTo>
                      <a:pt x="21389" y="2876"/>
                      <a:pt x="21389" y="1493"/>
                      <a:pt x="20544" y="640"/>
                    </a:cubicBezTo>
                    <a:cubicBezTo>
                      <a:pt x="19699" y="-213"/>
                      <a:pt x="18331" y="-213"/>
                      <a:pt x="17486" y="640"/>
                    </a:cubicBezTo>
                    <a:lnTo>
                      <a:pt x="10589" y="7605"/>
                    </a:lnTo>
                    <a:lnTo>
                      <a:pt x="3692" y="640"/>
                    </a:lnTo>
                    <a:cubicBezTo>
                      <a:pt x="2847" y="-213"/>
                      <a:pt x="1479" y="-213"/>
                      <a:pt x="634" y="640"/>
                    </a:cubicBezTo>
                    <a:cubicBezTo>
                      <a:pt x="-211" y="1493"/>
                      <a:pt x="-211" y="2876"/>
                      <a:pt x="634" y="3729"/>
                    </a:cubicBezTo>
                    <a:lnTo>
                      <a:pt x="7531" y="10694"/>
                    </a:lnTo>
                    <a:lnTo>
                      <a:pt x="634" y="17659"/>
                    </a:lnTo>
                    <a:cubicBezTo>
                      <a:pt x="-211" y="18511"/>
                      <a:pt x="-211" y="19894"/>
                      <a:pt x="634" y="20747"/>
                    </a:cubicBezTo>
                    <a:cubicBezTo>
                      <a:pt x="1056" y="21174"/>
                      <a:pt x="1610" y="21387"/>
                      <a:pt x="2163" y="21387"/>
                    </a:cubicBezTo>
                    <a:cubicBezTo>
                      <a:pt x="2716" y="21387"/>
                      <a:pt x="3270" y="21174"/>
                      <a:pt x="3692" y="20747"/>
                    </a:cubicBezTo>
                    <a:lnTo>
                      <a:pt x="10589" y="13782"/>
                    </a:lnTo>
                    <a:lnTo>
                      <a:pt x="17486" y="20747"/>
                    </a:lnTo>
                    <a:cubicBezTo>
                      <a:pt x="17908" y="21174"/>
                      <a:pt x="18462" y="21387"/>
                      <a:pt x="19015" y="21387"/>
                    </a:cubicBezTo>
                    <a:cubicBezTo>
                      <a:pt x="19568" y="21387"/>
                      <a:pt x="20122" y="21174"/>
                      <a:pt x="20544" y="20747"/>
                    </a:cubicBezTo>
                    <a:cubicBezTo>
                      <a:pt x="21389" y="19894"/>
                      <a:pt x="21389" y="18511"/>
                      <a:pt x="20544" y="17659"/>
                    </a:cubicBezTo>
                    <a:cubicBezTo>
                      <a:pt x="20544" y="17659"/>
                      <a:pt x="13647" y="10694"/>
                      <a:pt x="13647" y="10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grpSp>
          <p:nvGrpSpPr>
            <p:cNvPr id="598" name="Group"/>
            <p:cNvGrpSpPr/>
            <p:nvPr/>
          </p:nvGrpSpPr>
          <p:grpSpPr>
            <a:xfrm>
              <a:off x="6219783" y="5744265"/>
              <a:ext cx="508001" cy="508001"/>
              <a:chOff x="0" y="0"/>
              <a:chExt cx="508000" cy="508000"/>
            </a:xfrm>
          </p:grpSpPr>
          <p:sp>
            <p:nvSpPr>
              <p:cNvPr id="596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597" name="Shape"/>
              <p:cNvSpPr/>
              <p:nvPr/>
            </p:nvSpPr>
            <p:spPr>
              <a:xfrm>
                <a:off x="111913" y="124321"/>
                <a:ext cx="284173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7" h="21291" fill="norm" stroke="1" extrusionOk="0">
                    <a:moveTo>
                      <a:pt x="10681" y="21291"/>
                    </a:moveTo>
                    <a:cubicBezTo>
                      <a:pt x="10233" y="21291"/>
                      <a:pt x="9795" y="21121"/>
                      <a:pt x="9441" y="20803"/>
                    </a:cubicBezTo>
                    <a:lnTo>
                      <a:pt x="725" y="12955"/>
                    </a:lnTo>
                    <a:cubicBezTo>
                      <a:pt x="-117" y="12197"/>
                      <a:pt x="-244" y="10828"/>
                      <a:pt x="441" y="9895"/>
                    </a:cubicBezTo>
                    <a:cubicBezTo>
                      <a:pt x="1126" y="8965"/>
                      <a:pt x="2364" y="8824"/>
                      <a:pt x="3204" y="9581"/>
                    </a:cubicBezTo>
                    <a:lnTo>
                      <a:pt x="10095" y="15786"/>
                    </a:lnTo>
                    <a:lnTo>
                      <a:pt x="17391" y="1126"/>
                    </a:lnTo>
                    <a:cubicBezTo>
                      <a:pt x="17915" y="73"/>
                      <a:pt x="19111" y="-309"/>
                      <a:pt x="20059" y="271"/>
                    </a:cubicBezTo>
                    <a:cubicBezTo>
                      <a:pt x="21010" y="850"/>
                      <a:pt x="21356" y="2172"/>
                      <a:pt x="20832" y="3224"/>
                    </a:cubicBezTo>
                    <a:lnTo>
                      <a:pt x="12402" y="20166"/>
                    </a:lnTo>
                    <a:cubicBezTo>
                      <a:pt x="12121" y="20730"/>
                      <a:pt x="11628" y="21128"/>
                      <a:pt x="11056" y="21251"/>
                    </a:cubicBezTo>
                    <a:cubicBezTo>
                      <a:pt x="10932" y="21277"/>
                      <a:pt x="10806" y="21291"/>
                      <a:pt x="10681" y="21291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10434851" y="1559135"/>
              <a:ext cx="508001" cy="508001"/>
              <a:chOff x="0" y="0"/>
              <a:chExt cx="508000" cy="508000"/>
            </a:xfrm>
          </p:grpSpPr>
          <p:sp>
            <p:nvSpPr>
              <p:cNvPr id="599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00" name="Shape"/>
              <p:cNvSpPr/>
              <p:nvPr/>
            </p:nvSpPr>
            <p:spPr>
              <a:xfrm>
                <a:off x="111913" y="124321"/>
                <a:ext cx="284173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7" h="21291" fill="norm" stroke="1" extrusionOk="0">
                    <a:moveTo>
                      <a:pt x="10681" y="21291"/>
                    </a:moveTo>
                    <a:cubicBezTo>
                      <a:pt x="10233" y="21291"/>
                      <a:pt x="9795" y="21121"/>
                      <a:pt x="9441" y="20803"/>
                    </a:cubicBezTo>
                    <a:lnTo>
                      <a:pt x="725" y="12955"/>
                    </a:lnTo>
                    <a:cubicBezTo>
                      <a:pt x="-117" y="12197"/>
                      <a:pt x="-244" y="10828"/>
                      <a:pt x="441" y="9895"/>
                    </a:cubicBezTo>
                    <a:cubicBezTo>
                      <a:pt x="1126" y="8965"/>
                      <a:pt x="2364" y="8824"/>
                      <a:pt x="3204" y="9581"/>
                    </a:cubicBezTo>
                    <a:lnTo>
                      <a:pt x="10095" y="15786"/>
                    </a:lnTo>
                    <a:lnTo>
                      <a:pt x="17391" y="1126"/>
                    </a:lnTo>
                    <a:cubicBezTo>
                      <a:pt x="17915" y="73"/>
                      <a:pt x="19111" y="-309"/>
                      <a:pt x="20059" y="271"/>
                    </a:cubicBezTo>
                    <a:cubicBezTo>
                      <a:pt x="21010" y="850"/>
                      <a:pt x="21356" y="2172"/>
                      <a:pt x="20832" y="3224"/>
                    </a:cubicBezTo>
                    <a:lnTo>
                      <a:pt x="12402" y="20166"/>
                    </a:lnTo>
                    <a:cubicBezTo>
                      <a:pt x="12121" y="20730"/>
                      <a:pt x="11628" y="21128"/>
                      <a:pt x="11056" y="21251"/>
                    </a:cubicBezTo>
                    <a:cubicBezTo>
                      <a:pt x="10932" y="21277"/>
                      <a:pt x="10806" y="21291"/>
                      <a:pt x="10681" y="21291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02" name="Private-Private…"/>
            <p:cNvSpPr/>
            <p:nvPr/>
          </p:nvSpPr>
          <p:spPr>
            <a:xfrm>
              <a:off x="12840171" y="10441"/>
              <a:ext cx="4127501" cy="1274019"/>
            </a:xfrm>
            <a:prstGeom prst="roundRect">
              <a:avLst>
                <a:gd name="adj" fmla="val 7975"/>
              </a:avLst>
            </a:prstGeom>
            <a:solidFill>
              <a:schemeClr val="accent1">
                <a:satOff val="5412"/>
                <a:lumOff val="-30746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2500">
                  <a:solidFill>
                    <a:srgbClr val="EBEBE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Private-Private</a:t>
              </a:r>
            </a:p>
            <a:p>
              <a:pPr defTabSz="584200">
                <a:defRPr sz="2500">
                  <a:solidFill>
                    <a:srgbClr val="EBEBEB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t>(Closed Access)</a:t>
              </a:r>
            </a:p>
          </p:txBody>
        </p:sp>
        <p:sp>
          <p:nvSpPr>
            <p:cNvPr id="603" name="Rounded Rectangle"/>
            <p:cNvSpPr/>
            <p:nvPr/>
          </p:nvSpPr>
          <p:spPr>
            <a:xfrm>
              <a:off x="13015303" y="251199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604" name="Rounded Rectangle"/>
            <p:cNvSpPr/>
            <p:nvPr/>
          </p:nvSpPr>
          <p:spPr>
            <a:xfrm>
              <a:off x="13031683" y="562349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grpSp>
          <p:nvGrpSpPr>
            <p:cNvPr id="607" name="Group"/>
            <p:cNvGrpSpPr/>
            <p:nvPr/>
          </p:nvGrpSpPr>
          <p:grpSpPr>
            <a:xfrm>
              <a:off x="14653601" y="5744265"/>
              <a:ext cx="508001" cy="508001"/>
              <a:chOff x="0" y="0"/>
              <a:chExt cx="508000" cy="508000"/>
            </a:xfrm>
          </p:grpSpPr>
          <p:sp>
            <p:nvSpPr>
              <p:cNvPr id="605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06" name="Shape"/>
              <p:cNvSpPr/>
              <p:nvPr/>
            </p:nvSpPr>
            <p:spPr>
              <a:xfrm>
                <a:off x="124321" y="124321"/>
                <a:ext cx="259358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8" h="21387" fill="norm" stroke="1" extrusionOk="0">
                    <a:moveTo>
                      <a:pt x="13647" y="10694"/>
                    </a:moveTo>
                    <a:lnTo>
                      <a:pt x="20544" y="3729"/>
                    </a:lnTo>
                    <a:cubicBezTo>
                      <a:pt x="21389" y="2876"/>
                      <a:pt x="21389" y="1493"/>
                      <a:pt x="20544" y="640"/>
                    </a:cubicBezTo>
                    <a:cubicBezTo>
                      <a:pt x="19699" y="-213"/>
                      <a:pt x="18331" y="-213"/>
                      <a:pt x="17486" y="640"/>
                    </a:cubicBezTo>
                    <a:lnTo>
                      <a:pt x="10589" y="7605"/>
                    </a:lnTo>
                    <a:lnTo>
                      <a:pt x="3692" y="640"/>
                    </a:lnTo>
                    <a:cubicBezTo>
                      <a:pt x="2847" y="-213"/>
                      <a:pt x="1479" y="-213"/>
                      <a:pt x="634" y="640"/>
                    </a:cubicBezTo>
                    <a:cubicBezTo>
                      <a:pt x="-211" y="1493"/>
                      <a:pt x="-211" y="2876"/>
                      <a:pt x="634" y="3729"/>
                    </a:cubicBezTo>
                    <a:lnTo>
                      <a:pt x="7531" y="10694"/>
                    </a:lnTo>
                    <a:lnTo>
                      <a:pt x="634" y="17659"/>
                    </a:lnTo>
                    <a:cubicBezTo>
                      <a:pt x="-211" y="18511"/>
                      <a:pt x="-211" y="19894"/>
                      <a:pt x="634" y="20747"/>
                    </a:cubicBezTo>
                    <a:cubicBezTo>
                      <a:pt x="1056" y="21174"/>
                      <a:pt x="1610" y="21387"/>
                      <a:pt x="2163" y="21387"/>
                    </a:cubicBezTo>
                    <a:cubicBezTo>
                      <a:pt x="2716" y="21387"/>
                      <a:pt x="3270" y="21174"/>
                      <a:pt x="3692" y="20747"/>
                    </a:cubicBezTo>
                    <a:lnTo>
                      <a:pt x="10589" y="13782"/>
                    </a:lnTo>
                    <a:lnTo>
                      <a:pt x="17486" y="20747"/>
                    </a:lnTo>
                    <a:cubicBezTo>
                      <a:pt x="17908" y="21174"/>
                      <a:pt x="18462" y="21387"/>
                      <a:pt x="19015" y="21387"/>
                    </a:cubicBezTo>
                    <a:cubicBezTo>
                      <a:pt x="19568" y="21387"/>
                      <a:pt x="20122" y="21174"/>
                      <a:pt x="20544" y="20747"/>
                    </a:cubicBezTo>
                    <a:cubicBezTo>
                      <a:pt x="21389" y="19894"/>
                      <a:pt x="21389" y="18511"/>
                      <a:pt x="20544" y="17659"/>
                    </a:cubicBezTo>
                    <a:cubicBezTo>
                      <a:pt x="20544" y="17659"/>
                      <a:pt x="13647" y="10694"/>
                      <a:pt x="13647" y="10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grpSp>
          <p:nvGrpSpPr>
            <p:cNvPr id="610" name="Group"/>
            <p:cNvGrpSpPr/>
            <p:nvPr/>
          </p:nvGrpSpPr>
          <p:grpSpPr>
            <a:xfrm>
              <a:off x="14649921" y="2638205"/>
              <a:ext cx="508001" cy="508001"/>
              <a:chOff x="0" y="0"/>
              <a:chExt cx="508000" cy="508000"/>
            </a:xfrm>
          </p:grpSpPr>
          <p:sp>
            <p:nvSpPr>
              <p:cNvPr id="608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09" name="Shape"/>
              <p:cNvSpPr/>
              <p:nvPr/>
            </p:nvSpPr>
            <p:spPr>
              <a:xfrm>
                <a:off x="124321" y="124321"/>
                <a:ext cx="259358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8" h="21387" fill="norm" stroke="1" extrusionOk="0">
                    <a:moveTo>
                      <a:pt x="13647" y="10694"/>
                    </a:moveTo>
                    <a:lnTo>
                      <a:pt x="20544" y="3729"/>
                    </a:lnTo>
                    <a:cubicBezTo>
                      <a:pt x="21389" y="2876"/>
                      <a:pt x="21389" y="1493"/>
                      <a:pt x="20544" y="640"/>
                    </a:cubicBezTo>
                    <a:cubicBezTo>
                      <a:pt x="19699" y="-213"/>
                      <a:pt x="18331" y="-213"/>
                      <a:pt x="17486" y="640"/>
                    </a:cubicBezTo>
                    <a:lnTo>
                      <a:pt x="10589" y="7605"/>
                    </a:lnTo>
                    <a:lnTo>
                      <a:pt x="3692" y="640"/>
                    </a:lnTo>
                    <a:cubicBezTo>
                      <a:pt x="2847" y="-213"/>
                      <a:pt x="1479" y="-213"/>
                      <a:pt x="634" y="640"/>
                    </a:cubicBezTo>
                    <a:cubicBezTo>
                      <a:pt x="-211" y="1493"/>
                      <a:pt x="-211" y="2876"/>
                      <a:pt x="634" y="3729"/>
                    </a:cubicBezTo>
                    <a:lnTo>
                      <a:pt x="7531" y="10694"/>
                    </a:lnTo>
                    <a:lnTo>
                      <a:pt x="634" y="17659"/>
                    </a:lnTo>
                    <a:cubicBezTo>
                      <a:pt x="-211" y="18511"/>
                      <a:pt x="-211" y="19894"/>
                      <a:pt x="634" y="20747"/>
                    </a:cubicBezTo>
                    <a:cubicBezTo>
                      <a:pt x="1056" y="21174"/>
                      <a:pt x="1610" y="21387"/>
                      <a:pt x="2163" y="21387"/>
                    </a:cubicBezTo>
                    <a:cubicBezTo>
                      <a:pt x="2716" y="21387"/>
                      <a:pt x="3270" y="21174"/>
                      <a:pt x="3692" y="20747"/>
                    </a:cubicBezTo>
                    <a:lnTo>
                      <a:pt x="10589" y="13782"/>
                    </a:lnTo>
                    <a:lnTo>
                      <a:pt x="17486" y="20747"/>
                    </a:lnTo>
                    <a:cubicBezTo>
                      <a:pt x="17908" y="21174"/>
                      <a:pt x="18462" y="21387"/>
                      <a:pt x="19015" y="21387"/>
                    </a:cubicBezTo>
                    <a:cubicBezTo>
                      <a:pt x="19568" y="21387"/>
                      <a:pt x="20122" y="21174"/>
                      <a:pt x="20544" y="20747"/>
                    </a:cubicBezTo>
                    <a:cubicBezTo>
                      <a:pt x="21389" y="19894"/>
                      <a:pt x="21389" y="18511"/>
                      <a:pt x="20544" y="17659"/>
                    </a:cubicBezTo>
                    <a:cubicBezTo>
                      <a:pt x="20544" y="17659"/>
                      <a:pt x="13647" y="10694"/>
                      <a:pt x="13647" y="10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11" name="Rounded Rectangle"/>
            <p:cNvSpPr/>
            <p:nvPr/>
          </p:nvSpPr>
          <p:spPr>
            <a:xfrm>
              <a:off x="4568783" y="1432135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grpSp>
          <p:nvGrpSpPr>
            <p:cNvPr id="614" name="Group"/>
            <p:cNvGrpSpPr/>
            <p:nvPr/>
          </p:nvGrpSpPr>
          <p:grpSpPr>
            <a:xfrm>
              <a:off x="6219782" y="1559135"/>
              <a:ext cx="508001" cy="508001"/>
              <a:chOff x="0" y="0"/>
              <a:chExt cx="508000" cy="508000"/>
            </a:xfrm>
          </p:grpSpPr>
          <p:sp>
            <p:nvSpPr>
              <p:cNvPr id="612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13" name="Shape"/>
              <p:cNvSpPr/>
              <p:nvPr/>
            </p:nvSpPr>
            <p:spPr>
              <a:xfrm>
                <a:off x="111913" y="124321"/>
                <a:ext cx="284173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7" h="21291" fill="norm" stroke="1" extrusionOk="0">
                    <a:moveTo>
                      <a:pt x="10681" y="21291"/>
                    </a:moveTo>
                    <a:cubicBezTo>
                      <a:pt x="10233" y="21291"/>
                      <a:pt x="9795" y="21121"/>
                      <a:pt x="9441" y="20803"/>
                    </a:cubicBezTo>
                    <a:lnTo>
                      <a:pt x="725" y="12955"/>
                    </a:lnTo>
                    <a:cubicBezTo>
                      <a:pt x="-117" y="12197"/>
                      <a:pt x="-244" y="10828"/>
                      <a:pt x="441" y="9895"/>
                    </a:cubicBezTo>
                    <a:cubicBezTo>
                      <a:pt x="1126" y="8965"/>
                      <a:pt x="2364" y="8824"/>
                      <a:pt x="3204" y="9581"/>
                    </a:cubicBezTo>
                    <a:lnTo>
                      <a:pt x="10095" y="15786"/>
                    </a:lnTo>
                    <a:lnTo>
                      <a:pt x="17391" y="1126"/>
                    </a:lnTo>
                    <a:cubicBezTo>
                      <a:pt x="17915" y="73"/>
                      <a:pt x="19111" y="-309"/>
                      <a:pt x="20059" y="271"/>
                    </a:cubicBezTo>
                    <a:cubicBezTo>
                      <a:pt x="21010" y="850"/>
                      <a:pt x="21356" y="2172"/>
                      <a:pt x="20832" y="3224"/>
                    </a:cubicBezTo>
                    <a:lnTo>
                      <a:pt x="12402" y="20166"/>
                    </a:lnTo>
                    <a:cubicBezTo>
                      <a:pt x="12121" y="20730"/>
                      <a:pt x="11628" y="21128"/>
                      <a:pt x="11056" y="21251"/>
                    </a:cubicBezTo>
                    <a:cubicBezTo>
                      <a:pt x="10932" y="21277"/>
                      <a:pt x="10806" y="21291"/>
                      <a:pt x="10681" y="21291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15" name="Rounded Rectangle"/>
            <p:cNvSpPr/>
            <p:nvPr/>
          </p:nvSpPr>
          <p:spPr>
            <a:xfrm>
              <a:off x="13015303" y="143249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grpSp>
          <p:nvGrpSpPr>
            <p:cNvPr id="618" name="Group"/>
            <p:cNvGrpSpPr/>
            <p:nvPr/>
          </p:nvGrpSpPr>
          <p:grpSpPr>
            <a:xfrm>
              <a:off x="14646239" y="1559135"/>
              <a:ext cx="508001" cy="508001"/>
              <a:chOff x="0" y="0"/>
              <a:chExt cx="508000" cy="508000"/>
            </a:xfrm>
          </p:grpSpPr>
          <p:sp>
            <p:nvSpPr>
              <p:cNvPr id="616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17" name="Shape"/>
              <p:cNvSpPr/>
              <p:nvPr/>
            </p:nvSpPr>
            <p:spPr>
              <a:xfrm>
                <a:off x="124321" y="124321"/>
                <a:ext cx="259358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8" h="21387" fill="norm" stroke="1" extrusionOk="0">
                    <a:moveTo>
                      <a:pt x="13647" y="10694"/>
                    </a:moveTo>
                    <a:lnTo>
                      <a:pt x="20544" y="3729"/>
                    </a:lnTo>
                    <a:cubicBezTo>
                      <a:pt x="21389" y="2876"/>
                      <a:pt x="21389" y="1493"/>
                      <a:pt x="20544" y="640"/>
                    </a:cubicBezTo>
                    <a:cubicBezTo>
                      <a:pt x="19699" y="-213"/>
                      <a:pt x="18331" y="-213"/>
                      <a:pt x="17486" y="640"/>
                    </a:cubicBezTo>
                    <a:lnTo>
                      <a:pt x="10589" y="7605"/>
                    </a:lnTo>
                    <a:lnTo>
                      <a:pt x="3692" y="640"/>
                    </a:lnTo>
                    <a:cubicBezTo>
                      <a:pt x="2847" y="-213"/>
                      <a:pt x="1479" y="-213"/>
                      <a:pt x="634" y="640"/>
                    </a:cubicBezTo>
                    <a:cubicBezTo>
                      <a:pt x="-211" y="1493"/>
                      <a:pt x="-211" y="2876"/>
                      <a:pt x="634" y="3729"/>
                    </a:cubicBezTo>
                    <a:lnTo>
                      <a:pt x="7531" y="10694"/>
                    </a:lnTo>
                    <a:lnTo>
                      <a:pt x="634" y="17659"/>
                    </a:lnTo>
                    <a:cubicBezTo>
                      <a:pt x="-211" y="18511"/>
                      <a:pt x="-211" y="19894"/>
                      <a:pt x="634" y="20747"/>
                    </a:cubicBezTo>
                    <a:cubicBezTo>
                      <a:pt x="1056" y="21174"/>
                      <a:pt x="1610" y="21387"/>
                      <a:pt x="2163" y="21387"/>
                    </a:cubicBezTo>
                    <a:cubicBezTo>
                      <a:pt x="2716" y="21387"/>
                      <a:pt x="3270" y="21174"/>
                      <a:pt x="3692" y="20747"/>
                    </a:cubicBezTo>
                    <a:lnTo>
                      <a:pt x="10589" y="13782"/>
                    </a:lnTo>
                    <a:lnTo>
                      <a:pt x="17486" y="20747"/>
                    </a:lnTo>
                    <a:cubicBezTo>
                      <a:pt x="17908" y="21174"/>
                      <a:pt x="18462" y="21387"/>
                      <a:pt x="19015" y="21387"/>
                    </a:cubicBezTo>
                    <a:cubicBezTo>
                      <a:pt x="19568" y="21387"/>
                      <a:pt x="20122" y="21174"/>
                      <a:pt x="20544" y="20747"/>
                    </a:cubicBezTo>
                    <a:cubicBezTo>
                      <a:pt x="21389" y="19894"/>
                      <a:pt x="21389" y="18511"/>
                      <a:pt x="20544" y="17659"/>
                    </a:cubicBezTo>
                    <a:cubicBezTo>
                      <a:pt x="20544" y="17659"/>
                      <a:pt x="13647" y="10694"/>
                      <a:pt x="13647" y="10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19" name="Rounded Rectangle"/>
            <p:cNvSpPr/>
            <p:nvPr/>
          </p:nvSpPr>
          <p:spPr>
            <a:xfrm>
              <a:off x="8784125" y="251199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grpSp>
          <p:nvGrpSpPr>
            <p:cNvPr id="622" name="Group"/>
            <p:cNvGrpSpPr/>
            <p:nvPr/>
          </p:nvGrpSpPr>
          <p:grpSpPr>
            <a:xfrm>
              <a:off x="10434851" y="2638205"/>
              <a:ext cx="508001" cy="508001"/>
              <a:chOff x="0" y="0"/>
              <a:chExt cx="508000" cy="508000"/>
            </a:xfrm>
          </p:grpSpPr>
          <p:sp>
            <p:nvSpPr>
              <p:cNvPr id="620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21" name="Shape"/>
              <p:cNvSpPr/>
              <p:nvPr/>
            </p:nvSpPr>
            <p:spPr>
              <a:xfrm>
                <a:off x="111913" y="124321"/>
                <a:ext cx="284173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7" h="21291" fill="norm" stroke="1" extrusionOk="0">
                    <a:moveTo>
                      <a:pt x="10681" y="21291"/>
                    </a:moveTo>
                    <a:cubicBezTo>
                      <a:pt x="10233" y="21291"/>
                      <a:pt x="9795" y="21121"/>
                      <a:pt x="9441" y="20803"/>
                    </a:cubicBezTo>
                    <a:lnTo>
                      <a:pt x="725" y="12955"/>
                    </a:lnTo>
                    <a:cubicBezTo>
                      <a:pt x="-117" y="12197"/>
                      <a:pt x="-244" y="10828"/>
                      <a:pt x="441" y="9895"/>
                    </a:cubicBezTo>
                    <a:cubicBezTo>
                      <a:pt x="1126" y="8965"/>
                      <a:pt x="2364" y="8824"/>
                      <a:pt x="3204" y="9581"/>
                    </a:cubicBezTo>
                    <a:lnTo>
                      <a:pt x="10095" y="15786"/>
                    </a:lnTo>
                    <a:lnTo>
                      <a:pt x="17391" y="1126"/>
                    </a:lnTo>
                    <a:cubicBezTo>
                      <a:pt x="17915" y="73"/>
                      <a:pt x="19111" y="-309"/>
                      <a:pt x="20059" y="271"/>
                    </a:cubicBezTo>
                    <a:cubicBezTo>
                      <a:pt x="21010" y="850"/>
                      <a:pt x="21356" y="2172"/>
                      <a:pt x="20832" y="3224"/>
                    </a:cubicBezTo>
                    <a:lnTo>
                      <a:pt x="12402" y="20166"/>
                    </a:lnTo>
                    <a:cubicBezTo>
                      <a:pt x="12121" y="20730"/>
                      <a:pt x="11628" y="21128"/>
                      <a:pt x="11056" y="21251"/>
                    </a:cubicBezTo>
                    <a:cubicBezTo>
                      <a:pt x="10932" y="21277"/>
                      <a:pt x="10806" y="21291"/>
                      <a:pt x="10681" y="21291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23" name="Rounded Rectangle"/>
            <p:cNvSpPr/>
            <p:nvPr/>
          </p:nvSpPr>
          <p:spPr>
            <a:xfrm>
              <a:off x="4565375" y="357942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grpSp>
          <p:nvGrpSpPr>
            <p:cNvPr id="626" name="Group"/>
            <p:cNvGrpSpPr/>
            <p:nvPr/>
          </p:nvGrpSpPr>
          <p:grpSpPr>
            <a:xfrm>
              <a:off x="6219783" y="3681674"/>
              <a:ext cx="508001" cy="508001"/>
              <a:chOff x="0" y="0"/>
              <a:chExt cx="508000" cy="508000"/>
            </a:xfrm>
          </p:grpSpPr>
          <p:sp>
            <p:nvSpPr>
              <p:cNvPr id="624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25" name="Shape"/>
              <p:cNvSpPr/>
              <p:nvPr/>
            </p:nvSpPr>
            <p:spPr>
              <a:xfrm>
                <a:off x="111913" y="124321"/>
                <a:ext cx="284173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7" h="21291" fill="norm" stroke="1" extrusionOk="0">
                    <a:moveTo>
                      <a:pt x="10681" y="21291"/>
                    </a:moveTo>
                    <a:cubicBezTo>
                      <a:pt x="10233" y="21291"/>
                      <a:pt x="9795" y="21121"/>
                      <a:pt x="9441" y="20803"/>
                    </a:cubicBezTo>
                    <a:lnTo>
                      <a:pt x="725" y="12955"/>
                    </a:lnTo>
                    <a:cubicBezTo>
                      <a:pt x="-117" y="12197"/>
                      <a:pt x="-244" y="10828"/>
                      <a:pt x="441" y="9895"/>
                    </a:cubicBezTo>
                    <a:cubicBezTo>
                      <a:pt x="1126" y="8965"/>
                      <a:pt x="2364" y="8824"/>
                      <a:pt x="3204" y="9581"/>
                    </a:cubicBezTo>
                    <a:lnTo>
                      <a:pt x="10095" y="15786"/>
                    </a:lnTo>
                    <a:lnTo>
                      <a:pt x="17391" y="1126"/>
                    </a:lnTo>
                    <a:cubicBezTo>
                      <a:pt x="17915" y="73"/>
                      <a:pt x="19111" y="-309"/>
                      <a:pt x="20059" y="271"/>
                    </a:cubicBezTo>
                    <a:cubicBezTo>
                      <a:pt x="21010" y="850"/>
                      <a:pt x="21356" y="2172"/>
                      <a:pt x="20832" y="3224"/>
                    </a:cubicBezTo>
                    <a:lnTo>
                      <a:pt x="12402" y="20166"/>
                    </a:lnTo>
                    <a:cubicBezTo>
                      <a:pt x="12121" y="20730"/>
                      <a:pt x="11628" y="21128"/>
                      <a:pt x="11056" y="21251"/>
                    </a:cubicBezTo>
                    <a:cubicBezTo>
                      <a:pt x="10932" y="21277"/>
                      <a:pt x="10806" y="21291"/>
                      <a:pt x="10681" y="21291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27" name="Rounded Rectangle"/>
            <p:cNvSpPr/>
            <p:nvPr/>
          </p:nvSpPr>
          <p:spPr>
            <a:xfrm>
              <a:off x="8784125" y="357879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grpSp>
          <p:nvGrpSpPr>
            <p:cNvPr id="630" name="Group"/>
            <p:cNvGrpSpPr/>
            <p:nvPr/>
          </p:nvGrpSpPr>
          <p:grpSpPr>
            <a:xfrm>
              <a:off x="10434851" y="3676056"/>
              <a:ext cx="508001" cy="508001"/>
              <a:chOff x="0" y="0"/>
              <a:chExt cx="508000" cy="508000"/>
            </a:xfrm>
          </p:grpSpPr>
          <p:sp>
            <p:nvSpPr>
              <p:cNvPr id="628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29" name="Shape"/>
              <p:cNvSpPr/>
              <p:nvPr/>
            </p:nvSpPr>
            <p:spPr>
              <a:xfrm>
                <a:off x="124321" y="124321"/>
                <a:ext cx="259358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8" h="21387" fill="norm" stroke="1" extrusionOk="0">
                    <a:moveTo>
                      <a:pt x="13647" y="10694"/>
                    </a:moveTo>
                    <a:lnTo>
                      <a:pt x="20544" y="3729"/>
                    </a:lnTo>
                    <a:cubicBezTo>
                      <a:pt x="21389" y="2876"/>
                      <a:pt x="21389" y="1493"/>
                      <a:pt x="20544" y="640"/>
                    </a:cubicBezTo>
                    <a:cubicBezTo>
                      <a:pt x="19699" y="-213"/>
                      <a:pt x="18331" y="-213"/>
                      <a:pt x="17486" y="640"/>
                    </a:cubicBezTo>
                    <a:lnTo>
                      <a:pt x="10589" y="7605"/>
                    </a:lnTo>
                    <a:lnTo>
                      <a:pt x="3692" y="640"/>
                    </a:lnTo>
                    <a:cubicBezTo>
                      <a:pt x="2847" y="-213"/>
                      <a:pt x="1479" y="-213"/>
                      <a:pt x="634" y="640"/>
                    </a:cubicBezTo>
                    <a:cubicBezTo>
                      <a:pt x="-211" y="1493"/>
                      <a:pt x="-211" y="2876"/>
                      <a:pt x="634" y="3729"/>
                    </a:cubicBezTo>
                    <a:lnTo>
                      <a:pt x="7531" y="10694"/>
                    </a:lnTo>
                    <a:lnTo>
                      <a:pt x="634" y="17659"/>
                    </a:lnTo>
                    <a:cubicBezTo>
                      <a:pt x="-211" y="18511"/>
                      <a:pt x="-211" y="19894"/>
                      <a:pt x="634" y="20747"/>
                    </a:cubicBezTo>
                    <a:cubicBezTo>
                      <a:pt x="1056" y="21174"/>
                      <a:pt x="1610" y="21387"/>
                      <a:pt x="2163" y="21387"/>
                    </a:cubicBezTo>
                    <a:cubicBezTo>
                      <a:pt x="2716" y="21387"/>
                      <a:pt x="3270" y="21174"/>
                      <a:pt x="3692" y="20747"/>
                    </a:cubicBezTo>
                    <a:lnTo>
                      <a:pt x="10589" y="13782"/>
                    </a:lnTo>
                    <a:lnTo>
                      <a:pt x="17486" y="20747"/>
                    </a:lnTo>
                    <a:cubicBezTo>
                      <a:pt x="17908" y="21174"/>
                      <a:pt x="18462" y="21387"/>
                      <a:pt x="19015" y="21387"/>
                    </a:cubicBezTo>
                    <a:cubicBezTo>
                      <a:pt x="19568" y="21387"/>
                      <a:pt x="20122" y="21174"/>
                      <a:pt x="20544" y="20747"/>
                    </a:cubicBezTo>
                    <a:cubicBezTo>
                      <a:pt x="21389" y="19894"/>
                      <a:pt x="21389" y="18511"/>
                      <a:pt x="20544" y="17659"/>
                    </a:cubicBezTo>
                    <a:cubicBezTo>
                      <a:pt x="20544" y="17659"/>
                      <a:pt x="13647" y="10694"/>
                      <a:pt x="13647" y="10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31" name="Rounded Rectangle"/>
            <p:cNvSpPr/>
            <p:nvPr/>
          </p:nvSpPr>
          <p:spPr>
            <a:xfrm>
              <a:off x="13015303" y="357879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grpSp>
          <p:nvGrpSpPr>
            <p:cNvPr id="634" name="Group"/>
            <p:cNvGrpSpPr/>
            <p:nvPr/>
          </p:nvGrpSpPr>
          <p:grpSpPr>
            <a:xfrm>
              <a:off x="14649919" y="3685714"/>
              <a:ext cx="508001" cy="508001"/>
              <a:chOff x="0" y="0"/>
              <a:chExt cx="508000" cy="508000"/>
            </a:xfrm>
          </p:grpSpPr>
          <p:sp>
            <p:nvSpPr>
              <p:cNvPr id="632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33" name="Shape"/>
              <p:cNvSpPr/>
              <p:nvPr/>
            </p:nvSpPr>
            <p:spPr>
              <a:xfrm>
                <a:off x="124321" y="124321"/>
                <a:ext cx="259358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8" h="21387" fill="norm" stroke="1" extrusionOk="0">
                    <a:moveTo>
                      <a:pt x="13647" y="10694"/>
                    </a:moveTo>
                    <a:lnTo>
                      <a:pt x="20544" y="3729"/>
                    </a:lnTo>
                    <a:cubicBezTo>
                      <a:pt x="21389" y="2876"/>
                      <a:pt x="21389" y="1493"/>
                      <a:pt x="20544" y="640"/>
                    </a:cubicBezTo>
                    <a:cubicBezTo>
                      <a:pt x="19699" y="-213"/>
                      <a:pt x="18331" y="-213"/>
                      <a:pt x="17486" y="640"/>
                    </a:cubicBezTo>
                    <a:lnTo>
                      <a:pt x="10589" y="7605"/>
                    </a:lnTo>
                    <a:lnTo>
                      <a:pt x="3692" y="640"/>
                    </a:lnTo>
                    <a:cubicBezTo>
                      <a:pt x="2847" y="-213"/>
                      <a:pt x="1479" y="-213"/>
                      <a:pt x="634" y="640"/>
                    </a:cubicBezTo>
                    <a:cubicBezTo>
                      <a:pt x="-211" y="1493"/>
                      <a:pt x="-211" y="2876"/>
                      <a:pt x="634" y="3729"/>
                    </a:cubicBezTo>
                    <a:lnTo>
                      <a:pt x="7531" y="10694"/>
                    </a:lnTo>
                    <a:lnTo>
                      <a:pt x="634" y="17659"/>
                    </a:lnTo>
                    <a:cubicBezTo>
                      <a:pt x="-211" y="18511"/>
                      <a:pt x="-211" y="19894"/>
                      <a:pt x="634" y="20747"/>
                    </a:cubicBezTo>
                    <a:cubicBezTo>
                      <a:pt x="1056" y="21174"/>
                      <a:pt x="1610" y="21387"/>
                      <a:pt x="2163" y="21387"/>
                    </a:cubicBezTo>
                    <a:cubicBezTo>
                      <a:pt x="2716" y="21387"/>
                      <a:pt x="3270" y="21174"/>
                      <a:pt x="3692" y="20747"/>
                    </a:cubicBezTo>
                    <a:lnTo>
                      <a:pt x="10589" y="13782"/>
                    </a:lnTo>
                    <a:lnTo>
                      <a:pt x="17486" y="20747"/>
                    </a:lnTo>
                    <a:cubicBezTo>
                      <a:pt x="17908" y="21174"/>
                      <a:pt x="18462" y="21387"/>
                      <a:pt x="19015" y="21387"/>
                    </a:cubicBezTo>
                    <a:cubicBezTo>
                      <a:pt x="19568" y="21387"/>
                      <a:pt x="20122" y="21174"/>
                      <a:pt x="20544" y="20747"/>
                    </a:cubicBezTo>
                    <a:cubicBezTo>
                      <a:pt x="21389" y="19894"/>
                      <a:pt x="21389" y="18511"/>
                      <a:pt x="20544" y="17659"/>
                    </a:cubicBezTo>
                    <a:cubicBezTo>
                      <a:pt x="20544" y="17659"/>
                      <a:pt x="13647" y="10694"/>
                      <a:pt x="13647" y="10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35" name="Rounded Rectangle"/>
            <p:cNvSpPr/>
            <p:nvPr/>
          </p:nvSpPr>
          <p:spPr>
            <a:xfrm>
              <a:off x="8784125" y="459479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grpSp>
          <p:nvGrpSpPr>
            <p:cNvPr id="638" name="Group"/>
            <p:cNvGrpSpPr/>
            <p:nvPr/>
          </p:nvGrpSpPr>
          <p:grpSpPr>
            <a:xfrm>
              <a:off x="10431171" y="4718911"/>
              <a:ext cx="508001" cy="508001"/>
              <a:chOff x="0" y="0"/>
              <a:chExt cx="508000" cy="508000"/>
            </a:xfrm>
          </p:grpSpPr>
          <p:sp>
            <p:nvSpPr>
              <p:cNvPr id="636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37" name="Shape"/>
              <p:cNvSpPr/>
              <p:nvPr/>
            </p:nvSpPr>
            <p:spPr>
              <a:xfrm>
                <a:off x="111913" y="124321"/>
                <a:ext cx="284173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7" h="21291" fill="norm" stroke="1" extrusionOk="0">
                    <a:moveTo>
                      <a:pt x="10681" y="21291"/>
                    </a:moveTo>
                    <a:cubicBezTo>
                      <a:pt x="10233" y="21291"/>
                      <a:pt x="9795" y="21121"/>
                      <a:pt x="9441" y="20803"/>
                    </a:cubicBezTo>
                    <a:lnTo>
                      <a:pt x="725" y="12955"/>
                    </a:lnTo>
                    <a:cubicBezTo>
                      <a:pt x="-117" y="12197"/>
                      <a:pt x="-244" y="10828"/>
                      <a:pt x="441" y="9895"/>
                    </a:cubicBezTo>
                    <a:cubicBezTo>
                      <a:pt x="1126" y="8965"/>
                      <a:pt x="2364" y="8824"/>
                      <a:pt x="3204" y="9581"/>
                    </a:cubicBezTo>
                    <a:lnTo>
                      <a:pt x="10095" y="15786"/>
                    </a:lnTo>
                    <a:lnTo>
                      <a:pt x="17391" y="1126"/>
                    </a:lnTo>
                    <a:cubicBezTo>
                      <a:pt x="17915" y="73"/>
                      <a:pt x="19111" y="-309"/>
                      <a:pt x="20059" y="271"/>
                    </a:cubicBezTo>
                    <a:cubicBezTo>
                      <a:pt x="21010" y="850"/>
                      <a:pt x="21356" y="2172"/>
                      <a:pt x="20832" y="3224"/>
                    </a:cubicBezTo>
                    <a:lnTo>
                      <a:pt x="12402" y="20166"/>
                    </a:lnTo>
                    <a:cubicBezTo>
                      <a:pt x="12121" y="20730"/>
                      <a:pt x="11628" y="21128"/>
                      <a:pt x="11056" y="21251"/>
                    </a:cubicBezTo>
                    <a:cubicBezTo>
                      <a:pt x="10932" y="21277"/>
                      <a:pt x="10806" y="21291"/>
                      <a:pt x="10681" y="21291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39" name="Rounded Rectangle"/>
            <p:cNvSpPr/>
            <p:nvPr/>
          </p:nvSpPr>
          <p:spPr>
            <a:xfrm>
              <a:off x="13015301" y="4594797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grpSp>
          <p:nvGrpSpPr>
            <p:cNvPr id="642" name="Group"/>
            <p:cNvGrpSpPr/>
            <p:nvPr/>
          </p:nvGrpSpPr>
          <p:grpSpPr>
            <a:xfrm>
              <a:off x="14649918" y="4727019"/>
              <a:ext cx="508001" cy="508001"/>
              <a:chOff x="0" y="0"/>
              <a:chExt cx="508000" cy="508000"/>
            </a:xfrm>
          </p:grpSpPr>
          <p:sp>
            <p:nvSpPr>
              <p:cNvPr id="640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41" name="Shape"/>
              <p:cNvSpPr/>
              <p:nvPr/>
            </p:nvSpPr>
            <p:spPr>
              <a:xfrm>
                <a:off x="124321" y="124321"/>
                <a:ext cx="259358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8" h="21387" fill="norm" stroke="1" extrusionOk="0">
                    <a:moveTo>
                      <a:pt x="13647" y="10694"/>
                    </a:moveTo>
                    <a:lnTo>
                      <a:pt x="20544" y="3729"/>
                    </a:lnTo>
                    <a:cubicBezTo>
                      <a:pt x="21389" y="2876"/>
                      <a:pt x="21389" y="1493"/>
                      <a:pt x="20544" y="640"/>
                    </a:cubicBezTo>
                    <a:cubicBezTo>
                      <a:pt x="19699" y="-213"/>
                      <a:pt x="18331" y="-213"/>
                      <a:pt x="17486" y="640"/>
                    </a:cubicBezTo>
                    <a:lnTo>
                      <a:pt x="10589" y="7605"/>
                    </a:lnTo>
                    <a:lnTo>
                      <a:pt x="3692" y="640"/>
                    </a:lnTo>
                    <a:cubicBezTo>
                      <a:pt x="2847" y="-213"/>
                      <a:pt x="1479" y="-213"/>
                      <a:pt x="634" y="640"/>
                    </a:cubicBezTo>
                    <a:cubicBezTo>
                      <a:pt x="-211" y="1493"/>
                      <a:pt x="-211" y="2876"/>
                      <a:pt x="634" y="3729"/>
                    </a:cubicBezTo>
                    <a:lnTo>
                      <a:pt x="7531" y="10694"/>
                    </a:lnTo>
                    <a:lnTo>
                      <a:pt x="634" y="17659"/>
                    </a:lnTo>
                    <a:cubicBezTo>
                      <a:pt x="-211" y="18511"/>
                      <a:pt x="-211" y="19894"/>
                      <a:pt x="634" y="20747"/>
                    </a:cubicBezTo>
                    <a:cubicBezTo>
                      <a:pt x="1056" y="21174"/>
                      <a:pt x="1610" y="21387"/>
                      <a:pt x="2163" y="21387"/>
                    </a:cubicBezTo>
                    <a:cubicBezTo>
                      <a:pt x="2716" y="21387"/>
                      <a:pt x="3270" y="21174"/>
                      <a:pt x="3692" y="20747"/>
                    </a:cubicBezTo>
                    <a:lnTo>
                      <a:pt x="10589" y="13782"/>
                    </a:lnTo>
                    <a:lnTo>
                      <a:pt x="17486" y="20747"/>
                    </a:lnTo>
                    <a:cubicBezTo>
                      <a:pt x="17908" y="21174"/>
                      <a:pt x="18462" y="21387"/>
                      <a:pt x="19015" y="21387"/>
                    </a:cubicBezTo>
                    <a:cubicBezTo>
                      <a:pt x="19568" y="21387"/>
                      <a:pt x="20122" y="21174"/>
                      <a:pt x="20544" y="20747"/>
                    </a:cubicBezTo>
                    <a:cubicBezTo>
                      <a:pt x="21389" y="19894"/>
                      <a:pt x="21389" y="18511"/>
                      <a:pt x="20544" y="17659"/>
                    </a:cubicBezTo>
                    <a:cubicBezTo>
                      <a:pt x="20544" y="17659"/>
                      <a:pt x="13647" y="10694"/>
                      <a:pt x="13647" y="10694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43" name="Rounded Rectangle"/>
            <p:cNvSpPr/>
            <p:nvPr/>
          </p:nvSpPr>
          <p:spPr>
            <a:xfrm>
              <a:off x="8784125" y="6656028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grpSp>
          <p:nvGrpSpPr>
            <p:cNvPr id="646" name="Group"/>
            <p:cNvGrpSpPr/>
            <p:nvPr/>
          </p:nvGrpSpPr>
          <p:grpSpPr>
            <a:xfrm>
              <a:off x="10434851" y="6797699"/>
              <a:ext cx="508001" cy="508001"/>
              <a:chOff x="0" y="0"/>
              <a:chExt cx="508000" cy="508000"/>
            </a:xfrm>
          </p:grpSpPr>
          <p:sp>
            <p:nvSpPr>
              <p:cNvPr id="644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45" name="Shape"/>
              <p:cNvSpPr/>
              <p:nvPr/>
            </p:nvSpPr>
            <p:spPr>
              <a:xfrm>
                <a:off x="111913" y="124321"/>
                <a:ext cx="284173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7" h="21291" fill="norm" stroke="1" extrusionOk="0">
                    <a:moveTo>
                      <a:pt x="10681" y="21291"/>
                    </a:moveTo>
                    <a:cubicBezTo>
                      <a:pt x="10233" y="21291"/>
                      <a:pt x="9795" y="21121"/>
                      <a:pt x="9441" y="20803"/>
                    </a:cubicBezTo>
                    <a:lnTo>
                      <a:pt x="725" y="12955"/>
                    </a:lnTo>
                    <a:cubicBezTo>
                      <a:pt x="-117" y="12197"/>
                      <a:pt x="-244" y="10828"/>
                      <a:pt x="441" y="9895"/>
                    </a:cubicBezTo>
                    <a:cubicBezTo>
                      <a:pt x="1126" y="8965"/>
                      <a:pt x="2364" y="8824"/>
                      <a:pt x="3204" y="9581"/>
                    </a:cubicBezTo>
                    <a:lnTo>
                      <a:pt x="10095" y="15786"/>
                    </a:lnTo>
                    <a:lnTo>
                      <a:pt x="17391" y="1126"/>
                    </a:lnTo>
                    <a:cubicBezTo>
                      <a:pt x="17915" y="73"/>
                      <a:pt x="19111" y="-309"/>
                      <a:pt x="20059" y="271"/>
                    </a:cubicBezTo>
                    <a:cubicBezTo>
                      <a:pt x="21010" y="850"/>
                      <a:pt x="21356" y="2172"/>
                      <a:pt x="20832" y="3224"/>
                    </a:cubicBezTo>
                    <a:lnTo>
                      <a:pt x="12402" y="20166"/>
                    </a:lnTo>
                    <a:cubicBezTo>
                      <a:pt x="12121" y="20730"/>
                      <a:pt x="11628" y="21128"/>
                      <a:pt x="11056" y="21251"/>
                    </a:cubicBezTo>
                    <a:cubicBezTo>
                      <a:pt x="10932" y="21277"/>
                      <a:pt x="10806" y="21291"/>
                      <a:pt x="10681" y="21291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647" name="Rounded Rectangle"/>
            <p:cNvSpPr/>
            <p:nvPr/>
          </p:nvSpPr>
          <p:spPr>
            <a:xfrm>
              <a:off x="13031683" y="6656028"/>
              <a:ext cx="3810001" cy="762001"/>
            </a:xfrm>
            <a:prstGeom prst="roundRect">
              <a:avLst>
                <a:gd name="adj" fmla="val 13333"/>
              </a:avLst>
            </a:prstGeom>
            <a:solidFill>
              <a:schemeClr val="accent1">
                <a:hueOff val="-78595"/>
                <a:satOff val="12505"/>
                <a:lumOff val="1387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grpSp>
          <p:nvGrpSpPr>
            <p:cNvPr id="650" name="Group"/>
            <p:cNvGrpSpPr/>
            <p:nvPr/>
          </p:nvGrpSpPr>
          <p:grpSpPr>
            <a:xfrm>
              <a:off x="14653600" y="6797699"/>
              <a:ext cx="508001" cy="508001"/>
              <a:chOff x="0" y="0"/>
              <a:chExt cx="508000" cy="508000"/>
            </a:xfrm>
          </p:grpSpPr>
          <p:sp>
            <p:nvSpPr>
              <p:cNvPr id="648" name="Circle"/>
              <p:cNvSpPr/>
              <p:nvPr/>
            </p:nvSpPr>
            <p:spPr>
              <a:xfrm>
                <a:off x="0" y="0"/>
                <a:ext cx="508000" cy="5080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49" name="Shape"/>
              <p:cNvSpPr/>
              <p:nvPr/>
            </p:nvSpPr>
            <p:spPr>
              <a:xfrm>
                <a:off x="111913" y="124321"/>
                <a:ext cx="284173" cy="2593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7" h="21291" fill="norm" stroke="1" extrusionOk="0">
                    <a:moveTo>
                      <a:pt x="10681" y="21291"/>
                    </a:moveTo>
                    <a:cubicBezTo>
                      <a:pt x="10233" y="21291"/>
                      <a:pt x="9795" y="21121"/>
                      <a:pt x="9441" y="20803"/>
                    </a:cubicBezTo>
                    <a:lnTo>
                      <a:pt x="725" y="12955"/>
                    </a:lnTo>
                    <a:cubicBezTo>
                      <a:pt x="-117" y="12197"/>
                      <a:pt x="-244" y="10828"/>
                      <a:pt x="441" y="9895"/>
                    </a:cubicBezTo>
                    <a:cubicBezTo>
                      <a:pt x="1126" y="8965"/>
                      <a:pt x="2364" y="8824"/>
                      <a:pt x="3204" y="9581"/>
                    </a:cubicBezTo>
                    <a:lnTo>
                      <a:pt x="10095" y="15786"/>
                    </a:lnTo>
                    <a:lnTo>
                      <a:pt x="17391" y="1126"/>
                    </a:lnTo>
                    <a:cubicBezTo>
                      <a:pt x="17915" y="73"/>
                      <a:pt x="19111" y="-309"/>
                      <a:pt x="20059" y="271"/>
                    </a:cubicBezTo>
                    <a:cubicBezTo>
                      <a:pt x="21010" y="850"/>
                      <a:pt x="21356" y="2172"/>
                      <a:pt x="20832" y="3224"/>
                    </a:cubicBezTo>
                    <a:lnTo>
                      <a:pt x="12402" y="20166"/>
                    </a:lnTo>
                    <a:cubicBezTo>
                      <a:pt x="12121" y="20730"/>
                      <a:pt x="11628" y="21128"/>
                      <a:pt x="11056" y="21251"/>
                    </a:cubicBezTo>
                    <a:cubicBezTo>
                      <a:pt x="10932" y="21277"/>
                      <a:pt x="10806" y="21291"/>
                      <a:pt x="10681" y="21291"/>
                    </a:cubicBez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How to prepare your data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How to prepare your data</a:t>
            </a:r>
          </a:p>
        </p:txBody>
      </p:sp>
      <p:grpSp>
        <p:nvGrpSpPr>
          <p:cNvPr id="722" name="Group"/>
          <p:cNvGrpSpPr/>
          <p:nvPr/>
        </p:nvGrpSpPr>
        <p:grpSpPr>
          <a:xfrm>
            <a:off x="-586495" y="3066704"/>
            <a:ext cx="13857734" cy="10656822"/>
            <a:chOff x="0" y="0"/>
            <a:chExt cx="13857732" cy="10656821"/>
          </a:xfrm>
        </p:grpSpPr>
        <p:grpSp>
          <p:nvGrpSpPr>
            <p:cNvPr id="712" name="Group"/>
            <p:cNvGrpSpPr/>
            <p:nvPr/>
          </p:nvGrpSpPr>
          <p:grpSpPr>
            <a:xfrm>
              <a:off x="0" y="5526220"/>
              <a:ext cx="13857733" cy="5130602"/>
              <a:chOff x="-567679" y="0"/>
              <a:chExt cx="13857732" cy="5130601"/>
            </a:xfrm>
          </p:grpSpPr>
          <p:grpSp>
            <p:nvGrpSpPr>
              <p:cNvPr id="659" name="Group"/>
              <p:cNvGrpSpPr/>
              <p:nvPr/>
            </p:nvGrpSpPr>
            <p:grpSpPr>
              <a:xfrm>
                <a:off x="10296525" y="3772892"/>
                <a:ext cx="2708275" cy="1357710"/>
                <a:chOff x="0" y="0"/>
                <a:chExt cx="2708275" cy="1357709"/>
              </a:xfrm>
            </p:grpSpPr>
            <p:sp>
              <p:nvSpPr>
                <p:cNvPr id="656" name="Shape"/>
                <p:cNvSpPr/>
                <p:nvPr/>
              </p:nvSpPr>
              <p:spPr>
                <a:xfrm>
                  <a:off x="0" y="0"/>
                  <a:ext cx="101600" cy="1357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493"/>
                      </a:lnTo>
                      <a:lnTo>
                        <a:pt x="759" y="21600"/>
                      </a:lnTo>
                      <a:lnTo>
                        <a:pt x="21600" y="21600"/>
                      </a:lnTo>
                      <a:lnTo>
                        <a:pt x="21600" y="44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49AB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657" name="Shape"/>
                <p:cNvSpPr/>
                <p:nvPr/>
              </p:nvSpPr>
              <p:spPr>
                <a:xfrm>
                  <a:off x="0" y="6350"/>
                  <a:ext cx="2708275" cy="273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81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658" name="Rectangle"/>
                <p:cNvSpPr/>
                <p:nvPr/>
              </p:nvSpPr>
              <p:spPr>
                <a:xfrm>
                  <a:off x="101600" y="279400"/>
                  <a:ext cx="2606675" cy="1078310"/>
                </a:xfrm>
                <a:prstGeom prst="rect">
                  <a:avLst/>
                </a:pr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662" name="Group"/>
              <p:cNvGrpSpPr/>
              <p:nvPr/>
            </p:nvGrpSpPr>
            <p:grpSpPr>
              <a:xfrm>
                <a:off x="0" y="3779242"/>
                <a:ext cx="2479675" cy="1351360"/>
                <a:chOff x="0" y="0"/>
                <a:chExt cx="2479675" cy="1351359"/>
              </a:xfrm>
            </p:grpSpPr>
            <p:sp>
              <p:nvSpPr>
                <p:cNvPr id="660" name="Rectangle"/>
                <p:cNvSpPr/>
                <p:nvPr/>
              </p:nvSpPr>
              <p:spPr>
                <a:xfrm>
                  <a:off x="0" y="273050"/>
                  <a:ext cx="2479675" cy="1078310"/>
                </a:xfrm>
                <a:prstGeom prst="rect">
                  <a:avLst/>
                </a:pr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661" name="Shape"/>
                <p:cNvSpPr/>
                <p:nvPr/>
              </p:nvSpPr>
              <p:spPr>
                <a:xfrm>
                  <a:off x="0" y="0"/>
                  <a:ext cx="2479675" cy="273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07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670" name="Group"/>
              <p:cNvGrpSpPr/>
              <p:nvPr/>
            </p:nvGrpSpPr>
            <p:grpSpPr>
              <a:xfrm>
                <a:off x="-567680" y="3772892"/>
                <a:ext cx="13857734" cy="1357710"/>
                <a:chOff x="-6955779" y="0"/>
                <a:chExt cx="13857732" cy="1357709"/>
              </a:xfrm>
            </p:grpSpPr>
            <p:grpSp>
              <p:nvGrpSpPr>
                <p:cNvPr id="666" name="Group"/>
                <p:cNvGrpSpPr/>
                <p:nvPr/>
              </p:nvGrpSpPr>
              <p:grpSpPr>
                <a:xfrm>
                  <a:off x="0" y="0"/>
                  <a:ext cx="3908425" cy="1357710"/>
                  <a:chOff x="0" y="0"/>
                  <a:chExt cx="3908425" cy="1357709"/>
                </a:xfrm>
              </p:grpSpPr>
              <p:sp>
                <p:nvSpPr>
                  <p:cNvPr id="663" name="Shape"/>
                  <p:cNvSpPr/>
                  <p:nvPr/>
                </p:nvSpPr>
                <p:spPr>
                  <a:xfrm>
                    <a:off x="0" y="0"/>
                    <a:ext cx="101600" cy="13577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493"/>
                        </a:lnTo>
                        <a:lnTo>
                          <a:pt x="759" y="21600"/>
                        </a:lnTo>
                        <a:lnTo>
                          <a:pt x="21600" y="21600"/>
                        </a:lnTo>
                        <a:lnTo>
                          <a:pt x="21600" y="44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664" name="Shape"/>
                  <p:cNvSpPr/>
                  <p:nvPr/>
                </p:nvSpPr>
                <p:spPr>
                  <a:xfrm>
                    <a:off x="0" y="6350"/>
                    <a:ext cx="3908277" cy="273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665" name="Rectangle"/>
                  <p:cNvSpPr/>
                  <p:nvPr/>
                </p:nvSpPr>
                <p:spPr>
                  <a:xfrm>
                    <a:off x="101600" y="279400"/>
                    <a:ext cx="3806825" cy="1078310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667" name="Metadata"/>
                <p:cNvSpPr txBox="1"/>
                <p:nvPr/>
              </p:nvSpPr>
              <p:spPr>
                <a:xfrm>
                  <a:off x="419628" y="660114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Metadata</a:t>
                  </a:r>
                </a:p>
              </p:txBody>
            </p:sp>
            <p:sp>
              <p:nvSpPr>
                <p:cNvPr id="668" name="Back-Up"/>
                <p:cNvSpPr txBox="1"/>
                <p:nvPr/>
              </p:nvSpPr>
              <p:spPr>
                <a:xfrm>
                  <a:off x="-6955780" y="660114"/>
                  <a:ext cx="3170919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Back-Up</a:t>
                  </a:r>
                </a:p>
              </p:txBody>
            </p:sp>
            <p:sp>
              <p:nvSpPr>
                <p:cNvPr id="669" name="Code"/>
                <p:cNvSpPr txBox="1"/>
                <p:nvPr/>
              </p:nvSpPr>
              <p:spPr>
                <a:xfrm>
                  <a:off x="3731035" y="660114"/>
                  <a:ext cx="3170919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Code</a:t>
                  </a:r>
                </a:p>
              </p:txBody>
            </p:sp>
          </p:grpSp>
          <p:grpSp>
            <p:nvGrpSpPr>
              <p:cNvPr id="676" name="Group"/>
              <p:cNvGrpSpPr/>
              <p:nvPr/>
            </p:nvGrpSpPr>
            <p:grpSpPr>
              <a:xfrm>
                <a:off x="2479675" y="3772892"/>
                <a:ext cx="3908425" cy="1357710"/>
                <a:chOff x="0" y="0"/>
                <a:chExt cx="3908425" cy="1357709"/>
              </a:xfrm>
            </p:grpSpPr>
            <p:grpSp>
              <p:nvGrpSpPr>
                <p:cNvPr id="674" name="Group"/>
                <p:cNvGrpSpPr/>
                <p:nvPr/>
              </p:nvGrpSpPr>
              <p:grpSpPr>
                <a:xfrm>
                  <a:off x="0" y="0"/>
                  <a:ext cx="3908425" cy="1357710"/>
                  <a:chOff x="0" y="0"/>
                  <a:chExt cx="3908425" cy="1357709"/>
                </a:xfrm>
              </p:grpSpPr>
              <p:sp>
                <p:nvSpPr>
                  <p:cNvPr id="671" name="Shape"/>
                  <p:cNvSpPr/>
                  <p:nvPr/>
                </p:nvSpPr>
                <p:spPr>
                  <a:xfrm>
                    <a:off x="0" y="0"/>
                    <a:ext cx="101600" cy="13577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493"/>
                        </a:lnTo>
                        <a:lnTo>
                          <a:pt x="759" y="21600"/>
                        </a:lnTo>
                        <a:lnTo>
                          <a:pt x="21600" y="21600"/>
                        </a:lnTo>
                        <a:lnTo>
                          <a:pt x="21600" y="44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672" name="Shape"/>
                  <p:cNvSpPr/>
                  <p:nvPr/>
                </p:nvSpPr>
                <p:spPr>
                  <a:xfrm>
                    <a:off x="148" y="6350"/>
                    <a:ext cx="3908277" cy="273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673" name="Rectangle"/>
                  <p:cNvSpPr/>
                  <p:nvPr/>
                </p:nvSpPr>
                <p:spPr>
                  <a:xfrm>
                    <a:off x="101600" y="279400"/>
                    <a:ext cx="3806825" cy="1078310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675" name="Tidy Data"/>
                <p:cNvSpPr txBox="1"/>
                <p:nvPr/>
              </p:nvSpPr>
              <p:spPr>
                <a:xfrm>
                  <a:off x="419628" y="660114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Tidy Data</a:t>
                  </a:r>
                </a:p>
              </p:txBody>
            </p:sp>
          </p:grpSp>
          <p:grpSp>
            <p:nvGrpSpPr>
              <p:cNvPr id="679" name="Group"/>
              <p:cNvGrpSpPr/>
              <p:nvPr/>
            </p:nvGrpSpPr>
            <p:grpSpPr>
              <a:xfrm>
                <a:off x="0" y="2555676"/>
                <a:ext cx="640160" cy="1496617"/>
                <a:chOff x="0" y="0"/>
                <a:chExt cx="640159" cy="1496615"/>
              </a:xfrm>
            </p:grpSpPr>
            <p:sp>
              <p:nvSpPr>
                <p:cNvPr id="677" name="Rectangle"/>
                <p:cNvSpPr/>
                <p:nvPr/>
              </p:nvSpPr>
              <p:spPr>
                <a:xfrm>
                  <a:off x="0" y="222250"/>
                  <a:ext cx="640160" cy="1274366"/>
                </a:xfrm>
                <a:prstGeom prst="rect">
                  <a:avLst/>
                </a:pr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678" name="Shape"/>
                <p:cNvSpPr/>
                <p:nvPr/>
              </p:nvSpPr>
              <p:spPr>
                <a:xfrm>
                  <a:off x="0" y="0"/>
                  <a:ext cx="640160" cy="2222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1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A8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685" name="Group"/>
              <p:cNvGrpSpPr/>
              <p:nvPr/>
            </p:nvGrpSpPr>
            <p:grpSpPr>
              <a:xfrm>
                <a:off x="639985" y="2549128"/>
                <a:ext cx="3908277" cy="1503165"/>
                <a:chOff x="0" y="0"/>
                <a:chExt cx="3908276" cy="1503164"/>
              </a:xfrm>
            </p:grpSpPr>
            <p:grpSp>
              <p:nvGrpSpPr>
                <p:cNvPr id="683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680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681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682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684" name="Interoperable"/>
                <p:cNvSpPr txBox="1"/>
                <p:nvPr/>
              </p:nvSpPr>
              <p:spPr>
                <a:xfrm>
                  <a:off x="92189" y="609314"/>
                  <a:ext cx="3723898" cy="5689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Interoperable</a:t>
                  </a:r>
                </a:p>
              </p:txBody>
            </p:sp>
          </p:grpSp>
          <p:grpSp>
            <p:nvGrpSpPr>
              <p:cNvPr id="691" name="Group"/>
              <p:cNvGrpSpPr/>
              <p:nvPr/>
            </p:nvGrpSpPr>
            <p:grpSpPr>
              <a:xfrm>
                <a:off x="4548261" y="2549128"/>
                <a:ext cx="3908278" cy="1503165"/>
                <a:chOff x="0" y="0"/>
                <a:chExt cx="3908276" cy="1503164"/>
              </a:xfrm>
            </p:grpSpPr>
            <p:grpSp>
              <p:nvGrpSpPr>
                <p:cNvPr id="689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686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72B1D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687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EC3E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688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49AB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690" name="Best Practices"/>
                <p:cNvSpPr txBox="1"/>
                <p:nvPr/>
              </p:nvSpPr>
              <p:spPr>
                <a:xfrm>
                  <a:off x="132097" y="628129"/>
                  <a:ext cx="3644082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Best Practices</a:t>
                  </a:r>
                </a:p>
              </p:txBody>
            </p:sp>
          </p:grpSp>
          <p:grpSp>
            <p:nvGrpSpPr>
              <p:cNvPr id="697" name="Group"/>
              <p:cNvGrpSpPr/>
              <p:nvPr/>
            </p:nvGrpSpPr>
            <p:grpSpPr>
              <a:xfrm>
                <a:off x="8456538" y="2549128"/>
                <a:ext cx="3908277" cy="1503165"/>
                <a:chOff x="0" y="0"/>
                <a:chExt cx="3908276" cy="1503164"/>
              </a:xfrm>
            </p:grpSpPr>
            <p:grpSp>
              <p:nvGrpSpPr>
                <p:cNvPr id="695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692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693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694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696" name="Version…"/>
                <p:cNvSpPr txBox="1"/>
                <p:nvPr/>
              </p:nvSpPr>
              <p:spPr>
                <a:xfrm>
                  <a:off x="191629" y="345907"/>
                  <a:ext cx="3525019" cy="10927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  <a:r>
                    <a:t>Version </a:t>
                  </a:r>
                </a:p>
                <a:p>
                  <a: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  <a:r>
                    <a:t>Control</a:t>
                  </a:r>
                </a:p>
              </p:txBody>
            </p:sp>
          </p:grpSp>
          <p:sp>
            <p:nvSpPr>
              <p:cNvPr id="698" name="Shape"/>
              <p:cNvSpPr/>
              <p:nvPr/>
            </p:nvSpPr>
            <p:spPr>
              <a:xfrm>
                <a:off x="0" y="1280914"/>
                <a:ext cx="2479675" cy="222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C3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699" name="Rectangle"/>
              <p:cNvSpPr/>
              <p:nvPr/>
            </p:nvSpPr>
            <p:spPr>
              <a:xfrm>
                <a:off x="0" y="1503164"/>
                <a:ext cx="2479675" cy="1274763"/>
              </a:xfrm>
              <a:prstGeom prst="rect">
                <a:avLst/>
              </a:prstGeom>
              <a:solidFill>
                <a:srgbClr val="72B1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grpSp>
            <p:nvGrpSpPr>
              <p:cNvPr id="705" name="Group"/>
              <p:cNvGrpSpPr/>
              <p:nvPr/>
            </p:nvGrpSpPr>
            <p:grpSpPr>
              <a:xfrm>
                <a:off x="2479823" y="1281096"/>
                <a:ext cx="3908277" cy="1497602"/>
                <a:chOff x="0" y="0"/>
                <a:chExt cx="3908276" cy="1497600"/>
              </a:xfrm>
            </p:grpSpPr>
            <p:grpSp>
              <p:nvGrpSpPr>
                <p:cNvPr id="703" name="Group"/>
                <p:cNvGrpSpPr/>
                <p:nvPr/>
              </p:nvGrpSpPr>
              <p:grpSpPr>
                <a:xfrm>
                  <a:off x="0" y="0"/>
                  <a:ext cx="3908277" cy="1497601"/>
                  <a:chOff x="0" y="0"/>
                  <a:chExt cx="3908276" cy="1497600"/>
                </a:xfrm>
              </p:grpSpPr>
              <p:sp>
                <p:nvSpPr>
                  <p:cNvPr id="700" name="Rectangle"/>
                  <p:cNvSpPr/>
                  <p:nvPr/>
                </p:nvSpPr>
                <p:spPr>
                  <a:xfrm>
                    <a:off x="101600" y="223036"/>
                    <a:ext cx="3806677" cy="1274565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01" name="Shape"/>
                  <p:cNvSpPr/>
                  <p:nvPr/>
                </p:nvSpPr>
                <p:spPr>
                  <a:xfrm>
                    <a:off x="0" y="786"/>
                    <a:ext cx="3908277" cy="2222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3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02" name="Shape"/>
                  <p:cNvSpPr/>
                  <p:nvPr/>
                </p:nvSpPr>
                <p:spPr>
                  <a:xfrm>
                    <a:off x="287" y="0"/>
                    <a:ext cx="101313" cy="14976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69" y="0"/>
                        </a:moveTo>
                        <a:lnTo>
                          <a:pt x="21600" y="3217"/>
                        </a:lnTo>
                        <a:lnTo>
                          <a:pt x="21600" y="21600"/>
                        </a:lnTo>
                        <a:lnTo>
                          <a:pt x="0" y="18429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704" name="Accesible"/>
                <p:cNvSpPr txBox="1"/>
                <p:nvPr/>
              </p:nvSpPr>
              <p:spPr>
                <a:xfrm>
                  <a:off x="419479" y="603751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Accesible</a:t>
                  </a:r>
                </a:p>
              </p:txBody>
            </p:sp>
          </p:grpSp>
          <p:grpSp>
            <p:nvGrpSpPr>
              <p:cNvPr id="711" name="Group"/>
              <p:cNvGrpSpPr/>
              <p:nvPr/>
            </p:nvGrpSpPr>
            <p:grpSpPr>
              <a:xfrm>
                <a:off x="551085" y="0"/>
                <a:ext cx="3933677" cy="1503165"/>
                <a:chOff x="0" y="0"/>
                <a:chExt cx="3933676" cy="1503164"/>
              </a:xfrm>
            </p:grpSpPr>
            <p:grpSp>
              <p:nvGrpSpPr>
                <p:cNvPr id="709" name="Group"/>
                <p:cNvGrpSpPr/>
                <p:nvPr/>
              </p:nvGrpSpPr>
              <p:grpSpPr>
                <a:xfrm>
                  <a:off x="0" y="0"/>
                  <a:ext cx="3933677" cy="1503165"/>
                  <a:chOff x="0" y="0"/>
                  <a:chExt cx="3933676" cy="1503164"/>
                </a:xfrm>
              </p:grpSpPr>
              <p:sp>
                <p:nvSpPr>
                  <p:cNvPr id="706" name="Rectangle"/>
                  <p:cNvSpPr/>
                  <p:nvPr/>
                </p:nvSpPr>
                <p:spPr>
                  <a:xfrm>
                    <a:off x="0" y="228600"/>
                    <a:ext cx="3806677" cy="1274565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07" name="Shape"/>
                  <p:cNvSpPr/>
                  <p:nvPr/>
                </p:nvSpPr>
                <p:spPr>
                  <a:xfrm>
                    <a:off x="0" y="6350"/>
                    <a:ext cx="39336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697" y="0"/>
                        </a:moveTo>
                        <a:lnTo>
                          <a:pt x="21600" y="0"/>
                        </a:lnTo>
                        <a:lnTo>
                          <a:pt x="20903" y="21600"/>
                        </a:lnTo>
                        <a:lnTo>
                          <a:pt x="0" y="21600"/>
                        </a:lnTo>
                        <a:lnTo>
                          <a:pt x="697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08" name="Shape"/>
                  <p:cNvSpPr/>
                  <p:nvPr/>
                </p:nvSpPr>
                <p:spPr>
                  <a:xfrm>
                    <a:off x="3806676" y="0"/>
                    <a:ext cx="127001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3285"/>
                        </a:moveTo>
                        <a:lnTo>
                          <a:pt x="21600" y="0"/>
                        </a:lnTo>
                        <a:lnTo>
                          <a:pt x="21600" y="18315"/>
                        </a:lnTo>
                        <a:lnTo>
                          <a:pt x="0" y="21600"/>
                        </a:lnTo>
                        <a:lnTo>
                          <a:pt x="0" y="3285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710" name="Findable"/>
                <p:cNvSpPr txBox="1"/>
                <p:nvPr/>
              </p:nvSpPr>
              <p:spPr>
                <a:xfrm>
                  <a:off x="317879" y="609313"/>
                  <a:ext cx="3170918" cy="5131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Findable</a:t>
                  </a:r>
                </a:p>
              </p:txBody>
            </p:sp>
          </p:grpSp>
        </p:grpSp>
        <p:grpSp>
          <p:nvGrpSpPr>
            <p:cNvPr id="721" name="Group"/>
            <p:cNvGrpSpPr/>
            <p:nvPr/>
          </p:nvGrpSpPr>
          <p:grpSpPr>
            <a:xfrm>
              <a:off x="497184" y="-1"/>
              <a:ext cx="6626472" cy="4633279"/>
              <a:chOff x="0" y="0"/>
              <a:chExt cx="6626470" cy="4633277"/>
            </a:xfrm>
          </p:grpSpPr>
          <p:sp>
            <p:nvSpPr>
              <p:cNvPr id="713" name="Shape"/>
              <p:cNvSpPr/>
              <p:nvPr/>
            </p:nvSpPr>
            <p:spPr>
              <a:xfrm flipH="1">
                <a:off x="2423286" y="2048797"/>
                <a:ext cx="3995827" cy="2098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0" y="0"/>
                    </a:moveTo>
                    <a:lnTo>
                      <a:pt x="21600" y="8815"/>
                    </a:lnTo>
                    <a:lnTo>
                      <a:pt x="20050" y="21600"/>
                    </a:lnTo>
                    <a:lnTo>
                      <a:pt x="0" y="12785"/>
                    </a:lnTo>
                    <a:close/>
                  </a:path>
                </a:pathLst>
              </a:custGeom>
              <a:solidFill>
                <a:srgbClr val="72B1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714" name="Shape"/>
              <p:cNvSpPr/>
              <p:nvPr/>
            </p:nvSpPr>
            <p:spPr>
              <a:xfrm flipH="1">
                <a:off x="2707881" y="3290372"/>
                <a:ext cx="3917428" cy="1342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6" y="0"/>
                    </a:moveTo>
                    <a:lnTo>
                      <a:pt x="21600" y="13732"/>
                    </a:lnTo>
                    <a:lnTo>
                      <a:pt x="19821" y="21600"/>
                    </a:lnTo>
                    <a:lnTo>
                      <a:pt x="0" y="7827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649AB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715" name="Shape"/>
              <p:cNvSpPr/>
              <p:nvPr/>
            </p:nvSpPr>
            <p:spPr>
              <a:xfrm flipH="1">
                <a:off x="6133603" y="2052253"/>
                <a:ext cx="492868" cy="1727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650" y="5355"/>
                    </a:moveTo>
                    <a:lnTo>
                      <a:pt x="21600" y="0"/>
                    </a:lnTo>
                    <a:lnTo>
                      <a:pt x="9197" y="15447"/>
                    </a:lnTo>
                    <a:lnTo>
                      <a:pt x="0" y="21600"/>
                    </a:lnTo>
                    <a:lnTo>
                      <a:pt x="13650" y="5355"/>
                    </a:lnTo>
                    <a:close/>
                  </a:path>
                </a:pathLst>
              </a:custGeom>
              <a:solidFill>
                <a:srgbClr val="7EC3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716" name="Shape"/>
              <p:cNvSpPr/>
              <p:nvPr/>
            </p:nvSpPr>
            <p:spPr>
              <a:xfrm flipH="1">
                <a:off x="1053978" y="1370487"/>
                <a:ext cx="829950" cy="1162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0" h="21541" fill="norm" stroke="1" extrusionOk="0">
                    <a:moveTo>
                      <a:pt x="12418" y="3"/>
                    </a:moveTo>
                    <a:cubicBezTo>
                      <a:pt x="10396" y="-59"/>
                      <a:pt x="8692" y="872"/>
                      <a:pt x="7005" y="1666"/>
                    </a:cubicBezTo>
                    <a:cubicBezTo>
                      <a:pt x="5541" y="2355"/>
                      <a:pt x="3994" y="2954"/>
                      <a:pt x="2595" y="3710"/>
                    </a:cubicBezTo>
                    <a:cubicBezTo>
                      <a:pt x="1651" y="4220"/>
                      <a:pt x="781" y="4798"/>
                      <a:pt x="0" y="5434"/>
                    </a:cubicBezTo>
                    <a:cubicBezTo>
                      <a:pt x="544" y="5215"/>
                      <a:pt x="1135" y="5064"/>
                      <a:pt x="1748" y="4985"/>
                    </a:cubicBezTo>
                    <a:cubicBezTo>
                      <a:pt x="2731" y="4858"/>
                      <a:pt x="3737" y="4921"/>
                      <a:pt x="4708" y="5088"/>
                    </a:cubicBezTo>
                    <a:cubicBezTo>
                      <a:pt x="6532" y="5401"/>
                      <a:pt x="8204" y="6073"/>
                      <a:pt x="9469" y="7065"/>
                    </a:cubicBezTo>
                    <a:cubicBezTo>
                      <a:pt x="11100" y="8345"/>
                      <a:pt x="11904" y="10022"/>
                      <a:pt x="12342" y="11726"/>
                    </a:cubicBezTo>
                    <a:cubicBezTo>
                      <a:pt x="13191" y="15020"/>
                      <a:pt x="12746" y="18418"/>
                      <a:pt x="11057" y="21541"/>
                    </a:cubicBezTo>
                    <a:cubicBezTo>
                      <a:pt x="12133" y="21095"/>
                      <a:pt x="13209" y="20649"/>
                      <a:pt x="14285" y="20203"/>
                    </a:cubicBezTo>
                    <a:cubicBezTo>
                      <a:pt x="14721" y="20023"/>
                      <a:pt x="15156" y="19842"/>
                      <a:pt x="15592" y="19662"/>
                    </a:cubicBezTo>
                    <a:lnTo>
                      <a:pt x="21034" y="17497"/>
                    </a:lnTo>
                    <a:cubicBezTo>
                      <a:pt x="21570" y="15359"/>
                      <a:pt x="21600" y="13171"/>
                      <a:pt x="21122" y="11026"/>
                    </a:cubicBezTo>
                    <a:cubicBezTo>
                      <a:pt x="20680" y="9043"/>
                      <a:pt x="19808" y="7128"/>
                      <a:pt x="18925" y="5231"/>
                    </a:cubicBezTo>
                    <a:cubicBezTo>
                      <a:pt x="17754" y="2716"/>
                      <a:pt x="15964" y="112"/>
                      <a:pt x="12418" y="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717" name="Shape"/>
              <p:cNvSpPr/>
              <p:nvPr/>
            </p:nvSpPr>
            <p:spPr>
              <a:xfrm flipH="1">
                <a:off x="1070679" y="2302704"/>
                <a:ext cx="124019" cy="130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80" fill="norm" stroke="1" extrusionOk="0">
                    <a:moveTo>
                      <a:pt x="10228" y="21214"/>
                    </a:moveTo>
                    <a:cubicBezTo>
                      <a:pt x="7229" y="21600"/>
                      <a:pt x="4425" y="20248"/>
                      <a:pt x="2526" y="18163"/>
                    </a:cubicBezTo>
                    <a:cubicBezTo>
                      <a:pt x="1175" y="16680"/>
                      <a:pt x="299" y="14872"/>
                      <a:pt x="0" y="12945"/>
                    </a:cubicBezTo>
                    <a:lnTo>
                      <a:pt x="21600" y="0"/>
                    </a:lnTo>
                    <a:cubicBezTo>
                      <a:pt x="20937" y="3087"/>
                      <a:pt x="20239" y="6167"/>
                      <a:pt x="19507" y="9240"/>
                    </a:cubicBezTo>
                    <a:cubicBezTo>
                      <a:pt x="18210" y="14684"/>
                      <a:pt x="15878" y="20486"/>
                      <a:pt x="10228" y="21214"/>
                    </a:cubicBezTo>
                    <a:close/>
                  </a:path>
                </a:pathLst>
              </a:custGeom>
              <a:solidFill>
                <a:srgbClr val="3484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718" name="Shape"/>
              <p:cNvSpPr/>
              <p:nvPr/>
            </p:nvSpPr>
            <p:spPr>
              <a:xfrm flipH="1">
                <a:off x="0" y="0"/>
                <a:ext cx="1583532" cy="24324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37" y="11320"/>
                    </a:lnTo>
                    <a:cubicBezTo>
                      <a:pt x="926" y="11497"/>
                      <a:pt x="591" y="11739"/>
                      <a:pt x="357" y="12021"/>
                    </a:cubicBezTo>
                    <a:cubicBezTo>
                      <a:pt x="145" y="12277"/>
                      <a:pt x="22" y="12559"/>
                      <a:pt x="0" y="12849"/>
                    </a:cubicBezTo>
                    <a:lnTo>
                      <a:pt x="1207" y="12419"/>
                    </a:lnTo>
                    <a:cubicBezTo>
                      <a:pt x="1576" y="12310"/>
                      <a:pt x="1997" y="12294"/>
                      <a:pt x="2382" y="12377"/>
                    </a:cubicBezTo>
                    <a:cubicBezTo>
                      <a:pt x="2885" y="12485"/>
                      <a:pt x="3263" y="12742"/>
                      <a:pt x="3600" y="13008"/>
                    </a:cubicBezTo>
                    <a:cubicBezTo>
                      <a:pt x="5684" y="14649"/>
                      <a:pt x="6639" y="16745"/>
                      <a:pt x="6994" y="18855"/>
                    </a:cubicBezTo>
                    <a:cubicBezTo>
                      <a:pt x="7126" y="19639"/>
                      <a:pt x="7172" y="20450"/>
                      <a:pt x="6615" y="21156"/>
                    </a:cubicBezTo>
                    <a:cubicBezTo>
                      <a:pt x="6490" y="21315"/>
                      <a:pt x="6335" y="21465"/>
                      <a:pt x="6155" y="21600"/>
                    </a:cubicBezTo>
                    <a:cubicBezTo>
                      <a:pt x="6975" y="21485"/>
                      <a:pt x="7775" y="21313"/>
                      <a:pt x="8537" y="21085"/>
                    </a:cubicBezTo>
                    <a:cubicBezTo>
                      <a:pt x="8951" y="20962"/>
                      <a:pt x="9354" y="20821"/>
                      <a:pt x="9755" y="20680"/>
                    </a:cubicBezTo>
                    <a:cubicBezTo>
                      <a:pt x="13799" y="19263"/>
                      <a:pt x="17728" y="17713"/>
                      <a:pt x="21530" y="16035"/>
                    </a:cubicBezTo>
                    <a:lnTo>
                      <a:pt x="21600" y="80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719" name="Open"/>
              <p:cNvSpPr txBox="1"/>
              <p:nvPr/>
            </p:nvSpPr>
            <p:spPr>
              <a:xfrm rot="20880820">
                <a:off x="2835740" y="2737476"/>
                <a:ext cx="3170918" cy="720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defRPr b="1" cap="all" sz="4500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Open</a:t>
                </a:r>
              </a:p>
            </p:txBody>
          </p:sp>
          <p:sp>
            <p:nvSpPr>
              <p:cNvPr id="720" name="Shape"/>
              <p:cNvSpPr/>
              <p:nvPr/>
            </p:nvSpPr>
            <p:spPr>
              <a:xfrm flipH="1">
                <a:off x="1354120" y="1603842"/>
                <a:ext cx="3884110" cy="1889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7" h="21446" fill="norm" stroke="1" extrusionOk="0">
                    <a:moveTo>
                      <a:pt x="10776" y="12779"/>
                    </a:moveTo>
                    <a:cubicBezTo>
                      <a:pt x="10060" y="13747"/>
                      <a:pt x="9448" y="14995"/>
                      <a:pt x="8785" y="16109"/>
                    </a:cubicBezTo>
                    <a:cubicBezTo>
                      <a:pt x="8321" y="16889"/>
                      <a:pt x="7811" y="17713"/>
                      <a:pt x="7765" y="18932"/>
                    </a:cubicBezTo>
                    <a:cubicBezTo>
                      <a:pt x="7744" y="19504"/>
                      <a:pt x="7839" y="20066"/>
                      <a:pt x="8024" y="20497"/>
                    </a:cubicBezTo>
                    <a:cubicBezTo>
                      <a:pt x="8229" y="20975"/>
                      <a:pt x="8521" y="21242"/>
                      <a:pt x="8827" y="21365"/>
                    </a:cubicBezTo>
                    <a:cubicBezTo>
                      <a:pt x="9194" y="21514"/>
                      <a:pt x="9573" y="21460"/>
                      <a:pt x="9923" y="21180"/>
                    </a:cubicBezTo>
                    <a:cubicBezTo>
                      <a:pt x="10404" y="20795"/>
                      <a:pt x="10774" y="20029"/>
                      <a:pt x="11171" y="19359"/>
                    </a:cubicBezTo>
                    <a:cubicBezTo>
                      <a:pt x="11993" y="17973"/>
                      <a:pt x="12947" y="16979"/>
                      <a:pt x="13889" y="15967"/>
                    </a:cubicBezTo>
                    <a:cubicBezTo>
                      <a:pt x="14529" y="15280"/>
                      <a:pt x="15169" y="14579"/>
                      <a:pt x="15863" y="14165"/>
                    </a:cubicBezTo>
                    <a:cubicBezTo>
                      <a:pt x="16585" y="13735"/>
                      <a:pt x="17344" y="13629"/>
                      <a:pt x="18063" y="13183"/>
                    </a:cubicBezTo>
                    <a:cubicBezTo>
                      <a:pt x="18703" y="12786"/>
                      <a:pt x="19294" y="12124"/>
                      <a:pt x="19922" y="11661"/>
                    </a:cubicBezTo>
                    <a:cubicBezTo>
                      <a:pt x="20448" y="11274"/>
                      <a:pt x="21025" y="10965"/>
                      <a:pt x="21334" y="10009"/>
                    </a:cubicBezTo>
                    <a:cubicBezTo>
                      <a:pt x="21543" y="9362"/>
                      <a:pt x="21580" y="8568"/>
                      <a:pt x="21586" y="7794"/>
                    </a:cubicBezTo>
                    <a:cubicBezTo>
                      <a:pt x="21600" y="6110"/>
                      <a:pt x="21439" y="4398"/>
                      <a:pt x="21124" y="3021"/>
                    </a:cubicBezTo>
                    <a:cubicBezTo>
                      <a:pt x="20823" y="1705"/>
                      <a:pt x="20365" y="672"/>
                      <a:pt x="19654" y="363"/>
                    </a:cubicBezTo>
                    <a:cubicBezTo>
                      <a:pt x="19390" y="248"/>
                      <a:pt x="19116" y="276"/>
                      <a:pt x="18859" y="445"/>
                    </a:cubicBezTo>
                    <a:cubicBezTo>
                      <a:pt x="18754" y="569"/>
                      <a:pt x="18645" y="676"/>
                      <a:pt x="18532" y="766"/>
                    </a:cubicBezTo>
                    <a:cubicBezTo>
                      <a:pt x="17648" y="1471"/>
                      <a:pt x="16751" y="1103"/>
                      <a:pt x="15829" y="829"/>
                    </a:cubicBezTo>
                    <a:cubicBezTo>
                      <a:pt x="14924" y="561"/>
                      <a:pt x="13958" y="432"/>
                      <a:pt x="13032" y="231"/>
                    </a:cubicBezTo>
                    <a:cubicBezTo>
                      <a:pt x="12351" y="82"/>
                      <a:pt x="11668" y="-86"/>
                      <a:pt x="10986" y="51"/>
                    </a:cubicBezTo>
                    <a:cubicBezTo>
                      <a:pt x="10341" y="180"/>
                      <a:pt x="9719" y="583"/>
                      <a:pt x="9101" y="976"/>
                    </a:cubicBezTo>
                    <a:cubicBezTo>
                      <a:pt x="7588" y="1937"/>
                      <a:pt x="6060" y="2850"/>
                      <a:pt x="4556" y="3869"/>
                    </a:cubicBezTo>
                    <a:cubicBezTo>
                      <a:pt x="3017" y="4910"/>
                      <a:pt x="1498" y="6063"/>
                      <a:pt x="0" y="7327"/>
                    </a:cubicBezTo>
                    <a:lnTo>
                      <a:pt x="6554" y="10442"/>
                    </a:lnTo>
                    <a:cubicBezTo>
                      <a:pt x="7493" y="9549"/>
                      <a:pt x="8458" y="8768"/>
                      <a:pt x="9442" y="8105"/>
                    </a:cubicBezTo>
                    <a:cubicBezTo>
                      <a:pt x="10131" y="7640"/>
                      <a:pt x="10871" y="7244"/>
                      <a:pt x="11539" y="7825"/>
                    </a:cubicBezTo>
                    <a:cubicBezTo>
                      <a:pt x="11845" y="8091"/>
                      <a:pt x="12108" y="8571"/>
                      <a:pt x="12176" y="9232"/>
                    </a:cubicBezTo>
                    <a:cubicBezTo>
                      <a:pt x="12222" y="9675"/>
                      <a:pt x="12168" y="10130"/>
                      <a:pt x="12065" y="10531"/>
                    </a:cubicBezTo>
                    <a:cubicBezTo>
                      <a:pt x="11795" y="11574"/>
                      <a:pt x="11256" y="12132"/>
                      <a:pt x="10776" y="12779"/>
                    </a:cubicBezTo>
                    <a:close/>
                  </a:path>
                </a:pathLst>
              </a:custGeom>
              <a:solidFill>
                <a:srgbClr val="CFD4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</p:grpSp>
      <p:sp>
        <p:nvSpPr>
          <p:cNvPr id="723" name="Reusable"/>
          <p:cNvSpPr txBox="1"/>
          <p:nvPr/>
        </p:nvSpPr>
        <p:spPr>
          <a:xfrm>
            <a:off x="-474444" y="10504885"/>
            <a:ext cx="3170918" cy="51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cap="all" sz="35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Reusable</a:t>
            </a:r>
          </a:p>
        </p:txBody>
      </p:sp>
      <p:sp>
        <p:nvSpPr>
          <p:cNvPr id="724" name="Good Enough Data Practices…"/>
          <p:cNvSpPr txBox="1"/>
          <p:nvPr/>
        </p:nvSpPr>
        <p:spPr>
          <a:xfrm>
            <a:off x="8286951" y="4970462"/>
            <a:ext cx="7810099" cy="377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rPr i="1">
                <a:latin typeface="Gill Sans"/>
                <a:ea typeface="Gill Sans"/>
                <a:cs typeface="Gill Sans"/>
                <a:sym typeface="Gill Sans"/>
              </a:rPr>
              <a:t>Good Enough </a:t>
            </a:r>
            <a:r>
              <a:t>Data Practices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FAIR Data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Repositories 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Metadata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Institutional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y Share your Data?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Why Share your Data?</a:t>
            </a:r>
          </a:p>
        </p:txBody>
      </p:sp>
      <p:sp>
        <p:nvSpPr>
          <p:cNvPr id="133" name="Advance Rigorous &amp; Reproducible Research…"/>
          <p:cNvSpPr txBox="1"/>
          <p:nvPr/>
        </p:nvSpPr>
        <p:spPr>
          <a:xfrm>
            <a:off x="8040017" y="3479765"/>
            <a:ext cx="14172735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600"/>
            </a:pPr>
            <a:r>
              <a:t>Advance Rigorous &amp; Reproducible Research</a:t>
            </a:r>
          </a:p>
          <a:p>
            <a:pPr lvl="2">
              <a:defRPr sz="4100"/>
            </a:pPr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Enable validation of research results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Make high-value datasets accessible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Accelerate future research directions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Increase opportunities for citation and collaboration</a:t>
            </a:r>
            <a:endParaRPr sz="1200"/>
          </a:p>
        </p:txBody>
      </p:sp>
      <p:grpSp>
        <p:nvGrpSpPr>
          <p:cNvPr id="178" name="Group"/>
          <p:cNvGrpSpPr/>
          <p:nvPr/>
        </p:nvGrpSpPr>
        <p:grpSpPr>
          <a:xfrm>
            <a:off x="2642413" y="3422614"/>
            <a:ext cx="2963297" cy="4079877"/>
            <a:chOff x="0" y="0"/>
            <a:chExt cx="2963295" cy="4079875"/>
          </a:xfrm>
        </p:grpSpPr>
        <p:grpSp>
          <p:nvGrpSpPr>
            <p:cNvPr id="145" name="Group"/>
            <p:cNvGrpSpPr/>
            <p:nvPr/>
          </p:nvGrpSpPr>
          <p:grpSpPr>
            <a:xfrm>
              <a:off x="519733" y="-1"/>
              <a:ext cx="2443563" cy="4016239"/>
              <a:chOff x="0" y="0"/>
              <a:chExt cx="2443562" cy="4016237"/>
            </a:xfrm>
          </p:grpSpPr>
          <p:grpSp>
            <p:nvGrpSpPr>
              <p:cNvPr id="137" name="Group"/>
              <p:cNvGrpSpPr/>
              <p:nvPr/>
            </p:nvGrpSpPr>
            <p:grpSpPr>
              <a:xfrm>
                <a:off x="397631" y="-1"/>
                <a:ext cx="2045932" cy="1855232"/>
                <a:chOff x="0" y="0"/>
                <a:chExt cx="2045930" cy="1855230"/>
              </a:xfrm>
            </p:grpSpPr>
            <p:sp>
              <p:nvSpPr>
                <p:cNvPr id="134" name="Shape"/>
                <p:cNvSpPr/>
                <p:nvPr/>
              </p:nvSpPr>
              <p:spPr>
                <a:xfrm>
                  <a:off x="2637" y="0"/>
                  <a:ext cx="1020590" cy="14718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818"/>
                      </a:moveTo>
                      <a:lnTo>
                        <a:pt x="0" y="21600"/>
                      </a:lnTo>
                      <a:lnTo>
                        <a:pt x="0" y="7165"/>
                      </a:lnTo>
                      <a:lnTo>
                        <a:pt x="21600" y="0"/>
                      </a:lnTo>
                      <a:lnTo>
                        <a:pt x="21600" y="16818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35" name="Shape"/>
                <p:cNvSpPr/>
                <p:nvPr/>
              </p:nvSpPr>
              <p:spPr>
                <a:xfrm>
                  <a:off x="1022836" y="431"/>
                  <a:ext cx="1020591" cy="14718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818"/>
                      </a:moveTo>
                      <a:lnTo>
                        <a:pt x="21600" y="21600"/>
                      </a:lnTo>
                      <a:lnTo>
                        <a:pt x="21600" y="7165"/>
                      </a:lnTo>
                      <a:lnTo>
                        <a:pt x="0" y="0"/>
                      </a:lnTo>
                      <a:lnTo>
                        <a:pt x="0" y="16818"/>
                      </a:lnTo>
                      <a:close/>
                    </a:path>
                  </a:pathLst>
                </a:cu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36" name="Shape"/>
                <p:cNvSpPr/>
                <p:nvPr/>
              </p:nvSpPr>
              <p:spPr>
                <a:xfrm>
                  <a:off x="0" y="1146540"/>
                  <a:ext cx="2045931" cy="70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9895"/>
                      </a:moveTo>
                      <a:lnTo>
                        <a:pt x="10800" y="0"/>
                      </a:lnTo>
                      <a:lnTo>
                        <a:pt x="21600" y="9895"/>
                      </a:lnTo>
                      <a:lnTo>
                        <a:pt x="10800" y="21600"/>
                      </a:lnTo>
                      <a:lnTo>
                        <a:pt x="0" y="9895"/>
                      </a:lnTo>
                      <a:close/>
                    </a:path>
                  </a:pathLst>
                </a:custGeom>
                <a:solidFill>
                  <a:srgbClr val="649BB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141" name="Group"/>
              <p:cNvGrpSpPr/>
              <p:nvPr/>
            </p:nvGrpSpPr>
            <p:grpSpPr>
              <a:xfrm>
                <a:off x="668668" y="1387227"/>
                <a:ext cx="1562517" cy="1185042"/>
                <a:chOff x="0" y="0"/>
                <a:chExt cx="1562516" cy="1185041"/>
              </a:xfrm>
            </p:grpSpPr>
            <p:sp>
              <p:nvSpPr>
                <p:cNvPr id="138" name="Shape"/>
                <p:cNvSpPr/>
                <p:nvPr/>
              </p:nvSpPr>
              <p:spPr>
                <a:xfrm>
                  <a:off x="2303" y="1039773"/>
                  <a:ext cx="1560214" cy="1452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8862"/>
                      </a:moveTo>
                      <a:lnTo>
                        <a:pt x="10774" y="0"/>
                      </a:lnTo>
                      <a:lnTo>
                        <a:pt x="21600" y="8829"/>
                      </a:lnTo>
                      <a:lnTo>
                        <a:pt x="10778" y="21600"/>
                      </a:lnTo>
                      <a:lnTo>
                        <a:pt x="0" y="8862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39" name="Shape"/>
                <p:cNvSpPr/>
                <p:nvPr/>
              </p:nvSpPr>
              <p:spPr>
                <a:xfrm>
                  <a:off x="0" y="388"/>
                  <a:ext cx="778106" cy="11006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463"/>
                      </a:moveTo>
                      <a:lnTo>
                        <a:pt x="0" y="21600"/>
                      </a:lnTo>
                      <a:lnTo>
                        <a:pt x="0" y="4542"/>
                      </a:lnTo>
                      <a:lnTo>
                        <a:pt x="21600" y="0"/>
                      </a:lnTo>
                      <a:lnTo>
                        <a:pt x="21600" y="20463"/>
                      </a:lnTo>
                      <a:close/>
                    </a:path>
                  </a:pathLst>
                </a:custGeom>
                <a:solidFill>
                  <a:srgbClr val="37A8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40" name="Shape"/>
                <p:cNvSpPr/>
                <p:nvPr/>
              </p:nvSpPr>
              <p:spPr>
                <a:xfrm>
                  <a:off x="778011" y="0"/>
                  <a:ext cx="778107" cy="11006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463"/>
                      </a:moveTo>
                      <a:lnTo>
                        <a:pt x="21600" y="21600"/>
                      </a:lnTo>
                      <a:lnTo>
                        <a:pt x="21600" y="4542"/>
                      </a:lnTo>
                      <a:lnTo>
                        <a:pt x="0" y="0"/>
                      </a:lnTo>
                      <a:lnTo>
                        <a:pt x="0" y="20463"/>
                      </a:lnTo>
                      <a:close/>
                    </a:path>
                  </a:pathLst>
                </a:cu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144" name="Group"/>
              <p:cNvGrpSpPr/>
              <p:nvPr/>
            </p:nvGrpSpPr>
            <p:grpSpPr>
              <a:xfrm>
                <a:off x="0" y="2496486"/>
                <a:ext cx="2268227" cy="1519752"/>
                <a:chOff x="0" y="0"/>
                <a:chExt cx="2268226" cy="1519751"/>
              </a:xfrm>
            </p:grpSpPr>
            <p:sp>
              <p:nvSpPr>
                <p:cNvPr id="142" name="Shape"/>
                <p:cNvSpPr/>
                <p:nvPr/>
              </p:nvSpPr>
              <p:spPr>
                <a:xfrm>
                  <a:off x="1134113" y="0"/>
                  <a:ext cx="1134114" cy="1519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1086"/>
                      </a:lnTo>
                      <a:lnTo>
                        <a:pt x="21600" y="1786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43" name="Shape"/>
                <p:cNvSpPr/>
                <p:nvPr/>
              </p:nvSpPr>
              <p:spPr>
                <a:xfrm>
                  <a:off x="0" y="0"/>
                  <a:ext cx="1134114" cy="1519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1086"/>
                      </a:lnTo>
                      <a:lnTo>
                        <a:pt x="0" y="1786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37A8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</p:grpSp>
        <p:grpSp>
          <p:nvGrpSpPr>
            <p:cNvPr id="177" name="Group"/>
            <p:cNvGrpSpPr/>
            <p:nvPr/>
          </p:nvGrpSpPr>
          <p:grpSpPr>
            <a:xfrm>
              <a:off x="0" y="870155"/>
              <a:ext cx="1572762" cy="3209721"/>
              <a:chOff x="0" y="0"/>
              <a:chExt cx="1572761" cy="3209719"/>
            </a:xfrm>
          </p:grpSpPr>
          <p:grpSp>
            <p:nvGrpSpPr>
              <p:cNvPr id="148" name="Group"/>
              <p:cNvGrpSpPr/>
              <p:nvPr/>
            </p:nvGrpSpPr>
            <p:grpSpPr>
              <a:xfrm>
                <a:off x="0" y="18279"/>
                <a:ext cx="1081533" cy="3078308"/>
                <a:chOff x="0" y="0"/>
                <a:chExt cx="1081532" cy="3078306"/>
              </a:xfrm>
            </p:grpSpPr>
            <p:sp>
              <p:nvSpPr>
                <p:cNvPr id="146" name="Shape"/>
                <p:cNvSpPr/>
                <p:nvPr/>
              </p:nvSpPr>
              <p:spPr>
                <a:xfrm>
                  <a:off x="0" y="2601"/>
                  <a:ext cx="1030612" cy="30757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38" y="5"/>
                      </a:moveTo>
                      <a:lnTo>
                        <a:pt x="0" y="21451"/>
                      </a:lnTo>
                      <a:lnTo>
                        <a:pt x="1209" y="21600"/>
                      </a:lnTo>
                      <a:lnTo>
                        <a:pt x="21600" y="0"/>
                      </a:lnTo>
                      <a:lnTo>
                        <a:pt x="20538" y="5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47" name="Shape"/>
                <p:cNvSpPr/>
                <p:nvPr/>
              </p:nvSpPr>
              <p:spPr>
                <a:xfrm>
                  <a:off x="54812" y="0"/>
                  <a:ext cx="1026721" cy="30782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15" y="0"/>
                      </a:moveTo>
                      <a:lnTo>
                        <a:pt x="21600" y="292"/>
                      </a:lnTo>
                      <a:lnTo>
                        <a:pt x="1883" y="21528"/>
                      </a:lnTo>
                      <a:lnTo>
                        <a:pt x="0" y="21600"/>
                      </a:lnTo>
                      <a:lnTo>
                        <a:pt x="2051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173" name="Group"/>
              <p:cNvGrpSpPr/>
              <p:nvPr/>
            </p:nvGrpSpPr>
            <p:grpSpPr>
              <a:xfrm>
                <a:off x="131630" y="186362"/>
                <a:ext cx="1365559" cy="2766930"/>
                <a:chOff x="0" y="0"/>
                <a:chExt cx="1365557" cy="2766928"/>
              </a:xfrm>
            </p:grpSpPr>
            <p:grpSp>
              <p:nvGrpSpPr>
                <p:cNvPr id="151" name="Group"/>
                <p:cNvGrpSpPr/>
                <p:nvPr/>
              </p:nvGrpSpPr>
              <p:grpSpPr>
                <a:xfrm>
                  <a:off x="729025" y="378436"/>
                  <a:ext cx="516835" cy="57951"/>
                  <a:chOff x="0" y="0"/>
                  <a:chExt cx="516833" cy="57950"/>
                </a:xfrm>
              </p:grpSpPr>
              <p:sp>
                <p:nvSpPr>
                  <p:cNvPr id="149" name="Shape"/>
                  <p:cNvSpPr/>
                  <p:nvPr/>
                </p:nvSpPr>
                <p:spPr>
                  <a:xfrm>
                    <a:off x="0" y="0"/>
                    <a:ext cx="516834" cy="4007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468" y="0"/>
                        </a:moveTo>
                        <a:lnTo>
                          <a:pt x="21600" y="3734"/>
                        </a:lnTo>
                        <a:lnTo>
                          <a:pt x="21132" y="21600"/>
                        </a:lnTo>
                        <a:lnTo>
                          <a:pt x="0" y="17866"/>
                        </a:lnTo>
                        <a:lnTo>
                          <a:pt x="468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150" name="Shape"/>
                  <p:cNvSpPr/>
                  <p:nvPr/>
                </p:nvSpPr>
                <p:spPr>
                  <a:xfrm>
                    <a:off x="0" y="33148"/>
                    <a:ext cx="505640" cy="248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67" y="18506"/>
                        </a:moveTo>
                        <a:lnTo>
                          <a:pt x="21136" y="21600"/>
                        </a:lnTo>
                        <a:lnTo>
                          <a:pt x="21600" y="6035"/>
                        </a:lnTo>
                        <a:lnTo>
                          <a:pt x="0" y="0"/>
                        </a:lnTo>
                        <a:lnTo>
                          <a:pt x="1967" y="18506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154" name="Group"/>
                <p:cNvGrpSpPr/>
                <p:nvPr/>
              </p:nvGrpSpPr>
              <p:grpSpPr>
                <a:xfrm>
                  <a:off x="614669" y="756879"/>
                  <a:ext cx="518764" cy="55175"/>
                  <a:chOff x="0" y="0"/>
                  <a:chExt cx="518762" cy="55173"/>
                </a:xfrm>
              </p:grpSpPr>
              <p:sp>
                <p:nvSpPr>
                  <p:cNvPr id="152" name="Shape"/>
                  <p:cNvSpPr/>
                  <p:nvPr/>
                </p:nvSpPr>
                <p:spPr>
                  <a:xfrm>
                    <a:off x="0" y="0"/>
                    <a:ext cx="518763" cy="46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497" y="0"/>
                        </a:moveTo>
                        <a:lnTo>
                          <a:pt x="21600" y="6184"/>
                        </a:lnTo>
                        <a:lnTo>
                          <a:pt x="21103" y="21600"/>
                        </a:lnTo>
                        <a:lnTo>
                          <a:pt x="0" y="15416"/>
                        </a:lnTo>
                        <a:lnTo>
                          <a:pt x="49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153" name="Shape"/>
                  <p:cNvSpPr/>
                  <p:nvPr/>
                </p:nvSpPr>
                <p:spPr>
                  <a:xfrm>
                    <a:off x="0" y="32990"/>
                    <a:ext cx="511636" cy="221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64" y="15511"/>
                        </a:moveTo>
                        <a:lnTo>
                          <a:pt x="21138" y="21600"/>
                        </a:lnTo>
                        <a:lnTo>
                          <a:pt x="21600" y="11226"/>
                        </a:lnTo>
                        <a:lnTo>
                          <a:pt x="0" y="0"/>
                        </a:lnTo>
                        <a:lnTo>
                          <a:pt x="1964" y="1551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157" name="Group"/>
                <p:cNvGrpSpPr/>
                <p:nvPr/>
              </p:nvGrpSpPr>
              <p:grpSpPr>
                <a:xfrm>
                  <a:off x="488456" y="1152124"/>
                  <a:ext cx="531618" cy="63438"/>
                  <a:chOff x="0" y="0"/>
                  <a:chExt cx="531616" cy="63436"/>
                </a:xfrm>
              </p:grpSpPr>
              <p:sp>
                <p:nvSpPr>
                  <p:cNvPr id="155" name="Shape"/>
                  <p:cNvSpPr/>
                  <p:nvPr/>
                </p:nvSpPr>
                <p:spPr>
                  <a:xfrm>
                    <a:off x="0" y="0"/>
                    <a:ext cx="531617" cy="516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14" y="0"/>
                        </a:moveTo>
                        <a:lnTo>
                          <a:pt x="21600" y="7772"/>
                        </a:lnTo>
                        <a:lnTo>
                          <a:pt x="21194" y="21600"/>
                        </a:lnTo>
                        <a:lnTo>
                          <a:pt x="0" y="13738"/>
                        </a:lnTo>
                        <a:lnTo>
                          <a:pt x="514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156" name="Shape"/>
                  <p:cNvSpPr/>
                  <p:nvPr/>
                </p:nvSpPr>
                <p:spPr>
                  <a:xfrm>
                    <a:off x="0" y="32822"/>
                    <a:ext cx="523389" cy="30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68" y="10715"/>
                        </a:moveTo>
                        <a:lnTo>
                          <a:pt x="21279" y="21600"/>
                        </a:lnTo>
                        <a:lnTo>
                          <a:pt x="21600" y="12288"/>
                        </a:lnTo>
                        <a:lnTo>
                          <a:pt x="0" y="0"/>
                        </a:lnTo>
                        <a:lnTo>
                          <a:pt x="2268" y="10715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160" name="Group"/>
                <p:cNvGrpSpPr/>
                <p:nvPr/>
              </p:nvGrpSpPr>
              <p:grpSpPr>
                <a:xfrm>
                  <a:off x="377569" y="1507780"/>
                  <a:ext cx="531639" cy="69806"/>
                  <a:chOff x="0" y="-7070"/>
                  <a:chExt cx="531638" cy="69805"/>
                </a:xfrm>
              </p:grpSpPr>
              <p:sp>
                <p:nvSpPr>
                  <p:cNvPr id="158" name="Shape"/>
                  <p:cNvSpPr/>
                  <p:nvPr/>
                </p:nvSpPr>
                <p:spPr>
                  <a:xfrm>
                    <a:off x="0" y="711"/>
                    <a:ext cx="531437" cy="620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4" y="0"/>
                        </a:moveTo>
                        <a:lnTo>
                          <a:pt x="21600" y="9517"/>
                        </a:lnTo>
                        <a:lnTo>
                          <a:pt x="21149" y="21600"/>
                        </a:lnTo>
                        <a:lnTo>
                          <a:pt x="0" y="11368"/>
                        </a:lnTo>
                        <a:lnTo>
                          <a:pt x="544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159" name="Shape"/>
                  <p:cNvSpPr/>
                  <p:nvPr/>
                </p:nvSpPr>
                <p:spPr>
                  <a:xfrm>
                    <a:off x="13388" y="-7071"/>
                    <a:ext cx="518251" cy="36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26" y="0"/>
                        </a:moveTo>
                        <a:lnTo>
                          <a:pt x="21180" y="14760"/>
                        </a:lnTo>
                        <a:lnTo>
                          <a:pt x="21600" y="21600"/>
                        </a:lnTo>
                        <a:lnTo>
                          <a:pt x="0" y="5902"/>
                        </a:lnTo>
                        <a:lnTo>
                          <a:pt x="2126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163" name="Group"/>
                <p:cNvGrpSpPr/>
                <p:nvPr/>
              </p:nvGrpSpPr>
              <p:grpSpPr>
                <a:xfrm>
                  <a:off x="256109" y="1896161"/>
                  <a:ext cx="551078" cy="81552"/>
                  <a:chOff x="0" y="0"/>
                  <a:chExt cx="551076" cy="81550"/>
                </a:xfrm>
              </p:grpSpPr>
              <p:sp>
                <p:nvSpPr>
                  <p:cNvPr id="161" name="Shape"/>
                  <p:cNvSpPr/>
                  <p:nvPr/>
                </p:nvSpPr>
                <p:spPr>
                  <a:xfrm>
                    <a:off x="0" y="7070"/>
                    <a:ext cx="548729" cy="744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27" y="0"/>
                        </a:moveTo>
                        <a:lnTo>
                          <a:pt x="21600" y="12069"/>
                        </a:lnTo>
                        <a:lnTo>
                          <a:pt x="21277" y="21600"/>
                        </a:lnTo>
                        <a:lnTo>
                          <a:pt x="0" y="9467"/>
                        </a:lnTo>
                        <a:lnTo>
                          <a:pt x="52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162" name="Shape"/>
                  <p:cNvSpPr/>
                  <p:nvPr/>
                </p:nvSpPr>
                <p:spPr>
                  <a:xfrm>
                    <a:off x="13388" y="0"/>
                    <a:ext cx="537689" cy="5123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271" y="0"/>
                        </a:moveTo>
                        <a:lnTo>
                          <a:pt x="21195" y="16747"/>
                        </a:lnTo>
                        <a:lnTo>
                          <a:pt x="21600" y="21600"/>
                        </a:lnTo>
                        <a:lnTo>
                          <a:pt x="0" y="3887"/>
                        </a:ln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166" name="Group"/>
                <p:cNvGrpSpPr/>
                <p:nvPr/>
              </p:nvGrpSpPr>
              <p:grpSpPr>
                <a:xfrm>
                  <a:off x="128486" y="2271748"/>
                  <a:ext cx="562196" cy="107087"/>
                  <a:chOff x="0" y="0"/>
                  <a:chExt cx="562195" cy="107086"/>
                </a:xfrm>
              </p:grpSpPr>
              <p:sp>
                <p:nvSpPr>
                  <p:cNvPr id="164" name="Shape"/>
                  <p:cNvSpPr/>
                  <p:nvPr/>
                </p:nvSpPr>
                <p:spPr>
                  <a:xfrm>
                    <a:off x="0" y="11206"/>
                    <a:ext cx="558365" cy="958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75" y="0"/>
                        </a:moveTo>
                        <a:lnTo>
                          <a:pt x="21600" y="14066"/>
                        </a:lnTo>
                        <a:lnTo>
                          <a:pt x="21271" y="21600"/>
                        </a:lnTo>
                        <a:lnTo>
                          <a:pt x="0" y="7518"/>
                        </a:lnTo>
                        <a:lnTo>
                          <a:pt x="375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165" name="Shape"/>
                  <p:cNvSpPr/>
                  <p:nvPr/>
                </p:nvSpPr>
                <p:spPr>
                  <a:xfrm>
                    <a:off x="9640" y="0"/>
                    <a:ext cx="552556" cy="755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615" y="0"/>
                        </a:moveTo>
                        <a:lnTo>
                          <a:pt x="21292" y="16398"/>
                        </a:lnTo>
                        <a:lnTo>
                          <a:pt x="21600" y="21600"/>
                        </a:lnTo>
                        <a:lnTo>
                          <a:pt x="0" y="3303"/>
                        </a:lnTo>
                        <a:lnTo>
                          <a:pt x="2615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169" name="Group"/>
                <p:cNvGrpSpPr/>
                <p:nvPr/>
              </p:nvGrpSpPr>
              <p:grpSpPr>
                <a:xfrm>
                  <a:off x="0" y="2646606"/>
                  <a:ext cx="568128" cy="120323"/>
                  <a:chOff x="0" y="0"/>
                  <a:chExt cx="568127" cy="120322"/>
                </a:xfrm>
              </p:grpSpPr>
              <p:sp>
                <p:nvSpPr>
                  <p:cNvPr id="167" name="Shape"/>
                  <p:cNvSpPr/>
                  <p:nvPr/>
                </p:nvSpPr>
                <p:spPr>
                  <a:xfrm>
                    <a:off x="0" y="17911"/>
                    <a:ext cx="568128" cy="1024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91" y="0"/>
                        </a:moveTo>
                        <a:lnTo>
                          <a:pt x="21600" y="14755"/>
                        </a:lnTo>
                        <a:lnTo>
                          <a:pt x="21406" y="21600"/>
                        </a:lnTo>
                        <a:lnTo>
                          <a:pt x="0" y="7349"/>
                        </a:lnTo>
                        <a:lnTo>
                          <a:pt x="391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168" name="Shape"/>
                  <p:cNvSpPr/>
                  <p:nvPr/>
                </p:nvSpPr>
                <p:spPr>
                  <a:xfrm>
                    <a:off x="10247" y="0"/>
                    <a:ext cx="557833" cy="900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091" y="0"/>
                        </a:moveTo>
                        <a:lnTo>
                          <a:pt x="21226" y="15412"/>
                        </a:lnTo>
                        <a:lnTo>
                          <a:pt x="21600" y="21600"/>
                        </a:lnTo>
                        <a:lnTo>
                          <a:pt x="0" y="4814"/>
                        </a:lnTo>
                        <a:lnTo>
                          <a:pt x="3091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172" name="Group"/>
                <p:cNvGrpSpPr/>
                <p:nvPr/>
              </p:nvGrpSpPr>
              <p:grpSpPr>
                <a:xfrm>
                  <a:off x="849385" y="0"/>
                  <a:ext cx="516173" cy="58387"/>
                  <a:chOff x="0" y="0"/>
                  <a:chExt cx="516172" cy="58386"/>
                </a:xfrm>
              </p:grpSpPr>
              <p:sp>
                <p:nvSpPr>
                  <p:cNvPr id="170" name="Shape"/>
                  <p:cNvSpPr/>
                  <p:nvPr/>
                </p:nvSpPr>
                <p:spPr>
                  <a:xfrm>
                    <a:off x="0" y="0"/>
                    <a:ext cx="516173" cy="332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438" y="0"/>
                        </a:moveTo>
                        <a:lnTo>
                          <a:pt x="21600" y="0"/>
                        </a:lnTo>
                        <a:lnTo>
                          <a:pt x="21162" y="21600"/>
                        </a:lnTo>
                        <a:lnTo>
                          <a:pt x="0" y="21600"/>
                        </a:lnTo>
                        <a:lnTo>
                          <a:pt x="438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171" name="Shape"/>
                  <p:cNvSpPr/>
                  <p:nvPr/>
                </p:nvSpPr>
                <p:spPr>
                  <a:xfrm>
                    <a:off x="0" y="33297"/>
                    <a:ext cx="505717" cy="250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90" y="21600"/>
                        </a:moveTo>
                        <a:lnTo>
                          <a:pt x="21153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1790" y="2160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</p:grpSp>
          <p:grpSp>
            <p:nvGrpSpPr>
              <p:cNvPr id="176" name="Group"/>
              <p:cNvGrpSpPr/>
              <p:nvPr/>
            </p:nvGrpSpPr>
            <p:grpSpPr>
              <a:xfrm>
                <a:off x="500235" y="0"/>
                <a:ext cx="1072527" cy="3209720"/>
                <a:chOff x="0" y="0"/>
                <a:chExt cx="1072525" cy="3209719"/>
              </a:xfrm>
            </p:grpSpPr>
            <p:sp>
              <p:nvSpPr>
                <p:cNvPr id="174" name="Shape"/>
                <p:cNvSpPr/>
                <p:nvPr/>
              </p:nvSpPr>
              <p:spPr>
                <a:xfrm>
                  <a:off x="0" y="0"/>
                  <a:ext cx="1024200" cy="32097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32" y="0"/>
                      </a:moveTo>
                      <a:lnTo>
                        <a:pt x="0" y="21457"/>
                      </a:lnTo>
                      <a:lnTo>
                        <a:pt x="1217" y="21600"/>
                      </a:lnTo>
                      <a:lnTo>
                        <a:pt x="21600" y="30"/>
                      </a:lnTo>
                      <a:lnTo>
                        <a:pt x="20532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75" name="Shape"/>
                <p:cNvSpPr/>
                <p:nvPr/>
              </p:nvSpPr>
              <p:spPr>
                <a:xfrm>
                  <a:off x="54812" y="4137"/>
                  <a:ext cx="1017714" cy="3205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06" y="0"/>
                      </a:moveTo>
                      <a:lnTo>
                        <a:pt x="21600" y="328"/>
                      </a:lnTo>
                      <a:lnTo>
                        <a:pt x="1900" y="21531"/>
                      </a:lnTo>
                      <a:lnTo>
                        <a:pt x="0" y="21600"/>
                      </a:lnTo>
                      <a:lnTo>
                        <a:pt x="20506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Metadata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Metadata</a:t>
            </a:r>
          </a:p>
        </p:txBody>
      </p:sp>
      <p:sp>
        <p:nvSpPr>
          <p:cNvPr id="727" name="Highly structured data laid out in fields, often with controlled vocabularies - the who, what, when, where, and why of data"/>
          <p:cNvSpPr txBox="1"/>
          <p:nvPr/>
        </p:nvSpPr>
        <p:spPr>
          <a:xfrm>
            <a:off x="2651655" y="2726372"/>
            <a:ext cx="19080690" cy="1456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lvl="1" algn="l">
              <a:lnSpc>
                <a:spcPct val="120000"/>
              </a:lnSpc>
              <a:spcBef>
                <a:spcPts val="1500"/>
              </a:spcBef>
              <a:defRPr sz="4100"/>
            </a:pPr>
            <a:r>
              <a:t>Highly structured data laid out in fields, often with controlled vocabularies - the who, what, when, where, and why of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Metadata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Metadata</a:t>
            </a:r>
          </a:p>
        </p:txBody>
      </p:sp>
      <p:sp>
        <p:nvSpPr>
          <p:cNvPr id="730" name="Highly structured data laid out in fields, often with controlled vocabularies - the who, what, when, where, and why of data"/>
          <p:cNvSpPr txBox="1"/>
          <p:nvPr/>
        </p:nvSpPr>
        <p:spPr>
          <a:xfrm>
            <a:off x="2651655" y="2726372"/>
            <a:ext cx="19080690" cy="1456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lvl="1" algn="l">
              <a:lnSpc>
                <a:spcPct val="120000"/>
              </a:lnSpc>
              <a:spcBef>
                <a:spcPts val="1500"/>
              </a:spcBef>
              <a:defRPr sz="4100"/>
            </a:pPr>
            <a:r>
              <a:t>Highly structured data laid out in fields, often with controlled vocabularies - the who, what, when, where, and why of data</a:t>
            </a:r>
          </a:p>
        </p:txBody>
      </p:sp>
      <p:sp>
        <p:nvSpPr>
          <p:cNvPr id="731" name="Data Dictionary…"/>
          <p:cNvSpPr txBox="1"/>
          <p:nvPr/>
        </p:nvSpPr>
        <p:spPr>
          <a:xfrm>
            <a:off x="1864255" y="5545772"/>
            <a:ext cx="10115780" cy="70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lvl="1">
              <a:spcBef>
                <a:spcPts val="1500"/>
              </a:spcBef>
              <a:defRPr sz="4100"/>
            </a:pPr>
            <a:r>
              <a:t>Data Dictionary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Variable names and definition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Data units and formats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Min and max values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Coded values and their meanings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Null/NA representations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Known issues with the data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Relationships with other variables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How it was measured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Metadata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Metadata</a:t>
            </a:r>
          </a:p>
        </p:txBody>
      </p:sp>
      <p:sp>
        <p:nvSpPr>
          <p:cNvPr id="734" name="Highly structured data laid out in fields, often with controlled vocabularies - the who, what, when, where, and why of data"/>
          <p:cNvSpPr txBox="1"/>
          <p:nvPr/>
        </p:nvSpPr>
        <p:spPr>
          <a:xfrm>
            <a:off x="2651655" y="2726372"/>
            <a:ext cx="19080690" cy="1456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lvl="1" algn="l">
              <a:lnSpc>
                <a:spcPct val="120000"/>
              </a:lnSpc>
              <a:spcBef>
                <a:spcPts val="1500"/>
              </a:spcBef>
              <a:defRPr sz="4100"/>
            </a:pPr>
            <a:r>
              <a:t>Highly structured data laid out in fields, often with controlled vocabularies - the who, what, when, where, and why of data</a:t>
            </a:r>
          </a:p>
        </p:txBody>
      </p:sp>
      <p:sp>
        <p:nvSpPr>
          <p:cNvPr id="735" name="Data Dictionary…"/>
          <p:cNvSpPr txBox="1"/>
          <p:nvPr/>
        </p:nvSpPr>
        <p:spPr>
          <a:xfrm>
            <a:off x="1864255" y="5545772"/>
            <a:ext cx="10115780" cy="70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lvl="1">
              <a:spcBef>
                <a:spcPts val="1500"/>
              </a:spcBef>
              <a:defRPr sz="4100"/>
            </a:pPr>
            <a:r>
              <a:t>Data Dictionary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Variable names and definition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Data units and formats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Min and max values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Coded values and their meanings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Null/NA representations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Known issues with the data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Relationships with other variables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How it was measured</a:t>
            </a:r>
          </a:p>
        </p:txBody>
      </p:sp>
      <p:sp>
        <p:nvSpPr>
          <p:cNvPr id="736" name="README.txt (or .md)…"/>
          <p:cNvSpPr txBox="1"/>
          <p:nvPr/>
        </p:nvSpPr>
        <p:spPr>
          <a:xfrm>
            <a:off x="12837055" y="5545772"/>
            <a:ext cx="10115780" cy="70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lvl="1">
              <a:spcBef>
                <a:spcPts val="1500"/>
              </a:spcBef>
              <a:defRPr sz="4100"/>
            </a:pPr>
            <a:r>
              <a:t>README.txt (or .md)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Information about the files it accompanies</a:t>
            </a:r>
          </a:p>
          <a:p>
            <a:pPr lvl="2" marL="15055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-"/>
              <a:defRPr sz="4100"/>
            </a:pPr>
            <a:r>
              <a:t>Often describes the directory structure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Licensing information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Project description 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Funding information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How to use the data/files being shared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Author name and contact information </a:t>
            </a:r>
          </a:p>
          <a:p>
            <a:pPr lvl="1" marL="9848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Any disclosures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README Template Worksheet"/>
          <p:cNvSpPr txBox="1"/>
          <p:nvPr/>
        </p:nvSpPr>
        <p:spPr>
          <a:xfrm>
            <a:off x="4833937" y="4776192"/>
            <a:ext cx="14716126" cy="3038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/>
            </a:lvl1pPr>
          </a:lstStyle>
          <a:p>
            <a:pPr/>
            <a:r>
              <a:t>README Template Worksheet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How to prepare your data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How to prepare your data</a:t>
            </a:r>
          </a:p>
        </p:txBody>
      </p:sp>
      <p:grpSp>
        <p:nvGrpSpPr>
          <p:cNvPr id="807" name="Group"/>
          <p:cNvGrpSpPr/>
          <p:nvPr/>
        </p:nvGrpSpPr>
        <p:grpSpPr>
          <a:xfrm>
            <a:off x="-586495" y="3066704"/>
            <a:ext cx="13857734" cy="10656822"/>
            <a:chOff x="0" y="0"/>
            <a:chExt cx="13857732" cy="10656821"/>
          </a:xfrm>
        </p:grpSpPr>
        <p:grpSp>
          <p:nvGrpSpPr>
            <p:cNvPr id="797" name="Group"/>
            <p:cNvGrpSpPr/>
            <p:nvPr/>
          </p:nvGrpSpPr>
          <p:grpSpPr>
            <a:xfrm>
              <a:off x="0" y="5526220"/>
              <a:ext cx="13857733" cy="5130602"/>
              <a:chOff x="-567679" y="0"/>
              <a:chExt cx="13857732" cy="5130601"/>
            </a:xfrm>
          </p:grpSpPr>
          <p:grpSp>
            <p:nvGrpSpPr>
              <p:cNvPr id="744" name="Group"/>
              <p:cNvGrpSpPr/>
              <p:nvPr/>
            </p:nvGrpSpPr>
            <p:grpSpPr>
              <a:xfrm>
                <a:off x="10296525" y="3772892"/>
                <a:ext cx="2708275" cy="1357710"/>
                <a:chOff x="0" y="0"/>
                <a:chExt cx="2708275" cy="1357709"/>
              </a:xfrm>
            </p:grpSpPr>
            <p:sp>
              <p:nvSpPr>
                <p:cNvPr id="741" name="Shape"/>
                <p:cNvSpPr/>
                <p:nvPr/>
              </p:nvSpPr>
              <p:spPr>
                <a:xfrm>
                  <a:off x="0" y="0"/>
                  <a:ext cx="101600" cy="1357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493"/>
                      </a:lnTo>
                      <a:lnTo>
                        <a:pt x="759" y="21600"/>
                      </a:lnTo>
                      <a:lnTo>
                        <a:pt x="21600" y="21600"/>
                      </a:lnTo>
                      <a:lnTo>
                        <a:pt x="21600" y="44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49AB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742" name="Shape"/>
                <p:cNvSpPr/>
                <p:nvPr/>
              </p:nvSpPr>
              <p:spPr>
                <a:xfrm>
                  <a:off x="0" y="6350"/>
                  <a:ext cx="2708275" cy="273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81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743" name="Rectangle"/>
                <p:cNvSpPr/>
                <p:nvPr/>
              </p:nvSpPr>
              <p:spPr>
                <a:xfrm>
                  <a:off x="101600" y="279400"/>
                  <a:ext cx="2606675" cy="1078310"/>
                </a:xfrm>
                <a:prstGeom prst="rect">
                  <a:avLst/>
                </a:pr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747" name="Group"/>
              <p:cNvGrpSpPr/>
              <p:nvPr/>
            </p:nvGrpSpPr>
            <p:grpSpPr>
              <a:xfrm>
                <a:off x="0" y="3779242"/>
                <a:ext cx="2479675" cy="1351360"/>
                <a:chOff x="0" y="0"/>
                <a:chExt cx="2479675" cy="1351359"/>
              </a:xfrm>
            </p:grpSpPr>
            <p:sp>
              <p:nvSpPr>
                <p:cNvPr id="745" name="Rectangle"/>
                <p:cNvSpPr/>
                <p:nvPr/>
              </p:nvSpPr>
              <p:spPr>
                <a:xfrm>
                  <a:off x="0" y="273050"/>
                  <a:ext cx="2479675" cy="1078310"/>
                </a:xfrm>
                <a:prstGeom prst="rect">
                  <a:avLst/>
                </a:pr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746" name="Shape"/>
                <p:cNvSpPr/>
                <p:nvPr/>
              </p:nvSpPr>
              <p:spPr>
                <a:xfrm>
                  <a:off x="0" y="0"/>
                  <a:ext cx="2479675" cy="2730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07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755" name="Group"/>
              <p:cNvGrpSpPr/>
              <p:nvPr/>
            </p:nvGrpSpPr>
            <p:grpSpPr>
              <a:xfrm>
                <a:off x="-567680" y="3772892"/>
                <a:ext cx="13857734" cy="1357710"/>
                <a:chOff x="-6955779" y="0"/>
                <a:chExt cx="13857732" cy="1357709"/>
              </a:xfrm>
            </p:grpSpPr>
            <p:grpSp>
              <p:nvGrpSpPr>
                <p:cNvPr id="751" name="Group"/>
                <p:cNvGrpSpPr/>
                <p:nvPr/>
              </p:nvGrpSpPr>
              <p:grpSpPr>
                <a:xfrm>
                  <a:off x="0" y="0"/>
                  <a:ext cx="3908425" cy="1357710"/>
                  <a:chOff x="0" y="0"/>
                  <a:chExt cx="3908425" cy="1357709"/>
                </a:xfrm>
              </p:grpSpPr>
              <p:sp>
                <p:nvSpPr>
                  <p:cNvPr id="748" name="Shape"/>
                  <p:cNvSpPr/>
                  <p:nvPr/>
                </p:nvSpPr>
                <p:spPr>
                  <a:xfrm>
                    <a:off x="0" y="0"/>
                    <a:ext cx="101600" cy="13577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493"/>
                        </a:lnTo>
                        <a:lnTo>
                          <a:pt x="759" y="21600"/>
                        </a:lnTo>
                        <a:lnTo>
                          <a:pt x="21600" y="21600"/>
                        </a:lnTo>
                        <a:lnTo>
                          <a:pt x="21600" y="44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49" name="Shape"/>
                  <p:cNvSpPr/>
                  <p:nvPr/>
                </p:nvSpPr>
                <p:spPr>
                  <a:xfrm>
                    <a:off x="0" y="6350"/>
                    <a:ext cx="3908277" cy="273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50" name="Rectangle"/>
                  <p:cNvSpPr/>
                  <p:nvPr/>
                </p:nvSpPr>
                <p:spPr>
                  <a:xfrm>
                    <a:off x="101600" y="279400"/>
                    <a:ext cx="3806825" cy="1078310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752" name="Metadata"/>
                <p:cNvSpPr txBox="1"/>
                <p:nvPr/>
              </p:nvSpPr>
              <p:spPr>
                <a:xfrm>
                  <a:off x="419628" y="660114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Metadata</a:t>
                  </a:r>
                </a:p>
              </p:txBody>
            </p:sp>
            <p:sp>
              <p:nvSpPr>
                <p:cNvPr id="753" name="Back-Up"/>
                <p:cNvSpPr txBox="1"/>
                <p:nvPr/>
              </p:nvSpPr>
              <p:spPr>
                <a:xfrm>
                  <a:off x="-6955780" y="660114"/>
                  <a:ext cx="3170919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Back-Up</a:t>
                  </a:r>
                </a:p>
              </p:txBody>
            </p:sp>
            <p:sp>
              <p:nvSpPr>
                <p:cNvPr id="754" name="Code"/>
                <p:cNvSpPr txBox="1"/>
                <p:nvPr/>
              </p:nvSpPr>
              <p:spPr>
                <a:xfrm>
                  <a:off x="3731035" y="660114"/>
                  <a:ext cx="3170919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Code</a:t>
                  </a:r>
                </a:p>
              </p:txBody>
            </p:sp>
          </p:grpSp>
          <p:grpSp>
            <p:nvGrpSpPr>
              <p:cNvPr id="761" name="Group"/>
              <p:cNvGrpSpPr/>
              <p:nvPr/>
            </p:nvGrpSpPr>
            <p:grpSpPr>
              <a:xfrm>
                <a:off x="2479675" y="3772892"/>
                <a:ext cx="3908425" cy="1357710"/>
                <a:chOff x="0" y="0"/>
                <a:chExt cx="3908425" cy="1357709"/>
              </a:xfrm>
            </p:grpSpPr>
            <p:grpSp>
              <p:nvGrpSpPr>
                <p:cNvPr id="759" name="Group"/>
                <p:cNvGrpSpPr/>
                <p:nvPr/>
              </p:nvGrpSpPr>
              <p:grpSpPr>
                <a:xfrm>
                  <a:off x="0" y="0"/>
                  <a:ext cx="3908425" cy="1357710"/>
                  <a:chOff x="0" y="0"/>
                  <a:chExt cx="3908425" cy="1357709"/>
                </a:xfrm>
              </p:grpSpPr>
              <p:sp>
                <p:nvSpPr>
                  <p:cNvPr id="756" name="Shape"/>
                  <p:cNvSpPr/>
                  <p:nvPr/>
                </p:nvSpPr>
                <p:spPr>
                  <a:xfrm>
                    <a:off x="0" y="0"/>
                    <a:ext cx="101600" cy="135771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493"/>
                        </a:lnTo>
                        <a:lnTo>
                          <a:pt x="759" y="21600"/>
                        </a:lnTo>
                        <a:lnTo>
                          <a:pt x="21600" y="21600"/>
                        </a:lnTo>
                        <a:lnTo>
                          <a:pt x="21600" y="444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57" name="Shape"/>
                  <p:cNvSpPr/>
                  <p:nvPr/>
                </p:nvSpPr>
                <p:spPr>
                  <a:xfrm>
                    <a:off x="148" y="6350"/>
                    <a:ext cx="3908277" cy="2730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58" name="Rectangle"/>
                  <p:cNvSpPr/>
                  <p:nvPr/>
                </p:nvSpPr>
                <p:spPr>
                  <a:xfrm>
                    <a:off x="101600" y="279400"/>
                    <a:ext cx="3806825" cy="1078310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760" name="Tidy Data"/>
                <p:cNvSpPr txBox="1"/>
                <p:nvPr/>
              </p:nvSpPr>
              <p:spPr>
                <a:xfrm>
                  <a:off x="419628" y="660114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Tidy Data</a:t>
                  </a:r>
                </a:p>
              </p:txBody>
            </p:sp>
          </p:grpSp>
          <p:grpSp>
            <p:nvGrpSpPr>
              <p:cNvPr id="764" name="Group"/>
              <p:cNvGrpSpPr/>
              <p:nvPr/>
            </p:nvGrpSpPr>
            <p:grpSpPr>
              <a:xfrm>
                <a:off x="0" y="2555676"/>
                <a:ext cx="640160" cy="1496617"/>
                <a:chOff x="0" y="0"/>
                <a:chExt cx="640159" cy="1496615"/>
              </a:xfrm>
            </p:grpSpPr>
            <p:sp>
              <p:nvSpPr>
                <p:cNvPr id="762" name="Rectangle"/>
                <p:cNvSpPr/>
                <p:nvPr/>
              </p:nvSpPr>
              <p:spPr>
                <a:xfrm>
                  <a:off x="0" y="222250"/>
                  <a:ext cx="640160" cy="1274366"/>
                </a:xfrm>
                <a:prstGeom prst="rect">
                  <a:avLst/>
                </a:pr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763" name="Shape"/>
                <p:cNvSpPr/>
                <p:nvPr/>
              </p:nvSpPr>
              <p:spPr>
                <a:xfrm>
                  <a:off x="0" y="0"/>
                  <a:ext cx="640160" cy="2222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181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7A8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770" name="Group"/>
              <p:cNvGrpSpPr/>
              <p:nvPr/>
            </p:nvGrpSpPr>
            <p:grpSpPr>
              <a:xfrm>
                <a:off x="639985" y="2549128"/>
                <a:ext cx="3908277" cy="1503165"/>
                <a:chOff x="0" y="0"/>
                <a:chExt cx="3908276" cy="1503164"/>
              </a:xfrm>
            </p:grpSpPr>
            <p:grpSp>
              <p:nvGrpSpPr>
                <p:cNvPr id="768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765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66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67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769" name="Interoperable"/>
                <p:cNvSpPr txBox="1"/>
                <p:nvPr/>
              </p:nvSpPr>
              <p:spPr>
                <a:xfrm>
                  <a:off x="92189" y="609314"/>
                  <a:ext cx="3723898" cy="5689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Interoperable</a:t>
                  </a:r>
                </a:p>
              </p:txBody>
            </p:sp>
          </p:grpSp>
          <p:grpSp>
            <p:nvGrpSpPr>
              <p:cNvPr id="776" name="Group"/>
              <p:cNvGrpSpPr/>
              <p:nvPr/>
            </p:nvGrpSpPr>
            <p:grpSpPr>
              <a:xfrm>
                <a:off x="4548261" y="2549128"/>
                <a:ext cx="3908278" cy="1503165"/>
                <a:chOff x="0" y="0"/>
                <a:chExt cx="3908276" cy="1503164"/>
              </a:xfrm>
            </p:grpSpPr>
            <p:grpSp>
              <p:nvGrpSpPr>
                <p:cNvPr id="774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771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72B1D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72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EC3EE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73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49AB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775" name="Best Practices"/>
                <p:cNvSpPr txBox="1"/>
                <p:nvPr/>
              </p:nvSpPr>
              <p:spPr>
                <a:xfrm>
                  <a:off x="132097" y="628129"/>
                  <a:ext cx="3644082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Best Practices</a:t>
                  </a:r>
                </a:p>
              </p:txBody>
            </p:sp>
          </p:grpSp>
          <p:grpSp>
            <p:nvGrpSpPr>
              <p:cNvPr id="782" name="Group"/>
              <p:cNvGrpSpPr/>
              <p:nvPr/>
            </p:nvGrpSpPr>
            <p:grpSpPr>
              <a:xfrm>
                <a:off x="8456538" y="2549128"/>
                <a:ext cx="3908277" cy="1503165"/>
                <a:chOff x="0" y="0"/>
                <a:chExt cx="3908276" cy="1503164"/>
              </a:xfrm>
            </p:grpSpPr>
            <p:grpSp>
              <p:nvGrpSpPr>
                <p:cNvPr id="780" name="Group"/>
                <p:cNvGrpSpPr/>
                <p:nvPr/>
              </p:nvGrpSpPr>
              <p:grpSpPr>
                <a:xfrm>
                  <a:off x="0" y="0"/>
                  <a:ext cx="3908277" cy="1503165"/>
                  <a:chOff x="0" y="0"/>
                  <a:chExt cx="3908276" cy="1503164"/>
                </a:xfrm>
              </p:grpSpPr>
              <p:sp>
                <p:nvSpPr>
                  <p:cNvPr id="777" name="Rectangle"/>
                  <p:cNvSpPr/>
                  <p:nvPr/>
                </p:nvSpPr>
                <p:spPr>
                  <a:xfrm>
                    <a:off x="101600" y="228600"/>
                    <a:ext cx="3806677" cy="1274565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78" name="Shape"/>
                  <p:cNvSpPr/>
                  <p:nvPr/>
                </p:nvSpPr>
                <p:spPr>
                  <a:xfrm>
                    <a:off x="0" y="6350"/>
                    <a:ext cx="39082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62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79" name="Shape"/>
                  <p:cNvSpPr/>
                  <p:nvPr/>
                </p:nvSpPr>
                <p:spPr>
                  <a:xfrm>
                    <a:off x="0" y="0"/>
                    <a:ext cx="101600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600" y="3285"/>
                        </a:lnTo>
                        <a:lnTo>
                          <a:pt x="21600" y="21600"/>
                        </a:lnTo>
                        <a:lnTo>
                          <a:pt x="0" y="1868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781" name="Version…"/>
                <p:cNvSpPr txBox="1"/>
                <p:nvPr/>
              </p:nvSpPr>
              <p:spPr>
                <a:xfrm>
                  <a:off x="191629" y="345907"/>
                  <a:ext cx="3525019" cy="10927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  <a:r>
                    <a:t>Version </a:t>
                  </a:r>
                </a:p>
                <a:p>
                  <a: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  <a:r>
                    <a:t>Control</a:t>
                  </a:r>
                </a:p>
              </p:txBody>
            </p:sp>
          </p:grpSp>
          <p:sp>
            <p:nvSpPr>
              <p:cNvPr id="783" name="Shape"/>
              <p:cNvSpPr/>
              <p:nvPr/>
            </p:nvSpPr>
            <p:spPr>
              <a:xfrm>
                <a:off x="0" y="1280914"/>
                <a:ext cx="2479675" cy="222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07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C3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784" name="Rectangle"/>
              <p:cNvSpPr/>
              <p:nvPr/>
            </p:nvSpPr>
            <p:spPr>
              <a:xfrm>
                <a:off x="0" y="1503164"/>
                <a:ext cx="2479675" cy="1274763"/>
              </a:xfrm>
              <a:prstGeom prst="rect">
                <a:avLst/>
              </a:prstGeom>
              <a:solidFill>
                <a:srgbClr val="72B1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grpSp>
            <p:nvGrpSpPr>
              <p:cNvPr id="790" name="Group"/>
              <p:cNvGrpSpPr/>
              <p:nvPr/>
            </p:nvGrpSpPr>
            <p:grpSpPr>
              <a:xfrm>
                <a:off x="2479823" y="1281096"/>
                <a:ext cx="3908277" cy="1497602"/>
                <a:chOff x="0" y="0"/>
                <a:chExt cx="3908276" cy="1497600"/>
              </a:xfrm>
            </p:grpSpPr>
            <p:grpSp>
              <p:nvGrpSpPr>
                <p:cNvPr id="788" name="Group"/>
                <p:cNvGrpSpPr/>
                <p:nvPr/>
              </p:nvGrpSpPr>
              <p:grpSpPr>
                <a:xfrm>
                  <a:off x="0" y="0"/>
                  <a:ext cx="3908277" cy="1497601"/>
                  <a:chOff x="0" y="0"/>
                  <a:chExt cx="3908276" cy="1497600"/>
                </a:xfrm>
              </p:grpSpPr>
              <p:sp>
                <p:nvSpPr>
                  <p:cNvPr id="785" name="Rectangle"/>
                  <p:cNvSpPr/>
                  <p:nvPr/>
                </p:nvSpPr>
                <p:spPr>
                  <a:xfrm>
                    <a:off x="101600" y="223036"/>
                    <a:ext cx="3806677" cy="1274565"/>
                  </a:xfrm>
                  <a:prstGeom prst="rect">
                    <a:avLst/>
                  </a:prstGeom>
                  <a:solidFill>
                    <a:srgbClr val="3197E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86" name="Shape"/>
                  <p:cNvSpPr/>
                  <p:nvPr/>
                </p:nvSpPr>
                <p:spPr>
                  <a:xfrm>
                    <a:off x="0" y="786"/>
                    <a:ext cx="3908277" cy="2222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21038" y="0"/>
                        </a:lnTo>
                        <a:lnTo>
                          <a:pt x="21600" y="21600"/>
                        </a:lnTo>
                        <a:lnTo>
                          <a:pt x="53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7A8FA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87" name="Shape"/>
                  <p:cNvSpPr/>
                  <p:nvPr/>
                </p:nvSpPr>
                <p:spPr>
                  <a:xfrm>
                    <a:off x="287" y="0"/>
                    <a:ext cx="101313" cy="14976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69" y="0"/>
                        </a:moveTo>
                        <a:lnTo>
                          <a:pt x="21600" y="3217"/>
                        </a:lnTo>
                        <a:lnTo>
                          <a:pt x="21600" y="21600"/>
                        </a:lnTo>
                        <a:lnTo>
                          <a:pt x="0" y="18429"/>
                        </a:lnTo>
                        <a:lnTo>
                          <a:pt x="69" y="0"/>
                        </a:ln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789" name="Accesible"/>
                <p:cNvSpPr txBox="1"/>
                <p:nvPr/>
              </p:nvSpPr>
              <p:spPr>
                <a:xfrm>
                  <a:off x="419479" y="603751"/>
                  <a:ext cx="3170918" cy="5131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Accesible</a:t>
                  </a:r>
                </a:p>
              </p:txBody>
            </p:sp>
          </p:grpSp>
          <p:grpSp>
            <p:nvGrpSpPr>
              <p:cNvPr id="796" name="Group"/>
              <p:cNvGrpSpPr/>
              <p:nvPr/>
            </p:nvGrpSpPr>
            <p:grpSpPr>
              <a:xfrm>
                <a:off x="551085" y="0"/>
                <a:ext cx="3933677" cy="1503165"/>
                <a:chOff x="0" y="0"/>
                <a:chExt cx="3933676" cy="1503164"/>
              </a:xfrm>
            </p:grpSpPr>
            <p:grpSp>
              <p:nvGrpSpPr>
                <p:cNvPr id="794" name="Group"/>
                <p:cNvGrpSpPr/>
                <p:nvPr/>
              </p:nvGrpSpPr>
              <p:grpSpPr>
                <a:xfrm>
                  <a:off x="0" y="0"/>
                  <a:ext cx="3933677" cy="1503165"/>
                  <a:chOff x="0" y="0"/>
                  <a:chExt cx="3933676" cy="1503164"/>
                </a:xfrm>
              </p:grpSpPr>
              <p:sp>
                <p:nvSpPr>
                  <p:cNvPr id="791" name="Rectangle"/>
                  <p:cNvSpPr/>
                  <p:nvPr/>
                </p:nvSpPr>
                <p:spPr>
                  <a:xfrm>
                    <a:off x="0" y="228600"/>
                    <a:ext cx="3806677" cy="1274565"/>
                  </a:xfrm>
                  <a:prstGeom prst="rect">
                    <a:avLst/>
                  </a:pr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92" name="Shape"/>
                  <p:cNvSpPr/>
                  <p:nvPr/>
                </p:nvSpPr>
                <p:spPr>
                  <a:xfrm>
                    <a:off x="0" y="6350"/>
                    <a:ext cx="3933677" cy="2222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697" y="0"/>
                        </a:moveTo>
                        <a:lnTo>
                          <a:pt x="21600" y="0"/>
                        </a:lnTo>
                        <a:lnTo>
                          <a:pt x="20903" y="21600"/>
                        </a:lnTo>
                        <a:lnTo>
                          <a:pt x="0" y="21600"/>
                        </a:lnTo>
                        <a:lnTo>
                          <a:pt x="697" y="0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793" name="Shape"/>
                  <p:cNvSpPr/>
                  <p:nvPr/>
                </p:nvSpPr>
                <p:spPr>
                  <a:xfrm>
                    <a:off x="3806676" y="0"/>
                    <a:ext cx="127001" cy="150316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3285"/>
                        </a:moveTo>
                        <a:lnTo>
                          <a:pt x="21600" y="0"/>
                        </a:lnTo>
                        <a:lnTo>
                          <a:pt x="21600" y="18315"/>
                        </a:lnTo>
                        <a:lnTo>
                          <a:pt x="0" y="21600"/>
                        </a:lnTo>
                        <a:lnTo>
                          <a:pt x="0" y="3285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sp>
              <p:nvSpPr>
                <p:cNvPr id="795" name="Findable"/>
                <p:cNvSpPr txBox="1"/>
                <p:nvPr/>
              </p:nvSpPr>
              <p:spPr>
                <a:xfrm>
                  <a:off x="317879" y="609313"/>
                  <a:ext cx="3170918" cy="51313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 defTabSz="584200">
                    <a:defRPr cap="all" sz="3500">
                      <a:solidFill>
                        <a:srgbClr val="FFFFFF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lvl1pPr>
                </a:lstStyle>
                <a:p>
                  <a:pPr/>
                  <a:r>
                    <a:t>Findable</a:t>
                  </a:r>
                </a:p>
              </p:txBody>
            </p:sp>
          </p:grpSp>
        </p:grpSp>
        <p:grpSp>
          <p:nvGrpSpPr>
            <p:cNvPr id="806" name="Group"/>
            <p:cNvGrpSpPr/>
            <p:nvPr/>
          </p:nvGrpSpPr>
          <p:grpSpPr>
            <a:xfrm>
              <a:off x="497184" y="-1"/>
              <a:ext cx="6626472" cy="4633279"/>
              <a:chOff x="0" y="0"/>
              <a:chExt cx="6626470" cy="4633277"/>
            </a:xfrm>
          </p:grpSpPr>
          <p:sp>
            <p:nvSpPr>
              <p:cNvPr id="798" name="Shape"/>
              <p:cNvSpPr/>
              <p:nvPr/>
            </p:nvSpPr>
            <p:spPr>
              <a:xfrm flipH="1">
                <a:off x="2423286" y="2048797"/>
                <a:ext cx="3995827" cy="2098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0" y="0"/>
                    </a:moveTo>
                    <a:lnTo>
                      <a:pt x="21600" y="8815"/>
                    </a:lnTo>
                    <a:lnTo>
                      <a:pt x="20050" y="21600"/>
                    </a:lnTo>
                    <a:lnTo>
                      <a:pt x="0" y="12785"/>
                    </a:lnTo>
                    <a:close/>
                  </a:path>
                </a:pathLst>
              </a:custGeom>
              <a:solidFill>
                <a:srgbClr val="72B1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799" name="Shape"/>
              <p:cNvSpPr/>
              <p:nvPr/>
            </p:nvSpPr>
            <p:spPr>
              <a:xfrm flipH="1">
                <a:off x="2707881" y="3290372"/>
                <a:ext cx="3917428" cy="1342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26" y="0"/>
                    </a:moveTo>
                    <a:lnTo>
                      <a:pt x="21600" y="13732"/>
                    </a:lnTo>
                    <a:lnTo>
                      <a:pt x="19821" y="21600"/>
                    </a:lnTo>
                    <a:lnTo>
                      <a:pt x="0" y="7827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rgbClr val="649AB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800" name="Shape"/>
              <p:cNvSpPr/>
              <p:nvPr/>
            </p:nvSpPr>
            <p:spPr>
              <a:xfrm flipH="1">
                <a:off x="6133603" y="2052253"/>
                <a:ext cx="492868" cy="1727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650" y="5355"/>
                    </a:moveTo>
                    <a:lnTo>
                      <a:pt x="21600" y="0"/>
                    </a:lnTo>
                    <a:lnTo>
                      <a:pt x="9197" y="15447"/>
                    </a:lnTo>
                    <a:lnTo>
                      <a:pt x="0" y="21600"/>
                    </a:lnTo>
                    <a:lnTo>
                      <a:pt x="13650" y="5355"/>
                    </a:lnTo>
                    <a:close/>
                  </a:path>
                </a:pathLst>
              </a:custGeom>
              <a:solidFill>
                <a:srgbClr val="7EC3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801" name="Shape"/>
              <p:cNvSpPr/>
              <p:nvPr/>
            </p:nvSpPr>
            <p:spPr>
              <a:xfrm flipH="1">
                <a:off x="1053978" y="1370487"/>
                <a:ext cx="829950" cy="1162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0" h="21541" fill="norm" stroke="1" extrusionOk="0">
                    <a:moveTo>
                      <a:pt x="12418" y="3"/>
                    </a:moveTo>
                    <a:cubicBezTo>
                      <a:pt x="10396" y="-59"/>
                      <a:pt x="8692" y="872"/>
                      <a:pt x="7005" y="1666"/>
                    </a:cubicBezTo>
                    <a:cubicBezTo>
                      <a:pt x="5541" y="2355"/>
                      <a:pt x="3994" y="2954"/>
                      <a:pt x="2595" y="3710"/>
                    </a:cubicBezTo>
                    <a:cubicBezTo>
                      <a:pt x="1651" y="4220"/>
                      <a:pt x="781" y="4798"/>
                      <a:pt x="0" y="5434"/>
                    </a:cubicBezTo>
                    <a:cubicBezTo>
                      <a:pt x="544" y="5215"/>
                      <a:pt x="1135" y="5064"/>
                      <a:pt x="1748" y="4985"/>
                    </a:cubicBezTo>
                    <a:cubicBezTo>
                      <a:pt x="2731" y="4858"/>
                      <a:pt x="3737" y="4921"/>
                      <a:pt x="4708" y="5088"/>
                    </a:cubicBezTo>
                    <a:cubicBezTo>
                      <a:pt x="6532" y="5401"/>
                      <a:pt x="8204" y="6073"/>
                      <a:pt x="9469" y="7065"/>
                    </a:cubicBezTo>
                    <a:cubicBezTo>
                      <a:pt x="11100" y="8345"/>
                      <a:pt x="11904" y="10022"/>
                      <a:pt x="12342" y="11726"/>
                    </a:cubicBezTo>
                    <a:cubicBezTo>
                      <a:pt x="13191" y="15020"/>
                      <a:pt x="12746" y="18418"/>
                      <a:pt x="11057" y="21541"/>
                    </a:cubicBezTo>
                    <a:cubicBezTo>
                      <a:pt x="12133" y="21095"/>
                      <a:pt x="13209" y="20649"/>
                      <a:pt x="14285" y="20203"/>
                    </a:cubicBezTo>
                    <a:cubicBezTo>
                      <a:pt x="14721" y="20023"/>
                      <a:pt x="15156" y="19842"/>
                      <a:pt x="15592" y="19662"/>
                    </a:cubicBezTo>
                    <a:lnTo>
                      <a:pt x="21034" y="17497"/>
                    </a:lnTo>
                    <a:cubicBezTo>
                      <a:pt x="21570" y="15359"/>
                      <a:pt x="21600" y="13171"/>
                      <a:pt x="21122" y="11026"/>
                    </a:cubicBezTo>
                    <a:cubicBezTo>
                      <a:pt x="20680" y="9043"/>
                      <a:pt x="19808" y="7128"/>
                      <a:pt x="18925" y="5231"/>
                    </a:cubicBezTo>
                    <a:cubicBezTo>
                      <a:pt x="17754" y="2716"/>
                      <a:pt x="15964" y="112"/>
                      <a:pt x="12418" y="3"/>
                    </a:cubicBez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802" name="Shape"/>
              <p:cNvSpPr/>
              <p:nvPr/>
            </p:nvSpPr>
            <p:spPr>
              <a:xfrm flipH="1">
                <a:off x="1070679" y="2302704"/>
                <a:ext cx="124019" cy="130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80" fill="norm" stroke="1" extrusionOk="0">
                    <a:moveTo>
                      <a:pt x="10228" y="21214"/>
                    </a:moveTo>
                    <a:cubicBezTo>
                      <a:pt x="7229" y="21600"/>
                      <a:pt x="4425" y="20248"/>
                      <a:pt x="2526" y="18163"/>
                    </a:cubicBezTo>
                    <a:cubicBezTo>
                      <a:pt x="1175" y="16680"/>
                      <a:pt x="299" y="14872"/>
                      <a:pt x="0" y="12945"/>
                    </a:cubicBezTo>
                    <a:lnTo>
                      <a:pt x="21600" y="0"/>
                    </a:lnTo>
                    <a:cubicBezTo>
                      <a:pt x="20937" y="3087"/>
                      <a:pt x="20239" y="6167"/>
                      <a:pt x="19507" y="9240"/>
                    </a:cubicBezTo>
                    <a:cubicBezTo>
                      <a:pt x="18210" y="14684"/>
                      <a:pt x="15878" y="20486"/>
                      <a:pt x="10228" y="21214"/>
                    </a:cubicBezTo>
                    <a:close/>
                  </a:path>
                </a:pathLst>
              </a:custGeom>
              <a:solidFill>
                <a:srgbClr val="3484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803" name="Shape"/>
              <p:cNvSpPr/>
              <p:nvPr/>
            </p:nvSpPr>
            <p:spPr>
              <a:xfrm flipH="1">
                <a:off x="0" y="0"/>
                <a:ext cx="1583532" cy="24324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37" y="11320"/>
                    </a:lnTo>
                    <a:cubicBezTo>
                      <a:pt x="926" y="11497"/>
                      <a:pt x="591" y="11739"/>
                      <a:pt x="357" y="12021"/>
                    </a:cubicBezTo>
                    <a:cubicBezTo>
                      <a:pt x="145" y="12277"/>
                      <a:pt x="22" y="12559"/>
                      <a:pt x="0" y="12849"/>
                    </a:cubicBezTo>
                    <a:lnTo>
                      <a:pt x="1207" y="12419"/>
                    </a:lnTo>
                    <a:cubicBezTo>
                      <a:pt x="1576" y="12310"/>
                      <a:pt x="1997" y="12294"/>
                      <a:pt x="2382" y="12377"/>
                    </a:cubicBezTo>
                    <a:cubicBezTo>
                      <a:pt x="2885" y="12485"/>
                      <a:pt x="3263" y="12742"/>
                      <a:pt x="3600" y="13008"/>
                    </a:cubicBezTo>
                    <a:cubicBezTo>
                      <a:pt x="5684" y="14649"/>
                      <a:pt x="6639" y="16745"/>
                      <a:pt x="6994" y="18855"/>
                    </a:cubicBezTo>
                    <a:cubicBezTo>
                      <a:pt x="7126" y="19639"/>
                      <a:pt x="7172" y="20450"/>
                      <a:pt x="6615" y="21156"/>
                    </a:cubicBezTo>
                    <a:cubicBezTo>
                      <a:pt x="6490" y="21315"/>
                      <a:pt x="6335" y="21465"/>
                      <a:pt x="6155" y="21600"/>
                    </a:cubicBezTo>
                    <a:cubicBezTo>
                      <a:pt x="6975" y="21485"/>
                      <a:pt x="7775" y="21313"/>
                      <a:pt x="8537" y="21085"/>
                    </a:cubicBezTo>
                    <a:cubicBezTo>
                      <a:pt x="8951" y="20962"/>
                      <a:pt x="9354" y="20821"/>
                      <a:pt x="9755" y="20680"/>
                    </a:cubicBezTo>
                    <a:cubicBezTo>
                      <a:pt x="13799" y="19263"/>
                      <a:pt x="17728" y="17713"/>
                      <a:pt x="21530" y="16035"/>
                    </a:cubicBezTo>
                    <a:lnTo>
                      <a:pt x="21600" y="80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3197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804" name="Open"/>
              <p:cNvSpPr txBox="1"/>
              <p:nvPr/>
            </p:nvSpPr>
            <p:spPr>
              <a:xfrm rot="20880820">
                <a:off x="2835740" y="2737476"/>
                <a:ext cx="3170918" cy="720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defRPr b="1" cap="all" sz="4500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</a:lstStyle>
              <a:p>
                <a:pPr/>
                <a:r>
                  <a:t>Open</a:t>
                </a:r>
              </a:p>
            </p:txBody>
          </p:sp>
          <p:sp>
            <p:nvSpPr>
              <p:cNvPr id="805" name="Shape"/>
              <p:cNvSpPr/>
              <p:nvPr/>
            </p:nvSpPr>
            <p:spPr>
              <a:xfrm flipH="1">
                <a:off x="1354120" y="1603842"/>
                <a:ext cx="3884110" cy="1889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7" h="21446" fill="norm" stroke="1" extrusionOk="0">
                    <a:moveTo>
                      <a:pt x="10776" y="12779"/>
                    </a:moveTo>
                    <a:cubicBezTo>
                      <a:pt x="10060" y="13747"/>
                      <a:pt x="9448" y="14995"/>
                      <a:pt x="8785" y="16109"/>
                    </a:cubicBezTo>
                    <a:cubicBezTo>
                      <a:pt x="8321" y="16889"/>
                      <a:pt x="7811" y="17713"/>
                      <a:pt x="7765" y="18932"/>
                    </a:cubicBezTo>
                    <a:cubicBezTo>
                      <a:pt x="7744" y="19504"/>
                      <a:pt x="7839" y="20066"/>
                      <a:pt x="8024" y="20497"/>
                    </a:cubicBezTo>
                    <a:cubicBezTo>
                      <a:pt x="8229" y="20975"/>
                      <a:pt x="8521" y="21242"/>
                      <a:pt x="8827" y="21365"/>
                    </a:cubicBezTo>
                    <a:cubicBezTo>
                      <a:pt x="9194" y="21514"/>
                      <a:pt x="9573" y="21460"/>
                      <a:pt x="9923" y="21180"/>
                    </a:cubicBezTo>
                    <a:cubicBezTo>
                      <a:pt x="10404" y="20795"/>
                      <a:pt x="10774" y="20029"/>
                      <a:pt x="11171" y="19359"/>
                    </a:cubicBezTo>
                    <a:cubicBezTo>
                      <a:pt x="11993" y="17973"/>
                      <a:pt x="12947" y="16979"/>
                      <a:pt x="13889" y="15967"/>
                    </a:cubicBezTo>
                    <a:cubicBezTo>
                      <a:pt x="14529" y="15280"/>
                      <a:pt x="15169" y="14579"/>
                      <a:pt x="15863" y="14165"/>
                    </a:cubicBezTo>
                    <a:cubicBezTo>
                      <a:pt x="16585" y="13735"/>
                      <a:pt x="17344" y="13629"/>
                      <a:pt x="18063" y="13183"/>
                    </a:cubicBezTo>
                    <a:cubicBezTo>
                      <a:pt x="18703" y="12786"/>
                      <a:pt x="19294" y="12124"/>
                      <a:pt x="19922" y="11661"/>
                    </a:cubicBezTo>
                    <a:cubicBezTo>
                      <a:pt x="20448" y="11274"/>
                      <a:pt x="21025" y="10965"/>
                      <a:pt x="21334" y="10009"/>
                    </a:cubicBezTo>
                    <a:cubicBezTo>
                      <a:pt x="21543" y="9362"/>
                      <a:pt x="21580" y="8568"/>
                      <a:pt x="21586" y="7794"/>
                    </a:cubicBezTo>
                    <a:cubicBezTo>
                      <a:pt x="21600" y="6110"/>
                      <a:pt x="21439" y="4398"/>
                      <a:pt x="21124" y="3021"/>
                    </a:cubicBezTo>
                    <a:cubicBezTo>
                      <a:pt x="20823" y="1705"/>
                      <a:pt x="20365" y="672"/>
                      <a:pt x="19654" y="363"/>
                    </a:cubicBezTo>
                    <a:cubicBezTo>
                      <a:pt x="19390" y="248"/>
                      <a:pt x="19116" y="276"/>
                      <a:pt x="18859" y="445"/>
                    </a:cubicBezTo>
                    <a:cubicBezTo>
                      <a:pt x="18754" y="569"/>
                      <a:pt x="18645" y="676"/>
                      <a:pt x="18532" y="766"/>
                    </a:cubicBezTo>
                    <a:cubicBezTo>
                      <a:pt x="17648" y="1471"/>
                      <a:pt x="16751" y="1103"/>
                      <a:pt x="15829" y="829"/>
                    </a:cubicBezTo>
                    <a:cubicBezTo>
                      <a:pt x="14924" y="561"/>
                      <a:pt x="13958" y="432"/>
                      <a:pt x="13032" y="231"/>
                    </a:cubicBezTo>
                    <a:cubicBezTo>
                      <a:pt x="12351" y="82"/>
                      <a:pt x="11668" y="-86"/>
                      <a:pt x="10986" y="51"/>
                    </a:cubicBezTo>
                    <a:cubicBezTo>
                      <a:pt x="10341" y="180"/>
                      <a:pt x="9719" y="583"/>
                      <a:pt x="9101" y="976"/>
                    </a:cubicBezTo>
                    <a:cubicBezTo>
                      <a:pt x="7588" y="1937"/>
                      <a:pt x="6060" y="2850"/>
                      <a:pt x="4556" y="3869"/>
                    </a:cubicBezTo>
                    <a:cubicBezTo>
                      <a:pt x="3017" y="4910"/>
                      <a:pt x="1498" y="6063"/>
                      <a:pt x="0" y="7327"/>
                    </a:cubicBezTo>
                    <a:lnTo>
                      <a:pt x="6554" y="10442"/>
                    </a:lnTo>
                    <a:cubicBezTo>
                      <a:pt x="7493" y="9549"/>
                      <a:pt x="8458" y="8768"/>
                      <a:pt x="9442" y="8105"/>
                    </a:cubicBezTo>
                    <a:cubicBezTo>
                      <a:pt x="10131" y="7640"/>
                      <a:pt x="10871" y="7244"/>
                      <a:pt x="11539" y="7825"/>
                    </a:cubicBezTo>
                    <a:cubicBezTo>
                      <a:pt x="11845" y="8091"/>
                      <a:pt x="12108" y="8571"/>
                      <a:pt x="12176" y="9232"/>
                    </a:cubicBezTo>
                    <a:cubicBezTo>
                      <a:pt x="12222" y="9675"/>
                      <a:pt x="12168" y="10130"/>
                      <a:pt x="12065" y="10531"/>
                    </a:cubicBezTo>
                    <a:cubicBezTo>
                      <a:pt x="11795" y="11574"/>
                      <a:pt x="11256" y="12132"/>
                      <a:pt x="10776" y="12779"/>
                    </a:cubicBezTo>
                    <a:close/>
                  </a:path>
                </a:pathLst>
              </a:custGeom>
              <a:solidFill>
                <a:srgbClr val="CFD4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</p:grpSp>
      <p:sp>
        <p:nvSpPr>
          <p:cNvPr id="808" name="Reusable"/>
          <p:cNvSpPr txBox="1"/>
          <p:nvPr/>
        </p:nvSpPr>
        <p:spPr>
          <a:xfrm>
            <a:off x="-474444" y="10504885"/>
            <a:ext cx="3170918" cy="513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cap="all" sz="35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Reusable</a:t>
            </a:r>
          </a:p>
        </p:txBody>
      </p:sp>
      <p:sp>
        <p:nvSpPr>
          <p:cNvPr id="809" name="Good Enough Data Practices…"/>
          <p:cNvSpPr txBox="1"/>
          <p:nvPr/>
        </p:nvSpPr>
        <p:spPr>
          <a:xfrm>
            <a:off x="8286951" y="4970462"/>
            <a:ext cx="8710148" cy="377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rPr i="1">
                <a:latin typeface="Gill Sans"/>
                <a:ea typeface="Gill Sans"/>
                <a:cs typeface="Gill Sans"/>
                <a:sym typeface="Gill Sans"/>
              </a:rPr>
              <a:t>Good Enough </a:t>
            </a:r>
            <a:r>
              <a:t>Data Practices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FAIR Data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Repositories 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</a:pPr>
            <a:r>
              <a:t>Metadata</a:t>
            </a:r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Institutional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Institutional Tools &amp; Resources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Institutional Tools &amp; Resources</a:t>
            </a:r>
          </a:p>
        </p:txBody>
      </p:sp>
      <p:sp>
        <p:nvSpPr>
          <p:cNvPr id="812" name="DMP Tool…"/>
          <p:cNvSpPr txBox="1"/>
          <p:nvPr/>
        </p:nvSpPr>
        <p:spPr>
          <a:xfrm>
            <a:off x="351417" y="6020019"/>
            <a:ext cx="8878693" cy="254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5600"/>
            </a:pPr>
            <a:r>
              <a:t>DMP Tool</a:t>
            </a:r>
          </a:p>
          <a:p>
            <a:pPr lvl="2">
              <a:defRPr sz="5600"/>
            </a:pPr>
          </a:p>
          <a:p>
            <a:pPr lvl="2">
              <a:defRPr sz="5600"/>
            </a:pPr>
            <a:r>
              <a:rPr>
                <a:hlinkClick r:id="rId2" invalidUrl="" action="" tgtFrame="" tooltip="" history="1" highlightClick="0" endSnd="0"/>
              </a:rPr>
              <a:t>www.dmptool.org</a:t>
            </a:r>
          </a:p>
        </p:txBody>
      </p:sp>
      <p:pic>
        <p:nvPicPr>
          <p:cNvPr id="81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49015" y="3492167"/>
            <a:ext cx="12113194" cy="7139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79522" y="8384922"/>
            <a:ext cx="11303001" cy="469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Institutional Tools &amp; Resources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Institutional Tools &amp; Resources</a:t>
            </a:r>
          </a:p>
        </p:txBody>
      </p:sp>
      <p:sp>
        <p:nvSpPr>
          <p:cNvPr id="817" name="ScholarSphere…"/>
          <p:cNvSpPr txBox="1"/>
          <p:nvPr/>
        </p:nvSpPr>
        <p:spPr>
          <a:xfrm>
            <a:off x="351417" y="6284912"/>
            <a:ext cx="8878693" cy="2543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5600"/>
            </a:pPr>
            <a:r>
              <a:t>ScholarSphere</a:t>
            </a:r>
          </a:p>
          <a:p>
            <a:pPr lvl="2">
              <a:defRPr sz="5600"/>
            </a:pPr>
          </a:p>
          <a:p>
            <a:pPr lvl="2">
              <a:defRPr sz="5600"/>
            </a:pPr>
            <a:r>
              <a:t>scholarsphere.psu.edu</a:t>
            </a:r>
          </a:p>
        </p:txBody>
      </p:sp>
      <p:pic>
        <p:nvPicPr>
          <p:cNvPr id="81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84481" y="4204623"/>
            <a:ext cx="14056569" cy="6703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10541" y="2575464"/>
            <a:ext cx="13877964" cy="10319160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Penn State Data Storage Finder…"/>
          <p:cNvSpPr txBox="1"/>
          <p:nvPr/>
        </p:nvSpPr>
        <p:spPr>
          <a:xfrm>
            <a:off x="351417" y="5619969"/>
            <a:ext cx="8878693" cy="334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5600"/>
            </a:pPr>
            <a:r>
              <a:t>Penn State Data Storage Finder</a:t>
            </a:r>
          </a:p>
          <a:p>
            <a:pPr lvl="2">
              <a:defRPr sz="5600"/>
            </a:pPr>
          </a:p>
          <a:p>
            <a:pPr lvl="2">
              <a:defRPr sz="5600"/>
            </a:pPr>
            <a:r>
              <a:t>datastoragefinder.psu.edu</a:t>
            </a:r>
          </a:p>
        </p:txBody>
      </p:sp>
      <p:sp>
        <p:nvSpPr>
          <p:cNvPr id="824" name="Institutional Tools &amp; Resources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Institutional Tools &amp;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Institutional Tools &amp; Resources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Institutional Tools &amp; Resources</a:t>
            </a:r>
          </a:p>
        </p:txBody>
      </p:sp>
      <p:sp>
        <p:nvSpPr>
          <p:cNvPr id="827" name="Data Learning Center…"/>
          <p:cNvSpPr txBox="1"/>
          <p:nvPr/>
        </p:nvSpPr>
        <p:spPr>
          <a:xfrm>
            <a:off x="351417" y="5484812"/>
            <a:ext cx="8878693" cy="414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5600"/>
            </a:pPr>
            <a:r>
              <a:t>Data Learning Center</a:t>
            </a:r>
          </a:p>
          <a:p>
            <a:pPr lvl="2">
              <a:defRPr sz="5600"/>
            </a:pPr>
          </a:p>
          <a:p>
            <a:pPr lvl="2">
              <a:defRPr sz="5600"/>
            </a:pPr>
            <a:r>
              <a:t>libraries.psu.edu/about/departments/units/data-learning-center</a:t>
            </a:r>
          </a:p>
        </p:txBody>
      </p:sp>
      <p:pic>
        <p:nvPicPr>
          <p:cNvPr id="82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7815" y="4631081"/>
            <a:ext cx="12734174" cy="5850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NIH Data Management &amp; Sharing Policy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NIH Data Management &amp; Sharing Policy</a:t>
            </a:r>
          </a:p>
        </p:txBody>
      </p:sp>
      <p:sp>
        <p:nvSpPr>
          <p:cNvPr id="831" name="Data Management and Sharing Plan Elements"/>
          <p:cNvSpPr txBox="1"/>
          <p:nvPr/>
        </p:nvSpPr>
        <p:spPr>
          <a:xfrm>
            <a:off x="5784254" y="3282797"/>
            <a:ext cx="12815492" cy="174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sz="5600"/>
            </a:pPr>
            <a:r>
              <a:t>Data Management and Sharing Plan Elements</a:t>
            </a:r>
          </a:p>
        </p:txBody>
      </p:sp>
      <p:sp>
        <p:nvSpPr>
          <p:cNvPr id="832" name="Data Types"/>
          <p:cNvSpPr txBox="1"/>
          <p:nvPr/>
        </p:nvSpPr>
        <p:spPr>
          <a:xfrm>
            <a:off x="6019861" y="6438900"/>
            <a:ext cx="2366517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>
              <a:defRPr sz="4100"/>
            </a:pPr>
            <a:r>
              <a:t>Data Types</a:t>
            </a:r>
          </a:p>
        </p:txBody>
      </p:sp>
      <p:sp>
        <p:nvSpPr>
          <p:cNvPr id="833" name="Related Tools, Software, and/or Code"/>
          <p:cNvSpPr txBox="1"/>
          <p:nvPr/>
        </p:nvSpPr>
        <p:spPr>
          <a:xfrm>
            <a:off x="10338638" y="6423074"/>
            <a:ext cx="4257706" cy="193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100"/>
            </a:pPr>
            <a:r>
              <a:t>Related Tools, Software, and/or Code</a:t>
            </a:r>
          </a:p>
        </p:txBody>
      </p:sp>
      <p:sp>
        <p:nvSpPr>
          <p:cNvPr id="834" name="Metadata Standards"/>
          <p:cNvSpPr txBox="1"/>
          <p:nvPr/>
        </p:nvSpPr>
        <p:spPr>
          <a:xfrm>
            <a:off x="15658200" y="6438899"/>
            <a:ext cx="3045361" cy="1336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100"/>
            </a:pPr>
            <a:r>
              <a:t>Metadata Standards</a:t>
            </a:r>
          </a:p>
        </p:txBody>
      </p:sp>
      <p:sp>
        <p:nvSpPr>
          <p:cNvPr id="835" name="Data Preservation, Access, and Associated Timelines"/>
          <p:cNvSpPr txBox="1"/>
          <p:nvPr/>
        </p:nvSpPr>
        <p:spPr>
          <a:xfrm>
            <a:off x="5074266" y="10605649"/>
            <a:ext cx="4257706" cy="253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100"/>
            </a:pPr>
            <a:r>
              <a:t>Data Preservation, Access, and Associated Timelines</a:t>
            </a:r>
          </a:p>
        </p:txBody>
      </p:sp>
      <p:sp>
        <p:nvSpPr>
          <p:cNvPr id="836" name="Access, Distribution, or Reuse Considerations"/>
          <p:cNvSpPr txBox="1"/>
          <p:nvPr/>
        </p:nvSpPr>
        <p:spPr>
          <a:xfrm>
            <a:off x="10063147" y="10605624"/>
            <a:ext cx="4257707" cy="193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100"/>
            </a:pPr>
            <a:r>
              <a:t>Access, Distribution, or Reuse Considerations</a:t>
            </a:r>
          </a:p>
        </p:txBody>
      </p:sp>
      <p:sp>
        <p:nvSpPr>
          <p:cNvPr id="837" name="Oversight of Data Management and Sharing"/>
          <p:cNvSpPr txBox="1"/>
          <p:nvPr/>
        </p:nvSpPr>
        <p:spPr>
          <a:xfrm>
            <a:off x="15052028" y="10605624"/>
            <a:ext cx="4257706" cy="193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100"/>
            </a:pPr>
            <a:r>
              <a:t>Oversight of Data Management and Sharing</a:t>
            </a:r>
          </a:p>
        </p:txBody>
      </p:sp>
      <p:sp>
        <p:nvSpPr>
          <p:cNvPr id="838" name="Bar Chart"/>
          <p:cNvSpPr/>
          <p:nvPr/>
        </p:nvSpPr>
        <p:spPr>
          <a:xfrm>
            <a:off x="6567278" y="5021117"/>
            <a:ext cx="1271683" cy="1268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41" name="Group"/>
          <p:cNvGrpSpPr/>
          <p:nvPr/>
        </p:nvGrpSpPr>
        <p:grpSpPr>
          <a:xfrm>
            <a:off x="11699927" y="5003065"/>
            <a:ext cx="1535128" cy="1304417"/>
            <a:chOff x="0" y="0"/>
            <a:chExt cx="1535127" cy="1304415"/>
          </a:xfrm>
        </p:grpSpPr>
        <p:sp>
          <p:nvSpPr>
            <p:cNvPr id="839" name="Gear"/>
            <p:cNvSpPr/>
            <p:nvPr/>
          </p:nvSpPr>
          <p:spPr>
            <a:xfrm>
              <a:off x="-1" y="0"/>
              <a:ext cx="830504" cy="83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55" fill="norm" stroke="1" extrusionOk="0">
                  <a:moveTo>
                    <a:pt x="12837" y="2"/>
                  </a:moveTo>
                  <a:cubicBezTo>
                    <a:pt x="12731" y="-11"/>
                    <a:pt x="12661" y="38"/>
                    <a:pt x="12588" y="172"/>
                  </a:cubicBezTo>
                  <a:cubicBezTo>
                    <a:pt x="12292" y="721"/>
                    <a:pt x="11969" y="1258"/>
                    <a:pt x="11661" y="1801"/>
                  </a:cubicBezTo>
                  <a:cubicBezTo>
                    <a:pt x="11547" y="2001"/>
                    <a:pt x="11418" y="2099"/>
                    <a:pt x="11153" y="2073"/>
                  </a:cubicBezTo>
                  <a:cubicBezTo>
                    <a:pt x="10691" y="2028"/>
                    <a:pt x="10220" y="2032"/>
                    <a:pt x="9759" y="2112"/>
                  </a:cubicBezTo>
                  <a:cubicBezTo>
                    <a:pt x="9550" y="2148"/>
                    <a:pt x="9432" y="2095"/>
                    <a:pt x="9318" y="1917"/>
                  </a:cubicBezTo>
                  <a:cubicBezTo>
                    <a:pt x="8969" y="1370"/>
                    <a:pt x="8594" y="841"/>
                    <a:pt x="8243" y="295"/>
                  </a:cubicBezTo>
                  <a:cubicBezTo>
                    <a:pt x="8145" y="142"/>
                    <a:pt x="8068" y="122"/>
                    <a:pt x="7905" y="198"/>
                  </a:cubicBezTo>
                  <a:cubicBezTo>
                    <a:pt x="6845" y="688"/>
                    <a:pt x="5781" y="1174"/>
                    <a:pt x="4712" y="1644"/>
                  </a:cubicBezTo>
                  <a:cubicBezTo>
                    <a:pt x="4517" y="1730"/>
                    <a:pt x="4517" y="1820"/>
                    <a:pt x="4567" y="1996"/>
                  </a:cubicBezTo>
                  <a:cubicBezTo>
                    <a:pt x="4742" y="2608"/>
                    <a:pt x="4890" y="3227"/>
                    <a:pt x="5065" y="3839"/>
                  </a:cubicBezTo>
                  <a:cubicBezTo>
                    <a:pt x="5122" y="4038"/>
                    <a:pt x="5098" y="4170"/>
                    <a:pt x="4932" y="4306"/>
                  </a:cubicBezTo>
                  <a:cubicBezTo>
                    <a:pt x="4561" y="4610"/>
                    <a:pt x="4227" y="4959"/>
                    <a:pt x="3950" y="5348"/>
                  </a:cubicBezTo>
                  <a:cubicBezTo>
                    <a:pt x="3802" y="5555"/>
                    <a:pt x="3648" y="5573"/>
                    <a:pt x="3439" y="5530"/>
                  </a:cubicBezTo>
                  <a:cubicBezTo>
                    <a:pt x="2827" y="5405"/>
                    <a:pt x="2213" y="5295"/>
                    <a:pt x="1605" y="5156"/>
                  </a:cubicBezTo>
                  <a:cubicBezTo>
                    <a:pt x="1409" y="5111"/>
                    <a:pt x="1325" y="5153"/>
                    <a:pt x="1257" y="5338"/>
                  </a:cubicBezTo>
                  <a:cubicBezTo>
                    <a:pt x="856" y="6423"/>
                    <a:pt x="449" y="7506"/>
                    <a:pt x="35" y="8586"/>
                  </a:cubicBezTo>
                  <a:cubicBezTo>
                    <a:pt x="-34" y="8767"/>
                    <a:pt x="-6" y="8857"/>
                    <a:pt x="173" y="8954"/>
                  </a:cubicBezTo>
                  <a:cubicBezTo>
                    <a:pt x="722" y="9251"/>
                    <a:pt x="1256" y="9574"/>
                    <a:pt x="1798" y="9882"/>
                  </a:cubicBezTo>
                  <a:cubicBezTo>
                    <a:pt x="2001" y="9997"/>
                    <a:pt x="2093" y="10127"/>
                    <a:pt x="2064" y="10392"/>
                  </a:cubicBezTo>
                  <a:cubicBezTo>
                    <a:pt x="2014" y="10855"/>
                    <a:pt x="2039" y="11326"/>
                    <a:pt x="2116" y="11788"/>
                  </a:cubicBezTo>
                  <a:cubicBezTo>
                    <a:pt x="2151" y="11998"/>
                    <a:pt x="2089" y="12115"/>
                    <a:pt x="1913" y="12228"/>
                  </a:cubicBezTo>
                  <a:cubicBezTo>
                    <a:pt x="1367" y="12578"/>
                    <a:pt x="837" y="12953"/>
                    <a:pt x="291" y="13303"/>
                  </a:cubicBezTo>
                  <a:cubicBezTo>
                    <a:pt x="136" y="13403"/>
                    <a:pt x="124" y="13482"/>
                    <a:pt x="199" y="13643"/>
                  </a:cubicBezTo>
                  <a:cubicBezTo>
                    <a:pt x="688" y="14705"/>
                    <a:pt x="1172" y="15768"/>
                    <a:pt x="1642" y="16837"/>
                  </a:cubicBezTo>
                  <a:cubicBezTo>
                    <a:pt x="1728" y="17034"/>
                    <a:pt x="1818" y="17032"/>
                    <a:pt x="1994" y="16982"/>
                  </a:cubicBezTo>
                  <a:cubicBezTo>
                    <a:pt x="2605" y="16807"/>
                    <a:pt x="3223" y="16651"/>
                    <a:pt x="3839" y="16489"/>
                  </a:cubicBezTo>
                  <a:cubicBezTo>
                    <a:pt x="3930" y="16465"/>
                    <a:pt x="4023" y="16451"/>
                    <a:pt x="4118" y="16432"/>
                  </a:cubicBezTo>
                  <a:cubicBezTo>
                    <a:pt x="4164" y="16485"/>
                    <a:pt x="4202" y="16532"/>
                    <a:pt x="4241" y="16576"/>
                  </a:cubicBezTo>
                  <a:cubicBezTo>
                    <a:pt x="4568" y="16944"/>
                    <a:pt x="4922" y="17287"/>
                    <a:pt x="5319" y="17573"/>
                  </a:cubicBezTo>
                  <a:cubicBezTo>
                    <a:pt x="5534" y="17728"/>
                    <a:pt x="5572" y="17885"/>
                    <a:pt x="5524" y="18114"/>
                  </a:cubicBezTo>
                  <a:cubicBezTo>
                    <a:pt x="5398" y="18725"/>
                    <a:pt x="5287" y="19339"/>
                    <a:pt x="5149" y="19947"/>
                  </a:cubicBezTo>
                  <a:cubicBezTo>
                    <a:pt x="5105" y="20142"/>
                    <a:pt x="5145" y="20229"/>
                    <a:pt x="5331" y="20297"/>
                  </a:cubicBezTo>
                  <a:cubicBezTo>
                    <a:pt x="6415" y="20698"/>
                    <a:pt x="7497" y="21106"/>
                    <a:pt x="8576" y="21520"/>
                  </a:cubicBezTo>
                  <a:cubicBezTo>
                    <a:pt x="8757" y="21589"/>
                    <a:pt x="8847" y="21563"/>
                    <a:pt x="8944" y="21383"/>
                  </a:cubicBezTo>
                  <a:cubicBezTo>
                    <a:pt x="9241" y="20834"/>
                    <a:pt x="9562" y="20299"/>
                    <a:pt x="9871" y="19757"/>
                  </a:cubicBezTo>
                  <a:cubicBezTo>
                    <a:pt x="9985" y="19558"/>
                    <a:pt x="10110" y="19452"/>
                    <a:pt x="10378" y="19481"/>
                  </a:cubicBezTo>
                  <a:cubicBezTo>
                    <a:pt x="10828" y="19528"/>
                    <a:pt x="11291" y="19534"/>
                    <a:pt x="11737" y="19445"/>
                  </a:cubicBezTo>
                  <a:cubicBezTo>
                    <a:pt x="12009" y="19391"/>
                    <a:pt x="12126" y="19505"/>
                    <a:pt x="12252" y="19698"/>
                  </a:cubicBezTo>
                  <a:cubicBezTo>
                    <a:pt x="12593" y="20221"/>
                    <a:pt x="12952" y="20733"/>
                    <a:pt x="13290" y="21259"/>
                  </a:cubicBezTo>
                  <a:cubicBezTo>
                    <a:pt x="13387" y="21411"/>
                    <a:pt x="13463" y="21432"/>
                    <a:pt x="13628" y="21356"/>
                  </a:cubicBezTo>
                  <a:cubicBezTo>
                    <a:pt x="14687" y="20866"/>
                    <a:pt x="15750" y="20382"/>
                    <a:pt x="16819" y="19912"/>
                  </a:cubicBezTo>
                  <a:cubicBezTo>
                    <a:pt x="17012" y="19827"/>
                    <a:pt x="17018" y="19738"/>
                    <a:pt x="16967" y="19560"/>
                  </a:cubicBezTo>
                  <a:cubicBezTo>
                    <a:pt x="16791" y="18948"/>
                    <a:pt x="16644" y="18329"/>
                    <a:pt x="16469" y="17716"/>
                  </a:cubicBezTo>
                  <a:cubicBezTo>
                    <a:pt x="16412" y="17519"/>
                    <a:pt x="16433" y="17386"/>
                    <a:pt x="16600" y="17250"/>
                  </a:cubicBezTo>
                  <a:cubicBezTo>
                    <a:pt x="16971" y="16946"/>
                    <a:pt x="17305" y="16598"/>
                    <a:pt x="17584" y="16209"/>
                  </a:cubicBezTo>
                  <a:cubicBezTo>
                    <a:pt x="17730" y="16006"/>
                    <a:pt x="17880" y="15980"/>
                    <a:pt x="18092" y="16024"/>
                  </a:cubicBezTo>
                  <a:cubicBezTo>
                    <a:pt x="18703" y="16151"/>
                    <a:pt x="19318" y="16260"/>
                    <a:pt x="19926" y="16398"/>
                  </a:cubicBezTo>
                  <a:cubicBezTo>
                    <a:pt x="20121" y="16442"/>
                    <a:pt x="20207" y="16404"/>
                    <a:pt x="20276" y="16218"/>
                  </a:cubicBezTo>
                  <a:cubicBezTo>
                    <a:pt x="20676" y="15133"/>
                    <a:pt x="21084" y="14050"/>
                    <a:pt x="21497" y="12970"/>
                  </a:cubicBezTo>
                  <a:cubicBezTo>
                    <a:pt x="21566" y="12790"/>
                    <a:pt x="21541" y="12697"/>
                    <a:pt x="21361" y="12600"/>
                  </a:cubicBezTo>
                  <a:cubicBezTo>
                    <a:pt x="20812" y="12303"/>
                    <a:pt x="20278" y="11982"/>
                    <a:pt x="19736" y="11674"/>
                  </a:cubicBezTo>
                  <a:cubicBezTo>
                    <a:pt x="19535" y="11559"/>
                    <a:pt x="19439" y="11431"/>
                    <a:pt x="19468" y="11163"/>
                  </a:cubicBezTo>
                  <a:cubicBezTo>
                    <a:pt x="19519" y="10701"/>
                    <a:pt x="19493" y="10230"/>
                    <a:pt x="19416" y="9768"/>
                  </a:cubicBezTo>
                  <a:cubicBezTo>
                    <a:pt x="19381" y="9559"/>
                    <a:pt x="19443" y="9442"/>
                    <a:pt x="19620" y="9328"/>
                  </a:cubicBezTo>
                  <a:cubicBezTo>
                    <a:pt x="20166" y="8978"/>
                    <a:pt x="20694" y="8603"/>
                    <a:pt x="21240" y="8252"/>
                  </a:cubicBezTo>
                  <a:cubicBezTo>
                    <a:pt x="21393" y="8154"/>
                    <a:pt x="21411" y="8075"/>
                    <a:pt x="21336" y="7912"/>
                  </a:cubicBezTo>
                  <a:cubicBezTo>
                    <a:pt x="20846" y="6851"/>
                    <a:pt x="20362" y="5788"/>
                    <a:pt x="19892" y="4718"/>
                  </a:cubicBezTo>
                  <a:cubicBezTo>
                    <a:pt x="19806" y="4523"/>
                    <a:pt x="19717" y="4523"/>
                    <a:pt x="19541" y="4574"/>
                  </a:cubicBezTo>
                  <a:cubicBezTo>
                    <a:pt x="18917" y="4751"/>
                    <a:pt x="18286" y="4905"/>
                    <a:pt x="17662" y="5080"/>
                  </a:cubicBezTo>
                  <a:cubicBezTo>
                    <a:pt x="17490" y="5129"/>
                    <a:pt x="17378" y="5103"/>
                    <a:pt x="17261" y="4959"/>
                  </a:cubicBezTo>
                  <a:cubicBezTo>
                    <a:pt x="16959" y="4585"/>
                    <a:pt x="16599" y="4263"/>
                    <a:pt x="16213" y="3983"/>
                  </a:cubicBezTo>
                  <a:cubicBezTo>
                    <a:pt x="16001" y="3828"/>
                    <a:pt x="15960" y="3672"/>
                    <a:pt x="16008" y="3442"/>
                  </a:cubicBezTo>
                  <a:cubicBezTo>
                    <a:pt x="16135" y="2831"/>
                    <a:pt x="16245" y="2217"/>
                    <a:pt x="16383" y="1609"/>
                  </a:cubicBezTo>
                  <a:cubicBezTo>
                    <a:pt x="16428" y="1413"/>
                    <a:pt x="16387" y="1327"/>
                    <a:pt x="16201" y="1258"/>
                  </a:cubicBezTo>
                  <a:cubicBezTo>
                    <a:pt x="15118" y="858"/>
                    <a:pt x="14036" y="450"/>
                    <a:pt x="12956" y="36"/>
                  </a:cubicBezTo>
                  <a:cubicBezTo>
                    <a:pt x="12911" y="19"/>
                    <a:pt x="12873" y="7"/>
                    <a:pt x="12837" y="2"/>
                  </a:cubicBezTo>
                  <a:close/>
                  <a:moveTo>
                    <a:pt x="10766" y="5818"/>
                  </a:moveTo>
                  <a:cubicBezTo>
                    <a:pt x="13503" y="5818"/>
                    <a:pt x="15722" y="8039"/>
                    <a:pt x="15722" y="10778"/>
                  </a:cubicBezTo>
                  <a:cubicBezTo>
                    <a:pt x="15722" y="13517"/>
                    <a:pt x="13503" y="15738"/>
                    <a:pt x="10766" y="15738"/>
                  </a:cubicBezTo>
                  <a:cubicBezTo>
                    <a:pt x="8030" y="15738"/>
                    <a:pt x="5810" y="13517"/>
                    <a:pt x="5810" y="10778"/>
                  </a:cubicBezTo>
                  <a:cubicBezTo>
                    <a:pt x="5810" y="8039"/>
                    <a:pt x="8030" y="5818"/>
                    <a:pt x="10766" y="581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0" name="Gear"/>
            <p:cNvSpPr/>
            <p:nvPr/>
          </p:nvSpPr>
          <p:spPr>
            <a:xfrm>
              <a:off x="704625" y="473751"/>
              <a:ext cx="830503" cy="83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55" fill="norm" stroke="1" extrusionOk="0">
                  <a:moveTo>
                    <a:pt x="12837" y="2"/>
                  </a:moveTo>
                  <a:cubicBezTo>
                    <a:pt x="12731" y="-11"/>
                    <a:pt x="12661" y="38"/>
                    <a:pt x="12588" y="172"/>
                  </a:cubicBezTo>
                  <a:cubicBezTo>
                    <a:pt x="12292" y="721"/>
                    <a:pt x="11969" y="1258"/>
                    <a:pt x="11661" y="1801"/>
                  </a:cubicBezTo>
                  <a:cubicBezTo>
                    <a:pt x="11547" y="2001"/>
                    <a:pt x="11418" y="2099"/>
                    <a:pt x="11153" y="2073"/>
                  </a:cubicBezTo>
                  <a:cubicBezTo>
                    <a:pt x="10691" y="2028"/>
                    <a:pt x="10220" y="2032"/>
                    <a:pt x="9759" y="2112"/>
                  </a:cubicBezTo>
                  <a:cubicBezTo>
                    <a:pt x="9550" y="2148"/>
                    <a:pt x="9432" y="2095"/>
                    <a:pt x="9318" y="1917"/>
                  </a:cubicBezTo>
                  <a:cubicBezTo>
                    <a:pt x="8969" y="1370"/>
                    <a:pt x="8594" y="841"/>
                    <a:pt x="8243" y="295"/>
                  </a:cubicBezTo>
                  <a:cubicBezTo>
                    <a:pt x="8145" y="142"/>
                    <a:pt x="8068" y="122"/>
                    <a:pt x="7905" y="198"/>
                  </a:cubicBezTo>
                  <a:cubicBezTo>
                    <a:pt x="6845" y="688"/>
                    <a:pt x="5781" y="1174"/>
                    <a:pt x="4712" y="1644"/>
                  </a:cubicBezTo>
                  <a:cubicBezTo>
                    <a:pt x="4517" y="1730"/>
                    <a:pt x="4517" y="1820"/>
                    <a:pt x="4567" y="1996"/>
                  </a:cubicBezTo>
                  <a:cubicBezTo>
                    <a:pt x="4742" y="2608"/>
                    <a:pt x="4890" y="3227"/>
                    <a:pt x="5065" y="3839"/>
                  </a:cubicBezTo>
                  <a:cubicBezTo>
                    <a:pt x="5122" y="4038"/>
                    <a:pt x="5098" y="4170"/>
                    <a:pt x="4932" y="4306"/>
                  </a:cubicBezTo>
                  <a:cubicBezTo>
                    <a:pt x="4561" y="4610"/>
                    <a:pt x="4227" y="4959"/>
                    <a:pt x="3950" y="5348"/>
                  </a:cubicBezTo>
                  <a:cubicBezTo>
                    <a:pt x="3802" y="5555"/>
                    <a:pt x="3648" y="5573"/>
                    <a:pt x="3439" y="5530"/>
                  </a:cubicBezTo>
                  <a:cubicBezTo>
                    <a:pt x="2827" y="5405"/>
                    <a:pt x="2213" y="5295"/>
                    <a:pt x="1605" y="5156"/>
                  </a:cubicBezTo>
                  <a:cubicBezTo>
                    <a:pt x="1409" y="5111"/>
                    <a:pt x="1325" y="5153"/>
                    <a:pt x="1257" y="5338"/>
                  </a:cubicBezTo>
                  <a:cubicBezTo>
                    <a:pt x="856" y="6423"/>
                    <a:pt x="449" y="7506"/>
                    <a:pt x="35" y="8586"/>
                  </a:cubicBezTo>
                  <a:cubicBezTo>
                    <a:pt x="-34" y="8767"/>
                    <a:pt x="-6" y="8857"/>
                    <a:pt x="173" y="8954"/>
                  </a:cubicBezTo>
                  <a:cubicBezTo>
                    <a:pt x="722" y="9251"/>
                    <a:pt x="1256" y="9574"/>
                    <a:pt x="1798" y="9882"/>
                  </a:cubicBezTo>
                  <a:cubicBezTo>
                    <a:pt x="2001" y="9997"/>
                    <a:pt x="2093" y="10127"/>
                    <a:pt x="2064" y="10392"/>
                  </a:cubicBezTo>
                  <a:cubicBezTo>
                    <a:pt x="2014" y="10855"/>
                    <a:pt x="2039" y="11326"/>
                    <a:pt x="2116" y="11788"/>
                  </a:cubicBezTo>
                  <a:cubicBezTo>
                    <a:pt x="2151" y="11998"/>
                    <a:pt x="2089" y="12115"/>
                    <a:pt x="1913" y="12228"/>
                  </a:cubicBezTo>
                  <a:cubicBezTo>
                    <a:pt x="1367" y="12578"/>
                    <a:pt x="837" y="12953"/>
                    <a:pt x="291" y="13303"/>
                  </a:cubicBezTo>
                  <a:cubicBezTo>
                    <a:pt x="136" y="13403"/>
                    <a:pt x="124" y="13482"/>
                    <a:pt x="199" y="13643"/>
                  </a:cubicBezTo>
                  <a:cubicBezTo>
                    <a:pt x="688" y="14705"/>
                    <a:pt x="1172" y="15768"/>
                    <a:pt x="1642" y="16837"/>
                  </a:cubicBezTo>
                  <a:cubicBezTo>
                    <a:pt x="1728" y="17034"/>
                    <a:pt x="1818" y="17032"/>
                    <a:pt x="1994" y="16982"/>
                  </a:cubicBezTo>
                  <a:cubicBezTo>
                    <a:pt x="2605" y="16807"/>
                    <a:pt x="3223" y="16651"/>
                    <a:pt x="3839" y="16489"/>
                  </a:cubicBezTo>
                  <a:cubicBezTo>
                    <a:pt x="3930" y="16465"/>
                    <a:pt x="4023" y="16451"/>
                    <a:pt x="4118" y="16432"/>
                  </a:cubicBezTo>
                  <a:cubicBezTo>
                    <a:pt x="4164" y="16485"/>
                    <a:pt x="4202" y="16532"/>
                    <a:pt x="4241" y="16576"/>
                  </a:cubicBezTo>
                  <a:cubicBezTo>
                    <a:pt x="4568" y="16944"/>
                    <a:pt x="4922" y="17287"/>
                    <a:pt x="5319" y="17573"/>
                  </a:cubicBezTo>
                  <a:cubicBezTo>
                    <a:pt x="5534" y="17728"/>
                    <a:pt x="5572" y="17885"/>
                    <a:pt x="5524" y="18114"/>
                  </a:cubicBezTo>
                  <a:cubicBezTo>
                    <a:pt x="5398" y="18725"/>
                    <a:pt x="5287" y="19339"/>
                    <a:pt x="5149" y="19947"/>
                  </a:cubicBezTo>
                  <a:cubicBezTo>
                    <a:pt x="5105" y="20142"/>
                    <a:pt x="5145" y="20229"/>
                    <a:pt x="5331" y="20297"/>
                  </a:cubicBezTo>
                  <a:cubicBezTo>
                    <a:pt x="6415" y="20698"/>
                    <a:pt x="7497" y="21106"/>
                    <a:pt x="8576" y="21520"/>
                  </a:cubicBezTo>
                  <a:cubicBezTo>
                    <a:pt x="8757" y="21589"/>
                    <a:pt x="8847" y="21563"/>
                    <a:pt x="8944" y="21383"/>
                  </a:cubicBezTo>
                  <a:cubicBezTo>
                    <a:pt x="9241" y="20834"/>
                    <a:pt x="9562" y="20299"/>
                    <a:pt x="9871" y="19757"/>
                  </a:cubicBezTo>
                  <a:cubicBezTo>
                    <a:pt x="9985" y="19558"/>
                    <a:pt x="10110" y="19452"/>
                    <a:pt x="10378" y="19481"/>
                  </a:cubicBezTo>
                  <a:cubicBezTo>
                    <a:pt x="10828" y="19528"/>
                    <a:pt x="11291" y="19534"/>
                    <a:pt x="11737" y="19445"/>
                  </a:cubicBezTo>
                  <a:cubicBezTo>
                    <a:pt x="12009" y="19391"/>
                    <a:pt x="12126" y="19505"/>
                    <a:pt x="12252" y="19698"/>
                  </a:cubicBezTo>
                  <a:cubicBezTo>
                    <a:pt x="12593" y="20221"/>
                    <a:pt x="12952" y="20733"/>
                    <a:pt x="13290" y="21259"/>
                  </a:cubicBezTo>
                  <a:cubicBezTo>
                    <a:pt x="13387" y="21411"/>
                    <a:pt x="13463" y="21432"/>
                    <a:pt x="13628" y="21356"/>
                  </a:cubicBezTo>
                  <a:cubicBezTo>
                    <a:pt x="14687" y="20866"/>
                    <a:pt x="15750" y="20382"/>
                    <a:pt x="16819" y="19912"/>
                  </a:cubicBezTo>
                  <a:cubicBezTo>
                    <a:pt x="17012" y="19827"/>
                    <a:pt x="17018" y="19738"/>
                    <a:pt x="16967" y="19560"/>
                  </a:cubicBezTo>
                  <a:cubicBezTo>
                    <a:pt x="16791" y="18948"/>
                    <a:pt x="16644" y="18329"/>
                    <a:pt x="16469" y="17716"/>
                  </a:cubicBezTo>
                  <a:cubicBezTo>
                    <a:pt x="16412" y="17519"/>
                    <a:pt x="16433" y="17386"/>
                    <a:pt x="16600" y="17250"/>
                  </a:cubicBezTo>
                  <a:cubicBezTo>
                    <a:pt x="16971" y="16946"/>
                    <a:pt x="17305" y="16598"/>
                    <a:pt x="17584" y="16209"/>
                  </a:cubicBezTo>
                  <a:cubicBezTo>
                    <a:pt x="17730" y="16006"/>
                    <a:pt x="17880" y="15980"/>
                    <a:pt x="18092" y="16024"/>
                  </a:cubicBezTo>
                  <a:cubicBezTo>
                    <a:pt x="18703" y="16151"/>
                    <a:pt x="19318" y="16260"/>
                    <a:pt x="19926" y="16398"/>
                  </a:cubicBezTo>
                  <a:cubicBezTo>
                    <a:pt x="20121" y="16442"/>
                    <a:pt x="20207" y="16404"/>
                    <a:pt x="20276" y="16218"/>
                  </a:cubicBezTo>
                  <a:cubicBezTo>
                    <a:pt x="20676" y="15133"/>
                    <a:pt x="21084" y="14050"/>
                    <a:pt x="21497" y="12970"/>
                  </a:cubicBezTo>
                  <a:cubicBezTo>
                    <a:pt x="21566" y="12790"/>
                    <a:pt x="21541" y="12697"/>
                    <a:pt x="21361" y="12600"/>
                  </a:cubicBezTo>
                  <a:cubicBezTo>
                    <a:pt x="20812" y="12303"/>
                    <a:pt x="20278" y="11982"/>
                    <a:pt x="19736" y="11674"/>
                  </a:cubicBezTo>
                  <a:cubicBezTo>
                    <a:pt x="19535" y="11559"/>
                    <a:pt x="19439" y="11431"/>
                    <a:pt x="19468" y="11163"/>
                  </a:cubicBezTo>
                  <a:cubicBezTo>
                    <a:pt x="19519" y="10701"/>
                    <a:pt x="19493" y="10230"/>
                    <a:pt x="19416" y="9768"/>
                  </a:cubicBezTo>
                  <a:cubicBezTo>
                    <a:pt x="19381" y="9559"/>
                    <a:pt x="19443" y="9442"/>
                    <a:pt x="19620" y="9328"/>
                  </a:cubicBezTo>
                  <a:cubicBezTo>
                    <a:pt x="20166" y="8978"/>
                    <a:pt x="20694" y="8603"/>
                    <a:pt x="21240" y="8252"/>
                  </a:cubicBezTo>
                  <a:cubicBezTo>
                    <a:pt x="21393" y="8154"/>
                    <a:pt x="21411" y="8075"/>
                    <a:pt x="21336" y="7912"/>
                  </a:cubicBezTo>
                  <a:cubicBezTo>
                    <a:pt x="20846" y="6851"/>
                    <a:pt x="20362" y="5788"/>
                    <a:pt x="19892" y="4718"/>
                  </a:cubicBezTo>
                  <a:cubicBezTo>
                    <a:pt x="19806" y="4523"/>
                    <a:pt x="19717" y="4523"/>
                    <a:pt x="19541" y="4574"/>
                  </a:cubicBezTo>
                  <a:cubicBezTo>
                    <a:pt x="18917" y="4751"/>
                    <a:pt x="18286" y="4905"/>
                    <a:pt x="17662" y="5080"/>
                  </a:cubicBezTo>
                  <a:cubicBezTo>
                    <a:pt x="17490" y="5129"/>
                    <a:pt x="17378" y="5103"/>
                    <a:pt x="17261" y="4959"/>
                  </a:cubicBezTo>
                  <a:cubicBezTo>
                    <a:pt x="16959" y="4585"/>
                    <a:pt x="16599" y="4263"/>
                    <a:pt x="16213" y="3983"/>
                  </a:cubicBezTo>
                  <a:cubicBezTo>
                    <a:pt x="16001" y="3828"/>
                    <a:pt x="15960" y="3672"/>
                    <a:pt x="16008" y="3442"/>
                  </a:cubicBezTo>
                  <a:cubicBezTo>
                    <a:pt x="16135" y="2831"/>
                    <a:pt x="16245" y="2217"/>
                    <a:pt x="16383" y="1609"/>
                  </a:cubicBezTo>
                  <a:cubicBezTo>
                    <a:pt x="16428" y="1413"/>
                    <a:pt x="16387" y="1327"/>
                    <a:pt x="16201" y="1258"/>
                  </a:cubicBezTo>
                  <a:cubicBezTo>
                    <a:pt x="15118" y="858"/>
                    <a:pt x="14036" y="450"/>
                    <a:pt x="12956" y="36"/>
                  </a:cubicBezTo>
                  <a:cubicBezTo>
                    <a:pt x="12911" y="19"/>
                    <a:pt x="12873" y="7"/>
                    <a:pt x="12837" y="2"/>
                  </a:cubicBezTo>
                  <a:close/>
                  <a:moveTo>
                    <a:pt x="10766" y="5818"/>
                  </a:moveTo>
                  <a:cubicBezTo>
                    <a:pt x="13503" y="5818"/>
                    <a:pt x="15722" y="8039"/>
                    <a:pt x="15722" y="10778"/>
                  </a:cubicBezTo>
                  <a:cubicBezTo>
                    <a:pt x="15722" y="13517"/>
                    <a:pt x="13503" y="15738"/>
                    <a:pt x="10766" y="15738"/>
                  </a:cubicBezTo>
                  <a:cubicBezTo>
                    <a:pt x="8030" y="15738"/>
                    <a:pt x="5810" y="13517"/>
                    <a:pt x="5810" y="10778"/>
                  </a:cubicBezTo>
                  <a:cubicBezTo>
                    <a:pt x="5810" y="8039"/>
                    <a:pt x="8030" y="5818"/>
                    <a:pt x="10766" y="581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42" name="Ballot"/>
          <p:cNvSpPr/>
          <p:nvPr/>
        </p:nvSpPr>
        <p:spPr>
          <a:xfrm>
            <a:off x="16647087" y="4944289"/>
            <a:ext cx="1067588" cy="1421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6"/>
                </a:lnTo>
                <a:lnTo>
                  <a:pt x="2780" y="4226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6"/>
                  <a:pt x="17628" y="4226"/>
                </a:cubicBezTo>
                <a:cubicBezTo>
                  <a:pt x="16849" y="4226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5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5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5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3" name="Clock"/>
          <p:cNvSpPr/>
          <p:nvPr/>
        </p:nvSpPr>
        <p:spPr>
          <a:xfrm>
            <a:off x="6568119" y="919650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2" y="0"/>
                  <a:pt x="10800" y="0"/>
                </a:cubicBezTo>
                <a:close/>
                <a:moveTo>
                  <a:pt x="10714" y="1340"/>
                </a:moveTo>
                <a:lnTo>
                  <a:pt x="10886" y="1340"/>
                </a:lnTo>
                <a:cubicBezTo>
                  <a:pt x="10994" y="1340"/>
                  <a:pt x="11080" y="1426"/>
                  <a:pt x="11080" y="1534"/>
                </a:cubicBezTo>
                <a:lnTo>
                  <a:pt x="11080" y="3100"/>
                </a:lnTo>
                <a:cubicBezTo>
                  <a:pt x="11080" y="3208"/>
                  <a:pt x="10994" y="3294"/>
                  <a:pt x="10886" y="3294"/>
                </a:cubicBezTo>
                <a:lnTo>
                  <a:pt x="10714" y="3294"/>
                </a:lnTo>
                <a:cubicBezTo>
                  <a:pt x="10606" y="3294"/>
                  <a:pt x="10520" y="3208"/>
                  <a:pt x="10520" y="3100"/>
                </a:cubicBezTo>
                <a:lnTo>
                  <a:pt x="10520" y="1534"/>
                </a:lnTo>
                <a:cubicBezTo>
                  <a:pt x="10520" y="1426"/>
                  <a:pt x="10606" y="1340"/>
                  <a:pt x="10714" y="1340"/>
                </a:cubicBezTo>
                <a:close/>
                <a:moveTo>
                  <a:pt x="6218" y="2541"/>
                </a:moveTo>
                <a:cubicBezTo>
                  <a:pt x="6293" y="2532"/>
                  <a:pt x="6369" y="2567"/>
                  <a:pt x="6409" y="2636"/>
                </a:cubicBezTo>
                <a:lnTo>
                  <a:pt x="7192" y="3991"/>
                </a:lnTo>
                <a:cubicBezTo>
                  <a:pt x="7246" y="4083"/>
                  <a:pt x="7215" y="4202"/>
                  <a:pt x="7123" y="4256"/>
                </a:cubicBezTo>
                <a:lnTo>
                  <a:pt x="6971" y="4342"/>
                </a:lnTo>
                <a:cubicBezTo>
                  <a:pt x="6879" y="4396"/>
                  <a:pt x="6760" y="4363"/>
                  <a:pt x="6706" y="4271"/>
                </a:cubicBezTo>
                <a:lnTo>
                  <a:pt x="5923" y="2916"/>
                </a:lnTo>
                <a:cubicBezTo>
                  <a:pt x="5869" y="2824"/>
                  <a:pt x="5902" y="2700"/>
                  <a:pt x="5994" y="2651"/>
                </a:cubicBezTo>
                <a:lnTo>
                  <a:pt x="6146" y="2565"/>
                </a:lnTo>
                <a:cubicBezTo>
                  <a:pt x="6169" y="2552"/>
                  <a:pt x="6194" y="2544"/>
                  <a:pt x="6218" y="2541"/>
                </a:cubicBezTo>
                <a:close/>
                <a:moveTo>
                  <a:pt x="15382" y="2541"/>
                </a:moveTo>
                <a:cubicBezTo>
                  <a:pt x="15406" y="2544"/>
                  <a:pt x="15431" y="2552"/>
                  <a:pt x="15454" y="2565"/>
                </a:cubicBezTo>
                <a:lnTo>
                  <a:pt x="15606" y="2651"/>
                </a:lnTo>
                <a:cubicBezTo>
                  <a:pt x="15698" y="2705"/>
                  <a:pt x="15731" y="2824"/>
                  <a:pt x="15677" y="2916"/>
                </a:cubicBezTo>
                <a:lnTo>
                  <a:pt x="14894" y="4271"/>
                </a:lnTo>
                <a:cubicBezTo>
                  <a:pt x="14840" y="4363"/>
                  <a:pt x="14721" y="4396"/>
                  <a:pt x="14629" y="4342"/>
                </a:cubicBezTo>
                <a:lnTo>
                  <a:pt x="14477" y="4256"/>
                </a:lnTo>
                <a:cubicBezTo>
                  <a:pt x="14385" y="4202"/>
                  <a:pt x="14354" y="4083"/>
                  <a:pt x="14408" y="3991"/>
                </a:cubicBezTo>
                <a:lnTo>
                  <a:pt x="15191" y="2636"/>
                </a:lnTo>
                <a:cubicBezTo>
                  <a:pt x="15231" y="2567"/>
                  <a:pt x="15307" y="2532"/>
                  <a:pt x="15382" y="2541"/>
                </a:cubicBezTo>
                <a:close/>
                <a:moveTo>
                  <a:pt x="16951" y="4904"/>
                </a:moveTo>
                <a:lnTo>
                  <a:pt x="17280" y="5282"/>
                </a:lnTo>
                <a:lnTo>
                  <a:pt x="11762" y="10660"/>
                </a:lnTo>
                <a:lnTo>
                  <a:pt x="12221" y="10903"/>
                </a:lnTo>
                <a:lnTo>
                  <a:pt x="11600" y="11978"/>
                </a:lnTo>
                <a:lnTo>
                  <a:pt x="10876" y="11524"/>
                </a:lnTo>
                <a:lnTo>
                  <a:pt x="10265" y="12118"/>
                </a:lnTo>
                <a:lnTo>
                  <a:pt x="9433" y="11205"/>
                </a:lnTo>
                <a:lnTo>
                  <a:pt x="9833" y="10871"/>
                </a:lnTo>
                <a:lnTo>
                  <a:pt x="6161" y="8576"/>
                </a:lnTo>
                <a:lnTo>
                  <a:pt x="6556" y="7896"/>
                </a:lnTo>
                <a:lnTo>
                  <a:pt x="10736" y="10115"/>
                </a:lnTo>
                <a:lnTo>
                  <a:pt x="16951" y="4904"/>
                </a:lnTo>
                <a:close/>
                <a:moveTo>
                  <a:pt x="2838" y="5900"/>
                </a:moveTo>
                <a:cubicBezTo>
                  <a:pt x="2863" y="5903"/>
                  <a:pt x="2888" y="5911"/>
                  <a:pt x="2911" y="5925"/>
                </a:cubicBezTo>
                <a:lnTo>
                  <a:pt x="4266" y="6708"/>
                </a:lnTo>
                <a:cubicBezTo>
                  <a:pt x="4358" y="6762"/>
                  <a:pt x="4391" y="6879"/>
                  <a:pt x="4337" y="6971"/>
                </a:cubicBezTo>
                <a:lnTo>
                  <a:pt x="4249" y="7123"/>
                </a:lnTo>
                <a:cubicBezTo>
                  <a:pt x="4195" y="7215"/>
                  <a:pt x="4078" y="7248"/>
                  <a:pt x="3986" y="7194"/>
                </a:cubicBezTo>
                <a:lnTo>
                  <a:pt x="2629" y="6411"/>
                </a:lnTo>
                <a:cubicBezTo>
                  <a:pt x="2537" y="6357"/>
                  <a:pt x="2506" y="6238"/>
                  <a:pt x="2560" y="6146"/>
                </a:cubicBezTo>
                <a:lnTo>
                  <a:pt x="2646" y="5994"/>
                </a:lnTo>
                <a:cubicBezTo>
                  <a:pt x="2686" y="5925"/>
                  <a:pt x="2764" y="5890"/>
                  <a:pt x="2838" y="5900"/>
                </a:cubicBezTo>
                <a:close/>
                <a:moveTo>
                  <a:pt x="18757" y="5900"/>
                </a:moveTo>
                <a:cubicBezTo>
                  <a:pt x="18831" y="5890"/>
                  <a:pt x="18908" y="5925"/>
                  <a:pt x="18949" y="5994"/>
                </a:cubicBezTo>
                <a:lnTo>
                  <a:pt x="19035" y="6146"/>
                </a:lnTo>
                <a:cubicBezTo>
                  <a:pt x="19089" y="6238"/>
                  <a:pt x="19056" y="6357"/>
                  <a:pt x="18964" y="6411"/>
                </a:cubicBezTo>
                <a:lnTo>
                  <a:pt x="17609" y="7194"/>
                </a:lnTo>
                <a:cubicBezTo>
                  <a:pt x="17517" y="7248"/>
                  <a:pt x="17398" y="7215"/>
                  <a:pt x="17344" y="7123"/>
                </a:cubicBezTo>
                <a:lnTo>
                  <a:pt x="17258" y="6971"/>
                </a:lnTo>
                <a:cubicBezTo>
                  <a:pt x="17204" y="6879"/>
                  <a:pt x="17237" y="6762"/>
                  <a:pt x="17329" y="6708"/>
                </a:cubicBezTo>
                <a:lnTo>
                  <a:pt x="18684" y="5925"/>
                </a:lnTo>
                <a:cubicBezTo>
                  <a:pt x="18707" y="5911"/>
                  <a:pt x="18732" y="5903"/>
                  <a:pt x="18757" y="5900"/>
                </a:cubicBezTo>
                <a:close/>
                <a:moveTo>
                  <a:pt x="10800" y="10439"/>
                </a:moveTo>
                <a:cubicBezTo>
                  <a:pt x="10707" y="10439"/>
                  <a:pt x="10614" y="10475"/>
                  <a:pt x="10544" y="10545"/>
                </a:cubicBezTo>
                <a:cubicBezTo>
                  <a:pt x="10402" y="10686"/>
                  <a:pt x="10402" y="10915"/>
                  <a:pt x="10544" y="11056"/>
                </a:cubicBezTo>
                <a:cubicBezTo>
                  <a:pt x="10685" y="11198"/>
                  <a:pt x="10915" y="11198"/>
                  <a:pt x="11056" y="11056"/>
                </a:cubicBezTo>
                <a:cubicBezTo>
                  <a:pt x="11198" y="10915"/>
                  <a:pt x="11198" y="10686"/>
                  <a:pt x="11056" y="10545"/>
                </a:cubicBezTo>
                <a:cubicBezTo>
                  <a:pt x="10986" y="10475"/>
                  <a:pt x="10893" y="10439"/>
                  <a:pt x="10800" y="10439"/>
                </a:cubicBezTo>
                <a:close/>
                <a:moveTo>
                  <a:pt x="1529" y="10520"/>
                </a:moveTo>
                <a:lnTo>
                  <a:pt x="3095" y="10520"/>
                </a:lnTo>
                <a:cubicBezTo>
                  <a:pt x="3203" y="10520"/>
                  <a:pt x="3289" y="10606"/>
                  <a:pt x="3289" y="10714"/>
                </a:cubicBezTo>
                <a:lnTo>
                  <a:pt x="3289" y="10886"/>
                </a:lnTo>
                <a:cubicBezTo>
                  <a:pt x="3289" y="10994"/>
                  <a:pt x="3203" y="11082"/>
                  <a:pt x="3095" y="11082"/>
                </a:cubicBezTo>
                <a:lnTo>
                  <a:pt x="1529" y="11082"/>
                </a:lnTo>
                <a:cubicBezTo>
                  <a:pt x="1426" y="11082"/>
                  <a:pt x="1333" y="10994"/>
                  <a:pt x="1333" y="10886"/>
                </a:cubicBezTo>
                <a:lnTo>
                  <a:pt x="1333" y="10714"/>
                </a:lnTo>
                <a:cubicBezTo>
                  <a:pt x="1333" y="10606"/>
                  <a:pt x="1421" y="10520"/>
                  <a:pt x="1529" y="10520"/>
                </a:cubicBezTo>
                <a:close/>
                <a:moveTo>
                  <a:pt x="18500" y="10520"/>
                </a:moveTo>
                <a:lnTo>
                  <a:pt x="20066" y="10520"/>
                </a:lnTo>
                <a:cubicBezTo>
                  <a:pt x="20174" y="10520"/>
                  <a:pt x="20260" y="10606"/>
                  <a:pt x="20260" y="10714"/>
                </a:cubicBezTo>
                <a:lnTo>
                  <a:pt x="20260" y="10886"/>
                </a:lnTo>
                <a:cubicBezTo>
                  <a:pt x="20260" y="10994"/>
                  <a:pt x="20174" y="11082"/>
                  <a:pt x="20066" y="11082"/>
                </a:cubicBezTo>
                <a:lnTo>
                  <a:pt x="18500" y="11082"/>
                </a:lnTo>
                <a:cubicBezTo>
                  <a:pt x="18392" y="11082"/>
                  <a:pt x="18306" y="10994"/>
                  <a:pt x="18306" y="10886"/>
                </a:cubicBezTo>
                <a:lnTo>
                  <a:pt x="18306" y="10714"/>
                </a:lnTo>
                <a:cubicBezTo>
                  <a:pt x="18306" y="10606"/>
                  <a:pt x="18392" y="10520"/>
                  <a:pt x="18500" y="10520"/>
                </a:cubicBezTo>
                <a:close/>
                <a:moveTo>
                  <a:pt x="4058" y="14383"/>
                </a:moveTo>
                <a:cubicBezTo>
                  <a:pt x="4133" y="14373"/>
                  <a:pt x="4209" y="14408"/>
                  <a:pt x="4249" y="14477"/>
                </a:cubicBezTo>
                <a:lnTo>
                  <a:pt x="4337" y="14629"/>
                </a:lnTo>
                <a:cubicBezTo>
                  <a:pt x="4391" y="14721"/>
                  <a:pt x="4358" y="14840"/>
                  <a:pt x="4266" y="14894"/>
                </a:cubicBezTo>
                <a:lnTo>
                  <a:pt x="2911" y="15677"/>
                </a:lnTo>
                <a:cubicBezTo>
                  <a:pt x="2819" y="15731"/>
                  <a:pt x="2700" y="15698"/>
                  <a:pt x="2646" y="15606"/>
                </a:cubicBezTo>
                <a:lnTo>
                  <a:pt x="2560" y="15456"/>
                </a:lnTo>
                <a:cubicBezTo>
                  <a:pt x="2506" y="15364"/>
                  <a:pt x="2537" y="15245"/>
                  <a:pt x="2629" y="15191"/>
                </a:cubicBezTo>
                <a:lnTo>
                  <a:pt x="3986" y="14408"/>
                </a:lnTo>
                <a:cubicBezTo>
                  <a:pt x="4009" y="14394"/>
                  <a:pt x="4034" y="14386"/>
                  <a:pt x="4058" y="14383"/>
                </a:cubicBezTo>
                <a:close/>
                <a:moveTo>
                  <a:pt x="17536" y="14383"/>
                </a:moveTo>
                <a:cubicBezTo>
                  <a:pt x="17561" y="14386"/>
                  <a:pt x="17586" y="14394"/>
                  <a:pt x="17609" y="14408"/>
                </a:cubicBezTo>
                <a:lnTo>
                  <a:pt x="18964" y="15191"/>
                </a:lnTo>
                <a:cubicBezTo>
                  <a:pt x="19056" y="15245"/>
                  <a:pt x="19089" y="15364"/>
                  <a:pt x="19035" y="15456"/>
                </a:cubicBezTo>
                <a:lnTo>
                  <a:pt x="18949" y="15606"/>
                </a:lnTo>
                <a:cubicBezTo>
                  <a:pt x="18895" y="15698"/>
                  <a:pt x="18776" y="15731"/>
                  <a:pt x="18684" y="15677"/>
                </a:cubicBezTo>
                <a:lnTo>
                  <a:pt x="17329" y="14894"/>
                </a:lnTo>
                <a:cubicBezTo>
                  <a:pt x="17237" y="14840"/>
                  <a:pt x="17204" y="14721"/>
                  <a:pt x="17258" y="14629"/>
                </a:cubicBezTo>
                <a:lnTo>
                  <a:pt x="17344" y="14477"/>
                </a:lnTo>
                <a:cubicBezTo>
                  <a:pt x="17385" y="14408"/>
                  <a:pt x="17462" y="14373"/>
                  <a:pt x="17536" y="14383"/>
                </a:cubicBezTo>
                <a:close/>
                <a:moveTo>
                  <a:pt x="6893" y="17240"/>
                </a:moveTo>
                <a:cubicBezTo>
                  <a:pt x="6918" y="17243"/>
                  <a:pt x="6943" y="17251"/>
                  <a:pt x="6966" y="17265"/>
                </a:cubicBezTo>
                <a:lnTo>
                  <a:pt x="7118" y="17351"/>
                </a:lnTo>
                <a:cubicBezTo>
                  <a:pt x="7210" y="17399"/>
                  <a:pt x="7241" y="17519"/>
                  <a:pt x="7187" y="17616"/>
                </a:cubicBezTo>
                <a:lnTo>
                  <a:pt x="6404" y="18971"/>
                </a:lnTo>
                <a:cubicBezTo>
                  <a:pt x="6350" y="19063"/>
                  <a:pt x="6231" y="19094"/>
                  <a:pt x="6139" y="19040"/>
                </a:cubicBezTo>
                <a:lnTo>
                  <a:pt x="5989" y="18954"/>
                </a:lnTo>
                <a:cubicBezTo>
                  <a:pt x="5897" y="18900"/>
                  <a:pt x="5864" y="18781"/>
                  <a:pt x="5918" y="18689"/>
                </a:cubicBezTo>
                <a:lnTo>
                  <a:pt x="6701" y="17334"/>
                </a:lnTo>
                <a:cubicBezTo>
                  <a:pt x="6742" y="17265"/>
                  <a:pt x="6819" y="17230"/>
                  <a:pt x="6893" y="17240"/>
                </a:cubicBezTo>
                <a:close/>
                <a:moveTo>
                  <a:pt x="14696" y="17240"/>
                </a:moveTo>
                <a:cubicBezTo>
                  <a:pt x="14771" y="17230"/>
                  <a:pt x="14847" y="17265"/>
                  <a:pt x="14887" y="17334"/>
                </a:cubicBezTo>
                <a:lnTo>
                  <a:pt x="15670" y="18689"/>
                </a:lnTo>
                <a:cubicBezTo>
                  <a:pt x="15730" y="18781"/>
                  <a:pt x="15698" y="18900"/>
                  <a:pt x="15601" y="18954"/>
                </a:cubicBezTo>
                <a:lnTo>
                  <a:pt x="15449" y="19040"/>
                </a:lnTo>
                <a:cubicBezTo>
                  <a:pt x="15357" y="19094"/>
                  <a:pt x="15238" y="19063"/>
                  <a:pt x="15184" y="18971"/>
                </a:cubicBezTo>
                <a:lnTo>
                  <a:pt x="14401" y="17616"/>
                </a:lnTo>
                <a:cubicBezTo>
                  <a:pt x="14347" y="17524"/>
                  <a:pt x="14380" y="17405"/>
                  <a:pt x="14472" y="17351"/>
                </a:cubicBezTo>
                <a:lnTo>
                  <a:pt x="14624" y="17265"/>
                </a:lnTo>
                <a:cubicBezTo>
                  <a:pt x="14647" y="17251"/>
                  <a:pt x="14672" y="17243"/>
                  <a:pt x="14696" y="17240"/>
                </a:cubicBezTo>
                <a:close/>
                <a:moveTo>
                  <a:pt x="10714" y="18306"/>
                </a:moveTo>
                <a:lnTo>
                  <a:pt x="10886" y="18306"/>
                </a:lnTo>
                <a:cubicBezTo>
                  <a:pt x="10994" y="18306"/>
                  <a:pt x="11080" y="18392"/>
                  <a:pt x="11080" y="18500"/>
                </a:cubicBezTo>
                <a:lnTo>
                  <a:pt x="11080" y="20066"/>
                </a:lnTo>
                <a:cubicBezTo>
                  <a:pt x="11080" y="20174"/>
                  <a:pt x="10994" y="20262"/>
                  <a:pt x="10886" y="20262"/>
                </a:cubicBezTo>
                <a:lnTo>
                  <a:pt x="10714" y="20262"/>
                </a:lnTo>
                <a:cubicBezTo>
                  <a:pt x="10606" y="20262"/>
                  <a:pt x="10520" y="20174"/>
                  <a:pt x="10520" y="20066"/>
                </a:cubicBezTo>
                <a:lnTo>
                  <a:pt x="10520" y="18500"/>
                </a:lnTo>
                <a:cubicBezTo>
                  <a:pt x="10520" y="18392"/>
                  <a:pt x="10606" y="18306"/>
                  <a:pt x="10714" y="1830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4" name="Arrow 5"/>
          <p:cNvSpPr/>
          <p:nvPr/>
        </p:nvSpPr>
        <p:spPr>
          <a:xfrm>
            <a:off x="11565108" y="9188602"/>
            <a:ext cx="1253784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5" name="Shape"/>
          <p:cNvSpPr/>
          <p:nvPr/>
        </p:nvSpPr>
        <p:spPr>
          <a:xfrm>
            <a:off x="16078958" y="9353274"/>
            <a:ext cx="2203847" cy="956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020" y="0"/>
                </a:moveTo>
                <a:cubicBezTo>
                  <a:pt x="10097" y="0"/>
                  <a:pt x="9564" y="1063"/>
                  <a:pt x="9374" y="2581"/>
                </a:cubicBezTo>
                <a:cubicBezTo>
                  <a:pt x="9285" y="3301"/>
                  <a:pt x="9281" y="4152"/>
                  <a:pt x="9308" y="5073"/>
                </a:cubicBezTo>
                <a:cubicBezTo>
                  <a:pt x="9257" y="5068"/>
                  <a:pt x="9199" y="5068"/>
                  <a:pt x="9137" y="5073"/>
                </a:cubicBezTo>
                <a:cubicBezTo>
                  <a:pt x="8837" y="5107"/>
                  <a:pt x="9060" y="6700"/>
                  <a:pt x="9262" y="7636"/>
                </a:cubicBezTo>
                <a:cubicBezTo>
                  <a:pt x="9304" y="7827"/>
                  <a:pt x="9394" y="7786"/>
                  <a:pt x="9433" y="7762"/>
                </a:cubicBezTo>
                <a:cubicBezTo>
                  <a:pt x="9509" y="9344"/>
                  <a:pt x="9612" y="9818"/>
                  <a:pt x="9880" y="10513"/>
                </a:cubicBezTo>
                <a:lnTo>
                  <a:pt x="9876" y="11266"/>
                </a:lnTo>
                <a:cubicBezTo>
                  <a:pt x="9870" y="12295"/>
                  <a:pt x="9616" y="13146"/>
                  <a:pt x="9199" y="13695"/>
                </a:cubicBezTo>
                <a:cubicBezTo>
                  <a:pt x="9165" y="13739"/>
                  <a:pt x="9132" y="13786"/>
                  <a:pt x="9098" y="13820"/>
                </a:cubicBezTo>
                <a:cubicBezTo>
                  <a:pt x="8903" y="14041"/>
                  <a:pt x="8685" y="14150"/>
                  <a:pt x="8468" y="14170"/>
                </a:cubicBezTo>
                <a:cubicBezTo>
                  <a:pt x="7464" y="14278"/>
                  <a:pt x="7136" y="15330"/>
                  <a:pt x="6834" y="16706"/>
                </a:cubicBezTo>
                <a:lnTo>
                  <a:pt x="11020" y="16706"/>
                </a:lnTo>
                <a:lnTo>
                  <a:pt x="15205" y="16706"/>
                </a:lnTo>
                <a:cubicBezTo>
                  <a:pt x="14903" y="15330"/>
                  <a:pt x="14571" y="14278"/>
                  <a:pt x="13568" y="14170"/>
                </a:cubicBezTo>
                <a:cubicBezTo>
                  <a:pt x="13351" y="14145"/>
                  <a:pt x="13135" y="14041"/>
                  <a:pt x="12941" y="13820"/>
                </a:cubicBezTo>
                <a:cubicBezTo>
                  <a:pt x="12909" y="13781"/>
                  <a:pt x="12876" y="13739"/>
                  <a:pt x="12840" y="13695"/>
                </a:cubicBezTo>
                <a:cubicBezTo>
                  <a:pt x="12423" y="13146"/>
                  <a:pt x="12164" y="12295"/>
                  <a:pt x="12159" y="11266"/>
                </a:cubicBezTo>
                <a:lnTo>
                  <a:pt x="12156" y="10513"/>
                </a:lnTo>
                <a:cubicBezTo>
                  <a:pt x="12424" y="9818"/>
                  <a:pt x="12528" y="9344"/>
                  <a:pt x="12607" y="7762"/>
                </a:cubicBezTo>
                <a:cubicBezTo>
                  <a:pt x="12643" y="7791"/>
                  <a:pt x="12735" y="7832"/>
                  <a:pt x="12778" y="7636"/>
                </a:cubicBezTo>
                <a:cubicBezTo>
                  <a:pt x="12982" y="6700"/>
                  <a:pt x="13202" y="5107"/>
                  <a:pt x="12902" y="5073"/>
                </a:cubicBezTo>
                <a:cubicBezTo>
                  <a:pt x="12841" y="5068"/>
                  <a:pt x="12782" y="5063"/>
                  <a:pt x="12731" y="5073"/>
                </a:cubicBezTo>
                <a:cubicBezTo>
                  <a:pt x="12759" y="4157"/>
                  <a:pt x="12757" y="3301"/>
                  <a:pt x="12665" y="2581"/>
                </a:cubicBezTo>
                <a:cubicBezTo>
                  <a:pt x="12476" y="1062"/>
                  <a:pt x="11943" y="0"/>
                  <a:pt x="11020" y="0"/>
                </a:cubicBezTo>
                <a:close/>
                <a:moveTo>
                  <a:pt x="4185" y="4894"/>
                </a:moveTo>
                <a:cubicBezTo>
                  <a:pt x="3263" y="4894"/>
                  <a:pt x="2729" y="5956"/>
                  <a:pt x="2540" y="7475"/>
                </a:cubicBezTo>
                <a:cubicBezTo>
                  <a:pt x="2451" y="8195"/>
                  <a:pt x="2446" y="9045"/>
                  <a:pt x="2474" y="9966"/>
                </a:cubicBezTo>
                <a:cubicBezTo>
                  <a:pt x="2423" y="9962"/>
                  <a:pt x="2364" y="9962"/>
                  <a:pt x="2303" y="9966"/>
                </a:cubicBezTo>
                <a:cubicBezTo>
                  <a:pt x="2003" y="10001"/>
                  <a:pt x="2221" y="11594"/>
                  <a:pt x="2423" y="12530"/>
                </a:cubicBezTo>
                <a:cubicBezTo>
                  <a:pt x="2466" y="12721"/>
                  <a:pt x="2556" y="12680"/>
                  <a:pt x="2594" y="12655"/>
                </a:cubicBezTo>
                <a:cubicBezTo>
                  <a:pt x="2671" y="14238"/>
                  <a:pt x="2778" y="14711"/>
                  <a:pt x="3046" y="15407"/>
                </a:cubicBezTo>
                <a:lnTo>
                  <a:pt x="3042" y="16160"/>
                </a:lnTo>
                <a:cubicBezTo>
                  <a:pt x="3035" y="17189"/>
                  <a:pt x="2782" y="18040"/>
                  <a:pt x="2365" y="18589"/>
                </a:cubicBezTo>
                <a:cubicBezTo>
                  <a:pt x="2331" y="18633"/>
                  <a:pt x="2294" y="18680"/>
                  <a:pt x="2260" y="18714"/>
                </a:cubicBezTo>
                <a:cubicBezTo>
                  <a:pt x="2064" y="18934"/>
                  <a:pt x="1851" y="19044"/>
                  <a:pt x="1634" y="19064"/>
                </a:cubicBezTo>
                <a:cubicBezTo>
                  <a:pt x="630" y="19171"/>
                  <a:pt x="302" y="20223"/>
                  <a:pt x="0" y="21600"/>
                </a:cubicBezTo>
                <a:lnTo>
                  <a:pt x="4185" y="21600"/>
                </a:lnTo>
                <a:lnTo>
                  <a:pt x="8367" y="21600"/>
                </a:lnTo>
                <a:cubicBezTo>
                  <a:pt x="8065" y="20223"/>
                  <a:pt x="7737" y="19171"/>
                  <a:pt x="6733" y="19064"/>
                </a:cubicBezTo>
                <a:cubicBezTo>
                  <a:pt x="6516" y="19039"/>
                  <a:pt x="6300" y="18935"/>
                  <a:pt x="6107" y="18714"/>
                </a:cubicBezTo>
                <a:cubicBezTo>
                  <a:pt x="6075" y="18675"/>
                  <a:pt x="6042" y="18633"/>
                  <a:pt x="6006" y="18589"/>
                </a:cubicBezTo>
                <a:cubicBezTo>
                  <a:pt x="5589" y="18040"/>
                  <a:pt x="5329" y="17188"/>
                  <a:pt x="5325" y="16160"/>
                </a:cubicBezTo>
                <a:lnTo>
                  <a:pt x="5321" y="15407"/>
                </a:lnTo>
                <a:cubicBezTo>
                  <a:pt x="5589" y="14711"/>
                  <a:pt x="5694" y="14238"/>
                  <a:pt x="5772" y="12655"/>
                </a:cubicBezTo>
                <a:cubicBezTo>
                  <a:pt x="5809" y="12685"/>
                  <a:pt x="5901" y="12726"/>
                  <a:pt x="5944" y="12530"/>
                </a:cubicBezTo>
                <a:cubicBezTo>
                  <a:pt x="6148" y="11594"/>
                  <a:pt x="6364" y="10001"/>
                  <a:pt x="6064" y="9966"/>
                </a:cubicBezTo>
                <a:cubicBezTo>
                  <a:pt x="6003" y="9962"/>
                  <a:pt x="5948" y="9957"/>
                  <a:pt x="5897" y="9966"/>
                </a:cubicBezTo>
                <a:cubicBezTo>
                  <a:pt x="5925" y="9050"/>
                  <a:pt x="5922" y="8195"/>
                  <a:pt x="5831" y="7475"/>
                </a:cubicBezTo>
                <a:cubicBezTo>
                  <a:pt x="5642" y="5956"/>
                  <a:pt x="5108" y="4894"/>
                  <a:pt x="4185" y="4894"/>
                </a:cubicBezTo>
                <a:close/>
                <a:moveTo>
                  <a:pt x="17415" y="4894"/>
                </a:moveTo>
                <a:cubicBezTo>
                  <a:pt x="16492" y="4894"/>
                  <a:pt x="15958" y="5956"/>
                  <a:pt x="15769" y="7475"/>
                </a:cubicBezTo>
                <a:cubicBezTo>
                  <a:pt x="15680" y="8195"/>
                  <a:pt x="15675" y="9045"/>
                  <a:pt x="15703" y="9966"/>
                </a:cubicBezTo>
                <a:cubicBezTo>
                  <a:pt x="15652" y="9962"/>
                  <a:pt x="15597" y="9962"/>
                  <a:pt x="15536" y="9966"/>
                </a:cubicBezTo>
                <a:cubicBezTo>
                  <a:pt x="15236" y="10001"/>
                  <a:pt x="15454" y="11594"/>
                  <a:pt x="15656" y="12530"/>
                </a:cubicBezTo>
                <a:cubicBezTo>
                  <a:pt x="15699" y="12721"/>
                  <a:pt x="15789" y="12680"/>
                  <a:pt x="15828" y="12655"/>
                </a:cubicBezTo>
                <a:cubicBezTo>
                  <a:pt x="15904" y="14238"/>
                  <a:pt x="16011" y="14711"/>
                  <a:pt x="16279" y="15407"/>
                </a:cubicBezTo>
                <a:lnTo>
                  <a:pt x="16275" y="16160"/>
                </a:lnTo>
                <a:cubicBezTo>
                  <a:pt x="16268" y="17189"/>
                  <a:pt x="16011" y="18040"/>
                  <a:pt x="15594" y="18589"/>
                </a:cubicBezTo>
                <a:cubicBezTo>
                  <a:pt x="15560" y="18633"/>
                  <a:pt x="15527" y="18680"/>
                  <a:pt x="15493" y="18714"/>
                </a:cubicBezTo>
                <a:cubicBezTo>
                  <a:pt x="15297" y="18934"/>
                  <a:pt x="15084" y="19044"/>
                  <a:pt x="14867" y="19064"/>
                </a:cubicBezTo>
                <a:cubicBezTo>
                  <a:pt x="13863" y="19171"/>
                  <a:pt x="13531" y="20223"/>
                  <a:pt x="13229" y="21600"/>
                </a:cubicBezTo>
                <a:lnTo>
                  <a:pt x="17415" y="21600"/>
                </a:lnTo>
                <a:lnTo>
                  <a:pt x="21600" y="21600"/>
                </a:lnTo>
                <a:cubicBezTo>
                  <a:pt x="21298" y="20223"/>
                  <a:pt x="20970" y="19171"/>
                  <a:pt x="19966" y="19064"/>
                </a:cubicBezTo>
                <a:cubicBezTo>
                  <a:pt x="19749" y="19039"/>
                  <a:pt x="19530" y="18935"/>
                  <a:pt x="19336" y="18714"/>
                </a:cubicBezTo>
                <a:cubicBezTo>
                  <a:pt x="19304" y="18675"/>
                  <a:pt x="19271" y="18633"/>
                  <a:pt x="19235" y="18589"/>
                </a:cubicBezTo>
                <a:cubicBezTo>
                  <a:pt x="18818" y="18040"/>
                  <a:pt x="18562" y="17188"/>
                  <a:pt x="18558" y="16160"/>
                </a:cubicBezTo>
                <a:lnTo>
                  <a:pt x="18554" y="15407"/>
                </a:lnTo>
                <a:cubicBezTo>
                  <a:pt x="18822" y="14711"/>
                  <a:pt x="18927" y="14238"/>
                  <a:pt x="19006" y="12655"/>
                </a:cubicBezTo>
                <a:cubicBezTo>
                  <a:pt x="19042" y="12685"/>
                  <a:pt x="19130" y="12726"/>
                  <a:pt x="19173" y="12530"/>
                </a:cubicBezTo>
                <a:cubicBezTo>
                  <a:pt x="19377" y="11594"/>
                  <a:pt x="19597" y="10001"/>
                  <a:pt x="19297" y="9966"/>
                </a:cubicBezTo>
                <a:cubicBezTo>
                  <a:pt x="19236" y="9962"/>
                  <a:pt x="19177" y="9957"/>
                  <a:pt x="19126" y="9966"/>
                </a:cubicBezTo>
                <a:cubicBezTo>
                  <a:pt x="19154" y="9050"/>
                  <a:pt x="19151" y="8195"/>
                  <a:pt x="19060" y="7475"/>
                </a:cubicBezTo>
                <a:cubicBezTo>
                  <a:pt x="18871" y="5956"/>
                  <a:pt x="18337" y="4894"/>
                  <a:pt x="17415" y="489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hy Share your Data?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Why Share your Data?</a:t>
            </a:r>
          </a:p>
        </p:txBody>
      </p:sp>
      <p:sp>
        <p:nvSpPr>
          <p:cNvPr id="181" name="Advance Rigorous &amp; Reproducible Research…"/>
          <p:cNvSpPr txBox="1"/>
          <p:nvPr/>
        </p:nvSpPr>
        <p:spPr>
          <a:xfrm>
            <a:off x="8040017" y="3479765"/>
            <a:ext cx="14172735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600"/>
            </a:pPr>
            <a:r>
              <a:t>Advance Rigorous &amp; Reproducible Research</a:t>
            </a:r>
          </a:p>
          <a:p>
            <a:pPr lvl="2">
              <a:defRPr sz="4100"/>
            </a:pPr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Enable validation of research results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Make high-value datasets accessible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Accelerate future research directions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Increase opportunities for citation and collaboration</a:t>
            </a:r>
            <a:endParaRPr sz="1200"/>
          </a:p>
        </p:txBody>
      </p:sp>
      <p:sp>
        <p:nvSpPr>
          <p:cNvPr id="182" name="Promote Public Trust…"/>
          <p:cNvSpPr txBox="1"/>
          <p:nvPr/>
        </p:nvSpPr>
        <p:spPr>
          <a:xfrm>
            <a:off x="8040017" y="8416421"/>
            <a:ext cx="14172735" cy="369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600"/>
            </a:pPr>
            <a:r>
              <a:t>Promote Public Trust</a:t>
            </a:r>
          </a:p>
          <a:p>
            <a:pPr lvl="2">
              <a:defRPr sz="2300"/>
            </a:pPr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Foster transparency and accountability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Demonstrate stewardship over taxpayer funds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Maximize research participants’ contributions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Support appropriate protections of research participants’ data</a:t>
            </a:r>
            <a:endParaRPr sz="1200"/>
          </a:p>
        </p:txBody>
      </p:sp>
      <p:grpSp>
        <p:nvGrpSpPr>
          <p:cNvPr id="191" name="Group"/>
          <p:cNvGrpSpPr/>
          <p:nvPr/>
        </p:nvGrpSpPr>
        <p:grpSpPr>
          <a:xfrm>
            <a:off x="2642413" y="8416421"/>
            <a:ext cx="2963297" cy="3698876"/>
            <a:chOff x="0" y="0"/>
            <a:chExt cx="2963295" cy="3698875"/>
          </a:xfrm>
        </p:grpSpPr>
        <p:grpSp>
          <p:nvGrpSpPr>
            <p:cNvPr id="189" name="Group"/>
            <p:cNvGrpSpPr/>
            <p:nvPr/>
          </p:nvGrpSpPr>
          <p:grpSpPr>
            <a:xfrm>
              <a:off x="0" y="0"/>
              <a:ext cx="2963296" cy="3698876"/>
              <a:chOff x="0" y="0"/>
              <a:chExt cx="2963295" cy="3698875"/>
            </a:xfrm>
          </p:grpSpPr>
          <p:grpSp>
            <p:nvGrpSpPr>
              <p:cNvPr id="185" name="Group"/>
              <p:cNvGrpSpPr/>
              <p:nvPr/>
            </p:nvGrpSpPr>
            <p:grpSpPr>
              <a:xfrm>
                <a:off x="-1" y="0"/>
                <a:ext cx="1481649" cy="3698876"/>
                <a:chOff x="0" y="0"/>
                <a:chExt cx="1481647" cy="3698875"/>
              </a:xfrm>
            </p:grpSpPr>
            <p:sp>
              <p:nvSpPr>
                <p:cNvPr id="183" name="Shape"/>
                <p:cNvSpPr/>
                <p:nvPr/>
              </p:nvSpPr>
              <p:spPr>
                <a:xfrm>
                  <a:off x="0" y="0"/>
                  <a:ext cx="1481648" cy="36988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6" h="21600" fill="norm" stroke="1" extrusionOk="0">
                      <a:moveTo>
                        <a:pt x="21346" y="0"/>
                      </a:moveTo>
                      <a:cubicBezTo>
                        <a:pt x="17818" y="1013"/>
                        <a:pt x="13948" y="1813"/>
                        <a:pt x="9850" y="2371"/>
                      </a:cubicBezTo>
                      <a:cubicBezTo>
                        <a:pt x="6711" y="2799"/>
                        <a:pt x="3464" y="3081"/>
                        <a:pt x="169" y="3214"/>
                      </a:cubicBezTo>
                      <a:cubicBezTo>
                        <a:pt x="-254" y="5453"/>
                        <a:pt x="121" y="7689"/>
                        <a:pt x="1249" y="9855"/>
                      </a:cubicBezTo>
                      <a:cubicBezTo>
                        <a:pt x="2313" y="11898"/>
                        <a:pt x="4057" y="13896"/>
                        <a:pt x="6714" y="15723"/>
                      </a:cubicBezTo>
                      <a:cubicBezTo>
                        <a:pt x="10260" y="18161"/>
                        <a:pt x="15300" y="20185"/>
                        <a:pt x="21346" y="21600"/>
                      </a:cubicBezTo>
                      <a:lnTo>
                        <a:pt x="21346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84" name="Shape"/>
                <p:cNvSpPr/>
                <p:nvPr/>
              </p:nvSpPr>
              <p:spPr>
                <a:xfrm>
                  <a:off x="242031" y="321300"/>
                  <a:ext cx="1239617" cy="3105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37" h="21600" fill="norm" stroke="1" extrusionOk="0">
                      <a:moveTo>
                        <a:pt x="21037" y="0"/>
                      </a:moveTo>
                      <a:cubicBezTo>
                        <a:pt x="17577" y="930"/>
                        <a:pt x="13860" y="1687"/>
                        <a:pt x="9960" y="2251"/>
                      </a:cubicBezTo>
                      <a:cubicBezTo>
                        <a:pt x="6770" y="2712"/>
                        <a:pt x="3477" y="3043"/>
                        <a:pt x="129" y="3239"/>
                      </a:cubicBezTo>
                      <a:cubicBezTo>
                        <a:pt x="-563" y="7221"/>
                        <a:pt x="1548" y="11201"/>
                        <a:pt x="6210" y="14706"/>
                      </a:cubicBezTo>
                      <a:cubicBezTo>
                        <a:pt x="9833" y="17429"/>
                        <a:pt x="14899" y="19785"/>
                        <a:pt x="21037" y="21600"/>
                      </a:cubicBezTo>
                      <a:lnTo>
                        <a:pt x="21037" y="0"/>
                      </a:lnTo>
                      <a:close/>
                    </a:path>
                  </a:pathLst>
                </a:cu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188" name="Group"/>
              <p:cNvGrpSpPr/>
              <p:nvPr/>
            </p:nvGrpSpPr>
            <p:grpSpPr>
              <a:xfrm flipH="1">
                <a:off x="1481647" y="0"/>
                <a:ext cx="1481649" cy="3698876"/>
                <a:chOff x="0" y="0"/>
                <a:chExt cx="1481647" cy="3698875"/>
              </a:xfrm>
            </p:grpSpPr>
            <p:sp>
              <p:nvSpPr>
                <p:cNvPr id="186" name="Shape"/>
                <p:cNvSpPr/>
                <p:nvPr/>
              </p:nvSpPr>
              <p:spPr>
                <a:xfrm flipH="1">
                  <a:off x="-1" y="0"/>
                  <a:ext cx="1481649" cy="36988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6" h="21600" fill="norm" stroke="1" extrusionOk="0">
                      <a:moveTo>
                        <a:pt x="0" y="0"/>
                      </a:moveTo>
                      <a:cubicBezTo>
                        <a:pt x="3528" y="1013"/>
                        <a:pt x="7398" y="1813"/>
                        <a:pt x="11496" y="2371"/>
                      </a:cubicBezTo>
                      <a:cubicBezTo>
                        <a:pt x="14635" y="2799"/>
                        <a:pt x="17882" y="3081"/>
                        <a:pt x="21177" y="3214"/>
                      </a:cubicBezTo>
                      <a:cubicBezTo>
                        <a:pt x="21600" y="5453"/>
                        <a:pt x="21225" y="7689"/>
                        <a:pt x="20097" y="9855"/>
                      </a:cubicBezTo>
                      <a:cubicBezTo>
                        <a:pt x="19033" y="11898"/>
                        <a:pt x="17289" y="13896"/>
                        <a:pt x="14632" y="15723"/>
                      </a:cubicBezTo>
                      <a:cubicBezTo>
                        <a:pt x="11086" y="18161"/>
                        <a:pt x="6046" y="20185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87" name="Shape"/>
                <p:cNvSpPr/>
                <p:nvPr/>
              </p:nvSpPr>
              <p:spPr>
                <a:xfrm flipH="1">
                  <a:off x="242031" y="321300"/>
                  <a:ext cx="1239617" cy="3105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37" h="21600" fill="norm" stroke="1" extrusionOk="0">
                      <a:moveTo>
                        <a:pt x="0" y="0"/>
                      </a:moveTo>
                      <a:cubicBezTo>
                        <a:pt x="3460" y="930"/>
                        <a:pt x="7177" y="1687"/>
                        <a:pt x="11077" y="2251"/>
                      </a:cubicBezTo>
                      <a:cubicBezTo>
                        <a:pt x="14267" y="2712"/>
                        <a:pt x="17560" y="3043"/>
                        <a:pt x="20908" y="3239"/>
                      </a:cubicBezTo>
                      <a:cubicBezTo>
                        <a:pt x="21600" y="7221"/>
                        <a:pt x="19489" y="11201"/>
                        <a:pt x="14827" y="14706"/>
                      </a:cubicBezTo>
                      <a:cubicBezTo>
                        <a:pt x="11204" y="17429"/>
                        <a:pt x="6138" y="19785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</p:grpSp>
        <p:sp>
          <p:nvSpPr>
            <p:cNvPr id="190" name="Shape"/>
            <p:cNvSpPr/>
            <p:nvPr/>
          </p:nvSpPr>
          <p:spPr>
            <a:xfrm flipH="1" rot="16200000">
              <a:off x="1090902" y="1223196"/>
              <a:ext cx="781491" cy="92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98" fill="norm" stroke="1" extrusionOk="0">
                  <a:moveTo>
                    <a:pt x="3138" y="20840"/>
                  </a:moveTo>
                  <a:cubicBezTo>
                    <a:pt x="2425" y="21446"/>
                    <a:pt x="1263" y="21451"/>
                    <a:pt x="544" y="20851"/>
                  </a:cubicBezTo>
                  <a:cubicBezTo>
                    <a:pt x="-181" y="20248"/>
                    <a:pt x="-181" y="19263"/>
                    <a:pt x="544" y="18659"/>
                  </a:cubicBezTo>
                  <a:lnTo>
                    <a:pt x="16984" y="10193"/>
                  </a:lnTo>
                  <a:lnTo>
                    <a:pt x="8313" y="2628"/>
                  </a:lnTo>
                  <a:cubicBezTo>
                    <a:pt x="7601" y="2022"/>
                    <a:pt x="7607" y="1046"/>
                    <a:pt x="8326" y="446"/>
                  </a:cubicBezTo>
                  <a:cubicBezTo>
                    <a:pt x="9041" y="-149"/>
                    <a:pt x="10193" y="-149"/>
                    <a:pt x="10907" y="446"/>
                  </a:cubicBezTo>
                  <a:lnTo>
                    <a:pt x="20881" y="9558"/>
                  </a:lnTo>
                  <a:cubicBezTo>
                    <a:pt x="21240" y="9860"/>
                    <a:pt x="21419" y="10251"/>
                    <a:pt x="21419" y="10643"/>
                  </a:cubicBezTo>
                  <a:cubicBezTo>
                    <a:pt x="21419" y="11035"/>
                    <a:pt x="21240" y="11427"/>
                    <a:pt x="20881" y="11728"/>
                  </a:cubicBezTo>
                  <a:lnTo>
                    <a:pt x="3138" y="208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2642413" y="3422614"/>
            <a:ext cx="2963297" cy="4079877"/>
            <a:chOff x="0" y="0"/>
            <a:chExt cx="2963295" cy="4079875"/>
          </a:xfrm>
        </p:grpSpPr>
        <p:grpSp>
          <p:nvGrpSpPr>
            <p:cNvPr id="203" name="Group"/>
            <p:cNvGrpSpPr/>
            <p:nvPr/>
          </p:nvGrpSpPr>
          <p:grpSpPr>
            <a:xfrm>
              <a:off x="519733" y="-1"/>
              <a:ext cx="2443563" cy="4016239"/>
              <a:chOff x="0" y="0"/>
              <a:chExt cx="2443562" cy="4016237"/>
            </a:xfrm>
          </p:grpSpPr>
          <p:grpSp>
            <p:nvGrpSpPr>
              <p:cNvPr id="195" name="Group"/>
              <p:cNvGrpSpPr/>
              <p:nvPr/>
            </p:nvGrpSpPr>
            <p:grpSpPr>
              <a:xfrm>
                <a:off x="397631" y="-1"/>
                <a:ext cx="2045932" cy="1855232"/>
                <a:chOff x="0" y="0"/>
                <a:chExt cx="2045930" cy="1855230"/>
              </a:xfrm>
            </p:grpSpPr>
            <p:sp>
              <p:nvSpPr>
                <p:cNvPr id="192" name="Shape"/>
                <p:cNvSpPr/>
                <p:nvPr/>
              </p:nvSpPr>
              <p:spPr>
                <a:xfrm>
                  <a:off x="2637" y="0"/>
                  <a:ext cx="1020590" cy="14718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818"/>
                      </a:moveTo>
                      <a:lnTo>
                        <a:pt x="0" y="21600"/>
                      </a:lnTo>
                      <a:lnTo>
                        <a:pt x="0" y="7165"/>
                      </a:lnTo>
                      <a:lnTo>
                        <a:pt x="21600" y="0"/>
                      </a:lnTo>
                      <a:lnTo>
                        <a:pt x="21600" y="16818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93" name="Shape"/>
                <p:cNvSpPr/>
                <p:nvPr/>
              </p:nvSpPr>
              <p:spPr>
                <a:xfrm>
                  <a:off x="1022836" y="431"/>
                  <a:ext cx="1020591" cy="14718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818"/>
                      </a:moveTo>
                      <a:lnTo>
                        <a:pt x="21600" y="21600"/>
                      </a:lnTo>
                      <a:lnTo>
                        <a:pt x="21600" y="7165"/>
                      </a:lnTo>
                      <a:lnTo>
                        <a:pt x="0" y="0"/>
                      </a:lnTo>
                      <a:lnTo>
                        <a:pt x="0" y="16818"/>
                      </a:lnTo>
                      <a:close/>
                    </a:path>
                  </a:pathLst>
                </a:cu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94" name="Shape"/>
                <p:cNvSpPr/>
                <p:nvPr/>
              </p:nvSpPr>
              <p:spPr>
                <a:xfrm>
                  <a:off x="0" y="1146540"/>
                  <a:ext cx="2045931" cy="70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9895"/>
                      </a:moveTo>
                      <a:lnTo>
                        <a:pt x="10800" y="0"/>
                      </a:lnTo>
                      <a:lnTo>
                        <a:pt x="21600" y="9895"/>
                      </a:lnTo>
                      <a:lnTo>
                        <a:pt x="10800" y="21600"/>
                      </a:lnTo>
                      <a:lnTo>
                        <a:pt x="0" y="9895"/>
                      </a:lnTo>
                      <a:close/>
                    </a:path>
                  </a:pathLst>
                </a:custGeom>
                <a:solidFill>
                  <a:srgbClr val="649BB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199" name="Group"/>
              <p:cNvGrpSpPr/>
              <p:nvPr/>
            </p:nvGrpSpPr>
            <p:grpSpPr>
              <a:xfrm>
                <a:off x="668668" y="1387227"/>
                <a:ext cx="1562517" cy="1185042"/>
                <a:chOff x="0" y="0"/>
                <a:chExt cx="1562516" cy="1185041"/>
              </a:xfrm>
            </p:grpSpPr>
            <p:sp>
              <p:nvSpPr>
                <p:cNvPr id="196" name="Shape"/>
                <p:cNvSpPr/>
                <p:nvPr/>
              </p:nvSpPr>
              <p:spPr>
                <a:xfrm>
                  <a:off x="2303" y="1039773"/>
                  <a:ext cx="1560214" cy="1452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8862"/>
                      </a:moveTo>
                      <a:lnTo>
                        <a:pt x="10774" y="0"/>
                      </a:lnTo>
                      <a:lnTo>
                        <a:pt x="21600" y="8829"/>
                      </a:lnTo>
                      <a:lnTo>
                        <a:pt x="10778" y="21600"/>
                      </a:lnTo>
                      <a:lnTo>
                        <a:pt x="0" y="8862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97" name="Shape"/>
                <p:cNvSpPr/>
                <p:nvPr/>
              </p:nvSpPr>
              <p:spPr>
                <a:xfrm>
                  <a:off x="0" y="388"/>
                  <a:ext cx="778106" cy="11006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463"/>
                      </a:moveTo>
                      <a:lnTo>
                        <a:pt x="0" y="21600"/>
                      </a:lnTo>
                      <a:lnTo>
                        <a:pt x="0" y="4542"/>
                      </a:lnTo>
                      <a:lnTo>
                        <a:pt x="21600" y="0"/>
                      </a:lnTo>
                      <a:lnTo>
                        <a:pt x="21600" y="20463"/>
                      </a:lnTo>
                      <a:close/>
                    </a:path>
                  </a:pathLst>
                </a:custGeom>
                <a:solidFill>
                  <a:srgbClr val="37A8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198" name="Shape"/>
                <p:cNvSpPr/>
                <p:nvPr/>
              </p:nvSpPr>
              <p:spPr>
                <a:xfrm>
                  <a:off x="778011" y="0"/>
                  <a:ext cx="778107" cy="11006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463"/>
                      </a:moveTo>
                      <a:lnTo>
                        <a:pt x="21600" y="21600"/>
                      </a:lnTo>
                      <a:lnTo>
                        <a:pt x="21600" y="4542"/>
                      </a:lnTo>
                      <a:lnTo>
                        <a:pt x="0" y="0"/>
                      </a:lnTo>
                      <a:lnTo>
                        <a:pt x="0" y="20463"/>
                      </a:lnTo>
                      <a:close/>
                    </a:path>
                  </a:pathLst>
                </a:cu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202" name="Group"/>
              <p:cNvGrpSpPr/>
              <p:nvPr/>
            </p:nvGrpSpPr>
            <p:grpSpPr>
              <a:xfrm>
                <a:off x="0" y="2496486"/>
                <a:ext cx="2268227" cy="1519752"/>
                <a:chOff x="0" y="0"/>
                <a:chExt cx="2268226" cy="1519751"/>
              </a:xfrm>
            </p:grpSpPr>
            <p:sp>
              <p:nvSpPr>
                <p:cNvPr id="200" name="Shape"/>
                <p:cNvSpPr/>
                <p:nvPr/>
              </p:nvSpPr>
              <p:spPr>
                <a:xfrm>
                  <a:off x="1134113" y="0"/>
                  <a:ext cx="1134114" cy="1519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1086"/>
                      </a:lnTo>
                      <a:lnTo>
                        <a:pt x="21600" y="1786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01" name="Shape"/>
                <p:cNvSpPr/>
                <p:nvPr/>
              </p:nvSpPr>
              <p:spPr>
                <a:xfrm>
                  <a:off x="0" y="0"/>
                  <a:ext cx="1134114" cy="1519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1086"/>
                      </a:lnTo>
                      <a:lnTo>
                        <a:pt x="0" y="1786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37A8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</p:grpSp>
        <p:grpSp>
          <p:nvGrpSpPr>
            <p:cNvPr id="235" name="Group"/>
            <p:cNvGrpSpPr/>
            <p:nvPr/>
          </p:nvGrpSpPr>
          <p:grpSpPr>
            <a:xfrm>
              <a:off x="0" y="870155"/>
              <a:ext cx="1572762" cy="3209721"/>
              <a:chOff x="0" y="0"/>
              <a:chExt cx="1572761" cy="3209719"/>
            </a:xfrm>
          </p:grpSpPr>
          <p:grpSp>
            <p:nvGrpSpPr>
              <p:cNvPr id="206" name="Group"/>
              <p:cNvGrpSpPr/>
              <p:nvPr/>
            </p:nvGrpSpPr>
            <p:grpSpPr>
              <a:xfrm>
                <a:off x="0" y="18279"/>
                <a:ext cx="1081533" cy="3078308"/>
                <a:chOff x="0" y="0"/>
                <a:chExt cx="1081532" cy="3078306"/>
              </a:xfrm>
            </p:grpSpPr>
            <p:sp>
              <p:nvSpPr>
                <p:cNvPr id="204" name="Shape"/>
                <p:cNvSpPr/>
                <p:nvPr/>
              </p:nvSpPr>
              <p:spPr>
                <a:xfrm>
                  <a:off x="0" y="2601"/>
                  <a:ext cx="1030612" cy="30757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38" y="5"/>
                      </a:moveTo>
                      <a:lnTo>
                        <a:pt x="0" y="21451"/>
                      </a:lnTo>
                      <a:lnTo>
                        <a:pt x="1209" y="21600"/>
                      </a:lnTo>
                      <a:lnTo>
                        <a:pt x="21600" y="0"/>
                      </a:lnTo>
                      <a:lnTo>
                        <a:pt x="20538" y="5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05" name="Shape"/>
                <p:cNvSpPr/>
                <p:nvPr/>
              </p:nvSpPr>
              <p:spPr>
                <a:xfrm>
                  <a:off x="54812" y="0"/>
                  <a:ext cx="1026721" cy="30782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15" y="0"/>
                      </a:moveTo>
                      <a:lnTo>
                        <a:pt x="21600" y="292"/>
                      </a:lnTo>
                      <a:lnTo>
                        <a:pt x="1883" y="21528"/>
                      </a:lnTo>
                      <a:lnTo>
                        <a:pt x="0" y="21600"/>
                      </a:lnTo>
                      <a:lnTo>
                        <a:pt x="2051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231" name="Group"/>
              <p:cNvGrpSpPr/>
              <p:nvPr/>
            </p:nvGrpSpPr>
            <p:grpSpPr>
              <a:xfrm>
                <a:off x="131630" y="186362"/>
                <a:ext cx="1365559" cy="2766930"/>
                <a:chOff x="0" y="0"/>
                <a:chExt cx="1365557" cy="2766928"/>
              </a:xfrm>
            </p:grpSpPr>
            <p:grpSp>
              <p:nvGrpSpPr>
                <p:cNvPr id="209" name="Group"/>
                <p:cNvGrpSpPr/>
                <p:nvPr/>
              </p:nvGrpSpPr>
              <p:grpSpPr>
                <a:xfrm>
                  <a:off x="729025" y="378436"/>
                  <a:ext cx="516835" cy="57951"/>
                  <a:chOff x="0" y="0"/>
                  <a:chExt cx="516833" cy="57950"/>
                </a:xfrm>
              </p:grpSpPr>
              <p:sp>
                <p:nvSpPr>
                  <p:cNvPr id="207" name="Shape"/>
                  <p:cNvSpPr/>
                  <p:nvPr/>
                </p:nvSpPr>
                <p:spPr>
                  <a:xfrm>
                    <a:off x="0" y="0"/>
                    <a:ext cx="516834" cy="4007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468" y="0"/>
                        </a:moveTo>
                        <a:lnTo>
                          <a:pt x="21600" y="3734"/>
                        </a:lnTo>
                        <a:lnTo>
                          <a:pt x="21132" y="21600"/>
                        </a:lnTo>
                        <a:lnTo>
                          <a:pt x="0" y="17866"/>
                        </a:lnTo>
                        <a:lnTo>
                          <a:pt x="468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08" name="Shape"/>
                  <p:cNvSpPr/>
                  <p:nvPr/>
                </p:nvSpPr>
                <p:spPr>
                  <a:xfrm>
                    <a:off x="0" y="33148"/>
                    <a:ext cx="505640" cy="248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67" y="18506"/>
                        </a:moveTo>
                        <a:lnTo>
                          <a:pt x="21136" y="21600"/>
                        </a:lnTo>
                        <a:lnTo>
                          <a:pt x="21600" y="6035"/>
                        </a:lnTo>
                        <a:lnTo>
                          <a:pt x="0" y="0"/>
                        </a:lnTo>
                        <a:lnTo>
                          <a:pt x="1967" y="18506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12" name="Group"/>
                <p:cNvGrpSpPr/>
                <p:nvPr/>
              </p:nvGrpSpPr>
              <p:grpSpPr>
                <a:xfrm>
                  <a:off x="614669" y="756879"/>
                  <a:ext cx="518764" cy="55175"/>
                  <a:chOff x="0" y="0"/>
                  <a:chExt cx="518762" cy="55173"/>
                </a:xfrm>
              </p:grpSpPr>
              <p:sp>
                <p:nvSpPr>
                  <p:cNvPr id="210" name="Shape"/>
                  <p:cNvSpPr/>
                  <p:nvPr/>
                </p:nvSpPr>
                <p:spPr>
                  <a:xfrm>
                    <a:off x="0" y="0"/>
                    <a:ext cx="518763" cy="46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497" y="0"/>
                        </a:moveTo>
                        <a:lnTo>
                          <a:pt x="21600" y="6184"/>
                        </a:lnTo>
                        <a:lnTo>
                          <a:pt x="21103" y="21600"/>
                        </a:lnTo>
                        <a:lnTo>
                          <a:pt x="0" y="15416"/>
                        </a:lnTo>
                        <a:lnTo>
                          <a:pt x="49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11" name="Shape"/>
                  <p:cNvSpPr/>
                  <p:nvPr/>
                </p:nvSpPr>
                <p:spPr>
                  <a:xfrm>
                    <a:off x="0" y="32990"/>
                    <a:ext cx="511636" cy="221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64" y="15511"/>
                        </a:moveTo>
                        <a:lnTo>
                          <a:pt x="21138" y="21600"/>
                        </a:lnTo>
                        <a:lnTo>
                          <a:pt x="21600" y="11226"/>
                        </a:lnTo>
                        <a:lnTo>
                          <a:pt x="0" y="0"/>
                        </a:lnTo>
                        <a:lnTo>
                          <a:pt x="1964" y="1551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15" name="Group"/>
                <p:cNvGrpSpPr/>
                <p:nvPr/>
              </p:nvGrpSpPr>
              <p:grpSpPr>
                <a:xfrm>
                  <a:off x="488456" y="1152124"/>
                  <a:ext cx="531618" cy="63438"/>
                  <a:chOff x="0" y="0"/>
                  <a:chExt cx="531616" cy="63436"/>
                </a:xfrm>
              </p:grpSpPr>
              <p:sp>
                <p:nvSpPr>
                  <p:cNvPr id="213" name="Shape"/>
                  <p:cNvSpPr/>
                  <p:nvPr/>
                </p:nvSpPr>
                <p:spPr>
                  <a:xfrm>
                    <a:off x="0" y="0"/>
                    <a:ext cx="531617" cy="516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14" y="0"/>
                        </a:moveTo>
                        <a:lnTo>
                          <a:pt x="21600" y="7772"/>
                        </a:lnTo>
                        <a:lnTo>
                          <a:pt x="21194" y="21600"/>
                        </a:lnTo>
                        <a:lnTo>
                          <a:pt x="0" y="13738"/>
                        </a:lnTo>
                        <a:lnTo>
                          <a:pt x="514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14" name="Shape"/>
                  <p:cNvSpPr/>
                  <p:nvPr/>
                </p:nvSpPr>
                <p:spPr>
                  <a:xfrm>
                    <a:off x="0" y="32822"/>
                    <a:ext cx="523389" cy="30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68" y="10715"/>
                        </a:moveTo>
                        <a:lnTo>
                          <a:pt x="21279" y="21600"/>
                        </a:lnTo>
                        <a:lnTo>
                          <a:pt x="21600" y="12288"/>
                        </a:lnTo>
                        <a:lnTo>
                          <a:pt x="0" y="0"/>
                        </a:lnTo>
                        <a:lnTo>
                          <a:pt x="2268" y="10715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18" name="Group"/>
                <p:cNvGrpSpPr/>
                <p:nvPr/>
              </p:nvGrpSpPr>
              <p:grpSpPr>
                <a:xfrm>
                  <a:off x="377569" y="1507780"/>
                  <a:ext cx="531639" cy="69806"/>
                  <a:chOff x="0" y="-7070"/>
                  <a:chExt cx="531638" cy="69805"/>
                </a:xfrm>
              </p:grpSpPr>
              <p:sp>
                <p:nvSpPr>
                  <p:cNvPr id="216" name="Shape"/>
                  <p:cNvSpPr/>
                  <p:nvPr/>
                </p:nvSpPr>
                <p:spPr>
                  <a:xfrm>
                    <a:off x="0" y="711"/>
                    <a:ext cx="531437" cy="620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4" y="0"/>
                        </a:moveTo>
                        <a:lnTo>
                          <a:pt x="21600" y="9517"/>
                        </a:lnTo>
                        <a:lnTo>
                          <a:pt x="21149" y="21600"/>
                        </a:lnTo>
                        <a:lnTo>
                          <a:pt x="0" y="11368"/>
                        </a:lnTo>
                        <a:lnTo>
                          <a:pt x="544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17" name="Shape"/>
                  <p:cNvSpPr/>
                  <p:nvPr/>
                </p:nvSpPr>
                <p:spPr>
                  <a:xfrm>
                    <a:off x="13388" y="-7071"/>
                    <a:ext cx="518251" cy="36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26" y="0"/>
                        </a:moveTo>
                        <a:lnTo>
                          <a:pt x="21180" y="14760"/>
                        </a:lnTo>
                        <a:lnTo>
                          <a:pt x="21600" y="21600"/>
                        </a:lnTo>
                        <a:lnTo>
                          <a:pt x="0" y="5902"/>
                        </a:lnTo>
                        <a:lnTo>
                          <a:pt x="2126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21" name="Group"/>
                <p:cNvGrpSpPr/>
                <p:nvPr/>
              </p:nvGrpSpPr>
              <p:grpSpPr>
                <a:xfrm>
                  <a:off x="256109" y="1896161"/>
                  <a:ext cx="551078" cy="81552"/>
                  <a:chOff x="0" y="0"/>
                  <a:chExt cx="551076" cy="81550"/>
                </a:xfrm>
              </p:grpSpPr>
              <p:sp>
                <p:nvSpPr>
                  <p:cNvPr id="219" name="Shape"/>
                  <p:cNvSpPr/>
                  <p:nvPr/>
                </p:nvSpPr>
                <p:spPr>
                  <a:xfrm>
                    <a:off x="0" y="7070"/>
                    <a:ext cx="548729" cy="744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27" y="0"/>
                        </a:moveTo>
                        <a:lnTo>
                          <a:pt x="21600" y="12069"/>
                        </a:lnTo>
                        <a:lnTo>
                          <a:pt x="21277" y="21600"/>
                        </a:lnTo>
                        <a:lnTo>
                          <a:pt x="0" y="9467"/>
                        </a:lnTo>
                        <a:lnTo>
                          <a:pt x="52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20" name="Shape"/>
                  <p:cNvSpPr/>
                  <p:nvPr/>
                </p:nvSpPr>
                <p:spPr>
                  <a:xfrm>
                    <a:off x="13388" y="0"/>
                    <a:ext cx="537689" cy="5123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271" y="0"/>
                        </a:moveTo>
                        <a:lnTo>
                          <a:pt x="21195" y="16747"/>
                        </a:lnTo>
                        <a:lnTo>
                          <a:pt x="21600" y="21600"/>
                        </a:lnTo>
                        <a:lnTo>
                          <a:pt x="0" y="3887"/>
                        </a:ln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24" name="Group"/>
                <p:cNvGrpSpPr/>
                <p:nvPr/>
              </p:nvGrpSpPr>
              <p:grpSpPr>
                <a:xfrm>
                  <a:off x="128486" y="2271748"/>
                  <a:ext cx="562196" cy="107087"/>
                  <a:chOff x="0" y="0"/>
                  <a:chExt cx="562195" cy="107086"/>
                </a:xfrm>
              </p:grpSpPr>
              <p:sp>
                <p:nvSpPr>
                  <p:cNvPr id="222" name="Shape"/>
                  <p:cNvSpPr/>
                  <p:nvPr/>
                </p:nvSpPr>
                <p:spPr>
                  <a:xfrm>
                    <a:off x="0" y="11206"/>
                    <a:ext cx="558365" cy="958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75" y="0"/>
                        </a:moveTo>
                        <a:lnTo>
                          <a:pt x="21600" y="14066"/>
                        </a:lnTo>
                        <a:lnTo>
                          <a:pt x="21271" y="21600"/>
                        </a:lnTo>
                        <a:lnTo>
                          <a:pt x="0" y="7518"/>
                        </a:lnTo>
                        <a:lnTo>
                          <a:pt x="375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23" name="Shape"/>
                  <p:cNvSpPr/>
                  <p:nvPr/>
                </p:nvSpPr>
                <p:spPr>
                  <a:xfrm>
                    <a:off x="9640" y="0"/>
                    <a:ext cx="552556" cy="755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615" y="0"/>
                        </a:moveTo>
                        <a:lnTo>
                          <a:pt x="21292" y="16398"/>
                        </a:lnTo>
                        <a:lnTo>
                          <a:pt x="21600" y="21600"/>
                        </a:lnTo>
                        <a:lnTo>
                          <a:pt x="0" y="3303"/>
                        </a:lnTo>
                        <a:lnTo>
                          <a:pt x="2615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27" name="Group"/>
                <p:cNvGrpSpPr/>
                <p:nvPr/>
              </p:nvGrpSpPr>
              <p:grpSpPr>
                <a:xfrm>
                  <a:off x="0" y="2646606"/>
                  <a:ext cx="568128" cy="120323"/>
                  <a:chOff x="0" y="0"/>
                  <a:chExt cx="568127" cy="120322"/>
                </a:xfrm>
              </p:grpSpPr>
              <p:sp>
                <p:nvSpPr>
                  <p:cNvPr id="225" name="Shape"/>
                  <p:cNvSpPr/>
                  <p:nvPr/>
                </p:nvSpPr>
                <p:spPr>
                  <a:xfrm>
                    <a:off x="0" y="17911"/>
                    <a:ext cx="568128" cy="1024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91" y="0"/>
                        </a:moveTo>
                        <a:lnTo>
                          <a:pt x="21600" y="14755"/>
                        </a:lnTo>
                        <a:lnTo>
                          <a:pt x="21406" y="21600"/>
                        </a:lnTo>
                        <a:lnTo>
                          <a:pt x="0" y="7349"/>
                        </a:lnTo>
                        <a:lnTo>
                          <a:pt x="391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26" name="Shape"/>
                  <p:cNvSpPr/>
                  <p:nvPr/>
                </p:nvSpPr>
                <p:spPr>
                  <a:xfrm>
                    <a:off x="10247" y="0"/>
                    <a:ext cx="557833" cy="900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091" y="0"/>
                        </a:moveTo>
                        <a:lnTo>
                          <a:pt x="21226" y="15412"/>
                        </a:lnTo>
                        <a:lnTo>
                          <a:pt x="21600" y="21600"/>
                        </a:lnTo>
                        <a:lnTo>
                          <a:pt x="0" y="4814"/>
                        </a:lnTo>
                        <a:lnTo>
                          <a:pt x="3091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30" name="Group"/>
                <p:cNvGrpSpPr/>
                <p:nvPr/>
              </p:nvGrpSpPr>
              <p:grpSpPr>
                <a:xfrm>
                  <a:off x="849385" y="0"/>
                  <a:ext cx="516173" cy="58387"/>
                  <a:chOff x="0" y="0"/>
                  <a:chExt cx="516172" cy="58386"/>
                </a:xfrm>
              </p:grpSpPr>
              <p:sp>
                <p:nvSpPr>
                  <p:cNvPr id="228" name="Shape"/>
                  <p:cNvSpPr/>
                  <p:nvPr/>
                </p:nvSpPr>
                <p:spPr>
                  <a:xfrm>
                    <a:off x="0" y="0"/>
                    <a:ext cx="516173" cy="332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438" y="0"/>
                        </a:moveTo>
                        <a:lnTo>
                          <a:pt x="21600" y="0"/>
                        </a:lnTo>
                        <a:lnTo>
                          <a:pt x="21162" y="21600"/>
                        </a:lnTo>
                        <a:lnTo>
                          <a:pt x="0" y="21600"/>
                        </a:lnTo>
                        <a:lnTo>
                          <a:pt x="438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29" name="Shape"/>
                  <p:cNvSpPr/>
                  <p:nvPr/>
                </p:nvSpPr>
                <p:spPr>
                  <a:xfrm>
                    <a:off x="0" y="33297"/>
                    <a:ext cx="505717" cy="250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90" y="21600"/>
                        </a:moveTo>
                        <a:lnTo>
                          <a:pt x="21153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1790" y="2160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</p:grpSp>
          <p:grpSp>
            <p:nvGrpSpPr>
              <p:cNvPr id="234" name="Group"/>
              <p:cNvGrpSpPr/>
              <p:nvPr/>
            </p:nvGrpSpPr>
            <p:grpSpPr>
              <a:xfrm>
                <a:off x="500235" y="0"/>
                <a:ext cx="1072527" cy="3209720"/>
                <a:chOff x="0" y="0"/>
                <a:chExt cx="1072525" cy="3209719"/>
              </a:xfrm>
            </p:grpSpPr>
            <p:sp>
              <p:nvSpPr>
                <p:cNvPr id="232" name="Shape"/>
                <p:cNvSpPr/>
                <p:nvPr/>
              </p:nvSpPr>
              <p:spPr>
                <a:xfrm>
                  <a:off x="0" y="0"/>
                  <a:ext cx="1024200" cy="32097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32" y="0"/>
                      </a:moveTo>
                      <a:lnTo>
                        <a:pt x="0" y="21457"/>
                      </a:lnTo>
                      <a:lnTo>
                        <a:pt x="1217" y="21600"/>
                      </a:lnTo>
                      <a:lnTo>
                        <a:pt x="21600" y="30"/>
                      </a:lnTo>
                      <a:lnTo>
                        <a:pt x="20532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33" name="Shape"/>
                <p:cNvSpPr/>
                <p:nvPr/>
              </p:nvSpPr>
              <p:spPr>
                <a:xfrm>
                  <a:off x="54812" y="4137"/>
                  <a:ext cx="1017714" cy="3205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06" y="0"/>
                      </a:moveTo>
                      <a:lnTo>
                        <a:pt x="21600" y="328"/>
                      </a:lnTo>
                      <a:lnTo>
                        <a:pt x="1900" y="21531"/>
                      </a:lnTo>
                      <a:lnTo>
                        <a:pt x="0" y="21600"/>
                      </a:lnTo>
                      <a:lnTo>
                        <a:pt x="20506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Why Share your Data?"/>
          <p:cNvSpPr txBox="1"/>
          <p:nvPr>
            <p:ph type="title"/>
          </p:nvPr>
        </p:nvSpPr>
        <p:spPr>
          <a:xfrm>
            <a:off x="3682431" y="704887"/>
            <a:ext cx="17019138" cy="1803798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Why Share your Data?</a:t>
            </a:r>
          </a:p>
        </p:txBody>
      </p:sp>
      <p:sp>
        <p:nvSpPr>
          <p:cNvPr id="239" name="Advance Rigorous &amp; Reproducible Research…"/>
          <p:cNvSpPr txBox="1"/>
          <p:nvPr/>
        </p:nvSpPr>
        <p:spPr>
          <a:xfrm>
            <a:off x="8040017" y="3479765"/>
            <a:ext cx="14172735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600"/>
            </a:pPr>
            <a:r>
              <a:t>Advance Rigorous &amp; Reproducible Research</a:t>
            </a:r>
          </a:p>
          <a:p>
            <a:pPr lvl="2">
              <a:defRPr sz="4100"/>
            </a:pPr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Enable validation of research results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Make high-value datasets accessible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Accelerate future research directions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Increase opportunities for citation and collaboration</a:t>
            </a:r>
            <a:endParaRPr sz="1200"/>
          </a:p>
        </p:txBody>
      </p:sp>
      <p:sp>
        <p:nvSpPr>
          <p:cNvPr id="240" name="Promote Public Trust…"/>
          <p:cNvSpPr txBox="1"/>
          <p:nvPr/>
        </p:nvSpPr>
        <p:spPr>
          <a:xfrm>
            <a:off x="8040017" y="8416421"/>
            <a:ext cx="14172735" cy="369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4600"/>
            </a:pPr>
            <a:r>
              <a:t>Promote Public Trust</a:t>
            </a:r>
          </a:p>
          <a:p>
            <a:pPr lvl="2">
              <a:defRPr sz="2300"/>
            </a:pPr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Foster transparency and accountability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Demonstrate stewardship over taxpayer funds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Maximize research participants’ contributions</a:t>
            </a:r>
            <a:endParaRPr sz="1200"/>
          </a:p>
          <a:p>
            <a:pPr marL="464102" indent="-464102" algn="l">
              <a:buClr>
                <a:srgbClr val="535353"/>
              </a:buClr>
              <a:buSzPct val="82000"/>
              <a:buChar char="•"/>
              <a:defRPr sz="4100"/>
            </a:pPr>
            <a:r>
              <a:t>Support appropriate protections of research participants’ data</a:t>
            </a:r>
            <a:endParaRPr sz="1200"/>
          </a:p>
        </p:txBody>
      </p:sp>
      <p:grpSp>
        <p:nvGrpSpPr>
          <p:cNvPr id="249" name="Group"/>
          <p:cNvGrpSpPr/>
          <p:nvPr/>
        </p:nvGrpSpPr>
        <p:grpSpPr>
          <a:xfrm>
            <a:off x="2642413" y="8416421"/>
            <a:ext cx="2963297" cy="3698876"/>
            <a:chOff x="0" y="0"/>
            <a:chExt cx="2963295" cy="3698875"/>
          </a:xfrm>
        </p:grpSpPr>
        <p:grpSp>
          <p:nvGrpSpPr>
            <p:cNvPr id="247" name="Group"/>
            <p:cNvGrpSpPr/>
            <p:nvPr/>
          </p:nvGrpSpPr>
          <p:grpSpPr>
            <a:xfrm>
              <a:off x="0" y="0"/>
              <a:ext cx="2963296" cy="3698876"/>
              <a:chOff x="0" y="0"/>
              <a:chExt cx="2963295" cy="3698875"/>
            </a:xfrm>
          </p:grpSpPr>
          <p:grpSp>
            <p:nvGrpSpPr>
              <p:cNvPr id="243" name="Group"/>
              <p:cNvGrpSpPr/>
              <p:nvPr/>
            </p:nvGrpSpPr>
            <p:grpSpPr>
              <a:xfrm>
                <a:off x="-1" y="0"/>
                <a:ext cx="1481649" cy="3698876"/>
                <a:chOff x="0" y="0"/>
                <a:chExt cx="1481647" cy="3698875"/>
              </a:xfrm>
            </p:grpSpPr>
            <p:sp>
              <p:nvSpPr>
                <p:cNvPr id="241" name="Shape"/>
                <p:cNvSpPr/>
                <p:nvPr/>
              </p:nvSpPr>
              <p:spPr>
                <a:xfrm>
                  <a:off x="0" y="0"/>
                  <a:ext cx="1481648" cy="36988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6" h="21600" fill="norm" stroke="1" extrusionOk="0">
                      <a:moveTo>
                        <a:pt x="21346" y="0"/>
                      </a:moveTo>
                      <a:cubicBezTo>
                        <a:pt x="17818" y="1013"/>
                        <a:pt x="13948" y="1813"/>
                        <a:pt x="9850" y="2371"/>
                      </a:cubicBezTo>
                      <a:cubicBezTo>
                        <a:pt x="6711" y="2799"/>
                        <a:pt x="3464" y="3081"/>
                        <a:pt x="169" y="3214"/>
                      </a:cubicBezTo>
                      <a:cubicBezTo>
                        <a:pt x="-254" y="5453"/>
                        <a:pt x="121" y="7689"/>
                        <a:pt x="1249" y="9855"/>
                      </a:cubicBezTo>
                      <a:cubicBezTo>
                        <a:pt x="2313" y="11898"/>
                        <a:pt x="4057" y="13896"/>
                        <a:pt x="6714" y="15723"/>
                      </a:cubicBezTo>
                      <a:cubicBezTo>
                        <a:pt x="10260" y="18161"/>
                        <a:pt x="15300" y="20185"/>
                        <a:pt x="21346" y="21600"/>
                      </a:cubicBezTo>
                      <a:lnTo>
                        <a:pt x="21346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42" name="Shape"/>
                <p:cNvSpPr/>
                <p:nvPr/>
              </p:nvSpPr>
              <p:spPr>
                <a:xfrm>
                  <a:off x="242031" y="321300"/>
                  <a:ext cx="1239617" cy="3105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37" h="21600" fill="norm" stroke="1" extrusionOk="0">
                      <a:moveTo>
                        <a:pt x="21037" y="0"/>
                      </a:moveTo>
                      <a:cubicBezTo>
                        <a:pt x="17577" y="930"/>
                        <a:pt x="13860" y="1687"/>
                        <a:pt x="9960" y="2251"/>
                      </a:cubicBezTo>
                      <a:cubicBezTo>
                        <a:pt x="6770" y="2712"/>
                        <a:pt x="3477" y="3043"/>
                        <a:pt x="129" y="3239"/>
                      </a:cubicBezTo>
                      <a:cubicBezTo>
                        <a:pt x="-563" y="7221"/>
                        <a:pt x="1548" y="11201"/>
                        <a:pt x="6210" y="14706"/>
                      </a:cubicBezTo>
                      <a:cubicBezTo>
                        <a:pt x="9833" y="17429"/>
                        <a:pt x="14899" y="19785"/>
                        <a:pt x="21037" y="21600"/>
                      </a:cubicBezTo>
                      <a:lnTo>
                        <a:pt x="21037" y="0"/>
                      </a:lnTo>
                      <a:close/>
                    </a:path>
                  </a:pathLst>
                </a:cu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246" name="Group"/>
              <p:cNvGrpSpPr/>
              <p:nvPr/>
            </p:nvGrpSpPr>
            <p:grpSpPr>
              <a:xfrm flipH="1">
                <a:off x="1481647" y="0"/>
                <a:ext cx="1481649" cy="3698876"/>
                <a:chOff x="0" y="0"/>
                <a:chExt cx="1481647" cy="3698875"/>
              </a:xfrm>
            </p:grpSpPr>
            <p:sp>
              <p:nvSpPr>
                <p:cNvPr id="244" name="Shape"/>
                <p:cNvSpPr/>
                <p:nvPr/>
              </p:nvSpPr>
              <p:spPr>
                <a:xfrm flipH="1">
                  <a:off x="-1" y="0"/>
                  <a:ext cx="1481649" cy="36988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46" h="21600" fill="norm" stroke="1" extrusionOk="0">
                      <a:moveTo>
                        <a:pt x="0" y="0"/>
                      </a:moveTo>
                      <a:cubicBezTo>
                        <a:pt x="3528" y="1013"/>
                        <a:pt x="7398" y="1813"/>
                        <a:pt x="11496" y="2371"/>
                      </a:cubicBezTo>
                      <a:cubicBezTo>
                        <a:pt x="14635" y="2799"/>
                        <a:pt x="17882" y="3081"/>
                        <a:pt x="21177" y="3214"/>
                      </a:cubicBezTo>
                      <a:cubicBezTo>
                        <a:pt x="21600" y="5453"/>
                        <a:pt x="21225" y="7689"/>
                        <a:pt x="20097" y="9855"/>
                      </a:cubicBezTo>
                      <a:cubicBezTo>
                        <a:pt x="19033" y="11898"/>
                        <a:pt x="17289" y="13896"/>
                        <a:pt x="14632" y="15723"/>
                      </a:cubicBezTo>
                      <a:cubicBezTo>
                        <a:pt x="11086" y="18161"/>
                        <a:pt x="6046" y="20185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45" name="Shape"/>
                <p:cNvSpPr/>
                <p:nvPr/>
              </p:nvSpPr>
              <p:spPr>
                <a:xfrm flipH="1">
                  <a:off x="242031" y="321300"/>
                  <a:ext cx="1239617" cy="31050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37" h="21600" fill="norm" stroke="1" extrusionOk="0">
                      <a:moveTo>
                        <a:pt x="0" y="0"/>
                      </a:moveTo>
                      <a:cubicBezTo>
                        <a:pt x="3460" y="930"/>
                        <a:pt x="7177" y="1687"/>
                        <a:pt x="11077" y="2251"/>
                      </a:cubicBezTo>
                      <a:cubicBezTo>
                        <a:pt x="14267" y="2712"/>
                        <a:pt x="17560" y="3043"/>
                        <a:pt x="20908" y="3239"/>
                      </a:cubicBezTo>
                      <a:cubicBezTo>
                        <a:pt x="21600" y="7221"/>
                        <a:pt x="19489" y="11201"/>
                        <a:pt x="14827" y="14706"/>
                      </a:cubicBezTo>
                      <a:cubicBezTo>
                        <a:pt x="11204" y="17429"/>
                        <a:pt x="6138" y="19785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</p:grpSp>
        <p:sp>
          <p:nvSpPr>
            <p:cNvPr id="248" name="Shape"/>
            <p:cNvSpPr/>
            <p:nvPr/>
          </p:nvSpPr>
          <p:spPr>
            <a:xfrm flipH="1" rot="16200000">
              <a:off x="1090902" y="1223196"/>
              <a:ext cx="781491" cy="92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98" fill="norm" stroke="1" extrusionOk="0">
                  <a:moveTo>
                    <a:pt x="3138" y="20840"/>
                  </a:moveTo>
                  <a:cubicBezTo>
                    <a:pt x="2425" y="21446"/>
                    <a:pt x="1263" y="21451"/>
                    <a:pt x="544" y="20851"/>
                  </a:cubicBezTo>
                  <a:cubicBezTo>
                    <a:pt x="-181" y="20248"/>
                    <a:pt x="-181" y="19263"/>
                    <a:pt x="544" y="18659"/>
                  </a:cubicBezTo>
                  <a:lnTo>
                    <a:pt x="16984" y="10193"/>
                  </a:lnTo>
                  <a:lnTo>
                    <a:pt x="8313" y="2628"/>
                  </a:lnTo>
                  <a:cubicBezTo>
                    <a:pt x="7601" y="2022"/>
                    <a:pt x="7607" y="1046"/>
                    <a:pt x="8326" y="446"/>
                  </a:cubicBezTo>
                  <a:cubicBezTo>
                    <a:pt x="9041" y="-149"/>
                    <a:pt x="10193" y="-149"/>
                    <a:pt x="10907" y="446"/>
                  </a:cubicBezTo>
                  <a:lnTo>
                    <a:pt x="20881" y="9558"/>
                  </a:lnTo>
                  <a:cubicBezTo>
                    <a:pt x="21240" y="9860"/>
                    <a:pt x="21419" y="10251"/>
                    <a:pt x="21419" y="10643"/>
                  </a:cubicBezTo>
                  <a:cubicBezTo>
                    <a:pt x="21419" y="11035"/>
                    <a:pt x="21240" y="11427"/>
                    <a:pt x="20881" y="11728"/>
                  </a:cubicBezTo>
                  <a:lnTo>
                    <a:pt x="3138" y="208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2642413" y="3422614"/>
            <a:ext cx="2963297" cy="4079877"/>
            <a:chOff x="0" y="0"/>
            <a:chExt cx="2963295" cy="4079875"/>
          </a:xfrm>
        </p:grpSpPr>
        <p:grpSp>
          <p:nvGrpSpPr>
            <p:cNvPr id="261" name="Group"/>
            <p:cNvGrpSpPr/>
            <p:nvPr/>
          </p:nvGrpSpPr>
          <p:grpSpPr>
            <a:xfrm>
              <a:off x="519733" y="-1"/>
              <a:ext cx="2443563" cy="4016239"/>
              <a:chOff x="0" y="0"/>
              <a:chExt cx="2443562" cy="4016237"/>
            </a:xfrm>
          </p:grpSpPr>
          <p:grpSp>
            <p:nvGrpSpPr>
              <p:cNvPr id="253" name="Group"/>
              <p:cNvGrpSpPr/>
              <p:nvPr/>
            </p:nvGrpSpPr>
            <p:grpSpPr>
              <a:xfrm>
                <a:off x="397631" y="-1"/>
                <a:ext cx="2045932" cy="1855232"/>
                <a:chOff x="0" y="0"/>
                <a:chExt cx="2045930" cy="1855230"/>
              </a:xfrm>
            </p:grpSpPr>
            <p:sp>
              <p:nvSpPr>
                <p:cNvPr id="250" name="Shape"/>
                <p:cNvSpPr/>
                <p:nvPr/>
              </p:nvSpPr>
              <p:spPr>
                <a:xfrm>
                  <a:off x="2637" y="0"/>
                  <a:ext cx="1020590" cy="14718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818"/>
                      </a:moveTo>
                      <a:lnTo>
                        <a:pt x="0" y="21600"/>
                      </a:lnTo>
                      <a:lnTo>
                        <a:pt x="0" y="7165"/>
                      </a:lnTo>
                      <a:lnTo>
                        <a:pt x="21600" y="0"/>
                      </a:lnTo>
                      <a:lnTo>
                        <a:pt x="21600" y="16818"/>
                      </a:lnTo>
                      <a:close/>
                    </a:path>
                  </a:pathLst>
                </a:custGeom>
                <a:solidFill>
                  <a:srgbClr val="7EC3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51" name="Shape"/>
                <p:cNvSpPr/>
                <p:nvPr/>
              </p:nvSpPr>
              <p:spPr>
                <a:xfrm>
                  <a:off x="1022836" y="431"/>
                  <a:ext cx="1020591" cy="14718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818"/>
                      </a:moveTo>
                      <a:lnTo>
                        <a:pt x="21600" y="21600"/>
                      </a:lnTo>
                      <a:lnTo>
                        <a:pt x="21600" y="7165"/>
                      </a:lnTo>
                      <a:lnTo>
                        <a:pt x="0" y="0"/>
                      </a:lnTo>
                      <a:lnTo>
                        <a:pt x="0" y="16818"/>
                      </a:lnTo>
                      <a:close/>
                    </a:path>
                  </a:pathLst>
                </a:custGeom>
                <a:solidFill>
                  <a:srgbClr val="72B1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52" name="Shape"/>
                <p:cNvSpPr/>
                <p:nvPr/>
              </p:nvSpPr>
              <p:spPr>
                <a:xfrm>
                  <a:off x="0" y="1146540"/>
                  <a:ext cx="2045931" cy="708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9895"/>
                      </a:moveTo>
                      <a:lnTo>
                        <a:pt x="10800" y="0"/>
                      </a:lnTo>
                      <a:lnTo>
                        <a:pt x="21600" y="9895"/>
                      </a:lnTo>
                      <a:lnTo>
                        <a:pt x="10800" y="21600"/>
                      </a:lnTo>
                      <a:lnTo>
                        <a:pt x="0" y="9895"/>
                      </a:lnTo>
                      <a:close/>
                    </a:path>
                  </a:pathLst>
                </a:custGeom>
                <a:solidFill>
                  <a:srgbClr val="649BB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257" name="Group"/>
              <p:cNvGrpSpPr/>
              <p:nvPr/>
            </p:nvGrpSpPr>
            <p:grpSpPr>
              <a:xfrm>
                <a:off x="668668" y="1387227"/>
                <a:ext cx="1562517" cy="1185042"/>
                <a:chOff x="0" y="0"/>
                <a:chExt cx="1562516" cy="1185041"/>
              </a:xfrm>
            </p:grpSpPr>
            <p:sp>
              <p:nvSpPr>
                <p:cNvPr id="254" name="Shape"/>
                <p:cNvSpPr/>
                <p:nvPr/>
              </p:nvSpPr>
              <p:spPr>
                <a:xfrm>
                  <a:off x="2303" y="1039773"/>
                  <a:ext cx="1560214" cy="1452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8862"/>
                      </a:moveTo>
                      <a:lnTo>
                        <a:pt x="10774" y="0"/>
                      </a:lnTo>
                      <a:lnTo>
                        <a:pt x="21600" y="8829"/>
                      </a:lnTo>
                      <a:lnTo>
                        <a:pt x="10778" y="21600"/>
                      </a:lnTo>
                      <a:lnTo>
                        <a:pt x="0" y="8862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55" name="Shape"/>
                <p:cNvSpPr/>
                <p:nvPr/>
              </p:nvSpPr>
              <p:spPr>
                <a:xfrm>
                  <a:off x="0" y="388"/>
                  <a:ext cx="778106" cy="11006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0463"/>
                      </a:moveTo>
                      <a:lnTo>
                        <a:pt x="0" y="21600"/>
                      </a:lnTo>
                      <a:lnTo>
                        <a:pt x="0" y="4542"/>
                      </a:lnTo>
                      <a:lnTo>
                        <a:pt x="21600" y="0"/>
                      </a:lnTo>
                      <a:lnTo>
                        <a:pt x="21600" y="20463"/>
                      </a:lnTo>
                      <a:close/>
                    </a:path>
                  </a:pathLst>
                </a:custGeom>
                <a:solidFill>
                  <a:srgbClr val="37A8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56" name="Shape"/>
                <p:cNvSpPr/>
                <p:nvPr/>
              </p:nvSpPr>
              <p:spPr>
                <a:xfrm>
                  <a:off x="778011" y="0"/>
                  <a:ext cx="778107" cy="11006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0463"/>
                      </a:moveTo>
                      <a:lnTo>
                        <a:pt x="21600" y="21600"/>
                      </a:lnTo>
                      <a:lnTo>
                        <a:pt x="21600" y="4542"/>
                      </a:lnTo>
                      <a:lnTo>
                        <a:pt x="0" y="0"/>
                      </a:lnTo>
                      <a:lnTo>
                        <a:pt x="0" y="20463"/>
                      </a:lnTo>
                      <a:close/>
                    </a:path>
                  </a:pathLst>
                </a:cu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260" name="Group"/>
              <p:cNvGrpSpPr/>
              <p:nvPr/>
            </p:nvGrpSpPr>
            <p:grpSpPr>
              <a:xfrm>
                <a:off x="0" y="2496486"/>
                <a:ext cx="2268227" cy="1519752"/>
                <a:chOff x="0" y="0"/>
                <a:chExt cx="2268226" cy="1519751"/>
              </a:xfrm>
            </p:grpSpPr>
            <p:sp>
              <p:nvSpPr>
                <p:cNvPr id="258" name="Shape"/>
                <p:cNvSpPr/>
                <p:nvPr/>
              </p:nvSpPr>
              <p:spPr>
                <a:xfrm>
                  <a:off x="1134113" y="0"/>
                  <a:ext cx="1134114" cy="1519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1086"/>
                      </a:lnTo>
                      <a:lnTo>
                        <a:pt x="21600" y="1786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197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59" name="Shape"/>
                <p:cNvSpPr/>
                <p:nvPr/>
              </p:nvSpPr>
              <p:spPr>
                <a:xfrm>
                  <a:off x="0" y="0"/>
                  <a:ext cx="1134114" cy="1519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1086"/>
                      </a:lnTo>
                      <a:lnTo>
                        <a:pt x="0" y="1786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37A8F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</p:grpSp>
        <p:grpSp>
          <p:nvGrpSpPr>
            <p:cNvPr id="293" name="Group"/>
            <p:cNvGrpSpPr/>
            <p:nvPr/>
          </p:nvGrpSpPr>
          <p:grpSpPr>
            <a:xfrm>
              <a:off x="0" y="870155"/>
              <a:ext cx="1572762" cy="3209721"/>
              <a:chOff x="0" y="0"/>
              <a:chExt cx="1572761" cy="3209719"/>
            </a:xfrm>
          </p:grpSpPr>
          <p:grpSp>
            <p:nvGrpSpPr>
              <p:cNvPr id="264" name="Group"/>
              <p:cNvGrpSpPr/>
              <p:nvPr/>
            </p:nvGrpSpPr>
            <p:grpSpPr>
              <a:xfrm>
                <a:off x="0" y="18279"/>
                <a:ext cx="1081533" cy="3078308"/>
                <a:chOff x="0" y="0"/>
                <a:chExt cx="1081532" cy="3078306"/>
              </a:xfrm>
            </p:grpSpPr>
            <p:sp>
              <p:nvSpPr>
                <p:cNvPr id="262" name="Shape"/>
                <p:cNvSpPr/>
                <p:nvPr/>
              </p:nvSpPr>
              <p:spPr>
                <a:xfrm>
                  <a:off x="0" y="2601"/>
                  <a:ext cx="1030612" cy="30757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38" y="5"/>
                      </a:moveTo>
                      <a:lnTo>
                        <a:pt x="0" y="21451"/>
                      </a:lnTo>
                      <a:lnTo>
                        <a:pt x="1209" y="21600"/>
                      </a:lnTo>
                      <a:lnTo>
                        <a:pt x="21600" y="0"/>
                      </a:lnTo>
                      <a:lnTo>
                        <a:pt x="20538" y="5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63" name="Shape"/>
                <p:cNvSpPr/>
                <p:nvPr/>
              </p:nvSpPr>
              <p:spPr>
                <a:xfrm>
                  <a:off x="54812" y="0"/>
                  <a:ext cx="1026721" cy="30782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15" y="0"/>
                      </a:moveTo>
                      <a:lnTo>
                        <a:pt x="21600" y="292"/>
                      </a:lnTo>
                      <a:lnTo>
                        <a:pt x="1883" y="21528"/>
                      </a:lnTo>
                      <a:lnTo>
                        <a:pt x="0" y="21600"/>
                      </a:lnTo>
                      <a:lnTo>
                        <a:pt x="2051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  <p:grpSp>
            <p:nvGrpSpPr>
              <p:cNvPr id="289" name="Group"/>
              <p:cNvGrpSpPr/>
              <p:nvPr/>
            </p:nvGrpSpPr>
            <p:grpSpPr>
              <a:xfrm>
                <a:off x="131630" y="186362"/>
                <a:ext cx="1365559" cy="2766930"/>
                <a:chOff x="0" y="0"/>
                <a:chExt cx="1365557" cy="2766928"/>
              </a:xfrm>
            </p:grpSpPr>
            <p:grpSp>
              <p:nvGrpSpPr>
                <p:cNvPr id="267" name="Group"/>
                <p:cNvGrpSpPr/>
                <p:nvPr/>
              </p:nvGrpSpPr>
              <p:grpSpPr>
                <a:xfrm>
                  <a:off x="729025" y="378436"/>
                  <a:ext cx="516835" cy="57951"/>
                  <a:chOff x="0" y="0"/>
                  <a:chExt cx="516833" cy="57950"/>
                </a:xfrm>
              </p:grpSpPr>
              <p:sp>
                <p:nvSpPr>
                  <p:cNvPr id="265" name="Shape"/>
                  <p:cNvSpPr/>
                  <p:nvPr/>
                </p:nvSpPr>
                <p:spPr>
                  <a:xfrm>
                    <a:off x="0" y="0"/>
                    <a:ext cx="516834" cy="4007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468" y="0"/>
                        </a:moveTo>
                        <a:lnTo>
                          <a:pt x="21600" y="3734"/>
                        </a:lnTo>
                        <a:lnTo>
                          <a:pt x="21132" y="21600"/>
                        </a:lnTo>
                        <a:lnTo>
                          <a:pt x="0" y="17866"/>
                        </a:lnTo>
                        <a:lnTo>
                          <a:pt x="468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66" name="Shape"/>
                  <p:cNvSpPr/>
                  <p:nvPr/>
                </p:nvSpPr>
                <p:spPr>
                  <a:xfrm>
                    <a:off x="0" y="33148"/>
                    <a:ext cx="505640" cy="248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67" y="18506"/>
                        </a:moveTo>
                        <a:lnTo>
                          <a:pt x="21136" y="21600"/>
                        </a:lnTo>
                        <a:lnTo>
                          <a:pt x="21600" y="6035"/>
                        </a:lnTo>
                        <a:lnTo>
                          <a:pt x="0" y="0"/>
                        </a:lnTo>
                        <a:lnTo>
                          <a:pt x="1967" y="18506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70" name="Group"/>
                <p:cNvGrpSpPr/>
                <p:nvPr/>
              </p:nvGrpSpPr>
              <p:grpSpPr>
                <a:xfrm>
                  <a:off x="614669" y="756879"/>
                  <a:ext cx="518764" cy="55175"/>
                  <a:chOff x="0" y="0"/>
                  <a:chExt cx="518762" cy="55173"/>
                </a:xfrm>
              </p:grpSpPr>
              <p:sp>
                <p:nvSpPr>
                  <p:cNvPr id="268" name="Shape"/>
                  <p:cNvSpPr/>
                  <p:nvPr/>
                </p:nvSpPr>
                <p:spPr>
                  <a:xfrm>
                    <a:off x="0" y="0"/>
                    <a:ext cx="518763" cy="46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497" y="0"/>
                        </a:moveTo>
                        <a:lnTo>
                          <a:pt x="21600" y="6184"/>
                        </a:lnTo>
                        <a:lnTo>
                          <a:pt x="21103" y="21600"/>
                        </a:lnTo>
                        <a:lnTo>
                          <a:pt x="0" y="15416"/>
                        </a:lnTo>
                        <a:lnTo>
                          <a:pt x="49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69" name="Shape"/>
                  <p:cNvSpPr/>
                  <p:nvPr/>
                </p:nvSpPr>
                <p:spPr>
                  <a:xfrm>
                    <a:off x="0" y="32990"/>
                    <a:ext cx="511636" cy="221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964" y="15511"/>
                        </a:moveTo>
                        <a:lnTo>
                          <a:pt x="21138" y="21600"/>
                        </a:lnTo>
                        <a:lnTo>
                          <a:pt x="21600" y="11226"/>
                        </a:lnTo>
                        <a:lnTo>
                          <a:pt x="0" y="0"/>
                        </a:lnTo>
                        <a:lnTo>
                          <a:pt x="1964" y="1551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73" name="Group"/>
                <p:cNvGrpSpPr/>
                <p:nvPr/>
              </p:nvGrpSpPr>
              <p:grpSpPr>
                <a:xfrm>
                  <a:off x="488456" y="1152124"/>
                  <a:ext cx="531618" cy="63438"/>
                  <a:chOff x="0" y="0"/>
                  <a:chExt cx="531616" cy="63436"/>
                </a:xfrm>
              </p:grpSpPr>
              <p:sp>
                <p:nvSpPr>
                  <p:cNvPr id="271" name="Shape"/>
                  <p:cNvSpPr/>
                  <p:nvPr/>
                </p:nvSpPr>
                <p:spPr>
                  <a:xfrm>
                    <a:off x="0" y="0"/>
                    <a:ext cx="531617" cy="516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14" y="0"/>
                        </a:moveTo>
                        <a:lnTo>
                          <a:pt x="21600" y="7772"/>
                        </a:lnTo>
                        <a:lnTo>
                          <a:pt x="21194" y="21600"/>
                        </a:lnTo>
                        <a:lnTo>
                          <a:pt x="0" y="13738"/>
                        </a:lnTo>
                        <a:lnTo>
                          <a:pt x="514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72" name="Shape"/>
                  <p:cNvSpPr/>
                  <p:nvPr/>
                </p:nvSpPr>
                <p:spPr>
                  <a:xfrm>
                    <a:off x="0" y="32822"/>
                    <a:ext cx="523389" cy="3061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268" y="10715"/>
                        </a:moveTo>
                        <a:lnTo>
                          <a:pt x="21279" y="21600"/>
                        </a:lnTo>
                        <a:lnTo>
                          <a:pt x="21600" y="12288"/>
                        </a:lnTo>
                        <a:lnTo>
                          <a:pt x="0" y="0"/>
                        </a:lnTo>
                        <a:lnTo>
                          <a:pt x="2268" y="10715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76" name="Group"/>
                <p:cNvGrpSpPr/>
                <p:nvPr/>
              </p:nvGrpSpPr>
              <p:grpSpPr>
                <a:xfrm>
                  <a:off x="377569" y="1507780"/>
                  <a:ext cx="531639" cy="69806"/>
                  <a:chOff x="0" y="-7070"/>
                  <a:chExt cx="531638" cy="69805"/>
                </a:xfrm>
              </p:grpSpPr>
              <p:sp>
                <p:nvSpPr>
                  <p:cNvPr id="274" name="Shape"/>
                  <p:cNvSpPr/>
                  <p:nvPr/>
                </p:nvSpPr>
                <p:spPr>
                  <a:xfrm>
                    <a:off x="0" y="711"/>
                    <a:ext cx="531437" cy="620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44" y="0"/>
                        </a:moveTo>
                        <a:lnTo>
                          <a:pt x="21600" y="9517"/>
                        </a:lnTo>
                        <a:lnTo>
                          <a:pt x="21149" y="21600"/>
                        </a:lnTo>
                        <a:lnTo>
                          <a:pt x="0" y="11368"/>
                        </a:lnTo>
                        <a:lnTo>
                          <a:pt x="544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75" name="Shape"/>
                  <p:cNvSpPr/>
                  <p:nvPr/>
                </p:nvSpPr>
                <p:spPr>
                  <a:xfrm>
                    <a:off x="13388" y="-7071"/>
                    <a:ext cx="518251" cy="363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26" y="0"/>
                        </a:moveTo>
                        <a:lnTo>
                          <a:pt x="21180" y="14760"/>
                        </a:lnTo>
                        <a:lnTo>
                          <a:pt x="21600" y="21600"/>
                        </a:lnTo>
                        <a:lnTo>
                          <a:pt x="0" y="5902"/>
                        </a:lnTo>
                        <a:lnTo>
                          <a:pt x="2126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79" name="Group"/>
                <p:cNvGrpSpPr/>
                <p:nvPr/>
              </p:nvGrpSpPr>
              <p:grpSpPr>
                <a:xfrm>
                  <a:off x="256109" y="1896161"/>
                  <a:ext cx="551078" cy="81552"/>
                  <a:chOff x="0" y="0"/>
                  <a:chExt cx="551076" cy="81550"/>
                </a:xfrm>
              </p:grpSpPr>
              <p:sp>
                <p:nvSpPr>
                  <p:cNvPr id="277" name="Shape"/>
                  <p:cNvSpPr/>
                  <p:nvPr/>
                </p:nvSpPr>
                <p:spPr>
                  <a:xfrm>
                    <a:off x="0" y="7070"/>
                    <a:ext cx="548729" cy="744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527" y="0"/>
                        </a:moveTo>
                        <a:lnTo>
                          <a:pt x="21600" y="12069"/>
                        </a:lnTo>
                        <a:lnTo>
                          <a:pt x="21277" y="21600"/>
                        </a:lnTo>
                        <a:lnTo>
                          <a:pt x="0" y="9467"/>
                        </a:lnTo>
                        <a:lnTo>
                          <a:pt x="527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78" name="Shape"/>
                  <p:cNvSpPr/>
                  <p:nvPr/>
                </p:nvSpPr>
                <p:spPr>
                  <a:xfrm>
                    <a:off x="13388" y="0"/>
                    <a:ext cx="537689" cy="5123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271" y="0"/>
                        </a:moveTo>
                        <a:lnTo>
                          <a:pt x="21195" y="16747"/>
                        </a:lnTo>
                        <a:lnTo>
                          <a:pt x="21600" y="21600"/>
                        </a:lnTo>
                        <a:lnTo>
                          <a:pt x="0" y="3887"/>
                        </a:lnTo>
                        <a:lnTo>
                          <a:pt x="1271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82" name="Group"/>
                <p:cNvGrpSpPr/>
                <p:nvPr/>
              </p:nvGrpSpPr>
              <p:grpSpPr>
                <a:xfrm>
                  <a:off x="128486" y="2271748"/>
                  <a:ext cx="562196" cy="107087"/>
                  <a:chOff x="0" y="0"/>
                  <a:chExt cx="562195" cy="107086"/>
                </a:xfrm>
              </p:grpSpPr>
              <p:sp>
                <p:nvSpPr>
                  <p:cNvPr id="280" name="Shape"/>
                  <p:cNvSpPr/>
                  <p:nvPr/>
                </p:nvSpPr>
                <p:spPr>
                  <a:xfrm>
                    <a:off x="0" y="11206"/>
                    <a:ext cx="558365" cy="958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75" y="0"/>
                        </a:moveTo>
                        <a:lnTo>
                          <a:pt x="21600" y="14066"/>
                        </a:lnTo>
                        <a:lnTo>
                          <a:pt x="21271" y="21600"/>
                        </a:lnTo>
                        <a:lnTo>
                          <a:pt x="0" y="7518"/>
                        </a:lnTo>
                        <a:lnTo>
                          <a:pt x="375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81" name="Shape"/>
                  <p:cNvSpPr/>
                  <p:nvPr/>
                </p:nvSpPr>
                <p:spPr>
                  <a:xfrm>
                    <a:off x="9640" y="0"/>
                    <a:ext cx="552556" cy="755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615" y="0"/>
                        </a:moveTo>
                        <a:lnTo>
                          <a:pt x="21292" y="16398"/>
                        </a:lnTo>
                        <a:lnTo>
                          <a:pt x="21600" y="21600"/>
                        </a:lnTo>
                        <a:lnTo>
                          <a:pt x="0" y="3303"/>
                        </a:lnTo>
                        <a:lnTo>
                          <a:pt x="2615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85" name="Group"/>
                <p:cNvGrpSpPr/>
                <p:nvPr/>
              </p:nvGrpSpPr>
              <p:grpSpPr>
                <a:xfrm>
                  <a:off x="0" y="2646606"/>
                  <a:ext cx="568128" cy="120323"/>
                  <a:chOff x="0" y="0"/>
                  <a:chExt cx="568127" cy="120322"/>
                </a:xfrm>
              </p:grpSpPr>
              <p:sp>
                <p:nvSpPr>
                  <p:cNvPr id="283" name="Shape"/>
                  <p:cNvSpPr/>
                  <p:nvPr/>
                </p:nvSpPr>
                <p:spPr>
                  <a:xfrm>
                    <a:off x="0" y="17911"/>
                    <a:ext cx="568128" cy="1024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91" y="0"/>
                        </a:moveTo>
                        <a:lnTo>
                          <a:pt x="21600" y="14755"/>
                        </a:lnTo>
                        <a:lnTo>
                          <a:pt x="21406" y="21600"/>
                        </a:lnTo>
                        <a:lnTo>
                          <a:pt x="0" y="7349"/>
                        </a:lnTo>
                        <a:lnTo>
                          <a:pt x="391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84" name="Shape"/>
                  <p:cNvSpPr/>
                  <p:nvPr/>
                </p:nvSpPr>
                <p:spPr>
                  <a:xfrm>
                    <a:off x="10247" y="0"/>
                    <a:ext cx="557833" cy="900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3091" y="0"/>
                        </a:moveTo>
                        <a:lnTo>
                          <a:pt x="21226" y="15412"/>
                        </a:lnTo>
                        <a:lnTo>
                          <a:pt x="21600" y="21600"/>
                        </a:lnTo>
                        <a:lnTo>
                          <a:pt x="0" y="4814"/>
                        </a:lnTo>
                        <a:lnTo>
                          <a:pt x="3091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  <p:grpSp>
              <p:nvGrpSpPr>
                <p:cNvPr id="288" name="Group"/>
                <p:cNvGrpSpPr/>
                <p:nvPr/>
              </p:nvGrpSpPr>
              <p:grpSpPr>
                <a:xfrm>
                  <a:off x="849385" y="0"/>
                  <a:ext cx="516173" cy="58387"/>
                  <a:chOff x="0" y="0"/>
                  <a:chExt cx="516172" cy="58386"/>
                </a:xfrm>
              </p:grpSpPr>
              <p:sp>
                <p:nvSpPr>
                  <p:cNvPr id="286" name="Shape"/>
                  <p:cNvSpPr/>
                  <p:nvPr/>
                </p:nvSpPr>
                <p:spPr>
                  <a:xfrm>
                    <a:off x="0" y="0"/>
                    <a:ext cx="516173" cy="3329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438" y="0"/>
                        </a:moveTo>
                        <a:lnTo>
                          <a:pt x="21600" y="0"/>
                        </a:lnTo>
                        <a:lnTo>
                          <a:pt x="21162" y="21600"/>
                        </a:lnTo>
                        <a:lnTo>
                          <a:pt x="0" y="21600"/>
                        </a:lnTo>
                        <a:lnTo>
                          <a:pt x="438" y="0"/>
                        </a:lnTo>
                        <a:close/>
                      </a:path>
                    </a:pathLst>
                  </a:custGeom>
                  <a:solidFill>
                    <a:srgbClr val="B9B9B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  <p:sp>
                <p:nvSpPr>
                  <p:cNvPr id="287" name="Shape"/>
                  <p:cNvSpPr/>
                  <p:nvPr/>
                </p:nvSpPr>
                <p:spPr>
                  <a:xfrm>
                    <a:off x="0" y="33297"/>
                    <a:ext cx="505717" cy="250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90" y="21600"/>
                        </a:moveTo>
                        <a:lnTo>
                          <a:pt x="21153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1790" y="2160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t">
                    <a:noAutofit/>
                  </a:bodyPr>
                  <a:lstStyle/>
                  <a:p>
                    <a:pPr defTabSz="457200">
                      <a:lnSpc>
                        <a:spcPct val="80000"/>
                      </a:lnSpc>
                      <a:spcBef>
                        <a:spcPts val="5500"/>
                      </a:spcBef>
                      <a:defRPr>
                        <a:solidFill>
                          <a:srgbClr val="333333"/>
                        </a:solidFill>
                        <a:latin typeface="Helvetica Neue Thin"/>
                        <a:ea typeface="Helvetica Neue Thin"/>
                        <a:cs typeface="Helvetica Neue Thin"/>
                        <a:sym typeface="Helvetica Neue Thin"/>
                      </a:defRPr>
                    </a:pPr>
                  </a:p>
                </p:txBody>
              </p:sp>
            </p:grpSp>
          </p:grpSp>
          <p:grpSp>
            <p:nvGrpSpPr>
              <p:cNvPr id="292" name="Group"/>
              <p:cNvGrpSpPr/>
              <p:nvPr/>
            </p:nvGrpSpPr>
            <p:grpSpPr>
              <a:xfrm>
                <a:off x="500235" y="0"/>
                <a:ext cx="1072527" cy="3209720"/>
                <a:chOff x="0" y="0"/>
                <a:chExt cx="1072525" cy="3209719"/>
              </a:xfrm>
            </p:grpSpPr>
            <p:sp>
              <p:nvSpPr>
                <p:cNvPr id="290" name="Shape"/>
                <p:cNvSpPr/>
                <p:nvPr/>
              </p:nvSpPr>
              <p:spPr>
                <a:xfrm>
                  <a:off x="0" y="0"/>
                  <a:ext cx="1024200" cy="32097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32" y="0"/>
                      </a:moveTo>
                      <a:lnTo>
                        <a:pt x="0" y="21457"/>
                      </a:lnTo>
                      <a:lnTo>
                        <a:pt x="1217" y="21600"/>
                      </a:lnTo>
                      <a:lnTo>
                        <a:pt x="21600" y="30"/>
                      </a:lnTo>
                      <a:lnTo>
                        <a:pt x="20532" y="0"/>
                      </a:lnTo>
                      <a:close/>
                    </a:path>
                  </a:pathLst>
                </a:custGeom>
                <a:solidFill>
                  <a:srgbClr val="B9B9B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  <p:sp>
              <p:nvSpPr>
                <p:cNvPr id="291" name="Shape"/>
                <p:cNvSpPr/>
                <p:nvPr/>
              </p:nvSpPr>
              <p:spPr>
                <a:xfrm>
                  <a:off x="54812" y="4137"/>
                  <a:ext cx="1017714" cy="32055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0506" y="0"/>
                      </a:moveTo>
                      <a:lnTo>
                        <a:pt x="21600" y="328"/>
                      </a:lnTo>
                      <a:lnTo>
                        <a:pt x="1900" y="21531"/>
                      </a:lnTo>
                      <a:lnTo>
                        <a:pt x="0" y="21600"/>
                      </a:lnTo>
                      <a:lnTo>
                        <a:pt x="20506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457200">
                    <a:lnSpc>
                      <a:spcPct val="80000"/>
                    </a:lnSpc>
                    <a:spcBef>
                      <a:spcPts val="5500"/>
                    </a:spcBef>
                    <a:defRPr>
                      <a:solidFill>
                        <a:srgbClr val="333333"/>
                      </a:solidFill>
                      <a:latin typeface="Helvetica Neue Thin"/>
                      <a:ea typeface="Helvetica Neue Thin"/>
                      <a:cs typeface="Helvetica Neue Thin"/>
                      <a:sym typeface="Helvetica Neue Thin"/>
                    </a:defRPr>
                  </a:pPr>
                </a:p>
              </p:txBody>
            </p:sp>
          </p:grpSp>
        </p:grpSp>
      </p:grpSp>
      <p:sp>
        <p:nvSpPr>
          <p:cNvPr id="295" name="Rectangle"/>
          <p:cNvSpPr/>
          <p:nvPr/>
        </p:nvSpPr>
        <p:spPr>
          <a:xfrm>
            <a:off x="4603002" y="5277092"/>
            <a:ext cx="15177996" cy="4558816"/>
          </a:xfrm>
          <a:prstGeom prst="rect">
            <a:avLst/>
          </a:prstGeom>
          <a:solidFill>
            <a:srgbClr val="FFFFFF"/>
          </a:solidFill>
          <a:ln w="2286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00" name="Group"/>
          <p:cNvGrpSpPr/>
          <p:nvPr/>
        </p:nvGrpSpPr>
        <p:grpSpPr>
          <a:xfrm>
            <a:off x="5095941" y="5953068"/>
            <a:ext cx="3397860" cy="3206864"/>
            <a:chOff x="0" y="0"/>
            <a:chExt cx="3397859" cy="3206863"/>
          </a:xfrm>
        </p:grpSpPr>
        <p:grpSp>
          <p:nvGrpSpPr>
            <p:cNvPr id="298" name="Group"/>
            <p:cNvGrpSpPr/>
            <p:nvPr/>
          </p:nvGrpSpPr>
          <p:grpSpPr>
            <a:xfrm>
              <a:off x="-1" y="0"/>
              <a:ext cx="3397861" cy="3206864"/>
              <a:chOff x="0" y="0"/>
              <a:chExt cx="3397859" cy="3206863"/>
            </a:xfrm>
          </p:grpSpPr>
          <p:sp>
            <p:nvSpPr>
              <p:cNvPr id="296" name="Shape"/>
              <p:cNvSpPr/>
              <p:nvPr/>
            </p:nvSpPr>
            <p:spPr>
              <a:xfrm>
                <a:off x="0" y="0"/>
                <a:ext cx="1699055" cy="3206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7" h="21600" fill="norm" stroke="1" extrusionOk="0">
                    <a:moveTo>
                      <a:pt x="21498" y="0"/>
                    </a:moveTo>
                    <a:cubicBezTo>
                      <a:pt x="20789" y="0"/>
                      <a:pt x="20155" y="244"/>
                      <a:pt x="19703" y="693"/>
                    </a:cubicBezTo>
                    <a:lnTo>
                      <a:pt x="358" y="19863"/>
                    </a:lnTo>
                    <a:cubicBezTo>
                      <a:pt x="135" y="20085"/>
                      <a:pt x="16" y="20303"/>
                      <a:pt x="2" y="20509"/>
                    </a:cubicBezTo>
                    <a:cubicBezTo>
                      <a:pt x="-13" y="20714"/>
                      <a:pt x="79" y="20906"/>
                      <a:pt x="269" y="21074"/>
                    </a:cubicBezTo>
                    <a:cubicBezTo>
                      <a:pt x="649" y="21410"/>
                      <a:pt x="1374" y="21600"/>
                      <a:pt x="2320" y="21600"/>
                    </a:cubicBezTo>
                    <a:lnTo>
                      <a:pt x="21587" y="21600"/>
                    </a:lnTo>
                    <a:lnTo>
                      <a:pt x="21587" y="8"/>
                    </a:lnTo>
                    <a:cubicBezTo>
                      <a:pt x="21557" y="5"/>
                      <a:pt x="21528" y="0"/>
                      <a:pt x="21498" y="0"/>
                    </a:cubicBezTo>
                    <a:close/>
                  </a:path>
                </a:pathLst>
              </a:custGeom>
              <a:solidFill>
                <a:schemeClr val="accent3">
                  <a:hueOff val="198700"/>
                  <a:satOff val="21248"/>
                  <a:lumOff val="1930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297" name="Shape"/>
              <p:cNvSpPr/>
              <p:nvPr/>
            </p:nvSpPr>
            <p:spPr>
              <a:xfrm>
                <a:off x="1689153" y="0"/>
                <a:ext cx="1708707" cy="3206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7" h="21600" fill="norm" stroke="1" extrusionOk="0">
                    <a:moveTo>
                      <a:pt x="211" y="0"/>
                    </a:moveTo>
                    <a:cubicBezTo>
                      <a:pt x="139" y="0"/>
                      <a:pt x="71" y="14"/>
                      <a:pt x="0" y="19"/>
                    </a:cubicBezTo>
                    <a:lnTo>
                      <a:pt x="0" y="21600"/>
                    </a:lnTo>
                    <a:lnTo>
                      <a:pt x="19279" y="21600"/>
                    </a:lnTo>
                    <a:cubicBezTo>
                      <a:pt x="20219" y="21600"/>
                      <a:pt x="20942" y="21411"/>
                      <a:pt x="21320" y="21075"/>
                    </a:cubicBezTo>
                    <a:cubicBezTo>
                      <a:pt x="21509" y="20907"/>
                      <a:pt x="21600" y="20714"/>
                      <a:pt x="21585" y="20509"/>
                    </a:cubicBezTo>
                    <a:cubicBezTo>
                      <a:pt x="21571" y="20304"/>
                      <a:pt x="21452" y="20085"/>
                      <a:pt x="21230" y="19864"/>
                    </a:cubicBezTo>
                    <a:lnTo>
                      <a:pt x="1997" y="693"/>
                    </a:lnTo>
                    <a:cubicBezTo>
                      <a:pt x="1547" y="245"/>
                      <a:pt x="917" y="0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299" name="Shape"/>
            <p:cNvSpPr/>
            <p:nvPr/>
          </p:nvSpPr>
          <p:spPr>
            <a:xfrm>
              <a:off x="1519006" y="1064662"/>
              <a:ext cx="340295" cy="1577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4" y="0"/>
                    <a:pt x="0" y="950"/>
                    <a:pt x="0" y="2116"/>
                  </a:cubicBezTo>
                  <a:lnTo>
                    <a:pt x="0" y="13532"/>
                  </a:lnTo>
                  <a:cubicBezTo>
                    <a:pt x="0" y="14698"/>
                    <a:pt x="4834" y="15653"/>
                    <a:pt x="10800" y="15653"/>
                  </a:cubicBezTo>
                  <a:cubicBezTo>
                    <a:pt x="16766" y="15653"/>
                    <a:pt x="21600" y="14698"/>
                    <a:pt x="21600" y="13532"/>
                  </a:cubicBezTo>
                  <a:lnTo>
                    <a:pt x="21600" y="2116"/>
                  </a:lnTo>
                  <a:cubicBezTo>
                    <a:pt x="21600" y="950"/>
                    <a:pt x="16766" y="0"/>
                    <a:pt x="10800" y="0"/>
                  </a:cubicBezTo>
                  <a:close/>
                  <a:moveTo>
                    <a:pt x="10845" y="16993"/>
                  </a:moveTo>
                  <a:cubicBezTo>
                    <a:pt x="4948" y="16993"/>
                    <a:pt x="136" y="18017"/>
                    <a:pt x="136" y="19289"/>
                  </a:cubicBezTo>
                  <a:cubicBezTo>
                    <a:pt x="136" y="20562"/>
                    <a:pt x="4948" y="21600"/>
                    <a:pt x="10845" y="21600"/>
                  </a:cubicBezTo>
                  <a:cubicBezTo>
                    <a:pt x="16740" y="21600"/>
                    <a:pt x="21487" y="20562"/>
                    <a:pt x="21487" y="19289"/>
                  </a:cubicBezTo>
                  <a:cubicBezTo>
                    <a:pt x="21487" y="18017"/>
                    <a:pt x="16740" y="16993"/>
                    <a:pt x="10845" y="169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sp>
        <p:nvSpPr>
          <p:cNvPr id="301" name="You (may Be) required to by Funder…"/>
          <p:cNvSpPr txBox="1"/>
          <p:nvPr/>
        </p:nvSpPr>
        <p:spPr>
          <a:xfrm>
            <a:off x="8907231" y="6405562"/>
            <a:ext cx="9455966" cy="230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 sz="5900">
                <a:solidFill>
                  <a:schemeClr val="accent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You (may Be) required to by Funder</a:t>
            </a:r>
          </a:p>
          <a:p>
            <a:pPr lvl="2">
              <a:defRPr sz="2500">
                <a:solidFill>
                  <a:schemeClr val="accent3"/>
                </a:solidFill>
              </a:defRPr>
            </a:pPr>
            <a:r>
              <a:t>(In </a:t>
            </a:r>
            <a:r>
              <a:t>terms &amp; conditions of your award)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Effective Date: January 25, 2024…"/>
          <p:cNvSpPr txBox="1"/>
          <p:nvPr/>
        </p:nvSpPr>
        <p:spPr>
          <a:xfrm>
            <a:off x="2231400" y="2957512"/>
            <a:ext cx="19921200" cy="919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 algn="l">
              <a:defRPr sz="1200"/>
            </a:pPr>
          </a:p>
          <a:p>
            <a:pPr lvl="2" algn="l">
              <a:defRPr sz="5600"/>
            </a:pPr>
            <a:r>
              <a:t>Effective Date: January 25, 2024</a:t>
            </a:r>
          </a:p>
          <a:p>
            <a:pPr lvl="2" algn="l">
              <a:defRPr sz="5600"/>
            </a:pPr>
          </a:p>
          <a:p>
            <a:pPr algn="l">
              <a:spcBef>
                <a:spcPts val="3000"/>
              </a:spcBef>
              <a:defRPr sz="4100"/>
            </a:pPr>
            <a:r>
              <a:t>Requirements:</a:t>
            </a:r>
          </a:p>
          <a:p>
            <a:pPr lvl="1" marL="984802" indent="-464102" algn="l">
              <a:spcBef>
                <a:spcPts val="30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Submission of a Data Management &amp; Sharing Plan (DMSP) for ALL NIH-funded research that generates scientific data</a:t>
            </a:r>
            <a:endParaRPr sz="1200"/>
          </a:p>
          <a:p>
            <a:pPr lvl="1" marL="984802" indent="-464102" algn="l">
              <a:spcBef>
                <a:spcPts val="30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Expects researchers to ‘maximize appropriate data sharing’ in established repositories</a:t>
            </a:r>
          </a:p>
          <a:p>
            <a:pPr lvl="2" marL="15055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Sharing should occur no later than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publication </a:t>
            </a:r>
            <a:r>
              <a:t>or end of award</a:t>
            </a:r>
          </a:p>
          <a:p>
            <a:pPr lvl="2" marL="15055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Requires researchers to justify any sharing exceptions (i.e., ethical, legal, technical factors</a:t>
            </a:r>
            <a:endParaRPr sz="1200"/>
          </a:p>
          <a:p>
            <a:pPr lvl="1" marL="984802" indent="-464102" algn="l">
              <a:spcBef>
                <a:spcPts val="30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Allows research to request funding for personnel costs or other fees related to data management and share actives, but the money must be spent during the grant’s award period</a:t>
            </a:r>
          </a:p>
        </p:txBody>
      </p:sp>
      <p:sp>
        <p:nvSpPr>
          <p:cNvPr id="304" name="NIH Data Management &amp; Sharing Policy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NIH Data Management &amp; Sharing Policy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NIH Data Management &amp; Sharing Policy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NIH Data Management &amp; Sharing Policy</a:t>
            </a:r>
          </a:p>
        </p:txBody>
      </p:sp>
      <p:sp>
        <p:nvSpPr>
          <p:cNvPr id="307" name="Effective Date: January 25, 2024…"/>
          <p:cNvSpPr txBox="1"/>
          <p:nvPr/>
        </p:nvSpPr>
        <p:spPr>
          <a:xfrm>
            <a:off x="2231400" y="2957512"/>
            <a:ext cx="19921200" cy="919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 algn="l">
              <a:defRPr sz="1200"/>
            </a:pPr>
          </a:p>
          <a:p>
            <a:pPr lvl="2" algn="l">
              <a:defRPr sz="5600"/>
            </a:pPr>
            <a:r>
              <a:t>Effective Date: January 25, 2024</a:t>
            </a:r>
          </a:p>
          <a:p>
            <a:pPr lvl="2" algn="l">
              <a:defRPr sz="5600"/>
            </a:pPr>
          </a:p>
          <a:p>
            <a:pPr algn="l">
              <a:spcBef>
                <a:spcPts val="3000"/>
              </a:spcBef>
              <a:defRPr sz="4100"/>
            </a:pPr>
            <a:r>
              <a:t>Requirements:</a:t>
            </a:r>
          </a:p>
          <a:p>
            <a:pPr lvl="1" marL="984802" indent="-464102" algn="l">
              <a:spcBef>
                <a:spcPts val="30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Submission of a Data Management &amp; Sharing Plan (DMSP) for ALL NIH-funded research that generates scientific data</a:t>
            </a:r>
            <a:endParaRPr sz="1200"/>
          </a:p>
          <a:p>
            <a:pPr lvl="1" marL="984802" indent="-464102" algn="l">
              <a:spcBef>
                <a:spcPts val="30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Expects researchers to ‘maximize appropriate data sharing’ in established repositories</a:t>
            </a:r>
          </a:p>
          <a:p>
            <a:pPr lvl="2" marL="15055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Sharing should occur no later than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publication </a:t>
            </a:r>
            <a:r>
              <a:t>or end of award</a:t>
            </a:r>
          </a:p>
          <a:p>
            <a:pPr lvl="2" marL="1505502" indent="-464102" algn="l">
              <a:spcBef>
                <a:spcPts val="15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Requires researchers to justify any sharing exceptions (i.e., ethical, legal, technical factors</a:t>
            </a:r>
            <a:endParaRPr sz="1200"/>
          </a:p>
          <a:p>
            <a:pPr lvl="1" marL="984802" indent="-464102" algn="l">
              <a:spcBef>
                <a:spcPts val="3000"/>
              </a:spcBef>
              <a:buClr>
                <a:srgbClr val="535353"/>
              </a:buClr>
              <a:buSzPct val="82000"/>
              <a:buChar char="•"/>
              <a:defRPr sz="4100"/>
            </a:pPr>
            <a:r>
              <a:t>Allows research to request funding for personnel costs or other fees related to data management and share actives, but the money must be spent during the grant’s award period</a:t>
            </a:r>
          </a:p>
        </p:txBody>
      </p:sp>
      <p:sp>
        <p:nvSpPr>
          <p:cNvPr id="308" name="Rectangle"/>
          <p:cNvSpPr/>
          <p:nvPr/>
        </p:nvSpPr>
        <p:spPr>
          <a:xfrm>
            <a:off x="4603002" y="6483592"/>
            <a:ext cx="15177996" cy="4558816"/>
          </a:xfrm>
          <a:prstGeom prst="rect">
            <a:avLst/>
          </a:prstGeom>
          <a:solidFill>
            <a:srgbClr val="FFFFFF"/>
          </a:solidFill>
          <a:ln w="228600">
            <a:solidFill>
              <a:schemeClr val="accent3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13" name="Group"/>
          <p:cNvGrpSpPr/>
          <p:nvPr/>
        </p:nvGrpSpPr>
        <p:grpSpPr>
          <a:xfrm>
            <a:off x="5095941" y="7159567"/>
            <a:ext cx="3397860" cy="3206865"/>
            <a:chOff x="0" y="0"/>
            <a:chExt cx="3397859" cy="3206863"/>
          </a:xfrm>
        </p:grpSpPr>
        <p:grpSp>
          <p:nvGrpSpPr>
            <p:cNvPr id="311" name="Group"/>
            <p:cNvGrpSpPr/>
            <p:nvPr/>
          </p:nvGrpSpPr>
          <p:grpSpPr>
            <a:xfrm>
              <a:off x="-1" y="0"/>
              <a:ext cx="3397861" cy="3206864"/>
              <a:chOff x="0" y="0"/>
              <a:chExt cx="3397859" cy="3206863"/>
            </a:xfrm>
          </p:grpSpPr>
          <p:sp>
            <p:nvSpPr>
              <p:cNvPr id="309" name="Shape"/>
              <p:cNvSpPr/>
              <p:nvPr/>
            </p:nvSpPr>
            <p:spPr>
              <a:xfrm>
                <a:off x="0" y="0"/>
                <a:ext cx="1699055" cy="32068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7" h="21600" fill="norm" stroke="1" extrusionOk="0">
                    <a:moveTo>
                      <a:pt x="21498" y="0"/>
                    </a:moveTo>
                    <a:cubicBezTo>
                      <a:pt x="20789" y="0"/>
                      <a:pt x="20155" y="244"/>
                      <a:pt x="19703" y="693"/>
                    </a:cubicBezTo>
                    <a:lnTo>
                      <a:pt x="358" y="19863"/>
                    </a:lnTo>
                    <a:cubicBezTo>
                      <a:pt x="135" y="20085"/>
                      <a:pt x="16" y="20303"/>
                      <a:pt x="2" y="20509"/>
                    </a:cubicBezTo>
                    <a:cubicBezTo>
                      <a:pt x="-13" y="20714"/>
                      <a:pt x="79" y="20906"/>
                      <a:pt x="269" y="21074"/>
                    </a:cubicBezTo>
                    <a:cubicBezTo>
                      <a:pt x="649" y="21410"/>
                      <a:pt x="1374" y="21600"/>
                      <a:pt x="2320" y="21600"/>
                    </a:cubicBezTo>
                    <a:lnTo>
                      <a:pt x="21587" y="21600"/>
                    </a:lnTo>
                    <a:lnTo>
                      <a:pt x="21587" y="8"/>
                    </a:lnTo>
                    <a:cubicBezTo>
                      <a:pt x="21557" y="5"/>
                      <a:pt x="21528" y="0"/>
                      <a:pt x="21498" y="0"/>
                    </a:cubicBezTo>
                    <a:close/>
                  </a:path>
                </a:pathLst>
              </a:custGeom>
              <a:solidFill>
                <a:schemeClr val="accent3">
                  <a:hueOff val="198700"/>
                  <a:satOff val="21248"/>
                  <a:lumOff val="1930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310" name="Shape"/>
              <p:cNvSpPr/>
              <p:nvPr/>
            </p:nvSpPr>
            <p:spPr>
              <a:xfrm>
                <a:off x="1689153" y="0"/>
                <a:ext cx="1708707" cy="3206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7" h="21600" fill="norm" stroke="1" extrusionOk="0">
                    <a:moveTo>
                      <a:pt x="211" y="0"/>
                    </a:moveTo>
                    <a:cubicBezTo>
                      <a:pt x="139" y="0"/>
                      <a:pt x="71" y="14"/>
                      <a:pt x="0" y="19"/>
                    </a:cubicBezTo>
                    <a:lnTo>
                      <a:pt x="0" y="21600"/>
                    </a:lnTo>
                    <a:lnTo>
                      <a:pt x="19279" y="21600"/>
                    </a:lnTo>
                    <a:cubicBezTo>
                      <a:pt x="20219" y="21600"/>
                      <a:pt x="20942" y="21411"/>
                      <a:pt x="21320" y="21075"/>
                    </a:cubicBezTo>
                    <a:cubicBezTo>
                      <a:pt x="21509" y="20907"/>
                      <a:pt x="21600" y="20714"/>
                      <a:pt x="21585" y="20509"/>
                    </a:cubicBezTo>
                    <a:cubicBezTo>
                      <a:pt x="21571" y="20304"/>
                      <a:pt x="21452" y="20085"/>
                      <a:pt x="21230" y="19864"/>
                    </a:cubicBezTo>
                    <a:lnTo>
                      <a:pt x="1997" y="693"/>
                    </a:lnTo>
                    <a:cubicBezTo>
                      <a:pt x="1547" y="245"/>
                      <a:pt x="917" y="0"/>
                      <a:pt x="2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</p:grpSp>
        <p:sp>
          <p:nvSpPr>
            <p:cNvPr id="312" name="Shape"/>
            <p:cNvSpPr/>
            <p:nvPr/>
          </p:nvSpPr>
          <p:spPr>
            <a:xfrm>
              <a:off x="1519006" y="1064662"/>
              <a:ext cx="340295" cy="1577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34" y="0"/>
                    <a:pt x="0" y="950"/>
                    <a:pt x="0" y="2116"/>
                  </a:cubicBezTo>
                  <a:lnTo>
                    <a:pt x="0" y="13532"/>
                  </a:lnTo>
                  <a:cubicBezTo>
                    <a:pt x="0" y="14698"/>
                    <a:pt x="4834" y="15653"/>
                    <a:pt x="10800" y="15653"/>
                  </a:cubicBezTo>
                  <a:cubicBezTo>
                    <a:pt x="16766" y="15653"/>
                    <a:pt x="21600" y="14698"/>
                    <a:pt x="21600" y="13532"/>
                  </a:cubicBezTo>
                  <a:lnTo>
                    <a:pt x="21600" y="2116"/>
                  </a:lnTo>
                  <a:cubicBezTo>
                    <a:pt x="21600" y="950"/>
                    <a:pt x="16766" y="0"/>
                    <a:pt x="10800" y="0"/>
                  </a:cubicBezTo>
                  <a:close/>
                  <a:moveTo>
                    <a:pt x="10845" y="16993"/>
                  </a:moveTo>
                  <a:cubicBezTo>
                    <a:pt x="4948" y="16993"/>
                    <a:pt x="136" y="18017"/>
                    <a:pt x="136" y="19289"/>
                  </a:cubicBezTo>
                  <a:cubicBezTo>
                    <a:pt x="136" y="20562"/>
                    <a:pt x="4948" y="21600"/>
                    <a:pt x="10845" y="21600"/>
                  </a:cubicBezTo>
                  <a:cubicBezTo>
                    <a:pt x="16740" y="21600"/>
                    <a:pt x="21487" y="20562"/>
                    <a:pt x="21487" y="19289"/>
                  </a:cubicBezTo>
                  <a:cubicBezTo>
                    <a:pt x="21487" y="18017"/>
                    <a:pt x="16740" y="16993"/>
                    <a:pt x="10845" y="1699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sp>
        <p:nvSpPr>
          <p:cNvPr id="314" name="Approved DMSPs become a term and condition of your award and non-compliance could impact future funding decisions"/>
          <p:cNvSpPr txBox="1"/>
          <p:nvPr/>
        </p:nvSpPr>
        <p:spPr>
          <a:xfrm>
            <a:off x="8907231" y="7167562"/>
            <a:ext cx="10300013" cy="319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2">
              <a:defRPr>
                <a:solidFill>
                  <a:schemeClr val="accent3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Approved DMSPs become a term and condition of your award and non-compliance could impact future funding decisions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NIH Data Management &amp; Sharing Policy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NIH Data Management &amp; Sharing Policy</a:t>
            </a:r>
          </a:p>
        </p:txBody>
      </p:sp>
      <p:sp>
        <p:nvSpPr>
          <p:cNvPr id="317" name="What is scientific data?"/>
          <p:cNvSpPr txBox="1"/>
          <p:nvPr/>
        </p:nvSpPr>
        <p:spPr>
          <a:xfrm>
            <a:off x="9019033" y="3276600"/>
            <a:ext cx="6345934" cy="174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sz="5600"/>
            </a:pPr>
            <a:r>
              <a:t>What is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scientific </a:t>
            </a:r>
            <a:r>
              <a:t>data?</a:t>
            </a:r>
          </a:p>
        </p:txBody>
      </p:sp>
      <p:sp>
        <p:nvSpPr>
          <p:cNvPr id="318" name="Rounded Rectangle"/>
          <p:cNvSpPr/>
          <p:nvPr/>
        </p:nvSpPr>
        <p:spPr>
          <a:xfrm>
            <a:off x="2822904" y="5006506"/>
            <a:ext cx="18738192" cy="2761601"/>
          </a:xfrm>
          <a:prstGeom prst="roundRect">
            <a:avLst>
              <a:gd name="adj" fmla="val 6898"/>
            </a:avLst>
          </a:prstGeom>
          <a:solidFill>
            <a:schemeClr val="accent1">
              <a:hueOff val="-78595"/>
              <a:satOff val="12505"/>
              <a:lumOff val="13871"/>
              <a:alpha val="8029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100"/>
            </a:pPr>
          </a:p>
        </p:txBody>
      </p:sp>
      <p:sp>
        <p:nvSpPr>
          <p:cNvPr id="319" name="In Scope…"/>
          <p:cNvSpPr txBox="1"/>
          <p:nvPr/>
        </p:nvSpPr>
        <p:spPr>
          <a:xfrm>
            <a:off x="5583815" y="4995068"/>
            <a:ext cx="15784636" cy="278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spcBef>
                <a:spcPts val="2000"/>
              </a:spcBef>
              <a:defRPr sz="4100"/>
            </a:pPr>
            <a:r>
              <a:t>In Scope</a:t>
            </a:r>
          </a:p>
          <a:p>
            <a:pPr algn="l">
              <a:spcBef>
                <a:spcPts val="2000"/>
              </a:spcBef>
              <a:defRPr sz="4100"/>
            </a:pPr>
            <a:r>
              <a:t>“recorded factual material…of sufficient quality to validate and replicate research findings, regardless of whether the data are used to support scholarly publications”</a:t>
            </a:r>
          </a:p>
        </p:txBody>
      </p:sp>
      <p:sp>
        <p:nvSpPr>
          <p:cNvPr id="320" name="Rounded Rectangle"/>
          <p:cNvSpPr/>
          <p:nvPr/>
        </p:nvSpPr>
        <p:spPr>
          <a:xfrm>
            <a:off x="2822904" y="8265331"/>
            <a:ext cx="18738192" cy="2761601"/>
          </a:xfrm>
          <a:prstGeom prst="roundRect">
            <a:avLst>
              <a:gd name="adj" fmla="val 6898"/>
            </a:avLst>
          </a:prstGeom>
          <a:solidFill>
            <a:schemeClr val="accent4">
              <a:hueOff val="141567"/>
              <a:satOff val="12213"/>
              <a:lumOff val="21573"/>
              <a:alpha val="8029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4100"/>
            </a:pPr>
          </a:p>
        </p:txBody>
      </p:sp>
      <p:sp>
        <p:nvSpPr>
          <p:cNvPr id="321" name="Out of Scope…"/>
          <p:cNvSpPr txBox="1"/>
          <p:nvPr/>
        </p:nvSpPr>
        <p:spPr>
          <a:xfrm>
            <a:off x="5583815" y="8552343"/>
            <a:ext cx="15784636" cy="21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spcBef>
                <a:spcPts val="2000"/>
              </a:spcBef>
              <a:defRPr sz="4100"/>
            </a:pPr>
            <a:r>
              <a:t>Out of Scope</a:t>
            </a:r>
          </a:p>
          <a:p>
            <a:pPr algn="l">
              <a:spcBef>
                <a:spcPts val="2000"/>
              </a:spcBef>
              <a:defRPr sz="4100"/>
            </a:pPr>
            <a:r>
              <a:t>Lab notebooks, preliminary analyses, case report forms, physical objets, drafts of scientific papers, plans for future research, peer reviews</a:t>
            </a:r>
          </a:p>
        </p:txBody>
      </p:sp>
      <p:sp>
        <p:nvSpPr>
          <p:cNvPr id="322" name="Check Mark"/>
          <p:cNvSpPr/>
          <p:nvPr/>
        </p:nvSpPr>
        <p:spPr>
          <a:xfrm>
            <a:off x="3384418" y="5845117"/>
            <a:ext cx="1412503" cy="1084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chemeClr val="accent1">
              <a:satOff val="-5995"/>
              <a:lumOff val="-1100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Multiplication Sign"/>
          <p:cNvSpPr/>
          <p:nvPr/>
        </p:nvSpPr>
        <p:spPr>
          <a:xfrm>
            <a:off x="3455669" y="901113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77" fill="norm" stroke="1" extrusionOk="0">
                <a:moveTo>
                  <a:pt x="3398" y="1"/>
                </a:moveTo>
                <a:cubicBezTo>
                  <a:pt x="3368" y="1"/>
                  <a:pt x="3338" y="12"/>
                  <a:pt x="3315" y="35"/>
                </a:cubicBezTo>
                <a:lnTo>
                  <a:pt x="35" y="3315"/>
                </a:lnTo>
                <a:cubicBezTo>
                  <a:pt x="-11" y="3361"/>
                  <a:pt x="-11" y="3434"/>
                  <a:pt x="35" y="3480"/>
                </a:cubicBezTo>
                <a:lnTo>
                  <a:pt x="7290" y="10733"/>
                </a:lnTo>
                <a:cubicBezTo>
                  <a:pt x="7320" y="10764"/>
                  <a:pt x="7320" y="10813"/>
                  <a:pt x="7290" y="10843"/>
                </a:cubicBezTo>
                <a:lnTo>
                  <a:pt x="35" y="18098"/>
                </a:lnTo>
                <a:cubicBezTo>
                  <a:pt x="-11" y="18144"/>
                  <a:pt x="-11" y="18217"/>
                  <a:pt x="35" y="18263"/>
                </a:cubicBezTo>
                <a:lnTo>
                  <a:pt x="3315" y="21543"/>
                </a:lnTo>
                <a:cubicBezTo>
                  <a:pt x="3361" y="21589"/>
                  <a:pt x="3434" y="21589"/>
                  <a:pt x="3480" y="21543"/>
                </a:cubicBezTo>
                <a:lnTo>
                  <a:pt x="10733" y="14288"/>
                </a:lnTo>
                <a:cubicBezTo>
                  <a:pt x="10764" y="14258"/>
                  <a:pt x="10814" y="14258"/>
                  <a:pt x="10845" y="14288"/>
                </a:cubicBezTo>
                <a:lnTo>
                  <a:pt x="18098" y="21543"/>
                </a:lnTo>
                <a:cubicBezTo>
                  <a:pt x="18144" y="21589"/>
                  <a:pt x="18217" y="21589"/>
                  <a:pt x="18263" y="21543"/>
                </a:cubicBezTo>
                <a:lnTo>
                  <a:pt x="21543" y="18263"/>
                </a:lnTo>
                <a:cubicBezTo>
                  <a:pt x="21589" y="18217"/>
                  <a:pt x="21589" y="18144"/>
                  <a:pt x="21543" y="18098"/>
                </a:cubicBezTo>
                <a:lnTo>
                  <a:pt x="14288" y="10845"/>
                </a:lnTo>
                <a:cubicBezTo>
                  <a:pt x="14258" y="10814"/>
                  <a:pt x="14258" y="10764"/>
                  <a:pt x="14288" y="10733"/>
                </a:cubicBezTo>
                <a:lnTo>
                  <a:pt x="21543" y="3480"/>
                </a:lnTo>
                <a:cubicBezTo>
                  <a:pt x="21588" y="3434"/>
                  <a:pt x="21588" y="3360"/>
                  <a:pt x="21543" y="3315"/>
                </a:cubicBezTo>
                <a:lnTo>
                  <a:pt x="18263" y="35"/>
                </a:lnTo>
                <a:cubicBezTo>
                  <a:pt x="18217" y="-11"/>
                  <a:pt x="18144" y="-11"/>
                  <a:pt x="18098" y="35"/>
                </a:cubicBezTo>
                <a:lnTo>
                  <a:pt x="10845" y="7290"/>
                </a:lnTo>
                <a:cubicBezTo>
                  <a:pt x="10814" y="7320"/>
                  <a:pt x="10765" y="7320"/>
                  <a:pt x="10735" y="7290"/>
                </a:cubicBezTo>
                <a:lnTo>
                  <a:pt x="3480" y="35"/>
                </a:lnTo>
                <a:cubicBezTo>
                  <a:pt x="3457" y="12"/>
                  <a:pt x="3428" y="1"/>
                  <a:pt x="3398" y="1"/>
                </a:cubicBezTo>
                <a:close/>
              </a:path>
            </a:pathLst>
          </a:custGeom>
          <a:solidFill>
            <a:schemeClr val="accent4">
              <a:hueOff val="-81543"/>
              <a:satOff val="3097"/>
              <a:lumOff val="-866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NIH Data Management &amp; Sharing Policy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NIH Data Management &amp; Sharing Policy</a:t>
            </a:r>
          </a:p>
        </p:txBody>
      </p:sp>
      <p:sp>
        <p:nvSpPr>
          <p:cNvPr id="326" name="When to Share:"/>
          <p:cNvSpPr txBox="1"/>
          <p:nvPr/>
        </p:nvSpPr>
        <p:spPr>
          <a:xfrm>
            <a:off x="1202414" y="2982912"/>
            <a:ext cx="4610994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sz="5600"/>
            </a:pPr>
            <a:r>
              <a:t>When to Share:</a:t>
            </a:r>
          </a:p>
        </p:txBody>
      </p:sp>
      <p:sp>
        <p:nvSpPr>
          <p:cNvPr id="327" name="Publication 1: Data supporting published findings"/>
          <p:cNvSpPr txBox="1"/>
          <p:nvPr/>
        </p:nvSpPr>
        <p:spPr>
          <a:xfrm>
            <a:off x="5454401" y="4219406"/>
            <a:ext cx="4610994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spcBef>
                <a:spcPts val="2000"/>
              </a:spcBef>
              <a:defRPr sz="3000"/>
            </a:lvl1pPr>
          </a:lstStyle>
          <a:p>
            <a:pPr/>
            <a:r>
              <a:t>Publication 1: Data supporting published findings</a:t>
            </a:r>
          </a:p>
        </p:txBody>
      </p:sp>
      <p:sp>
        <p:nvSpPr>
          <p:cNvPr id="328" name="All data, even if not supporting published findings"/>
          <p:cNvSpPr txBox="1"/>
          <p:nvPr/>
        </p:nvSpPr>
        <p:spPr>
          <a:xfrm>
            <a:off x="15767308" y="4219406"/>
            <a:ext cx="4610995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spcBef>
                <a:spcPts val="2000"/>
              </a:spcBef>
              <a:defRPr sz="3000"/>
            </a:lvl1pPr>
          </a:lstStyle>
          <a:p>
            <a:pPr/>
            <a:r>
              <a:t>All data, even if not supporting published findings</a:t>
            </a:r>
          </a:p>
        </p:txBody>
      </p:sp>
      <p:grpSp>
        <p:nvGrpSpPr>
          <p:cNvPr id="332" name="Group"/>
          <p:cNvGrpSpPr/>
          <p:nvPr/>
        </p:nvGrpSpPr>
        <p:grpSpPr>
          <a:xfrm>
            <a:off x="4312157" y="6917445"/>
            <a:ext cx="15759686" cy="635001"/>
            <a:chOff x="0" y="0"/>
            <a:chExt cx="15759684" cy="635000"/>
          </a:xfrm>
        </p:grpSpPr>
        <p:sp>
          <p:nvSpPr>
            <p:cNvPr id="329" name="Data analysis"/>
            <p:cNvSpPr/>
            <p:nvPr/>
          </p:nvSpPr>
          <p:spPr>
            <a:xfrm>
              <a:off x="5168953" y="0"/>
              <a:ext cx="5421779" cy="63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9" y="0"/>
                  </a:moveTo>
                  <a:lnTo>
                    <a:pt x="0" y="0"/>
                  </a:lnTo>
                  <a:lnTo>
                    <a:pt x="1831" y="10800"/>
                  </a:lnTo>
                  <a:lnTo>
                    <a:pt x="0" y="21600"/>
                  </a:lnTo>
                  <a:lnTo>
                    <a:pt x="19769" y="21600"/>
                  </a:lnTo>
                  <a:lnTo>
                    <a:pt x="21600" y="10800"/>
                  </a:lnTo>
                  <a:cubicBezTo>
                    <a:pt x="21600" y="10800"/>
                    <a:pt x="19769" y="0"/>
                    <a:pt x="19769" y="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defRPr cap="all" sz="25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Data analysis</a:t>
              </a:r>
            </a:p>
          </p:txBody>
        </p:sp>
        <p:sp>
          <p:nvSpPr>
            <p:cNvPr id="330" name="Data collection"/>
            <p:cNvSpPr/>
            <p:nvPr/>
          </p:nvSpPr>
          <p:spPr>
            <a:xfrm>
              <a:off x="0" y="0"/>
              <a:ext cx="5421779" cy="63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769" y="21600"/>
                  </a:lnTo>
                  <a:lnTo>
                    <a:pt x="21600" y="10800"/>
                  </a:lnTo>
                  <a:cubicBezTo>
                    <a:pt x="21600" y="10800"/>
                    <a:pt x="19769" y="0"/>
                    <a:pt x="19769" y="0"/>
                  </a:cubicBezTo>
                  <a:close/>
                </a:path>
              </a:pathLst>
            </a:custGeom>
            <a:solidFill>
              <a:srgbClr val="3484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defRPr cap="all" sz="25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Data collection</a:t>
              </a:r>
            </a:p>
          </p:txBody>
        </p:sp>
        <p:sp>
          <p:nvSpPr>
            <p:cNvPr id="331" name="End of award period"/>
            <p:cNvSpPr/>
            <p:nvPr/>
          </p:nvSpPr>
          <p:spPr>
            <a:xfrm>
              <a:off x="10337906" y="0"/>
              <a:ext cx="5421779" cy="63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831" y="1080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defRPr cap="all" sz="25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End of award period</a:t>
              </a:r>
            </a:p>
          </p:txBody>
        </p:sp>
      </p:grpSp>
      <p:sp>
        <p:nvSpPr>
          <p:cNvPr id="333" name="Line"/>
          <p:cNvSpPr/>
          <p:nvPr/>
        </p:nvSpPr>
        <p:spPr>
          <a:xfrm>
            <a:off x="11051691" y="6696604"/>
            <a:ext cx="8303912" cy="1"/>
          </a:xfrm>
          <a:prstGeom prst="line">
            <a:avLst/>
          </a:prstGeom>
          <a:ln w="635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34" name="Line"/>
          <p:cNvSpPr/>
          <p:nvPr/>
        </p:nvSpPr>
        <p:spPr>
          <a:xfrm>
            <a:off x="4407208" y="6696604"/>
            <a:ext cx="6651250" cy="1"/>
          </a:xfrm>
          <a:prstGeom prst="line">
            <a:avLst/>
          </a:prstGeom>
          <a:ln w="63500">
            <a:solidFill>
              <a:srgbClr val="3484C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35" name="Circle"/>
          <p:cNvSpPr/>
          <p:nvPr/>
        </p:nvSpPr>
        <p:spPr>
          <a:xfrm>
            <a:off x="9249165" y="6553507"/>
            <a:ext cx="286194" cy="286194"/>
          </a:xfrm>
          <a:prstGeom prst="ellipse">
            <a:avLst/>
          </a:prstGeom>
          <a:solidFill>
            <a:srgbClr val="3484C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36" name="Circle"/>
          <p:cNvSpPr/>
          <p:nvPr/>
        </p:nvSpPr>
        <p:spPr>
          <a:xfrm>
            <a:off x="14121150" y="6573234"/>
            <a:ext cx="286194" cy="286194"/>
          </a:xfrm>
          <a:prstGeom prst="ellipse">
            <a:avLst/>
          </a:prstGeom>
          <a:solidFill>
            <a:srgbClr val="3198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37" name="Group"/>
          <p:cNvSpPr/>
          <p:nvPr/>
        </p:nvSpPr>
        <p:spPr>
          <a:xfrm flipH="1" flipV="1">
            <a:off x="8876008" y="5252040"/>
            <a:ext cx="495301" cy="1243451"/>
          </a:xfrm>
          <a:prstGeom prst="line">
            <a:avLst/>
          </a:prstGeom>
          <a:ln w="63500">
            <a:solidFill>
              <a:srgbClr val="E5E5E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38" name="Group"/>
          <p:cNvSpPr/>
          <p:nvPr/>
        </p:nvSpPr>
        <p:spPr>
          <a:xfrm flipH="1" flipV="1">
            <a:off x="13699436" y="5271767"/>
            <a:ext cx="495301" cy="1243451"/>
          </a:xfrm>
          <a:prstGeom prst="line">
            <a:avLst/>
          </a:prstGeom>
          <a:ln w="63500">
            <a:solidFill>
              <a:srgbClr val="E5E5E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39" name="Publication 2: Data supporting published findings"/>
          <p:cNvSpPr txBox="1"/>
          <p:nvPr/>
        </p:nvSpPr>
        <p:spPr>
          <a:xfrm>
            <a:off x="10525025" y="4219406"/>
            <a:ext cx="4610994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spcBef>
                <a:spcPts val="2000"/>
              </a:spcBef>
              <a:defRPr sz="3000"/>
            </a:lvl1pPr>
          </a:lstStyle>
          <a:p>
            <a:pPr/>
            <a:r>
              <a:t>Publication 2: Data supporting published findings</a:t>
            </a:r>
          </a:p>
        </p:txBody>
      </p:sp>
      <p:sp>
        <p:nvSpPr>
          <p:cNvPr id="340" name="Circle"/>
          <p:cNvSpPr/>
          <p:nvPr/>
        </p:nvSpPr>
        <p:spPr>
          <a:xfrm>
            <a:off x="19169464" y="6563112"/>
            <a:ext cx="286193" cy="286194"/>
          </a:xfrm>
          <a:prstGeom prst="ellipse">
            <a:avLst/>
          </a:prstGeom>
          <a:solidFill>
            <a:srgbClr val="72B1D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41" name="Group"/>
          <p:cNvSpPr/>
          <p:nvPr/>
        </p:nvSpPr>
        <p:spPr>
          <a:xfrm flipH="1" flipV="1">
            <a:off x="18759519" y="5271767"/>
            <a:ext cx="451720" cy="1203997"/>
          </a:xfrm>
          <a:prstGeom prst="line">
            <a:avLst/>
          </a:prstGeom>
          <a:ln w="63500">
            <a:solidFill>
              <a:srgbClr val="E5E5E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NIH Data Management &amp; Sharing Policy"/>
          <p:cNvSpPr txBox="1"/>
          <p:nvPr>
            <p:ph type="title"/>
          </p:nvPr>
        </p:nvSpPr>
        <p:spPr>
          <a:xfrm>
            <a:off x="575833" y="679381"/>
            <a:ext cx="23232334" cy="1803797"/>
          </a:xfrm>
          <a:prstGeom prst="rect">
            <a:avLst/>
          </a:prstGeom>
        </p:spPr>
        <p:txBody>
          <a:bodyPr/>
          <a:lstStyle>
            <a:lvl1pPr defTabSz="788669">
              <a:defRPr sz="9600"/>
            </a:lvl1pPr>
          </a:lstStyle>
          <a:p>
            <a:pPr/>
            <a:r>
              <a:t>NIH Data Management &amp; Sharing Policy</a:t>
            </a:r>
          </a:p>
        </p:txBody>
      </p:sp>
      <p:sp>
        <p:nvSpPr>
          <p:cNvPr id="344" name="When to Share:"/>
          <p:cNvSpPr txBox="1"/>
          <p:nvPr/>
        </p:nvSpPr>
        <p:spPr>
          <a:xfrm>
            <a:off x="1202414" y="2982912"/>
            <a:ext cx="4610994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defRPr sz="5600"/>
            </a:pPr>
            <a:r>
              <a:t>When to Share:</a:t>
            </a:r>
          </a:p>
        </p:txBody>
      </p:sp>
      <p:sp>
        <p:nvSpPr>
          <p:cNvPr id="345" name="Publication 1: Data supporting published findings"/>
          <p:cNvSpPr txBox="1"/>
          <p:nvPr/>
        </p:nvSpPr>
        <p:spPr>
          <a:xfrm>
            <a:off x="5454401" y="4219406"/>
            <a:ext cx="4610994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spcBef>
                <a:spcPts val="2000"/>
              </a:spcBef>
              <a:defRPr sz="3000"/>
            </a:lvl1pPr>
          </a:lstStyle>
          <a:p>
            <a:pPr/>
            <a:r>
              <a:t>Publication 1: Data supporting published findings</a:t>
            </a:r>
          </a:p>
        </p:txBody>
      </p:sp>
      <p:sp>
        <p:nvSpPr>
          <p:cNvPr id="346" name="When Limit to Sharing - Justifiable ethical, legal, and technical factors:…"/>
          <p:cNvSpPr txBox="1"/>
          <p:nvPr/>
        </p:nvSpPr>
        <p:spPr>
          <a:xfrm>
            <a:off x="907439" y="8881012"/>
            <a:ext cx="22569122" cy="358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lvl="2" algn="l">
              <a:spcBef>
                <a:spcPts val="2000"/>
              </a:spcBef>
              <a:defRPr sz="5600"/>
            </a:pPr>
            <a:r>
              <a:t>When Limit to Sharing - Justifiable ethical, legal, and technical factors:</a:t>
            </a:r>
          </a:p>
          <a:p>
            <a:pPr lvl="2" marL="1505502" indent="-464102" algn="l">
              <a:buClr>
                <a:srgbClr val="535353"/>
              </a:buClr>
              <a:buSzPct val="82000"/>
              <a:buChar char="•"/>
              <a:defRPr sz="5600"/>
            </a:pPr>
            <a:r>
              <a:rPr sz="4100"/>
              <a:t>Informed consent will not permit or limits scope of sharing or use </a:t>
            </a:r>
            <a:endParaRPr sz="4100"/>
          </a:p>
          <a:p>
            <a:pPr lvl="2" marL="1505502" indent="-464102" algn="l">
              <a:buClr>
                <a:srgbClr val="535353"/>
              </a:buClr>
              <a:buSzPct val="82000"/>
              <a:buChar char="•"/>
              <a:defRPr sz="5600"/>
            </a:pPr>
            <a:r>
              <a:rPr sz="4100"/>
              <a:t>Privacy or safety of research participants would be compromised and available protections insufficient</a:t>
            </a:r>
            <a:endParaRPr sz="4100"/>
          </a:p>
          <a:p>
            <a:pPr lvl="2" marL="1505502" indent="-464102" algn="l">
              <a:buClr>
                <a:srgbClr val="535353"/>
              </a:buClr>
              <a:buSzPct val="82000"/>
              <a:buChar char="•"/>
              <a:defRPr sz="5600"/>
            </a:pPr>
            <a:r>
              <a:rPr sz="4100"/>
              <a:t>Explicit federal, state, local, or Tribal law, regulation, or policy prohibits disclosure </a:t>
            </a:r>
            <a:endParaRPr sz="4100"/>
          </a:p>
          <a:p>
            <a:pPr lvl="2" marL="1505502" indent="-464102" algn="l">
              <a:buClr>
                <a:srgbClr val="535353"/>
              </a:buClr>
              <a:buSzPct val="82000"/>
              <a:buChar char="•"/>
              <a:defRPr sz="5600"/>
            </a:pPr>
            <a:r>
              <a:rPr sz="4100"/>
              <a:t>Restrictions imposed by existing or anticipated agreements with other parties </a:t>
            </a:r>
          </a:p>
        </p:txBody>
      </p:sp>
      <p:sp>
        <p:nvSpPr>
          <p:cNvPr id="347" name="All data, even if not supporting published findings"/>
          <p:cNvSpPr txBox="1"/>
          <p:nvPr/>
        </p:nvSpPr>
        <p:spPr>
          <a:xfrm>
            <a:off x="15767308" y="4219406"/>
            <a:ext cx="4610995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spcBef>
                <a:spcPts val="2000"/>
              </a:spcBef>
              <a:defRPr sz="3000"/>
            </a:lvl1pPr>
          </a:lstStyle>
          <a:p>
            <a:pPr/>
            <a:r>
              <a:t>All data, even if not supporting published findings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4312157" y="6917445"/>
            <a:ext cx="15759686" cy="635001"/>
            <a:chOff x="0" y="0"/>
            <a:chExt cx="15759684" cy="635000"/>
          </a:xfrm>
        </p:grpSpPr>
        <p:sp>
          <p:nvSpPr>
            <p:cNvPr id="348" name="Data analysis"/>
            <p:cNvSpPr/>
            <p:nvPr/>
          </p:nvSpPr>
          <p:spPr>
            <a:xfrm>
              <a:off x="5168953" y="0"/>
              <a:ext cx="5421779" cy="63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9" y="0"/>
                  </a:moveTo>
                  <a:lnTo>
                    <a:pt x="0" y="0"/>
                  </a:lnTo>
                  <a:lnTo>
                    <a:pt x="1831" y="10800"/>
                  </a:lnTo>
                  <a:lnTo>
                    <a:pt x="0" y="21600"/>
                  </a:lnTo>
                  <a:lnTo>
                    <a:pt x="19769" y="21600"/>
                  </a:lnTo>
                  <a:lnTo>
                    <a:pt x="21600" y="10800"/>
                  </a:lnTo>
                  <a:cubicBezTo>
                    <a:pt x="21600" y="10800"/>
                    <a:pt x="19769" y="0"/>
                    <a:pt x="19769" y="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defRPr cap="all" sz="25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Data analysis</a:t>
              </a:r>
            </a:p>
          </p:txBody>
        </p:sp>
        <p:sp>
          <p:nvSpPr>
            <p:cNvPr id="349" name="Data collection"/>
            <p:cNvSpPr/>
            <p:nvPr/>
          </p:nvSpPr>
          <p:spPr>
            <a:xfrm>
              <a:off x="0" y="0"/>
              <a:ext cx="5421779" cy="63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9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9769" y="21600"/>
                  </a:lnTo>
                  <a:lnTo>
                    <a:pt x="21600" y="10800"/>
                  </a:lnTo>
                  <a:cubicBezTo>
                    <a:pt x="21600" y="10800"/>
                    <a:pt x="19769" y="0"/>
                    <a:pt x="19769" y="0"/>
                  </a:cubicBezTo>
                  <a:close/>
                </a:path>
              </a:pathLst>
            </a:custGeom>
            <a:solidFill>
              <a:srgbClr val="3484C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defRPr cap="all" sz="25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Data collection</a:t>
              </a:r>
            </a:p>
          </p:txBody>
        </p:sp>
        <p:sp>
          <p:nvSpPr>
            <p:cNvPr id="350" name="End of award period"/>
            <p:cNvSpPr/>
            <p:nvPr/>
          </p:nvSpPr>
          <p:spPr>
            <a:xfrm>
              <a:off x="10337906" y="0"/>
              <a:ext cx="5421779" cy="63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831" y="10800"/>
                  </a:ln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defRPr cap="all" sz="25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End of award period</a:t>
              </a:r>
            </a:p>
          </p:txBody>
        </p:sp>
      </p:grpSp>
      <p:sp>
        <p:nvSpPr>
          <p:cNvPr id="352" name="Line"/>
          <p:cNvSpPr/>
          <p:nvPr/>
        </p:nvSpPr>
        <p:spPr>
          <a:xfrm>
            <a:off x="11051691" y="6696604"/>
            <a:ext cx="8303912" cy="1"/>
          </a:xfrm>
          <a:prstGeom prst="line">
            <a:avLst/>
          </a:prstGeom>
          <a:ln w="63500">
            <a:solidFill>
              <a:schemeClr val="accent1">
                <a:hueOff val="-78595"/>
                <a:satOff val="12505"/>
                <a:lumOff val="138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4407208" y="6696604"/>
            <a:ext cx="6651250" cy="1"/>
          </a:xfrm>
          <a:prstGeom prst="line">
            <a:avLst/>
          </a:prstGeom>
          <a:ln w="63500">
            <a:solidFill>
              <a:srgbClr val="3484C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54" name="Circle"/>
          <p:cNvSpPr/>
          <p:nvPr/>
        </p:nvSpPr>
        <p:spPr>
          <a:xfrm>
            <a:off x="9249165" y="6553507"/>
            <a:ext cx="286194" cy="286194"/>
          </a:xfrm>
          <a:prstGeom prst="ellipse">
            <a:avLst/>
          </a:prstGeom>
          <a:solidFill>
            <a:srgbClr val="3484C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55" name="Circle"/>
          <p:cNvSpPr/>
          <p:nvPr/>
        </p:nvSpPr>
        <p:spPr>
          <a:xfrm>
            <a:off x="14121150" y="6573234"/>
            <a:ext cx="286194" cy="286194"/>
          </a:xfrm>
          <a:prstGeom prst="ellipse">
            <a:avLst/>
          </a:prstGeom>
          <a:solidFill>
            <a:srgbClr val="3198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56" name="Group"/>
          <p:cNvSpPr/>
          <p:nvPr/>
        </p:nvSpPr>
        <p:spPr>
          <a:xfrm flipH="1" flipV="1">
            <a:off x="8876008" y="5252040"/>
            <a:ext cx="495301" cy="1243451"/>
          </a:xfrm>
          <a:prstGeom prst="line">
            <a:avLst/>
          </a:prstGeom>
          <a:ln w="63500">
            <a:solidFill>
              <a:srgbClr val="E5E5E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57" name="Group"/>
          <p:cNvSpPr/>
          <p:nvPr/>
        </p:nvSpPr>
        <p:spPr>
          <a:xfrm flipH="1" flipV="1">
            <a:off x="13699436" y="5271767"/>
            <a:ext cx="495301" cy="1243451"/>
          </a:xfrm>
          <a:prstGeom prst="line">
            <a:avLst/>
          </a:prstGeom>
          <a:ln w="63500">
            <a:solidFill>
              <a:srgbClr val="E5E5E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58" name="Publication 2: Data supporting published findings"/>
          <p:cNvSpPr txBox="1"/>
          <p:nvPr/>
        </p:nvSpPr>
        <p:spPr>
          <a:xfrm>
            <a:off x="10525025" y="4219406"/>
            <a:ext cx="4610994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spcBef>
                <a:spcPts val="2000"/>
              </a:spcBef>
              <a:defRPr sz="3000"/>
            </a:lvl1pPr>
          </a:lstStyle>
          <a:p>
            <a:pPr/>
            <a:r>
              <a:t>Publication 2: Data supporting published findings</a:t>
            </a:r>
          </a:p>
        </p:txBody>
      </p:sp>
      <p:sp>
        <p:nvSpPr>
          <p:cNvPr id="359" name="Circle"/>
          <p:cNvSpPr/>
          <p:nvPr/>
        </p:nvSpPr>
        <p:spPr>
          <a:xfrm>
            <a:off x="19169464" y="6563112"/>
            <a:ext cx="286193" cy="286194"/>
          </a:xfrm>
          <a:prstGeom prst="ellipse">
            <a:avLst/>
          </a:prstGeom>
          <a:solidFill>
            <a:srgbClr val="72B1D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360" name="Group"/>
          <p:cNvSpPr/>
          <p:nvPr/>
        </p:nvSpPr>
        <p:spPr>
          <a:xfrm flipH="1" flipV="1">
            <a:off x="18759519" y="5271767"/>
            <a:ext cx="451720" cy="1203997"/>
          </a:xfrm>
          <a:prstGeom prst="line">
            <a:avLst/>
          </a:prstGeom>
          <a:ln w="63500">
            <a:solidFill>
              <a:srgbClr val="E5E5E5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ct val="80000"/>
              </a:lnSpc>
              <a:spcBef>
                <a:spcPts val="5500"/>
              </a:spcBef>
              <a:defRPr>
                <a:solidFill>
                  <a:srgbClr val="333333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Avenir Next Regular"/>
        <a:ea typeface="Avenir Next Regular"/>
        <a:cs typeface="Avenir Next Regular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Avenir Next Regular"/>
        <a:ea typeface="Avenir Next Regular"/>
        <a:cs typeface="Avenir Next Regular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